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handoutMasterIdLst>
    <p:handoutMasterId r:id="rId14"/>
  </p:handoutMasterIdLst>
  <p:sldIdLst>
    <p:sldId id="256" r:id="rId2"/>
    <p:sldId id="257" r:id="rId3"/>
    <p:sldId id="258" r:id="rId4"/>
    <p:sldId id="259" r:id="rId5"/>
    <p:sldId id="260" r:id="rId6"/>
    <p:sldId id="274" r:id="rId7"/>
    <p:sldId id="266" r:id="rId8"/>
    <p:sldId id="275" r:id="rId9"/>
    <p:sldId id="276" r:id="rId10"/>
    <p:sldId id="265" r:id="rId11"/>
    <p:sldId id="273"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73231C4-430F-D14B-985D-02230CFDE3EE}">
          <p14:sldIdLst>
            <p14:sldId id="256"/>
            <p14:sldId id="257"/>
            <p14:sldId id="258"/>
            <p14:sldId id="259"/>
            <p14:sldId id="260"/>
            <p14:sldId id="274"/>
            <p14:sldId id="266"/>
            <p14:sldId id="275"/>
            <p14:sldId id="276"/>
            <p14:sldId id="265"/>
            <p14:sldId id="27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71" autoAdjust="0"/>
  </p:normalViewPr>
  <p:slideViewPr>
    <p:cSldViewPr snapToGrid="0" snapToObjects="1">
      <p:cViewPr>
        <p:scale>
          <a:sx n="63" d="100"/>
          <a:sy n="63" d="100"/>
        </p:scale>
        <p:origin x="-1590"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6A407A-C7B0-A644-8B3E-1C62F7731ACC}" type="datetimeFigureOut">
              <a:rPr lang="en-US" smtClean="0"/>
              <a:t>11/23/2011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82EA79-7B02-E040-B330-0DF5F3F16D5C}" type="slidenum">
              <a:rPr lang="en-US" smtClean="0"/>
              <a:t>‹#›</a:t>
            </a:fld>
            <a:endParaRPr lang="en-US"/>
          </a:p>
        </p:txBody>
      </p:sp>
    </p:spTree>
    <p:extLst>
      <p:ext uri="{BB962C8B-B14F-4D97-AF65-F5344CB8AC3E}">
        <p14:creationId xmlns:p14="http://schemas.microsoft.com/office/powerpoint/2010/main" val="1935215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682E3D-7E04-468C-9B5F-30845E05C188}" type="datetimeFigureOut">
              <a:rPr lang="en-US" smtClean="0"/>
              <a:t>11/23/2011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8391E8-FBE4-4A79-8E95-82F85B71243E}" type="slidenum">
              <a:rPr lang="en-US" smtClean="0"/>
              <a:t>‹#›</a:t>
            </a:fld>
            <a:endParaRPr lang="en-US"/>
          </a:p>
        </p:txBody>
      </p:sp>
    </p:spTree>
    <p:extLst>
      <p:ext uri="{BB962C8B-B14F-4D97-AF65-F5344CB8AC3E}">
        <p14:creationId xmlns:p14="http://schemas.microsoft.com/office/powerpoint/2010/main" val="3552219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8391E8-FBE4-4A79-8E95-82F85B71243E}" type="slidenum">
              <a:rPr lang="en-US" smtClean="0"/>
              <a:t>1</a:t>
            </a:fld>
            <a:endParaRPr lang="en-US"/>
          </a:p>
        </p:txBody>
      </p:sp>
    </p:spTree>
    <p:extLst>
      <p:ext uri="{BB962C8B-B14F-4D97-AF65-F5344CB8AC3E}">
        <p14:creationId xmlns:p14="http://schemas.microsoft.com/office/powerpoint/2010/main" val="3106757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C89F26E7-D453-AB47-9A68-23406969B628}" type="datetime1">
              <a:rPr lang="en-US" smtClean="0"/>
              <a:t>11/23/2011</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E79BEA1D-D2C3-E74D-988D-62951C9D2FF2}" type="datetime1">
              <a:rPr lang="en-US" smtClean="0"/>
              <a:t>11/23/2011</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8DBE0F1D-9221-B349-943B-4DD95004370E}" type="datetime1">
              <a:rPr lang="en-US" smtClean="0"/>
              <a:t>11/23/2011</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4760BECC-DE0B-BA4A-98C3-EB657776CFB3}" type="datetime1">
              <a:rPr lang="en-US" smtClean="0"/>
              <a:t>11/23/2011</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F83E8523-6985-4049-AF5B-BF5DE1A4BC3A}" type="datetime1">
              <a:rPr lang="en-US" smtClean="0"/>
              <a:t>11/23/2011</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996E2D45-D4F5-7646-AAF0-AE3CA5C5BAFA}" type="datetime1">
              <a:rPr lang="en-US" smtClean="0"/>
              <a:t>11/23/2011</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C2C246EC-856C-2046-AEC5-3B62D5C54175}" type="datetime1">
              <a:rPr lang="en-US" smtClean="0"/>
              <a:t>11/23/2011</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r>
              <a:rPr lang="en-US" smtClean="0"/>
              <a:t>Lesson 1: God Is                                                                         Global University of Theological Studies</a:t>
            </a:r>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C7616214-DAFB-F94F-A5DB-29091113D369}" type="datetime1">
              <a:rPr lang="en-US" smtClean="0"/>
              <a:t>11/23/2011</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r>
              <a:rPr lang="en-US" smtClean="0"/>
              <a:t>Lesson 1: God Is                                                                         Global University of Theological Studies</a:t>
            </a:r>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CBD96DF2-01E0-1F44-9FCC-2AB1DF6F381A}" type="datetime1">
              <a:rPr lang="en-US" smtClean="0"/>
              <a:t>11/23/2011</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r>
              <a:rPr lang="en-US" smtClean="0"/>
              <a:t>Lesson 1: God Is                                                                         Global University of Theological Studies</a:t>
            </a:r>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A72AC36A-B415-7C4F-9753-9A09A48A6564}" type="datetime1">
              <a:rPr lang="en-US" smtClean="0"/>
              <a:t>11/23/2011</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64606FD5-F558-7745-AD2E-7F8F1193F598}" type="datetime1">
              <a:rPr lang="en-US" smtClean="0"/>
              <a:t>11/23/2011</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961A38E6-2B5F-E940-85DD-D0EA8357D85A}" type="datetime1">
              <a:rPr lang="en-US" smtClean="0"/>
              <a:t>11/23/2011</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97614D2F-4347-F847-8C2E-5337472F27B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hf sldNum="0" hdr="0" dt="0"/>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573"/>
            <a:ext cx="9144000" cy="47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a:xfrm>
            <a:off x="4251960" y="54285"/>
            <a:ext cx="4820472" cy="479116"/>
          </a:xfrm>
        </p:spPr>
        <p:txBody>
          <a:bodyPr/>
          <a:lstStyle/>
          <a:p>
            <a:pPr algn="ctr"/>
            <a:r>
              <a:rPr lang="en-US" sz="1800" dirty="0" smtClean="0"/>
              <a:t>                                                                       Global University of  Theological Studies</a:t>
            </a:r>
            <a:endParaRPr lang="en-US" sz="1800" dirty="0"/>
          </a:p>
        </p:txBody>
      </p:sp>
      <p:sp>
        <p:nvSpPr>
          <p:cNvPr id="4" name="TextBox 3"/>
          <p:cNvSpPr txBox="1"/>
          <p:nvPr/>
        </p:nvSpPr>
        <p:spPr>
          <a:xfrm>
            <a:off x="670560" y="5196840"/>
            <a:ext cx="8077200" cy="1015663"/>
          </a:xfrm>
          <a:prstGeom prst="rect">
            <a:avLst/>
          </a:prstGeom>
          <a:noFill/>
        </p:spPr>
        <p:txBody>
          <a:bodyPr wrap="square" rtlCol="0">
            <a:spAutoFit/>
          </a:bodyPr>
          <a:lstStyle/>
          <a:p>
            <a:r>
              <a:rPr lang="en-US" sz="6000" b="1" dirty="0" smtClean="0">
                <a:solidFill>
                  <a:srgbClr val="FF3300"/>
                </a:solidFill>
              </a:rPr>
              <a:t>THE INCARNATION</a:t>
            </a:r>
            <a:endParaRPr lang="en-US" sz="6000" b="1" dirty="0">
              <a:solidFill>
                <a:srgbClr val="FF3300"/>
              </a:solidFill>
            </a:endParaRPr>
          </a:p>
        </p:txBody>
      </p:sp>
    </p:spTree>
    <p:extLst>
      <p:ext uri="{BB962C8B-B14F-4D97-AF65-F5344CB8AC3E}">
        <p14:creationId xmlns:p14="http://schemas.microsoft.com/office/powerpoint/2010/main" val="416751767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500"/>
                            </p:stCondLst>
                            <p:childTnLst>
                              <p:par>
                                <p:cTn id="12" presetID="6"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8: The Incarnation                                       </a:t>
            </a:r>
            <a:r>
              <a:rPr lang="en-US" dirty="0"/>
              <a:t>Global University of Theological Studies</a:t>
            </a:r>
          </a:p>
        </p:txBody>
      </p:sp>
      <p:sp>
        <p:nvSpPr>
          <p:cNvPr id="3" name="TextBox 2"/>
          <p:cNvSpPr txBox="1"/>
          <p:nvPr/>
        </p:nvSpPr>
        <p:spPr>
          <a:xfrm>
            <a:off x="335280" y="441960"/>
            <a:ext cx="8604036" cy="1446550"/>
          </a:xfrm>
          <a:prstGeom prst="rect">
            <a:avLst/>
          </a:prstGeom>
          <a:noFill/>
        </p:spPr>
        <p:txBody>
          <a:bodyPr wrap="square" rtlCol="0">
            <a:spAutoFit/>
          </a:bodyPr>
          <a:lstStyle/>
          <a:p>
            <a:pPr algn="ctr"/>
            <a:r>
              <a:rPr lang="en-US" sz="4400" b="1" dirty="0" smtClean="0">
                <a:solidFill>
                  <a:srgbClr val="FF3300"/>
                </a:solidFill>
                <a:latin typeface="+mj-lt"/>
              </a:rPr>
              <a:t>The Fullness of the Godhead dwells in Jesus Christ</a:t>
            </a:r>
            <a:endParaRPr lang="en-US" sz="4400" b="1" dirty="0">
              <a:solidFill>
                <a:srgbClr val="FF3300"/>
              </a:solidFill>
              <a:latin typeface="+mj-lt"/>
            </a:endParaRPr>
          </a:p>
        </p:txBody>
      </p:sp>
      <p:sp>
        <p:nvSpPr>
          <p:cNvPr id="4" name="TextBox 3"/>
          <p:cNvSpPr txBox="1"/>
          <p:nvPr/>
        </p:nvSpPr>
        <p:spPr>
          <a:xfrm>
            <a:off x="568218" y="2819400"/>
            <a:ext cx="8138160" cy="1446550"/>
          </a:xfrm>
          <a:prstGeom prst="rect">
            <a:avLst/>
          </a:prstGeom>
          <a:noFill/>
        </p:spPr>
        <p:txBody>
          <a:bodyPr wrap="square" rtlCol="0">
            <a:spAutoFit/>
          </a:bodyPr>
          <a:lstStyle/>
          <a:p>
            <a:pPr algn="ctr"/>
            <a:r>
              <a:rPr lang="en-US" sz="3000" dirty="0" smtClean="0"/>
              <a:t>“For in him </a:t>
            </a:r>
            <a:r>
              <a:rPr lang="en-US" sz="3000" dirty="0" err="1" smtClean="0"/>
              <a:t>dwelleth</a:t>
            </a:r>
            <a:r>
              <a:rPr lang="en-US" sz="3000" dirty="0" smtClean="0"/>
              <a:t> all the fullness of the Godhead bodily.”</a:t>
            </a:r>
          </a:p>
          <a:p>
            <a:pPr algn="ctr"/>
            <a:r>
              <a:rPr lang="en-US" sz="2600" dirty="0" smtClean="0">
                <a:solidFill>
                  <a:srgbClr val="00B0F0"/>
                </a:solidFill>
              </a:rPr>
              <a:t>Colossians 2:9</a:t>
            </a:r>
            <a:endParaRPr lang="en-US" sz="2600" dirty="0">
              <a:solidFill>
                <a:srgbClr val="00B0F0"/>
              </a:solidFill>
            </a:endParaRPr>
          </a:p>
        </p:txBody>
      </p:sp>
    </p:spTree>
    <p:extLst>
      <p:ext uri="{BB962C8B-B14F-4D97-AF65-F5344CB8AC3E}">
        <p14:creationId xmlns:p14="http://schemas.microsoft.com/office/powerpoint/2010/main" val="292628944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anim calcmode="lin" valueType="num">
                                      <p:cBhvr>
                                        <p:cTn id="8" dur="1250" fill="hold"/>
                                        <p:tgtEl>
                                          <p:spTgt spid="3"/>
                                        </p:tgtEl>
                                        <p:attrNameLst>
                                          <p:attrName>ppt_x</p:attrName>
                                        </p:attrNameLst>
                                      </p:cBhvr>
                                      <p:tavLst>
                                        <p:tav tm="0">
                                          <p:val>
                                            <p:strVal val="#ppt_x"/>
                                          </p:val>
                                        </p:tav>
                                        <p:tav tm="100000">
                                          <p:val>
                                            <p:strVal val="#ppt_x"/>
                                          </p:val>
                                        </p:tav>
                                      </p:tavLst>
                                    </p:anim>
                                    <p:anim calcmode="lin" valueType="num">
                                      <p:cBhvr>
                                        <p:cTn id="9" dur="12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16" presetClass="entr" presetSubtype="21"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900000">
            <a:off x="1941757" y="3620716"/>
            <a:ext cx="5004753" cy="994404"/>
          </a:xfrm>
        </p:spPr>
        <p:txBody>
          <a:bodyPr>
            <a:normAutofit/>
          </a:bodyPr>
          <a:lstStyle/>
          <a:p>
            <a:pPr algn="ctr"/>
            <a:r>
              <a:rPr lang="en-US" dirty="0" smtClean="0"/>
              <a:t>End of Lesson 8 </a:t>
            </a:r>
            <a:endParaRPr lang="en-US" dirty="0"/>
          </a:p>
        </p:txBody>
      </p:sp>
      <p:sp>
        <p:nvSpPr>
          <p:cNvPr id="6"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8: The Incarnation                                       </a:t>
            </a:r>
            <a:r>
              <a:rPr lang="en-US" dirty="0"/>
              <a:t>Global University of Theological Studies</a:t>
            </a:r>
          </a:p>
        </p:txBody>
      </p:sp>
    </p:spTree>
    <p:extLst>
      <p:ext uri="{BB962C8B-B14F-4D97-AF65-F5344CB8AC3E}">
        <p14:creationId xmlns:p14="http://schemas.microsoft.com/office/powerpoint/2010/main" val="385932581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8: The Incarnation                                       </a:t>
            </a:r>
            <a:r>
              <a:rPr lang="en-US" dirty="0" smtClean="0"/>
              <a:t>Global University of Theological Studies</a:t>
            </a:r>
            <a:endParaRPr lang="en-US" dirty="0"/>
          </a:p>
        </p:txBody>
      </p:sp>
      <p:sp>
        <p:nvSpPr>
          <p:cNvPr id="2" name="TextBox 1"/>
          <p:cNvSpPr txBox="1"/>
          <p:nvPr/>
        </p:nvSpPr>
        <p:spPr>
          <a:xfrm>
            <a:off x="335280" y="441960"/>
            <a:ext cx="8604036" cy="1446550"/>
          </a:xfrm>
          <a:prstGeom prst="rect">
            <a:avLst/>
          </a:prstGeom>
          <a:noFill/>
        </p:spPr>
        <p:txBody>
          <a:bodyPr wrap="square" rtlCol="0">
            <a:spAutoFit/>
          </a:bodyPr>
          <a:lstStyle/>
          <a:p>
            <a:pPr algn="ctr"/>
            <a:r>
              <a:rPr lang="en-US" sz="4400" b="1" dirty="0" smtClean="0">
                <a:solidFill>
                  <a:srgbClr val="FF3300"/>
                </a:solidFill>
                <a:latin typeface="+mj-lt"/>
              </a:rPr>
              <a:t>In the Incarnation the </a:t>
            </a:r>
          </a:p>
          <a:p>
            <a:pPr algn="ctr"/>
            <a:r>
              <a:rPr lang="en-US" sz="4400" b="1" dirty="0" smtClean="0">
                <a:solidFill>
                  <a:srgbClr val="FF3300"/>
                </a:solidFill>
                <a:latin typeface="+mj-lt"/>
              </a:rPr>
              <a:t>Logos became Flesh</a:t>
            </a:r>
            <a:endParaRPr lang="en-US" sz="4400" b="1" dirty="0">
              <a:solidFill>
                <a:srgbClr val="FF3300"/>
              </a:solidFill>
              <a:latin typeface="+mj-lt"/>
            </a:endParaRPr>
          </a:p>
        </p:txBody>
      </p:sp>
      <p:sp>
        <p:nvSpPr>
          <p:cNvPr id="3" name="TextBox 2"/>
          <p:cNvSpPr txBox="1"/>
          <p:nvPr/>
        </p:nvSpPr>
        <p:spPr>
          <a:xfrm>
            <a:off x="487680" y="2697480"/>
            <a:ext cx="8138160" cy="1477328"/>
          </a:xfrm>
          <a:prstGeom prst="rect">
            <a:avLst/>
          </a:prstGeom>
          <a:noFill/>
        </p:spPr>
        <p:txBody>
          <a:bodyPr wrap="square" rtlCol="0">
            <a:spAutoFit/>
          </a:bodyPr>
          <a:lstStyle/>
          <a:p>
            <a:pPr algn="ctr"/>
            <a:r>
              <a:rPr lang="en-US" sz="3000" dirty="0" smtClean="0"/>
              <a:t>“And the Word became flesh (human, incarnate) and </a:t>
            </a:r>
            <a:r>
              <a:rPr lang="en-US" sz="3000" dirty="0" err="1" smtClean="0"/>
              <a:t>tabernacled</a:t>
            </a:r>
            <a:r>
              <a:rPr lang="en-US" sz="3000" dirty="0" smtClean="0"/>
              <a:t> among us.”</a:t>
            </a:r>
          </a:p>
          <a:p>
            <a:pPr algn="ctr"/>
            <a:r>
              <a:rPr lang="en-US" sz="2800" dirty="0" smtClean="0">
                <a:solidFill>
                  <a:srgbClr val="00B0F0"/>
                </a:solidFill>
              </a:rPr>
              <a:t>John 1:14</a:t>
            </a:r>
            <a:r>
              <a:rPr lang="en-US" sz="3000" dirty="0" smtClean="0">
                <a:solidFill>
                  <a:srgbClr val="00B0F0"/>
                </a:solidFill>
              </a:rPr>
              <a:t> </a:t>
            </a:r>
            <a:r>
              <a:rPr lang="en-US" sz="2000" dirty="0" smtClean="0">
                <a:solidFill>
                  <a:srgbClr val="00B0F0"/>
                </a:solidFill>
              </a:rPr>
              <a:t>(Amplified)</a:t>
            </a:r>
            <a:endParaRPr lang="en-US" sz="2000" dirty="0">
              <a:solidFill>
                <a:srgbClr val="00B0F0"/>
              </a:solidFill>
            </a:endParaRPr>
          </a:p>
        </p:txBody>
      </p:sp>
      <p:sp>
        <p:nvSpPr>
          <p:cNvPr id="5" name="TextBox 4"/>
          <p:cNvSpPr txBox="1"/>
          <p:nvPr/>
        </p:nvSpPr>
        <p:spPr>
          <a:xfrm>
            <a:off x="800100" y="4907280"/>
            <a:ext cx="7513320" cy="584775"/>
          </a:xfrm>
          <a:prstGeom prst="rect">
            <a:avLst/>
          </a:prstGeom>
          <a:noFill/>
        </p:spPr>
        <p:txBody>
          <a:bodyPr wrap="square" rtlCol="0">
            <a:spAutoFit/>
          </a:bodyPr>
          <a:lstStyle/>
          <a:p>
            <a:pPr algn="ctr"/>
            <a:r>
              <a:rPr lang="en-US" sz="3200" dirty="0" smtClean="0"/>
              <a:t>Incarnate = To embody in </a:t>
            </a:r>
            <a:r>
              <a:rPr lang="en-US" sz="3200" dirty="0" smtClean="0"/>
              <a:t>flesh</a:t>
            </a:r>
            <a:endParaRPr lang="en-US" sz="3200" dirty="0"/>
          </a:p>
        </p:txBody>
      </p:sp>
    </p:spTree>
    <p:extLst>
      <p:ext uri="{BB962C8B-B14F-4D97-AF65-F5344CB8AC3E}">
        <p14:creationId xmlns:p14="http://schemas.microsoft.com/office/powerpoint/2010/main" val="284479509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0-#ppt_w/2"/>
                                          </p:val>
                                        </p:tav>
                                        <p:tav tm="100000">
                                          <p:val>
                                            <p:strVal val="#ppt_x"/>
                                          </p:val>
                                        </p:tav>
                                      </p:tavLst>
                                    </p:anim>
                                    <p:anim calcmode="lin" valueType="num">
                                      <p:cBhvr additive="base">
                                        <p:cTn id="8" dur="12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750"/>
                            </p:stCondLst>
                            <p:childTnLst>
                              <p:par>
                                <p:cTn id="10" presetID="2" presetClass="entr" presetSubtype="6" fill="hold" grpId="0" nodeType="after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250" fill="hold"/>
                                        <p:tgtEl>
                                          <p:spTgt spid="3"/>
                                        </p:tgtEl>
                                        <p:attrNameLst>
                                          <p:attrName>ppt_x</p:attrName>
                                        </p:attrNameLst>
                                      </p:cBhvr>
                                      <p:tavLst>
                                        <p:tav tm="0">
                                          <p:val>
                                            <p:strVal val="1+#ppt_w/2"/>
                                          </p:val>
                                        </p:tav>
                                        <p:tav tm="100000">
                                          <p:val>
                                            <p:strVal val="#ppt_x"/>
                                          </p:val>
                                        </p:tav>
                                      </p:tavLst>
                                    </p:anim>
                                    <p:anim calcmode="lin" valueType="num">
                                      <p:cBhvr additive="base">
                                        <p:cTn id="13" dur="125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3500"/>
                            </p:stCondLst>
                            <p:childTnLst>
                              <p:par>
                                <p:cTn id="15" presetID="42" presetClass="entr" presetSubtype="0" fill="hold" grpId="0" nodeType="afterEffect">
                                  <p:stCondLst>
                                    <p:cond delay="75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03331" y="6388414"/>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8: The Incarnation                                       </a:t>
            </a:r>
            <a:r>
              <a:rPr lang="en-US" dirty="0"/>
              <a:t>Global University of Theological Studies</a:t>
            </a:r>
          </a:p>
        </p:txBody>
      </p:sp>
      <p:sp>
        <p:nvSpPr>
          <p:cNvPr id="2" name="TextBox 1"/>
          <p:cNvSpPr txBox="1"/>
          <p:nvPr/>
        </p:nvSpPr>
        <p:spPr>
          <a:xfrm>
            <a:off x="548640" y="289560"/>
            <a:ext cx="8199120" cy="1446550"/>
          </a:xfrm>
          <a:prstGeom prst="rect">
            <a:avLst/>
          </a:prstGeom>
          <a:noFill/>
        </p:spPr>
        <p:txBody>
          <a:bodyPr wrap="square" rtlCol="0">
            <a:spAutoFit/>
          </a:bodyPr>
          <a:lstStyle/>
          <a:p>
            <a:pPr algn="ctr"/>
            <a:r>
              <a:rPr lang="en-US" sz="4400" dirty="0" smtClean="0">
                <a:solidFill>
                  <a:srgbClr val="FF3300"/>
                </a:solidFill>
              </a:rPr>
              <a:t>Quotation from the writings of Andrew </a:t>
            </a:r>
            <a:r>
              <a:rPr lang="en-US" sz="4400" dirty="0" err="1" smtClean="0">
                <a:solidFill>
                  <a:srgbClr val="FF3300"/>
                </a:solidFill>
              </a:rPr>
              <a:t>Urshan</a:t>
            </a:r>
            <a:r>
              <a:rPr lang="en-US" sz="4400" dirty="0" smtClean="0">
                <a:solidFill>
                  <a:srgbClr val="FF3300"/>
                </a:solidFill>
              </a:rPr>
              <a:t> </a:t>
            </a:r>
            <a:endParaRPr lang="en-US" sz="4400" dirty="0">
              <a:solidFill>
                <a:srgbClr val="FF3300"/>
              </a:solidFill>
            </a:endParaRPr>
          </a:p>
        </p:txBody>
      </p:sp>
      <p:sp>
        <p:nvSpPr>
          <p:cNvPr id="3" name="TextBox 2"/>
          <p:cNvSpPr txBox="1"/>
          <p:nvPr/>
        </p:nvSpPr>
        <p:spPr>
          <a:xfrm>
            <a:off x="746760" y="1935480"/>
            <a:ext cx="7635240" cy="1815882"/>
          </a:xfrm>
          <a:prstGeom prst="rect">
            <a:avLst/>
          </a:prstGeom>
          <a:noFill/>
        </p:spPr>
        <p:txBody>
          <a:bodyPr wrap="square" rtlCol="0">
            <a:spAutoFit/>
          </a:bodyPr>
          <a:lstStyle/>
          <a:p>
            <a:pPr algn="just"/>
            <a:r>
              <a:rPr lang="en-US" sz="2800" dirty="0" smtClean="0"/>
              <a:t>“…</a:t>
            </a:r>
            <a:r>
              <a:rPr lang="en-US" sz="2800" i="1" dirty="0" smtClean="0"/>
              <a:t>God did not become flesh, but the Word was incarnate and God was is that personified Word reconciling the world unto Himself in His glorious and omnipresent Being</a:t>
            </a:r>
            <a:r>
              <a:rPr lang="en-US" sz="2800" dirty="0" smtClean="0"/>
              <a:t>…”</a:t>
            </a:r>
            <a:endParaRPr lang="en-US" sz="28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7144" y="4167032"/>
            <a:ext cx="1918336" cy="2221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844996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6" presetClass="entr" presetSubtype="16" fill="hold" nodeType="afterEffect">
                                  <p:stCondLst>
                                    <p:cond delay="500"/>
                                  </p:stCondLst>
                                  <p:childTnLst>
                                    <p:set>
                                      <p:cBhvr>
                                        <p:cTn id="12" dur="1" fill="hold">
                                          <p:stCondLst>
                                            <p:cond delay="0"/>
                                          </p:stCondLst>
                                        </p:cTn>
                                        <p:tgtEl>
                                          <p:spTgt spid="2051"/>
                                        </p:tgtEl>
                                        <p:attrNameLst>
                                          <p:attrName>style.visibility</p:attrName>
                                        </p:attrNameLst>
                                      </p:cBhvr>
                                      <p:to>
                                        <p:strVal val="visible"/>
                                      </p:to>
                                    </p:set>
                                    <p:animEffect transition="in" filter="circle(in)">
                                      <p:cBhvr>
                                        <p:cTn id="13" dur="2000"/>
                                        <p:tgtEl>
                                          <p:spTgt spid="2051"/>
                                        </p:tgtEl>
                                      </p:cBhvr>
                                    </p:animEffect>
                                  </p:childTnLst>
                                </p:cTn>
                              </p:par>
                            </p:childTnLst>
                          </p:cTn>
                        </p:par>
                        <p:par>
                          <p:cTn id="14" fill="hold">
                            <p:stCondLst>
                              <p:cond delay="4250"/>
                            </p:stCondLst>
                            <p:childTnLst>
                              <p:par>
                                <p:cTn id="15" presetID="42" presetClass="entr" presetSubtype="0" fill="hold" grpId="0" nodeType="afterEffect">
                                  <p:stCondLst>
                                    <p:cond delay="5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500"/>
                                        <p:tgtEl>
                                          <p:spTgt spid="3"/>
                                        </p:tgtEl>
                                      </p:cBhvr>
                                    </p:animEffect>
                                    <p:anim calcmode="lin" valueType="num">
                                      <p:cBhvr>
                                        <p:cTn id="18" dur="1500" fill="hold"/>
                                        <p:tgtEl>
                                          <p:spTgt spid="3"/>
                                        </p:tgtEl>
                                        <p:attrNameLst>
                                          <p:attrName>ppt_x</p:attrName>
                                        </p:attrNameLst>
                                      </p:cBhvr>
                                      <p:tavLst>
                                        <p:tav tm="0">
                                          <p:val>
                                            <p:strVal val="#ppt_x"/>
                                          </p:val>
                                        </p:tav>
                                        <p:tav tm="100000">
                                          <p:val>
                                            <p:strVal val="#ppt_x"/>
                                          </p:val>
                                        </p:tav>
                                      </p:tavLst>
                                    </p:anim>
                                    <p:anim calcmode="lin" valueType="num">
                                      <p:cBhvr>
                                        <p:cTn id="19" dur="1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8: The Incarnation                                       </a:t>
            </a:r>
            <a:r>
              <a:rPr lang="en-US" dirty="0"/>
              <a:t>Global University of Theological Studies</a:t>
            </a:r>
          </a:p>
        </p:txBody>
      </p:sp>
      <p:sp>
        <p:nvSpPr>
          <p:cNvPr id="3" name="TextBox 2"/>
          <p:cNvSpPr txBox="1"/>
          <p:nvPr/>
        </p:nvSpPr>
        <p:spPr>
          <a:xfrm>
            <a:off x="326604" y="304800"/>
            <a:ext cx="8604036" cy="769441"/>
          </a:xfrm>
          <a:prstGeom prst="rect">
            <a:avLst/>
          </a:prstGeom>
          <a:noFill/>
        </p:spPr>
        <p:txBody>
          <a:bodyPr wrap="square" rtlCol="0">
            <a:spAutoFit/>
          </a:bodyPr>
          <a:lstStyle/>
          <a:p>
            <a:pPr algn="ctr"/>
            <a:r>
              <a:rPr lang="en-US" sz="4400" b="1" dirty="0" smtClean="0">
                <a:solidFill>
                  <a:srgbClr val="FF3300"/>
                </a:solidFill>
                <a:latin typeface="+mj-lt"/>
              </a:rPr>
              <a:t>Jesus was born in Bethlehem</a:t>
            </a:r>
            <a:endParaRPr lang="en-US" sz="4400" b="1" dirty="0">
              <a:solidFill>
                <a:srgbClr val="FF3300"/>
              </a:solidFill>
              <a:latin typeface="+mj-lt"/>
            </a:endParaRPr>
          </a:p>
        </p:txBody>
      </p:sp>
      <p:sp>
        <p:nvSpPr>
          <p:cNvPr id="4" name="TextBox 3"/>
          <p:cNvSpPr txBox="1"/>
          <p:nvPr/>
        </p:nvSpPr>
        <p:spPr>
          <a:xfrm>
            <a:off x="487680" y="1433512"/>
            <a:ext cx="4140942" cy="4216539"/>
          </a:xfrm>
          <a:prstGeom prst="rect">
            <a:avLst/>
          </a:prstGeom>
          <a:noFill/>
        </p:spPr>
        <p:txBody>
          <a:bodyPr wrap="square" rtlCol="0">
            <a:spAutoFit/>
          </a:bodyPr>
          <a:lstStyle/>
          <a:p>
            <a:pPr algn="ctr"/>
            <a:r>
              <a:rPr lang="en-US" sz="3000" dirty="0" smtClean="0"/>
              <a:t>“But thou, Bethlehem </a:t>
            </a:r>
            <a:r>
              <a:rPr lang="en-US" sz="3000" dirty="0" err="1" smtClean="0"/>
              <a:t>Ephratah</a:t>
            </a:r>
            <a:r>
              <a:rPr lang="en-US" sz="3000" dirty="0" smtClean="0"/>
              <a:t>, though thou be little among the thousands of Judah, yet out of thee shall he come forth unto me that is to be the ruler in Israel….”</a:t>
            </a:r>
          </a:p>
          <a:p>
            <a:pPr algn="ctr"/>
            <a:r>
              <a:rPr lang="en-US" sz="2600" dirty="0" smtClean="0">
                <a:solidFill>
                  <a:srgbClr val="00B0F0"/>
                </a:solidFill>
              </a:rPr>
              <a:t>Micah 5:2</a:t>
            </a:r>
            <a:endParaRPr lang="en-US" sz="2600" dirty="0">
              <a:solidFill>
                <a:srgbClr val="00B0F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0120" y="1433512"/>
            <a:ext cx="4160519" cy="4216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798367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1000"/>
                                        <p:tgtEl>
                                          <p:spTgt spid="3"/>
                                        </p:tgtEl>
                                      </p:cBhvr>
                                    </p:animEffect>
                                  </p:childTnLst>
                                </p:cTn>
                              </p:par>
                            </p:childTnLst>
                          </p:cTn>
                        </p:par>
                        <p:par>
                          <p:cTn id="8" fill="hold">
                            <p:stCondLst>
                              <p:cond delay="1500"/>
                            </p:stCondLst>
                            <p:childTnLst>
                              <p:par>
                                <p:cTn id="9" presetID="22" presetClass="entr" presetSubtype="1" fill="hold" grpId="0" nodeType="afterEffect">
                                  <p:stCondLst>
                                    <p:cond delay="50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up)">
                                      <p:cBhvr>
                                        <p:cTn id="11" dur="1250"/>
                                        <p:tgtEl>
                                          <p:spTgt spid="4">
                                            <p:txEl>
                                              <p:pRg st="0" end="0"/>
                                            </p:txEl>
                                          </p:spTgt>
                                        </p:tgtEl>
                                      </p:cBhvr>
                                    </p:animEffect>
                                  </p:childTnLst>
                                </p:cTn>
                              </p:par>
                            </p:childTnLst>
                          </p:cTn>
                        </p:par>
                        <p:par>
                          <p:cTn id="12" fill="hold">
                            <p:stCondLst>
                              <p:cond delay="3250"/>
                            </p:stCondLst>
                            <p:childTnLst>
                              <p:par>
                                <p:cTn id="13" presetID="22" presetClass="entr" presetSubtype="1" fill="hold" grpId="0" nodeType="afterEffect">
                                  <p:stCondLst>
                                    <p:cond delay="50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wipe(up)">
                                      <p:cBhvr>
                                        <p:cTn id="15" dur="1250"/>
                                        <p:tgtEl>
                                          <p:spTgt spid="4">
                                            <p:txEl>
                                              <p:pRg st="1" end="1"/>
                                            </p:txEl>
                                          </p:spTgt>
                                        </p:tgtEl>
                                      </p:cBhvr>
                                    </p:animEffect>
                                  </p:childTnLst>
                                </p:cTn>
                              </p:par>
                            </p:childTnLst>
                          </p:cTn>
                        </p:par>
                        <p:par>
                          <p:cTn id="16" fill="hold">
                            <p:stCondLst>
                              <p:cond delay="5000"/>
                            </p:stCondLst>
                            <p:childTnLst>
                              <p:par>
                                <p:cTn id="17" presetID="6" presetClass="entr" presetSubtype="32" fill="hold" nodeType="afterEffect">
                                  <p:stCondLst>
                                    <p:cond delay="500"/>
                                  </p:stCondLst>
                                  <p:childTnLst>
                                    <p:set>
                                      <p:cBhvr>
                                        <p:cTn id="18" dur="1" fill="hold">
                                          <p:stCondLst>
                                            <p:cond delay="0"/>
                                          </p:stCondLst>
                                        </p:cTn>
                                        <p:tgtEl>
                                          <p:spTgt spid="1026"/>
                                        </p:tgtEl>
                                        <p:attrNameLst>
                                          <p:attrName>style.visibility</p:attrName>
                                        </p:attrNameLst>
                                      </p:cBhvr>
                                      <p:to>
                                        <p:strVal val="visible"/>
                                      </p:to>
                                    </p:set>
                                    <p:animEffect transition="in" filter="circle(out)">
                                      <p:cBhvr>
                                        <p:cTn id="19"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8: The Incarnation                                       </a:t>
            </a:r>
            <a:r>
              <a:rPr lang="en-US" dirty="0"/>
              <a:t>Global University of Theological Studies</a:t>
            </a:r>
          </a:p>
        </p:txBody>
      </p:sp>
      <p:sp>
        <p:nvSpPr>
          <p:cNvPr id="3" name="TextBox 2"/>
          <p:cNvSpPr txBox="1"/>
          <p:nvPr/>
        </p:nvSpPr>
        <p:spPr>
          <a:xfrm>
            <a:off x="326604" y="152400"/>
            <a:ext cx="8604036" cy="1446550"/>
          </a:xfrm>
          <a:prstGeom prst="rect">
            <a:avLst/>
          </a:prstGeom>
          <a:noFill/>
        </p:spPr>
        <p:txBody>
          <a:bodyPr wrap="square" rtlCol="0">
            <a:spAutoFit/>
          </a:bodyPr>
          <a:lstStyle/>
          <a:p>
            <a:pPr algn="ctr"/>
            <a:r>
              <a:rPr lang="en-US" sz="4400" b="1" dirty="0" smtClean="0">
                <a:solidFill>
                  <a:srgbClr val="FF3300"/>
                </a:solidFill>
                <a:latin typeface="+mj-lt"/>
              </a:rPr>
              <a:t>Jesus was born in the </a:t>
            </a:r>
          </a:p>
          <a:p>
            <a:pPr algn="ctr"/>
            <a:r>
              <a:rPr lang="en-US" sz="4400" b="1" dirty="0" smtClean="0">
                <a:solidFill>
                  <a:srgbClr val="FF3300"/>
                </a:solidFill>
                <a:latin typeface="+mj-lt"/>
              </a:rPr>
              <a:t>Fullness of Time</a:t>
            </a:r>
            <a:endParaRPr lang="en-US" sz="4400" b="1" dirty="0">
              <a:solidFill>
                <a:srgbClr val="FF3300"/>
              </a:solidFill>
              <a:latin typeface="+mj-lt"/>
            </a:endParaRPr>
          </a:p>
        </p:txBody>
      </p:sp>
      <p:sp>
        <p:nvSpPr>
          <p:cNvPr id="4" name="TextBox 3"/>
          <p:cNvSpPr txBox="1"/>
          <p:nvPr/>
        </p:nvSpPr>
        <p:spPr>
          <a:xfrm>
            <a:off x="487680" y="1691640"/>
            <a:ext cx="8138160" cy="1908215"/>
          </a:xfrm>
          <a:prstGeom prst="rect">
            <a:avLst/>
          </a:prstGeom>
          <a:noFill/>
        </p:spPr>
        <p:txBody>
          <a:bodyPr wrap="square" rtlCol="0">
            <a:spAutoFit/>
          </a:bodyPr>
          <a:lstStyle/>
          <a:p>
            <a:pPr algn="ctr"/>
            <a:r>
              <a:rPr lang="en-US" sz="3000" dirty="0" smtClean="0"/>
              <a:t>“So all generations from Abraham to David are fourteen generations…fourteen generations…fourteen generations.”</a:t>
            </a:r>
          </a:p>
          <a:p>
            <a:pPr algn="ctr"/>
            <a:r>
              <a:rPr lang="en-US" sz="2600" dirty="0" smtClean="0">
                <a:solidFill>
                  <a:srgbClr val="00B0F0"/>
                </a:solidFill>
              </a:rPr>
              <a:t>Matthew 1:17</a:t>
            </a:r>
            <a:endParaRPr lang="en-US" sz="2600" dirty="0">
              <a:solidFill>
                <a:srgbClr val="00B0F0"/>
              </a:solidFill>
            </a:endParaRPr>
          </a:p>
        </p:txBody>
      </p:sp>
      <p:sp>
        <p:nvSpPr>
          <p:cNvPr id="6" name="TextBox 5"/>
          <p:cNvSpPr txBox="1"/>
          <p:nvPr/>
        </p:nvSpPr>
        <p:spPr>
          <a:xfrm>
            <a:off x="487680" y="4092416"/>
            <a:ext cx="8138160" cy="1938992"/>
          </a:xfrm>
          <a:prstGeom prst="rect">
            <a:avLst/>
          </a:prstGeom>
          <a:noFill/>
        </p:spPr>
        <p:txBody>
          <a:bodyPr wrap="square" rtlCol="0">
            <a:spAutoFit/>
          </a:bodyPr>
          <a:lstStyle/>
          <a:p>
            <a:pPr algn="ctr"/>
            <a:r>
              <a:rPr lang="en-US" sz="3000" i="1" dirty="0" smtClean="0"/>
              <a:t>The fourteenth generation of the third cycle is significant.  It tells us God has His plan worked out in detail, and His plan will be fully and completely fulfilled and carried out.</a:t>
            </a:r>
            <a:endParaRPr lang="en-US" sz="2000" i="1" dirty="0">
              <a:solidFill>
                <a:srgbClr val="00B0F0"/>
              </a:solidFill>
            </a:endParaRPr>
          </a:p>
        </p:txBody>
      </p:sp>
    </p:spTree>
    <p:extLst>
      <p:ext uri="{BB962C8B-B14F-4D97-AF65-F5344CB8AC3E}">
        <p14:creationId xmlns:p14="http://schemas.microsoft.com/office/powerpoint/2010/main" val="177403965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1250"/>
                                        <p:tgtEl>
                                          <p:spTgt spid="4"/>
                                        </p:tgtEl>
                                      </p:cBhvr>
                                    </p:animEffect>
                                  </p:childTnLst>
                                </p:cTn>
                              </p:par>
                            </p:childTnLst>
                          </p:cTn>
                        </p:par>
                        <p:par>
                          <p:cTn id="14" fill="hold">
                            <p:stCondLst>
                              <p:cond delay="3250"/>
                            </p:stCondLst>
                            <p:childTnLst>
                              <p:par>
                                <p:cTn id="15" presetID="21" presetClass="entr" presetSubtype="2" fill="hold" grpId="0" nodeType="afterEffect">
                                  <p:stCondLst>
                                    <p:cond delay="750"/>
                                  </p:stCondLst>
                                  <p:childTnLst>
                                    <p:set>
                                      <p:cBhvr>
                                        <p:cTn id="16" dur="1" fill="hold">
                                          <p:stCondLst>
                                            <p:cond delay="0"/>
                                          </p:stCondLst>
                                        </p:cTn>
                                        <p:tgtEl>
                                          <p:spTgt spid="6"/>
                                        </p:tgtEl>
                                        <p:attrNameLst>
                                          <p:attrName>style.visibility</p:attrName>
                                        </p:attrNameLst>
                                      </p:cBhvr>
                                      <p:to>
                                        <p:strVal val="visible"/>
                                      </p:to>
                                    </p:set>
                                    <p:animEffect transition="in" filter="wheel(2)">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8: The Incarnation                                       </a:t>
            </a:r>
            <a:r>
              <a:rPr lang="en-US" dirty="0"/>
              <a:t>Global University of Theological Studies</a:t>
            </a:r>
          </a:p>
        </p:txBody>
      </p:sp>
      <p:sp>
        <p:nvSpPr>
          <p:cNvPr id="3" name="TextBox 2"/>
          <p:cNvSpPr txBox="1"/>
          <p:nvPr/>
        </p:nvSpPr>
        <p:spPr>
          <a:xfrm>
            <a:off x="326604" y="152400"/>
            <a:ext cx="8604036" cy="1446550"/>
          </a:xfrm>
          <a:prstGeom prst="rect">
            <a:avLst/>
          </a:prstGeom>
          <a:noFill/>
        </p:spPr>
        <p:txBody>
          <a:bodyPr wrap="square" rtlCol="0">
            <a:spAutoFit/>
          </a:bodyPr>
          <a:lstStyle/>
          <a:p>
            <a:pPr algn="ctr"/>
            <a:r>
              <a:rPr lang="en-US" sz="4400" b="1" dirty="0" smtClean="0">
                <a:solidFill>
                  <a:srgbClr val="FF3300"/>
                </a:solidFill>
                <a:latin typeface="+mj-lt"/>
              </a:rPr>
              <a:t>Jesus was born in the </a:t>
            </a:r>
          </a:p>
          <a:p>
            <a:pPr algn="ctr"/>
            <a:r>
              <a:rPr lang="en-US" sz="4400" b="1" dirty="0" smtClean="0">
                <a:solidFill>
                  <a:srgbClr val="FF3300"/>
                </a:solidFill>
                <a:latin typeface="+mj-lt"/>
              </a:rPr>
              <a:t>Fullness of Time</a:t>
            </a:r>
            <a:endParaRPr lang="en-US" sz="4400" b="1" dirty="0">
              <a:solidFill>
                <a:srgbClr val="FF3300"/>
              </a:solidFill>
              <a:latin typeface="+mj-lt"/>
            </a:endParaRPr>
          </a:p>
        </p:txBody>
      </p:sp>
      <p:sp>
        <p:nvSpPr>
          <p:cNvPr id="5" name="TextBox 4"/>
          <p:cNvSpPr txBox="1"/>
          <p:nvPr/>
        </p:nvSpPr>
        <p:spPr>
          <a:xfrm>
            <a:off x="487680" y="1950720"/>
            <a:ext cx="8138160" cy="984885"/>
          </a:xfrm>
          <a:prstGeom prst="rect">
            <a:avLst/>
          </a:prstGeom>
          <a:noFill/>
        </p:spPr>
        <p:txBody>
          <a:bodyPr wrap="square" rtlCol="0">
            <a:spAutoFit/>
          </a:bodyPr>
          <a:lstStyle/>
          <a:p>
            <a:pPr algn="ctr"/>
            <a:r>
              <a:rPr lang="en-US" sz="3000" dirty="0" smtClean="0"/>
              <a:t>“…in due time Christ died for the ungodly.”</a:t>
            </a:r>
          </a:p>
          <a:p>
            <a:pPr algn="ctr"/>
            <a:r>
              <a:rPr lang="en-US" sz="2600" dirty="0" smtClean="0">
                <a:solidFill>
                  <a:srgbClr val="00B0F0"/>
                </a:solidFill>
              </a:rPr>
              <a:t>Romans 5:6</a:t>
            </a:r>
            <a:endParaRPr lang="en-US" sz="2600" dirty="0">
              <a:solidFill>
                <a:srgbClr val="00B0F0"/>
              </a:solidFill>
            </a:endParaRPr>
          </a:p>
        </p:txBody>
      </p:sp>
      <p:sp>
        <p:nvSpPr>
          <p:cNvPr id="6" name="TextBox 5"/>
          <p:cNvSpPr txBox="1"/>
          <p:nvPr/>
        </p:nvSpPr>
        <p:spPr>
          <a:xfrm>
            <a:off x="487680" y="3870960"/>
            <a:ext cx="8138160" cy="1908215"/>
          </a:xfrm>
          <a:prstGeom prst="rect">
            <a:avLst/>
          </a:prstGeom>
          <a:noFill/>
        </p:spPr>
        <p:txBody>
          <a:bodyPr wrap="square" rtlCol="0">
            <a:spAutoFit/>
          </a:bodyPr>
          <a:lstStyle/>
          <a:p>
            <a:pPr algn="ctr"/>
            <a:r>
              <a:rPr lang="en-US" sz="3000" dirty="0" smtClean="0"/>
              <a:t>“But when the </a:t>
            </a:r>
            <a:r>
              <a:rPr lang="en-US" sz="3000" dirty="0" err="1" smtClean="0"/>
              <a:t>fulness</a:t>
            </a:r>
            <a:r>
              <a:rPr lang="en-US" sz="3000" dirty="0" smtClean="0"/>
              <a:t> of the time was come, God sent forth his Son, made of a woman, made under law.”</a:t>
            </a:r>
          </a:p>
          <a:p>
            <a:pPr algn="ctr"/>
            <a:r>
              <a:rPr lang="en-US" sz="2600" dirty="0" smtClean="0">
                <a:solidFill>
                  <a:srgbClr val="00B0F0"/>
                </a:solidFill>
              </a:rPr>
              <a:t>Galatians 4:4</a:t>
            </a:r>
            <a:endParaRPr lang="en-US" sz="2600" dirty="0">
              <a:solidFill>
                <a:srgbClr val="00B0F0"/>
              </a:solidFill>
            </a:endParaRPr>
          </a:p>
        </p:txBody>
      </p:sp>
    </p:spTree>
    <p:extLst>
      <p:ext uri="{BB962C8B-B14F-4D97-AF65-F5344CB8AC3E}">
        <p14:creationId xmlns:p14="http://schemas.microsoft.com/office/powerpoint/2010/main" val="375107185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250" fill="hold"/>
                                        <p:tgtEl>
                                          <p:spTgt spid="5"/>
                                        </p:tgtEl>
                                        <p:attrNameLst>
                                          <p:attrName>ppt_x</p:attrName>
                                        </p:attrNameLst>
                                      </p:cBhvr>
                                      <p:tavLst>
                                        <p:tav tm="0">
                                          <p:val>
                                            <p:strVal val="0-#ppt_w/2"/>
                                          </p:val>
                                        </p:tav>
                                        <p:tav tm="100000">
                                          <p:val>
                                            <p:strVal val="#ppt_x"/>
                                          </p:val>
                                        </p:tav>
                                      </p:tavLst>
                                    </p:anim>
                                    <p:anim calcmode="lin" valueType="num">
                                      <p:cBhvr additive="base">
                                        <p:cTn id="14" dur="125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3250"/>
                            </p:stCondLst>
                            <p:childTnLst>
                              <p:par>
                                <p:cTn id="16" presetID="2" presetClass="entr" presetSubtype="2" fill="hold" grpId="0" nodeType="after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250" fill="hold"/>
                                        <p:tgtEl>
                                          <p:spTgt spid="6"/>
                                        </p:tgtEl>
                                        <p:attrNameLst>
                                          <p:attrName>ppt_x</p:attrName>
                                        </p:attrNameLst>
                                      </p:cBhvr>
                                      <p:tavLst>
                                        <p:tav tm="0">
                                          <p:val>
                                            <p:strVal val="1+#ppt_w/2"/>
                                          </p:val>
                                        </p:tav>
                                        <p:tav tm="100000">
                                          <p:val>
                                            <p:strVal val="#ppt_x"/>
                                          </p:val>
                                        </p:tav>
                                      </p:tavLst>
                                    </p:anim>
                                    <p:anim calcmode="lin" valueType="num">
                                      <p:cBhvr additive="base">
                                        <p:cTn id="19" dur="12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8: The Incarnation                                       </a:t>
            </a:r>
            <a:r>
              <a:rPr lang="en-US" dirty="0"/>
              <a:t>Global University of Theological Studies</a:t>
            </a:r>
          </a:p>
        </p:txBody>
      </p:sp>
      <p:sp>
        <p:nvSpPr>
          <p:cNvPr id="3" name="TextBox 2"/>
          <p:cNvSpPr txBox="1"/>
          <p:nvPr/>
        </p:nvSpPr>
        <p:spPr>
          <a:xfrm>
            <a:off x="326604" y="152400"/>
            <a:ext cx="8604036" cy="1446550"/>
          </a:xfrm>
          <a:prstGeom prst="rect">
            <a:avLst/>
          </a:prstGeom>
          <a:noFill/>
        </p:spPr>
        <p:txBody>
          <a:bodyPr wrap="square" rtlCol="0">
            <a:spAutoFit/>
          </a:bodyPr>
          <a:lstStyle/>
          <a:p>
            <a:pPr algn="ctr"/>
            <a:r>
              <a:rPr lang="en-US" sz="4400" b="1" dirty="0" smtClean="0">
                <a:solidFill>
                  <a:srgbClr val="FF3300"/>
                </a:solidFill>
                <a:latin typeface="+mj-lt"/>
              </a:rPr>
              <a:t>Jesus was born in Order </a:t>
            </a:r>
          </a:p>
          <a:p>
            <a:pPr algn="ctr"/>
            <a:r>
              <a:rPr lang="en-US" sz="4400" b="1" dirty="0" smtClean="0">
                <a:solidFill>
                  <a:srgbClr val="FF3300"/>
                </a:solidFill>
                <a:latin typeface="+mj-lt"/>
              </a:rPr>
              <a:t>to Die on Calvary</a:t>
            </a:r>
            <a:endParaRPr lang="en-US" sz="4400" b="1" dirty="0">
              <a:solidFill>
                <a:srgbClr val="FF3300"/>
              </a:solidFill>
              <a:latin typeface="+mj-lt"/>
            </a:endParaRPr>
          </a:p>
        </p:txBody>
      </p:sp>
      <p:sp>
        <p:nvSpPr>
          <p:cNvPr id="4" name="TextBox 3"/>
          <p:cNvSpPr txBox="1"/>
          <p:nvPr/>
        </p:nvSpPr>
        <p:spPr>
          <a:xfrm>
            <a:off x="640080" y="1539240"/>
            <a:ext cx="4389120" cy="2369880"/>
          </a:xfrm>
          <a:prstGeom prst="rect">
            <a:avLst/>
          </a:prstGeom>
          <a:noFill/>
        </p:spPr>
        <p:txBody>
          <a:bodyPr wrap="square" rtlCol="0">
            <a:spAutoFit/>
          </a:bodyPr>
          <a:lstStyle/>
          <a:p>
            <a:pPr algn="ctr"/>
            <a:r>
              <a:rPr lang="en-US" sz="3000" dirty="0" smtClean="0"/>
              <a:t>“For the Son of Man is come to seek and to save that which was lost.”</a:t>
            </a:r>
          </a:p>
          <a:p>
            <a:pPr algn="ctr"/>
            <a:r>
              <a:rPr lang="en-US" sz="2600" dirty="0" smtClean="0">
                <a:solidFill>
                  <a:srgbClr val="00B0F0"/>
                </a:solidFill>
              </a:rPr>
              <a:t>Luke 19:10</a:t>
            </a:r>
            <a:endParaRPr lang="en-US" sz="2600" dirty="0">
              <a:solidFill>
                <a:srgbClr val="00B0F0"/>
              </a:solidFill>
            </a:endParaRPr>
          </a:p>
        </p:txBody>
      </p:sp>
      <p:sp>
        <p:nvSpPr>
          <p:cNvPr id="5" name="TextBox 4"/>
          <p:cNvSpPr txBox="1"/>
          <p:nvPr/>
        </p:nvSpPr>
        <p:spPr>
          <a:xfrm>
            <a:off x="640080" y="3962400"/>
            <a:ext cx="4175760" cy="2369880"/>
          </a:xfrm>
          <a:prstGeom prst="rect">
            <a:avLst/>
          </a:prstGeom>
          <a:noFill/>
        </p:spPr>
        <p:txBody>
          <a:bodyPr wrap="square" rtlCol="0">
            <a:spAutoFit/>
          </a:bodyPr>
          <a:lstStyle/>
          <a:p>
            <a:pPr algn="ctr"/>
            <a:r>
              <a:rPr lang="en-US" sz="3000" dirty="0" smtClean="0"/>
              <a:t>“…I am come that they might have life, and that they might have it more abundantly.”</a:t>
            </a:r>
          </a:p>
          <a:p>
            <a:pPr algn="ctr"/>
            <a:r>
              <a:rPr lang="en-US" sz="2600" dirty="0" smtClean="0">
                <a:solidFill>
                  <a:srgbClr val="00B0F0"/>
                </a:solidFill>
              </a:rPr>
              <a:t>John 10:10</a:t>
            </a:r>
            <a:endParaRPr lang="en-US" sz="2600" dirty="0">
              <a:solidFill>
                <a:srgbClr val="00B0F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5422" y="1918990"/>
            <a:ext cx="3985218" cy="3953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177955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6" presetClass="entr" presetSubtype="16"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childTnLst>
                          </p:cTn>
                        </p:par>
                        <p:par>
                          <p:cTn id="14" fill="hold">
                            <p:stCondLst>
                              <p:cond delay="4000"/>
                            </p:stCondLst>
                            <p:childTnLst>
                              <p:par>
                                <p:cTn id="15" presetID="6" presetClass="entr" presetSubtype="32" fill="hold" nodeType="afterEffect">
                                  <p:stCondLst>
                                    <p:cond delay="500"/>
                                  </p:stCondLst>
                                  <p:childTnLst>
                                    <p:set>
                                      <p:cBhvr>
                                        <p:cTn id="16" dur="1" fill="hold">
                                          <p:stCondLst>
                                            <p:cond delay="0"/>
                                          </p:stCondLst>
                                        </p:cTn>
                                        <p:tgtEl>
                                          <p:spTgt spid="1026"/>
                                        </p:tgtEl>
                                        <p:attrNameLst>
                                          <p:attrName>style.visibility</p:attrName>
                                        </p:attrNameLst>
                                      </p:cBhvr>
                                      <p:to>
                                        <p:strVal val="visible"/>
                                      </p:to>
                                    </p:set>
                                    <p:animEffect transition="in" filter="circle(out)">
                                      <p:cBhvr>
                                        <p:cTn id="17" dur="2000"/>
                                        <p:tgtEl>
                                          <p:spTgt spid="1026"/>
                                        </p:tgtEl>
                                      </p:cBhvr>
                                    </p:animEffect>
                                  </p:childTnLst>
                                </p:cTn>
                              </p:par>
                            </p:childTnLst>
                          </p:cTn>
                        </p:par>
                        <p:par>
                          <p:cTn id="18" fill="hold">
                            <p:stCondLst>
                              <p:cond delay="6500"/>
                            </p:stCondLst>
                            <p:childTnLst>
                              <p:par>
                                <p:cTn id="19" presetID="6" presetClass="entr" presetSubtype="16" fill="hold" grpId="0" nodeType="afterEffect">
                                  <p:stCondLst>
                                    <p:cond delay="500"/>
                                  </p:stCondLst>
                                  <p:childTnLst>
                                    <p:set>
                                      <p:cBhvr>
                                        <p:cTn id="20" dur="1" fill="hold">
                                          <p:stCondLst>
                                            <p:cond delay="0"/>
                                          </p:stCondLst>
                                        </p:cTn>
                                        <p:tgtEl>
                                          <p:spTgt spid="5"/>
                                        </p:tgtEl>
                                        <p:attrNameLst>
                                          <p:attrName>style.visibility</p:attrName>
                                        </p:attrNameLst>
                                      </p:cBhvr>
                                      <p:to>
                                        <p:strVal val="visible"/>
                                      </p:to>
                                    </p:set>
                                    <p:animEffect transition="in" filter="circle(in)">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36000"/>
            <a:lum/>
          </a:blip>
          <a:srcRect/>
          <a:stretch>
            <a:fillRect l="-2000" r="-2000"/>
          </a:stretch>
        </a:blipFill>
        <a:effectLst/>
      </p:bgPr>
    </p:bg>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solidFill>
                  <a:schemeClr val="bg1"/>
                </a:solidFill>
                <a:effectLst>
                  <a:outerShdw blurRad="76200" dist="50800" dir="5400000" algn="tl" rotWithShape="0">
                    <a:srgbClr val="000000">
                      <a:alpha val="65000"/>
                    </a:srgbClr>
                  </a:outerShdw>
                </a:effectLst>
                <a:latin typeface="Arial Black"/>
                <a:cs typeface="Arial Black"/>
              </a:rPr>
              <a:t>Doctrine 1 – Lesson 8: The Incarnation                                       </a:t>
            </a:r>
            <a:r>
              <a:rPr lang="en-US" dirty="0">
                <a:solidFill>
                  <a:schemeClr val="bg1"/>
                </a:solidFill>
              </a:rPr>
              <a:t>Global University of Theological Studies</a:t>
            </a:r>
          </a:p>
        </p:txBody>
      </p:sp>
      <p:sp>
        <p:nvSpPr>
          <p:cNvPr id="3" name="TextBox 2"/>
          <p:cNvSpPr txBox="1"/>
          <p:nvPr/>
        </p:nvSpPr>
        <p:spPr>
          <a:xfrm>
            <a:off x="326604" y="152400"/>
            <a:ext cx="8604036" cy="1446550"/>
          </a:xfrm>
          <a:prstGeom prst="rect">
            <a:avLst/>
          </a:prstGeom>
          <a:noFill/>
        </p:spPr>
        <p:txBody>
          <a:bodyPr wrap="square" rtlCol="0">
            <a:spAutoFit/>
          </a:bodyPr>
          <a:lstStyle/>
          <a:p>
            <a:pPr algn="ctr"/>
            <a:r>
              <a:rPr lang="en-US" sz="4400" b="1" dirty="0" smtClean="0">
                <a:solidFill>
                  <a:srgbClr val="FF3300"/>
                </a:solidFill>
                <a:latin typeface="+mj-lt"/>
              </a:rPr>
              <a:t>Jesus was born in Order </a:t>
            </a:r>
          </a:p>
          <a:p>
            <a:pPr algn="ctr"/>
            <a:r>
              <a:rPr lang="en-US" sz="4400" b="1" dirty="0" smtClean="0">
                <a:solidFill>
                  <a:srgbClr val="FF3300"/>
                </a:solidFill>
                <a:latin typeface="+mj-lt"/>
              </a:rPr>
              <a:t>to Die on Calvary</a:t>
            </a:r>
            <a:endParaRPr lang="en-US" sz="4400" b="1" dirty="0">
              <a:solidFill>
                <a:srgbClr val="FF3300"/>
              </a:solidFill>
              <a:latin typeface="+mj-lt"/>
            </a:endParaRPr>
          </a:p>
        </p:txBody>
      </p:sp>
      <p:sp>
        <p:nvSpPr>
          <p:cNvPr id="4" name="TextBox 3"/>
          <p:cNvSpPr txBox="1"/>
          <p:nvPr/>
        </p:nvSpPr>
        <p:spPr>
          <a:xfrm>
            <a:off x="487680" y="1950720"/>
            <a:ext cx="8138160" cy="1908215"/>
          </a:xfrm>
          <a:prstGeom prst="rect">
            <a:avLst/>
          </a:prstGeom>
          <a:noFill/>
        </p:spPr>
        <p:txBody>
          <a:bodyPr wrap="square" rtlCol="0">
            <a:spAutoFit/>
          </a:bodyPr>
          <a:lstStyle/>
          <a:p>
            <a:pPr algn="ctr"/>
            <a:r>
              <a:rPr lang="en-US" sz="3000" dirty="0" smtClean="0">
                <a:solidFill>
                  <a:schemeClr val="bg1"/>
                </a:solidFill>
              </a:rPr>
              <a:t>“This is a faithful saying, and worthy of all acceptation, that Christ Jesus came into the world to save sinners;...”</a:t>
            </a:r>
          </a:p>
          <a:p>
            <a:pPr algn="ctr"/>
            <a:r>
              <a:rPr lang="en-US" sz="2600" dirty="0" smtClean="0">
                <a:solidFill>
                  <a:schemeClr val="bg2">
                    <a:lumMod val="75000"/>
                  </a:schemeClr>
                </a:solidFill>
              </a:rPr>
              <a:t>1 Timothy 1:15</a:t>
            </a:r>
            <a:endParaRPr lang="en-US" sz="2600" dirty="0">
              <a:solidFill>
                <a:schemeClr val="bg2">
                  <a:lumMod val="75000"/>
                </a:schemeClr>
              </a:solidFill>
            </a:endParaRPr>
          </a:p>
        </p:txBody>
      </p:sp>
      <p:sp>
        <p:nvSpPr>
          <p:cNvPr id="5" name="TextBox 4"/>
          <p:cNvSpPr txBox="1"/>
          <p:nvPr/>
        </p:nvSpPr>
        <p:spPr>
          <a:xfrm>
            <a:off x="559542" y="4236720"/>
            <a:ext cx="8138160" cy="1446550"/>
          </a:xfrm>
          <a:prstGeom prst="rect">
            <a:avLst/>
          </a:prstGeom>
          <a:noFill/>
        </p:spPr>
        <p:txBody>
          <a:bodyPr wrap="square" rtlCol="0">
            <a:spAutoFit/>
          </a:bodyPr>
          <a:lstStyle/>
          <a:p>
            <a:pPr algn="ctr"/>
            <a:r>
              <a:rPr lang="en-US" sz="3000" dirty="0" smtClean="0">
                <a:solidFill>
                  <a:schemeClr val="bg1"/>
                </a:solidFill>
              </a:rPr>
              <a:t>“...in the book of life of the Lamb slain from the foundation of the world.”</a:t>
            </a:r>
          </a:p>
          <a:p>
            <a:pPr algn="ctr"/>
            <a:r>
              <a:rPr lang="en-US" sz="2600" dirty="0" smtClean="0">
                <a:solidFill>
                  <a:schemeClr val="bg2">
                    <a:lumMod val="75000"/>
                  </a:schemeClr>
                </a:solidFill>
              </a:rPr>
              <a:t>Revelation 13:8</a:t>
            </a:r>
            <a:endParaRPr lang="en-US" sz="2600" dirty="0">
              <a:solidFill>
                <a:schemeClr val="bg2">
                  <a:lumMod val="75000"/>
                </a:schemeClr>
              </a:solidFill>
            </a:endParaRPr>
          </a:p>
        </p:txBody>
      </p:sp>
    </p:spTree>
    <p:extLst>
      <p:ext uri="{BB962C8B-B14F-4D97-AF65-F5344CB8AC3E}">
        <p14:creationId xmlns:p14="http://schemas.microsoft.com/office/powerpoint/2010/main" val="280740745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8: The Incarnation                                       </a:t>
            </a:r>
            <a:r>
              <a:rPr lang="en-US" dirty="0" smtClean="0"/>
              <a:t>Global University of Theological Studies</a:t>
            </a:r>
            <a:endParaRPr lang="en-US" dirty="0"/>
          </a:p>
        </p:txBody>
      </p:sp>
      <p:sp>
        <p:nvSpPr>
          <p:cNvPr id="2" name="TextBox 1"/>
          <p:cNvSpPr txBox="1"/>
          <p:nvPr/>
        </p:nvSpPr>
        <p:spPr>
          <a:xfrm>
            <a:off x="335280" y="441960"/>
            <a:ext cx="8604036" cy="1446550"/>
          </a:xfrm>
          <a:prstGeom prst="rect">
            <a:avLst/>
          </a:prstGeom>
          <a:noFill/>
        </p:spPr>
        <p:txBody>
          <a:bodyPr wrap="square" rtlCol="0">
            <a:spAutoFit/>
          </a:bodyPr>
          <a:lstStyle/>
          <a:p>
            <a:pPr algn="ctr"/>
            <a:r>
              <a:rPr lang="en-US" sz="4400" b="1" dirty="0" smtClean="0">
                <a:solidFill>
                  <a:srgbClr val="FF3300"/>
                </a:solidFill>
                <a:latin typeface="+mj-lt"/>
              </a:rPr>
              <a:t>The Mighty God is </a:t>
            </a:r>
          </a:p>
          <a:p>
            <a:pPr algn="ctr"/>
            <a:r>
              <a:rPr lang="en-US" sz="4400" b="1" dirty="0" smtClean="0">
                <a:solidFill>
                  <a:srgbClr val="FF3300"/>
                </a:solidFill>
                <a:latin typeface="+mj-lt"/>
              </a:rPr>
              <a:t>in Christ Jesus</a:t>
            </a:r>
            <a:endParaRPr lang="en-US" sz="4400" b="1" dirty="0">
              <a:solidFill>
                <a:srgbClr val="FF3300"/>
              </a:solidFill>
              <a:latin typeface="+mj-lt"/>
            </a:endParaRPr>
          </a:p>
        </p:txBody>
      </p:sp>
      <p:sp>
        <p:nvSpPr>
          <p:cNvPr id="3" name="TextBox 2"/>
          <p:cNvSpPr txBox="1"/>
          <p:nvPr/>
        </p:nvSpPr>
        <p:spPr>
          <a:xfrm>
            <a:off x="487680" y="2697480"/>
            <a:ext cx="8138160" cy="2369880"/>
          </a:xfrm>
          <a:prstGeom prst="rect">
            <a:avLst/>
          </a:prstGeom>
          <a:noFill/>
        </p:spPr>
        <p:txBody>
          <a:bodyPr wrap="square" rtlCol="0">
            <a:spAutoFit/>
          </a:bodyPr>
          <a:lstStyle/>
          <a:p>
            <a:pPr algn="ctr"/>
            <a:r>
              <a:rPr lang="en-US" sz="3000" dirty="0" smtClean="0"/>
              <a:t>“To wit, that God was in Christ, reconciling the world unto himself, not imputing their trespasses unto them; and hath committed unto us the word of reconciliation.”</a:t>
            </a:r>
          </a:p>
          <a:p>
            <a:pPr algn="ctr"/>
            <a:r>
              <a:rPr lang="en-US" sz="2600" dirty="0" smtClean="0">
                <a:solidFill>
                  <a:srgbClr val="00B0F0"/>
                </a:solidFill>
              </a:rPr>
              <a:t>2 Corinthians 5:19</a:t>
            </a:r>
            <a:endParaRPr lang="en-US" sz="2600" dirty="0">
              <a:solidFill>
                <a:srgbClr val="00B0F0"/>
              </a:solidFill>
            </a:endParaRPr>
          </a:p>
        </p:txBody>
      </p:sp>
    </p:spTree>
    <p:extLst>
      <p:ext uri="{BB962C8B-B14F-4D97-AF65-F5344CB8AC3E}">
        <p14:creationId xmlns:p14="http://schemas.microsoft.com/office/powerpoint/2010/main" val="59046209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1" presetClass="entr" presetSubtype="2" fill="hold" grpId="0" nodeType="after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wheel(2)">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2877</TotalTime>
  <Words>537</Words>
  <Application>Microsoft Office PowerPoint</Application>
  <PresentationFormat>On-screen Show (4:3)</PresentationFormat>
  <Paragraphs>54</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Kilter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of Lesson 8 </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 Riddick</dc:creator>
  <cp:lastModifiedBy>Jere Riddick</cp:lastModifiedBy>
  <cp:revision>64</cp:revision>
  <dcterms:created xsi:type="dcterms:W3CDTF">2011-09-29T00:17:56Z</dcterms:created>
  <dcterms:modified xsi:type="dcterms:W3CDTF">2011-11-23T14:21:48Z</dcterms:modified>
</cp:coreProperties>
</file>