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6"/>
  </p:notesMasterIdLst>
  <p:handoutMasterIdLst>
    <p:handoutMasterId r:id="rId27"/>
  </p:handoutMasterIdLst>
  <p:sldIdLst>
    <p:sldId id="256" r:id="rId2"/>
    <p:sldId id="257" r:id="rId3"/>
    <p:sldId id="258" r:id="rId4"/>
    <p:sldId id="259" r:id="rId5"/>
    <p:sldId id="260" r:id="rId6"/>
    <p:sldId id="261" r:id="rId7"/>
    <p:sldId id="262" r:id="rId8"/>
    <p:sldId id="264" r:id="rId9"/>
    <p:sldId id="263" r:id="rId10"/>
    <p:sldId id="274" r:id="rId11"/>
    <p:sldId id="271" r:id="rId12"/>
    <p:sldId id="275" r:id="rId13"/>
    <p:sldId id="265" r:id="rId14"/>
    <p:sldId id="266" r:id="rId15"/>
    <p:sldId id="269" r:id="rId16"/>
    <p:sldId id="268" r:id="rId17"/>
    <p:sldId id="267" r:id="rId18"/>
    <p:sldId id="270" r:id="rId19"/>
    <p:sldId id="272" r:id="rId20"/>
    <p:sldId id="276" r:id="rId21"/>
    <p:sldId id="277" r:id="rId22"/>
    <p:sldId id="278" r:id="rId23"/>
    <p:sldId id="279" r:id="rId24"/>
    <p:sldId id="273"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73231C4-430F-D14B-985D-02230CFDE3EE}">
          <p14:sldIdLst>
            <p14:sldId id="256"/>
            <p14:sldId id="257"/>
            <p14:sldId id="258"/>
            <p14:sldId id="259"/>
            <p14:sldId id="260"/>
            <p14:sldId id="261"/>
            <p14:sldId id="262"/>
            <p14:sldId id="264"/>
            <p14:sldId id="263"/>
            <p14:sldId id="274"/>
            <p14:sldId id="271"/>
            <p14:sldId id="275"/>
            <p14:sldId id="265"/>
            <p14:sldId id="266"/>
            <p14:sldId id="269"/>
            <p14:sldId id="268"/>
            <p14:sldId id="267"/>
            <p14:sldId id="270"/>
            <p14:sldId id="272"/>
            <p14:sldId id="276"/>
            <p14:sldId id="277"/>
            <p14:sldId id="278"/>
            <p14:sldId id="279"/>
            <p14:sldId id="27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00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71" autoAdjust="0"/>
  </p:normalViewPr>
  <p:slideViewPr>
    <p:cSldViewPr snapToGrid="0" snapToObjects="1">
      <p:cViewPr>
        <p:scale>
          <a:sx n="76" d="100"/>
          <a:sy n="76" d="100"/>
        </p:scale>
        <p:origin x="-776"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96A407A-C7B0-A644-8B3E-1C62F7731ACC}" type="datetimeFigureOut">
              <a:rPr lang="en-US" smtClean="0"/>
              <a:t>11/27/11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682EA79-7B02-E040-B330-0DF5F3F16D5C}" type="slidenum">
              <a:rPr lang="en-US" smtClean="0"/>
              <a:t>‹#›</a:t>
            </a:fld>
            <a:endParaRPr lang="en-US"/>
          </a:p>
        </p:txBody>
      </p:sp>
    </p:spTree>
    <p:extLst>
      <p:ext uri="{BB962C8B-B14F-4D97-AF65-F5344CB8AC3E}">
        <p14:creationId xmlns:p14="http://schemas.microsoft.com/office/powerpoint/2010/main" val="19352155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682E3D-7E04-468C-9B5F-30845E05C188}" type="datetimeFigureOut">
              <a:rPr lang="en-US" smtClean="0"/>
              <a:t>11/27/11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8391E8-FBE4-4A79-8E95-82F85B71243E}" type="slidenum">
              <a:rPr lang="en-US" smtClean="0"/>
              <a:t>‹#›</a:t>
            </a:fld>
            <a:endParaRPr lang="en-US"/>
          </a:p>
        </p:txBody>
      </p:sp>
    </p:spTree>
    <p:extLst>
      <p:ext uri="{BB962C8B-B14F-4D97-AF65-F5344CB8AC3E}">
        <p14:creationId xmlns:p14="http://schemas.microsoft.com/office/powerpoint/2010/main" val="35522191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E8391E8-FBE4-4A79-8E95-82F85B71243E}" type="slidenum">
              <a:rPr lang="en-US" smtClean="0"/>
              <a:t>1</a:t>
            </a:fld>
            <a:endParaRPr lang="en-US"/>
          </a:p>
        </p:txBody>
      </p:sp>
    </p:spTree>
    <p:extLst>
      <p:ext uri="{BB962C8B-B14F-4D97-AF65-F5344CB8AC3E}">
        <p14:creationId xmlns:p14="http://schemas.microsoft.com/office/powerpoint/2010/main" val="31067573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ounded Rectangle 9"/>
          <p:cNvSpPr/>
          <p:nvPr/>
        </p:nvSpPr>
        <p:spPr>
          <a:xfrm rot="20707748">
            <a:off x="-617539" y="-652551"/>
            <a:ext cx="6664606" cy="3942692"/>
          </a:xfrm>
          <a:custGeom>
            <a:avLst/>
            <a:gdLst/>
            <a:ahLst/>
            <a:cxnLst/>
            <a:rect l="l" t="t" r="r" b="b"/>
            <a:pathLst>
              <a:path w="6664606" h="3942692">
                <a:moveTo>
                  <a:pt x="1046923" y="0"/>
                </a:moveTo>
                <a:lnTo>
                  <a:pt x="6664606" y="1491692"/>
                </a:lnTo>
                <a:lnTo>
                  <a:pt x="6664606" y="3860602"/>
                </a:lnTo>
                <a:cubicBezTo>
                  <a:pt x="6664606" y="3905939"/>
                  <a:pt x="6627853" y="3942692"/>
                  <a:pt x="6582516" y="3942692"/>
                </a:cubicBezTo>
                <a:lnTo>
                  <a:pt x="0" y="3942692"/>
                </a:lnTo>
                <a:close/>
              </a:path>
            </a:pathLst>
          </a:custGeom>
          <a:solidFill>
            <a:schemeClr val="bg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rot="20707748">
            <a:off x="6168153" y="-441831"/>
            <a:ext cx="3126510" cy="2426476"/>
          </a:xfrm>
          <a:custGeom>
            <a:avLst/>
            <a:gdLst/>
            <a:ahLst/>
            <a:cxnLst/>
            <a:rect l="l" t="t" r="r" b="b"/>
            <a:pathLst>
              <a:path w="3126510" h="2426476">
                <a:moveTo>
                  <a:pt x="0" y="0"/>
                </a:moveTo>
                <a:lnTo>
                  <a:pt x="3126510" y="830198"/>
                </a:lnTo>
                <a:lnTo>
                  <a:pt x="2702642" y="2426476"/>
                </a:lnTo>
                <a:lnTo>
                  <a:pt x="82091" y="2426476"/>
                </a:lnTo>
                <a:cubicBezTo>
                  <a:pt x="36754" y="2426475"/>
                  <a:pt x="1" y="2389722"/>
                  <a:pt x="1" y="2344385"/>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rot="20707748">
            <a:off x="7144098" y="2001564"/>
            <a:ext cx="2679455" cy="4946037"/>
          </a:xfrm>
          <a:custGeom>
            <a:avLst/>
            <a:gdLst/>
            <a:ahLst/>
            <a:cxnLst/>
            <a:rect l="l" t="t" r="r" b="b"/>
            <a:pathLst>
              <a:path w="2679455" h="4946037">
                <a:moveTo>
                  <a:pt x="2679455" y="0"/>
                </a:moveTo>
                <a:lnTo>
                  <a:pt x="1366108" y="4946037"/>
                </a:lnTo>
                <a:lnTo>
                  <a:pt x="0" y="4583288"/>
                </a:lnTo>
                <a:lnTo>
                  <a:pt x="0" y="82090"/>
                </a:lnTo>
                <a:cubicBezTo>
                  <a:pt x="0" y="36753"/>
                  <a:pt x="36753" y="0"/>
                  <a:pt x="82090" y="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rot="20707748">
            <a:off x="-205621" y="3323292"/>
            <a:ext cx="7378073" cy="4557796"/>
          </a:xfrm>
          <a:custGeom>
            <a:avLst/>
            <a:gdLst/>
            <a:ahLst/>
            <a:cxnLst/>
            <a:rect l="l" t="t" r="r" b="b"/>
            <a:pathLst>
              <a:path w="7378073" h="4557796">
                <a:moveTo>
                  <a:pt x="7327936" y="6451"/>
                </a:moveTo>
                <a:cubicBezTo>
                  <a:pt x="7357400" y="18913"/>
                  <a:pt x="7378073" y="48087"/>
                  <a:pt x="7378073" y="82090"/>
                </a:cubicBezTo>
                <a:lnTo>
                  <a:pt x="7378073" y="4557796"/>
                </a:lnTo>
                <a:lnTo>
                  <a:pt x="0" y="2598658"/>
                </a:lnTo>
                <a:lnTo>
                  <a:pt x="690034" y="0"/>
                </a:lnTo>
                <a:lnTo>
                  <a:pt x="7295983" y="0"/>
                </a:lnTo>
                <a:cubicBezTo>
                  <a:pt x="7307317" y="0"/>
                  <a:pt x="7318115" y="2297"/>
                  <a:pt x="7327936"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900000">
            <a:off x="547834" y="3632676"/>
            <a:ext cx="5985159" cy="1606102"/>
          </a:xfrm>
        </p:spPr>
        <p:txBody>
          <a:bodyPr>
            <a:normAutofit/>
          </a:bodyPr>
          <a:lstStyle>
            <a:lvl1pPr>
              <a:lnSpc>
                <a:spcPts val="6000"/>
              </a:lnSpc>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rot="-900000">
            <a:off x="2201145" y="5027230"/>
            <a:ext cx="4655297" cy="1128495"/>
          </a:xfrm>
        </p:spPr>
        <p:txBody>
          <a:bodyPr>
            <a:normAutofit/>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900000">
            <a:off x="6741465" y="2313285"/>
            <a:ext cx="1524000" cy="365125"/>
          </a:xfrm>
        </p:spPr>
        <p:txBody>
          <a:bodyPr/>
          <a:lstStyle>
            <a:lvl1pPr algn="l">
              <a:defRPr sz="1800">
                <a:solidFill>
                  <a:schemeClr val="tx1"/>
                </a:solidFill>
              </a:defRPr>
            </a:lvl1pPr>
          </a:lstStyle>
          <a:p>
            <a:fld id="{C89F26E7-D453-AB47-9A68-23406969B628}" type="datetime1">
              <a:rPr lang="en-US" smtClean="0"/>
              <a:t>11/27/11</a:t>
            </a:fld>
            <a:endParaRPr lang="en-US"/>
          </a:p>
        </p:txBody>
      </p:sp>
      <p:sp>
        <p:nvSpPr>
          <p:cNvPr id="5" name="Footer Placeholder 4"/>
          <p:cNvSpPr>
            <a:spLocks noGrp="1"/>
          </p:cNvSpPr>
          <p:nvPr>
            <p:ph type="ftr" sz="quarter" idx="11"/>
          </p:nvPr>
        </p:nvSpPr>
        <p:spPr>
          <a:xfrm rot="-900000">
            <a:off x="6551292" y="1528629"/>
            <a:ext cx="2465987" cy="365125"/>
          </a:xfrm>
        </p:spPr>
        <p:txBody>
          <a:bodyPr/>
          <a:lstStyle>
            <a:lvl1pPr>
              <a:defRPr>
                <a:solidFill>
                  <a:schemeClr val="tx1"/>
                </a:solidFill>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6451719" y="1162062"/>
            <a:ext cx="2133600" cy="421038"/>
          </a:xfrm>
        </p:spPr>
        <p:txBody>
          <a:bodyPr anchor="ctr"/>
          <a:lstStyle>
            <a:lvl1pPr algn="l">
              <a:defRPr sz="2400">
                <a:solidFill>
                  <a:schemeClr val="tx1"/>
                </a:solidFil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2" name="Rounded Rectangle 11"/>
          <p:cNvSpPr/>
          <p:nvPr/>
        </p:nvSpPr>
        <p:spPr>
          <a:xfrm rot="20707748">
            <a:off x="-895918" y="-766298"/>
            <a:ext cx="8332816" cy="5894380"/>
          </a:xfrm>
          <a:custGeom>
            <a:avLst/>
            <a:gdLst/>
            <a:ahLst/>
            <a:cxnLst/>
            <a:rect l="l" t="t" r="r" b="b"/>
            <a:pathLst>
              <a:path w="8332816" h="5894380">
                <a:moveTo>
                  <a:pt x="1565164" y="0"/>
                </a:moveTo>
                <a:lnTo>
                  <a:pt x="8332816" y="1797049"/>
                </a:lnTo>
                <a:lnTo>
                  <a:pt x="8332816" y="5812290"/>
                </a:lnTo>
                <a:cubicBezTo>
                  <a:pt x="8332816" y="5857627"/>
                  <a:pt x="8296063" y="5894380"/>
                  <a:pt x="8250726" y="5894380"/>
                </a:cubicBezTo>
                <a:lnTo>
                  <a:pt x="0" y="5894380"/>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64746" y="5089618"/>
            <a:ext cx="8528044" cy="2911464"/>
          </a:xfrm>
          <a:custGeom>
            <a:avLst/>
            <a:gdLst/>
            <a:ahLst/>
            <a:cxnLst/>
            <a:rect l="l" t="t" r="r" b="b"/>
            <a:pathLst>
              <a:path w="8528044" h="2911464">
                <a:moveTo>
                  <a:pt x="8477907" y="6451"/>
                </a:moveTo>
                <a:cubicBezTo>
                  <a:pt x="8507371" y="18913"/>
                  <a:pt x="8528044" y="48087"/>
                  <a:pt x="8528044" y="82090"/>
                </a:cubicBezTo>
                <a:lnTo>
                  <a:pt x="8528044" y="2911464"/>
                </a:lnTo>
                <a:lnTo>
                  <a:pt x="0" y="646970"/>
                </a:lnTo>
                <a:lnTo>
                  <a:pt x="171794" y="0"/>
                </a:lnTo>
                <a:lnTo>
                  <a:pt x="8445954" y="0"/>
                </a:lnTo>
                <a:cubicBezTo>
                  <a:pt x="8457288" y="0"/>
                  <a:pt x="8468086" y="2297"/>
                  <a:pt x="847790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8533928" y="3839503"/>
            <a:ext cx="1011244" cy="2994350"/>
          </a:xfrm>
          <a:custGeom>
            <a:avLst/>
            <a:gdLst/>
            <a:ahLst/>
            <a:cxnLst/>
            <a:rect l="l" t="t" r="r" b="b"/>
            <a:pathLst>
              <a:path w="1011244" h="2994350">
                <a:moveTo>
                  <a:pt x="1011244" y="0"/>
                </a:moveTo>
                <a:lnTo>
                  <a:pt x="216140" y="2994350"/>
                </a:lnTo>
                <a:lnTo>
                  <a:pt x="0" y="2936957"/>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588490" y="-321837"/>
            <a:ext cx="1976541" cy="4072806"/>
          </a:xfrm>
          <a:custGeom>
            <a:avLst/>
            <a:gdLst/>
            <a:ahLst/>
            <a:cxnLst/>
            <a:rect l="l" t="t" r="r" b="b"/>
            <a:pathLst>
              <a:path w="1976541" h="4072806">
                <a:moveTo>
                  <a:pt x="0" y="0"/>
                </a:moveTo>
                <a:lnTo>
                  <a:pt x="1976541" y="524841"/>
                </a:lnTo>
                <a:lnTo>
                  <a:pt x="1034432" y="4072806"/>
                </a:lnTo>
                <a:lnTo>
                  <a:pt x="82090" y="4072806"/>
                </a:lnTo>
                <a:cubicBezTo>
                  <a:pt x="36753" y="4072806"/>
                  <a:pt x="0" y="4036053"/>
                  <a:pt x="0" y="399071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3183882" y="4760430"/>
            <a:ext cx="5004753" cy="1299542"/>
          </a:xfrm>
        </p:spPr>
        <p:txBody>
          <a:bodyPr anchor="t"/>
          <a:lstStyle/>
          <a:p>
            <a:r>
              <a:rPr lang="en-US" smtClean="0"/>
              <a:t>Click to edit Master title style</a:t>
            </a:r>
            <a:endParaRPr lang="en-US"/>
          </a:p>
        </p:txBody>
      </p:sp>
      <p:sp>
        <p:nvSpPr>
          <p:cNvPr id="3" name="Vertical Text Placeholder 2"/>
          <p:cNvSpPr>
            <a:spLocks noGrp="1"/>
          </p:cNvSpPr>
          <p:nvPr>
            <p:ph type="body" orient="vert" idx="1"/>
          </p:nvPr>
        </p:nvSpPr>
        <p:spPr>
          <a:xfrm rot="-900000">
            <a:off x="781854" y="984581"/>
            <a:ext cx="6581279" cy="360475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900000">
            <a:off x="6996405" y="6238502"/>
            <a:ext cx="1524000" cy="365125"/>
          </a:xfrm>
        </p:spPr>
        <p:txBody>
          <a:bodyPr/>
          <a:lstStyle/>
          <a:p>
            <a:fld id="{E79BEA1D-D2C3-E74D-988D-62951C9D2FF2}" type="datetime1">
              <a:rPr lang="en-US" smtClean="0"/>
              <a:t>11/27/11</a:t>
            </a:fld>
            <a:endParaRPr lang="en-US"/>
          </a:p>
        </p:txBody>
      </p:sp>
      <p:sp>
        <p:nvSpPr>
          <p:cNvPr id="5" name="Footer Placeholder 4"/>
          <p:cNvSpPr>
            <a:spLocks noGrp="1"/>
          </p:cNvSpPr>
          <p:nvPr>
            <p:ph type="ftr" sz="quarter" idx="11"/>
          </p:nvPr>
        </p:nvSpPr>
        <p:spPr>
          <a:xfrm rot="-900000">
            <a:off x="5321849" y="6094794"/>
            <a:ext cx="3124200" cy="365125"/>
          </a:xfrm>
        </p:spPr>
        <p:txBody>
          <a:bodyPr/>
          <a:lstStyle>
            <a:lvl1pPr algn="r">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8182730" y="3246937"/>
            <a:ext cx="907445"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Rounded Rectangle 11"/>
          <p:cNvSpPr/>
          <p:nvPr/>
        </p:nvSpPr>
        <p:spPr>
          <a:xfrm rot="20707748">
            <a:off x="-882907" y="-626065"/>
            <a:ext cx="7440156" cy="7347127"/>
          </a:xfrm>
          <a:custGeom>
            <a:avLst/>
            <a:gdLst/>
            <a:ahLst/>
            <a:cxnLst/>
            <a:rect l="l" t="t" r="r" b="b"/>
            <a:pathLst>
              <a:path w="7440156" h="7347127">
                <a:moveTo>
                  <a:pt x="1760047" y="0"/>
                </a:moveTo>
                <a:lnTo>
                  <a:pt x="7440156" y="1508269"/>
                </a:lnTo>
                <a:lnTo>
                  <a:pt x="7440156" y="7265037"/>
                </a:lnTo>
                <a:cubicBezTo>
                  <a:pt x="7440156" y="7310374"/>
                  <a:pt x="7403403" y="7347127"/>
                  <a:pt x="7358066" y="7347127"/>
                </a:cubicBezTo>
                <a:lnTo>
                  <a:pt x="2707078" y="7347127"/>
                </a:lnTo>
                <a:lnTo>
                  <a:pt x="0" y="6628304"/>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3227235" y="6274264"/>
            <a:ext cx="4396677" cy="1167472"/>
          </a:xfrm>
          <a:custGeom>
            <a:avLst/>
            <a:gdLst/>
            <a:ahLst/>
            <a:cxnLst/>
            <a:rect l="l" t="t" r="r" b="b"/>
            <a:pathLst>
              <a:path w="4396677" h="1167472">
                <a:moveTo>
                  <a:pt x="4346539" y="6451"/>
                </a:moveTo>
                <a:cubicBezTo>
                  <a:pt x="4376003" y="18913"/>
                  <a:pt x="4396677" y="48087"/>
                  <a:pt x="4396677" y="82090"/>
                </a:cubicBezTo>
                <a:lnTo>
                  <a:pt x="4396677" y="1167472"/>
                </a:lnTo>
                <a:lnTo>
                  <a:pt x="0" y="0"/>
                </a:lnTo>
                <a:lnTo>
                  <a:pt x="4314586" y="0"/>
                </a:lnTo>
                <a:cubicBezTo>
                  <a:pt x="4325920" y="0"/>
                  <a:pt x="4336718" y="2297"/>
                  <a:pt x="4346539"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7659524" y="5459724"/>
            <a:ext cx="1710569" cy="1538689"/>
          </a:xfrm>
          <a:custGeom>
            <a:avLst/>
            <a:gdLst/>
            <a:ahLst/>
            <a:cxnLst/>
            <a:rect l="l" t="t" r="r" b="b"/>
            <a:pathLst>
              <a:path w="1710569" h="1538689">
                <a:moveTo>
                  <a:pt x="1710569" y="1"/>
                </a:moveTo>
                <a:lnTo>
                  <a:pt x="1301993" y="1538689"/>
                </a:lnTo>
                <a:lnTo>
                  <a:pt x="0" y="1192965"/>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6666426" y="-490731"/>
            <a:ext cx="3065776" cy="5811871"/>
          </a:xfrm>
          <a:custGeom>
            <a:avLst/>
            <a:gdLst/>
            <a:ahLst/>
            <a:cxnLst/>
            <a:rect l="l" t="t" r="r" b="b"/>
            <a:pathLst>
              <a:path w="3065776" h="5811871">
                <a:moveTo>
                  <a:pt x="0" y="0"/>
                </a:moveTo>
                <a:lnTo>
                  <a:pt x="3065776" y="814071"/>
                </a:lnTo>
                <a:lnTo>
                  <a:pt x="1738684" y="5811871"/>
                </a:lnTo>
                <a:lnTo>
                  <a:pt x="82090" y="5811871"/>
                </a:lnTo>
                <a:cubicBezTo>
                  <a:pt x="36753" y="5811871"/>
                  <a:pt x="0" y="5775118"/>
                  <a:pt x="0" y="572978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rot="-900000">
            <a:off x="6793335" y="511413"/>
            <a:ext cx="1435608" cy="481888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rot="-900000">
            <a:off x="967762" y="1075673"/>
            <a:ext cx="5398955" cy="508826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7754112" y="5888736"/>
            <a:ext cx="1243584" cy="365125"/>
          </a:xfrm>
        </p:spPr>
        <p:txBody>
          <a:bodyPr/>
          <a:lstStyle>
            <a:lvl1pPr algn="l">
              <a:defRPr/>
            </a:lvl1pPr>
          </a:lstStyle>
          <a:p>
            <a:fld id="{8DBE0F1D-9221-B349-943B-4DD95004370E}" type="datetime1">
              <a:rPr lang="en-US" smtClean="0"/>
              <a:t>11/27/11</a:t>
            </a:fld>
            <a:endParaRPr lang="en-US"/>
          </a:p>
        </p:txBody>
      </p:sp>
      <p:sp>
        <p:nvSpPr>
          <p:cNvPr id="5" name="Footer Placeholder 4"/>
          <p:cNvSpPr>
            <a:spLocks noGrp="1"/>
          </p:cNvSpPr>
          <p:nvPr>
            <p:ph type="ftr" sz="quarter" idx="11"/>
          </p:nvPr>
        </p:nvSpPr>
        <p:spPr>
          <a:xfrm rot="-900000">
            <a:off x="4997808" y="6188244"/>
            <a:ext cx="2380306" cy="365125"/>
          </a:xfrm>
        </p:spPr>
        <p:txBody>
          <a:bodyPr/>
          <a:lstStyle>
            <a:lvl1pPr algn="r">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7690104" y="5641848"/>
            <a:ext cx="1243584"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ounded Rectangle 8"/>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3894" y="2921988"/>
            <a:ext cx="5064953" cy="1695631"/>
          </a:xfrm>
        </p:spPr>
        <p:txBody>
          <a:bodyPr/>
          <a:lstStyle/>
          <a:p>
            <a:r>
              <a:rPr lang="en-US" smtClean="0"/>
              <a:t>Click to edit Master title style</a:t>
            </a:r>
            <a:endParaRPr lang="en-US"/>
          </a:p>
        </p:txBody>
      </p:sp>
      <p:sp>
        <p:nvSpPr>
          <p:cNvPr id="3" name="Content Placeholder 2"/>
          <p:cNvSpPr>
            <a:spLocks noGrp="1"/>
          </p:cNvSpPr>
          <p:nvPr>
            <p:ph idx="1"/>
          </p:nvPr>
        </p:nvSpPr>
        <p:spPr>
          <a:xfrm rot="900000">
            <a:off x="3479028" y="959716"/>
            <a:ext cx="4658735" cy="5077623"/>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1690988" y="608314"/>
            <a:ext cx="1789355" cy="365125"/>
          </a:xfrm>
        </p:spPr>
        <p:txBody>
          <a:bodyPr/>
          <a:lstStyle/>
          <a:p>
            <a:fld id="{4760BECC-DE0B-BA4A-98C3-EB657776CFB3}" type="datetime1">
              <a:rPr lang="en-US" smtClean="0"/>
              <a:t>11/27/11</a:t>
            </a:fld>
            <a:endParaRPr lang="en-US"/>
          </a:p>
        </p:txBody>
      </p:sp>
      <p:sp>
        <p:nvSpPr>
          <p:cNvPr id="5" name="Footer Placeholder 4"/>
          <p:cNvSpPr>
            <a:spLocks noGrp="1"/>
          </p:cNvSpPr>
          <p:nvPr>
            <p:ph type="ftr" sz="quarter" idx="11"/>
          </p:nvPr>
        </p:nvSpPr>
        <p:spPr>
          <a:xfrm rot="900000">
            <a:off x="3103620" y="6177546"/>
            <a:ext cx="2392237" cy="365125"/>
          </a:xfrm>
        </p:spPr>
        <p:txBody>
          <a:body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1265370" y="300797"/>
            <a:ext cx="2287319" cy="365125"/>
          </a:xfrm>
        </p:spPr>
        <p:txBody>
          <a:body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7" name="Rounded Rectangle 16"/>
          <p:cNvSpPr/>
          <p:nvPr/>
        </p:nvSpPr>
        <p:spPr>
          <a:xfrm rot="900000">
            <a:off x="-57216" y="-1017685"/>
            <a:ext cx="7411427" cy="3438177"/>
          </a:xfrm>
          <a:custGeom>
            <a:avLst/>
            <a:gdLst/>
            <a:ahLst/>
            <a:cxnLst/>
            <a:rect l="l" t="t" r="r" b="b"/>
            <a:pathLst>
              <a:path w="7411427" h="3438177">
                <a:moveTo>
                  <a:pt x="0" y="1985886"/>
                </a:moveTo>
                <a:lnTo>
                  <a:pt x="7411427" y="0"/>
                </a:lnTo>
                <a:lnTo>
                  <a:pt x="7411427" y="3356087"/>
                </a:lnTo>
                <a:cubicBezTo>
                  <a:pt x="7411427" y="3401424"/>
                  <a:pt x="7374674" y="3438177"/>
                  <a:pt x="7329337" y="3438177"/>
                </a:cubicBezTo>
                <a:lnTo>
                  <a:pt x="389140" y="3438177"/>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776641" y="2417820"/>
            <a:ext cx="6998365" cy="5080081"/>
          </a:xfrm>
          <a:custGeom>
            <a:avLst/>
            <a:gdLst/>
            <a:ahLst/>
            <a:cxnLst/>
            <a:rect l="l" t="t" r="r" b="b"/>
            <a:pathLst>
              <a:path w="6998365" h="5080081">
                <a:moveTo>
                  <a:pt x="0" y="0"/>
                </a:moveTo>
                <a:lnTo>
                  <a:pt x="6916275" y="0"/>
                </a:lnTo>
                <a:cubicBezTo>
                  <a:pt x="6961612" y="0"/>
                  <a:pt x="6998365" y="36753"/>
                  <a:pt x="6998365" y="82090"/>
                </a:cubicBezTo>
                <a:lnTo>
                  <a:pt x="6998365" y="3569608"/>
                </a:lnTo>
                <a:lnTo>
                  <a:pt x="1361203" y="5080081"/>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900000">
            <a:off x="6338067" y="3775812"/>
            <a:ext cx="3102275" cy="3544033"/>
          </a:xfrm>
          <a:custGeom>
            <a:avLst/>
            <a:gdLst/>
            <a:ahLst/>
            <a:cxnLst/>
            <a:rect l="l" t="t" r="r" b="b"/>
            <a:pathLst>
              <a:path w="3102275" h="3544033">
                <a:moveTo>
                  <a:pt x="50137" y="6451"/>
                </a:moveTo>
                <a:cubicBezTo>
                  <a:pt x="59958" y="2297"/>
                  <a:pt x="70756" y="0"/>
                  <a:pt x="82090" y="0"/>
                </a:cubicBezTo>
                <a:lnTo>
                  <a:pt x="2375388" y="0"/>
                </a:lnTo>
                <a:lnTo>
                  <a:pt x="3102275" y="2712781"/>
                </a:lnTo>
                <a:lnTo>
                  <a:pt x="0" y="3544033"/>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ounded Rectangle 19"/>
          <p:cNvSpPr/>
          <p:nvPr/>
        </p:nvSpPr>
        <p:spPr>
          <a:xfrm rot="900000">
            <a:off x="7327879" y="-104312"/>
            <a:ext cx="2350627" cy="3820866"/>
          </a:xfrm>
          <a:custGeom>
            <a:avLst/>
            <a:gdLst/>
            <a:ahLst/>
            <a:cxnLst/>
            <a:rect l="l" t="t" r="r" b="b"/>
            <a:pathLst>
              <a:path w="2350627" h="3820866">
                <a:moveTo>
                  <a:pt x="1" y="355523"/>
                </a:moveTo>
                <a:lnTo>
                  <a:pt x="1326829" y="0"/>
                </a:lnTo>
                <a:lnTo>
                  <a:pt x="2350627" y="3820866"/>
                </a:lnTo>
                <a:lnTo>
                  <a:pt x="82091" y="3820866"/>
                </a:lnTo>
                <a:cubicBezTo>
                  <a:pt x="36754" y="3820866"/>
                  <a:pt x="1" y="3784113"/>
                  <a:pt x="0" y="373877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534986" y="2921829"/>
            <a:ext cx="5690855" cy="1570680"/>
          </a:xfrm>
        </p:spPr>
        <p:txBody>
          <a:bodyPr anchor="b">
            <a:noAutofit/>
          </a:bodyPr>
          <a:lstStyle>
            <a:lvl1pPr algn="r">
              <a:defRPr sz="48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rot="900000">
            <a:off x="537849" y="4494201"/>
            <a:ext cx="5271544" cy="1500187"/>
          </a:xfrm>
        </p:spPr>
        <p:txBody>
          <a:bodyPr anchor="t">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rot="900000">
            <a:off x="6878368" y="3761385"/>
            <a:ext cx="1524000" cy="365125"/>
          </a:xfrm>
        </p:spPr>
        <p:txBody>
          <a:bodyPr/>
          <a:lstStyle>
            <a:lvl1pPr algn="l">
              <a:defRPr/>
            </a:lvl1pPr>
          </a:lstStyle>
          <a:p>
            <a:fld id="{F83E8523-6985-4049-AF5B-BF5DE1A4BC3A}" type="datetime1">
              <a:rPr lang="en-US" smtClean="0"/>
              <a:t>11/27/11</a:t>
            </a:fld>
            <a:endParaRPr lang="en-US"/>
          </a:p>
        </p:txBody>
      </p:sp>
      <p:sp>
        <p:nvSpPr>
          <p:cNvPr id="5" name="Footer Placeholder 4"/>
          <p:cNvSpPr>
            <a:spLocks noGrp="1"/>
          </p:cNvSpPr>
          <p:nvPr>
            <p:ph type="ftr" sz="quarter" idx="11"/>
          </p:nvPr>
        </p:nvSpPr>
        <p:spPr>
          <a:xfrm rot="900000">
            <a:off x="7056965" y="3170795"/>
            <a:ext cx="1926305" cy="365125"/>
          </a:xfrm>
        </p:spPr>
        <p:txBody>
          <a:body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flipH="1">
            <a:off x="7176363" y="2661157"/>
            <a:ext cx="683979"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7" name="Rounded Rectangle 16"/>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1893" y="2231024"/>
            <a:ext cx="4820301" cy="1436159"/>
          </a:xfrm>
        </p:spPr>
        <p:txBody>
          <a:bodyPr/>
          <a:lstStyle/>
          <a:p>
            <a:r>
              <a:rPr lang="en-US" smtClean="0"/>
              <a:t>Click to edit Master title style</a:t>
            </a:r>
            <a:endParaRPr lang="en-US"/>
          </a:p>
        </p:txBody>
      </p:sp>
      <p:sp>
        <p:nvSpPr>
          <p:cNvPr id="3" name="Content Placeholder 2"/>
          <p:cNvSpPr>
            <a:spLocks noGrp="1"/>
          </p:cNvSpPr>
          <p:nvPr>
            <p:ph sz="half" idx="1"/>
          </p:nvPr>
        </p:nvSpPr>
        <p:spPr>
          <a:xfrm rot="-900000">
            <a:off x="1014439" y="1335061"/>
            <a:ext cx="2578608" cy="4839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rot="-900000">
            <a:off x="3701032" y="618005"/>
            <a:ext cx="2580010" cy="4837176"/>
          </a:xfrm>
        </p:spPr>
        <p:txBody>
          <a:bodyPr anchor="t"/>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rot="-900000">
            <a:off x="7755919" y="5887412"/>
            <a:ext cx="1241980" cy="365125"/>
          </a:xfrm>
        </p:spPr>
        <p:txBody>
          <a:bodyPr/>
          <a:lstStyle>
            <a:lvl1pPr algn="l">
              <a:defRPr/>
            </a:lvl1pPr>
          </a:lstStyle>
          <a:p>
            <a:fld id="{996E2D45-D4F5-7646-AAF0-AE3CA5C5BAFA}" type="datetime1">
              <a:rPr lang="en-US" smtClean="0"/>
              <a:t>11/27/11</a:t>
            </a:fld>
            <a:endParaRPr lang="en-US"/>
          </a:p>
        </p:txBody>
      </p:sp>
      <p:sp>
        <p:nvSpPr>
          <p:cNvPr id="6" name="Footer Placeholder 5"/>
          <p:cNvSpPr>
            <a:spLocks noGrp="1"/>
          </p:cNvSpPr>
          <p:nvPr>
            <p:ph type="ftr" sz="quarter" idx="11"/>
          </p:nvPr>
        </p:nvSpPr>
        <p:spPr>
          <a:xfrm rot="-900000">
            <a:off x="4054658" y="5494374"/>
            <a:ext cx="3124200" cy="365125"/>
          </a:xfrm>
        </p:spPr>
        <p:txBody>
          <a:bodyPr/>
          <a:lstStyle>
            <a:lvl1pPr algn="r">
              <a:defRPr/>
            </a:lvl1pPr>
          </a:lstStyle>
          <a:p>
            <a:r>
              <a:rPr lang="en-US" smtClean="0"/>
              <a:t>Lesson 1: God Is                                                                         Global University of Theological Studies</a:t>
            </a:r>
            <a:endParaRPr lang="en-US"/>
          </a:p>
        </p:txBody>
      </p:sp>
      <p:sp>
        <p:nvSpPr>
          <p:cNvPr id="7" name="Slide Number Placeholder 6"/>
          <p:cNvSpPr>
            <a:spLocks noGrp="1"/>
          </p:cNvSpPr>
          <p:nvPr>
            <p:ph type="sldNum" sz="quarter" idx="12"/>
          </p:nvPr>
        </p:nvSpPr>
        <p:spPr>
          <a:xfrm rot="-900000">
            <a:off x="7690164" y="5643110"/>
            <a:ext cx="1241693"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53" name="Rounded Rectangle 52"/>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ounded Rectangle 53"/>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55"/>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rot="-900000">
            <a:off x="854761" y="1406870"/>
            <a:ext cx="2213148" cy="759866"/>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rot="-900000">
            <a:off x="1120518" y="2227895"/>
            <a:ext cx="2578608" cy="3938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rot="-900000">
            <a:off x="3535709" y="687503"/>
            <a:ext cx="2214753" cy="753043"/>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rot="-900000">
            <a:off x="3808498" y="1495882"/>
            <a:ext cx="2578608" cy="395590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rot="-900000">
            <a:off x="7754112" y="5888736"/>
            <a:ext cx="1243584" cy="365125"/>
          </a:xfrm>
        </p:spPr>
        <p:txBody>
          <a:bodyPr/>
          <a:lstStyle>
            <a:lvl1pPr algn="l">
              <a:defRPr/>
            </a:lvl1pPr>
          </a:lstStyle>
          <a:p>
            <a:fld id="{C2C246EC-856C-2046-AEC5-3B62D5C54175}" type="datetime1">
              <a:rPr lang="en-US" smtClean="0"/>
              <a:t>11/27/11</a:t>
            </a:fld>
            <a:endParaRPr lang="en-US"/>
          </a:p>
        </p:txBody>
      </p:sp>
      <p:sp>
        <p:nvSpPr>
          <p:cNvPr id="8" name="Footer Placeholder 7"/>
          <p:cNvSpPr>
            <a:spLocks noGrp="1"/>
          </p:cNvSpPr>
          <p:nvPr>
            <p:ph type="ftr" sz="quarter" idx="11"/>
          </p:nvPr>
        </p:nvSpPr>
        <p:spPr>
          <a:xfrm rot="-900000">
            <a:off x="4050792" y="5495544"/>
            <a:ext cx="3124200" cy="365125"/>
          </a:xfrm>
        </p:spPr>
        <p:txBody>
          <a:bodyPr/>
          <a:lstStyle>
            <a:lvl1pPr algn="r">
              <a:defRPr/>
            </a:lvl1pPr>
          </a:lstStyle>
          <a:p>
            <a:r>
              <a:rPr lang="en-US" smtClean="0"/>
              <a:t>Lesson 1: God Is                                                                         Global University of Theological Studies</a:t>
            </a:r>
            <a:endParaRPr lang="en-US"/>
          </a:p>
        </p:txBody>
      </p:sp>
      <p:sp>
        <p:nvSpPr>
          <p:cNvPr id="9" name="Slide Number Placeholder 8"/>
          <p:cNvSpPr>
            <a:spLocks noGrp="1"/>
          </p:cNvSpPr>
          <p:nvPr>
            <p:ph type="sldNum" sz="quarter" idx="12"/>
          </p:nvPr>
        </p:nvSpPr>
        <p:spPr>
          <a:xfrm rot="-900000">
            <a:off x="7690104" y="5641848"/>
            <a:ext cx="1243584"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1" name="Rounded Rectangle 20"/>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0936" y="2926080"/>
            <a:ext cx="5065776" cy="1691640"/>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rot="900000">
            <a:off x="1691640" y="612648"/>
            <a:ext cx="1792224" cy="365125"/>
          </a:xfrm>
        </p:spPr>
        <p:txBody>
          <a:bodyPr/>
          <a:lstStyle/>
          <a:p>
            <a:fld id="{C7616214-DAFB-F94F-A5DB-29091113D369}" type="datetime1">
              <a:rPr lang="en-US" smtClean="0"/>
              <a:t>11/27/11</a:t>
            </a:fld>
            <a:endParaRPr lang="en-US"/>
          </a:p>
        </p:txBody>
      </p:sp>
      <p:sp>
        <p:nvSpPr>
          <p:cNvPr id="4" name="Footer Placeholder 3"/>
          <p:cNvSpPr>
            <a:spLocks noGrp="1"/>
          </p:cNvSpPr>
          <p:nvPr>
            <p:ph type="ftr" sz="quarter" idx="11"/>
          </p:nvPr>
        </p:nvSpPr>
        <p:spPr>
          <a:xfrm rot="900000">
            <a:off x="2493721" y="6101033"/>
            <a:ext cx="3052113" cy="365125"/>
          </a:xfrm>
        </p:spPr>
        <p:txBody>
          <a:bodyPr/>
          <a:lstStyle/>
          <a:p>
            <a:r>
              <a:rPr lang="en-US" smtClean="0"/>
              <a:t>Lesson 1: God Is                                                                         Global University of Theological Studies</a:t>
            </a:r>
            <a:endParaRPr lang="en-US"/>
          </a:p>
        </p:txBody>
      </p:sp>
      <p:sp>
        <p:nvSpPr>
          <p:cNvPr id="5" name="Slide Number Placeholder 4"/>
          <p:cNvSpPr>
            <a:spLocks noGrp="1"/>
          </p:cNvSpPr>
          <p:nvPr>
            <p:ph type="sldNum" sz="quarter" idx="12"/>
          </p:nvPr>
        </p:nvSpPr>
        <p:spPr>
          <a:xfrm rot="900000">
            <a:off x="1261872" y="301752"/>
            <a:ext cx="2286000" cy="365125"/>
          </a:xfrm>
        </p:spPr>
        <p:txBody>
          <a:body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ounded Rectangle 11"/>
          <p:cNvSpPr/>
          <p:nvPr/>
        </p:nvSpPr>
        <p:spPr>
          <a:xfrm rot="900000">
            <a:off x="-372248" y="-1218153"/>
            <a:ext cx="8577953" cy="6344114"/>
          </a:xfrm>
          <a:custGeom>
            <a:avLst/>
            <a:gdLst/>
            <a:ahLst/>
            <a:cxnLst/>
            <a:rect l="l" t="t" r="r" b="b"/>
            <a:pathLst>
              <a:path w="8577953" h="6344114">
                <a:moveTo>
                  <a:pt x="0" y="2298455"/>
                </a:moveTo>
                <a:lnTo>
                  <a:pt x="8577953" y="0"/>
                </a:lnTo>
                <a:lnTo>
                  <a:pt x="8577953" y="6262024"/>
                </a:lnTo>
                <a:cubicBezTo>
                  <a:pt x="8577953" y="6307361"/>
                  <a:pt x="8541200" y="6344113"/>
                  <a:pt x="8495863" y="6344113"/>
                </a:cubicBezTo>
                <a:lnTo>
                  <a:pt x="1084031" y="634411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0000">
            <a:off x="-449071" y="5207889"/>
            <a:ext cx="7470000" cy="2486713"/>
          </a:xfrm>
          <a:custGeom>
            <a:avLst/>
            <a:gdLst/>
            <a:ahLst/>
            <a:cxnLst/>
            <a:rect l="l" t="t" r="r" b="b"/>
            <a:pathLst>
              <a:path w="7470000" h="2486713">
                <a:moveTo>
                  <a:pt x="0" y="0"/>
                </a:moveTo>
                <a:lnTo>
                  <a:pt x="7387910" y="0"/>
                </a:lnTo>
                <a:cubicBezTo>
                  <a:pt x="7433247" y="0"/>
                  <a:pt x="7470000" y="36753"/>
                  <a:pt x="7470000" y="82090"/>
                </a:cubicBezTo>
                <a:lnTo>
                  <a:pt x="7470000" y="663670"/>
                </a:lnTo>
                <a:lnTo>
                  <a:pt x="666313" y="2486713"/>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0000">
            <a:off x="7192310" y="6483326"/>
            <a:ext cx="1932834" cy="635630"/>
          </a:xfrm>
          <a:custGeom>
            <a:avLst/>
            <a:gdLst/>
            <a:ahLst/>
            <a:cxnLst/>
            <a:rect l="l" t="t" r="r" b="b"/>
            <a:pathLst>
              <a:path w="1932834" h="635630">
                <a:moveTo>
                  <a:pt x="50137" y="6451"/>
                </a:moveTo>
                <a:cubicBezTo>
                  <a:pt x="59958" y="2297"/>
                  <a:pt x="70756" y="0"/>
                  <a:pt x="82090" y="0"/>
                </a:cubicBezTo>
                <a:lnTo>
                  <a:pt x="1901288" y="0"/>
                </a:lnTo>
                <a:lnTo>
                  <a:pt x="1932834" y="117729"/>
                </a:lnTo>
                <a:lnTo>
                  <a:pt x="0" y="635630"/>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ounded Rectangle 14"/>
          <p:cNvSpPr/>
          <p:nvPr/>
        </p:nvSpPr>
        <p:spPr>
          <a:xfrm rot="900000">
            <a:off x="8127084" y="92392"/>
            <a:ext cx="1878991" cy="6414233"/>
          </a:xfrm>
          <a:custGeom>
            <a:avLst/>
            <a:gdLst/>
            <a:ahLst/>
            <a:cxnLst/>
            <a:rect l="l" t="t" r="r" b="b"/>
            <a:pathLst>
              <a:path w="1878991" h="6414233">
                <a:moveTo>
                  <a:pt x="0" y="42953"/>
                </a:moveTo>
                <a:lnTo>
                  <a:pt x="160303" y="0"/>
                </a:lnTo>
                <a:lnTo>
                  <a:pt x="1878991" y="6414233"/>
                </a:lnTo>
                <a:lnTo>
                  <a:pt x="82090" y="6414233"/>
                </a:lnTo>
                <a:cubicBezTo>
                  <a:pt x="36753" y="6414233"/>
                  <a:pt x="0" y="6377480"/>
                  <a:pt x="0" y="633214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a:xfrm rot="900000">
            <a:off x="7521938" y="5927116"/>
            <a:ext cx="1524000" cy="365125"/>
          </a:xfrm>
        </p:spPr>
        <p:txBody>
          <a:bodyPr/>
          <a:lstStyle>
            <a:lvl1pPr algn="l">
              <a:defRPr/>
            </a:lvl1pPr>
          </a:lstStyle>
          <a:p>
            <a:fld id="{CBD96DF2-01E0-1F44-9FCC-2AB1DF6F381A}" type="datetime1">
              <a:rPr lang="en-US" smtClean="0"/>
              <a:t>11/27/11</a:t>
            </a:fld>
            <a:endParaRPr lang="en-US"/>
          </a:p>
        </p:txBody>
      </p:sp>
      <p:sp>
        <p:nvSpPr>
          <p:cNvPr id="3" name="Footer Placeholder 2"/>
          <p:cNvSpPr>
            <a:spLocks noGrp="1"/>
          </p:cNvSpPr>
          <p:nvPr>
            <p:ph type="ftr" sz="quarter" idx="11"/>
          </p:nvPr>
        </p:nvSpPr>
        <p:spPr>
          <a:xfrm rot="900000">
            <a:off x="3892286" y="5987296"/>
            <a:ext cx="3124200" cy="295162"/>
          </a:xfrm>
        </p:spPr>
        <p:txBody>
          <a:bodyPr/>
          <a:lstStyle>
            <a:lvl1pPr algn="r">
              <a:defRPr/>
            </a:lvl1pPr>
          </a:lstStyle>
          <a:p>
            <a:r>
              <a:rPr lang="en-US" smtClean="0"/>
              <a:t>Lesson 1: God Is                                                                         Global University of Theological Studies</a:t>
            </a:r>
            <a:endParaRPr lang="en-US"/>
          </a:p>
        </p:txBody>
      </p:sp>
      <p:sp>
        <p:nvSpPr>
          <p:cNvPr id="4" name="Slide Number Placeholder 3"/>
          <p:cNvSpPr>
            <a:spLocks noGrp="1"/>
          </p:cNvSpPr>
          <p:nvPr>
            <p:ph type="sldNum" sz="quarter" idx="12"/>
          </p:nvPr>
        </p:nvSpPr>
        <p:spPr>
          <a:xfrm rot="900000">
            <a:off x="7599046" y="5570110"/>
            <a:ext cx="716206"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3" name="Rounded Rectangle 12"/>
          <p:cNvSpPr/>
          <p:nvPr/>
        </p:nvSpPr>
        <p:spPr>
          <a:xfrm rot="20707748">
            <a:off x="-897260" y="-624538"/>
            <a:ext cx="7286946" cy="6041338"/>
          </a:xfrm>
          <a:custGeom>
            <a:avLst/>
            <a:gdLst/>
            <a:ahLst/>
            <a:cxnLst/>
            <a:rect l="l" t="t" r="r" b="b"/>
            <a:pathLst>
              <a:path w="7286946" h="6041338">
                <a:moveTo>
                  <a:pt x="1604186" y="0"/>
                </a:moveTo>
                <a:lnTo>
                  <a:pt x="7286946" y="1508972"/>
                </a:lnTo>
                <a:lnTo>
                  <a:pt x="7286946" y="5959247"/>
                </a:lnTo>
                <a:cubicBezTo>
                  <a:pt x="7286946" y="6004584"/>
                  <a:pt x="7250193" y="6041337"/>
                  <a:pt x="7204856" y="6041337"/>
                </a:cubicBezTo>
                <a:lnTo>
                  <a:pt x="0" y="6041338"/>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64806" y="5378153"/>
            <a:ext cx="7443151" cy="2476431"/>
          </a:xfrm>
          <a:custGeom>
            <a:avLst/>
            <a:gdLst/>
            <a:ahLst/>
            <a:cxnLst/>
            <a:rect l="l" t="t" r="r" b="b"/>
            <a:pathLst>
              <a:path w="7443151" h="2476431">
                <a:moveTo>
                  <a:pt x="7393013" y="6452"/>
                </a:moveTo>
                <a:cubicBezTo>
                  <a:pt x="7422477" y="18914"/>
                  <a:pt x="7443150" y="48087"/>
                  <a:pt x="7443150" y="82090"/>
                </a:cubicBezTo>
                <a:lnTo>
                  <a:pt x="7443151" y="2476431"/>
                </a:lnTo>
                <a:lnTo>
                  <a:pt x="0" y="500014"/>
                </a:lnTo>
                <a:lnTo>
                  <a:pt x="132771" y="1"/>
                </a:lnTo>
                <a:lnTo>
                  <a:pt x="7361060" y="1"/>
                </a:lnTo>
                <a:cubicBezTo>
                  <a:pt x="7372394" y="0"/>
                  <a:pt x="7383192" y="2298"/>
                  <a:pt x="7393013" y="6452"/>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660994" y="5459931"/>
            <a:ext cx="1709023" cy="1538302"/>
          </a:xfrm>
          <a:custGeom>
            <a:avLst/>
            <a:gdLst/>
            <a:ahLst/>
            <a:cxnLst/>
            <a:rect l="l" t="t" r="r" b="b"/>
            <a:pathLst>
              <a:path w="1709023" h="1538302">
                <a:moveTo>
                  <a:pt x="1709023" y="0"/>
                </a:moveTo>
                <a:lnTo>
                  <a:pt x="1300550" y="1538302"/>
                </a:lnTo>
                <a:lnTo>
                  <a:pt x="0" y="119296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20707748">
            <a:off x="6673110" y="-489836"/>
            <a:ext cx="3059119" cy="5809409"/>
          </a:xfrm>
          <a:custGeom>
            <a:avLst/>
            <a:gdLst/>
            <a:ahLst/>
            <a:cxnLst/>
            <a:rect l="l" t="t" r="r" b="b"/>
            <a:pathLst>
              <a:path w="3059119" h="5809409">
                <a:moveTo>
                  <a:pt x="0" y="0"/>
                </a:moveTo>
                <a:lnTo>
                  <a:pt x="3059119" y="812303"/>
                </a:lnTo>
                <a:lnTo>
                  <a:pt x="1732212" y="5809409"/>
                </a:lnTo>
                <a:lnTo>
                  <a:pt x="82090" y="5809409"/>
                </a:lnTo>
                <a:cubicBezTo>
                  <a:pt x="36753" y="5809409"/>
                  <a:pt x="0" y="5772656"/>
                  <a:pt x="0" y="5727319"/>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nchor="b"/>
          <a:lstStyle>
            <a:lvl1pPr algn="r">
              <a:defRPr sz="4400" b="0"/>
            </a:lvl1pPr>
          </a:lstStyle>
          <a:p>
            <a:r>
              <a:rPr lang="en-US" smtClean="0"/>
              <a:t>Click to edit Master title style</a:t>
            </a:r>
            <a:endParaRPr lang="en-US" dirty="0"/>
          </a:p>
        </p:txBody>
      </p:sp>
      <p:sp>
        <p:nvSpPr>
          <p:cNvPr id="3" name="Content Placeholder 2"/>
          <p:cNvSpPr>
            <a:spLocks noGrp="1"/>
          </p:cNvSpPr>
          <p:nvPr>
            <p:ph idx="1"/>
          </p:nvPr>
        </p:nvSpPr>
        <p:spPr>
          <a:xfrm rot="-900000">
            <a:off x="844848" y="997933"/>
            <a:ext cx="5343100" cy="3888220"/>
          </a:xfrm>
        </p:spPr>
        <p:txBody>
          <a:bodyPr anchor="b"/>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900000">
            <a:off x="3216573" y="5144589"/>
            <a:ext cx="3930375" cy="988131"/>
          </a:xfrm>
        </p:spPr>
        <p:txBody>
          <a:bodyPr>
            <a:normAutofit/>
          </a:bodyPr>
          <a:lstStyle>
            <a:lvl1pPr marL="0" indent="0" algn="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7754112" y="5888736"/>
            <a:ext cx="1243584" cy="365125"/>
          </a:xfrm>
        </p:spPr>
        <p:txBody>
          <a:bodyPr/>
          <a:lstStyle>
            <a:lvl1pPr algn="l">
              <a:defRPr/>
            </a:lvl1pPr>
          </a:lstStyle>
          <a:p>
            <a:fld id="{A72AC36A-B415-7C4F-9753-9A09A48A6564}" type="datetime1">
              <a:rPr lang="en-US" smtClean="0"/>
              <a:t>11/27/11</a:t>
            </a:fld>
            <a:endParaRPr lang="en-US"/>
          </a:p>
        </p:txBody>
      </p:sp>
      <p:sp>
        <p:nvSpPr>
          <p:cNvPr id="6" name="Footer Placeholder 5"/>
          <p:cNvSpPr>
            <a:spLocks noGrp="1"/>
          </p:cNvSpPr>
          <p:nvPr>
            <p:ph type="ftr" sz="quarter" idx="11"/>
          </p:nvPr>
        </p:nvSpPr>
        <p:spPr>
          <a:xfrm rot="-900000">
            <a:off x="4263966" y="6099104"/>
            <a:ext cx="3063047" cy="365125"/>
          </a:xfrm>
        </p:spPr>
        <p:txBody>
          <a:bodyPr/>
          <a:lstStyle>
            <a:lvl1pPr algn="r">
              <a:defRPr/>
            </a:lvl1pPr>
          </a:lstStyle>
          <a:p>
            <a:r>
              <a:rPr lang="en-US" smtClean="0"/>
              <a:t>Lesson 1: God Is                                                                         Global University of Theological Studies</a:t>
            </a:r>
            <a:endParaRPr lang="en-US"/>
          </a:p>
        </p:txBody>
      </p:sp>
      <p:sp>
        <p:nvSpPr>
          <p:cNvPr id="7" name="Slide Number Placeholder 6"/>
          <p:cNvSpPr>
            <a:spLocks noGrp="1"/>
          </p:cNvSpPr>
          <p:nvPr>
            <p:ph type="sldNum" sz="quarter" idx="12"/>
          </p:nvPr>
        </p:nvSpPr>
        <p:spPr>
          <a:xfrm rot="-900000">
            <a:off x="7690104" y="5641848"/>
            <a:ext cx="1243584"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rot="900000">
            <a:off x="-533701" y="-979752"/>
            <a:ext cx="6672870" cy="6821601"/>
          </a:xfrm>
          <a:custGeom>
            <a:avLst/>
            <a:gdLst/>
            <a:ahLst/>
            <a:cxnLst/>
            <a:rect l="l" t="t" r="r" b="b"/>
            <a:pathLst>
              <a:path w="6672870" h="6821601">
                <a:moveTo>
                  <a:pt x="0" y="1787990"/>
                </a:moveTo>
                <a:lnTo>
                  <a:pt x="6672870" y="0"/>
                </a:lnTo>
                <a:lnTo>
                  <a:pt x="6672870" y="6739511"/>
                </a:lnTo>
                <a:cubicBezTo>
                  <a:pt x="6672870" y="6784848"/>
                  <a:pt x="6636117" y="6821601"/>
                  <a:pt x="6590780" y="6821601"/>
                </a:cubicBezTo>
                <a:lnTo>
                  <a:pt x="1348753" y="6821601"/>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900000">
            <a:off x="-283896" y="5969722"/>
            <a:ext cx="5300494" cy="1495954"/>
          </a:xfrm>
          <a:custGeom>
            <a:avLst/>
            <a:gdLst/>
            <a:ahLst/>
            <a:cxnLst/>
            <a:rect l="l" t="t" r="r" b="b"/>
            <a:pathLst>
              <a:path w="5300494" h="1495954">
                <a:moveTo>
                  <a:pt x="0" y="0"/>
                </a:moveTo>
                <a:lnTo>
                  <a:pt x="5218404" y="0"/>
                </a:lnTo>
                <a:cubicBezTo>
                  <a:pt x="5263741" y="0"/>
                  <a:pt x="5300494" y="36753"/>
                  <a:pt x="5300494" y="82090"/>
                </a:cubicBezTo>
                <a:lnTo>
                  <a:pt x="5300494" y="183095"/>
                </a:lnTo>
                <a:lnTo>
                  <a:pt x="400840" y="149595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rot="900000">
            <a:off x="6930292" y="-242630"/>
            <a:ext cx="2434235" cy="1383623"/>
          </a:xfrm>
          <a:custGeom>
            <a:avLst/>
            <a:gdLst/>
            <a:ahLst/>
            <a:cxnLst/>
            <a:rect l="l" t="t" r="r" b="b"/>
            <a:pathLst>
              <a:path w="2434235" h="1383623">
                <a:moveTo>
                  <a:pt x="0" y="552912"/>
                </a:moveTo>
                <a:lnTo>
                  <a:pt x="2063495" y="0"/>
                </a:lnTo>
                <a:lnTo>
                  <a:pt x="2434235" y="1383623"/>
                </a:lnTo>
                <a:lnTo>
                  <a:pt x="82090" y="1383622"/>
                </a:lnTo>
                <a:cubicBezTo>
                  <a:pt x="36754" y="1383622"/>
                  <a:pt x="0" y="1346869"/>
                  <a:pt x="0" y="130153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5899782" y="1282101"/>
            <a:ext cx="3842742" cy="6178450"/>
          </a:xfrm>
          <a:custGeom>
            <a:avLst/>
            <a:gdLst/>
            <a:ahLst/>
            <a:cxnLst/>
            <a:rect l="l" t="t" r="r" b="b"/>
            <a:pathLst>
              <a:path w="3842742" h="6178450">
                <a:moveTo>
                  <a:pt x="50137" y="6451"/>
                </a:moveTo>
                <a:cubicBezTo>
                  <a:pt x="59958" y="2297"/>
                  <a:pt x="70756" y="0"/>
                  <a:pt x="82090" y="0"/>
                </a:cubicBezTo>
                <a:lnTo>
                  <a:pt x="2463128" y="0"/>
                </a:lnTo>
                <a:lnTo>
                  <a:pt x="3842742" y="5148790"/>
                </a:lnTo>
                <a:lnTo>
                  <a:pt x="0" y="6178450"/>
                </a:lnTo>
                <a:lnTo>
                  <a:pt x="0" y="82090"/>
                </a:lnTo>
                <a:cubicBezTo>
                  <a:pt x="0" y="48087"/>
                  <a:pt x="20674" y="18913"/>
                  <a:pt x="5013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4578273" y="2744935"/>
            <a:ext cx="5036383" cy="1997131"/>
          </a:xfrm>
        </p:spPr>
        <p:txBody>
          <a:bodyPr anchor="t">
            <a:normAutofit/>
          </a:bodyPr>
          <a:lstStyle>
            <a:lvl1pPr algn="r">
              <a:defRPr sz="4400" b="0"/>
            </a:lvl1pPr>
          </a:lstStyle>
          <a:p>
            <a:r>
              <a:rPr lang="en-US" smtClean="0"/>
              <a:t>Click to edit Master title style</a:t>
            </a:r>
            <a:endParaRPr lang="en-US"/>
          </a:p>
        </p:txBody>
      </p:sp>
      <p:sp>
        <p:nvSpPr>
          <p:cNvPr id="3" name="Picture Placeholder 2"/>
          <p:cNvSpPr>
            <a:spLocks noGrp="1"/>
          </p:cNvSpPr>
          <p:nvPr>
            <p:ph type="pic" idx="1"/>
          </p:nvPr>
        </p:nvSpPr>
        <p:spPr>
          <a:xfrm rot="900000">
            <a:off x="1507529" y="615731"/>
            <a:ext cx="4323504" cy="3294418"/>
          </a:xfrm>
          <a:prstGeom prst="roundRect">
            <a:avLst>
              <a:gd name="adj" fmla="val 4992"/>
            </a:avLst>
          </a:prstGeom>
          <a:ln w="19050">
            <a:solidFill>
              <a:schemeClr val="tx1"/>
            </a:solidFill>
          </a:ln>
          <a:effectLst>
            <a:innerShdw blurRad="101600" dir="13500000">
              <a:prstClr val="black">
                <a:alpha val="70000"/>
              </a:prstClr>
            </a:inn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rot="900000">
            <a:off x="822789" y="4161126"/>
            <a:ext cx="4310915" cy="1203540"/>
          </a:xfrm>
        </p:spPr>
        <p:txBody>
          <a:bodyPr anchor="t">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6992395" y="571255"/>
            <a:ext cx="1524000" cy="365125"/>
          </a:xfrm>
        </p:spPr>
        <p:txBody>
          <a:bodyPr/>
          <a:lstStyle>
            <a:lvl1pPr algn="l">
              <a:defRPr/>
            </a:lvl1pPr>
          </a:lstStyle>
          <a:p>
            <a:fld id="{64606FD5-F558-7745-AD2E-7F8F1193F598}" type="datetime1">
              <a:rPr lang="en-US" smtClean="0"/>
              <a:t>11/27/11</a:t>
            </a:fld>
            <a:endParaRPr lang="en-US"/>
          </a:p>
        </p:txBody>
      </p:sp>
      <p:sp>
        <p:nvSpPr>
          <p:cNvPr id="6" name="Footer Placeholder 5"/>
          <p:cNvSpPr>
            <a:spLocks noGrp="1"/>
          </p:cNvSpPr>
          <p:nvPr>
            <p:ph type="ftr" sz="quarter" idx="11"/>
          </p:nvPr>
        </p:nvSpPr>
        <p:spPr>
          <a:xfrm rot="900000">
            <a:off x="647292" y="5162531"/>
            <a:ext cx="2977453" cy="365125"/>
          </a:xfrm>
        </p:spPr>
        <p:txBody>
          <a:bodyPr/>
          <a:lstStyle>
            <a:lvl1pPr algn="l">
              <a:defRPr/>
            </a:lvl1pPr>
          </a:lstStyle>
          <a:p>
            <a:r>
              <a:rPr lang="en-US" smtClean="0"/>
              <a:t>Lesson 1: God Is                                                                         Global University of Theological Studies</a:t>
            </a:r>
            <a:endParaRPr lang="en-US"/>
          </a:p>
        </p:txBody>
      </p:sp>
      <p:sp>
        <p:nvSpPr>
          <p:cNvPr id="7" name="Slide Number Placeholder 6"/>
          <p:cNvSpPr>
            <a:spLocks noGrp="1"/>
          </p:cNvSpPr>
          <p:nvPr>
            <p:ph type="sldNum" sz="quarter" idx="12"/>
          </p:nvPr>
        </p:nvSpPr>
        <p:spPr>
          <a:xfrm rot="900000">
            <a:off x="7046470" y="391054"/>
            <a:ext cx="1963187"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66FF"/>
        </a:solidFill>
        <a:effectLst/>
      </p:bgPr>
    </p:bg>
    <p:spTree>
      <p:nvGrpSpPr>
        <p:cNvPr id="1" name=""/>
        <p:cNvGrpSpPr/>
        <p:nvPr/>
      </p:nvGrpSpPr>
      <p:grpSpPr>
        <a:xfrm>
          <a:off x="0" y="0"/>
          <a:ext cx="0" cy="0"/>
          <a:chOff x="0" y="0"/>
          <a:chExt cx="0" cy="0"/>
        </a:xfrm>
      </p:grpSpPr>
      <p:pic>
        <p:nvPicPr>
          <p:cNvPr id="7" name="Picture 6" descr="Scan1080Base.png"/>
          <p:cNvPicPr>
            <a:picLocks noChangeAspect="1"/>
          </p:cNvPicPr>
          <p:nvPr/>
        </p:nvPicPr>
        <p:blipFill>
          <a:blip r:embed="rId13" cstate="print">
            <a:lum bright="-38000"/>
          </a:blip>
          <a:stretch>
            <a:fillRect/>
          </a:stretch>
        </p:blipFill>
        <p:spPr>
          <a:xfrm>
            <a:off x="0" y="0"/>
            <a:ext cx="9144000" cy="6858000"/>
          </a:xfrm>
          <a:prstGeom prst="rect">
            <a:avLst/>
          </a:prstGeom>
        </p:spPr>
      </p:pic>
      <p:sp>
        <p:nvSpPr>
          <p:cNvPr id="2" name="Title Placeholder 1"/>
          <p:cNvSpPr>
            <a:spLocks noGrp="1"/>
          </p:cNvSpPr>
          <p:nvPr>
            <p:ph type="title"/>
          </p:nvPr>
        </p:nvSpPr>
        <p:spPr>
          <a:xfrm rot="-5400000">
            <a:off x="-673455" y="2807056"/>
            <a:ext cx="5320597" cy="184008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657600" y="990600"/>
            <a:ext cx="5027024" cy="478334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6096001"/>
            <a:ext cx="1524000" cy="365125"/>
          </a:xfrm>
          <a:prstGeom prst="rect">
            <a:avLst/>
          </a:prstGeom>
        </p:spPr>
        <p:txBody>
          <a:bodyPr vert="horz" lIns="91440" tIns="45720" rIns="91440" bIns="45720" rtlCol="0" anchor="ctr"/>
          <a:lstStyle>
            <a:lvl1pPr algn="r">
              <a:defRPr sz="1200">
                <a:solidFill>
                  <a:schemeClr val="tx1">
                    <a:tint val="75000"/>
                  </a:schemeClr>
                </a:solidFill>
                <a:effectLst/>
              </a:defRPr>
            </a:lvl1pPr>
          </a:lstStyle>
          <a:p>
            <a:fld id="{961A38E6-2B5F-E940-85DD-D0EA8357D85A}" type="datetime1">
              <a:rPr lang="en-US" smtClean="0"/>
              <a:t>11/27/11</a:t>
            </a:fld>
            <a:endParaRPr lang="en-US"/>
          </a:p>
        </p:txBody>
      </p:sp>
      <p:sp>
        <p:nvSpPr>
          <p:cNvPr id="5" name="Footer Placeholder 4"/>
          <p:cNvSpPr>
            <a:spLocks noGrp="1"/>
          </p:cNvSpPr>
          <p:nvPr>
            <p:ph type="ftr" sz="quarter" idx="3"/>
          </p:nvPr>
        </p:nvSpPr>
        <p:spPr>
          <a:xfrm>
            <a:off x="4038600" y="6096001"/>
            <a:ext cx="3124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4"/>
          </p:nvPr>
        </p:nvSpPr>
        <p:spPr>
          <a:xfrm>
            <a:off x="713047" y="532491"/>
            <a:ext cx="2133600" cy="365125"/>
          </a:xfrm>
          <a:prstGeom prst="rect">
            <a:avLst/>
          </a:prstGeom>
        </p:spPr>
        <p:txBody>
          <a:bodyPr vert="horz" lIns="91440" tIns="45720" rIns="91440" bIns="45720" rtlCol="0" anchor="ctr"/>
          <a:lstStyle>
            <a:lvl1pPr algn="r">
              <a:defRPr sz="2400">
                <a:solidFill>
                  <a:schemeClr val="tx1">
                    <a:tint val="75000"/>
                  </a:schemeClr>
                </a:solidFill>
              </a:defRPr>
            </a:lvl1pPr>
          </a:lstStyle>
          <a:p>
            <a:fld id="{97614D2F-4347-F847-8C2E-5337472F27B7}"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par>
    </p:tnLst>
  </p:timing>
  <p:hf sldNum="0" hdr="0" dt="0"/>
  <p:txStyles>
    <p:title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spcAft>
          <a:spcPts val="600"/>
        </a:spcAft>
        <a:buSzPct val="14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4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4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547"/>
            <a:ext cx="9144000" cy="5290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a:xfrm>
            <a:off x="4572000" y="54285"/>
            <a:ext cx="4500432" cy="634648"/>
          </a:xfrm>
        </p:spPr>
        <p:txBody>
          <a:bodyPr/>
          <a:lstStyle/>
          <a:p>
            <a:pPr algn="ctr"/>
            <a:r>
              <a:rPr lang="en-US" sz="1800" dirty="0" smtClean="0"/>
              <a:t>Global University of  Theological Studies</a:t>
            </a:r>
            <a:endParaRPr lang="en-US" sz="1800" dirty="0"/>
          </a:p>
        </p:txBody>
      </p:sp>
      <p:sp>
        <p:nvSpPr>
          <p:cNvPr id="6" name="TextBox 5"/>
          <p:cNvSpPr txBox="1"/>
          <p:nvPr/>
        </p:nvSpPr>
        <p:spPr>
          <a:xfrm>
            <a:off x="112734" y="5381593"/>
            <a:ext cx="8959697" cy="1015663"/>
          </a:xfrm>
          <a:prstGeom prst="rect">
            <a:avLst/>
          </a:prstGeom>
          <a:noFill/>
        </p:spPr>
        <p:txBody>
          <a:bodyPr wrap="square" rtlCol="0">
            <a:spAutoFit/>
          </a:bodyPr>
          <a:lstStyle/>
          <a:p>
            <a:pPr algn="ctr"/>
            <a:r>
              <a:rPr lang="en-US" sz="6000" b="1" dirty="0" smtClean="0">
                <a:solidFill>
                  <a:srgbClr val="FF5A14"/>
                </a:solidFill>
                <a:effectLst>
                  <a:outerShdw blurRad="38100" dist="38100" dir="2700000" algn="tl">
                    <a:srgbClr val="000000">
                      <a:alpha val="43137"/>
                    </a:srgbClr>
                  </a:outerShdw>
                </a:effectLst>
              </a:rPr>
              <a:t>GOD IN EMANATION</a:t>
            </a:r>
            <a:endParaRPr lang="en-US" sz="6000" b="1" dirty="0">
              <a:solidFill>
                <a:srgbClr val="FF5A14"/>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6751767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2000"/>
                                        <p:tgtEl>
                                          <p:spTgt spid="3"/>
                                        </p:tgtEl>
                                      </p:cBhvr>
                                    </p:animEffect>
                                  </p:childTnLst>
                                </p:cTn>
                              </p:par>
                            </p:childTnLst>
                          </p:cTn>
                        </p:par>
                        <p:par>
                          <p:cTn id="8" fill="hold">
                            <p:stCondLst>
                              <p:cond delay="2500"/>
                            </p:stCondLst>
                            <p:childTnLst>
                              <p:par>
                                <p:cTn id="9" presetID="31" presetClass="entr" presetSubtype="0" fill="hold" grpId="0" nodeType="after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fltVal val="0"/>
                                          </p:val>
                                        </p:tav>
                                        <p:tav tm="100000">
                                          <p:val>
                                            <p:strVal val="#ppt_h"/>
                                          </p:val>
                                        </p:tav>
                                      </p:tavLst>
                                    </p:anim>
                                    <p:anim calcmode="lin" valueType="num">
                                      <p:cBhvr>
                                        <p:cTn id="13" dur="1000" fill="hold"/>
                                        <p:tgtEl>
                                          <p:spTgt spid="6"/>
                                        </p:tgtEl>
                                        <p:attrNameLst>
                                          <p:attrName>style.rotation</p:attrName>
                                        </p:attrNameLst>
                                      </p:cBhvr>
                                      <p:tavLst>
                                        <p:tav tm="0">
                                          <p:val>
                                            <p:fltVal val="90"/>
                                          </p:val>
                                        </p:tav>
                                        <p:tav tm="100000">
                                          <p:val>
                                            <p:fltVal val="0"/>
                                          </p:val>
                                        </p:tav>
                                      </p:tavLst>
                                    </p:anim>
                                    <p:animEffect transition="in" filter="fade">
                                      <p:cBhvr>
                                        <p:cTn id="1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a:xfrm>
            <a:off x="250635" y="6445747"/>
            <a:ext cx="8571716" cy="222170"/>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11: God In Emanation                                </a:t>
            </a:r>
            <a:r>
              <a:rPr lang="en-US" dirty="0" smtClean="0"/>
              <a:t>Global University of Theological Studies</a:t>
            </a:r>
            <a:endParaRPr lang="en-US" dirty="0"/>
          </a:p>
        </p:txBody>
      </p:sp>
      <p:sp>
        <p:nvSpPr>
          <p:cNvPr id="2" name="Rectangle 1"/>
          <p:cNvSpPr/>
          <p:nvPr/>
        </p:nvSpPr>
        <p:spPr>
          <a:xfrm>
            <a:off x="401016" y="365976"/>
            <a:ext cx="8421335" cy="1446550"/>
          </a:xfrm>
          <a:prstGeom prst="rect">
            <a:avLst/>
          </a:prstGeom>
        </p:spPr>
        <p:txBody>
          <a:bodyPr wrap="square">
            <a:spAutoFit/>
          </a:bodyPr>
          <a:lstStyle/>
          <a:p>
            <a:pPr algn="ctr"/>
            <a:r>
              <a:rPr lang="en-US" sz="4400" dirty="0" smtClean="0">
                <a:solidFill>
                  <a:srgbClr val="FF600C"/>
                </a:solidFill>
              </a:rPr>
              <a:t>Oneness of </a:t>
            </a:r>
            <a:r>
              <a:rPr lang="en-US" sz="4400" dirty="0">
                <a:solidFill>
                  <a:srgbClr val="FF600C"/>
                </a:solidFill>
              </a:rPr>
              <a:t>t</a:t>
            </a:r>
            <a:r>
              <a:rPr lang="en-US" sz="4400" dirty="0" smtClean="0">
                <a:solidFill>
                  <a:srgbClr val="FF600C"/>
                </a:solidFill>
              </a:rPr>
              <a:t>he Spirit </a:t>
            </a:r>
          </a:p>
          <a:p>
            <a:pPr algn="ctr"/>
            <a:r>
              <a:rPr lang="en-US" sz="4400" dirty="0">
                <a:solidFill>
                  <a:srgbClr val="FF600C"/>
                </a:solidFill>
              </a:rPr>
              <a:t>w</a:t>
            </a:r>
            <a:r>
              <a:rPr lang="en-US" sz="4400" dirty="0" smtClean="0">
                <a:solidFill>
                  <a:srgbClr val="FF600C"/>
                </a:solidFill>
              </a:rPr>
              <a:t>ith Jesus Christ</a:t>
            </a:r>
            <a:endParaRPr lang="en-US" sz="4400" dirty="0">
              <a:solidFill>
                <a:srgbClr val="FF600C"/>
              </a:solidFill>
            </a:endParaRPr>
          </a:p>
        </p:txBody>
      </p:sp>
      <p:sp>
        <p:nvSpPr>
          <p:cNvPr id="5" name="Rectangle 4"/>
          <p:cNvSpPr/>
          <p:nvPr/>
        </p:nvSpPr>
        <p:spPr>
          <a:xfrm>
            <a:off x="401015" y="2044043"/>
            <a:ext cx="8270955" cy="3816429"/>
          </a:xfrm>
          <a:prstGeom prst="rect">
            <a:avLst/>
          </a:prstGeom>
        </p:spPr>
        <p:txBody>
          <a:bodyPr wrap="square">
            <a:spAutoFit/>
          </a:bodyPr>
          <a:lstStyle/>
          <a:p>
            <a:endParaRPr lang="en-US" dirty="0"/>
          </a:p>
          <a:p>
            <a:r>
              <a:rPr lang="en-US" sz="3200" dirty="0" smtClean="0"/>
              <a:t>	“</a:t>
            </a:r>
            <a:r>
              <a:rPr lang="en-US" sz="3200" dirty="0"/>
              <a:t>I will not leave you comfortless: I will come to you.” 	</a:t>
            </a:r>
            <a:r>
              <a:rPr lang="en-US" sz="3200" dirty="0" smtClean="0"/>
              <a:t>							</a:t>
            </a:r>
            <a:r>
              <a:rPr lang="en-US" sz="2800" dirty="0" smtClean="0">
                <a:solidFill>
                  <a:srgbClr val="80BDDF"/>
                </a:solidFill>
              </a:rPr>
              <a:t>(</a:t>
            </a:r>
            <a:r>
              <a:rPr lang="en-US" sz="2800" dirty="0">
                <a:solidFill>
                  <a:srgbClr val="80BDDF"/>
                </a:solidFill>
              </a:rPr>
              <a:t>John 14:18)</a:t>
            </a:r>
          </a:p>
          <a:p>
            <a:endParaRPr lang="en-US" sz="3200" dirty="0"/>
          </a:p>
          <a:p>
            <a:r>
              <a:rPr lang="en-US" sz="3200" dirty="0" smtClean="0"/>
              <a:t>	“</a:t>
            </a:r>
            <a:r>
              <a:rPr lang="en-US" sz="3200" dirty="0"/>
              <a:t>But ye are not in the flesh, but in the Spirit, if so be that the Spirit of God dwell in you.  Now if any man have not the Spirit of Christ, he is none of his.” </a:t>
            </a:r>
            <a:r>
              <a:rPr lang="en-US" sz="3200" dirty="0" smtClean="0"/>
              <a:t>		</a:t>
            </a:r>
            <a:r>
              <a:rPr lang="en-US" sz="2800" dirty="0" smtClean="0">
                <a:solidFill>
                  <a:srgbClr val="80BDDF"/>
                </a:solidFill>
              </a:rPr>
              <a:t>(</a:t>
            </a:r>
            <a:r>
              <a:rPr lang="en-US" sz="2800" dirty="0">
                <a:solidFill>
                  <a:srgbClr val="80BDDF"/>
                </a:solidFill>
              </a:rPr>
              <a:t>Romans 8:9)</a:t>
            </a:r>
          </a:p>
        </p:txBody>
      </p:sp>
    </p:spTree>
    <p:extLst>
      <p:ext uri="{BB962C8B-B14F-4D97-AF65-F5344CB8AC3E}">
        <p14:creationId xmlns:p14="http://schemas.microsoft.com/office/powerpoint/2010/main" val="56328910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500"/>
                            </p:stCondLst>
                            <p:childTnLst>
                              <p:par>
                                <p:cTn id="9" presetID="53" presetClass="entr" presetSubtype="16" fill="hold" nodeType="afterEffect">
                                  <p:stCondLst>
                                    <p:cond delay="50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p:cTn id="11" dur="10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2" dur="10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13" dur="1000"/>
                                        <p:tgtEl>
                                          <p:spTgt spid="5">
                                            <p:txEl>
                                              <p:pRg st="1" end="1"/>
                                            </p:txEl>
                                          </p:spTgt>
                                        </p:tgtEl>
                                      </p:cBhvr>
                                    </p:animEffect>
                                  </p:childTnLst>
                                </p:cTn>
                              </p:par>
                            </p:childTnLst>
                          </p:cTn>
                        </p:par>
                        <p:par>
                          <p:cTn id="14" fill="hold">
                            <p:stCondLst>
                              <p:cond delay="4000"/>
                            </p:stCondLst>
                            <p:childTnLst>
                              <p:par>
                                <p:cTn id="15" presetID="53" presetClass="entr" presetSubtype="16" fill="hold" nodeType="afterEffect">
                                  <p:stCondLst>
                                    <p:cond delay="750"/>
                                  </p:stCondLst>
                                  <p:childTnLst>
                                    <p:set>
                                      <p:cBhvr>
                                        <p:cTn id="16" dur="1" fill="hold">
                                          <p:stCondLst>
                                            <p:cond delay="0"/>
                                          </p:stCondLst>
                                        </p:cTn>
                                        <p:tgtEl>
                                          <p:spTgt spid="5">
                                            <p:txEl>
                                              <p:pRg st="3" end="3"/>
                                            </p:txEl>
                                          </p:spTgt>
                                        </p:tgtEl>
                                        <p:attrNameLst>
                                          <p:attrName>style.visibility</p:attrName>
                                        </p:attrNameLst>
                                      </p:cBhvr>
                                      <p:to>
                                        <p:strVal val="visible"/>
                                      </p:to>
                                    </p:set>
                                    <p:anim calcmode="lin" valueType="num">
                                      <p:cBhvr>
                                        <p:cTn id="17" dur="1000" fill="hold"/>
                                        <p:tgtEl>
                                          <p:spTgt spid="5">
                                            <p:txEl>
                                              <p:pRg st="3" end="3"/>
                                            </p:txEl>
                                          </p:spTgt>
                                        </p:tgtEl>
                                        <p:attrNameLst>
                                          <p:attrName>ppt_w</p:attrName>
                                        </p:attrNameLst>
                                      </p:cBhvr>
                                      <p:tavLst>
                                        <p:tav tm="0">
                                          <p:val>
                                            <p:fltVal val="0"/>
                                          </p:val>
                                        </p:tav>
                                        <p:tav tm="100000">
                                          <p:val>
                                            <p:strVal val="#ppt_w"/>
                                          </p:val>
                                        </p:tav>
                                      </p:tavLst>
                                    </p:anim>
                                    <p:anim calcmode="lin" valueType="num">
                                      <p:cBhvr>
                                        <p:cTn id="18" dur="1000" fill="hold"/>
                                        <p:tgtEl>
                                          <p:spTgt spid="5">
                                            <p:txEl>
                                              <p:pRg st="3" end="3"/>
                                            </p:txEl>
                                          </p:spTgt>
                                        </p:tgtEl>
                                        <p:attrNameLst>
                                          <p:attrName>ppt_h</p:attrName>
                                        </p:attrNameLst>
                                      </p:cBhvr>
                                      <p:tavLst>
                                        <p:tav tm="0">
                                          <p:val>
                                            <p:fltVal val="0"/>
                                          </p:val>
                                        </p:tav>
                                        <p:tav tm="100000">
                                          <p:val>
                                            <p:strVal val="#ppt_h"/>
                                          </p:val>
                                        </p:tav>
                                      </p:tavLst>
                                    </p:anim>
                                    <p:animEffect transition="in" filter="fade">
                                      <p:cBhvr>
                                        <p:cTn id="19" dur="10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11: God In Emanation                                  </a:t>
            </a:r>
            <a:r>
              <a:rPr lang="en-US" dirty="0" smtClean="0"/>
              <a:t>Global University of Theological Studies</a:t>
            </a:r>
            <a:endParaRPr lang="en-US" dirty="0"/>
          </a:p>
        </p:txBody>
      </p:sp>
      <p:sp>
        <p:nvSpPr>
          <p:cNvPr id="2" name="TextBox 1"/>
          <p:cNvSpPr txBox="1"/>
          <p:nvPr/>
        </p:nvSpPr>
        <p:spPr>
          <a:xfrm>
            <a:off x="158608" y="401078"/>
            <a:ext cx="8712642" cy="1323439"/>
          </a:xfrm>
          <a:prstGeom prst="rect">
            <a:avLst/>
          </a:prstGeom>
          <a:noFill/>
        </p:spPr>
        <p:txBody>
          <a:bodyPr wrap="none" rtlCol="0">
            <a:spAutoFit/>
          </a:bodyPr>
          <a:lstStyle/>
          <a:p>
            <a:pPr algn="ctr"/>
            <a:r>
              <a:rPr lang="en-US" sz="4000" dirty="0" smtClean="0">
                <a:solidFill>
                  <a:srgbClr val="FF600C"/>
                </a:solidFill>
              </a:rPr>
              <a:t>There is a Oneness of the Holy Spirit </a:t>
            </a:r>
          </a:p>
          <a:p>
            <a:pPr algn="ctr"/>
            <a:r>
              <a:rPr lang="en-US" sz="4000" dirty="0" smtClean="0">
                <a:solidFill>
                  <a:srgbClr val="FF600C"/>
                </a:solidFill>
              </a:rPr>
              <a:t>in Jesus Christ.</a:t>
            </a:r>
            <a:endParaRPr lang="en-US" sz="4000" dirty="0">
              <a:solidFill>
                <a:srgbClr val="FF600C"/>
              </a:solidFill>
            </a:endParaRPr>
          </a:p>
        </p:txBody>
      </p:sp>
      <p:sp>
        <p:nvSpPr>
          <p:cNvPr id="5" name="Rectangle 4"/>
          <p:cNvSpPr/>
          <p:nvPr/>
        </p:nvSpPr>
        <p:spPr>
          <a:xfrm>
            <a:off x="535884" y="2453251"/>
            <a:ext cx="7350764" cy="461665"/>
          </a:xfrm>
          <a:prstGeom prst="rect">
            <a:avLst/>
          </a:prstGeom>
        </p:spPr>
        <p:txBody>
          <a:bodyPr wrap="square">
            <a:spAutoFit/>
          </a:bodyPr>
          <a:lstStyle/>
          <a:p>
            <a:r>
              <a:rPr lang="en-US" sz="2400" dirty="0" smtClean="0"/>
              <a:t>1.   “God is a Spirit”						</a:t>
            </a:r>
            <a:r>
              <a:rPr lang="en-US" sz="2400" dirty="0" smtClean="0">
                <a:solidFill>
                  <a:srgbClr val="80BDDF"/>
                </a:solidFill>
              </a:rPr>
              <a:t>	John 4:24</a:t>
            </a:r>
            <a:r>
              <a:rPr lang="en-US" sz="2400" dirty="0" smtClean="0"/>
              <a:t>	</a:t>
            </a:r>
            <a:endParaRPr lang="en-US" sz="2400" dirty="0"/>
          </a:p>
        </p:txBody>
      </p:sp>
      <p:sp>
        <p:nvSpPr>
          <p:cNvPr id="6" name="Rectangle 5"/>
          <p:cNvSpPr/>
          <p:nvPr/>
        </p:nvSpPr>
        <p:spPr>
          <a:xfrm>
            <a:off x="569302" y="3290501"/>
            <a:ext cx="7484436" cy="461665"/>
          </a:xfrm>
          <a:prstGeom prst="rect">
            <a:avLst/>
          </a:prstGeom>
        </p:spPr>
        <p:txBody>
          <a:bodyPr wrap="square">
            <a:spAutoFit/>
          </a:bodyPr>
          <a:lstStyle/>
          <a:p>
            <a:r>
              <a:rPr lang="en-US" sz="2400" dirty="0" smtClean="0"/>
              <a:t>2.  “</a:t>
            </a:r>
            <a:r>
              <a:rPr lang="en-US" sz="2400" dirty="0"/>
              <a:t>I will come to you</a:t>
            </a:r>
            <a:r>
              <a:rPr lang="en-US" sz="2400" dirty="0" smtClean="0"/>
              <a:t>” 						</a:t>
            </a:r>
            <a:r>
              <a:rPr lang="en-US" sz="2400" dirty="0" smtClean="0">
                <a:solidFill>
                  <a:srgbClr val="80BDDF"/>
                </a:solidFill>
              </a:rPr>
              <a:t>John 14:18</a:t>
            </a:r>
            <a:endParaRPr lang="en-US" sz="2400" dirty="0">
              <a:solidFill>
                <a:srgbClr val="80BDDF"/>
              </a:solidFill>
            </a:endParaRPr>
          </a:p>
        </p:txBody>
      </p:sp>
      <p:sp>
        <p:nvSpPr>
          <p:cNvPr id="7" name="Rectangle 6"/>
          <p:cNvSpPr/>
          <p:nvPr/>
        </p:nvSpPr>
        <p:spPr>
          <a:xfrm>
            <a:off x="576097" y="4176209"/>
            <a:ext cx="7611313" cy="461665"/>
          </a:xfrm>
          <a:prstGeom prst="rect">
            <a:avLst/>
          </a:prstGeom>
        </p:spPr>
        <p:txBody>
          <a:bodyPr wrap="square">
            <a:spAutoFit/>
          </a:bodyPr>
          <a:lstStyle/>
          <a:p>
            <a:r>
              <a:rPr lang="en-US" sz="2400" dirty="0"/>
              <a:t>3. </a:t>
            </a:r>
            <a:r>
              <a:rPr lang="en-US" sz="2400" dirty="0" smtClean="0"/>
              <a:t> “</a:t>
            </a:r>
            <a:r>
              <a:rPr lang="en-US" sz="2400" dirty="0"/>
              <a:t>Spirit of God . . . Spirit of Christ</a:t>
            </a:r>
            <a:r>
              <a:rPr lang="en-US" sz="2400" dirty="0" smtClean="0"/>
              <a:t>”      </a:t>
            </a:r>
            <a:r>
              <a:rPr lang="en-US" sz="2400" dirty="0" smtClean="0">
                <a:solidFill>
                  <a:srgbClr val="80BDDF"/>
                </a:solidFill>
              </a:rPr>
              <a:t>Romans 8:9</a:t>
            </a:r>
            <a:endParaRPr lang="en-US" sz="2400" dirty="0">
              <a:solidFill>
                <a:srgbClr val="80BDDF"/>
              </a:solidFill>
            </a:endParaRPr>
          </a:p>
        </p:txBody>
      </p:sp>
      <p:sp>
        <p:nvSpPr>
          <p:cNvPr id="9" name="Rectangle 8"/>
          <p:cNvSpPr/>
          <p:nvPr/>
        </p:nvSpPr>
        <p:spPr>
          <a:xfrm>
            <a:off x="569302" y="5142369"/>
            <a:ext cx="7661440" cy="461665"/>
          </a:xfrm>
          <a:prstGeom prst="rect">
            <a:avLst/>
          </a:prstGeom>
        </p:spPr>
        <p:txBody>
          <a:bodyPr wrap="square">
            <a:spAutoFit/>
          </a:bodyPr>
          <a:lstStyle/>
          <a:p>
            <a:r>
              <a:rPr lang="en-US" sz="2400" dirty="0"/>
              <a:t>4</a:t>
            </a:r>
            <a:r>
              <a:rPr lang="en-US" sz="2400" dirty="0" smtClean="0"/>
              <a:t>.  </a:t>
            </a:r>
            <a:r>
              <a:rPr lang="en-US" sz="2400" dirty="0"/>
              <a:t>“Lord is that Spirit</a:t>
            </a:r>
            <a:r>
              <a:rPr lang="en-US" sz="2400" dirty="0" smtClean="0"/>
              <a:t>”				</a:t>
            </a:r>
            <a:r>
              <a:rPr lang="en-US" sz="2400" dirty="0" smtClean="0">
                <a:solidFill>
                  <a:srgbClr val="80BDDF"/>
                </a:solidFill>
              </a:rPr>
              <a:t>I I Corinthians 3:17</a:t>
            </a:r>
            <a:endParaRPr lang="en-US" sz="2400" dirty="0">
              <a:solidFill>
                <a:srgbClr val="80BDDF"/>
              </a:solidFill>
            </a:endParaRPr>
          </a:p>
        </p:txBody>
      </p:sp>
    </p:spTree>
    <p:extLst>
      <p:ext uri="{BB962C8B-B14F-4D97-AF65-F5344CB8AC3E}">
        <p14:creationId xmlns:p14="http://schemas.microsoft.com/office/powerpoint/2010/main" val="9585858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500"/>
                            </p:stCondLst>
                            <p:childTnLst>
                              <p:par>
                                <p:cTn id="9" presetID="2" presetClass="entr" presetSubtype="9" fill="hold" grpId="0" nodeType="after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4000"/>
                            </p:stCondLst>
                            <p:childTnLst>
                              <p:par>
                                <p:cTn id="14" presetID="2" presetClass="entr" presetSubtype="3" fill="hold" grpId="0" nodeType="afterEffect">
                                  <p:stCondLst>
                                    <p:cond delay="50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000" fill="hold"/>
                                        <p:tgtEl>
                                          <p:spTgt spid="6"/>
                                        </p:tgtEl>
                                        <p:attrNameLst>
                                          <p:attrName>ppt_x</p:attrName>
                                        </p:attrNameLst>
                                      </p:cBhvr>
                                      <p:tavLst>
                                        <p:tav tm="0">
                                          <p:val>
                                            <p:strVal val="1+#ppt_w/2"/>
                                          </p:val>
                                        </p:tav>
                                        <p:tav tm="100000">
                                          <p:val>
                                            <p:strVal val="#ppt_x"/>
                                          </p:val>
                                        </p:tav>
                                      </p:tavLst>
                                    </p:anim>
                                    <p:anim calcmode="lin" valueType="num">
                                      <p:cBhvr additive="base">
                                        <p:cTn id="17" dur="10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5500"/>
                            </p:stCondLst>
                            <p:childTnLst>
                              <p:par>
                                <p:cTn id="19" presetID="2" presetClass="entr" presetSubtype="12" fill="hold" grpId="0" nodeType="afterEffect">
                                  <p:stCondLst>
                                    <p:cond delay="50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1000" fill="hold"/>
                                        <p:tgtEl>
                                          <p:spTgt spid="7"/>
                                        </p:tgtEl>
                                        <p:attrNameLst>
                                          <p:attrName>ppt_x</p:attrName>
                                        </p:attrNameLst>
                                      </p:cBhvr>
                                      <p:tavLst>
                                        <p:tav tm="0">
                                          <p:val>
                                            <p:strVal val="0-#ppt_w/2"/>
                                          </p:val>
                                        </p:tav>
                                        <p:tav tm="100000">
                                          <p:val>
                                            <p:strVal val="#ppt_x"/>
                                          </p:val>
                                        </p:tav>
                                      </p:tavLst>
                                    </p:anim>
                                    <p:anim calcmode="lin" valueType="num">
                                      <p:cBhvr additive="base">
                                        <p:cTn id="22" dur="1000" fill="hold"/>
                                        <p:tgtEl>
                                          <p:spTgt spid="7"/>
                                        </p:tgtEl>
                                        <p:attrNameLst>
                                          <p:attrName>ppt_y</p:attrName>
                                        </p:attrNameLst>
                                      </p:cBhvr>
                                      <p:tavLst>
                                        <p:tav tm="0">
                                          <p:val>
                                            <p:strVal val="1+#ppt_h/2"/>
                                          </p:val>
                                        </p:tav>
                                        <p:tav tm="100000">
                                          <p:val>
                                            <p:strVal val="#ppt_y"/>
                                          </p:val>
                                        </p:tav>
                                      </p:tavLst>
                                    </p:anim>
                                  </p:childTnLst>
                                </p:cTn>
                              </p:par>
                            </p:childTnLst>
                          </p:cTn>
                        </p:par>
                        <p:par>
                          <p:cTn id="23" fill="hold">
                            <p:stCondLst>
                              <p:cond delay="7000"/>
                            </p:stCondLst>
                            <p:childTnLst>
                              <p:par>
                                <p:cTn id="24" presetID="2" presetClass="entr" presetSubtype="6" fill="hold" grpId="0" nodeType="afterEffect">
                                  <p:stCondLst>
                                    <p:cond delay="50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1000" fill="hold"/>
                                        <p:tgtEl>
                                          <p:spTgt spid="9"/>
                                        </p:tgtEl>
                                        <p:attrNameLst>
                                          <p:attrName>ppt_x</p:attrName>
                                        </p:attrNameLst>
                                      </p:cBhvr>
                                      <p:tavLst>
                                        <p:tav tm="0">
                                          <p:val>
                                            <p:strVal val="1+#ppt_w/2"/>
                                          </p:val>
                                        </p:tav>
                                        <p:tav tm="100000">
                                          <p:val>
                                            <p:strVal val="#ppt_x"/>
                                          </p:val>
                                        </p:tav>
                                      </p:tavLst>
                                    </p:anim>
                                    <p:anim calcmode="lin" valueType="num">
                                      <p:cBhvr additive="base">
                                        <p:cTn id="27"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a:xfrm rot="10800000" flipV="1">
            <a:off x="284052" y="6298285"/>
            <a:ext cx="8587197" cy="4654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11: God In Emanation                                </a:t>
            </a:r>
            <a:r>
              <a:rPr lang="en-US" dirty="0" smtClean="0"/>
              <a:t>Global University of Theological Studies</a:t>
            </a:r>
            <a:endParaRPr lang="en-US" dirty="0"/>
          </a:p>
        </p:txBody>
      </p:sp>
      <p:sp>
        <p:nvSpPr>
          <p:cNvPr id="2" name="TextBox 1"/>
          <p:cNvSpPr txBox="1"/>
          <p:nvPr/>
        </p:nvSpPr>
        <p:spPr>
          <a:xfrm>
            <a:off x="158608" y="401078"/>
            <a:ext cx="8712642" cy="1323439"/>
          </a:xfrm>
          <a:prstGeom prst="rect">
            <a:avLst/>
          </a:prstGeom>
          <a:noFill/>
        </p:spPr>
        <p:txBody>
          <a:bodyPr wrap="none" rtlCol="0">
            <a:spAutoFit/>
          </a:bodyPr>
          <a:lstStyle/>
          <a:p>
            <a:pPr algn="ctr"/>
            <a:r>
              <a:rPr lang="en-US" sz="4000" dirty="0" smtClean="0">
                <a:solidFill>
                  <a:srgbClr val="FF600C"/>
                </a:solidFill>
              </a:rPr>
              <a:t>There is a Oneness of the Holy Spirit </a:t>
            </a:r>
          </a:p>
          <a:p>
            <a:pPr algn="ctr"/>
            <a:r>
              <a:rPr lang="en-US" sz="4000" dirty="0" smtClean="0">
                <a:solidFill>
                  <a:srgbClr val="FF600C"/>
                </a:solidFill>
              </a:rPr>
              <a:t>in Jesus Christ.</a:t>
            </a:r>
            <a:endParaRPr lang="en-US" sz="4000" dirty="0">
              <a:solidFill>
                <a:srgbClr val="FF600C"/>
              </a:solidFill>
            </a:endParaRPr>
          </a:p>
        </p:txBody>
      </p:sp>
      <p:sp>
        <p:nvSpPr>
          <p:cNvPr id="4" name="TextBox 3"/>
          <p:cNvSpPr txBox="1"/>
          <p:nvPr/>
        </p:nvSpPr>
        <p:spPr>
          <a:xfrm>
            <a:off x="501270" y="2154111"/>
            <a:ext cx="7740220" cy="1077218"/>
          </a:xfrm>
          <a:prstGeom prst="rect">
            <a:avLst/>
          </a:prstGeom>
          <a:noFill/>
        </p:spPr>
        <p:txBody>
          <a:bodyPr wrap="none" rtlCol="0">
            <a:spAutoFit/>
          </a:bodyPr>
          <a:lstStyle/>
          <a:p>
            <a:r>
              <a:rPr lang="en-US" sz="3200" dirty="0" smtClean="0"/>
              <a:t>	Further proof of this truth can be seen </a:t>
            </a:r>
          </a:p>
          <a:p>
            <a:r>
              <a:rPr lang="en-US" sz="3200" dirty="0" smtClean="0"/>
              <a:t>when we consider Creation:</a:t>
            </a:r>
            <a:endParaRPr lang="en-US" sz="3200" dirty="0"/>
          </a:p>
        </p:txBody>
      </p:sp>
      <p:sp>
        <p:nvSpPr>
          <p:cNvPr id="8" name="Rectangle 7"/>
          <p:cNvSpPr/>
          <p:nvPr/>
        </p:nvSpPr>
        <p:spPr>
          <a:xfrm>
            <a:off x="763586" y="3808558"/>
            <a:ext cx="7603764" cy="461665"/>
          </a:xfrm>
          <a:prstGeom prst="rect">
            <a:avLst/>
          </a:prstGeom>
        </p:spPr>
        <p:txBody>
          <a:bodyPr wrap="none">
            <a:spAutoFit/>
          </a:bodyPr>
          <a:lstStyle/>
          <a:p>
            <a:r>
              <a:rPr lang="en-US" sz="2400" dirty="0"/>
              <a:t>1. </a:t>
            </a:r>
            <a:r>
              <a:rPr lang="en-US" sz="2400" dirty="0" smtClean="0"/>
              <a:t> “</a:t>
            </a:r>
            <a:r>
              <a:rPr lang="en-US" sz="2400" dirty="0"/>
              <a:t>And the Spirit of God moved” </a:t>
            </a:r>
            <a:r>
              <a:rPr lang="en-US" sz="2400" dirty="0" smtClean="0"/>
              <a:t>		</a:t>
            </a:r>
            <a:r>
              <a:rPr lang="en-US" sz="2400" dirty="0" smtClean="0">
                <a:solidFill>
                  <a:srgbClr val="80BDDF"/>
                </a:solidFill>
              </a:rPr>
              <a:t>(</a:t>
            </a:r>
            <a:r>
              <a:rPr lang="en-US" sz="2400" dirty="0">
                <a:solidFill>
                  <a:srgbClr val="80BDDF"/>
                </a:solidFill>
              </a:rPr>
              <a:t>Genesis 1:2</a:t>
            </a:r>
            <a:r>
              <a:rPr lang="en-US" sz="2400" dirty="0" smtClean="0">
                <a:solidFill>
                  <a:srgbClr val="80BDDF"/>
                </a:solidFill>
              </a:rPr>
              <a:t>)</a:t>
            </a:r>
            <a:endParaRPr lang="en-US" sz="2400" dirty="0">
              <a:solidFill>
                <a:srgbClr val="80BDDF"/>
              </a:solidFill>
            </a:endParaRPr>
          </a:p>
        </p:txBody>
      </p:sp>
      <p:sp>
        <p:nvSpPr>
          <p:cNvPr id="10" name="Rectangle 9"/>
          <p:cNvSpPr/>
          <p:nvPr/>
        </p:nvSpPr>
        <p:spPr>
          <a:xfrm>
            <a:off x="763586" y="4727694"/>
            <a:ext cx="7147209" cy="461665"/>
          </a:xfrm>
          <a:prstGeom prst="rect">
            <a:avLst/>
          </a:prstGeom>
        </p:spPr>
        <p:txBody>
          <a:bodyPr wrap="none">
            <a:spAutoFit/>
          </a:bodyPr>
          <a:lstStyle/>
          <a:p>
            <a:r>
              <a:rPr lang="en-US" sz="2400" dirty="0"/>
              <a:t>2. </a:t>
            </a:r>
            <a:r>
              <a:rPr lang="en-US" sz="2400" dirty="0" smtClean="0"/>
              <a:t> “</a:t>
            </a:r>
            <a:r>
              <a:rPr lang="en-US" sz="2400" dirty="0"/>
              <a:t>The Spirit of God hath made me” </a:t>
            </a:r>
            <a:r>
              <a:rPr lang="en-US" sz="2400" dirty="0" smtClean="0"/>
              <a:t>	</a:t>
            </a:r>
            <a:r>
              <a:rPr lang="en-US" sz="2400" dirty="0" smtClean="0">
                <a:solidFill>
                  <a:srgbClr val="80BDDF"/>
                </a:solidFill>
              </a:rPr>
              <a:t>(</a:t>
            </a:r>
            <a:r>
              <a:rPr lang="en-US" sz="2400" dirty="0">
                <a:solidFill>
                  <a:srgbClr val="80BDDF"/>
                </a:solidFill>
              </a:rPr>
              <a:t>Job 33:4</a:t>
            </a:r>
            <a:r>
              <a:rPr lang="en-US" sz="2400" dirty="0" smtClean="0">
                <a:solidFill>
                  <a:srgbClr val="80BDDF"/>
                </a:solidFill>
              </a:rPr>
              <a:t>)</a:t>
            </a:r>
            <a:endParaRPr lang="en-US" sz="2400" dirty="0">
              <a:solidFill>
                <a:srgbClr val="80BDDF"/>
              </a:solidFill>
            </a:endParaRPr>
          </a:p>
        </p:txBody>
      </p:sp>
      <p:sp>
        <p:nvSpPr>
          <p:cNvPr id="11" name="Rectangle 10"/>
          <p:cNvSpPr/>
          <p:nvPr/>
        </p:nvSpPr>
        <p:spPr>
          <a:xfrm>
            <a:off x="763586" y="5660411"/>
            <a:ext cx="8209399" cy="461665"/>
          </a:xfrm>
          <a:prstGeom prst="rect">
            <a:avLst/>
          </a:prstGeom>
        </p:spPr>
        <p:txBody>
          <a:bodyPr wrap="none">
            <a:spAutoFit/>
          </a:bodyPr>
          <a:lstStyle/>
          <a:p>
            <a:r>
              <a:rPr lang="en-US" sz="2400" dirty="0"/>
              <a:t>3</a:t>
            </a:r>
            <a:r>
              <a:rPr lang="en-US" sz="2400" dirty="0" smtClean="0"/>
              <a:t>.  </a:t>
            </a:r>
            <a:r>
              <a:rPr lang="en-US" sz="2400" dirty="0"/>
              <a:t>“For by him were all things created” </a:t>
            </a:r>
            <a:r>
              <a:rPr lang="en-US" sz="2400" dirty="0" smtClean="0"/>
              <a:t> </a:t>
            </a:r>
            <a:r>
              <a:rPr lang="en-US" sz="2400" dirty="0" smtClean="0">
                <a:solidFill>
                  <a:srgbClr val="80BDDF"/>
                </a:solidFill>
              </a:rPr>
              <a:t>(</a:t>
            </a:r>
            <a:r>
              <a:rPr lang="en-US" sz="2400" dirty="0">
                <a:solidFill>
                  <a:srgbClr val="80BDDF"/>
                </a:solidFill>
              </a:rPr>
              <a:t>Colossians 1:16)</a:t>
            </a:r>
          </a:p>
        </p:txBody>
      </p:sp>
    </p:spTree>
    <p:extLst>
      <p:ext uri="{BB962C8B-B14F-4D97-AF65-F5344CB8AC3E}">
        <p14:creationId xmlns:p14="http://schemas.microsoft.com/office/powerpoint/2010/main" val="56446916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childTnLst>
                          </p:cTn>
                        </p:par>
                        <p:par>
                          <p:cTn id="8" fill="hold">
                            <p:stCondLst>
                              <p:cond delay="2500"/>
                            </p:stCondLst>
                            <p:childTnLst>
                              <p:par>
                                <p:cTn id="9" presetID="53" presetClass="entr" presetSubtype="16" fill="hold" grpId="0" nodeType="afterEffect">
                                  <p:stCondLst>
                                    <p:cond delay="50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animEffect transition="in" filter="fade">
                                      <p:cBhvr>
                                        <p:cTn id="13" dur="1000"/>
                                        <p:tgtEl>
                                          <p:spTgt spid="4"/>
                                        </p:tgtEl>
                                      </p:cBhvr>
                                    </p:animEffect>
                                  </p:childTnLst>
                                </p:cTn>
                              </p:par>
                            </p:childTnLst>
                          </p:cTn>
                        </p:par>
                        <p:par>
                          <p:cTn id="14" fill="hold">
                            <p:stCondLst>
                              <p:cond delay="4000"/>
                            </p:stCondLst>
                            <p:childTnLst>
                              <p:par>
                                <p:cTn id="15" presetID="31" presetClass="entr" presetSubtype="0" fill="hold" grpId="0" nodeType="afterEffect">
                                  <p:stCondLst>
                                    <p:cond delay="50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par>
                          <p:cTn id="21" fill="hold">
                            <p:stCondLst>
                              <p:cond delay="5500"/>
                            </p:stCondLst>
                            <p:childTnLst>
                              <p:par>
                                <p:cTn id="22" presetID="31" presetClass="entr" presetSubtype="0" fill="hold" grpId="0" nodeType="afterEffect">
                                  <p:stCondLst>
                                    <p:cond delay="500"/>
                                  </p:stCondLst>
                                  <p:childTnLst>
                                    <p:set>
                                      <p:cBhvr>
                                        <p:cTn id="23" dur="1" fill="hold">
                                          <p:stCondLst>
                                            <p:cond delay="0"/>
                                          </p:stCondLst>
                                        </p:cTn>
                                        <p:tgtEl>
                                          <p:spTgt spid="10"/>
                                        </p:tgtEl>
                                        <p:attrNameLst>
                                          <p:attrName>style.visibility</p:attrName>
                                        </p:attrNameLst>
                                      </p:cBhvr>
                                      <p:to>
                                        <p:strVal val="visible"/>
                                      </p:to>
                                    </p:set>
                                    <p:anim calcmode="lin" valueType="num">
                                      <p:cBhvr>
                                        <p:cTn id="24" dur="1000" fill="hold"/>
                                        <p:tgtEl>
                                          <p:spTgt spid="10"/>
                                        </p:tgtEl>
                                        <p:attrNameLst>
                                          <p:attrName>ppt_w</p:attrName>
                                        </p:attrNameLst>
                                      </p:cBhvr>
                                      <p:tavLst>
                                        <p:tav tm="0">
                                          <p:val>
                                            <p:fltVal val="0"/>
                                          </p:val>
                                        </p:tav>
                                        <p:tav tm="100000">
                                          <p:val>
                                            <p:strVal val="#ppt_w"/>
                                          </p:val>
                                        </p:tav>
                                      </p:tavLst>
                                    </p:anim>
                                    <p:anim calcmode="lin" valueType="num">
                                      <p:cBhvr>
                                        <p:cTn id="25" dur="1000" fill="hold"/>
                                        <p:tgtEl>
                                          <p:spTgt spid="10"/>
                                        </p:tgtEl>
                                        <p:attrNameLst>
                                          <p:attrName>ppt_h</p:attrName>
                                        </p:attrNameLst>
                                      </p:cBhvr>
                                      <p:tavLst>
                                        <p:tav tm="0">
                                          <p:val>
                                            <p:fltVal val="0"/>
                                          </p:val>
                                        </p:tav>
                                        <p:tav tm="100000">
                                          <p:val>
                                            <p:strVal val="#ppt_h"/>
                                          </p:val>
                                        </p:tav>
                                      </p:tavLst>
                                    </p:anim>
                                    <p:anim calcmode="lin" valueType="num">
                                      <p:cBhvr>
                                        <p:cTn id="26" dur="1000" fill="hold"/>
                                        <p:tgtEl>
                                          <p:spTgt spid="10"/>
                                        </p:tgtEl>
                                        <p:attrNameLst>
                                          <p:attrName>style.rotation</p:attrName>
                                        </p:attrNameLst>
                                      </p:cBhvr>
                                      <p:tavLst>
                                        <p:tav tm="0">
                                          <p:val>
                                            <p:fltVal val="90"/>
                                          </p:val>
                                        </p:tav>
                                        <p:tav tm="100000">
                                          <p:val>
                                            <p:fltVal val="0"/>
                                          </p:val>
                                        </p:tav>
                                      </p:tavLst>
                                    </p:anim>
                                    <p:animEffect transition="in" filter="fade">
                                      <p:cBhvr>
                                        <p:cTn id="27" dur="1000"/>
                                        <p:tgtEl>
                                          <p:spTgt spid="10"/>
                                        </p:tgtEl>
                                      </p:cBhvr>
                                    </p:animEffect>
                                  </p:childTnLst>
                                </p:cTn>
                              </p:par>
                            </p:childTnLst>
                          </p:cTn>
                        </p:par>
                        <p:par>
                          <p:cTn id="28" fill="hold">
                            <p:stCondLst>
                              <p:cond delay="7000"/>
                            </p:stCondLst>
                            <p:childTnLst>
                              <p:par>
                                <p:cTn id="29" presetID="31" presetClass="entr" presetSubtype="0" fill="hold" grpId="0" nodeType="afterEffect">
                                  <p:stCondLst>
                                    <p:cond delay="500"/>
                                  </p:stCondLst>
                                  <p:childTnLst>
                                    <p:set>
                                      <p:cBhvr>
                                        <p:cTn id="30" dur="1" fill="hold">
                                          <p:stCondLst>
                                            <p:cond delay="0"/>
                                          </p:stCondLst>
                                        </p:cTn>
                                        <p:tgtEl>
                                          <p:spTgt spid="11"/>
                                        </p:tgtEl>
                                        <p:attrNameLst>
                                          <p:attrName>style.visibility</p:attrName>
                                        </p:attrNameLst>
                                      </p:cBhvr>
                                      <p:to>
                                        <p:strVal val="visible"/>
                                      </p:to>
                                    </p:set>
                                    <p:anim calcmode="lin" valueType="num">
                                      <p:cBhvr>
                                        <p:cTn id="31" dur="1000" fill="hold"/>
                                        <p:tgtEl>
                                          <p:spTgt spid="11"/>
                                        </p:tgtEl>
                                        <p:attrNameLst>
                                          <p:attrName>ppt_w</p:attrName>
                                        </p:attrNameLst>
                                      </p:cBhvr>
                                      <p:tavLst>
                                        <p:tav tm="0">
                                          <p:val>
                                            <p:fltVal val="0"/>
                                          </p:val>
                                        </p:tav>
                                        <p:tav tm="100000">
                                          <p:val>
                                            <p:strVal val="#ppt_w"/>
                                          </p:val>
                                        </p:tav>
                                      </p:tavLst>
                                    </p:anim>
                                    <p:anim calcmode="lin" valueType="num">
                                      <p:cBhvr>
                                        <p:cTn id="32" dur="1000" fill="hold"/>
                                        <p:tgtEl>
                                          <p:spTgt spid="11"/>
                                        </p:tgtEl>
                                        <p:attrNameLst>
                                          <p:attrName>ppt_h</p:attrName>
                                        </p:attrNameLst>
                                      </p:cBhvr>
                                      <p:tavLst>
                                        <p:tav tm="0">
                                          <p:val>
                                            <p:fltVal val="0"/>
                                          </p:val>
                                        </p:tav>
                                        <p:tav tm="100000">
                                          <p:val>
                                            <p:strVal val="#ppt_h"/>
                                          </p:val>
                                        </p:tav>
                                      </p:tavLst>
                                    </p:anim>
                                    <p:anim calcmode="lin" valueType="num">
                                      <p:cBhvr>
                                        <p:cTn id="33" dur="1000" fill="hold"/>
                                        <p:tgtEl>
                                          <p:spTgt spid="11"/>
                                        </p:tgtEl>
                                        <p:attrNameLst>
                                          <p:attrName>style.rotation</p:attrName>
                                        </p:attrNameLst>
                                      </p:cBhvr>
                                      <p:tavLst>
                                        <p:tav tm="0">
                                          <p:val>
                                            <p:fltVal val="90"/>
                                          </p:val>
                                        </p:tav>
                                        <p:tav tm="100000">
                                          <p:val>
                                            <p:fltVal val="0"/>
                                          </p:val>
                                        </p:tav>
                                      </p:tavLst>
                                    </p:anim>
                                    <p:animEffect transition="in" filter="fade">
                                      <p:cBhvr>
                                        <p:cTn id="34"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8" grpId="0"/>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11: God In Emanation                                  </a:t>
            </a:r>
            <a:r>
              <a:rPr lang="en-US" dirty="0" smtClean="0"/>
              <a:t>Global University of Theological Studies</a:t>
            </a:r>
            <a:endParaRPr lang="en-US" dirty="0"/>
          </a:p>
        </p:txBody>
      </p:sp>
      <p:sp>
        <p:nvSpPr>
          <p:cNvPr id="2" name="Rectangle 1"/>
          <p:cNvSpPr/>
          <p:nvPr/>
        </p:nvSpPr>
        <p:spPr>
          <a:xfrm>
            <a:off x="601524" y="867328"/>
            <a:ext cx="7986901" cy="1569660"/>
          </a:xfrm>
          <a:prstGeom prst="rect">
            <a:avLst/>
          </a:prstGeom>
        </p:spPr>
        <p:txBody>
          <a:bodyPr wrap="square">
            <a:spAutoFit/>
          </a:bodyPr>
          <a:lstStyle/>
          <a:p>
            <a:pPr algn="ctr"/>
            <a:r>
              <a:rPr lang="en-US" sz="4800" dirty="0"/>
              <a:t>Are these </a:t>
            </a:r>
            <a:r>
              <a:rPr lang="en-US" sz="4800" dirty="0" smtClean="0"/>
              <a:t>verses contradictory</a:t>
            </a:r>
            <a:r>
              <a:rPr lang="en-US" sz="4800" dirty="0"/>
              <a:t>? </a:t>
            </a:r>
            <a:endParaRPr lang="en-US" sz="4800" dirty="0" smtClean="0"/>
          </a:p>
        </p:txBody>
      </p:sp>
      <p:sp>
        <p:nvSpPr>
          <p:cNvPr id="4" name="Rectangle 3"/>
          <p:cNvSpPr/>
          <p:nvPr/>
        </p:nvSpPr>
        <p:spPr>
          <a:xfrm>
            <a:off x="3094672" y="2967335"/>
            <a:ext cx="2954655" cy="1569660"/>
          </a:xfrm>
          <a:prstGeom prst="rect">
            <a:avLst/>
          </a:prstGeom>
          <a:noFill/>
        </p:spPr>
        <p:txBody>
          <a:bodyPr wrap="none" lIns="91440" tIns="45720" rIns="91440" bIns="45720">
            <a:spAutoFit/>
          </a:bodyPr>
          <a:lstStyle/>
          <a:p>
            <a:pPr algn="ctr"/>
            <a:r>
              <a:rPr lang="en-US" sz="96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NO !</a:t>
            </a:r>
            <a:endParaRPr lang="en-US" sz="96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292628944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anim calcmode="lin" valueType="num">
                                      <p:cBhvr>
                                        <p:cTn id="8" dur="1250" fill="hold"/>
                                        <p:tgtEl>
                                          <p:spTgt spid="2"/>
                                        </p:tgtEl>
                                        <p:attrNameLst>
                                          <p:attrName>ppt_x</p:attrName>
                                        </p:attrNameLst>
                                      </p:cBhvr>
                                      <p:tavLst>
                                        <p:tav tm="0">
                                          <p:val>
                                            <p:strVal val="#ppt_x"/>
                                          </p:val>
                                        </p:tav>
                                        <p:tav tm="100000">
                                          <p:val>
                                            <p:strVal val="#ppt_x"/>
                                          </p:val>
                                        </p:tav>
                                      </p:tavLst>
                                    </p:anim>
                                    <p:anim calcmode="lin" valueType="num">
                                      <p:cBhvr>
                                        <p:cTn id="9" dur="12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750"/>
                            </p:stCondLst>
                            <p:childTnLst>
                              <p:par>
                                <p:cTn id="11" presetID="45" presetClass="entr" presetSubtype="0"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750"/>
                                        <p:tgtEl>
                                          <p:spTgt spid="4"/>
                                        </p:tgtEl>
                                      </p:cBhvr>
                                    </p:animEffect>
                                    <p:anim calcmode="lin" valueType="num">
                                      <p:cBhvr>
                                        <p:cTn id="14" dur="1750" fill="hold"/>
                                        <p:tgtEl>
                                          <p:spTgt spid="4"/>
                                        </p:tgtEl>
                                        <p:attrNameLst>
                                          <p:attrName>ppt_w</p:attrName>
                                        </p:attrNameLst>
                                      </p:cBhvr>
                                      <p:tavLst>
                                        <p:tav tm="0" fmla="#ppt_w*sin(2.5*pi*$)">
                                          <p:val>
                                            <p:fltVal val="0"/>
                                          </p:val>
                                        </p:tav>
                                        <p:tav tm="100000">
                                          <p:val>
                                            <p:fltVal val="1"/>
                                          </p:val>
                                        </p:tav>
                                      </p:tavLst>
                                    </p:anim>
                                    <p:anim calcmode="lin" valueType="num">
                                      <p:cBhvr>
                                        <p:cTn id="15" dur="175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11: God In Emanation                                  </a:t>
            </a:r>
            <a:r>
              <a:rPr lang="en-US" dirty="0" smtClean="0"/>
              <a:t>Global University of Theological Studies</a:t>
            </a:r>
            <a:endParaRPr lang="en-US" dirty="0"/>
          </a:p>
        </p:txBody>
      </p:sp>
      <p:grpSp>
        <p:nvGrpSpPr>
          <p:cNvPr id="13" name="Group 12"/>
          <p:cNvGrpSpPr/>
          <p:nvPr/>
        </p:nvGrpSpPr>
        <p:grpSpPr>
          <a:xfrm>
            <a:off x="5501297" y="3661029"/>
            <a:ext cx="3328416" cy="2662733"/>
            <a:chOff x="350890" y="1754720"/>
            <a:chExt cx="3328416" cy="2662733"/>
          </a:xfrm>
        </p:grpSpPr>
        <p:pic>
          <p:nvPicPr>
            <p:cNvPr id="5" name="Picture 4"/>
            <p:cNvPicPr>
              <a:picLocks noChangeAspect="1"/>
            </p:cNvPicPr>
            <p:nvPr/>
          </p:nvPicPr>
          <p:blipFill>
            <a:blip r:embed="rId2"/>
            <a:stretch>
              <a:fillRect/>
            </a:stretch>
          </p:blipFill>
          <p:spPr>
            <a:xfrm>
              <a:off x="350890" y="1754720"/>
              <a:ext cx="3328416" cy="2662733"/>
            </a:xfrm>
            <a:prstGeom prst="rect">
              <a:avLst/>
            </a:prstGeom>
          </p:spPr>
        </p:pic>
        <p:sp>
          <p:nvSpPr>
            <p:cNvPr id="7" name="TextBox 6"/>
            <p:cNvSpPr txBox="1"/>
            <p:nvPr/>
          </p:nvSpPr>
          <p:spPr>
            <a:xfrm>
              <a:off x="1135915" y="3898322"/>
              <a:ext cx="2047405" cy="461665"/>
            </a:xfrm>
            <a:prstGeom prst="rect">
              <a:avLst/>
            </a:prstGeom>
            <a:noFill/>
          </p:spPr>
          <p:txBody>
            <a:bodyPr wrap="none" rtlCol="0">
              <a:spAutoFit/>
            </a:bodyPr>
            <a:lstStyle/>
            <a:p>
              <a:r>
                <a:rPr lang="en-US" sz="2400" b="1" dirty="0" smtClean="0">
                  <a:solidFill>
                    <a:schemeClr val="bg1"/>
                  </a:solidFill>
                </a:rPr>
                <a:t>In the Cloud</a:t>
              </a:r>
              <a:endParaRPr lang="en-US" sz="2400" b="1" dirty="0">
                <a:solidFill>
                  <a:schemeClr val="bg1"/>
                </a:solidFill>
              </a:endParaRPr>
            </a:p>
          </p:txBody>
        </p:sp>
      </p:grpSp>
      <p:sp>
        <p:nvSpPr>
          <p:cNvPr id="15" name="Rectangle 14"/>
          <p:cNvSpPr/>
          <p:nvPr/>
        </p:nvSpPr>
        <p:spPr>
          <a:xfrm>
            <a:off x="852159" y="2167583"/>
            <a:ext cx="7977554" cy="954107"/>
          </a:xfrm>
          <a:prstGeom prst="rect">
            <a:avLst/>
          </a:prstGeom>
        </p:spPr>
        <p:txBody>
          <a:bodyPr wrap="square">
            <a:spAutoFit/>
          </a:bodyPr>
          <a:lstStyle/>
          <a:p>
            <a:r>
              <a:rPr lang="en-US" sz="2800" dirty="0"/>
              <a:t>In the cloud and in the fire we can see the Holy Spirit as He ministered in the New Testament.</a:t>
            </a:r>
          </a:p>
        </p:txBody>
      </p:sp>
      <p:sp>
        <p:nvSpPr>
          <p:cNvPr id="16" name="Rectangle 15"/>
          <p:cNvSpPr/>
          <p:nvPr/>
        </p:nvSpPr>
        <p:spPr>
          <a:xfrm>
            <a:off x="267344" y="4487128"/>
            <a:ext cx="5179789" cy="1323439"/>
          </a:xfrm>
          <a:prstGeom prst="rect">
            <a:avLst/>
          </a:prstGeom>
        </p:spPr>
        <p:txBody>
          <a:bodyPr wrap="square">
            <a:spAutoFit/>
          </a:bodyPr>
          <a:lstStyle/>
          <a:p>
            <a:r>
              <a:rPr lang="en-US" sz="2000" dirty="0" smtClean="0"/>
              <a:t>	“</a:t>
            </a:r>
            <a:r>
              <a:rPr lang="en-US" sz="2000" dirty="0"/>
              <a:t>And the LORD went before them by day in a pillar of a cloud, to lead them the way; and by night in a pillar of </a:t>
            </a:r>
            <a:r>
              <a:rPr lang="en-US" sz="2000" dirty="0" smtClean="0"/>
              <a:t>fire.” </a:t>
            </a:r>
          </a:p>
          <a:p>
            <a:r>
              <a:rPr lang="en-US" sz="2000" dirty="0"/>
              <a:t>	</a:t>
            </a:r>
            <a:r>
              <a:rPr lang="en-US" sz="2000" dirty="0" smtClean="0"/>
              <a:t>						</a:t>
            </a:r>
            <a:r>
              <a:rPr lang="en-US" sz="2000" dirty="0" smtClean="0">
                <a:solidFill>
                  <a:schemeClr val="bg2">
                    <a:lumMod val="60000"/>
                    <a:lumOff val="40000"/>
                  </a:schemeClr>
                </a:solidFill>
              </a:rPr>
              <a:t>(</a:t>
            </a:r>
            <a:r>
              <a:rPr lang="en-US" sz="2000" dirty="0">
                <a:solidFill>
                  <a:schemeClr val="bg2">
                    <a:lumMod val="60000"/>
                    <a:lumOff val="40000"/>
                  </a:schemeClr>
                </a:solidFill>
              </a:rPr>
              <a:t>Exodus 13:21)</a:t>
            </a:r>
          </a:p>
        </p:txBody>
      </p:sp>
      <p:sp>
        <p:nvSpPr>
          <p:cNvPr id="17" name="TextBox 16"/>
          <p:cNvSpPr txBox="1"/>
          <p:nvPr/>
        </p:nvSpPr>
        <p:spPr>
          <a:xfrm>
            <a:off x="818741" y="330519"/>
            <a:ext cx="7621598" cy="1323439"/>
          </a:xfrm>
          <a:prstGeom prst="rect">
            <a:avLst/>
          </a:prstGeom>
          <a:noFill/>
        </p:spPr>
        <p:txBody>
          <a:bodyPr wrap="none" rtlCol="0">
            <a:spAutoFit/>
          </a:bodyPr>
          <a:lstStyle/>
          <a:p>
            <a:r>
              <a:rPr lang="en-US" sz="4000" dirty="0" smtClean="0">
                <a:solidFill>
                  <a:srgbClr val="FF600C"/>
                </a:solidFill>
              </a:rPr>
              <a:t>The Ministry of the Holy Spirit </a:t>
            </a:r>
          </a:p>
          <a:p>
            <a:r>
              <a:rPr lang="en-US" sz="4000" dirty="0" smtClean="0">
                <a:solidFill>
                  <a:srgbClr val="FF600C"/>
                </a:solidFill>
              </a:rPr>
              <a:t>is Typified in the Old Testament</a:t>
            </a:r>
            <a:endParaRPr lang="en-US" sz="4000" dirty="0">
              <a:solidFill>
                <a:srgbClr val="FF600C"/>
              </a:solidFill>
            </a:endParaRPr>
          </a:p>
        </p:txBody>
      </p:sp>
    </p:spTree>
    <p:extLst>
      <p:ext uri="{BB962C8B-B14F-4D97-AF65-F5344CB8AC3E}">
        <p14:creationId xmlns:p14="http://schemas.microsoft.com/office/powerpoint/2010/main" val="292177955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500"/>
                                  </p:stCondLst>
                                  <p:childTnLst>
                                    <p:set>
                                      <p:cBhvr>
                                        <p:cTn id="6" dur="1" fill="hold">
                                          <p:stCondLst>
                                            <p:cond delay="0"/>
                                          </p:stCondLst>
                                        </p:cTn>
                                        <p:tgtEl>
                                          <p:spTgt spid="17"/>
                                        </p:tgtEl>
                                        <p:attrNameLst>
                                          <p:attrName>style.visibility</p:attrName>
                                        </p:attrNameLst>
                                      </p:cBhvr>
                                      <p:to>
                                        <p:strVal val="visible"/>
                                      </p:to>
                                    </p:set>
                                    <p:animEffect transition="in" filter="circle(out)">
                                      <p:cBhvr>
                                        <p:cTn id="7" dur="2000"/>
                                        <p:tgtEl>
                                          <p:spTgt spid="17"/>
                                        </p:tgtEl>
                                      </p:cBhvr>
                                    </p:animEffect>
                                  </p:childTnLst>
                                </p:cTn>
                              </p:par>
                            </p:childTnLst>
                          </p:cTn>
                        </p:par>
                        <p:par>
                          <p:cTn id="8" fill="hold">
                            <p:stCondLst>
                              <p:cond delay="2500"/>
                            </p:stCondLst>
                            <p:childTnLst>
                              <p:par>
                                <p:cTn id="9" presetID="22" presetClass="entr" presetSubtype="8" fill="hold" grpId="0" nodeType="afterEffect">
                                  <p:stCondLst>
                                    <p:cond delay="50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1250"/>
                                        <p:tgtEl>
                                          <p:spTgt spid="15"/>
                                        </p:tgtEl>
                                      </p:cBhvr>
                                    </p:animEffect>
                                  </p:childTnLst>
                                </p:cTn>
                              </p:par>
                            </p:childTnLst>
                          </p:cTn>
                        </p:par>
                        <p:par>
                          <p:cTn id="12" fill="hold">
                            <p:stCondLst>
                              <p:cond delay="4250"/>
                            </p:stCondLst>
                            <p:childTnLst>
                              <p:par>
                                <p:cTn id="13" presetID="31" presetClass="entr" presetSubtype="0" fill="hold" nodeType="afterEffect">
                                  <p:stCondLst>
                                    <p:cond delay="500"/>
                                  </p:stCondLst>
                                  <p:childTnLst>
                                    <p:set>
                                      <p:cBhvr>
                                        <p:cTn id="14" dur="1" fill="hold">
                                          <p:stCondLst>
                                            <p:cond delay="0"/>
                                          </p:stCondLst>
                                        </p:cTn>
                                        <p:tgtEl>
                                          <p:spTgt spid="13"/>
                                        </p:tgtEl>
                                        <p:attrNameLst>
                                          <p:attrName>style.visibility</p:attrName>
                                        </p:attrNameLst>
                                      </p:cBhvr>
                                      <p:to>
                                        <p:strVal val="visible"/>
                                      </p:to>
                                    </p:set>
                                    <p:anim calcmode="lin" valueType="num">
                                      <p:cBhvr>
                                        <p:cTn id="15" dur="1250" fill="hold"/>
                                        <p:tgtEl>
                                          <p:spTgt spid="13"/>
                                        </p:tgtEl>
                                        <p:attrNameLst>
                                          <p:attrName>ppt_w</p:attrName>
                                        </p:attrNameLst>
                                      </p:cBhvr>
                                      <p:tavLst>
                                        <p:tav tm="0">
                                          <p:val>
                                            <p:fltVal val="0"/>
                                          </p:val>
                                        </p:tav>
                                        <p:tav tm="100000">
                                          <p:val>
                                            <p:strVal val="#ppt_w"/>
                                          </p:val>
                                        </p:tav>
                                      </p:tavLst>
                                    </p:anim>
                                    <p:anim calcmode="lin" valueType="num">
                                      <p:cBhvr>
                                        <p:cTn id="16" dur="1250" fill="hold"/>
                                        <p:tgtEl>
                                          <p:spTgt spid="13"/>
                                        </p:tgtEl>
                                        <p:attrNameLst>
                                          <p:attrName>ppt_h</p:attrName>
                                        </p:attrNameLst>
                                      </p:cBhvr>
                                      <p:tavLst>
                                        <p:tav tm="0">
                                          <p:val>
                                            <p:fltVal val="0"/>
                                          </p:val>
                                        </p:tav>
                                        <p:tav tm="100000">
                                          <p:val>
                                            <p:strVal val="#ppt_h"/>
                                          </p:val>
                                        </p:tav>
                                      </p:tavLst>
                                    </p:anim>
                                    <p:anim calcmode="lin" valueType="num">
                                      <p:cBhvr>
                                        <p:cTn id="17" dur="1250" fill="hold"/>
                                        <p:tgtEl>
                                          <p:spTgt spid="13"/>
                                        </p:tgtEl>
                                        <p:attrNameLst>
                                          <p:attrName>style.rotation</p:attrName>
                                        </p:attrNameLst>
                                      </p:cBhvr>
                                      <p:tavLst>
                                        <p:tav tm="0">
                                          <p:val>
                                            <p:fltVal val="90"/>
                                          </p:val>
                                        </p:tav>
                                        <p:tav tm="100000">
                                          <p:val>
                                            <p:fltVal val="0"/>
                                          </p:val>
                                        </p:tav>
                                      </p:tavLst>
                                    </p:anim>
                                    <p:animEffect transition="in" filter="fade">
                                      <p:cBhvr>
                                        <p:cTn id="18" dur="1250"/>
                                        <p:tgtEl>
                                          <p:spTgt spid="13"/>
                                        </p:tgtEl>
                                      </p:cBhvr>
                                    </p:animEffect>
                                  </p:childTnLst>
                                </p:cTn>
                              </p:par>
                            </p:childTnLst>
                          </p:cTn>
                        </p:par>
                        <p:par>
                          <p:cTn id="19" fill="hold">
                            <p:stCondLst>
                              <p:cond delay="6000"/>
                            </p:stCondLst>
                            <p:childTnLst>
                              <p:par>
                                <p:cTn id="20" presetID="2" presetClass="entr" presetSubtype="2" fill="hold" grpId="0" nodeType="afterEffect">
                                  <p:stCondLst>
                                    <p:cond delay="50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1250" fill="hold"/>
                                        <p:tgtEl>
                                          <p:spTgt spid="16"/>
                                        </p:tgtEl>
                                        <p:attrNameLst>
                                          <p:attrName>ppt_x</p:attrName>
                                        </p:attrNameLst>
                                      </p:cBhvr>
                                      <p:tavLst>
                                        <p:tav tm="0">
                                          <p:val>
                                            <p:strVal val="1+#ppt_w/2"/>
                                          </p:val>
                                        </p:tav>
                                        <p:tav tm="100000">
                                          <p:val>
                                            <p:strVal val="#ppt_x"/>
                                          </p:val>
                                        </p:tav>
                                      </p:tavLst>
                                    </p:anim>
                                    <p:anim calcmode="lin" valueType="num">
                                      <p:cBhvr additive="base">
                                        <p:cTn id="23" dur="125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11: God In Emanation                                  </a:t>
            </a:r>
            <a:r>
              <a:rPr lang="en-US" dirty="0" smtClean="0"/>
              <a:t>Global University of Theological Studies</a:t>
            </a:r>
            <a:endParaRPr lang="en-US" dirty="0"/>
          </a:p>
        </p:txBody>
      </p:sp>
      <p:sp>
        <p:nvSpPr>
          <p:cNvPr id="2" name="Rectangle 1"/>
          <p:cNvSpPr/>
          <p:nvPr/>
        </p:nvSpPr>
        <p:spPr>
          <a:xfrm>
            <a:off x="902286" y="5358798"/>
            <a:ext cx="4646449" cy="707886"/>
          </a:xfrm>
          <a:prstGeom prst="rect">
            <a:avLst/>
          </a:prstGeom>
        </p:spPr>
        <p:txBody>
          <a:bodyPr wrap="none">
            <a:spAutoFit/>
          </a:bodyPr>
          <a:lstStyle/>
          <a:p>
            <a:r>
              <a:rPr lang="en-US" sz="2000" dirty="0"/>
              <a:t>“Then the fire of the LORD </a:t>
            </a:r>
            <a:r>
              <a:rPr lang="en-US" sz="2000" dirty="0" smtClean="0"/>
              <a:t>fell….” </a:t>
            </a:r>
          </a:p>
          <a:p>
            <a:r>
              <a:rPr lang="en-US" sz="2000" dirty="0" smtClean="0"/>
              <a:t>						</a:t>
            </a:r>
            <a:r>
              <a:rPr lang="en-US" sz="2000" dirty="0" smtClean="0">
                <a:solidFill>
                  <a:srgbClr val="80BDDF"/>
                </a:solidFill>
              </a:rPr>
              <a:t>(</a:t>
            </a:r>
            <a:r>
              <a:rPr lang="en-US" sz="2000" dirty="0">
                <a:solidFill>
                  <a:srgbClr val="80BDDF"/>
                </a:solidFill>
              </a:rPr>
              <a:t>I Kings 18:38)</a:t>
            </a:r>
          </a:p>
        </p:txBody>
      </p:sp>
      <p:grpSp>
        <p:nvGrpSpPr>
          <p:cNvPr id="9" name="Group 8"/>
          <p:cNvGrpSpPr/>
          <p:nvPr/>
        </p:nvGrpSpPr>
        <p:grpSpPr>
          <a:xfrm>
            <a:off x="5611501" y="3750240"/>
            <a:ext cx="3234921" cy="2426191"/>
            <a:chOff x="5611501" y="3532984"/>
            <a:chExt cx="3234921" cy="2426191"/>
          </a:xfrm>
        </p:grpSpPr>
        <p:pic>
          <p:nvPicPr>
            <p:cNvPr id="10" name="Picture 9"/>
            <p:cNvPicPr>
              <a:picLocks noChangeAspect="1"/>
            </p:cNvPicPr>
            <p:nvPr/>
          </p:nvPicPr>
          <p:blipFill>
            <a:blip r:embed="rId2"/>
            <a:stretch>
              <a:fillRect/>
            </a:stretch>
          </p:blipFill>
          <p:spPr>
            <a:xfrm>
              <a:off x="5611501" y="3532984"/>
              <a:ext cx="3234921" cy="2426191"/>
            </a:xfrm>
            <a:prstGeom prst="rect">
              <a:avLst/>
            </a:prstGeom>
          </p:spPr>
        </p:pic>
        <p:sp>
          <p:nvSpPr>
            <p:cNvPr id="11" name="TextBox 10"/>
            <p:cNvSpPr txBox="1"/>
            <p:nvPr/>
          </p:nvSpPr>
          <p:spPr>
            <a:xfrm>
              <a:off x="5764605" y="5180579"/>
              <a:ext cx="2944736" cy="461665"/>
            </a:xfrm>
            <a:prstGeom prst="rect">
              <a:avLst/>
            </a:prstGeom>
            <a:noFill/>
          </p:spPr>
          <p:txBody>
            <a:bodyPr wrap="none" rtlCol="0">
              <a:spAutoFit/>
            </a:bodyPr>
            <a:lstStyle/>
            <a:p>
              <a:r>
                <a:rPr lang="en-US" sz="2400" b="1" dirty="0" smtClean="0"/>
                <a:t>On Mount Carmel</a:t>
              </a:r>
              <a:endParaRPr lang="en-US" sz="2400" b="1" dirty="0"/>
            </a:p>
          </p:txBody>
        </p:sp>
      </p:grpSp>
      <p:sp>
        <p:nvSpPr>
          <p:cNvPr id="7" name="Rectangle 6"/>
          <p:cNvSpPr/>
          <p:nvPr/>
        </p:nvSpPr>
        <p:spPr>
          <a:xfrm>
            <a:off x="384306" y="2036298"/>
            <a:ext cx="8428697" cy="1877437"/>
          </a:xfrm>
          <a:prstGeom prst="rect">
            <a:avLst/>
          </a:prstGeom>
        </p:spPr>
        <p:txBody>
          <a:bodyPr wrap="square">
            <a:spAutoFit/>
          </a:bodyPr>
          <a:lstStyle/>
          <a:p>
            <a:r>
              <a:rPr lang="en-US" sz="2400" dirty="0" smtClean="0"/>
              <a:t>	Elijah </a:t>
            </a:r>
            <a:r>
              <a:rPr lang="en-US" sz="2400" dirty="0"/>
              <a:t>is the prophet of fire and his counterpart is John the </a:t>
            </a:r>
            <a:r>
              <a:rPr lang="en-US" sz="2400" dirty="0" smtClean="0"/>
              <a:t>Baptist.  </a:t>
            </a:r>
            <a:r>
              <a:rPr lang="en-US" sz="2000" dirty="0" smtClean="0">
                <a:solidFill>
                  <a:srgbClr val="80BDDF"/>
                </a:solidFill>
              </a:rPr>
              <a:t>(Read Matthew </a:t>
            </a:r>
            <a:r>
              <a:rPr lang="en-US" sz="2000" dirty="0">
                <a:solidFill>
                  <a:srgbClr val="80BDDF"/>
                </a:solidFill>
              </a:rPr>
              <a:t>11:</a:t>
            </a:r>
            <a:r>
              <a:rPr lang="en-US" sz="2000" dirty="0" smtClean="0">
                <a:solidFill>
                  <a:srgbClr val="80BDDF"/>
                </a:solidFill>
              </a:rPr>
              <a:t>14.)</a:t>
            </a:r>
            <a:r>
              <a:rPr lang="en-US" sz="2000" dirty="0" smtClean="0"/>
              <a:t>  </a:t>
            </a:r>
          </a:p>
          <a:p>
            <a:endParaRPr lang="en-US" sz="2000" dirty="0" smtClean="0"/>
          </a:p>
          <a:p>
            <a:r>
              <a:rPr lang="en-US" sz="2000" i="1" dirty="0" smtClean="0"/>
              <a:t>	</a:t>
            </a:r>
            <a:r>
              <a:rPr lang="en-US" sz="2400" i="1" dirty="0" smtClean="0"/>
              <a:t>“</a:t>
            </a:r>
            <a:r>
              <a:rPr lang="en-US" sz="2400" i="1" dirty="0"/>
              <a:t>Then the disciples understood that he </a:t>
            </a:r>
            <a:r>
              <a:rPr lang="en-US" sz="2400" i="1" dirty="0" err="1"/>
              <a:t>spake</a:t>
            </a:r>
            <a:r>
              <a:rPr lang="en-US" sz="2400" i="1" dirty="0"/>
              <a:t> unto them of John the </a:t>
            </a:r>
            <a:r>
              <a:rPr lang="en-US" sz="2400" i="1" dirty="0" smtClean="0"/>
              <a:t>Baptist.”</a:t>
            </a:r>
            <a:r>
              <a:rPr lang="en-US" sz="2400" dirty="0" smtClean="0"/>
              <a:t> 		</a:t>
            </a:r>
            <a:r>
              <a:rPr lang="en-US" sz="2000" dirty="0" smtClean="0">
                <a:solidFill>
                  <a:srgbClr val="80BDDF"/>
                </a:solidFill>
              </a:rPr>
              <a:t>(</a:t>
            </a:r>
            <a:r>
              <a:rPr lang="en-US" sz="2000" dirty="0">
                <a:solidFill>
                  <a:srgbClr val="80BDDF"/>
                </a:solidFill>
              </a:rPr>
              <a:t>Matthew 17:13</a:t>
            </a:r>
            <a:r>
              <a:rPr lang="en-US" sz="2000" dirty="0" smtClean="0">
                <a:solidFill>
                  <a:srgbClr val="80BDDF"/>
                </a:solidFill>
              </a:rPr>
              <a:t>)</a:t>
            </a:r>
            <a:endParaRPr lang="en-US" sz="2400" dirty="0"/>
          </a:p>
        </p:txBody>
      </p:sp>
      <p:sp>
        <p:nvSpPr>
          <p:cNvPr id="12" name="TextBox 11"/>
          <p:cNvSpPr txBox="1"/>
          <p:nvPr/>
        </p:nvSpPr>
        <p:spPr>
          <a:xfrm>
            <a:off x="818741" y="330519"/>
            <a:ext cx="7621598" cy="1323439"/>
          </a:xfrm>
          <a:prstGeom prst="rect">
            <a:avLst/>
          </a:prstGeom>
          <a:noFill/>
        </p:spPr>
        <p:txBody>
          <a:bodyPr wrap="none" rtlCol="0">
            <a:spAutoFit/>
          </a:bodyPr>
          <a:lstStyle/>
          <a:p>
            <a:r>
              <a:rPr lang="en-US" sz="4000" dirty="0" smtClean="0">
                <a:solidFill>
                  <a:srgbClr val="FF600C"/>
                </a:solidFill>
              </a:rPr>
              <a:t>The Ministry of the Holy Spirit </a:t>
            </a:r>
          </a:p>
          <a:p>
            <a:r>
              <a:rPr lang="en-US" sz="4000" dirty="0" smtClean="0">
                <a:solidFill>
                  <a:srgbClr val="FF600C"/>
                </a:solidFill>
              </a:rPr>
              <a:t>is Typified in the Old Testament</a:t>
            </a:r>
            <a:endParaRPr lang="en-US" sz="4000" dirty="0">
              <a:solidFill>
                <a:srgbClr val="FF600C"/>
              </a:solidFill>
            </a:endParaRPr>
          </a:p>
        </p:txBody>
      </p:sp>
    </p:spTree>
    <p:extLst>
      <p:ext uri="{BB962C8B-B14F-4D97-AF65-F5344CB8AC3E}">
        <p14:creationId xmlns:p14="http://schemas.microsoft.com/office/powerpoint/2010/main" val="389489157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circle(in)">
                                      <p:cBhvr>
                                        <p:cTn id="7" dur="2000"/>
                                        <p:tgtEl>
                                          <p:spTgt spid="12"/>
                                        </p:tgtEl>
                                      </p:cBhvr>
                                    </p:animEffect>
                                  </p:childTnLst>
                                </p:cTn>
                              </p:par>
                            </p:childTnLst>
                          </p:cTn>
                        </p:par>
                        <p:par>
                          <p:cTn id="8" fill="hold">
                            <p:stCondLst>
                              <p:cond delay="2500"/>
                            </p:stCondLst>
                            <p:childTnLst>
                              <p:par>
                                <p:cTn id="9" presetID="47"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4000"/>
                            </p:stCondLst>
                            <p:childTnLst>
                              <p:par>
                                <p:cTn id="15" presetID="31" presetClass="entr" presetSubtype="0" fill="hold" nodeType="afterEffect">
                                  <p:stCondLst>
                                    <p:cond delay="500"/>
                                  </p:stCondLst>
                                  <p:childTnLst>
                                    <p:set>
                                      <p:cBhvr>
                                        <p:cTn id="16" dur="1" fill="hold">
                                          <p:stCondLst>
                                            <p:cond delay="0"/>
                                          </p:stCondLst>
                                        </p:cTn>
                                        <p:tgtEl>
                                          <p:spTgt spid="9"/>
                                        </p:tgtEl>
                                        <p:attrNameLst>
                                          <p:attrName>style.visibility</p:attrName>
                                        </p:attrNameLst>
                                      </p:cBhvr>
                                      <p:to>
                                        <p:strVal val="visible"/>
                                      </p:to>
                                    </p:set>
                                    <p:anim calcmode="lin" valueType="num">
                                      <p:cBhvr>
                                        <p:cTn id="17" dur="1000" fill="hold"/>
                                        <p:tgtEl>
                                          <p:spTgt spid="9"/>
                                        </p:tgtEl>
                                        <p:attrNameLst>
                                          <p:attrName>ppt_w</p:attrName>
                                        </p:attrNameLst>
                                      </p:cBhvr>
                                      <p:tavLst>
                                        <p:tav tm="0">
                                          <p:val>
                                            <p:fltVal val="0"/>
                                          </p:val>
                                        </p:tav>
                                        <p:tav tm="100000">
                                          <p:val>
                                            <p:strVal val="#ppt_w"/>
                                          </p:val>
                                        </p:tav>
                                      </p:tavLst>
                                    </p:anim>
                                    <p:anim calcmode="lin" valueType="num">
                                      <p:cBhvr>
                                        <p:cTn id="18" dur="1000" fill="hold"/>
                                        <p:tgtEl>
                                          <p:spTgt spid="9"/>
                                        </p:tgtEl>
                                        <p:attrNameLst>
                                          <p:attrName>ppt_h</p:attrName>
                                        </p:attrNameLst>
                                      </p:cBhvr>
                                      <p:tavLst>
                                        <p:tav tm="0">
                                          <p:val>
                                            <p:fltVal val="0"/>
                                          </p:val>
                                        </p:tav>
                                        <p:tav tm="100000">
                                          <p:val>
                                            <p:strVal val="#ppt_h"/>
                                          </p:val>
                                        </p:tav>
                                      </p:tavLst>
                                    </p:anim>
                                    <p:anim calcmode="lin" valueType="num">
                                      <p:cBhvr>
                                        <p:cTn id="19" dur="1000" fill="hold"/>
                                        <p:tgtEl>
                                          <p:spTgt spid="9"/>
                                        </p:tgtEl>
                                        <p:attrNameLst>
                                          <p:attrName>style.rotation</p:attrName>
                                        </p:attrNameLst>
                                      </p:cBhvr>
                                      <p:tavLst>
                                        <p:tav tm="0">
                                          <p:val>
                                            <p:fltVal val="90"/>
                                          </p:val>
                                        </p:tav>
                                        <p:tav tm="100000">
                                          <p:val>
                                            <p:fltVal val="0"/>
                                          </p:val>
                                        </p:tav>
                                      </p:tavLst>
                                    </p:anim>
                                    <p:animEffect transition="in" filter="fade">
                                      <p:cBhvr>
                                        <p:cTn id="20" dur="1000"/>
                                        <p:tgtEl>
                                          <p:spTgt spid="9"/>
                                        </p:tgtEl>
                                      </p:cBhvr>
                                    </p:animEffect>
                                  </p:childTnLst>
                                </p:cTn>
                              </p:par>
                              <p:par>
                                <p:cTn id="21" presetID="21" presetClass="entr" presetSubtype="1" fill="hold" grpId="0" nodeType="withEffect">
                                  <p:stCondLst>
                                    <p:cond delay="1250"/>
                                  </p:stCondLst>
                                  <p:childTnLst>
                                    <p:set>
                                      <p:cBhvr>
                                        <p:cTn id="22" dur="1" fill="hold">
                                          <p:stCondLst>
                                            <p:cond delay="0"/>
                                          </p:stCondLst>
                                        </p:cTn>
                                        <p:tgtEl>
                                          <p:spTgt spid="2"/>
                                        </p:tgtEl>
                                        <p:attrNameLst>
                                          <p:attrName>style.visibility</p:attrName>
                                        </p:attrNameLst>
                                      </p:cBhvr>
                                      <p:to>
                                        <p:strVal val="visible"/>
                                      </p:to>
                                    </p:set>
                                    <p:animEffect transition="in" filter="wheel(1)">
                                      <p:cBhvr>
                                        <p:cTn id="2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11: God In Emanation                                  </a:t>
            </a:r>
            <a:r>
              <a:rPr lang="en-US" dirty="0" smtClean="0"/>
              <a:t>Global University of Theological Studies</a:t>
            </a:r>
            <a:endParaRPr lang="en-US" dirty="0"/>
          </a:p>
        </p:txBody>
      </p:sp>
      <p:sp>
        <p:nvSpPr>
          <p:cNvPr id="2" name="TextBox 1"/>
          <p:cNvSpPr txBox="1"/>
          <p:nvPr/>
        </p:nvSpPr>
        <p:spPr>
          <a:xfrm>
            <a:off x="751906" y="384355"/>
            <a:ext cx="7569176" cy="1323439"/>
          </a:xfrm>
          <a:prstGeom prst="rect">
            <a:avLst/>
          </a:prstGeom>
          <a:noFill/>
        </p:spPr>
        <p:txBody>
          <a:bodyPr wrap="square" rtlCol="0">
            <a:spAutoFit/>
          </a:bodyPr>
          <a:lstStyle/>
          <a:p>
            <a:pPr algn="ctr"/>
            <a:r>
              <a:rPr lang="en-US" sz="4000" dirty="0" smtClean="0">
                <a:solidFill>
                  <a:srgbClr val="FF600C"/>
                </a:solidFill>
              </a:rPr>
              <a:t>There are many symbols used in speaking of the Holy Ghost</a:t>
            </a:r>
            <a:endParaRPr lang="en-US" sz="4000" dirty="0">
              <a:solidFill>
                <a:srgbClr val="FF600C"/>
              </a:solidFill>
            </a:endParaRPr>
          </a:p>
        </p:txBody>
      </p:sp>
      <p:sp>
        <p:nvSpPr>
          <p:cNvPr id="4" name="TextBox 3"/>
          <p:cNvSpPr txBox="1"/>
          <p:nvPr/>
        </p:nvSpPr>
        <p:spPr>
          <a:xfrm rot="20711934">
            <a:off x="498475" y="2501952"/>
            <a:ext cx="2054318" cy="1261884"/>
          </a:xfrm>
          <a:prstGeom prst="rect">
            <a:avLst/>
          </a:prstGeom>
          <a:noFill/>
        </p:spPr>
        <p:txBody>
          <a:bodyPr wrap="none" rtlCol="0">
            <a:spAutoFit/>
          </a:bodyPr>
          <a:lstStyle/>
          <a:p>
            <a:pPr algn="ctr"/>
            <a:r>
              <a:rPr lang="en-US" sz="2800" dirty="0" smtClean="0"/>
              <a:t>FIRE</a:t>
            </a:r>
          </a:p>
          <a:p>
            <a:pPr algn="ctr"/>
            <a:r>
              <a:rPr lang="en-US" sz="2400" dirty="0" smtClean="0">
                <a:solidFill>
                  <a:schemeClr val="bg2">
                    <a:lumMod val="60000"/>
                    <a:lumOff val="40000"/>
                  </a:schemeClr>
                </a:solidFill>
              </a:rPr>
              <a:t>Matthew 3:11</a:t>
            </a:r>
          </a:p>
          <a:p>
            <a:pPr algn="ctr"/>
            <a:r>
              <a:rPr lang="en-US" sz="2400" dirty="0" smtClean="0">
                <a:solidFill>
                  <a:schemeClr val="bg2">
                    <a:lumMod val="60000"/>
                    <a:lumOff val="40000"/>
                  </a:schemeClr>
                </a:solidFill>
              </a:rPr>
              <a:t>Acts 2:3</a:t>
            </a:r>
            <a:endParaRPr lang="en-US" sz="2000" dirty="0">
              <a:solidFill>
                <a:schemeClr val="bg2">
                  <a:lumMod val="60000"/>
                  <a:lumOff val="40000"/>
                </a:schemeClr>
              </a:solidFill>
            </a:endParaRPr>
          </a:p>
        </p:txBody>
      </p:sp>
      <p:sp>
        <p:nvSpPr>
          <p:cNvPr id="6" name="TextBox 5"/>
          <p:cNvSpPr txBox="1"/>
          <p:nvPr/>
        </p:nvSpPr>
        <p:spPr>
          <a:xfrm>
            <a:off x="3328321" y="1885444"/>
            <a:ext cx="2054318" cy="892552"/>
          </a:xfrm>
          <a:prstGeom prst="rect">
            <a:avLst/>
          </a:prstGeom>
          <a:noFill/>
        </p:spPr>
        <p:txBody>
          <a:bodyPr wrap="none" rtlCol="0">
            <a:spAutoFit/>
          </a:bodyPr>
          <a:lstStyle/>
          <a:p>
            <a:pPr algn="ctr"/>
            <a:r>
              <a:rPr lang="en-US" sz="2800" dirty="0" smtClean="0"/>
              <a:t>DOVE</a:t>
            </a:r>
          </a:p>
          <a:p>
            <a:pPr algn="ctr"/>
            <a:r>
              <a:rPr lang="en-US" sz="2400" dirty="0" smtClean="0">
                <a:solidFill>
                  <a:schemeClr val="bg2">
                    <a:lumMod val="60000"/>
                    <a:lumOff val="40000"/>
                  </a:schemeClr>
                </a:solidFill>
              </a:rPr>
              <a:t>Matthew 3:16</a:t>
            </a:r>
          </a:p>
        </p:txBody>
      </p:sp>
      <p:sp>
        <p:nvSpPr>
          <p:cNvPr id="7" name="TextBox 6"/>
          <p:cNvSpPr txBox="1"/>
          <p:nvPr/>
        </p:nvSpPr>
        <p:spPr>
          <a:xfrm rot="988995">
            <a:off x="6350309" y="2458245"/>
            <a:ext cx="2054318" cy="1261884"/>
          </a:xfrm>
          <a:prstGeom prst="rect">
            <a:avLst/>
          </a:prstGeom>
          <a:noFill/>
        </p:spPr>
        <p:txBody>
          <a:bodyPr wrap="none" rtlCol="0">
            <a:spAutoFit/>
          </a:bodyPr>
          <a:lstStyle/>
          <a:p>
            <a:pPr algn="ctr"/>
            <a:r>
              <a:rPr lang="en-US" sz="2800" dirty="0" smtClean="0"/>
              <a:t>WINE</a:t>
            </a:r>
          </a:p>
          <a:p>
            <a:pPr algn="ctr"/>
            <a:r>
              <a:rPr lang="en-US" sz="2400" dirty="0" smtClean="0">
                <a:solidFill>
                  <a:schemeClr val="bg2">
                    <a:lumMod val="60000"/>
                    <a:lumOff val="40000"/>
                  </a:schemeClr>
                </a:solidFill>
              </a:rPr>
              <a:t>Matthew 9:17</a:t>
            </a:r>
          </a:p>
          <a:p>
            <a:pPr algn="ctr"/>
            <a:r>
              <a:rPr lang="en-US" sz="2400" dirty="0" smtClean="0">
                <a:solidFill>
                  <a:schemeClr val="bg2">
                    <a:lumMod val="60000"/>
                    <a:lumOff val="40000"/>
                  </a:schemeClr>
                </a:solidFill>
              </a:rPr>
              <a:t>Luke 10:34</a:t>
            </a:r>
            <a:endParaRPr lang="en-US" sz="2000" dirty="0">
              <a:solidFill>
                <a:schemeClr val="bg2">
                  <a:lumMod val="60000"/>
                  <a:lumOff val="40000"/>
                </a:schemeClr>
              </a:solidFill>
            </a:endParaRPr>
          </a:p>
        </p:txBody>
      </p:sp>
      <p:sp>
        <p:nvSpPr>
          <p:cNvPr id="8" name="TextBox 7"/>
          <p:cNvSpPr txBox="1"/>
          <p:nvPr/>
        </p:nvSpPr>
        <p:spPr>
          <a:xfrm rot="20737831">
            <a:off x="417437" y="4156702"/>
            <a:ext cx="2330085" cy="1261884"/>
          </a:xfrm>
          <a:prstGeom prst="rect">
            <a:avLst/>
          </a:prstGeom>
          <a:noFill/>
        </p:spPr>
        <p:txBody>
          <a:bodyPr wrap="none" rtlCol="0">
            <a:spAutoFit/>
          </a:bodyPr>
          <a:lstStyle/>
          <a:p>
            <a:pPr algn="ctr"/>
            <a:r>
              <a:rPr lang="en-US" sz="2800" dirty="0" smtClean="0"/>
              <a:t>OIL</a:t>
            </a:r>
          </a:p>
          <a:p>
            <a:pPr algn="ctr"/>
            <a:r>
              <a:rPr lang="en-US" sz="2400" dirty="0" smtClean="0">
                <a:solidFill>
                  <a:schemeClr val="bg2">
                    <a:lumMod val="60000"/>
                    <a:lumOff val="40000"/>
                  </a:schemeClr>
                </a:solidFill>
              </a:rPr>
              <a:t>Matthew 25:1-3</a:t>
            </a:r>
          </a:p>
          <a:p>
            <a:pPr algn="ctr"/>
            <a:r>
              <a:rPr lang="en-US" sz="2400" dirty="0" smtClean="0">
                <a:solidFill>
                  <a:schemeClr val="bg2">
                    <a:lumMod val="60000"/>
                    <a:lumOff val="40000"/>
                  </a:schemeClr>
                </a:solidFill>
              </a:rPr>
              <a:t>Luke 10:34</a:t>
            </a:r>
            <a:endParaRPr lang="en-US" sz="2000" dirty="0">
              <a:solidFill>
                <a:schemeClr val="bg2">
                  <a:lumMod val="60000"/>
                  <a:lumOff val="40000"/>
                </a:schemeClr>
              </a:solidFill>
            </a:endParaRPr>
          </a:p>
        </p:txBody>
      </p:sp>
      <p:sp>
        <p:nvSpPr>
          <p:cNvPr id="10" name="TextBox 9"/>
          <p:cNvSpPr txBox="1"/>
          <p:nvPr/>
        </p:nvSpPr>
        <p:spPr>
          <a:xfrm>
            <a:off x="3606350" y="3114303"/>
            <a:ext cx="1490863" cy="1261884"/>
          </a:xfrm>
          <a:prstGeom prst="rect">
            <a:avLst/>
          </a:prstGeom>
          <a:noFill/>
        </p:spPr>
        <p:txBody>
          <a:bodyPr wrap="none" rtlCol="0">
            <a:spAutoFit/>
          </a:bodyPr>
          <a:lstStyle/>
          <a:p>
            <a:pPr algn="ctr"/>
            <a:r>
              <a:rPr lang="en-US" sz="2800" dirty="0" smtClean="0"/>
              <a:t>WATER</a:t>
            </a:r>
          </a:p>
          <a:p>
            <a:pPr algn="ctr"/>
            <a:r>
              <a:rPr lang="en-US" sz="2400" dirty="0" smtClean="0">
                <a:solidFill>
                  <a:schemeClr val="bg2">
                    <a:lumMod val="60000"/>
                    <a:lumOff val="40000"/>
                  </a:schemeClr>
                </a:solidFill>
              </a:rPr>
              <a:t>John 4:14</a:t>
            </a:r>
          </a:p>
          <a:p>
            <a:pPr algn="ctr"/>
            <a:r>
              <a:rPr lang="en-US" sz="2400" dirty="0" smtClean="0">
                <a:solidFill>
                  <a:schemeClr val="bg2">
                    <a:lumMod val="60000"/>
                    <a:lumOff val="40000"/>
                  </a:schemeClr>
                </a:solidFill>
              </a:rPr>
              <a:t>John 7:38</a:t>
            </a:r>
            <a:endParaRPr lang="en-US" sz="2000" dirty="0">
              <a:solidFill>
                <a:schemeClr val="bg2">
                  <a:lumMod val="60000"/>
                  <a:lumOff val="40000"/>
                </a:schemeClr>
              </a:solidFill>
            </a:endParaRPr>
          </a:p>
        </p:txBody>
      </p:sp>
      <p:sp>
        <p:nvSpPr>
          <p:cNvPr id="11" name="TextBox 10"/>
          <p:cNvSpPr txBox="1"/>
          <p:nvPr/>
        </p:nvSpPr>
        <p:spPr>
          <a:xfrm rot="997860">
            <a:off x="6714728" y="4342498"/>
            <a:ext cx="1307018" cy="892552"/>
          </a:xfrm>
          <a:prstGeom prst="rect">
            <a:avLst/>
          </a:prstGeom>
          <a:noFill/>
        </p:spPr>
        <p:txBody>
          <a:bodyPr wrap="none" rtlCol="0">
            <a:spAutoFit/>
          </a:bodyPr>
          <a:lstStyle/>
          <a:p>
            <a:pPr algn="ctr"/>
            <a:r>
              <a:rPr lang="en-US" sz="2800" dirty="0" smtClean="0"/>
              <a:t>WIND</a:t>
            </a:r>
          </a:p>
          <a:p>
            <a:pPr algn="ctr"/>
            <a:r>
              <a:rPr lang="en-US" sz="2400" dirty="0" smtClean="0">
                <a:solidFill>
                  <a:schemeClr val="bg2">
                    <a:lumMod val="60000"/>
                    <a:lumOff val="40000"/>
                  </a:schemeClr>
                </a:solidFill>
              </a:rPr>
              <a:t>Acts 2:2</a:t>
            </a:r>
            <a:endParaRPr lang="en-US" sz="2000" dirty="0">
              <a:solidFill>
                <a:schemeClr val="bg2">
                  <a:lumMod val="60000"/>
                  <a:lumOff val="40000"/>
                </a:schemeClr>
              </a:solidFill>
            </a:endParaRPr>
          </a:p>
        </p:txBody>
      </p:sp>
      <p:sp>
        <p:nvSpPr>
          <p:cNvPr id="12" name="TextBox 11"/>
          <p:cNvSpPr txBox="1"/>
          <p:nvPr/>
        </p:nvSpPr>
        <p:spPr>
          <a:xfrm>
            <a:off x="2995651" y="4665384"/>
            <a:ext cx="2743660" cy="1261884"/>
          </a:xfrm>
          <a:prstGeom prst="rect">
            <a:avLst/>
          </a:prstGeom>
          <a:noFill/>
        </p:spPr>
        <p:txBody>
          <a:bodyPr wrap="none" rtlCol="0">
            <a:spAutoFit/>
          </a:bodyPr>
          <a:lstStyle/>
          <a:p>
            <a:pPr algn="ctr"/>
            <a:r>
              <a:rPr lang="en-US" sz="2800" dirty="0" smtClean="0"/>
              <a:t>SEAL</a:t>
            </a:r>
          </a:p>
          <a:p>
            <a:pPr algn="ctr"/>
            <a:r>
              <a:rPr lang="en-US" sz="2400" dirty="0" smtClean="0">
                <a:solidFill>
                  <a:schemeClr val="bg2">
                    <a:lumMod val="60000"/>
                    <a:lumOff val="40000"/>
                  </a:schemeClr>
                </a:solidFill>
              </a:rPr>
              <a:t>Ephesians 1:13-14</a:t>
            </a:r>
          </a:p>
          <a:p>
            <a:pPr algn="ctr"/>
            <a:r>
              <a:rPr lang="en-US" sz="2400" dirty="0" smtClean="0">
                <a:solidFill>
                  <a:schemeClr val="bg2">
                    <a:lumMod val="60000"/>
                    <a:lumOff val="40000"/>
                  </a:schemeClr>
                </a:solidFill>
              </a:rPr>
              <a:t>Ephesians 4:30</a:t>
            </a:r>
            <a:endParaRPr lang="en-US" sz="2000" dirty="0">
              <a:solidFill>
                <a:schemeClr val="bg2">
                  <a:lumMod val="60000"/>
                  <a:lumOff val="40000"/>
                </a:schemeClr>
              </a:solidFill>
            </a:endParaRPr>
          </a:p>
        </p:txBody>
      </p:sp>
    </p:spTree>
    <p:extLst>
      <p:ext uri="{BB962C8B-B14F-4D97-AF65-F5344CB8AC3E}">
        <p14:creationId xmlns:p14="http://schemas.microsoft.com/office/powerpoint/2010/main" val="287785160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childTnLst>
                          </p:cTn>
                        </p:par>
                        <p:par>
                          <p:cTn id="8" fill="hold">
                            <p:stCondLst>
                              <p:cond delay="2500"/>
                            </p:stCondLst>
                            <p:childTnLst>
                              <p:par>
                                <p:cTn id="9" presetID="2" presetClass="entr" presetSubtype="1" fill="hold" grpId="0" nodeType="after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0-#ppt_w/2"/>
                                          </p:val>
                                        </p:tav>
                                        <p:tav tm="100000">
                                          <p:val>
                                            <p:strVal val="#ppt_x"/>
                                          </p:val>
                                        </p:tav>
                                      </p:tavLst>
                                    </p:anim>
                                    <p:anim calcmode="lin" valueType="num">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75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1+#ppt_w/2"/>
                                          </p:val>
                                        </p:tav>
                                        <p:tav tm="100000">
                                          <p:val>
                                            <p:strVal val="#ppt_x"/>
                                          </p:val>
                                        </p:tav>
                                      </p:tavLst>
                                    </p:anim>
                                    <p:anim calcmode="lin" valueType="num">
                                      <p:cBhvr additive="base">
                                        <p:cTn id="20" dur="1000" fill="hold"/>
                                        <p:tgtEl>
                                          <p:spTgt spid="7"/>
                                        </p:tgtEl>
                                        <p:attrNameLst>
                                          <p:attrName>ppt_y</p:attrName>
                                        </p:attrNameLst>
                                      </p:cBhvr>
                                      <p:tavLst>
                                        <p:tav tm="0">
                                          <p:val>
                                            <p:strVal val="0-#ppt_h/2"/>
                                          </p:val>
                                        </p:tav>
                                        <p:tav tm="100000">
                                          <p:val>
                                            <p:strVal val="#ppt_y"/>
                                          </p:val>
                                        </p:tav>
                                      </p:tavLst>
                                    </p:anim>
                                  </p:childTnLst>
                                </p:cTn>
                              </p:par>
                            </p:childTnLst>
                          </p:cTn>
                        </p:par>
                        <p:par>
                          <p:cTn id="21" fill="hold">
                            <p:stCondLst>
                              <p:cond delay="4250"/>
                            </p:stCondLst>
                            <p:childTnLst>
                              <p:par>
                                <p:cTn id="22" presetID="10" presetClass="entr" presetSubtype="0" fill="hold" grpId="0" nodeType="after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250"/>
                                        <p:tgtEl>
                                          <p:spTgt spid="10"/>
                                        </p:tgtEl>
                                      </p:cBhvr>
                                    </p:animEffect>
                                  </p:childTnLst>
                                </p:cTn>
                              </p:par>
                            </p:childTnLst>
                          </p:cTn>
                        </p:par>
                        <p:par>
                          <p:cTn id="25" fill="hold">
                            <p:stCondLst>
                              <p:cond delay="6000"/>
                            </p:stCondLst>
                            <p:childTnLst>
                              <p:par>
                                <p:cTn id="26" presetID="2" presetClass="entr" presetSubtype="4" fill="hold" grpId="0" nodeType="afterEffect">
                                  <p:stCondLst>
                                    <p:cond delay="5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1000" fill="hold"/>
                                        <p:tgtEl>
                                          <p:spTgt spid="12"/>
                                        </p:tgtEl>
                                        <p:attrNameLst>
                                          <p:attrName>ppt_x</p:attrName>
                                        </p:attrNameLst>
                                      </p:cBhvr>
                                      <p:tavLst>
                                        <p:tav tm="0">
                                          <p:val>
                                            <p:strVal val="#ppt_x"/>
                                          </p:val>
                                        </p:tav>
                                        <p:tav tm="100000">
                                          <p:val>
                                            <p:strVal val="#ppt_x"/>
                                          </p:val>
                                        </p:tav>
                                      </p:tavLst>
                                    </p:anim>
                                    <p:anim calcmode="lin" valueType="num">
                                      <p:cBhvr additive="base">
                                        <p:cTn id="29" dur="10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12" fill="hold" grpId="0" nodeType="withEffect">
                                  <p:stCondLst>
                                    <p:cond delay="75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1000" fill="hold"/>
                                        <p:tgtEl>
                                          <p:spTgt spid="8"/>
                                        </p:tgtEl>
                                        <p:attrNameLst>
                                          <p:attrName>ppt_x</p:attrName>
                                        </p:attrNameLst>
                                      </p:cBhvr>
                                      <p:tavLst>
                                        <p:tav tm="0">
                                          <p:val>
                                            <p:strVal val="0-#ppt_w/2"/>
                                          </p:val>
                                        </p:tav>
                                        <p:tav tm="100000">
                                          <p:val>
                                            <p:strVal val="#ppt_x"/>
                                          </p:val>
                                        </p:tav>
                                      </p:tavLst>
                                    </p:anim>
                                    <p:anim calcmode="lin" valueType="num">
                                      <p:cBhvr additive="base">
                                        <p:cTn id="33" dur="1000" fill="hold"/>
                                        <p:tgtEl>
                                          <p:spTgt spid="8"/>
                                        </p:tgtEl>
                                        <p:attrNameLst>
                                          <p:attrName>ppt_y</p:attrName>
                                        </p:attrNameLst>
                                      </p:cBhvr>
                                      <p:tavLst>
                                        <p:tav tm="0">
                                          <p:val>
                                            <p:strVal val="1+#ppt_h/2"/>
                                          </p:val>
                                        </p:tav>
                                        <p:tav tm="100000">
                                          <p:val>
                                            <p:strVal val="#ppt_y"/>
                                          </p:val>
                                        </p:tav>
                                      </p:tavLst>
                                    </p:anim>
                                  </p:childTnLst>
                                </p:cTn>
                              </p:par>
                              <p:par>
                                <p:cTn id="34" presetID="2" presetClass="entr" presetSubtype="6" fill="hold" grpId="0" nodeType="withEffect">
                                  <p:stCondLst>
                                    <p:cond delay="75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1000" fill="hold"/>
                                        <p:tgtEl>
                                          <p:spTgt spid="11"/>
                                        </p:tgtEl>
                                        <p:attrNameLst>
                                          <p:attrName>ppt_x</p:attrName>
                                        </p:attrNameLst>
                                      </p:cBhvr>
                                      <p:tavLst>
                                        <p:tav tm="0">
                                          <p:val>
                                            <p:strVal val="1+#ppt_w/2"/>
                                          </p:val>
                                        </p:tav>
                                        <p:tav tm="100000">
                                          <p:val>
                                            <p:strVal val="#ppt_x"/>
                                          </p:val>
                                        </p:tav>
                                      </p:tavLst>
                                    </p:anim>
                                    <p:anim calcmode="lin" valueType="num">
                                      <p:cBhvr additive="base">
                                        <p:cTn id="37"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P spid="7" grpId="0"/>
      <p:bldP spid="8" grpId="0"/>
      <p:bldP spid="10" grpId="0"/>
      <p:bldP spid="11"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11: God In Emanation                                  </a:t>
            </a:r>
            <a:r>
              <a:rPr lang="en-US" dirty="0" smtClean="0"/>
              <a:t>Global University of Theological Studies</a:t>
            </a:r>
            <a:endParaRPr lang="en-US" dirty="0"/>
          </a:p>
        </p:txBody>
      </p:sp>
      <p:sp>
        <p:nvSpPr>
          <p:cNvPr id="5" name="TextBox 4"/>
          <p:cNvSpPr txBox="1"/>
          <p:nvPr/>
        </p:nvSpPr>
        <p:spPr>
          <a:xfrm>
            <a:off x="751906" y="384355"/>
            <a:ext cx="7569176" cy="1323439"/>
          </a:xfrm>
          <a:prstGeom prst="rect">
            <a:avLst/>
          </a:prstGeom>
          <a:noFill/>
        </p:spPr>
        <p:txBody>
          <a:bodyPr wrap="square" rtlCol="0">
            <a:spAutoFit/>
          </a:bodyPr>
          <a:lstStyle/>
          <a:p>
            <a:pPr algn="ctr"/>
            <a:r>
              <a:rPr lang="en-US" sz="4000" dirty="0" smtClean="0">
                <a:solidFill>
                  <a:srgbClr val="FF600C"/>
                </a:solidFill>
              </a:rPr>
              <a:t>There are many terms and titles used for the Holy Ghost</a:t>
            </a:r>
            <a:endParaRPr lang="en-US" sz="4000" dirty="0">
              <a:solidFill>
                <a:srgbClr val="FF600C"/>
              </a:solidFill>
            </a:endParaRPr>
          </a:p>
        </p:txBody>
      </p:sp>
      <p:sp>
        <p:nvSpPr>
          <p:cNvPr id="2" name="TextBox 1"/>
          <p:cNvSpPr txBox="1"/>
          <p:nvPr/>
        </p:nvSpPr>
        <p:spPr>
          <a:xfrm>
            <a:off x="1370137" y="2205912"/>
            <a:ext cx="6850691" cy="523220"/>
          </a:xfrm>
          <a:prstGeom prst="rect">
            <a:avLst/>
          </a:prstGeom>
          <a:noFill/>
        </p:spPr>
        <p:txBody>
          <a:bodyPr wrap="square" rtlCol="0">
            <a:spAutoFit/>
          </a:bodyPr>
          <a:lstStyle/>
          <a:p>
            <a:r>
              <a:rPr lang="en-US" sz="2800" dirty="0" smtClean="0"/>
              <a:t>Spirit of  Wisdom</a:t>
            </a:r>
            <a:r>
              <a:rPr lang="en-US" sz="2400" dirty="0" smtClean="0"/>
              <a:t>		</a:t>
            </a:r>
            <a:r>
              <a:rPr lang="en-US" sz="2400" dirty="0" smtClean="0">
                <a:solidFill>
                  <a:srgbClr val="80BDDF"/>
                </a:solidFill>
              </a:rPr>
              <a:t>Isaiah 11:2</a:t>
            </a:r>
            <a:endParaRPr lang="en-US" sz="2400" dirty="0">
              <a:solidFill>
                <a:srgbClr val="80BDDF"/>
              </a:solidFill>
            </a:endParaRPr>
          </a:p>
        </p:txBody>
      </p:sp>
      <p:sp>
        <p:nvSpPr>
          <p:cNvPr id="7" name="TextBox 6"/>
          <p:cNvSpPr txBox="1"/>
          <p:nvPr/>
        </p:nvSpPr>
        <p:spPr>
          <a:xfrm>
            <a:off x="1388865" y="2976656"/>
            <a:ext cx="6380820" cy="584776"/>
          </a:xfrm>
          <a:prstGeom prst="rect">
            <a:avLst/>
          </a:prstGeom>
          <a:noFill/>
        </p:spPr>
        <p:txBody>
          <a:bodyPr wrap="square" rtlCol="0">
            <a:spAutoFit/>
          </a:bodyPr>
          <a:lstStyle/>
          <a:p>
            <a:r>
              <a:rPr lang="en-US" sz="2800" dirty="0" smtClean="0"/>
              <a:t>Holy Ghos</a:t>
            </a:r>
            <a:r>
              <a:rPr lang="en-US" sz="3200" dirty="0" smtClean="0"/>
              <a:t>t</a:t>
            </a:r>
            <a:r>
              <a:rPr lang="en-US" sz="2800" dirty="0" smtClean="0"/>
              <a:t>	</a:t>
            </a:r>
            <a:r>
              <a:rPr lang="en-US" sz="2400" dirty="0" smtClean="0"/>
              <a:t>				</a:t>
            </a:r>
            <a:r>
              <a:rPr lang="en-US" sz="2400" dirty="0" smtClean="0">
                <a:solidFill>
                  <a:srgbClr val="80BDDF"/>
                </a:solidFill>
              </a:rPr>
              <a:t>Matthew 3:11</a:t>
            </a:r>
            <a:endParaRPr lang="en-US" sz="2400" dirty="0">
              <a:solidFill>
                <a:srgbClr val="80BDDF"/>
              </a:solidFill>
            </a:endParaRPr>
          </a:p>
        </p:txBody>
      </p:sp>
      <p:sp>
        <p:nvSpPr>
          <p:cNvPr id="8" name="TextBox 7"/>
          <p:cNvSpPr txBox="1"/>
          <p:nvPr/>
        </p:nvSpPr>
        <p:spPr>
          <a:xfrm>
            <a:off x="1388865" y="3815920"/>
            <a:ext cx="7216270" cy="523220"/>
          </a:xfrm>
          <a:prstGeom prst="rect">
            <a:avLst/>
          </a:prstGeom>
          <a:noFill/>
        </p:spPr>
        <p:txBody>
          <a:bodyPr wrap="square" rtlCol="0">
            <a:spAutoFit/>
          </a:bodyPr>
          <a:lstStyle/>
          <a:p>
            <a:r>
              <a:rPr lang="en-US" sz="2800" dirty="0" smtClean="0"/>
              <a:t>Spirit of  Burning</a:t>
            </a:r>
            <a:r>
              <a:rPr lang="en-US" sz="2400" dirty="0" smtClean="0"/>
              <a:t>		</a:t>
            </a:r>
            <a:r>
              <a:rPr lang="en-US" sz="2400" dirty="0" smtClean="0">
                <a:solidFill>
                  <a:srgbClr val="80BDDF"/>
                </a:solidFill>
              </a:rPr>
              <a:t>Matthew 3:11-12</a:t>
            </a:r>
            <a:endParaRPr lang="en-US" sz="2400" dirty="0">
              <a:solidFill>
                <a:srgbClr val="80BDDF"/>
              </a:solidFill>
            </a:endParaRPr>
          </a:p>
        </p:txBody>
      </p:sp>
      <p:sp>
        <p:nvSpPr>
          <p:cNvPr id="10" name="TextBox 9"/>
          <p:cNvSpPr txBox="1"/>
          <p:nvPr/>
        </p:nvSpPr>
        <p:spPr>
          <a:xfrm>
            <a:off x="1438992" y="4506455"/>
            <a:ext cx="5912968" cy="523220"/>
          </a:xfrm>
          <a:prstGeom prst="rect">
            <a:avLst/>
          </a:prstGeom>
          <a:noFill/>
        </p:spPr>
        <p:txBody>
          <a:bodyPr wrap="square" rtlCol="0">
            <a:spAutoFit/>
          </a:bodyPr>
          <a:lstStyle/>
          <a:p>
            <a:r>
              <a:rPr lang="en-US" sz="2800" dirty="0" smtClean="0"/>
              <a:t>Holy Spirit</a:t>
            </a:r>
            <a:r>
              <a:rPr lang="en-US" sz="2400" dirty="0" smtClean="0"/>
              <a:t>					</a:t>
            </a:r>
            <a:r>
              <a:rPr lang="en-US" sz="2400" dirty="0" smtClean="0">
                <a:solidFill>
                  <a:srgbClr val="80BDDF"/>
                </a:solidFill>
              </a:rPr>
              <a:t>Luke 11:13</a:t>
            </a:r>
            <a:endParaRPr lang="en-US" sz="2400" dirty="0">
              <a:solidFill>
                <a:srgbClr val="80BDDF"/>
              </a:solidFill>
            </a:endParaRPr>
          </a:p>
        </p:txBody>
      </p:sp>
      <p:sp>
        <p:nvSpPr>
          <p:cNvPr id="11" name="TextBox 10"/>
          <p:cNvSpPr txBox="1"/>
          <p:nvPr/>
        </p:nvSpPr>
        <p:spPr>
          <a:xfrm>
            <a:off x="1424302" y="5243775"/>
            <a:ext cx="6178293" cy="523220"/>
          </a:xfrm>
          <a:prstGeom prst="rect">
            <a:avLst/>
          </a:prstGeom>
          <a:noFill/>
        </p:spPr>
        <p:txBody>
          <a:bodyPr wrap="square" rtlCol="0">
            <a:spAutoFit/>
          </a:bodyPr>
          <a:lstStyle/>
          <a:p>
            <a:r>
              <a:rPr lang="en-US" sz="2800" dirty="0" smtClean="0"/>
              <a:t>Comforter</a:t>
            </a:r>
            <a:r>
              <a:rPr lang="en-US" sz="2400" dirty="0" smtClean="0"/>
              <a:t>					</a:t>
            </a:r>
            <a:r>
              <a:rPr lang="en-US" sz="2400" dirty="0" smtClean="0">
                <a:solidFill>
                  <a:srgbClr val="80BDDF"/>
                </a:solidFill>
              </a:rPr>
              <a:t>John 14:16</a:t>
            </a:r>
            <a:endParaRPr lang="en-US" sz="2400" dirty="0">
              <a:solidFill>
                <a:srgbClr val="80BDDF"/>
              </a:solidFill>
            </a:endParaRPr>
          </a:p>
        </p:txBody>
      </p:sp>
    </p:spTree>
    <p:extLst>
      <p:ext uri="{BB962C8B-B14F-4D97-AF65-F5344CB8AC3E}">
        <p14:creationId xmlns:p14="http://schemas.microsoft.com/office/powerpoint/2010/main" val="306220683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par>
                          <p:cTn id="8" fill="hold">
                            <p:stCondLst>
                              <p:cond delay="2500"/>
                            </p:stCondLst>
                            <p:childTnLst>
                              <p:par>
                                <p:cTn id="9" presetID="53" presetClass="entr" presetSubtype="16"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animEffect transition="in" filter="fade">
                                      <p:cBhvr>
                                        <p:cTn id="13" dur="1000"/>
                                        <p:tgtEl>
                                          <p:spTgt spid="2"/>
                                        </p:tgtEl>
                                      </p:cBhvr>
                                    </p:animEffect>
                                  </p:childTnLst>
                                </p:cTn>
                              </p:par>
                            </p:childTnLst>
                          </p:cTn>
                        </p:par>
                        <p:par>
                          <p:cTn id="14" fill="hold">
                            <p:stCondLst>
                              <p:cond delay="4000"/>
                            </p:stCondLst>
                            <p:childTnLst>
                              <p:par>
                                <p:cTn id="15" presetID="53" presetClass="entr" presetSubtype="16" fill="hold" grpId="0" nodeType="afterEffect">
                                  <p:stCondLst>
                                    <p:cond delay="50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fltVal val="0"/>
                                          </p:val>
                                        </p:tav>
                                        <p:tav tm="100000">
                                          <p:val>
                                            <p:strVal val="#ppt_w"/>
                                          </p:val>
                                        </p:tav>
                                      </p:tavLst>
                                    </p:anim>
                                    <p:anim calcmode="lin" valueType="num">
                                      <p:cBhvr>
                                        <p:cTn id="18" dur="1000" fill="hold"/>
                                        <p:tgtEl>
                                          <p:spTgt spid="7"/>
                                        </p:tgtEl>
                                        <p:attrNameLst>
                                          <p:attrName>ppt_h</p:attrName>
                                        </p:attrNameLst>
                                      </p:cBhvr>
                                      <p:tavLst>
                                        <p:tav tm="0">
                                          <p:val>
                                            <p:fltVal val="0"/>
                                          </p:val>
                                        </p:tav>
                                        <p:tav tm="100000">
                                          <p:val>
                                            <p:strVal val="#ppt_h"/>
                                          </p:val>
                                        </p:tav>
                                      </p:tavLst>
                                    </p:anim>
                                    <p:animEffect transition="in" filter="fade">
                                      <p:cBhvr>
                                        <p:cTn id="19" dur="1000"/>
                                        <p:tgtEl>
                                          <p:spTgt spid="7"/>
                                        </p:tgtEl>
                                      </p:cBhvr>
                                    </p:animEffect>
                                  </p:childTnLst>
                                </p:cTn>
                              </p:par>
                            </p:childTnLst>
                          </p:cTn>
                        </p:par>
                        <p:par>
                          <p:cTn id="20" fill="hold">
                            <p:stCondLst>
                              <p:cond delay="5500"/>
                            </p:stCondLst>
                            <p:childTnLst>
                              <p:par>
                                <p:cTn id="21" presetID="53" presetClass="entr" presetSubtype="16" fill="hold" grpId="0" nodeType="afterEffect">
                                  <p:stCondLst>
                                    <p:cond delay="500"/>
                                  </p:stCondLst>
                                  <p:childTnLst>
                                    <p:set>
                                      <p:cBhvr>
                                        <p:cTn id="22" dur="1" fill="hold">
                                          <p:stCondLst>
                                            <p:cond delay="0"/>
                                          </p:stCondLst>
                                        </p:cTn>
                                        <p:tgtEl>
                                          <p:spTgt spid="8"/>
                                        </p:tgtEl>
                                        <p:attrNameLst>
                                          <p:attrName>style.visibility</p:attrName>
                                        </p:attrNameLst>
                                      </p:cBhvr>
                                      <p:to>
                                        <p:strVal val="visible"/>
                                      </p:to>
                                    </p:set>
                                    <p:anim calcmode="lin" valueType="num">
                                      <p:cBhvr>
                                        <p:cTn id="23" dur="1000" fill="hold"/>
                                        <p:tgtEl>
                                          <p:spTgt spid="8"/>
                                        </p:tgtEl>
                                        <p:attrNameLst>
                                          <p:attrName>ppt_w</p:attrName>
                                        </p:attrNameLst>
                                      </p:cBhvr>
                                      <p:tavLst>
                                        <p:tav tm="0">
                                          <p:val>
                                            <p:fltVal val="0"/>
                                          </p:val>
                                        </p:tav>
                                        <p:tav tm="100000">
                                          <p:val>
                                            <p:strVal val="#ppt_w"/>
                                          </p:val>
                                        </p:tav>
                                      </p:tavLst>
                                    </p:anim>
                                    <p:anim calcmode="lin" valueType="num">
                                      <p:cBhvr>
                                        <p:cTn id="24" dur="1000" fill="hold"/>
                                        <p:tgtEl>
                                          <p:spTgt spid="8"/>
                                        </p:tgtEl>
                                        <p:attrNameLst>
                                          <p:attrName>ppt_h</p:attrName>
                                        </p:attrNameLst>
                                      </p:cBhvr>
                                      <p:tavLst>
                                        <p:tav tm="0">
                                          <p:val>
                                            <p:fltVal val="0"/>
                                          </p:val>
                                        </p:tav>
                                        <p:tav tm="100000">
                                          <p:val>
                                            <p:strVal val="#ppt_h"/>
                                          </p:val>
                                        </p:tav>
                                      </p:tavLst>
                                    </p:anim>
                                    <p:animEffect transition="in" filter="fade">
                                      <p:cBhvr>
                                        <p:cTn id="25" dur="1000"/>
                                        <p:tgtEl>
                                          <p:spTgt spid="8"/>
                                        </p:tgtEl>
                                      </p:cBhvr>
                                    </p:animEffect>
                                  </p:childTnLst>
                                </p:cTn>
                              </p:par>
                            </p:childTnLst>
                          </p:cTn>
                        </p:par>
                        <p:par>
                          <p:cTn id="26" fill="hold">
                            <p:stCondLst>
                              <p:cond delay="7000"/>
                            </p:stCondLst>
                            <p:childTnLst>
                              <p:par>
                                <p:cTn id="27" presetID="53" presetClass="entr" presetSubtype="16" fill="hold" grpId="0" nodeType="afterEffect">
                                  <p:stCondLst>
                                    <p:cond delay="500"/>
                                  </p:stCondLst>
                                  <p:childTnLst>
                                    <p:set>
                                      <p:cBhvr>
                                        <p:cTn id="28" dur="1" fill="hold">
                                          <p:stCondLst>
                                            <p:cond delay="0"/>
                                          </p:stCondLst>
                                        </p:cTn>
                                        <p:tgtEl>
                                          <p:spTgt spid="10"/>
                                        </p:tgtEl>
                                        <p:attrNameLst>
                                          <p:attrName>style.visibility</p:attrName>
                                        </p:attrNameLst>
                                      </p:cBhvr>
                                      <p:to>
                                        <p:strVal val="visible"/>
                                      </p:to>
                                    </p:set>
                                    <p:anim calcmode="lin" valueType="num">
                                      <p:cBhvr>
                                        <p:cTn id="29" dur="1000" fill="hold"/>
                                        <p:tgtEl>
                                          <p:spTgt spid="10"/>
                                        </p:tgtEl>
                                        <p:attrNameLst>
                                          <p:attrName>ppt_w</p:attrName>
                                        </p:attrNameLst>
                                      </p:cBhvr>
                                      <p:tavLst>
                                        <p:tav tm="0">
                                          <p:val>
                                            <p:fltVal val="0"/>
                                          </p:val>
                                        </p:tav>
                                        <p:tav tm="100000">
                                          <p:val>
                                            <p:strVal val="#ppt_w"/>
                                          </p:val>
                                        </p:tav>
                                      </p:tavLst>
                                    </p:anim>
                                    <p:anim calcmode="lin" valueType="num">
                                      <p:cBhvr>
                                        <p:cTn id="30" dur="1000" fill="hold"/>
                                        <p:tgtEl>
                                          <p:spTgt spid="10"/>
                                        </p:tgtEl>
                                        <p:attrNameLst>
                                          <p:attrName>ppt_h</p:attrName>
                                        </p:attrNameLst>
                                      </p:cBhvr>
                                      <p:tavLst>
                                        <p:tav tm="0">
                                          <p:val>
                                            <p:fltVal val="0"/>
                                          </p:val>
                                        </p:tav>
                                        <p:tav tm="100000">
                                          <p:val>
                                            <p:strVal val="#ppt_h"/>
                                          </p:val>
                                        </p:tav>
                                      </p:tavLst>
                                    </p:anim>
                                    <p:animEffect transition="in" filter="fade">
                                      <p:cBhvr>
                                        <p:cTn id="31" dur="1000"/>
                                        <p:tgtEl>
                                          <p:spTgt spid="10"/>
                                        </p:tgtEl>
                                      </p:cBhvr>
                                    </p:animEffect>
                                  </p:childTnLst>
                                </p:cTn>
                              </p:par>
                            </p:childTnLst>
                          </p:cTn>
                        </p:par>
                        <p:par>
                          <p:cTn id="32" fill="hold">
                            <p:stCondLst>
                              <p:cond delay="8500"/>
                            </p:stCondLst>
                            <p:childTnLst>
                              <p:par>
                                <p:cTn id="33" presetID="53" presetClass="entr" presetSubtype="16" fill="hold" grpId="0" nodeType="afterEffect">
                                  <p:stCondLst>
                                    <p:cond delay="500"/>
                                  </p:stCondLst>
                                  <p:childTnLst>
                                    <p:set>
                                      <p:cBhvr>
                                        <p:cTn id="34" dur="1" fill="hold">
                                          <p:stCondLst>
                                            <p:cond delay="0"/>
                                          </p:stCondLst>
                                        </p:cTn>
                                        <p:tgtEl>
                                          <p:spTgt spid="11"/>
                                        </p:tgtEl>
                                        <p:attrNameLst>
                                          <p:attrName>style.visibility</p:attrName>
                                        </p:attrNameLst>
                                      </p:cBhvr>
                                      <p:to>
                                        <p:strVal val="visible"/>
                                      </p:to>
                                    </p:set>
                                    <p:anim calcmode="lin" valueType="num">
                                      <p:cBhvr>
                                        <p:cTn id="35" dur="1000" fill="hold"/>
                                        <p:tgtEl>
                                          <p:spTgt spid="11"/>
                                        </p:tgtEl>
                                        <p:attrNameLst>
                                          <p:attrName>ppt_w</p:attrName>
                                        </p:attrNameLst>
                                      </p:cBhvr>
                                      <p:tavLst>
                                        <p:tav tm="0">
                                          <p:val>
                                            <p:fltVal val="0"/>
                                          </p:val>
                                        </p:tav>
                                        <p:tav tm="100000">
                                          <p:val>
                                            <p:strVal val="#ppt_w"/>
                                          </p:val>
                                        </p:tav>
                                      </p:tavLst>
                                    </p:anim>
                                    <p:anim calcmode="lin" valueType="num">
                                      <p:cBhvr>
                                        <p:cTn id="36" dur="1000" fill="hold"/>
                                        <p:tgtEl>
                                          <p:spTgt spid="11"/>
                                        </p:tgtEl>
                                        <p:attrNameLst>
                                          <p:attrName>ppt_h</p:attrName>
                                        </p:attrNameLst>
                                      </p:cBhvr>
                                      <p:tavLst>
                                        <p:tav tm="0">
                                          <p:val>
                                            <p:fltVal val="0"/>
                                          </p:val>
                                        </p:tav>
                                        <p:tav tm="100000">
                                          <p:val>
                                            <p:strVal val="#ppt_h"/>
                                          </p:val>
                                        </p:tav>
                                      </p:tavLst>
                                    </p:anim>
                                    <p:animEffect transition="in" filter="fade">
                                      <p:cBhvr>
                                        <p:cTn id="3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7" grpId="0"/>
      <p:bldP spid="8" grpId="0"/>
      <p:bldP spid="10"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11: God In Emanation                                  </a:t>
            </a:r>
            <a:r>
              <a:rPr lang="en-US" dirty="0" smtClean="0"/>
              <a:t>Global University of Theological Studies</a:t>
            </a:r>
            <a:endParaRPr lang="en-US" dirty="0"/>
          </a:p>
        </p:txBody>
      </p:sp>
      <p:sp>
        <p:nvSpPr>
          <p:cNvPr id="4" name="TextBox 3"/>
          <p:cNvSpPr txBox="1"/>
          <p:nvPr/>
        </p:nvSpPr>
        <p:spPr>
          <a:xfrm>
            <a:off x="1436973" y="527365"/>
            <a:ext cx="7418797" cy="523220"/>
          </a:xfrm>
          <a:prstGeom prst="rect">
            <a:avLst/>
          </a:prstGeom>
          <a:noFill/>
        </p:spPr>
        <p:txBody>
          <a:bodyPr wrap="square" rtlCol="0">
            <a:spAutoFit/>
          </a:bodyPr>
          <a:lstStyle/>
          <a:p>
            <a:r>
              <a:rPr lang="en-US" sz="2800" dirty="0" smtClean="0"/>
              <a:t>Spirit of  Truth	</a:t>
            </a:r>
            <a:r>
              <a:rPr lang="en-US" sz="2400" dirty="0" smtClean="0"/>
              <a:t>		</a:t>
            </a:r>
            <a:r>
              <a:rPr lang="en-US" sz="2400" dirty="0" smtClean="0">
                <a:solidFill>
                  <a:srgbClr val="80BDDF"/>
                </a:solidFill>
              </a:rPr>
              <a:t>John 14:17, 15:26, 16:13</a:t>
            </a:r>
            <a:endParaRPr lang="en-US" sz="2400" dirty="0">
              <a:solidFill>
                <a:srgbClr val="80BDDF"/>
              </a:solidFill>
            </a:endParaRPr>
          </a:p>
        </p:txBody>
      </p:sp>
      <p:sp>
        <p:nvSpPr>
          <p:cNvPr id="5" name="TextBox 4"/>
          <p:cNvSpPr txBox="1"/>
          <p:nvPr/>
        </p:nvSpPr>
        <p:spPr>
          <a:xfrm>
            <a:off x="1455701" y="1231261"/>
            <a:ext cx="6380820" cy="523220"/>
          </a:xfrm>
          <a:prstGeom prst="rect">
            <a:avLst/>
          </a:prstGeom>
          <a:noFill/>
        </p:spPr>
        <p:txBody>
          <a:bodyPr wrap="square" rtlCol="0">
            <a:spAutoFit/>
          </a:bodyPr>
          <a:lstStyle/>
          <a:p>
            <a:r>
              <a:rPr lang="en-US" sz="2800" dirty="0"/>
              <a:t>Spirit of </a:t>
            </a:r>
            <a:r>
              <a:rPr lang="en-US" sz="2800" dirty="0" smtClean="0"/>
              <a:t> Life</a:t>
            </a:r>
            <a:r>
              <a:rPr lang="en-US" sz="2400" dirty="0" smtClean="0"/>
              <a:t>				</a:t>
            </a:r>
            <a:r>
              <a:rPr lang="en-US" sz="2400" dirty="0">
                <a:solidFill>
                  <a:srgbClr val="80BDDF"/>
                </a:solidFill>
              </a:rPr>
              <a:t>Romans 8</a:t>
            </a:r>
            <a:r>
              <a:rPr lang="en-US" sz="2400" dirty="0" smtClean="0">
                <a:solidFill>
                  <a:srgbClr val="80BDDF"/>
                </a:solidFill>
              </a:rPr>
              <a:t>:2</a:t>
            </a:r>
            <a:endParaRPr lang="en-US" sz="2400" dirty="0">
              <a:solidFill>
                <a:srgbClr val="80BDDF"/>
              </a:solidFill>
            </a:endParaRPr>
          </a:p>
        </p:txBody>
      </p:sp>
      <p:sp>
        <p:nvSpPr>
          <p:cNvPr id="6" name="TextBox 5"/>
          <p:cNvSpPr txBox="1"/>
          <p:nvPr/>
        </p:nvSpPr>
        <p:spPr>
          <a:xfrm>
            <a:off x="1455701" y="1970253"/>
            <a:ext cx="7216270" cy="523220"/>
          </a:xfrm>
          <a:prstGeom prst="rect">
            <a:avLst/>
          </a:prstGeom>
          <a:noFill/>
        </p:spPr>
        <p:txBody>
          <a:bodyPr wrap="square" rtlCol="0">
            <a:spAutoFit/>
          </a:bodyPr>
          <a:lstStyle/>
          <a:p>
            <a:r>
              <a:rPr lang="en-US" sz="2800" dirty="0" smtClean="0"/>
              <a:t>Spirit of  Christ	</a:t>
            </a:r>
            <a:r>
              <a:rPr lang="en-US" sz="2400" dirty="0" smtClean="0"/>
              <a:t>		</a:t>
            </a:r>
            <a:r>
              <a:rPr lang="en-US" sz="2400" dirty="0" smtClean="0">
                <a:solidFill>
                  <a:srgbClr val="80BDDF"/>
                </a:solidFill>
              </a:rPr>
              <a:t>Romans 8:9</a:t>
            </a:r>
            <a:endParaRPr lang="en-US" sz="2400" dirty="0">
              <a:solidFill>
                <a:srgbClr val="80BDDF"/>
              </a:solidFill>
            </a:endParaRPr>
          </a:p>
        </p:txBody>
      </p:sp>
      <p:sp>
        <p:nvSpPr>
          <p:cNvPr id="7" name="TextBox 6"/>
          <p:cNvSpPr txBox="1"/>
          <p:nvPr/>
        </p:nvSpPr>
        <p:spPr>
          <a:xfrm>
            <a:off x="1438992" y="2694212"/>
            <a:ext cx="6781836" cy="523220"/>
          </a:xfrm>
          <a:prstGeom prst="rect">
            <a:avLst/>
          </a:prstGeom>
          <a:noFill/>
        </p:spPr>
        <p:txBody>
          <a:bodyPr wrap="square" rtlCol="0">
            <a:spAutoFit/>
          </a:bodyPr>
          <a:lstStyle/>
          <a:p>
            <a:r>
              <a:rPr lang="en-US" sz="2800" dirty="0"/>
              <a:t>Spirit of </a:t>
            </a:r>
            <a:r>
              <a:rPr lang="en-US" sz="2400" dirty="0" smtClean="0"/>
              <a:t>	God				</a:t>
            </a:r>
            <a:r>
              <a:rPr lang="en-US" sz="2400" dirty="0" smtClean="0">
                <a:solidFill>
                  <a:srgbClr val="80BDDF"/>
                </a:solidFill>
              </a:rPr>
              <a:t>I Corinthians 3:16</a:t>
            </a:r>
            <a:endParaRPr lang="en-US" sz="2400" dirty="0">
              <a:solidFill>
                <a:srgbClr val="80BDDF"/>
              </a:solidFill>
            </a:endParaRPr>
          </a:p>
        </p:txBody>
      </p:sp>
      <p:sp>
        <p:nvSpPr>
          <p:cNvPr id="8" name="TextBox 7"/>
          <p:cNvSpPr txBox="1"/>
          <p:nvPr/>
        </p:nvSpPr>
        <p:spPr>
          <a:xfrm>
            <a:off x="1424302" y="3398108"/>
            <a:ext cx="6178293" cy="523220"/>
          </a:xfrm>
          <a:prstGeom prst="rect">
            <a:avLst/>
          </a:prstGeom>
          <a:noFill/>
        </p:spPr>
        <p:txBody>
          <a:bodyPr wrap="square" rtlCol="0">
            <a:spAutoFit/>
          </a:bodyPr>
          <a:lstStyle/>
          <a:p>
            <a:r>
              <a:rPr lang="en-US" sz="2800" dirty="0"/>
              <a:t>Spirit of </a:t>
            </a:r>
            <a:r>
              <a:rPr lang="en-US" sz="2800" dirty="0" smtClean="0"/>
              <a:t>Promise</a:t>
            </a:r>
            <a:r>
              <a:rPr lang="en-US" sz="2400" dirty="0" smtClean="0"/>
              <a:t>			</a:t>
            </a:r>
            <a:r>
              <a:rPr lang="en-US" sz="2400" dirty="0" smtClean="0">
                <a:solidFill>
                  <a:srgbClr val="80BDDF"/>
                </a:solidFill>
              </a:rPr>
              <a:t>Ephesians 1:13</a:t>
            </a:r>
            <a:endParaRPr lang="en-US" sz="2400" dirty="0">
              <a:solidFill>
                <a:srgbClr val="80BDDF"/>
              </a:solidFill>
            </a:endParaRPr>
          </a:p>
        </p:txBody>
      </p:sp>
      <p:sp>
        <p:nvSpPr>
          <p:cNvPr id="9" name="TextBox 8"/>
          <p:cNvSpPr txBox="1"/>
          <p:nvPr/>
        </p:nvSpPr>
        <p:spPr>
          <a:xfrm>
            <a:off x="1441011" y="4049876"/>
            <a:ext cx="5912968" cy="523220"/>
          </a:xfrm>
          <a:prstGeom prst="rect">
            <a:avLst/>
          </a:prstGeom>
          <a:noFill/>
        </p:spPr>
        <p:txBody>
          <a:bodyPr wrap="square" rtlCol="0">
            <a:spAutoFit/>
          </a:bodyPr>
          <a:lstStyle/>
          <a:p>
            <a:r>
              <a:rPr lang="en-US" sz="2800" dirty="0"/>
              <a:t>Spirit of </a:t>
            </a:r>
            <a:r>
              <a:rPr lang="en-US" sz="2800" dirty="0" smtClean="0"/>
              <a:t>Grace</a:t>
            </a:r>
            <a:r>
              <a:rPr lang="en-US" sz="2400" dirty="0" smtClean="0"/>
              <a:t>			</a:t>
            </a:r>
            <a:r>
              <a:rPr lang="en-US" sz="2400" dirty="0" smtClean="0">
                <a:solidFill>
                  <a:srgbClr val="80BDDF"/>
                </a:solidFill>
              </a:rPr>
              <a:t>Hebrews 10:29</a:t>
            </a:r>
            <a:endParaRPr lang="en-US" sz="2400" dirty="0">
              <a:solidFill>
                <a:srgbClr val="80BDDF"/>
              </a:solidFill>
            </a:endParaRPr>
          </a:p>
        </p:txBody>
      </p:sp>
      <p:sp>
        <p:nvSpPr>
          <p:cNvPr id="11" name="TextBox 10"/>
          <p:cNvSpPr txBox="1"/>
          <p:nvPr/>
        </p:nvSpPr>
        <p:spPr>
          <a:xfrm>
            <a:off x="1426321" y="4737060"/>
            <a:ext cx="6178293" cy="523220"/>
          </a:xfrm>
          <a:prstGeom prst="rect">
            <a:avLst/>
          </a:prstGeom>
          <a:noFill/>
        </p:spPr>
        <p:txBody>
          <a:bodyPr wrap="square" rtlCol="0">
            <a:spAutoFit/>
          </a:bodyPr>
          <a:lstStyle/>
          <a:p>
            <a:r>
              <a:rPr lang="en-US" sz="2800" dirty="0"/>
              <a:t>Spirit of </a:t>
            </a:r>
            <a:r>
              <a:rPr lang="en-US" sz="2800" dirty="0" smtClean="0"/>
              <a:t>Glory</a:t>
            </a:r>
            <a:r>
              <a:rPr lang="en-US" sz="2400" dirty="0" smtClean="0"/>
              <a:t>			</a:t>
            </a:r>
            <a:r>
              <a:rPr lang="en-US" sz="2400" dirty="0" smtClean="0">
                <a:solidFill>
                  <a:srgbClr val="80BDDF"/>
                </a:solidFill>
              </a:rPr>
              <a:t>I Peter 4:14</a:t>
            </a:r>
            <a:endParaRPr lang="en-US" sz="2400" dirty="0">
              <a:solidFill>
                <a:srgbClr val="80BDDF"/>
              </a:solidFill>
            </a:endParaRPr>
          </a:p>
        </p:txBody>
      </p:sp>
      <p:sp>
        <p:nvSpPr>
          <p:cNvPr id="12" name="TextBox 11"/>
          <p:cNvSpPr txBox="1"/>
          <p:nvPr/>
        </p:nvSpPr>
        <p:spPr>
          <a:xfrm>
            <a:off x="1445049" y="5424244"/>
            <a:ext cx="6178293" cy="523220"/>
          </a:xfrm>
          <a:prstGeom prst="rect">
            <a:avLst/>
          </a:prstGeom>
          <a:noFill/>
        </p:spPr>
        <p:txBody>
          <a:bodyPr wrap="square" rtlCol="0">
            <a:spAutoFit/>
          </a:bodyPr>
          <a:lstStyle/>
          <a:p>
            <a:r>
              <a:rPr lang="en-US" sz="2800" dirty="0" smtClean="0"/>
              <a:t>Unction		</a:t>
            </a:r>
            <a:r>
              <a:rPr lang="en-US" sz="2400" dirty="0" smtClean="0"/>
              <a:t>				</a:t>
            </a:r>
            <a:r>
              <a:rPr lang="en-US" sz="2400" dirty="0" smtClean="0">
                <a:solidFill>
                  <a:srgbClr val="80BDDF"/>
                </a:solidFill>
              </a:rPr>
              <a:t>I John 2:20</a:t>
            </a:r>
            <a:endParaRPr lang="en-US" sz="2400" dirty="0">
              <a:solidFill>
                <a:srgbClr val="80BDDF"/>
              </a:solidFill>
            </a:endParaRPr>
          </a:p>
        </p:txBody>
      </p:sp>
    </p:spTree>
    <p:extLst>
      <p:ext uri="{BB962C8B-B14F-4D97-AF65-F5344CB8AC3E}">
        <p14:creationId xmlns:p14="http://schemas.microsoft.com/office/powerpoint/2010/main" val="304881872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Effect transition="in" filter="fade">
                                      <p:cBhvr>
                                        <p:cTn id="15" dur="1000"/>
                                        <p:tgtEl>
                                          <p:spTgt spid="5"/>
                                        </p:tgtEl>
                                      </p:cBhvr>
                                    </p:animEffect>
                                  </p:childTnLst>
                                </p:cTn>
                              </p:par>
                            </p:childTnLst>
                          </p:cTn>
                        </p:par>
                        <p:par>
                          <p:cTn id="16" fill="hold">
                            <p:stCondLst>
                              <p:cond delay="3000"/>
                            </p:stCondLst>
                            <p:childTnLst>
                              <p:par>
                                <p:cTn id="17" presetID="53" presetClass="entr" presetSubtype="16" fill="hold" grpId="0" nodeType="after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Effect transition="in" filter="fade">
                                      <p:cBhvr>
                                        <p:cTn id="21" dur="1000"/>
                                        <p:tgtEl>
                                          <p:spTgt spid="6"/>
                                        </p:tgtEl>
                                      </p:cBhvr>
                                    </p:animEffect>
                                  </p:childTnLst>
                                </p:cTn>
                              </p:par>
                            </p:childTnLst>
                          </p:cTn>
                        </p:par>
                        <p:par>
                          <p:cTn id="22" fill="hold">
                            <p:stCondLst>
                              <p:cond delay="4500"/>
                            </p:stCondLst>
                            <p:childTnLst>
                              <p:par>
                                <p:cTn id="23" presetID="53" presetClass="entr" presetSubtype="16" fill="hold" grpId="0" nodeType="afterEffect">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ppt_w</p:attrName>
                                        </p:attrNameLst>
                                      </p:cBhvr>
                                      <p:tavLst>
                                        <p:tav tm="0">
                                          <p:val>
                                            <p:fltVal val="0"/>
                                          </p:val>
                                        </p:tav>
                                        <p:tav tm="100000">
                                          <p:val>
                                            <p:strVal val="#ppt_w"/>
                                          </p:val>
                                        </p:tav>
                                      </p:tavLst>
                                    </p:anim>
                                    <p:anim calcmode="lin" valueType="num">
                                      <p:cBhvr>
                                        <p:cTn id="26" dur="1000" fill="hold"/>
                                        <p:tgtEl>
                                          <p:spTgt spid="7"/>
                                        </p:tgtEl>
                                        <p:attrNameLst>
                                          <p:attrName>ppt_h</p:attrName>
                                        </p:attrNameLst>
                                      </p:cBhvr>
                                      <p:tavLst>
                                        <p:tav tm="0">
                                          <p:val>
                                            <p:fltVal val="0"/>
                                          </p:val>
                                        </p:tav>
                                        <p:tav tm="100000">
                                          <p:val>
                                            <p:strVal val="#ppt_h"/>
                                          </p:val>
                                        </p:tav>
                                      </p:tavLst>
                                    </p:anim>
                                    <p:animEffect transition="in" filter="fade">
                                      <p:cBhvr>
                                        <p:cTn id="27" dur="1000"/>
                                        <p:tgtEl>
                                          <p:spTgt spid="7"/>
                                        </p:tgtEl>
                                      </p:cBhvr>
                                    </p:animEffect>
                                  </p:childTnLst>
                                </p:cTn>
                              </p:par>
                            </p:childTnLst>
                          </p:cTn>
                        </p:par>
                        <p:par>
                          <p:cTn id="28" fill="hold">
                            <p:stCondLst>
                              <p:cond delay="6000"/>
                            </p:stCondLst>
                            <p:childTnLst>
                              <p:par>
                                <p:cTn id="29" presetID="53" presetClass="entr" presetSubtype="16" fill="hold" grpId="0" nodeType="afterEffect">
                                  <p:stCondLst>
                                    <p:cond delay="50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fltVal val="0"/>
                                          </p:val>
                                        </p:tav>
                                        <p:tav tm="100000">
                                          <p:val>
                                            <p:strVal val="#ppt_w"/>
                                          </p:val>
                                        </p:tav>
                                      </p:tavLst>
                                    </p:anim>
                                    <p:anim calcmode="lin" valueType="num">
                                      <p:cBhvr>
                                        <p:cTn id="32" dur="1000" fill="hold"/>
                                        <p:tgtEl>
                                          <p:spTgt spid="8"/>
                                        </p:tgtEl>
                                        <p:attrNameLst>
                                          <p:attrName>ppt_h</p:attrName>
                                        </p:attrNameLst>
                                      </p:cBhvr>
                                      <p:tavLst>
                                        <p:tav tm="0">
                                          <p:val>
                                            <p:fltVal val="0"/>
                                          </p:val>
                                        </p:tav>
                                        <p:tav tm="100000">
                                          <p:val>
                                            <p:strVal val="#ppt_h"/>
                                          </p:val>
                                        </p:tav>
                                      </p:tavLst>
                                    </p:anim>
                                    <p:animEffect transition="in" filter="fade">
                                      <p:cBhvr>
                                        <p:cTn id="33" dur="1000"/>
                                        <p:tgtEl>
                                          <p:spTgt spid="8"/>
                                        </p:tgtEl>
                                      </p:cBhvr>
                                    </p:animEffect>
                                  </p:childTnLst>
                                </p:cTn>
                              </p:par>
                            </p:childTnLst>
                          </p:cTn>
                        </p:par>
                        <p:par>
                          <p:cTn id="34" fill="hold">
                            <p:stCondLst>
                              <p:cond delay="7500"/>
                            </p:stCondLst>
                            <p:childTnLst>
                              <p:par>
                                <p:cTn id="35" presetID="53" presetClass="entr" presetSubtype="16" fill="hold" grpId="0" nodeType="afterEffect">
                                  <p:stCondLst>
                                    <p:cond delay="500"/>
                                  </p:stCondLst>
                                  <p:childTnLst>
                                    <p:set>
                                      <p:cBhvr>
                                        <p:cTn id="36" dur="1" fill="hold">
                                          <p:stCondLst>
                                            <p:cond delay="0"/>
                                          </p:stCondLst>
                                        </p:cTn>
                                        <p:tgtEl>
                                          <p:spTgt spid="9"/>
                                        </p:tgtEl>
                                        <p:attrNameLst>
                                          <p:attrName>style.visibility</p:attrName>
                                        </p:attrNameLst>
                                      </p:cBhvr>
                                      <p:to>
                                        <p:strVal val="visible"/>
                                      </p:to>
                                    </p:set>
                                    <p:anim calcmode="lin" valueType="num">
                                      <p:cBhvr>
                                        <p:cTn id="37" dur="1000" fill="hold"/>
                                        <p:tgtEl>
                                          <p:spTgt spid="9"/>
                                        </p:tgtEl>
                                        <p:attrNameLst>
                                          <p:attrName>ppt_w</p:attrName>
                                        </p:attrNameLst>
                                      </p:cBhvr>
                                      <p:tavLst>
                                        <p:tav tm="0">
                                          <p:val>
                                            <p:fltVal val="0"/>
                                          </p:val>
                                        </p:tav>
                                        <p:tav tm="100000">
                                          <p:val>
                                            <p:strVal val="#ppt_w"/>
                                          </p:val>
                                        </p:tav>
                                      </p:tavLst>
                                    </p:anim>
                                    <p:anim calcmode="lin" valueType="num">
                                      <p:cBhvr>
                                        <p:cTn id="38" dur="1000" fill="hold"/>
                                        <p:tgtEl>
                                          <p:spTgt spid="9"/>
                                        </p:tgtEl>
                                        <p:attrNameLst>
                                          <p:attrName>ppt_h</p:attrName>
                                        </p:attrNameLst>
                                      </p:cBhvr>
                                      <p:tavLst>
                                        <p:tav tm="0">
                                          <p:val>
                                            <p:fltVal val="0"/>
                                          </p:val>
                                        </p:tav>
                                        <p:tav tm="100000">
                                          <p:val>
                                            <p:strVal val="#ppt_h"/>
                                          </p:val>
                                        </p:tav>
                                      </p:tavLst>
                                    </p:anim>
                                    <p:animEffect transition="in" filter="fade">
                                      <p:cBhvr>
                                        <p:cTn id="39" dur="1000"/>
                                        <p:tgtEl>
                                          <p:spTgt spid="9"/>
                                        </p:tgtEl>
                                      </p:cBhvr>
                                    </p:animEffect>
                                  </p:childTnLst>
                                </p:cTn>
                              </p:par>
                            </p:childTnLst>
                          </p:cTn>
                        </p:par>
                        <p:par>
                          <p:cTn id="40" fill="hold">
                            <p:stCondLst>
                              <p:cond delay="9000"/>
                            </p:stCondLst>
                            <p:childTnLst>
                              <p:par>
                                <p:cTn id="41" presetID="53" presetClass="entr" presetSubtype="16" fill="hold" grpId="0" nodeType="afterEffect">
                                  <p:stCondLst>
                                    <p:cond delay="500"/>
                                  </p:stCondLst>
                                  <p:childTnLst>
                                    <p:set>
                                      <p:cBhvr>
                                        <p:cTn id="42" dur="1" fill="hold">
                                          <p:stCondLst>
                                            <p:cond delay="0"/>
                                          </p:stCondLst>
                                        </p:cTn>
                                        <p:tgtEl>
                                          <p:spTgt spid="11"/>
                                        </p:tgtEl>
                                        <p:attrNameLst>
                                          <p:attrName>style.visibility</p:attrName>
                                        </p:attrNameLst>
                                      </p:cBhvr>
                                      <p:to>
                                        <p:strVal val="visible"/>
                                      </p:to>
                                    </p:set>
                                    <p:anim calcmode="lin" valueType="num">
                                      <p:cBhvr>
                                        <p:cTn id="43" dur="1000" fill="hold"/>
                                        <p:tgtEl>
                                          <p:spTgt spid="11"/>
                                        </p:tgtEl>
                                        <p:attrNameLst>
                                          <p:attrName>ppt_w</p:attrName>
                                        </p:attrNameLst>
                                      </p:cBhvr>
                                      <p:tavLst>
                                        <p:tav tm="0">
                                          <p:val>
                                            <p:fltVal val="0"/>
                                          </p:val>
                                        </p:tav>
                                        <p:tav tm="100000">
                                          <p:val>
                                            <p:strVal val="#ppt_w"/>
                                          </p:val>
                                        </p:tav>
                                      </p:tavLst>
                                    </p:anim>
                                    <p:anim calcmode="lin" valueType="num">
                                      <p:cBhvr>
                                        <p:cTn id="44" dur="1000" fill="hold"/>
                                        <p:tgtEl>
                                          <p:spTgt spid="11"/>
                                        </p:tgtEl>
                                        <p:attrNameLst>
                                          <p:attrName>ppt_h</p:attrName>
                                        </p:attrNameLst>
                                      </p:cBhvr>
                                      <p:tavLst>
                                        <p:tav tm="0">
                                          <p:val>
                                            <p:fltVal val="0"/>
                                          </p:val>
                                        </p:tav>
                                        <p:tav tm="100000">
                                          <p:val>
                                            <p:strVal val="#ppt_h"/>
                                          </p:val>
                                        </p:tav>
                                      </p:tavLst>
                                    </p:anim>
                                    <p:animEffect transition="in" filter="fade">
                                      <p:cBhvr>
                                        <p:cTn id="45" dur="1000"/>
                                        <p:tgtEl>
                                          <p:spTgt spid="11"/>
                                        </p:tgtEl>
                                      </p:cBhvr>
                                    </p:animEffect>
                                  </p:childTnLst>
                                </p:cTn>
                              </p:par>
                            </p:childTnLst>
                          </p:cTn>
                        </p:par>
                        <p:par>
                          <p:cTn id="46" fill="hold">
                            <p:stCondLst>
                              <p:cond delay="10500"/>
                            </p:stCondLst>
                            <p:childTnLst>
                              <p:par>
                                <p:cTn id="47" presetID="53" presetClass="entr" presetSubtype="16" fill="hold" grpId="0" nodeType="afterEffect">
                                  <p:stCondLst>
                                    <p:cond delay="500"/>
                                  </p:stCondLst>
                                  <p:childTnLst>
                                    <p:set>
                                      <p:cBhvr>
                                        <p:cTn id="48" dur="1" fill="hold">
                                          <p:stCondLst>
                                            <p:cond delay="0"/>
                                          </p:stCondLst>
                                        </p:cTn>
                                        <p:tgtEl>
                                          <p:spTgt spid="12"/>
                                        </p:tgtEl>
                                        <p:attrNameLst>
                                          <p:attrName>style.visibility</p:attrName>
                                        </p:attrNameLst>
                                      </p:cBhvr>
                                      <p:to>
                                        <p:strVal val="visible"/>
                                      </p:to>
                                    </p:set>
                                    <p:anim calcmode="lin" valueType="num">
                                      <p:cBhvr>
                                        <p:cTn id="49" dur="1000" fill="hold"/>
                                        <p:tgtEl>
                                          <p:spTgt spid="12"/>
                                        </p:tgtEl>
                                        <p:attrNameLst>
                                          <p:attrName>ppt_w</p:attrName>
                                        </p:attrNameLst>
                                      </p:cBhvr>
                                      <p:tavLst>
                                        <p:tav tm="0">
                                          <p:val>
                                            <p:fltVal val="0"/>
                                          </p:val>
                                        </p:tav>
                                        <p:tav tm="100000">
                                          <p:val>
                                            <p:strVal val="#ppt_w"/>
                                          </p:val>
                                        </p:tav>
                                      </p:tavLst>
                                    </p:anim>
                                    <p:anim calcmode="lin" valueType="num">
                                      <p:cBhvr>
                                        <p:cTn id="50" dur="1000" fill="hold"/>
                                        <p:tgtEl>
                                          <p:spTgt spid="12"/>
                                        </p:tgtEl>
                                        <p:attrNameLst>
                                          <p:attrName>ppt_h</p:attrName>
                                        </p:attrNameLst>
                                      </p:cBhvr>
                                      <p:tavLst>
                                        <p:tav tm="0">
                                          <p:val>
                                            <p:fltVal val="0"/>
                                          </p:val>
                                        </p:tav>
                                        <p:tav tm="100000">
                                          <p:val>
                                            <p:strVal val="#ppt_h"/>
                                          </p:val>
                                        </p:tav>
                                      </p:tavLst>
                                    </p:anim>
                                    <p:animEffect transition="in" filter="fade">
                                      <p:cBhvr>
                                        <p:cTn id="51"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11: God In Emanation                                  </a:t>
            </a:r>
            <a:r>
              <a:rPr lang="en-US" dirty="0" smtClean="0"/>
              <a:t>Global University of Theological Studies</a:t>
            </a:r>
            <a:endParaRPr lang="en-US" dirty="0"/>
          </a:p>
        </p:txBody>
      </p:sp>
      <p:sp>
        <p:nvSpPr>
          <p:cNvPr id="7" name="TextBox 6"/>
          <p:cNvSpPr txBox="1"/>
          <p:nvPr/>
        </p:nvSpPr>
        <p:spPr>
          <a:xfrm>
            <a:off x="751906" y="384355"/>
            <a:ext cx="7569176" cy="707886"/>
          </a:xfrm>
          <a:prstGeom prst="rect">
            <a:avLst/>
          </a:prstGeom>
          <a:noFill/>
        </p:spPr>
        <p:txBody>
          <a:bodyPr wrap="square" rtlCol="0">
            <a:spAutoFit/>
          </a:bodyPr>
          <a:lstStyle/>
          <a:p>
            <a:pPr algn="ctr"/>
            <a:r>
              <a:rPr lang="en-US" sz="4000" dirty="0" smtClean="0">
                <a:solidFill>
                  <a:srgbClr val="FF600C"/>
                </a:solidFill>
              </a:rPr>
              <a:t>The Holy Spirit was Promised</a:t>
            </a:r>
            <a:endParaRPr lang="en-US" sz="4000" dirty="0">
              <a:solidFill>
                <a:srgbClr val="FF600C"/>
              </a:solidFill>
            </a:endParaRPr>
          </a:p>
        </p:txBody>
      </p:sp>
      <p:sp>
        <p:nvSpPr>
          <p:cNvPr id="5" name="TextBox 4"/>
          <p:cNvSpPr txBox="1"/>
          <p:nvPr/>
        </p:nvSpPr>
        <p:spPr>
          <a:xfrm>
            <a:off x="751905" y="1738128"/>
            <a:ext cx="6182329" cy="646331"/>
          </a:xfrm>
          <a:prstGeom prst="rect">
            <a:avLst/>
          </a:prstGeom>
          <a:noFill/>
        </p:spPr>
        <p:txBody>
          <a:bodyPr wrap="square" rtlCol="0">
            <a:spAutoFit/>
          </a:bodyPr>
          <a:lstStyle/>
          <a:p>
            <a:r>
              <a:rPr lang="en-US" sz="3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Old Testament Prophecy</a:t>
            </a:r>
            <a:endParaRPr lang="en-US"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8" name="TextBox 7"/>
          <p:cNvSpPr txBox="1"/>
          <p:nvPr/>
        </p:nvSpPr>
        <p:spPr>
          <a:xfrm>
            <a:off x="568106" y="3041500"/>
            <a:ext cx="8170701" cy="954107"/>
          </a:xfrm>
          <a:prstGeom prst="rect">
            <a:avLst/>
          </a:prstGeom>
          <a:noFill/>
        </p:spPr>
        <p:txBody>
          <a:bodyPr wrap="square" rtlCol="0">
            <a:spAutoFit/>
          </a:bodyPr>
          <a:lstStyle/>
          <a:p>
            <a:r>
              <a:rPr lang="en-US" sz="2800" i="1" dirty="0" smtClean="0"/>
              <a:t>“And it shall come to pass afterward, that I will pour out of my spirit upon all flesh….”    </a:t>
            </a:r>
            <a:r>
              <a:rPr lang="en-US" sz="2400" i="1" dirty="0" smtClean="0"/>
              <a:t>	</a:t>
            </a:r>
            <a:r>
              <a:rPr lang="en-US" sz="2400" dirty="0" smtClean="0">
                <a:solidFill>
                  <a:srgbClr val="80BDDF"/>
                </a:solidFill>
              </a:rPr>
              <a:t>(Joel 2:28)</a:t>
            </a:r>
            <a:endParaRPr lang="en-US" sz="2400" i="1" dirty="0" smtClean="0">
              <a:solidFill>
                <a:srgbClr val="80BDDF"/>
              </a:solidFill>
            </a:endParaRPr>
          </a:p>
        </p:txBody>
      </p:sp>
      <p:sp>
        <p:nvSpPr>
          <p:cNvPr id="10" name="TextBox 9"/>
          <p:cNvSpPr txBox="1"/>
          <p:nvPr/>
        </p:nvSpPr>
        <p:spPr>
          <a:xfrm>
            <a:off x="568105" y="4712654"/>
            <a:ext cx="8170701" cy="1384995"/>
          </a:xfrm>
          <a:prstGeom prst="rect">
            <a:avLst/>
          </a:prstGeom>
          <a:noFill/>
        </p:spPr>
        <p:txBody>
          <a:bodyPr wrap="square" rtlCol="0">
            <a:spAutoFit/>
          </a:bodyPr>
          <a:lstStyle/>
          <a:p>
            <a:pPr algn="just"/>
            <a:r>
              <a:rPr lang="en-US" sz="2800" dirty="0" smtClean="0"/>
              <a:t>“Upon all flesh” has been literally fulfilled in that God has baptized with His Spirit millions of men and women of every race, color, and creed.</a:t>
            </a:r>
            <a:endParaRPr lang="en-US" sz="2800" dirty="0"/>
          </a:p>
        </p:txBody>
      </p:sp>
    </p:spTree>
    <p:extLst>
      <p:ext uri="{BB962C8B-B14F-4D97-AF65-F5344CB8AC3E}">
        <p14:creationId xmlns:p14="http://schemas.microsoft.com/office/powerpoint/2010/main" val="341671611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par>
                          <p:cTn id="8" fill="hold">
                            <p:stCondLst>
                              <p:cond delay="2500"/>
                            </p:stCondLst>
                            <p:childTnLst>
                              <p:par>
                                <p:cTn id="9" presetID="45" presetClass="entr" presetSubtype="0" fill="hold" grpId="0" nodeType="after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750"/>
                                        <p:tgtEl>
                                          <p:spTgt spid="5"/>
                                        </p:tgtEl>
                                      </p:cBhvr>
                                    </p:animEffect>
                                    <p:anim calcmode="lin" valueType="num">
                                      <p:cBhvr>
                                        <p:cTn id="12" dur="1750" fill="hold"/>
                                        <p:tgtEl>
                                          <p:spTgt spid="5"/>
                                        </p:tgtEl>
                                        <p:attrNameLst>
                                          <p:attrName>ppt_w</p:attrName>
                                        </p:attrNameLst>
                                      </p:cBhvr>
                                      <p:tavLst>
                                        <p:tav tm="0" fmla="#ppt_w*sin(2.5*pi*$)">
                                          <p:val>
                                            <p:fltVal val="0"/>
                                          </p:val>
                                        </p:tav>
                                        <p:tav tm="100000">
                                          <p:val>
                                            <p:fltVal val="1"/>
                                          </p:val>
                                        </p:tav>
                                      </p:tavLst>
                                    </p:anim>
                                    <p:anim calcmode="lin" valueType="num">
                                      <p:cBhvr>
                                        <p:cTn id="13" dur="1750" fill="hold"/>
                                        <p:tgtEl>
                                          <p:spTgt spid="5"/>
                                        </p:tgtEl>
                                        <p:attrNameLst>
                                          <p:attrName>ppt_h</p:attrName>
                                        </p:attrNameLst>
                                      </p:cBhvr>
                                      <p:tavLst>
                                        <p:tav tm="0">
                                          <p:val>
                                            <p:strVal val="#ppt_h"/>
                                          </p:val>
                                        </p:tav>
                                        <p:tav tm="100000">
                                          <p:val>
                                            <p:strVal val="#ppt_h"/>
                                          </p:val>
                                        </p:tav>
                                      </p:tavLst>
                                    </p:anim>
                                  </p:childTnLst>
                                </p:cTn>
                              </p:par>
                            </p:childTnLst>
                          </p:cTn>
                        </p:par>
                        <p:par>
                          <p:cTn id="14" fill="hold">
                            <p:stCondLst>
                              <p:cond delay="4750"/>
                            </p:stCondLst>
                            <p:childTnLst>
                              <p:par>
                                <p:cTn id="15" presetID="47" presetClass="entr" presetSubtype="0" fill="hold" grpId="0" nodeType="afterEffect">
                                  <p:stCondLst>
                                    <p:cond delay="50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6250"/>
                            </p:stCondLst>
                            <p:childTnLst>
                              <p:par>
                                <p:cTn id="21" presetID="42" presetClass="entr" presetSubtype="0" fill="hold" grpId="0" nodeType="afterEffect">
                                  <p:stCondLst>
                                    <p:cond delay="50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P spid="8"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11: God In Emanation                                  </a:t>
            </a:r>
            <a:r>
              <a:rPr lang="en-US" dirty="0" smtClean="0"/>
              <a:t>Global University of Theological Studies</a:t>
            </a:r>
            <a:endParaRPr lang="en-US" dirty="0"/>
          </a:p>
        </p:txBody>
      </p:sp>
      <p:sp>
        <p:nvSpPr>
          <p:cNvPr id="3" name="Rectangle 2"/>
          <p:cNvSpPr/>
          <p:nvPr/>
        </p:nvSpPr>
        <p:spPr>
          <a:xfrm>
            <a:off x="434434" y="551263"/>
            <a:ext cx="8237537" cy="1815882"/>
          </a:xfrm>
          <a:prstGeom prst="rect">
            <a:avLst/>
          </a:prstGeom>
        </p:spPr>
        <p:txBody>
          <a:bodyPr wrap="square">
            <a:spAutoFit/>
          </a:bodyPr>
          <a:lstStyle/>
          <a:p>
            <a:r>
              <a:rPr lang="en-US" sz="3600" dirty="0" smtClean="0">
                <a:solidFill>
                  <a:srgbClr val="FF0000"/>
                </a:solidFill>
              </a:rPr>
              <a:t>	</a:t>
            </a:r>
            <a:r>
              <a:rPr lang="en-US" sz="4800" dirty="0" smtClean="0">
                <a:solidFill>
                  <a:srgbClr val="FF600C"/>
                </a:solidFill>
              </a:rPr>
              <a:t>The </a:t>
            </a:r>
            <a:r>
              <a:rPr lang="en-US" sz="4800" dirty="0">
                <a:solidFill>
                  <a:srgbClr val="FF600C"/>
                </a:solidFill>
              </a:rPr>
              <a:t>Holy </a:t>
            </a:r>
            <a:r>
              <a:rPr lang="en-US" sz="4800" dirty="0" smtClean="0">
                <a:solidFill>
                  <a:srgbClr val="FF600C"/>
                </a:solidFill>
              </a:rPr>
              <a:t>Spirit  </a:t>
            </a:r>
            <a:r>
              <a:rPr lang="en-US" sz="3200" dirty="0" smtClean="0"/>
              <a:t>is </a:t>
            </a:r>
            <a:r>
              <a:rPr lang="en-US" sz="3200" dirty="0"/>
              <a:t>not the third person in the Godhead. God is a Spirit, and there is only one </a:t>
            </a:r>
            <a:r>
              <a:rPr lang="en-US" sz="3200" dirty="0" smtClean="0"/>
              <a:t>Spirit. </a:t>
            </a:r>
            <a:endParaRPr lang="en-US" sz="3200" dirty="0"/>
          </a:p>
        </p:txBody>
      </p:sp>
      <p:sp>
        <p:nvSpPr>
          <p:cNvPr id="5" name="TextBox 4"/>
          <p:cNvSpPr txBox="1"/>
          <p:nvPr/>
        </p:nvSpPr>
        <p:spPr>
          <a:xfrm>
            <a:off x="852159" y="3609693"/>
            <a:ext cx="7366057" cy="1292662"/>
          </a:xfrm>
          <a:prstGeom prst="rect">
            <a:avLst/>
          </a:prstGeom>
          <a:noFill/>
        </p:spPr>
        <p:txBody>
          <a:bodyPr wrap="square" rtlCol="0">
            <a:spAutoFit/>
          </a:bodyPr>
          <a:lstStyle/>
          <a:p>
            <a:r>
              <a:rPr lang="en-US" sz="3200" i="1" dirty="0" smtClean="0"/>
              <a:t>“There is one body, and one Spirit….”</a:t>
            </a:r>
          </a:p>
          <a:p>
            <a:pPr algn="r"/>
            <a:r>
              <a:rPr lang="en-US" sz="2800" dirty="0" smtClean="0">
                <a:solidFill>
                  <a:srgbClr val="80BDDF"/>
                </a:solidFill>
              </a:rPr>
              <a:t>(</a:t>
            </a:r>
            <a:r>
              <a:rPr lang="en-US" sz="2800" dirty="0">
                <a:solidFill>
                  <a:srgbClr val="80BDDF"/>
                </a:solidFill>
              </a:rPr>
              <a:t>Ephesians 4:4)</a:t>
            </a:r>
          </a:p>
          <a:p>
            <a:endParaRPr lang="en-US" dirty="0"/>
          </a:p>
        </p:txBody>
      </p:sp>
    </p:spTree>
    <p:extLst>
      <p:ext uri="{BB962C8B-B14F-4D97-AF65-F5344CB8AC3E}">
        <p14:creationId xmlns:p14="http://schemas.microsoft.com/office/powerpoint/2010/main" val="284479509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50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wipe(up)">
                                      <p:cBhvr>
                                        <p:cTn id="13" dur="1000"/>
                                        <p:tgtEl>
                                          <p:spTgt spid="5">
                                            <p:txEl>
                                              <p:pRg st="0" end="0"/>
                                            </p:txEl>
                                          </p:spTgt>
                                        </p:tgtEl>
                                      </p:cBhvr>
                                    </p:animEffect>
                                  </p:childTnLst>
                                </p:cTn>
                              </p:par>
                            </p:childTnLst>
                          </p:cTn>
                        </p:par>
                        <p:par>
                          <p:cTn id="14" fill="hold">
                            <p:stCondLst>
                              <p:cond delay="3000"/>
                            </p:stCondLst>
                            <p:childTnLst>
                              <p:par>
                                <p:cTn id="15" presetID="22" presetClass="entr" presetSubtype="1" fill="hold" grpId="0" nodeType="afterEffect">
                                  <p:stCondLst>
                                    <p:cond delay="50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wipe(up)">
                                      <p:cBhvr>
                                        <p:cTn id="17" dur="10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11: God In Emanation                                  </a:t>
            </a:r>
            <a:r>
              <a:rPr lang="en-US" dirty="0" smtClean="0"/>
              <a:t>Global University of Theological Studies</a:t>
            </a:r>
            <a:endParaRPr lang="en-US" dirty="0"/>
          </a:p>
        </p:txBody>
      </p:sp>
      <p:sp>
        <p:nvSpPr>
          <p:cNvPr id="4" name="TextBox 3"/>
          <p:cNvSpPr txBox="1"/>
          <p:nvPr/>
        </p:nvSpPr>
        <p:spPr>
          <a:xfrm>
            <a:off x="751906" y="384355"/>
            <a:ext cx="7569176" cy="707886"/>
          </a:xfrm>
          <a:prstGeom prst="rect">
            <a:avLst/>
          </a:prstGeom>
          <a:noFill/>
        </p:spPr>
        <p:txBody>
          <a:bodyPr wrap="square" rtlCol="0">
            <a:spAutoFit/>
          </a:bodyPr>
          <a:lstStyle/>
          <a:p>
            <a:pPr algn="ctr"/>
            <a:r>
              <a:rPr lang="en-US" sz="4000" dirty="0" smtClean="0">
                <a:solidFill>
                  <a:srgbClr val="FF600C"/>
                </a:solidFill>
              </a:rPr>
              <a:t>The Holy Spirit was Promised</a:t>
            </a:r>
            <a:endParaRPr lang="en-US" sz="4000" dirty="0">
              <a:solidFill>
                <a:srgbClr val="FF600C"/>
              </a:solidFill>
            </a:endParaRPr>
          </a:p>
        </p:txBody>
      </p:sp>
      <p:sp>
        <p:nvSpPr>
          <p:cNvPr id="5" name="TextBox 4"/>
          <p:cNvSpPr txBox="1"/>
          <p:nvPr/>
        </p:nvSpPr>
        <p:spPr>
          <a:xfrm>
            <a:off x="568106" y="1738128"/>
            <a:ext cx="7083991" cy="646331"/>
          </a:xfrm>
          <a:prstGeom prst="rect">
            <a:avLst/>
          </a:prstGeom>
          <a:noFill/>
        </p:spPr>
        <p:txBody>
          <a:bodyPr wrap="none" rtlCol="0">
            <a:spAutoFit/>
          </a:bodyPr>
          <a:lstStyle/>
          <a:p>
            <a:r>
              <a:rPr lang="en-US" sz="3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Prophesied by John the Baptist</a:t>
            </a:r>
            <a:endParaRPr lang="en-US"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6" name="TextBox 5"/>
          <p:cNvSpPr txBox="1"/>
          <p:nvPr/>
        </p:nvSpPr>
        <p:spPr>
          <a:xfrm>
            <a:off x="568106" y="3041500"/>
            <a:ext cx="8170701" cy="954107"/>
          </a:xfrm>
          <a:prstGeom prst="rect">
            <a:avLst/>
          </a:prstGeom>
          <a:noFill/>
        </p:spPr>
        <p:txBody>
          <a:bodyPr wrap="square" rtlCol="0">
            <a:spAutoFit/>
          </a:bodyPr>
          <a:lstStyle/>
          <a:p>
            <a:r>
              <a:rPr lang="en-US" sz="2800" i="1" dirty="0" smtClean="0"/>
              <a:t>“…He shall baptize you with the Holy Ghost and with fire.”</a:t>
            </a:r>
            <a:r>
              <a:rPr lang="en-US" sz="2400" i="1" dirty="0" smtClean="0"/>
              <a:t>									</a:t>
            </a:r>
            <a:r>
              <a:rPr lang="en-US" sz="2400" dirty="0" smtClean="0">
                <a:solidFill>
                  <a:srgbClr val="80BDDF"/>
                </a:solidFill>
              </a:rPr>
              <a:t>(Matthew 3:11)</a:t>
            </a:r>
            <a:endParaRPr lang="en-US" sz="2400" i="1" dirty="0" smtClean="0">
              <a:solidFill>
                <a:srgbClr val="80BDDF"/>
              </a:solidFill>
            </a:endParaRPr>
          </a:p>
        </p:txBody>
      </p:sp>
      <p:sp>
        <p:nvSpPr>
          <p:cNvPr id="7" name="TextBox 6"/>
          <p:cNvSpPr txBox="1"/>
          <p:nvPr/>
        </p:nvSpPr>
        <p:spPr>
          <a:xfrm>
            <a:off x="434435" y="4361702"/>
            <a:ext cx="8304372" cy="1815882"/>
          </a:xfrm>
          <a:prstGeom prst="rect">
            <a:avLst/>
          </a:prstGeom>
          <a:noFill/>
        </p:spPr>
        <p:txBody>
          <a:bodyPr wrap="square" rtlCol="0">
            <a:spAutoFit/>
          </a:bodyPr>
          <a:lstStyle/>
          <a:p>
            <a:pPr algn="just"/>
            <a:r>
              <a:rPr lang="en-US" sz="2800" dirty="0" smtClean="0"/>
              <a:t>It is significant that John the Baptist said, “And with fire.”  This was fulfilled as tongues of fire sat upon the 120 in the upper room on the Day of Pentecost.</a:t>
            </a:r>
            <a:endParaRPr lang="en-US" sz="2800" dirty="0"/>
          </a:p>
        </p:txBody>
      </p:sp>
    </p:spTree>
    <p:extLst>
      <p:ext uri="{BB962C8B-B14F-4D97-AF65-F5344CB8AC3E}">
        <p14:creationId xmlns:p14="http://schemas.microsoft.com/office/powerpoint/2010/main" val="227278791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par>
                          <p:cTn id="8" fill="hold">
                            <p:stCondLst>
                              <p:cond delay="2500"/>
                            </p:stCondLst>
                            <p:childTnLst>
                              <p:par>
                                <p:cTn id="9" presetID="45" presetClass="entr" presetSubtype="0" fill="hold" grpId="0" nodeType="after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750"/>
                                        <p:tgtEl>
                                          <p:spTgt spid="5"/>
                                        </p:tgtEl>
                                      </p:cBhvr>
                                    </p:animEffect>
                                    <p:anim calcmode="lin" valueType="num">
                                      <p:cBhvr>
                                        <p:cTn id="12" dur="1750" fill="hold"/>
                                        <p:tgtEl>
                                          <p:spTgt spid="5"/>
                                        </p:tgtEl>
                                        <p:attrNameLst>
                                          <p:attrName>ppt_w</p:attrName>
                                        </p:attrNameLst>
                                      </p:cBhvr>
                                      <p:tavLst>
                                        <p:tav tm="0" fmla="#ppt_w*sin(2.5*pi*$)">
                                          <p:val>
                                            <p:fltVal val="0"/>
                                          </p:val>
                                        </p:tav>
                                        <p:tav tm="100000">
                                          <p:val>
                                            <p:fltVal val="1"/>
                                          </p:val>
                                        </p:tav>
                                      </p:tavLst>
                                    </p:anim>
                                    <p:anim calcmode="lin" valueType="num">
                                      <p:cBhvr>
                                        <p:cTn id="13" dur="1750" fill="hold"/>
                                        <p:tgtEl>
                                          <p:spTgt spid="5"/>
                                        </p:tgtEl>
                                        <p:attrNameLst>
                                          <p:attrName>ppt_h</p:attrName>
                                        </p:attrNameLst>
                                      </p:cBhvr>
                                      <p:tavLst>
                                        <p:tav tm="0">
                                          <p:val>
                                            <p:strVal val="#ppt_h"/>
                                          </p:val>
                                        </p:tav>
                                        <p:tav tm="100000">
                                          <p:val>
                                            <p:strVal val="#ppt_h"/>
                                          </p:val>
                                        </p:tav>
                                      </p:tavLst>
                                    </p:anim>
                                  </p:childTnLst>
                                </p:cTn>
                              </p:par>
                            </p:childTnLst>
                          </p:cTn>
                        </p:par>
                        <p:par>
                          <p:cTn id="14" fill="hold">
                            <p:stCondLst>
                              <p:cond delay="4750"/>
                            </p:stCondLst>
                            <p:childTnLst>
                              <p:par>
                                <p:cTn id="15" presetID="47" presetClass="entr" presetSubtype="0" fill="hold" grpId="0" nodeType="after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6250"/>
                            </p:stCondLst>
                            <p:childTnLst>
                              <p:par>
                                <p:cTn id="21" presetID="42" presetClass="entr" presetSubtype="0" fill="hold" grpId="0" nodeType="afterEffect">
                                  <p:stCondLst>
                                    <p:cond delay="50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11: God In Emanation                                  </a:t>
            </a:r>
            <a:r>
              <a:rPr lang="en-US" dirty="0" smtClean="0"/>
              <a:t>Global University of Theological Studies</a:t>
            </a:r>
            <a:endParaRPr lang="en-US" dirty="0"/>
          </a:p>
        </p:txBody>
      </p:sp>
      <p:sp>
        <p:nvSpPr>
          <p:cNvPr id="3" name="TextBox 2"/>
          <p:cNvSpPr txBox="1"/>
          <p:nvPr/>
        </p:nvSpPr>
        <p:spPr>
          <a:xfrm>
            <a:off x="751906" y="384355"/>
            <a:ext cx="7569176" cy="707886"/>
          </a:xfrm>
          <a:prstGeom prst="rect">
            <a:avLst/>
          </a:prstGeom>
          <a:noFill/>
        </p:spPr>
        <p:txBody>
          <a:bodyPr wrap="square" rtlCol="0">
            <a:spAutoFit/>
          </a:bodyPr>
          <a:lstStyle/>
          <a:p>
            <a:pPr algn="ctr"/>
            <a:r>
              <a:rPr lang="en-US" sz="4000" dirty="0" smtClean="0">
                <a:solidFill>
                  <a:srgbClr val="FF600C"/>
                </a:solidFill>
              </a:rPr>
              <a:t>The Holy Spirit was Promised</a:t>
            </a:r>
            <a:endParaRPr lang="en-US" sz="4000" dirty="0">
              <a:solidFill>
                <a:srgbClr val="FF600C"/>
              </a:solidFill>
            </a:endParaRPr>
          </a:p>
        </p:txBody>
      </p:sp>
      <p:sp>
        <p:nvSpPr>
          <p:cNvPr id="4" name="TextBox 3"/>
          <p:cNvSpPr txBox="1"/>
          <p:nvPr/>
        </p:nvSpPr>
        <p:spPr>
          <a:xfrm>
            <a:off x="568106" y="1738128"/>
            <a:ext cx="5891356" cy="646331"/>
          </a:xfrm>
          <a:prstGeom prst="rect">
            <a:avLst/>
          </a:prstGeom>
          <a:noFill/>
        </p:spPr>
        <p:txBody>
          <a:bodyPr wrap="none" rtlCol="0">
            <a:spAutoFit/>
          </a:bodyPr>
          <a:lstStyle/>
          <a:p>
            <a:r>
              <a:rPr lang="en-US" sz="3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Promised by Jesus Christ</a:t>
            </a:r>
            <a:endParaRPr lang="en-US"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5" name="TextBox 4"/>
          <p:cNvSpPr txBox="1"/>
          <p:nvPr/>
        </p:nvSpPr>
        <p:spPr>
          <a:xfrm>
            <a:off x="568106" y="3041500"/>
            <a:ext cx="8170701" cy="954107"/>
          </a:xfrm>
          <a:prstGeom prst="rect">
            <a:avLst/>
          </a:prstGeom>
          <a:noFill/>
        </p:spPr>
        <p:txBody>
          <a:bodyPr wrap="square" rtlCol="0">
            <a:spAutoFit/>
          </a:bodyPr>
          <a:lstStyle/>
          <a:p>
            <a:r>
              <a:rPr lang="en-US" sz="2800" i="1" dirty="0" smtClean="0"/>
              <a:t>“I will pray the Father, and he shall give you another Comforter.”</a:t>
            </a:r>
            <a:r>
              <a:rPr lang="en-US" sz="2400" i="1" dirty="0" smtClean="0"/>
              <a:t>						</a:t>
            </a:r>
            <a:r>
              <a:rPr lang="en-US" sz="2400" dirty="0" smtClean="0">
                <a:solidFill>
                  <a:srgbClr val="80BDDF"/>
                </a:solidFill>
              </a:rPr>
              <a:t>(John 14:15-26)</a:t>
            </a:r>
            <a:endParaRPr lang="en-US" sz="2400" i="1" dirty="0" smtClean="0">
              <a:solidFill>
                <a:srgbClr val="80BDDF"/>
              </a:solidFill>
            </a:endParaRPr>
          </a:p>
        </p:txBody>
      </p:sp>
      <p:sp>
        <p:nvSpPr>
          <p:cNvPr id="7" name="TextBox 6"/>
          <p:cNvSpPr txBox="1"/>
          <p:nvPr/>
        </p:nvSpPr>
        <p:spPr>
          <a:xfrm>
            <a:off x="434435" y="4361702"/>
            <a:ext cx="8304372" cy="1384995"/>
          </a:xfrm>
          <a:prstGeom prst="rect">
            <a:avLst/>
          </a:prstGeom>
          <a:noFill/>
        </p:spPr>
        <p:txBody>
          <a:bodyPr wrap="square" rtlCol="0">
            <a:spAutoFit/>
          </a:bodyPr>
          <a:lstStyle/>
          <a:p>
            <a:pPr algn="just"/>
            <a:r>
              <a:rPr lang="en-US" sz="2800" dirty="0" smtClean="0"/>
              <a:t>The Holy Spirit was doing a new thing in coming as the Comforter to baptize believers and abide in their hearts.</a:t>
            </a:r>
            <a:endParaRPr lang="en-US" sz="2800" dirty="0"/>
          </a:p>
        </p:txBody>
      </p:sp>
    </p:spTree>
    <p:extLst>
      <p:ext uri="{BB962C8B-B14F-4D97-AF65-F5344CB8AC3E}">
        <p14:creationId xmlns:p14="http://schemas.microsoft.com/office/powerpoint/2010/main" val="163327101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par>
                          <p:cTn id="8" fill="hold">
                            <p:stCondLst>
                              <p:cond delay="2500"/>
                            </p:stCondLst>
                            <p:childTnLst>
                              <p:par>
                                <p:cTn id="9" presetID="45" presetClass="entr" presetSubtype="0" fill="hold" grpId="0" nodeType="afterEffect">
                                  <p:stCondLst>
                                    <p:cond delay="50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750"/>
                                        <p:tgtEl>
                                          <p:spTgt spid="4"/>
                                        </p:tgtEl>
                                      </p:cBhvr>
                                    </p:animEffect>
                                    <p:anim calcmode="lin" valueType="num">
                                      <p:cBhvr>
                                        <p:cTn id="12" dur="1750" fill="hold"/>
                                        <p:tgtEl>
                                          <p:spTgt spid="4"/>
                                        </p:tgtEl>
                                        <p:attrNameLst>
                                          <p:attrName>ppt_w</p:attrName>
                                        </p:attrNameLst>
                                      </p:cBhvr>
                                      <p:tavLst>
                                        <p:tav tm="0" fmla="#ppt_w*sin(2.5*pi*$)">
                                          <p:val>
                                            <p:fltVal val="0"/>
                                          </p:val>
                                        </p:tav>
                                        <p:tav tm="100000">
                                          <p:val>
                                            <p:fltVal val="1"/>
                                          </p:val>
                                        </p:tav>
                                      </p:tavLst>
                                    </p:anim>
                                    <p:anim calcmode="lin" valueType="num">
                                      <p:cBhvr>
                                        <p:cTn id="13" dur="1750" fill="hold"/>
                                        <p:tgtEl>
                                          <p:spTgt spid="4"/>
                                        </p:tgtEl>
                                        <p:attrNameLst>
                                          <p:attrName>ppt_h</p:attrName>
                                        </p:attrNameLst>
                                      </p:cBhvr>
                                      <p:tavLst>
                                        <p:tav tm="0">
                                          <p:val>
                                            <p:strVal val="#ppt_h"/>
                                          </p:val>
                                        </p:tav>
                                        <p:tav tm="100000">
                                          <p:val>
                                            <p:strVal val="#ppt_h"/>
                                          </p:val>
                                        </p:tav>
                                      </p:tavLst>
                                    </p:anim>
                                  </p:childTnLst>
                                </p:cTn>
                              </p:par>
                            </p:childTnLst>
                          </p:cTn>
                        </p:par>
                        <p:par>
                          <p:cTn id="14" fill="hold">
                            <p:stCondLst>
                              <p:cond delay="4750"/>
                            </p:stCondLst>
                            <p:childTnLst>
                              <p:par>
                                <p:cTn id="15" presetID="47" presetClass="entr" presetSubtype="0" fill="hold" grpId="0" nodeType="afterEffect">
                                  <p:stCondLst>
                                    <p:cond delay="5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6250"/>
                            </p:stCondLst>
                            <p:childTnLst>
                              <p:par>
                                <p:cTn id="21" presetID="42" presetClass="entr" presetSubtype="0" fill="hold" grpId="0" nodeType="afterEffect">
                                  <p:stCondLst>
                                    <p:cond delay="50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11: God In Emanation                                  </a:t>
            </a:r>
            <a:r>
              <a:rPr lang="en-US" dirty="0" smtClean="0"/>
              <a:t>Global University of Theological Studies</a:t>
            </a:r>
            <a:endParaRPr lang="en-US" dirty="0"/>
          </a:p>
        </p:txBody>
      </p:sp>
      <p:sp>
        <p:nvSpPr>
          <p:cNvPr id="4" name="TextBox 3"/>
          <p:cNvSpPr txBox="1"/>
          <p:nvPr/>
        </p:nvSpPr>
        <p:spPr>
          <a:xfrm>
            <a:off x="434435" y="937898"/>
            <a:ext cx="8304372" cy="4832093"/>
          </a:xfrm>
          <a:prstGeom prst="rect">
            <a:avLst/>
          </a:prstGeom>
          <a:noFill/>
        </p:spPr>
        <p:txBody>
          <a:bodyPr wrap="square" rtlCol="0">
            <a:spAutoFit/>
          </a:bodyPr>
          <a:lstStyle/>
          <a:p>
            <a:pPr algn="just"/>
            <a:r>
              <a:rPr lang="en-US" sz="2800" dirty="0" smtClean="0"/>
              <a:t>This is clearly seen when we compare John the Baptist with the Spirit-filled believer.</a:t>
            </a:r>
          </a:p>
          <a:p>
            <a:pPr algn="just"/>
            <a:endParaRPr lang="en-US" sz="2800" dirty="0" smtClean="0"/>
          </a:p>
          <a:p>
            <a:pPr algn="just"/>
            <a:r>
              <a:rPr lang="en-US" sz="2800" dirty="0" smtClean="0"/>
              <a:t>John was filled with the Holy Ghost from his mother’s womb (see Luke 1:15) yet the least in the kingdom is greater than he (see Matthew 11:11).</a:t>
            </a:r>
          </a:p>
          <a:p>
            <a:pPr algn="just"/>
            <a:endParaRPr lang="en-US" sz="2800" dirty="0"/>
          </a:p>
          <a:p>
            <a:pPr algn="just"/>
            <a:r>
              <a:rPr lang="en-US" sz="2800" dirty="0" smtClean="0"/>
              <a:t>Did John have a different Spirit dwelling in him?</a:t>
            </a:r>
          </a:p>
          <a:p>
            <a:pPr algn="just"/>
            <a:r>
              <a:rPr lang="en-US" sz="2800" dirty="0" smtClean="0"/>
              <a:t>Were there two Spirits, one for John the Baptist and one for the church?</a:t>
            </a:r>
          </a:p>
          <a:p>
            <a:pPr algn="just"/>
            <a:endParaRPr lang="en-US" sz="2800" dirty="0"/>
          </a:p>
        </p:txBody>
      </p:sp>
    </p:spTree>
    <p:extLst>
      <p:ext uri="{BB962C8B-B14F-4D97-AF65-F5344CB8AC3E}">
        <p14:creationId xmlns:p14="http://schemas.microsoft.com/office/powerpoint/2010/main" val="227278791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11: God In Emanation                                  </a:t>
            </a:r>
            <a:r>
              <a:rPr lang="en-US" dirty="0" smtClean="0"/>
              <a:t>Global University of Theological Studies</a:t>
            </a:r>
            <a:endParaRPr lang="en-US" dirty="0"/>
          </a:p>
        </p:txBody>
      </p:sp>
      <p:sp>
        <p:nvSpPr>
          <p:cNvPr id="2" name="Rectangle 1"/>
          <p:cNvSpPr/>
          <p:nvPr/>
        </p:nvSpPr>
        <p:spPr>
          <a:xfrm>
            <a:off x="484561" y="1329603"/>
            <a:ext cx="7803103" cy="2677656"/>
          </a:xfrm>
          <a:prstGeom prst="rect">
            <a:avLst/>
          </a:prstGeom>
        </p:spPr>
        <p:txBody>
          <a:bodyPr wrap="square">
            <a:spAutoFit/>
          </a:bodyPr>
          <a:lstStyle/>
          <a:p>
            <a:pPr algn="just"/>
            <a:r>
              <a:rPr lang="en-US" sz="4800" dirty="0">
                <a:solidFill>
                  <a:srgbClr val="80BDDF"/>
                </a:solidFill>
              </a:rPr>
              <a:t>CERTAINLY NOT!  </a:t>
            </a:r>
            <a:r>
              <a:rPr lang="en-US" sz="4000" dirty="0"/>
              <a:t>The same Spirit </a:t>
            </a:r>
            <a:r>
              <a:rPr lang="en-US" sz="4000" dirty="0" smtClean="0"/>
              <a:t>that dwelt </a:t>
            </a:r>
            <a:r>
              <a:rPr lang="en-US" sz="4000" dirty="0"/>
              <a:t>in John the Baptist </a:t>
            </a:r>
            <a:r>
              <a:rPr lang="en-US" sz="4000" dirty="0" smtClean="0"/>
              <a:t>dwells </a:t>
            </a:r>
            <a:r>
              <a:rPr lang="en-US" sz="4000" dirty="0"/>
              <a:t>in the </a:t>
            </a:r>
            <a:r>
              <a:rPr lang="en-US" sz="4000" dirty="0" smtClean="0"/>
              <a:t>church, </a:t>
            </a:r>
            <a:r>
              <a:rPr lang="en-US" sz="4000" dirty="0"/>
              <a:t>but in a new office and ministry.</a:t>
            </a:r>
          </a:p>
        </p:txBody>
      </p:sp>
    </p:spTree>
    <p:extLst>
      <p:ext uri="{BB962C8B-B14F-4D97-AF65-F5344CB8AC3E}">
        <p14:creationId xmlns:p14="http://schemas.microsoft.com/office/powerpoint/2010/main" val="163327101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900000">
            <a:off x="2292725" y="3153450"/>
            <a:ext cx="5004753" cy="1299542"/>
          </a:xfrm>
        </p:spPr>
        <p:txBody>
          <a:bodyPr>
            <a:normAutofit/>
          </a:bodyPr>
          <a:lstStyle/>
          <a:p>
            <a:pPr algn="ctr"/>
            <a:r>
              <a:rPr lang="en-US" dirty="0" smtClean="0"/>
              <a:t>End of Lesson 11 </a:t>
            </a:r>
            <a:endParaRPr lang="en-US" dirty="0"/>
          </a:p>
        </p:txBody>
      </p:sp>
      <p:sp>
        <p:nvSpPr>
          <p:cNvPr id="4"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11: God In Emanation                                  </a:t>
            </a:r>
            <a:r>
              <a:rPr lang="en-US" dirty="0" smtClean="0"/>
              <a:t>Global University of Theological Studies</a:t>
            </a:r>
            <a:endParaRPr lang="en-US" dirty="0"/>
          </a:p>
        </p:txBody>
      </p:sp>
    </p:spTree>
    <p:extLst>
      <p:ext uri="{BB962C8B-B14F-4D97-AF65-F5344CB8AC3E}">
        <p14:creationId xmlns:p14="http://schemas.microsoft.com/office/powerpoint/2010/main" val="385932581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11: God In Emanation                                  </a:t>
            </a:r>
            <a:r>
              <a:rPr lang="en-US" dirty="0" smtClean="0"/>
              <a:t>Global University of Theological Studies</a:t>
            </a:r>
            <a:endParaRPr lang="en-US" dirty="0"/>
          </a:p>
        </p:txBody>
      </p:sp>
      <p:sp>
        <p:nvSpPr>
          <p:cNvPr id="4" name="Rectangle 3"/>
          <p:cNvSpPr/>
          <p:nvPr/>
        </p:nvSpPr>
        <p:spPr>
          <a:xfrm>
            <a:off x="217218" y="817193"/>
            <a:ext cx="8722098" cy="4708982"/>
          </a:xfrm>
          <a:prstGeom prst="rect">
            <a:avLst/>
          </a:prstGeom>
        </p:spPr>
        <p:txBody>
          <a:bodyPr wrap="square">
            <a:spAutoFit/>
          </a:bodyPr>
          <a:lstStyle/>
          <a:p>
            <a:r>
              <a:rPr lang="en-US" sz="3200" dirty="0"/>
              <a:t>The title </a:t>
            </a:r>
            <a:r>
              <a:rPr lang="en-US" sz="3600" dirty="0">
                <a:solidFill>
                  <a:srgbClr val="FF600C"/>
                </a:solidFill>
              </a:rPr>
              <a:t>“Holy Spirit” </a:t>
            </a:r>
            <a:r>
              <a:rPr lang="en-US" sz="3200" dirty="0"/>
              <a:t>is used to designate another manifestation of God, another office as He works and moves in the hearts and lives of men and women.</a:t>
            </a:r>
          </a:p>
          <a:p>
            <a:r>
              <a:rPr lang="en-US" sz="3600" baseline="30000" dirty="0">
                <a:solidFill>
                  <a:srgbClr val="FF0000"/>
                </a:solidFill>
              </a:rPr>
              <a:t> </a:t>
            </a:r>
            <a:endParaRPr lang="en-US" sz="3200" dirty="0" smtClean="0"/>
          </a:p>
          <a:p>
            <a:r>
              <a:rPr lang="en-US" sz="3200" dirty="0" smtClean="0"/>
              <a:t>Man </a:t>
            </a:r>
            <a:r>
              <a:rPr lang="en-US" sz="3200" dirty="0"/>
              <a:t>possesses a spirit and by this means is able to commune with God; in like manner, God communes with man by means </a:t>
            </a:r>
            <a:r>
              <a:rPr lang="en-US" sz="3600" dirty="0"/>
              <a:t>of </a:t>
            </a:r>
            <a:r>
              <a:rPr lang="en-US" sz="3600" dirty="0">
                <a:solidFill>
                  <a:srgbClr val="FF600C"/>
                </a:solidFill>
              </a:rPr>
              <a:t>the Holy Spirit.</a:t>
            </a:r>
          </a:p>
        </p:txBody>
      </p:sp>
    </p:spTree>
    <p:extLst>
      <p:ext uri="{BB962C8B-B14F-4D97-AF65-F5344CB8AC3E}">
        <p14:creationId xmlns:p14="http://schemas.microsoft.com/office/powerpoint/2010/main" val="164844996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1250"/>
                                        <p:tgtEl>
                                          <p:spTgt spid="4">
                                            <p:txEl>
                                              <p:pRg st="0" end="0"/>
                                            </p:txEl>
                                          </p:spTgt>
                                        </p:tgtEl>
                                      </p:cBhvr>
                                    </p:animEffect>
                                  </p:childTnLst>
                                </p:cTn>
                              </p:par>
                            </p:childTnLst>
                          </p:cTn>
                        </p:par>
                        <p:par>
                          <p:cTn id="8" fill="hold">
                            <p:stCondLst>
                              <p:cond delay="1750"/>
                            </p:stCondLst>
                            <p:childTnLst>
                              <p:par>
                                <p:cTn id="9" presetID="22" presetClass="entr" presetSubtype="1" fill="hold" grpId="0" nodeType="afterEffect">
                                  <p:stCondLst>
                                    <p:cond delay="50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wipe(up)">
                                      <p:cBhvr>
                                        <p:cTn id="11" dur="1250"/>
                                        <p:tgtEl>
                                          <p:spTgt spid="4">
                                            <p:txEl>
                                              <p:pRg st="1" end="1"/>
                                            </p:txEl>
                                          </p:spTgt>
                                        </p:tgtEl>
                                      </p:cBhvr>
                                    </p:animEffect>
                                  </p:childTnLst>
                                </p:cTn>
                              </p:par>
                            </p:childTnLst>
                          </p:cTn>
                        </p:par>
                        <p:par>
                          <p:cTn id="12" fill="hold">
                            <p:stCondLst>
                              <p:cond delay="3500"/>
                            </p:stCondLst>
                            <p:childTnLst>
                              <p:par>
                                <p:cTn id="13" presetID="22" presetClass="entr" presetSubtype="1" fill="hold" grpId="0" nodeType="afterEffect">
                                  <p:stCondLst>
                                    <p:cond delay="50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wipe(up)">
                                      <p:cBhvr>
                                        <p:cTn id="15" dur="125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11: God In Emanation                                  </a:t>
            </a:r>
            <a:r>
              <a:rPr lang="en-US" dirty="0" smtClean="0"/>
              <a:t>Global University of Theological Studies</a:t>
            </a:r>
            <a:endParaRPr lang="en-US" dirty="0"/>
          </a:p>
        </p:txBody>
      </p:sp>
      <p:sp>
        <p:nvSpPr>
          <p:cNvPr id="2" name="Rectangle 1"/>
          <p:cNvSpPr/>
          <p:nvPr/>
        </p:nvSpPr>
        <p:spPr>
          <a:xfrm>
            <a:off x="391546" y="884039"/>
            <a:ext cx="6327373" cy="923330"/>
          </a:xfrm>
          <a:prstGeom prst="rect">
            <a:avLst/>
          </a:prstGeom>
        </p:spPr>
        <p:txBody>
          <a:bodyPr wrap="none">
            <a:spAutoFit/>
          </a:bodyPr>
          <a:lstStyle/>
          <a:p>
            <a:r>
              <a:rPr lang="en-US" sz="5400" b="1" dirty="0" smtClean="0">
                <a:solidFill>
                  <a:srgbClr val="FF600C"/>
                </a:solidFill>
              </a:rPr>
              <a:t>God in Emanation</a:t>
            </a:r>
            <a:endParaRPr lang="en-US" sz="5400" b="1" dirty="0">
              <a:solidFill>
                <a:srgbClr val="FF600C"/>
              </a:solidFill>
            </a:endParaRPr>
          </a:p>
        </p:txBody>
      </p:sp>
      <p:sp>
        <p:nvSpPr>
          <p:cNvPr id="4" name="Rectangle 3"/>
          <p:cNvSpPr/>
          <p:nvPr/>
        </p:nvSpPr>
        <p:spPr>
          <a:xfrm>
            <a:off x="1417131" y="2454085"/>
            <a:ext cx="7188003" cy="2250873"/>
          </a:xfrm>
          <a:prstGeom prst="rect">
            <a:avLst/>
          </a:prstGeom>
        </p:spPr>
        <p:txBody>
          <a:bodyPr wrap="square">
            <a:spAutoFit/>
          </a:bodyPr>
          <a:lstStyle/>
          <a:p>
            <a:pPr>
              <a:lnSpc>
                <a:spcPct val="110000"/>
              </a:lnSpc>
            </a:pPr>
            <a:r>
              <a:rPr lang="en-US" sz="3200" dirty="0" smtClean="0"/>
              <a:t>     The </a:t>
            </a:r>
            <a:r>
              <a:rPr lang="en-US" sz="3200" dirty="0"/>
              <a:t>word emanate means to “flow forth from,” to “proceed from.” The Holy Spirit is God flowing forth in blessing, salvation and power. </a:t>
            </a:r>
          </a:p>
        </p:txBody>
      </p:sp>
    </p:spTree>
    <p:extLst>
      <p:ext uri="{BB962C8B-B14F-4D97-AF65-F5344CB8AC3E}">
        <p14:creationId xmlns:p14="http://schemas.microsoft.com/office/powerpoint/2010/main" val="188798367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childTnLst>
                          </p:cTn>
                        </p:par>
                        <p:par>
                          <p:cTn id="8" fill="hold">
                            <p:stCondLst>
                              <p:cond delay="2500"/>
                            </p:stCondLst>
                            <p:childTnLst>
                              <p:par>
                                <p:cTn id="9" presetID="21" presetClass="entr" presetSubtype="8" fill="hold" grpId="0" nodeType="afterEffect">
                                  <p:stCondLst>
                                    <p:cond delay="500"/>
                                  </p:stCondLst>
                                  <p:childTnLst>
                                    <p:set>
                                      <p:cBhvr>
                                        <p:cTn id="10" dur="1" fill="hold">
                                          <p:stCondLst>
                                            <p:cond delay="0"/>
                                          </p:stCondLst>
                                        </p:cTn>
                                        <p:tgtEl>
                                          <p:spTgt spid="4"/>
                                        </p:tgtEl>
                                        <p:attrNameLst>
                                          <p:attrName>style.visibility</p:attrName>
                                        </p:attrNameLst>
                                      </p:cBhvr>
                                      <p:to>
                                        <p:strVal val="visible"/>
                                      </p:to>
                                    </p:set>
                                    <p:animEffect transition="in" filter="wheel(8)">
                                      <p:cBhvr>
                                        <p:cTn id="1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11: God In Emanation                                  </a:t>
            </a:r>
            <a:r>
              <a:rPr lang="en-US" dirty="0" smtClean="0"/>
              <a:t>Global University of Theological Studies</a:t>
            </a:r>
            <a:endParaRPr lang="en-US" dirty="0"/>
          </a:p>
        </p:txBody>
      </p:sp>
      <p:sp>
        <p:nvSpPr>
          <p:cNvPr id="2" name="Rectangle 1"/>
          <p:cNvSpPr/>
          <p:nvPr/>
        </p:nvSpPr>
        <p:spPr>
          <a:xfrm>
            <a:off x="484560" y="1091675"/>
            <a:ext cx="8153993" cy="1569660"/>
          </a:xfrm>
          <a:prstGeom prst="rect">
            <a:avLst/>
          </a:prstGeom>
        </p:spPr>
        <p:txBody>
          <a:bodyPr wrap="square">
            <a:spAutoFit/>
          </a:bodyPr>
          <a:lstStyle/>
          <a:p>
            <a:r>
              <a:rPr lang="en-US" sz="3200" i="1" dirty="0"/>
              <a:t>“And it shall come to pass in the last days, </a:t>
            </a:r>
            <a:r>
              <a:rPr lang="en-US" sz="3200" i="1" dirty="0" err="1"/>
              <a:t>saith</a:t>
            </a:r>
            <a:r>
              <a:rPr lang="en-US" sz="3200" i="1" dirty="0"/>
              <a:t> God, I will pour out of my Spirit upon all </a:t>
            </a:r>
            <a:r>
              <a:rPr lang="en-US" sz="3200" i="1" dirty="0" smtClean="0"/>
              <a:t>flesh.”										</a:t>
            </a:r>
            <a:r>
              <a:rPr lang="en-US" sz="2800" dirty="0" smtClean="0">
                <a:solidFill>
                  <a:srgbClr val="80BDDF"/>
                </a:solidFill>
              </a:rPr>
              <a:t>(</a:t>
            </a:r>
            <a:r>
              <a:rPr lang="en-US" sz="2800" dirty="0">
                <a:solidFill>
                  <a:srgbClr val="80BDDF"/>
                </a:solidFill>
              </a:rPr>
              <a:t>Acts 2:17</a:t>
            </a:r>
            <a:r>
              <a:rPr lang="en-US" sz="2800" dirty="0" smtClean="0">
                <a:solidFill>
                  <a:srgbClr val="80BDDF"/>
                </a:solidFill>
              </a:rPr>
              <a:t>)</a:t>
            </a:r>
            <a:endParaRPr lang="en-US" sz="2800" dirty="0">
              <a:solidFill>
                <a:srgbClr val="80BDDF"/>
              </a:solidFill>
            </a:endParaRPr>
          </a:p>
        </p:txBody>
      </p:sp>
      <p:sp>
        <p:nvSpPr>
          <p:cNvPr id="4" name="TextBox 3"/>
          <p:cNvSpPr txBox="1"/>
          <p:nvPr/>
        </p:nvSpPr>
        <p:spPr>
          <a:xfrm>
            <a:off x="517978" y="3676540"/>
            <a:ext cx="8221103" cy="1846659"/>
          </a:xfrm>
          <a:prstGeom prst="rect">
            <a:avLst/>
          </a:prstGeom>
          <a:noFill/>
        </p:spPr>
        <p:txBody>
          <a:bodyPr wrap="square" rtlCol="0">
            <a:spAutoFit/>
          </a:bodyPr>
          <a:lstStyle/>
          <a:p>
            <a:r>
              <a:rPr lang="en-US" sz="2800" i="1" dirty="0" smtClean="0"/>
              <a:t>	</a:t>
            </a:r>
            <a:r>
              <a:rPr lang="en-US" sz="3200" i="1" dirty="0" smtClean="0"/>
              <a:t>“</a:t>
            </a:r>
            <a:r>
              <a:rPr lang="en-US" sz="3200" i="1" dirty="0"/>
              <a:t>While Peter yet </a:t>
            </a:r>
            <a:r>
              <a:rPr lang="en-US" sz="3200" i="1" dirty="0" err="1"/>
              <a:t>spake</a:t>
            </a:r>
            <a:r>
              <a:rPr lang="en-US" sz="3200" i="1" dirty="0"/>
              <a:t> these words, the Holy Ghost fell on all them which heard the </a:t>
            </a:r>
            <a:r>
              <a:rPr lang="en-US" sz="3200" i="1" dirty="0" smtClean="0"/>
              <a:t>word.”</a:t>
            </a:r>
            <a:r>
              <a:rPr lang="en-US" sz="2800" i="1" dirty="0" smtClean="0"/>
              <a:t>											</a:t>
            </a:r>
            <a:r>
              <a:rPr lang="en-US" sz="2800" i="1" dirty="0" smtClean="0">
                <a:solidFill>
                  <a:srgbClr val="80BDDF"/>
                </a:solidFill>
              </a:rPr>
              <a:t> </a:t>
            </a:r>
            <a:r>
              <a:rPr lang="en-US" sz="2800" dirty="0">
                <a:solidFill>
                  <a:srgbClr val="80BDDF"/>
                </a:solidFill>
              </a:rPr>
              <a:t>(Acts 10:44)</a:t>
            </a:r>
          </a:p>
          <a:p>
            <a:endParaRPr lang="en-US" dirty="0"/>
          </a:p>
        </p:txBody>
      </p:sp>
    </p:spTree>
    <p:extLst>
      <p:ext uri="{BB962C8B-B14F-4D97-AF65-F5344CB8AC3E}">
        <p14:creationId xmlns:p14="http://schemas.microsoft.com/office/powerpoint/2010/main" val="177403965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250" fill="hold"/>
                                        <p:tgtEl>
                                          <p:spTgt spid="2"/>
                                        </p:tgtEl>
                                        <p:attrNameLst>
                                          <p:attrName>ppt_x</p:attrName>
                                        </p:attrNameLst>
                                      </p:cBhvr>
                                      <p:tavLst>
                                        <p:tav tm="0">
                                          <p:val>
                                            <p:strVal val="0-#ppt_w/2"/>
                                          </p:val>
                                        </p:tav>
                                        <p:tav tm="100000">
                                          <p:val>
                                            <p:strVal val="#ppt_x"/>
                                          </p:val>
                                        </p:tav>
                                      </p:tavLst>
                                    </p:anim>
                                    <p:anim calcmode="lin" valueType="num">
                                      <p:cBhvr additive="base">
                                        <p:cTn id="8" dur="125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750"/>
                            </p:stCondLst>
                            <p:childTnLst>
                              <p:par>
                                <p:cTn id="10" presetID="2" presetClass="entr" presetSubtype="6" fill="hold" grpId="0" nodeType="afterEffect">
                                  <p:stCondLst>
                                    <p:cond delay="50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250" fill="hold"/>
                                        <p:tgtEl>
                                          <p:spTgt spid="4"/>
                                        </p:tgtEl>
                                        <p:attrNameLst>
                                          <p:attrName>ppt_x</p:attrName>
                                        </p:attrNameLst>
                                      </p:cBhvr>
                                      <p:tavLst>
                                        <p:tav tm="0">
                                          <p:val>
                                            <p:strVal val="1+#ppt_w/2"/>
                                          </p:val>
                                        </p:tav>
                                        <p:tav tm="100000">
                                          <p:val>
                                            <p:strVal val="#ppt_x"/>
                                          </p:val>
                                        </p:tav>
                                      </p:tavLst>
                                    </p:anim>
                                    <p:anim calcmode="lin" valueType="num">
                                      <p:cBhvr additive="base">
                                        <p:cTn id="13" dur="12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7547" y="381019"/>
            <a:ext cx="7923915" cy="830997"/>
          </a:xfrm>
          <a:prstGeom prst="rect">
            <a:avLst/>
          </a:prstGeom>
        </p:spPr>
        <p:txBody>
          <a:bodyPr wrap="square">
            <a:spAutoFit/>
          </a:bodyPr>
          <a:lstStyle/>
          <a:p>
            <a:pPr algn="ctr"/>
            <a:r>
              <a:rPr lang="en-US" sz="4800" dirty="0" smtClean="0">
                <a:solidFill>
                  <a:srgbClr val="FF600C"/>
                </a:solidFill>
              </a:rPr>
              <a:t>There is Only One Spirit</a:t>
            </a:r>
            <a:endParaRPr lang="en-US" sz="4800" dirty="0">
              <a:solidFill>
                <a:srgbClr val="FF600C"/>
              </a:solidFill>
            </a:endParaRPr>
          </a:p>
        </p:txBody>
      </p:sp>
      <p:sp>
        <p:nvSpPr>
          <p:cNvPr id="4" name="Rectangle 3"/>
          <p:cNvSpPr/>
          <p:nvPr/>
        </p:nvSpPr>
        <p:spPr>
          <a:xfrm>
            <a:off x="217218" y="1742586"/>
            <a:ext cx="8722098" cy="4031873"/>
          </a:xfrm>
          <a:prstGeom prst="rect">
            <a:avLst/>
          </a:prstGeom>
        </p:spPr>
        <p:txBody>
          <a:bodyPr wrap="square">
            <a:spAutoFit/>
          </a:bodyPr>
          <a:lstStyle/>
          <a:p>
            <a:r>
              <a:rPr lang="en-US" sz="3200" dirty="0" smtClean="0"/>
              <a:t>	“And </a:t>
            </a:r>
            <a:r>
              <a:rPr lang="en-US" sz="3200" dirty="0"/>
              <a:t>they were all filled with the Holy </a:t>
            </a:r>
            <a:r>
              <a:rPr lang="en-US" sz="3200" dirty="0" smtClean="0"/>
              <a:t>Ghost….” 										  </a:t>
            </a:r>
            <a:r>
              <a:rPr lang="en-US" sz="2800" dirty="0" smtClean="0">
                <a:solidFill>
                  <a:srgbClr val="80BDDF"/>
                </a:solidFill>
              </a:rPr>
              <a:t>(</a:t>
            </a:r>
            <a:r>
              <a:rPr lang="en-US" sz="2800" dirty="0">
                <a:solidFill>
                  <a:srgbClr val="80BDDF"/>
                </a:solidFill>
              </a:rPr>
              <a:t>Acts 2:4</a:t>
            </a:r>
            <a:r>
              <a:rPr lang="en-US" sz="2800" dirty="0" smtClean="0">
                <a:solidFill>
                  <a:srgbClr val="80BDDF"/>
                </a:solidFill>
              </a:rPr>
              <a:t>)</a:t>
            </a:r>
          </a:p>
          <a:p>
            <a:endParaRPr lang="en-US" sz="3200" dirty="0"/>
          </a:p>
          <a:p>
            <a:r>
              <a:rPr lang="en-US" sz="3200" dirty="0" smtClean="0"/>
              <a:t>	“</a:t>
            </a:r>
            <a:r>
              <a:rPr lang="en-US" sz="3200" dirty="0"/>
              <a:t>. . . </a:t>
            </a:r>
            <a:r>
              <a:rPr lang="en-US" sz="3200" dirty="0" smtClean="0"/>
              <a:t>That </a:t>
            </a:r>
            <a:r>
              <a:rPr lang="en-US" sz="3200" dirty="0"/>
              <a:t>ye might be </a:t>
            </a:r>
            <a:r>
              <a:rPr lang="en-US" sz="3200" dirty="0" smtClean="0"/>
              <a:t>filled </a:t>
            </a:r>
            <a:r>
              <a:rPr lang="en-US" sz="3200" dirty="0"/>
              <a:t>with all the </a:t>
            </a:r>
            <a:r>
              <a:rPr lang="en-US" sz="3200" dirty="0" smtClean="0"/>
              <a:t>fullness </a:t>
            </a:r>
            <a:r>
              <a:rPr lang="en-US" sz="3200" dirty="0"/>
              <a:t>of </a:t>
            </a:r>
            <a:r>
              <a:rPr lang="en-US" sz="3200" dirty="0" smtClean="0"/>
              <a:t>God.” 						</a:t>
            </a:r>
            <a:r>
              <a:rPr lang="en-US" sz="2800" dirty="0" smtClean="0">
                <a:solidFill>
                  <a:srgbClr val="80BDDF"/>
                </a:solidFill>
              </a:rPr>
              <a:t>(</a:t>
            </a:r>
            <a:r>
              <a:rPr lang="en-US" sz="2800" dirty="0">
                <a:solidFill>
                  <a:srgbClr val="80BDDF"/>
                </a:solidFill>
              </a:rPr>
              <a:t>Ephesians 3:19</a:t>
            </a:r>
            <a:r>
              <a:rPr lang="en-US" sz="2800" dirty="0" smtClean="0">
                <a:solidFill>
                  <a:srgbClr val="80BDDF"/>
                </a:solidFill>
              </a:rPr>
              <a:t>)</a:t>
            </a:r>
          </a:p>
          <a:p>
            <a:endParaRPr lang="en-US" sz="3200" dirty="0"/>
          </a:p>
          <a:p>
            <a:r>
              <a:rPr lang="en-US" sz="3200" dirty="0" smtClean="0"/>
              <a:t>	“</a:t>
            </a:r>
            <a:r>
              <a:rPr lang="en-US" sz="3200" dirty="0"/>
              <a:t>. . . which is Christ in you, the hope of </a:t>
            </a:r>
            <a:r>
              <a:rPr lang="en-US" sz="3200" dirty="0" smtClean="0"/>
              <a:t>glory.”										</a:t>
            </a:r>
            <a:r>
              <a:rPr lang="en-US" sz="2800" dirty="0" smtClean="0">
                <a:solidFill>
                  <a:srgbClr val="80BDDF"/>
                </a:solidFill>
              </a:rPr>
              <a:t>(</a:t>
            </a:r>
            <a:r>
              <a:rPr lang="en-US" sz="2800" dirty="0">
                <a:solidFill>
                  <a:srgbClr val="80BDDF"/>
                </a:solidFill>
              </a:rPr>
              <a:t>Colossians 1:27</a:t>
            </a:r>
            <a:r>
              <a:rPr lang="en-US" sz="2800" dirty="0" smtClean="0">
                <a:solidFill>
                  <a:srgbClr val="80BDDF"/>
                </a:solidFill>
              </a:rPr>
              <a:t>)</a:t>
            </a:r>
            <a:endParaRPr lang="en-US" sz="2800" dirty="0">
              <a:solidFill>
                <a:srgbClr val="80BDDF"/>
              </a:solidFill>
            </a:endParaRPr>
          </a:p>
        </p:txBody>
      </p:sp>
      <p:sp>
        <p:nvSpPr>
          <p:cNvPr id="8"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11: God In Emanation                                  </a:t>
            </a:r>
            <a:r>
              <a:rPr lang="en-US" dirty="0" smtClean="0"/>
              <a:t>Global University of Theological Studies</a:t>
            </a:r>
            <a:endParaRPr lang="en-US" dirty="0"/>
          </a:p>
        </p:txBody>
      </p:sp>
    </p:spTree>
    <p:extLst>
      <p:ext uri="{BB962C8B-B14F-4D97-AF65-F5344CB8AC3E}">
        <p14:creationId xmlns:p14="http://schemas.microsoft.com/office/powerpoint/2010/main" val="164005225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childTnLst>
                          </p:cTn>
                        </p:par>
                        <p:par>
                          <p:cTn id="8" fill="hold">
                            <p:stCondLst>
                              <p:cond delay="2500"/>
                            </p:stCondLst>
                            <p:childTnLst>
                              <p:par>
                                <p:cTn id="9" presetID="22" presetClass="entr" presetSubtype="1" fill="hold" nodeType="afterEffect">
                                  <p:stCondLst>
                                    <p:cond delay="50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wipe(up)">
                                      <p:cBhvr>
                                        <p:cTn id="11" dur="1000"/>
                                        <p:tgtEl>
                                          <p:spTgt spid="4">
                                            <p:txEl>
                                              <p:pRg st="0" end="0"/>
                                            </p:txEl>
                                          </p:spTgt>
                                        </p:tgtEl>
                                      </p:cBhvr>
                                    </p:animEffect>
                                  </p:childTnLst>
                                </p:cTn>
                              </p:par>
                            </p:childTnLst>
                          </p:cTn>
                        </p:par>
                        <p:par>
                          <p:cTn id="12" fill="hold">
                            <p:stCondLst>
                              <p:cond delay="4000"/>
                            </p:stCondLst>
                            <p:childTnLst>
                              <p:par>
                                <p:cTn id="13" presetID="22" presetClass="entr" presetSubtype="1" fill="hold" nodeType="afterEffect">
                                  <p:stCondLst>
                                    <p:cond delay="50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wipe(up)">
                                      <p:cBhvr>
                                        <p:cTn id="15" dur="1000"/>
                                        <p:tgtEl>
                                          <p:spTgt spid="4">
                                            <p:txEl>
                                              <p:pRg st="2" end="2"/>
                                            </p:txEl>
                                          </p:spTgt>
                                        </p:tgtEl>
                                      </p:cBhvr>
                                    </p:animEffect>
                                  </p:childTnLst>
                                </p:cTn>
                              </p:par>
                            </p:childTnLst>
                          </p:cTn>
                        </p:par>
                        <p:par>
                          <p:cTn id="16" fill="hold">
                            <p:stCondLst>
                              <p:cond delay="5500"/>
                            </p:stCondLst>
                            <p:childTnLst>
                              <p:par>
                                <p:cTn id="17" presetID="22" presetClass="entr" presetSubtype="1" fill="hold" nodeType="afterEffect">
                                  <p:stCondLst>
                                    <p:cond delay="50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wipe(up)">
                                      <p:cBhvr>
                                        <p:cTn id="19" dur="1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 God Is                                                      </a:t>
            </a:r>
            <a:r>
              <a:rPr lang="en-US" dirty="0" smtClean="0"/>
              <a:t>Global University of Theological Studies</a:t>
            </a:r>
            <a:endParaRPr lang="en-US" dirty="0"/>
          </a:p>
        </p:txBody>
      </p:sp>
      <p:sp>
        <p:nvSpPr>
          <p:cNvPr id="2" name="Rectangle 1"/>
          <p:cNvSpPr/>
          <p:nvPr/>
        </p:nvSpPr>
        <p:spPr>
          <a:xfrm>
            <a:off x="100255" y="689631"/>
            <a:ext cx="8879467" cy="738664"/>
          </a:xfrm>
          <a:prstGeom prst="rect">
            <a:avLst/>
          </a:prstGeom>
        </p:spPr>
        <p:txBody>
          <a:bodyPr wrap="none">
            <a:spAutoFit/>
          </a:bodyPr>
          <a:lstStyle/>
          <a:p>
            <a:r>
              <a:rPr lang="en-US" sz="4200" b="1" dirty="0">
                <a:solidFill>
                  <a:srgbClr val="FF600C"/>
                </a:solidFill>
              </a:rPr>
              <a:t>T</a:t>
            </a:r>
            <a:r>
              <a:rPr lang="en-US" sz="4200" b="1" dirty="0" smtClean="0">
                <a:solidFill>
                  <a:srgbClr val="FF600C"/>
                </a:solidFill>
              </a:rPr>
              <a:t>he Personality of </a:t>
            </a:r>
            <a:r>
              <a:rPr lang="en-US" sz="4200" b="1" dirty="0">
                <a:solidFill>
                  <a:srgbClr val="FF600C"/>
                </a:solidFill>
              </a:rPr>
              <a:t>t</a:t>
            </a:r>
            <a:r>
              <a:rPr lang="en-US" sz="4200" b="1" dirty="0" smtClean="0">
                <a:solidFill>
                  <a:srgbClr val="FF600C"/>
                </a:solidFill>
              </a:rPr>
              <a:t>he Holy Spirit</a:t>
            </a:r>
            <a:r>
              <a:rPr lang="en-US" sz="4200" b="1" dirty="0" smtClean="0"/>
              <a:t> </a:t>
            </a:r>
            <a:endParaRPr lang="en-US" sz="4200" dirty="0"/>
          </a:p>
        </p:txBody>
      </p:sp>
      <p:sp>
        <p:nvSpPr>
          <p:cNvPr id="3" name="Rectangle 2"/>
          <p:cNvSpPr/>
          <p:nvPr/>
        </p:nvSpPr>
        <p:spPr>
          <a:xfrm>
            <a:off x="484561" y="2623703"/>
            <a:ext cx="7920066" cy="2677656"/>
          </a:xfrm>
          <a:prstGeom prst="rect">
            <a:avLst/>
          </a:prstGeom>
        </p:spPr>
        <p:txBody>
          <a:bodyPr wrap="square">
            <a:spAutoFit/>
          </a:bodyPr>
          <a:lstStyle/>
          <a:p>
            <a:r>
              <a:rPr lang="en-US" sz="2800" dirty="0" smtClean="0"/>
              <a:t>	</a:t>
            </a:r>
            <a:r>
              <a:rPr lang="en-US" sz="2800" i="1" dirty="0" smtClean="0"/>
              <a:t>“Howbeit </a:t>
            </a:r>
            <a:r>
              <a:rPr lang="en-US" sz="2800" i="1" dirty="0"/>
              <a:t>when he, the Spirit of truth, is come, he will guide you into all </a:t>
            </a:r>
            <a:r>
              <a:rPr lang="en-US" sz="2800" i="1" dirty="0" smtClean="0"/>
              <a:t>truth.”</a:t>
            </a:r>
            <a:r>
              <a:rPr lang="en-US" sz="2800" dirty="0" smtClean="0"/>
              <a:t>	 	</a:t>
            </a:r>
          </a:p>
          <a:p>
            <a:r>
              <a:rPr lang="en-US" sz="2800" dirty="0">
                <a:solidFill>
                  <a:srgbClr val="80BDDF"/>
                </a:solidFill>
              </a:rPr>
              <a:t>	</a:t>
            </a:r>
            <a:r>
              <a:rPr lang="en-US" sz="2800" dirty="0" smtClean="0">
                <a:solidFill>
                  <a:srgbClr val="80BDDF"/>
                </a:solidFill>
              </a:rPr>
              <a:t>											(</a:t>
            </a:r>
            <a:r>
              <a:rPr lang="en-US" sz="2800" dirty="0">
                <a:solidFill>
                  <a:srgbClr val="80BDDF"/>
                </a:solidFill>
              </a:rPr>
              <a:t>John 16:13</a:t>
            </a:r>
            <a:r>
              <a:rPr lang="en-US" sz="2800" dirty="0" smtClean="0">
                <a:solidFill>
                  <a:srgbClr val="80BDDF"/>
                </a:solidFill>
              </a:rPr>
              <a:t>)</a:t>
            </a:r>
          </a:p>
          <a:p>
            <a:endParaRPr lang="en-US" sz="2800" dirty="0"/>
          </a:p>
          <a:p>
            <a:r>
              <a:rPr lang="en-US" sz="2800" i="1" dirty="0"/>
              <a:t>“Which is Christ in you, the hope of </a:t>
            </a:r>
            <a:r>
              <a:rPr lang="en-US" sz="2800" i="1" dirty="0" smtClean="0"/>
              <a:t>glory.” </a:t>
            </a:r>
          </a:p>
          <a:p>
            <a:r>
              <a:rPr lang="en-US" sz="2800" i="1" dirty="0"/>
              <a:t>	</a:t>
            </a:r>
            <a:r>
              <a:rPr lang="en-US" sz="2800" i="1" dirty="0" smtClean="0"/>
              <a:t>								</a:t>
            </a:r>
            <a:r>
              <a:rPr lang="en-US" sz="2800" dirty="0" smtClean="0"/>
              <a:t>	</a:t>
            </a:r>
            <a:r>
              <a:rPr lang="en-US" sz="2800" dirty="0" smtClean="0">
                <a:solidFill>
                  <a:srgbClr val="80BDDF"/>
                </a:solidFill>
              </a:rPr>
              <a:t>(</a:t>
            </a:r>
            <a:r>
              <a:rPr lang="en-US" sz="2800" dirty="0">
                <a:solidFill>
                  <a:srgbClr val="80BDDF"/>
                </a:solidFill>
              </a:rPr>
              <a:t>Colossians 1:27</a:t>
            </a:r>
            <a:r>
              <a:rPr lang="en-US" sz="2800" dirty="0" smtClean="0">
                <a:solidFill>
                  <a:srgbClr val="80BDDF"/>
                </a:solidFill>
              </a:rPr>
              <a:t>)</a:t>
            </a:r>
            <a:endParaRPr lang="en-US" sz="2800" dirty="0">
              <a:solidFill>
                <a:srgbClr val="80BDDF"/>
              </a:solidFill>
            </a:endParaRPr>
          </a:p>
        </p:txBody>
      </p:sp>
    </p:spTree>
    <p:extLst>
      <p:ext uri="{BB962C8B-B14F-4D97-AF65-F5344CB8AC3E}">
        <p14:creationId xmlns:p14="http://schemas.microsoft.com/office/powerpoint/2010/main" val="251609506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childTnLst>
                          </p:cTn>
                        </p:par>
                        <p:par>
                          <p:cTn id="8" fill="hold">
                            <p:stCondLst>
                              <p:cond delay="2500"/>
                            </p:stCondLst>
                            <p:childTnLst>
                              <p:par>
                                <p:cTn id="9" presetID="2" presetClass="entr" presetSubtype="9" fill="hold" nodeType="after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13" fill="hold">
                            <p:stCondLst>
                              <p:cond delay="4000"/>
                            </p:stCondLst>
                            <p:childTnLst>
                              <p:par>
                                <p:cTn id="14" presetID="2" presetClass="entr" presetSubtype="9" fill="hold" nodeType="afterEffect">
                                  <p:stCondLst>
                                    <p:cond delay="50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7" dur="10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par>
                          <p:cTn id="18" fill="hold">
                            <p:stCondLst>
                              <p:cond delay="5500"/>
                            </p:stCondLst>
                            <p:childTnLst>
                              <p:par>
                                <p:cTn id="19" presetID="2" presetClass="entr" presetSubtype="6" fill="hold" nodeType="afterEffect">
                                  <p:stCondLst>
                                    <p:cond delay="50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10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2"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3" fill="hold">
                            <p:stCondLst>
                              <p:cond delay="7000"/>
                            </p:stCondLst>
                            <p:childTnLst>
                              <p:par>
                                <p:cTn id="24" presetID="2" presetClass="entr" presetSubtype="6" fill="hold" nodeType="afterEffect">
                                  <p:stCondLst>
                                    <p:cond delay="50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additive="base">
                                        <p:cTn id="26" dur="10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7"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6566" y="0"/>
            <a:ext cx="9180566" cy="6328361"/>
          </a:xfrm>
          <a:prstGeom prst="rect">
            <a:avLst/>
          </a:prstGeom>
        </p:spPr>
      </p:pic>
      <p:sp>
        <p:nvSpPr>
          <p:cNvPr id="4" name="Rectangle 3"/>
          <p:cNvSpPr/>
          <p:nvPr/>
        </p:nvSpPr>
        <p:spPr>
          <a:xfrm>
            <a:off x="384308" y="1805710"/>
            <a:ext cx="8187409" cy="2800767"/>
          </a:xfrm>
          <a:prstGeom prst="rect">
            <a:avLst/>
          </a:prstGeom>
        </p:spPr>
        <p:txBody>
          <a:bodyPr wrap="square">
            <a:spAutoFit/>
          </a:bodyPr>
          <a:lstStyle/>
          <a:p>
            <a:pPr algn="just"/>
            <a:r>
              <a:rPr lang="en-US" sz="3400" dirty="0" smtClean="0"/>
              <a:t>	</a:t>
            </a:r>
            <a:r>
              <a:rPr lang="en-US" sz="4400" dirty="0" smtClean="0"/>
              <a:t>	</a:t>
            </a:r>
            <a:r>
              <a:rPr lang="en-US" sz="4400" dirty="0" smtClean="0">
                <a:solidFill>
                  <a:srgbClr val="FF600C"/>
                </a:solidFill>
              </a:rPr>
              <a:t>The </a:t>
            </a:r>
            <a:r>
              <a:rPr lang="en-US" sz="4400" dirty="0">
                <a:solidFill>
                  <a:srgbClr val="FF600C"/>
                </a:solidFill>
              </a:rPr>
              <a:t>personality of the Holy Spirit </a:t>
            </a:r>
            <a:r>
              <a:rPr lang="en-US" sz="4400" dirty="0" smtClean="0"/>
              <a:t>is </a:t>
            </a:r>
            <a:r>
              <a:rPr lang="en-US" sz="4400" dirty="0"/>
              <a:t>Jesus Christ dwelling within us in </a:t>
            </a:r>
            <a:r>
              <a:rPr lang="en-US" sz="4400" dirty="0" smtClean="0"/>
              <a:t>the power </a:t>
            </a:r>
            <a:r>
              <a:rPr lang="en-US" sz="4400" dirty="0"/>
              <a:t>of His resurrection life. </a:t>
            </a:r>
          </a:p>
        </p:txBody>
      </p:sp>
      <p:sp>
        <p:nvSpPr>
          <p:cNvPr id="7"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11: God In Emanation                                  </a:t>
            </a:r>
            <a:r>
              <a:rPr lang="en-US" dirty="0" smtClean="0"/>
              <a:t>Global University of Theological Studies</a:t>
            </a:r>
            <a:endParaRPr lang="en-US" dirty="0"/>
          </a:p>
        </p:txBody>
      </p:sp>
    </p:spTree>
    <p:extLst>
      <p:ext uri="{BB962C8B-B14F-4D97-AF65-F5344CB8AC3E}">
        <p14:creationId xmlns:p14="http://schemas.microsoft.com/office/powerpoint/2010/main" val="265378032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fltVal val="0"/>
                                          </p:val>
                                        </p:tav>
                                        <p:tav tm="100000">
                                          <p:val>
                                            <p:strVal val="#ppt_w"/>
                                          </p:val>
                                        </p:tav>
                                      </p:tavLst>
                                    </p:anim>
                                    <p:anim calcmode="lin" valueType="num">
                                      <p:cBhvr>
                                        <p:cTn id="8" dur="1250" fill="hold"/>
                                        <p:tgtEl>
                                          <p:spTgt spid="4"/>
                                        </p:tgtEl>
                                        <p:attrNameLst>
                                          <p:attrName>ppt_h</p:attrName>
                                        </p:attrNameLst>
                                      </p:cBhvr>
                                      <p:tavLst>
                                        <p:tav tm="0">
                                          <p:val>
                                            <p:fltVal val="0"/>
                                          </p:val>
                                        </p:tav>
                                        <p:tav tm="100000">
                                          <p:val>
                                            <p:strVal val="#ppt_h"/>
                                          </p:val>
                                        </p:tav>
                                      </p:tavLst>
                                    </p:anim>
                                    <p:anim calcmode="lin" valueType="num">
                                      <p:cBhvr>
                                        <p:cTn id="9" dur="1250" fill="hold"/>
                                        <p:tgtEl>
                                          <p:spTgt spid="4"/>
                                        </p:tgtEl>
                                        <p:attrNameLst>
                                          <p:attrName>style.rotation</p:attrName>
                                        </p:attrNameLst>
                                      </p:cBhvr>
                                      <p:tavLst>
                                        <p:tav tm="0">
                                          <p:val>
                                            <p:fltVal val="90"/>
                                          </p:val>
                                        </p:tav>
                                        <p:tav tm="100000">
                                          <p:val>
                                            <p:fltVal val="0"/>
                                          </p:val>
                                        </p:tav>
                                      </p:tavLst>
                                    </p:anim>
                                    <p:animEffect transition="in" filter="fade">
                                      <p:cBhvr>
                                        <p:cTn id="10"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11: God In Emanation                                  </a:t>
            </a:r>
            <a:r>
              <a:rPr lang="en-US" dirty="0" smtClean="0"/>
              <a:t>Global University of Theological Studies</a:t>
            </a:r>
            <a:endParaRPr lang="en-US" dirty="0"/>
          </a:p>
        </p:txBody>
      </p:sp>
      <p:sp>
        <p:nvSpPr>
          <p:cNvPr id="2" name="Rectangle 1"/>
          <p:cNvSpPr/>
          <p:nvPr/>
        </p:nvSpPr>
        <p:spPr>
          <a:xfrm>
            <a:off x="401016" y="365976"/>
            <a:ext cx="8421335" cy="1446550"/>
          </a:xfrm>
          <a:prstGeom prst="rect">
            <a:avLst/>
          </a:prstGeom>
        </p:spPr>
        <p:txBody>
          <a:bodyPr wrap="square">
            <a:spAutoFit/>
          </a:bodyPr>
          <a:lstStyle/>
          <a:p>
            <a:pPr algn="ctr"/>
            <a:r>
              <a:rPr lang="en-US" sz="4400" dirty="0" smtClean="0">
                <a:solidFill>
                  <a:srgbClr val="FF600C"/>
                </a:solidFill>
              </a:rPr>
              <a:t>Oneness of </a:t>
            </a:r>
            <a:r>
              <a:rPr lang="en-US" sz="4400" dirty="0">
                <a:solidFill>
                  <a:srgbClr val="FF600C"/>
                </a:solidFill>
              </a:rPr>
              <a:t>t</a:t>
            </a:r>
            <a:r>
              <a:rPr lang="en-US" sz="4400" dirty="0" smtClean="0">
                <a:solidFill>
                  <a:srgbClr val="FF600C"/>
                </a:solidFill>
              </a:rPr>
              <a:t>he Spirit </a:t>
            </a:r>
          </a:p>
          <a:p>
            <a:pPr algn="ctr"/>
            <a:r>
              <a:rPr lang="en-US" sz="4400" dirty="0">
                <a:solidFill>
                  <a:srgbClr val="FF600C"/>
                </a:solidFill>
              </a:rPr>
              <a:t>w</a:t>
            </a:r>
            <a:r>
              <a:rPr lang="en-US" sz="4400" dirty="0" smtClean="0">
                <a:solidFill>
                  <a:srgbClr val="FF600C"/>
                </a:solidFill>
              </a:rPr>
              <a:t>ith Jesus Christ</a:t>
            </a:r>
            <a:endParaRPr lang="en-US" sz="4400" dirty="0">
              <a:solidFill>
                <a:srgbClr val="FF600C"/>
              </a:solidFill>
            </a:endParaRPr>
          </a:p>
        </p:txBody>
      </p:sp>
      <p:sp>
        <p:nvSpPr>
          <p:cNvPr id="4" name="Rectangle 3"/>
          <p:cNvSpPr/>
          <p:nvPr/>
        </p:nvSpPr>
        <p:spPr>
          <a:xfrm>
            <a:off x="217218" y="2886523"/>
            <a:ext cx="8605132" cy="2431435"/>
          </a:xfrm>
          <a:prstGeom prst="rect">
            <a:avLst/>
          </a:prstGeom>
        </p:spPr>
        <p:txBody>
          <a:bodyPr wrap="square">
            <a:spAutoFit/>
          </a:bodyPr>
          <a:lstStyle/>
          <a:p>
            <a:r>
              <a:rPr lang="en-US" sz="3200" dirty="0" smtClean="0"/>
              <a:t>	“</a:t>
            </a:r>
            <a:r>
              <a:rPr lang="en-US" sz="3200" dirty="0"/>
              <a:t>God is a </a:t>
            </a:r>
            <a:r>
              <a:rPr lang="en-US" sz="3200" dirty="0" smtClean="0"/>
              <a:t>Spirit….”						</a:t>
            </a:r>
            <a:r>
              <a:rPr lang="en-US" sz="2800" dirty="0" smtClean="0">
                <a:solidFill>
                  <a:srgbClr val="80BDDF"/>
                </a:solidFill>
              </a:rPr>
              <a:t>(</a:t>
            </a:r>
            <a:r>
              <a:rPr lang="en-US" sz="2800" dirty="0">
                <a:solidFill>
                  <a:srgbClr val="80BDDF"/>
                </a:solidFill>
              </a:rPr>
              <a:t>John 4:24</a:t>
            </a:r>
            <a:r>
              <a:rPr lang="en-US" sz="2800" dirty="0" smtClean="0">
                <a:solidFill>
                  <a:srgbClr val="80BDDF"/>
                </a:solidFill>
              </a:rPr>
              <a:t>)</a:t>
            </a:r>
          </a:p>
          <a:p>
            <a:endParaRPr lang="en-US" sz="2800" dirty="0">
              <a:solidFill>
                <a:schemeClr val="tx1">
                  <a:lumMod val="75000"/>
                </a:schemeClr>
              </a:solidFill>
            </a:endParaRPr>
          </a:p>
          <a:p>
            <a:r>
              <a:rPr lang="en-US" sz="3200" dirty="0" smtClean="0"/>
              <a:t>	“</a:t>
            </a:r>
            <a:r>
              <a:rPr lang="en-US" sz="3200" dirty="0"/>
              <a:t>Now the Lord is that Spirit: and where the Spirit of the Lord is, there is </a:t>
            </a:r>
            <a:r>
              <a:rPr lang="en-US" sz="3200" dirty="0" smtClean="0"/>
              <a:t>liberty.”</a:t>
            </a:r>
            <a:r>
              <a:rPr lang="en-US" sz="3200" dirty="0" smtClean="0">
                <a:solidFill>
                  <a:srgbClr val="BFBFBF"/>
                </a:solidFill>
              </a:rPr>
              <a:t> </a:t>
            </a:r>
          </a:p>
          <a:p>
            <a:r>
              <a:rPr lang="en-US" sz="2800" dirty="0" smtClean="0">
                <a:solidFill>
                  <a:srgbClr val="BFBFBF"/>
                </a:solidFill>
              </a:rPr>
              <a:t>											</a:t>
            </a:r>
            <a:r>
              <a:rPr lang="en-US" sz="2800" dirty="0" smtClean="0">
                <a:solidFill>
                  <a:srgbClr val="80BDDF"/>
                </a:solidFill>
              </a:rPr>
              <a:t>(</a:t>
            </a:r>
            <a:r>
              <a:rPr lang="en-US" sz="2800" dirty="0">
                <a:solidFill>
                  <a:srgbClr val="80BDDF"/>
                </a:solidFill>
              </a:rPr>
              <a:t>II Corinthians 3:17</a:t>
            </a:r>
            <a:r>
              <a:rPr lang="en-US" sz="2800" dirty="0" smtClean="0">
                <a:solidFill>
                  <a:srgbClr val="80BDDF"/>
                </a:solidFill>
              </a:rPr>
              <a:t>)</a:t>
            </a:r>
            <a:endParaRPr lang="en-US" sz="2800" dirty="0">
              <a:solidFill>
                <a:srgbClr val="80BDDF"/>
              </a:solidFill>
            </a:endParaRPr>
          </a:p>
        </p:txBody>
      </p:sp>
    </p:spTree>
    <p:extLst>
      <p:ext uri="{BB962C8B-B14F-4D97-AF65-F5344CB8AC3E}">
        <p14:creationId xmlns:p14="http://schemas.microsoft.com/office/powerpoint/2010/main" val="134637479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Kilter">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Kilter">
      <a:majorFont>
        <a:latin typeface="Rockwell"/>
        <a:ea typeface=""/>
        <a:cs typeface=""/>
        <a:font script="Grek" typeface="Cambria"/>
        <a:font script="Cyrl" typeface="Cambria"/>
        <a:font script="Jpan" typeface="ＭＳ 明朝"/>
        <a:font script="Hang" typeface="바탕"/>
        <a:font script="Hans" typeface="华文新魏"/>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ＭＳ 明朝"/>
        <a:font script="Hang" typeface="바탕"/>
        <a:font script="Hans" typeface="华文新魏"/>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Kilter">
      <a:fillStyleLst>
        <a:solidFill>
          <a:schemeClr val="phClr"/>
        </a:solidFill>
        <a:gradFill rotWithShape="1">
          <a:gsLst>
            <a:gs pos="0">
              <a:schemeClr val="phClr">
                <a:tint val="14000"/>
                <a:satMod val="180000"/>
                <a:lumMod val="100000"/>
              </a:schemeClr>
            </a:gs>
            <a:gs pos="42000">
              <a:schemeClr val="phClr">
                <a:tint val="40000"/>
                <a:satMod val="160000"/>
                <a:lumMod val="94000"/>
              </a:schemeClr>
            </a:gs>
            <a:gs pos="100000">
              <a:schemeClr val="phClr">
                <a:tint val="94000"/>
                <a:satMod val="140000"/>
              </a:schemeClr>
            </a:gs>
          </a:gsLst>
          <a:lin ang="5160000" scaled="1"/>
        </a:gradFill>
        <a:gradFill rotWithShape="1">
          <a:gsLst>
            <a:gs pos="38000">
              <a:schemeClr val="phClr">
                <a:satMod val="120000"/>
              </a:schemeClr>
            </a:gs>
            <a:gs pos="100000">
              <a:schemeClr val="phClr">
                <a:shade val="60000"/>
                <a:satMod val="180000"/>
                <a:lumMod val="70000"/>
              </a:schemeClr>
            </a:gs>
          </a:gsLst>
          <a:lin ang="4680000" scaled="0"/>
        </a:gradFill>
      </a:fillStyleLst>
      <a:lnStyleLst>
        <a:ln w="12700" cap="flat" cmpd="sng" algn="ctr">
          <a:solidFill>
            <a:schemeClr val="phClr">
              <a:shade val="50000"/>
            </a:schemeClr>
          </a:solidFill>
          <a:prstDash val="solid"/>
        </a:ln>
        <a:ln w="25400" cap="flat" cmpd="sng" algn="ctr">
          <a:solidFill>
            <a:schemeClr val="phClr">
              <a:shade val="75000"/>
              <a:lumMod val="90000"/>
            </a:schemeClr>
          </a:solidFill>
          <a:prstDash val="solid"/>
        </a:ln>
        <a:ln w="38100" cap="flat" cmpd="sng" algn="ctr">
          <a:solidFill>
            <a:schemeClr val="phClr"/>
          </a:solidFill>
          <a:prstDash val="solid"/>
        </a:ln>
      </a:lnStyleLst>
      <a:effectStyleLst>
        <a:effectStyle>
          <a:effectLst>
            <a:outerShdw blurRad="63500" dist="12700" dir="5400000" sx="102000" sy="102000" rotWithShape="0">
              <a:srgbClr val="000000">
                <a:alpha val="20000"/>
              </a:srgbClr>
            </a:outerShdw>
          </a:effectLst>
        </a:effectStyle>
        <a:effectStyle>
          <a:effectLst>
            <a:outerShdw blurRad="76200" dist="25400" dir="5400000" rotWithShape="0">
              <a:srgbClr val="000000">
                <a:alpha val="50000"/>
              </a:srgbClr>
            </a:outerShdw>
          </a:effectLst>
          <a:scene3d>
            <a:camera prst="orthographicFront">
              <a:rot lat="0" lon="0" rev="0"/>
            </a:camera>
            <a:lightRig rig="glow" dir="tl">
              <a:rot lat="0" lon="0" rev="19800000"/>
            </a:lightRig>
          </a:scene3d>
          <a:sp3d prstMaterial="metal">
            <a:bevelT w="152400" h="63500" prst="softRound"/>
          </a:sp3d>
        </a:effectStyle>
        <a:effectStyle>
          <a:effectLst>
            <a:outerShdw blurRad="107950" dist="12700" dir="5040000" rotWithShape="0">
              <a:srgbClr val="000000">
                <a:alpha val="54000"/>
              </a:srgbClr>
            </a:outerShdw>
          </a:effectLst>
          <a:scene3d>
            <a:camera prst="orthographicFront">
              <a:rot lat="0" lon="0" rev="0"/>
            </a:camera>
            <a:lightRig rig="threePt" dir="tl">
              <a:rot lat="0" lon="0" rev="19800000"/>
            </a:lightRig>
          </a:scene3d>
          <a:sp3d prstMaterial="plastic">
            <a:bevelT h="63500" prst="softRound"/>
          </a:sp3d>
        </a:effectStyle>
      </a:effectStyleLst>
      <a:bgFillStyleLst>
        <a:solidFill>
          <a:schemeClr val="phClr"/>
        </a:solidFill>
        <a:gradFill rotWithShape="1">
          <a:gsLst>
            <a:gs pos="0">
              <a:schemeClr val="phClr">
                <a:tint val="95000"/>
                <a:satMod val="140000"/>
                <a:lumMod val="120000"/>
              </a:schemeClr>
            </a:gs>
            <a:gs pos="100000">
              <a:schemeClr val="phClr">
                <a:tint val="95000"/>
                <a:shade val="70000"/>
                <a:satMod val="180000"/>
                <a:lumMod val="82000"/>
              </a:schemeClr>
            </a:gs>
          </a:gsLst>
          <a:path path="circle">
            <a:fillToRect l="25000" t="25000" r="25000" b="25000"/>
          </a:path>
        </a:gradFill>
        <a:gradFill rotWithShape="1">
          <a:gsLst>
            <a:gs pos="0">
              <a:schemeClr val="phClr">
                <a:tint val="94000"/>
                <a:satMod val="140000"/>
                <a:lumMod val="120000"/>
              </a:schemeClr>
            </a:gs>
            <a:gs pos="100000">
              <a:schemeClr val="phClr">
                <a:tint val="97000"/>
                <a:shade val="70000"/>
                <a:satMod val="190000"/>
                <a:lumMod val="72000"/>
              </a:schemeClr>
            </a:gs>
          </a:gsLst>
          <a:path path="circle">
            <a:fillToRect l="50000" t="50000" r="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Expo.thmx</Template>
  <TotalTime>1532</TotalTime>
  <Words>1062</Words>
  <Application>Microsoft Macintosh PowerPoint</Application>
  <PresentationFormat>On-screen Show (4:3)</PresentationFormat>
  <Paragraphs>144</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Kilter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End of Lesson 11 </vt:lpstr>
    </vt:vector>
  </TitlesOfParts>
  <Company>UPCI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Jere Riddick</dc:creator>
  <cp:lastModifiedBy>Jerry Richardson</cp:lastModifiedBy>
  <cp:revision>73</cp:revision>
  <dcterms:created xsi:type="dcterms:W3CDTF">2011-09-29T00:17:56Z</dcterms:created>
  <dcterms:modified xsi:type="dcterms:W3CDTF">2011-11-28T03:00:49Z</dcterms:modified>
</cp:coreProperties>
</file>