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3"/>
  </p:notesMasterIdLst>
  <p:handoutMasterIdLst>
    <p:handoutMasterId r:id="rId24"/>
  </p:handoutMasterIdLst>
  <p:sldIdLst>
    <p:sldId id="256" r:id="rId2"/>
    <p:sldId id="257" r:id="rId3"/>
    <p:sldId id="274" r:id="rId4"/>
    <p:sldId id="258" r:id="rId5"/>
    <p:sldId id="259" r:id="rId6"/>
    <p:sldId id="275" r:id="rId7"/>
    <p:sldId id="260" r:id="rId8"/>
    <p:sldId id="276" r:id="rId9"/>
    <p:sldId id="266" r:id="rId10"/>
    <p:sldId id="277" r:id="rId11"/>
    <p:sldId id="280" r:id="rId12"/>
    <p:sldId id="281" r:id="rId13"/>
    <p:sldId id="287" r:id="rId14"/>
    <p:sldId id="279" r:id="rId15"/>
    <p:sldId id="282" r:id="rId16"/>
    <p:sldId id="278" r:id="rId17"/>
    <p:sldId id="284" r:id="rId18"/>
    <p:sldId id="268" r:id="rId19"/>
    <p:sldId id="286" r:id="rId20"/>
    <p:sldId id="285" r:id="rId21"/>
    <p:sldId id="273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373231C4-430F-D14B-985D-02230CFDE3EE}">
          <p14:sldIdLst>
            <p14:sldId id="256"/>
            <p14:sldId id="257"/>
            <p14:sldId id="274"/>
            <p14:sldId id="258"/>
            <p14:sldId id="259"/>
            <p14:sldId id="275"/>
            <p14:sldId id="260"/>
            <p14:sldId id="276"/>
            <p14:sldId id="266"/>
            <p14:sldId id="277"/>
            <p14:sldId id="280"/>
            <p14:sldId id="281"/>
            <p14:sldId id="287"/>
            <p14:sldId id="279"/>
            <p14:sldId id="282"/>
            <p14:sldId id="278"/>
            <p14:sldId id="284"/>
            <p14:sldId id="268"/>
            <p14:sldId id="286"/>
            <p14:sldId id="285"/>
            <p14:sldId id="273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4671" autoAdjust="0"/>
  </p:normalViewPr>
  <p:slideViewPr>
    <p:cSldViewPr snapToGrid="0" snapToObjects="1">
      <p:cViewPr>
        <p:scale>
          <a:sx n="63" d="100"/>
          <a:sy n="63" d="100"/>
        </p:scale>
        <p:origin x="-1590" y="-24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6A407A-C7B0-A644-8B3E-1C62F7731ACC}" type="datetimeFigureOut">
              <a:rPr lang="en-US" smtClean="0"/>
              <a:t>11/14/2011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82EA79-7B02-E040-B330-0DF5F3F16D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21553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682E3D-7E04-468C-9B5F-30845E05C188}" type="datetimeFigureOut">
              <a:rPr lang="en-US" smtClean="0"/>
              <a:t>11/14/2011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8391E8-FBE4-4A79-8E95-82F85B7124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2191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8391E8-FBE4-4A79-8E95-82F85B71243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7573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/>
        </p:nvSpPr>
        <p:spPr>
          <a:xfrm rot="20707748">
            <a:off x="-617539" y="-652551"/>
            <a:ext cx="6664606" cy="3942692"/>
          </a:xfrm>
          <a:custGeom>
            <a:avLst/>
            <a:gdLst/>
            <a:ahLst/>
            <a:cxnLst/>
            <a:rect l="l" t="t" r="r" b="b"/>
            <a:pathLst>
              <a:path w="6664606" h="3942692">
                <a:moveTo>
                  <a:pt x="1046923" y="0"/>
                </a:moveTo>
                <a:lnTo>
                  <a:pt x="6664606" y="1491692"/>
                </a:lnTo>
                <a:lnTo>
                  <a:pt x="6664606" y="3860602"/>
                </a:lnTo>
                <a:cubicBezTo>
                  <a:pt x="6664606" y="3905939"/>
                  <a:pt x="6627853" y="3942692"/>
                  <a:pt x="6582516" y="3942692"/>
                </a:cubicBezTo>
                <a:lnTo>
                  <a:pt x="0" y="3942692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 rot="20707748">
            <a:off x="6168153" y="-441831"/>
            <a:ext cx="3126510" cy="2426476"/>
          </a:xfrm>
          <a:custGeom>
            <a:avLst/>
            <a:gdLst/>
            <a:ahLst/>
            <a:cxnLst/>
            <a:rect l="l" t="t" r="r" b="b"/>
            <a:pathLst>
              <a:path w="3126510" h="2426476">
                <a:moveTo>
                  <a:pt x="0" y="0"/>
                </a:moveTo>
                <a:lnTo>
                  <a:pt x="3126510" y="830198"/>
                </a:lnTo>
                <a:lnTo>
                  <a:pt x="2702642" y="2426476"/>
                </a:lnTo>
                <a:lnTo>
                  <a:pt x="82091" y="2426476"/>
                </a:lnTo>
                <a:cubicBezTo>
                  <a:pt x="36754" y="2426475"/>
                  <a:pt x="1" y="2389722"/>
                  <a:pt x="1" y="2344385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 rot="20707748">
            <a:off x="7144098" y="2001564"/>
            <a:ext cx="2679455" cy="4946037"/>
          </a:xfrm>
          <a:custGeom>
            <a:avLst/>
            <a:gdLst/>
            <a:ahLst/>
            <a:cxnLst/>
            <a:rect l="l" t="t" r="r" b="b"/>
            <a:pathLst>
              <a:path w="2679455" h="4946037">
                <a:moveTo>
                  <a:pt x="2679455" y="0"/>
                </a:moveTo>
                <a:lnTo>
                  <a:pt x="1366108" y="4946037"/>
                </a:lnTo>
                <a:lnTo>
                  <a:pt x="0" y="4583288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 rot="20707748">
            <a:off x="-205621" y="3323292"/>
            <a:ext cx="7378073" cy="4557796"/>
          </a:xfrm>
          <a:custGeom>
            <a:avLst/>
            <a:gdLst/>
            <a:ahLst/>
            <a:cxnLst/>
            <a:rect l="l" t="t" r="r" b="b"/>
            <a:pathLst>
              <a:path w="7378073" h="4557796">
                <a:moveTo>
                  <a:pt x="7327936" y="6451"/>
                </a:moveTo>
                <a:cubicBezTo>
                  <a:pt x="7357400" y="18913"/>
                  <a:pt x="7378073" y="48087"/>
                  <a:pt x="7378073" y="82090"/>
                </a:cubicBezTo>
                <a:lnTo>
                  <a:pt x="7378073" y="4557796"/>
                </a:lnTo>
                <a:lnTo>
                  <a:pt x="0" y="2598658"/>
                </a:lnTo>
                <a:lnTo>
                  <a:pt x="690034" y="0"/>
                </a:lnTo>
                <a:lnTo>
                  <a:pt x="7295983" y="0"/>
                </a:lnTo>
                <a:cubicBezTo>
                  <a:pt x="7307317" y="0"/>
                  <a:pt x="7318115" y="2297"/>
                  <a:pt x="7327936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-900000">
            <a:off x="547834" y="3632676"/>
            <a:ext cx="5985159" cy="1606102"/>
          </a:xfrm>
        </p:spPr>
        <p:txBody>
          <a:bodyPr>
            <a:normAutofit/>
          </a:bodyPr>
          <a:lstStyle>
            <a:lvl1pPr>
              <a:lnSpc>
                <a:spcPts val="6000"/>
              </a:lnSpc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-900000">
            <a:off x="2201145" y="5027230"/>
            <a:ext cx="4655297" cy="1128495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6741465" y="2313285"/>
            <a:ext cx="1524000" cy="365125"/>
          </a:xfrm>
        </p:spPr>
        <p:txBody>
          <a:bodyPr/>
          <a:lstStyle>
            <a:lvl1pPr algn="l">
              <a:defRPr sz="1800">
                <a:solidFill>
                  <a:schemeClr val="tx1"/>
                </a:solidFill>
              </a:defRPr>
            </a:lvl1pPr>
          </a:lstStyle>
          <a:p>
            <a:fld id="{C89F26E7-D453-AB47-9A68-23406969B628}" type="datetime1">
              <a:rPr lang="en-US" smtClean="0"/>
              <a:t>11/14/2011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6551292" y="1528629"/>
            <a:ext cx="2465987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Lesson 1: God Is                                                                         Global University of Theological Studies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6451719" y="1162062"/>
            <a:ext cx="2133600" cy="421038"/>
          </a:xfrm>
        </p:spPr>
        <p:txBody>
          <a:bodyPr anchor="ctr"/>
          <a:lstStyle>
            <a:lvl1pPr algn="l">
              <a:defRPr sz="2400">
                <a:solidFill>
                  <a:schemeClr val="tx1"/>
                </a:solidFill>
              </a:defRPr>
            </a:lvl1pPr>
          </a:lstStyle>
          <a:p>
            <a:fld id="{97614D2F-4347-F847-8C2E-5337472F27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3000">
        <p14:reveal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20707748">
            <a:off x="-895918" y="-766298"/>
            <a:ext cx="8332816" cy="5894380"/>
          </a:xfrm>
          <a:custGeom>
            <a:avLst/>
            <a:gdLst/>
            <a:ahLst/>
            <a:cxnLst/>
            <a:rect l="l" t="t" r="r" b="b"/>
            <a:pathLst>
              <a:path w="8332816" h="5894380">
                <a:moveTo>
                  <a:pt x="1565164" y="0"/>
                </a:moveTo>
                <a:lnTo>
                  <a:pt x="8332816" y="1797049"/>
                </a:lnTo>
                <a:lnTo>
                  <a:pt x="8332816" y="5812290"/>
                </a:lnTo>
                <a:cubicBezTo>
                  <a:pt x="8332816" y="5857627"/>
                  <a:pt x="8296063" y="5894380"/>
                  <a:pt x="8250726" y="5894380"/>
                </a:cubicBezTo>
                <a:lnTo>
                  <a:pt x="0" y="589438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20707748">
            <a:off x="64746" y="5089618"/>
            <a:ext cx="8528044" cy="2911464"/>
          </a:xfrm>
          <a:custGeom>
            <a:avLst/>
            <a:gdLst/>
            <a:ahLst/>
            <a:cxnLst/>
            <a:rect l="l" t="t" r="r" b="b"/>
            <a:pathLst>
              <a:path w="8528044" h="2911464">
                <a:moveTo>
                  <a:pt x="8477907" y="6451"/>
                </a:moveTo>
                <a:cubicBezTo>
                  <a:pt x="8507371" y="18913"/>
                  <a:pt x="8528044" y="48087"/>
                  <a:pt x="8528044" y="82090"/>
                </a:cubicBezTo>
                <a:lnTo>
                  <a:pt x="8528044" y="2911464"/>
                </a:lnTo>
                <a:lnTo>
                  <a:pt x="0" y="646970"/>
                </a:lnTo>
                <a:lnTo>
                  <a:pt x="171794" y="0"/>
                </a:lnTo>
                <a:lnTo>
                  <a:pt x="8445954" y="0"/>
                </a:lnTo>
                <a:cubicBezTo>
                  <a:pt x="8457288" y="0"/>
                  <a:pt x="8468086" y="2297"/>
                  <a:pt x="8477907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8533928" y="3839503"/>
            <a:ext cx="1011244" cy="2994350"/>
          </a:xfrm>
          <a:custGeom>
            <a:avLst/>
            <a:gdLst/>
            <a:ahLst/>
            <a:cxnLst/>
            <a:rect l="l" t="t" r="r" b="b"/>
            <a:pathLst>
              <a:path w="1011244" h="2994350">
                <a:moveTo>
                  <a:pt x="1011244" y="0"/>
                </a:moveTo>
                <a:lnTo>
                  <a:pt x="216140" y="2994350"/>
                </a:lnTo>
                <a:lnTo>
                  <a:pt x="0" y="2936957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7588490" y="-321837"/>
            <a:ext cx="1976541" cy="4072806"/>
          </a:xfrm>
          <a:custGeom>
            <a:avLst/>
            <a:gdLst/>
            <a:ahLst/>
            <a:cxnLst/>
            <a:rect l="l" t="t" r="r" b="b"/>
            <a:pathLst>
              <a:path w="1976541" h="4072806">
                <a:moveTo>
                  <a:pt x="0" y="0"/>
                </a:moveTo>
                <a:lnTo>
                  <a:pt x="1976541" y="524841"/>
                </a:lnTo>
                <a:lnTo>
                  <a:pt x="1034432" y="4072806"/>
                </a:lnTo>
                <a:lnTo>
                  <a:pt x="82090" y="4072806"/>
                </a:lnTo>
                <a:cubicBezTo>
                  <a:pt x="36753" y="4072806"/>
                  <a:pt x="0" y="4036053"/>
                  <a:pt x="0" y="3990716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900000">
            <a:off x="3183882" y="4760430"/>
            <a:ext cx="5004753" cy="1299542"/>
          </a:xfrm>
        </p:spPr>
        <p:txBody>
          <a:bodyPr anchor="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-900000">
            <a:off x="781854" y="984581"/>
            <a:ext cx="6581279" cy="360475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6996405" y="6238502"/>
            <a:ext cx="1524000" cy="365125"/>
          </a:xfrm>
        </p:spPr>
        <p:txBody>
          <a:bodyPr/>
          <a:lstStyle/>
          <a:p>
            <a:fld id="{E79BEA1D-D2C3-E74D-988D-62951C9D2FF2}" type="datetime1">
              <a:rPr lang="en-US" smtClean="0"/>
              <a:t>11/14/2011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5321849" y="609479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 smtClean="0"/>
              <a:t>Lesson 1: God Is                                                                         Global University of Theological Studies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8182730" y="3246937"/>
            <a:ext cx="907445" cy="365125"/>
          </a:xfrm>
        </p:spPr>
        <p:txBody>
          <a:bodyPr/>
          <a:lstStyle>
            <a:lvl1pPr algn="l">
              <a:defRPr/>
            </a:lvl1pPr>
          </a:lstStyle>
          <a:p>
            <a:fld id="{97614D2F-4347-F847-8C2E-5337472F27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3000">
        <p14:reveal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20707748">
            <a:off x="-882907" y="-626065"/>
            <a:ext cx="7440156" cy="7347127"/>
          </a:xfrm>
          <a:custGeom>
            <a:avLst/>
            <a:gdLst/>
            <a:ahLst/>
            <a:cxnLst/>
            <a:rect l="l" t="t" r="r" b="b"/>
            <a:pathLst>
              <a:path w="7440156" h="7347127">
                <a:moveTo>
                  <a:pt x="1760047" y="0"/>
                </a:moveTo>
                <a:lnTo>
                  <a:pt x="7440156" y="1508269"/>
                </a:lnTo>
                <a:lnTo>
                  <a:pt x="7440156" y="7265037"/>
                </a:lnTo>
                <a:cubicBezTo>
                  <a:pt x="7440156" y="7310374"/>
                  <a:pt x="7403403" y="7347127"/>
                  <a:pt x="7358066" y="7347127"/>
                </a:cubicBezTo>
                <a:lnTo>
                  <a:pt x="2707078" y="7347127"/>
                </a:lnTo>
                <a:lnTo>
                  <a:pt x="0" y="6628304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20707748">
            <a:off x="3227235" y="6274264"/>
            <a:ext cx="4396677" cy="1167472"/>
          </a:xfrm>
          <a:custGeom>
            <a:avLst/>
            <a:gdLst/>
            <a:ahLst/>
            <a:cxnLst/>
            <a:rect l="l" t="t" r="r" b="b"/>
            <a:pathLst>
              <a:path w="4396677" h="1167472">
                <a:moveTo>
                  <a:pt x="4346539" y="6451"/>
                </a:moveTo>
                <a:cubicBezTo>
                  <a:pt x="4376003" y="18913"/>
                  <a:pt x="4396677" y="48087"/>
                  <a:pt x="4396677" y="82090"/>
                </a:cubicBezTo>
                <a:lnTo>
                  <a:pt x="4396677" y="1167472"/>
                </a:lnTo>
                <a:lnTo>
                  <a:pt x="0" y="0"/>
                </a:lnTo>
                <a:lnTo>
                  <a:pt x="4314586" y="0"/>
                </a:lnTo>
                <a:cubicBezTo>
                  <a:pt x="4325920" y="0"/>
                  <a:pt x="4336718" y="2297"/>
                  <a:pt x="4346539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7659524" y="5459724"/>
            <a:ext cx="1710569" cy="1538689"/>
          </a:xfrm>
          <a:custGeom>
            <a:avLst/>
            <a:gdLst/>
            <a:ahLst/>
            <a:cxnLst/>
            <a:rect l="l" t="t" r="r" b="b"/>
            <a:pathLst>
              <a:path w="1710569" h="1538689">
                <a:moveTo>
                  <a:pt x="1710569" y="1"/>
                </a:moveTo>
                <a:lnTo>
                  <a:pt x="1301993" y="1538689"/>
                </a:lnTo>
                <a:lnTo>
                  <a:pt x="0" y="1192965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6666426" y="-490731"/>
            <a:ext cx="3065776" cy="5811871"/>
          </a:xfrm>
          <a:custGeom>
            <a:avLst/>
            <a:gdLst/>
            <a:ahLst/>
            <a:cxnLst/>
            <a:rect l="l" t="t" r="r" b="b"/>
            <a:pathLst>
              <a:path w="3065776" h="5811871">
                <a:moveTo>
                  <a:pt x="0" y="0"/>
                </a:moveTo>
                <a:lnTo>
                  <a:pt x="3065776" y="814071"/>
                </a:lnTo>
                <a:lnTo>
                  <a:pt x="1738684" y="5811871"/>
                </a:lnTo>
                <a:lnTo>
                  <a:pt x="82090" y="5811871"/>
                </a:lnTo>
                <a:cubicBezTo>
                  <a:pt x="36753" y="5811871"/>
                  <a:pt x="0" y="5775118"/>
                  <a:pt x="0" y="572978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 rot="-900000">
            <a:off x="6793335" y="511413"/>
            <a:ext cx="1435608" cy="4818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-900000">
            <a:off x="967762" y="1075673"/>
            <a:ext cx="5398955" cy="508826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8DBE0F1D-9221-B349-943B-4DD95004370E}" type="datetime1">
              <a:rPr lang="en-US" smtClean="0"/>
              <a:t>11/14/2011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4997808" y="6188244"/>
            <a:ext cx="2380306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 smtClean="0"/>
              <a:t>Lesson 1: God Is                                                                         Global University of Theological Studies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97614D2F-4347-F847-8C2E-5337472F27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3000">
        <p14:reveal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 rot="907748">
            <a:off x="-865440" y="850599"/>
            <a:ext cx="3615441" cy="6151724"/>
          </a:xfrm>
          <a:custGeom>
            <a:avLst/>
            <a:gdLst/>
            <a:ahLst/>
            <a:cxnLst/>
            <a:rect l="l" t="t" r="r" b="b"/>
            <a:pathLst>
              <a:path w="3615441" h="6151724">
                <a:moveTo>
                  <a:pt x="0" y="0"/>
                </a:moveTo>
                <a:lnTo>
                  <a:pt x="3533351" y="0"/>
                </a:lnTo>
                <a:cubicBezTo>
                  <a:pt x="3578688" y="0"/>
                  <a:pt x="3615441" y="36753"/>
                  <a:pt x="3615441" y="82090"/>
                </a:cubicBezTo>
                <a:lnTo>
                  <a:pt x="3615441" y="5623909"/>
                </a:lnTo>
                <a:lnTo>
                  <a:pt x="1663219" y="6151724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907748">
            <a:off x="17749" y="-511509"/>
            <a:ext cx="3735394" cy="1387781"/>
          </a:xfrm>
          <a:custGeom>
            <a:avLst/>
            <a:gdLst/>
            <a:ahLst/>
            <a:cxnLst/>
            <a:rect l="l" t="t" r="r" b="b"/>
            <a:pathLst>
              <a:path w="3735394" h="1387781">
                <a:moveTo>
                  <a:pt x="0" y="1009924"/>
                </a:moveTo>
                <a:lnTo>
                  <a:pt x="3735394" y="0"/>
                </a:lnTo>
                <a:lnTo>
                  <a:pt x="3735394" y="1305691"/>
                </a:lnTo>
                <a:cubicBezTo>
                  <a:pt x="3735394" y="1351028"/>
                  <a:pt x="3698641" y="1387781"/>
                  <a:pt x="3653304" y="1387781"/>
                </a:cubicBezTo>
                <a:lnTo>
                  <a:pt x="102160" y="1387781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907748">
            <a:off x="2146801" y="6590199"/>
            <a:ext cx="1981025" cy="535602"/>
          </a:xfrm>
          <a:custGeom>
            <a:avLst/>
            <a:gdLst/>
            <a:ahLst/>
            <a:cxnLst/>
            <a:rect l="l" t="t" r="r" b="b"/>
            <a:pathLst>
              <a:path w="1981025" h="535602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81025" y="0"/>
                </a:lnTo>
                <a:lnTo>
                  <a:pt x="0" y="535602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907748">
            <a:off x="3185141" y="-553633"/>
            <a:ext cx="6782931" cy="7826540"/>
          </a:xfrm>
          <a:custGeom>
            <a:avLst/>
            <a:gdLst/>
            <a:ahLst/>
            <a:cxnLst/>
            <a:rect l="l" t="t" r="r" b="b"/>
            <a:pathLst>
              <a:path w="6782931" h="7826540">
                <a:moveTo>
                  <a:pt x="0" y="1349945"/>
                </a:moveTo>
                <a:lnTo>
                  <a:pt x="4993024" y="0"/>
                </a:lnTo>
                <a:lnTo>
                  <a:pt x="6782931" y="6620302"/>
                </a:lnTo>
                <a:lnTo>
                  <a:pt x="2321435" y="7826540"/>
                </a:lnTo>
                <a:lnTo>
                  <a:pt x="82090" y="7826540"/>
                </a:lnTo>
                <a:cubicBezTo>
                  <a:pt x="36753" y="7826540"/>
                  <a:pt x="0" y="7789787"/>
                  <a:pt x="0" y="774445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-633894" y="2921988"/>
            <a:ext cx="5064953" cy="169563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900000">
            <a:off x="3479028" y="959716"/>
            <a:ext cx="4658735" cy="5077623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900000">
            <a:off x="1690988" y="608314"/>
            <a:ext cx="1789355" cy="365125"/>
          </a:xfrm>
        </p:spPr>
        <p:txBody>
          <a:bodyPr/>
          <a:lstStyle/>
          <a:p>
            <a:fld id="{4760BECC-DE0B-BA4A-98C3-EB657776CFB3}" type="datetime1">
              <a:rPr lang="en-US" smtClean="0"/>
              <a:t>11/14/2011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900000">
            <a:off x="3103620" y="6177546"/>
            <a:ext cx="2392237" cy="365125"/>
          </a:xfrm>
        </p:spPr>
        <p:txBody>
          <a:bodyPr/>
          <a:lstStyle/>
          <a:p>
            <a:r>
              <a:rPr lang="en-US" smtClean="0"/>
              <a:t>Lesson 1: God Is                                                                         Global University of Theological Studies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900000">
            <a:off x="1265370" y="300797"/>
            <a:ext cx="2287319" cy="365125"/>
          </a:xfrm>
        </p:spPr>
        <p:txBody>
          <a:bodyPr/>
          <a:lstStyle/>
          <a:p>
            <a:fld id="{97614D2F-4347-F847-8C2E-5337472F27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3000">
        <p14:reveal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>
          <a:xfrm rot="900000">
            <a:off x="-57216" y="-1017685"/>
            <a:ext cx="7411427" cy="3438177"/>
          </a:xfrm>
          <a:custGeom>
            <a:avLst/>
            <a:gdLst/>
            <a:ahLst/>
            <a:cxnLst/>
            <a:rect l="l" t="t" r="r" b="b"/>
            <a:pathLst>
              <a:path w="7411427" h="3438177">
                <a:moveTo>
                  <a:pt x="0" y="1985886"/>
                </a:moveTo>
                <a:lnTo>
                  <a:pt x="7411427" y="0"/>
                </a:lnTo>
                <a:lnTo>
                  <a:pt x="7411427" y="3356087"/>
                </a:lnTo>
                <a:cubicBezTo>
                  <a:pt x="7411427" y="3401424"/>
                  <a:pt x="7374674" y="3438177"/>
                  <a:pt x="7329337" y="3438177"/>
                </a:cubicBezTo>
                <a:lnTo>
                  <a:pt x="389140" y="3438177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900000">
            <a:off x="-776641" y="2417820"/>
            <a:ext cx="6998365" cy="5080081"/>
          </a:xfrm>
          <a:custGeom>
            <a:avLst/>
            <a:gdLst/>
            <a:ahLst/>
            <a:cxnLst/>
            <a:rect l="l" t="t" r="r" b="b"/>
            <a:pathLst>
              <a:path w="6998365" h="5080081">
                <a:moveTo>
                  <a:pt x="0" y="0"/>
                </a:moveTo>
                <a:lnTo>
                  <a:pt x="6916275" y="0"/>
                </a:lnTo>
                <a:cubicBezTo>
                  <a:pt x="6961612" y="0"/>
                  <a:pt x="6998365" y="36753"/>
                  <a:pt x="6998365" y="82090"/>
                </a:cubicBezTo>
                <a:lnTo>
                  <a:pt x="6998365" y="3569608"/>
                </a:lnTo>
                <a:lnTo>
                  <a:pt x="1361203" y="5080081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 rot="900000">
            <a:off x="6338067" y="3775812"/>
            <a:ext cx="3102275" cy="3544033"/>
          </a:xfrm>
          <a:custGeom>
            <a:avLst/>
            <a:gdLst/>
            <a:ahLst/>
            <a:cxnLst/>
            <a:rect l="l" t="t" r="r" b="b"/>
            <a:pathLst>
              <a:path w="3102275" h="3544033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2375388" y="0"/>
                </a:lnTo>
                <a:lnTo>
                  <a:pt x="3102275" y="2712781"/>
                </a:lnTo>
                <a:lnTo>
                  <a:pt x="0" y="3544033"/>
                </a:lnTo>
                <a:lnTo>
                  <a:pt x="0" y="82090"/>
                </a:lnTo>
                <a:cubicBezTo>
                  <a:pt x="0" y="48087"/>
                  <a:pt x="20673" y="18913"/>
                  <a:pt x="50137" y="645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ounded Rectangle 19"/>
          <p:cNvSpPr/>
          <p:nvPr/>
        </p:nvSpPr>
        <p:spPr>
          <a:xfrm rot="900000">
            <a:off x="7327879" y="-104312"/>
            <a:ext cx="2350627" cy="3820866"/>
          </a:xfrm>
          <a:custGeom>
            <a:avLst/>
            <a:gdLst/>
            <a:ahLst/>
            <a:cxnLst/>
            <a:rect l="l" t="t" r="r" b="b"/>
            <a:pathLst>
              <a:path w="2350627" h="3820866">
                <a:moveTo>
                  <a:pt x="1" y="355523"/>
                </a:moveTo>
                <a:lnTo>
                  <a:pt x="1326829" y="0"/>
                </a:lnTo>
                <a:lnTo>
                  <a:pt x="2350627" y="3820866"/>
                </a:lnTo>
                <a:lnTo>
                  <a:pt x="82091" y="3820866"/>
                </a:lnTo>
                <a:cubicBezTo>
                  <a:pt x="36754" y="3820866"/>
                  <a:pt x="1" y="3784113"/>
                  <a:pt x="0" y="3738776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900000">
            <a:off x="534986" y="2921829"/>
            <a:ext cx="5690855" cy="1570680"/>
          </a:xfrm>
        </p:spPr>
        <p:txBody>
          <a:bodyPr anchor="b">
            <a:noAutofit/>
          </a:bodyPr>
          <a:lstStyle>
            <a:lvl1pPr algn="r">
              <a:defRPr sz="48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900000">
            <a:off x="537849" y="4494201"/>
            <a:ext cx="5271544" cy="1500187"/>
          </a:xfrm>
        </p:spPr>
        <p:txBody>
          <a:bodyPr anchor="t">
            <a:normAutofit/>
          </a:bodyPr>
          <a:lstStyle>
            <a:lvl1pPr marL="0" indent="0" algn="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900000">
            <a:off x="6878368" y="3761385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F83E8523-6985-4049-AF5B-BF5DE1A4BC3A}" type="datetime1">
              <a:rPr lang="en-US" smtClean="0"/>
              <a:t>11/14/2011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900000">
            <a:off x="7056965" y="3170795"/>
            <a:ext cx="1926305" cy="365125"/>
          </a:xfrm>
        </p:spPr>
        <p:txBody>
          <a:bodyPr/>
          <a:lstStyle/>
          <a:p>
            <a:r>
              <a:rPr lang="en-US" smtClean="0"/>
              <a:t>Lesson 1: God Is                                                                         Global University of Theological Studies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900000" flipH="1">
            <a:off x="7176363" y="2661157"/>
            <a:ext cx="683979" cy="365125"/>
          </a:xfrm>
        </p:spPr>
        <p:txBody>
          <a:bodyPr/>
          <a:lstStyle>
            <a:lvl1pPr algn="l">
              <a:defRPr/>
            </a:lvl1pPr>
          </a:lstStyle>
          <a:p>
            <a:fld id="{97614D2F-4347-F847-8C2E-5337472F27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3000">
        <p14:reveal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>
          <a:xfrm rot="20707748">
            <a:off x="-883225" y="-625990"/>
            <a:ext cx="7439907" cy="7344599"/>
          </a:xfrm>
          <a:custGeom>
            <a:avLst/>
            <a:gdLst/>
            <a:ahLst/>
            <a:cxnLst/>
            <a:rect l="l" t="t" r="r" b="b"/>
            <a:pathLst>
              <a:path w="7439907" h="7344599">
                <a:moveTo>
                  <a:pt x="1760047" y="0"/>
                </a:moveTo>
                <a:lnTo>
                  <a:pt x="7439906" y="1508202"/>
                </a:lnTo>
                <a:lnTo>
                  <a:pt x="7439907" y="7262509"/>
                </a:lnTo>
                <a:cubicBezTo>
                  <a:pt x="7439906" y="7307846"/>
                  <a:pt x="7403153" y="7344599"/>
                  <a:pt x="7357816" y="7344599"/>
                </a:cubicBezTo>
                <a:lnTo>
                  <a:pt x="2697558" y="7344599"/>
                </a:lnTo>
                <a:lnTo>
                  <a:pt x="0" y="66283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20707748">
            <a:off x="3237537" y="6275496"/>
            <a:ext cx="4387395" cy="1165008"/>
          </a:xfrm>
          <a:custGeom>
            <a:avLst/>
            <a:gdLst/>
            <a:ahLst/>
            <a:cxnLst/>
            <a:rect l="l" t="t" r="r" b="b"/>
            <a:pathLst>
              <a:path w="4387395" h="1165008">
                <a:moveTo>
                  <a:pt x="4337258" y="6451"/>
                </a:moveTo>
                <a:cubicBezTo>
                  <a:pt x="4366722" y="18913"/>
                  <a:pt x="4387395" y="48087"/>
                  <a:pt x="4387395" y="82090"/>
                </a:cubicBezTo>
                <a:lnTo>
                  <a:pt x="4387395" y="1165008"/>
                </a:lnTo>
                <a:lnTo>
                  <a:pt x="0" y="0"/>
                </a:lnTo>
                <a:lnTo>
                  <a:pt x="4305305" y="0"/>
                </a:lnTo>
                <a:cubicBezTo>
                  <a:pt x="4316639" y="0"/>
                  <a:pt x="4327437" y="2297"/>
                  <a:pt x="4337258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 rot="20707748">
            <a:off x="7660698" y="5462349"/>
            <a:ext cx="1709024" cy="1536003"/>
          </a:xfrm>
          <a:custGeom>
            <a:avLst/>
            <a:gdLst/>
            <a:ahLst/>
            <a:cxnLst/>
            <a:rect l="l" t="t" r="r" b="b"/>
            <a:pathLst>
              <a:path w="1709024" h="1536003">
                <a:moveTo>
                  <a:pt x="1709024" y="0"/>
                </a:moveTo>
                <a:lnTo>
                  <a:pt x="1301161" y="1536003"/>
                </a:lnTo>
                <a:lnTo>
                  <a:pt x="0" y="119050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/>
          <p:cNvSpPr/>
          <p:nvPr/>
        </p:nvSpPr>
        <p:spPr>
          <a:xfrm rot="20707748">
            <a:off x="6667944" y="-490547"/>
            <a:ext cx="3064333" cy="5811872"/>
          </a:xfrm>
          <a:custGeom>
            <a:avLst/>
            <a:gdLst/>
            <a:ahLst/>
            <a:cxnLst/>
            <a:rect l="l" t="t" r="r" b="b"/>
            <a:pathLst>
              <a:path w="3064333" h="5811872">
                <a:moveTo>
                  <a:pt x="0" y="0"/>
                </a:moveTo>
                <a:lnTo>
                  <a:pt x="3064333" y="813688"/>
                </a:lnTo>
                <a:lnTo>
                  <a:pt x="1737140" y="5811872"/>
                </a:lnTo>
                <a:lnTo>
                  <a:pt x="82090" y="5811872"/>
                </a:lnTo>
                <a:cubicBezTo>
                  <a:pt x="36753" y="5811872"/>
                  <a:pt x="0" y="5775119"/>
                  <a:pt x="0" y="5729782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1893" y="2231024"/>
            <a:ext cx="4820301" cy="143615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 rot="-900000">
            <a:off x="1014439" y="1335061"/>
            <a:ext cx="2578608" cy="48398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 rot="-900000">
            <a:off x="3701032" y="618005"/>
            <a:ext cx="2580010" cy="4837176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-900000">
            <a:off x="7755919" y="5887412"/>
            <a:ext cx="1241980" cy="365125"/>
          </a:xfrm>
        </p:spPr>
        <p:txBody>
          <a:bodyPr/>
          <a:lstStyle>
            <a:lvl1pPr algn="l">
              <a:defRPr/>
            </a:lvl1pPr>
          </a:lstStyle>
          <a:p>
            <a:fld id="{996E2D45-D4F5-7646-AAF0-AE3CA5C5BAFA}" type="datetime1">
              <a:rPr lang="en-US" smtClean="0"/>
              <a:t>11/14/2011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900000">
            <a:off x="4054658" y="549437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 smtClean="0"/>
              <a:t>Lesson 1: God Is                                                                         Global University of Theological Studies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-900000">
            <a:off x="7690164" y="5643110"/>
            <a:ext cx="1241693" cy="365125"/>
          </a:xfrm>
        </p:spPr>
        <p:txBody>
          <a:bodyPr/>
          <a:lstStyle>
            <a:lvl1pPr algn="l">
              <a:defRPr/>
            </a:lvl1pPr>
          </a:lstStyle>
          <a:p>
            <a:fld id="{97614D2F-4347-F847-8C2E-5337472F27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3000">
        <p14:reveal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ounded Rectangle 52"/>
          <p:cNvSpPr/>
          <p:nvPr/>
        </p:nvSpPr>
        <p:spPr>
          <a:xfrm rot="20707748">
            <a:off x="-883225" y="-625990"/>
            <a:ext cx="7439907" cy="7344599"/>
          </a:xfrm>
          <a:custGeom>
            <a:avLst/>
            <a:gdLst/>
            <a:ahLst/>
            <a:cxnLst/>
            <a:rect l="l" t="t" r="r" b="b"/>
            <a:pathLst>
              <a:path w="7439907" h="7344599">
                <a:moveTo>
                  <a:pt x="1760047" y="0"/>
                </a:moveTo>
                <a:lnTo>
                  <a:pt x="7439906" y="1508202"/>
                </a:lnTo>
                <a:lnTo>
                  <a:pt x="7439907" y="7262509"/>
                </a:lnTo>
                <a:cubicBezTo>
                  <a:pt x="7439906" y="7307846"/>
                  <a:pt x="7403153" y="7344599"/>
                  <a:pt x="7357816" y="7344599"/>
                </a:cubicBezTo>
                <a:lnTo>
                  <a:pt x="2697558" y="7344599"/>
                </a:lnTo>
                <a:lnTo>
                  <a:pt x="0" y="66283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ounded Rectangle 53"/>
          <p:cNvSpPr/>
          <p:nvPr/>
        </p:nvSpPr>
        <p:spPr>
          <a:xfrm rot="20707748">
            <a:off x="3237537" y="6275496"/>
            <a:ext cx="4387395" cy="1165008"/>
          </a:xfrm>
          <a:custGeom>
            <a:avLst/>
            <a:gdLst/>
            <a:ahLst/>
            <a:cxnLst/>
            <a:rect l="l" t="t" r="r" b="b"/>
            <a:pathLst>
              <a:path w="4387395" h="1165008">
                <a:moveTo>
                  <a:pt x="4337258" y="6451"/>
                </a:moveTo>
                <a:cubicBezTo>
                  <a:pt x="4366722" y="18913"/>
                  <a:pt x="4387395" y="48087"/>
                  <a:pt x="4387395" y="82090"/>
                </a:cubicBezTo>
                <a:lnTo>
                  <a:pt x="4387395" y="1165008"/>
                </a:lnTo>
                <a:lnTo>
                  <a:pt x="0" y="0"/>
                </a:lnTo>
                <a:lnTo>
                  <a:pt x="4305305" y="0"/>
                </a:lnTo>
                <a:cubicBezTo>
                  <a:pt x="4316639" y="0"/>
                  <a:pt x="4327437" y="2297"/>
                  <a:pt x="4337258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ounded Rectangle 54"/>
          <p:cNvSpPr/>
          <p:nvPr/>
        </p:nvSpPr>
        <p:spPr>
          <a:xfrm rot="20707748">
            <a:off x="7660698" y="5462349"/>
            <a:ext cx="1709024" cy="1536003"/>
          </a:xfrm>
          <a:custGeom>
            <a:avLst/>
            <a:gdLst/>
            <a:ahLst/>
            <a:cxnLst/>
            <a:rect l="l" t="t" r="r" b="b"/>
            <a:pathLst>
              <a:path w="1709024" h="1536003">
                <a:moveTo>
                  <a:pt x="1709024" y="0"/>
                </a:moveTo>
                <a:lnTo>
                  <a:pt x="1301161" y="1536003"/>
                </a:lnTo>
                <a:lnTo>
                  <a:pt x="0" y="119050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ounded Rectangle 55"/>
          <p:cNvSpPr/>
          <p:nvPr/>
        </p:nvSpPr>
        <p:spPr>
          <a:xfrm rot="20707748">
            <a:off x="6667944" y="-490547"/>
            <a:ext cx="3064333" cy="5811872"/>
          </a:xfrm>
          <a:custGeom>
            <a:avLst/>
            <a:gdLst/>
            <a:ahLst/>
            <a:cxnLst/>
            <a:rect l="l" t="t" r="r" b="b"/>
            <a:pathLst>
              <a:path w="3064333" h="5811872">
                <a:moveTo>
                  <a:pt x="0" y="0"/>
                </a:moveTo>
                <a:lnTo>
                  <a:pt x="3064333" y="813688"/>
                </a:lnTo>
                <a:lnTo>
                  <a:pt x="1737140" y="5811872"/>
                </a:lnTo>
                <a:lnTo>
                  <a:pt x="82090" y="5811872"/>
                </a:lnTo>
                <a:cubicBezTo>
                  <a:pt x="36753" y="5811872"/>
                  <a:pt x="0" y="5775119"/>
                  <a:pt x="0" y="5729782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5504" y="2231136"/>
            <a:ext cx="4818888" cy="143560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-900000">
            <a:off x="854761" y="1406870"/>
            <a:ext cx="2213148" cy="759866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 rot="-900000">
            <a:off x="1120518" y="2227895"/>
            <a:ext cx="2578608" cy="3938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 rot="-900000">
            <a:off x="3535709" y="687503"/>
            <a:ext cx="2214753" cy="753043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 rot="-900000">
            <a:off x="3808498" y="1495882"/>
            <a:ext cx="2578608" cy="395590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C2C246EC-856C-2046-AEC5-3B62D5C54175}" type="datetime1">
              <a:rPr lang="en-US" smtClean="0"/>
              <a:t>11/14/2011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 rot="-900000">
            <a:off x="4050792" y="549554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 smtClean="0"/>
              <a:t>Lesson 1: God Is                                                                         Global University of Theological Studies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97614D2F-4347-F847-8C2E-5337472F27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3000">
        <p14:reveal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>
          <a:xfrm rot="907748">
            <a:off x="-865440" y="850599"/>
            <a:ext cx="3615441" cy="6151724"/>
          </a:xfrm>
          <a:custGeom>
            <a:avLst/>
            <a:gdLst/>
            <a:ahLst/>
            <a:cxnLst/>
            <a:rect l="l" t="t" r="r" b="b"/>
            <a:pathLst>
              <a:path w="3615441" h="6151724">
                <a:moveTo>
                  <a:pt x="0" y="0"/>
                </a:moveTo>
                <a:lnTo>
                  <a:pt x="3533351" y="0"/>
                </a:lnTo>
                <a:cubicBezTo>
                  <a:pt x="3578688" y="0"/>
                  <a:pt x="3615441" y="36753"/>
                  <a:pt x="3615441" y="82090"/>
                </a:cubicBezTo>
                <a:lnTo>
                  <a:pt x="3615441" y="5623909"/>
                </a:lnTo>
                <a:lnTo>
                  <a:pt x="1663219" y="6151724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ed Rectangle 21"/>
          <p:cNvSpPr/>
          <p:nvPr/>
        </p:nvSpPr>
        <p:spPr>
          <a:xfrm rot="907748">
            <a:off x="17749" y="-511509"/>
            <a:ext cx="3735394" cy="1387781"/>
          </a:xfrm>
          <a:custGeom>
            <a:avLst/>
            <a:gdLst/>
            <a:ahLst/>
            <a:cxnLst/>
            <a:rect l="l" t="t" r="r" b="b"/>
            <a:pathLst>
              <a:path w="3735394" h="1387781">
                <a:moveTo>
                  <a:pt x="0" y="1009924"/>
                </a:moveTo>
                <a:lnTo>
                  <a:pt x="3735394" y="0"/>
                </a:lnTo>
                <a:lnTo>
                  <a:pt x="3735394" y="1305691"/>
                </a:lnTo>
                <a:cubicBezTo>
                  <a:pt x="3735394" y="1351028"/>
                  <a:pt x="3698641" y="1387781"/>
                  <a:pt x="3653304" y="1387781"/>
                </a:cubicBezTo>
                <a:lnTo>
                  <a:pt x="102160" y="1387781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ounded Rectangle 22"/>
          <p:cNvSpPr/>
          <p:nvPr/>
        </p:nvSpPr>
        <p:spPr>
          <a:xfrm rot="907748">
            <a:off x="2146801" y="6590199"/>
            <a:ext cx="1981025" cy="535602"/>
          </a:xfrm>
          <a:custGeom>
            <a:avLst/>
            <a:gdLst/>
            <a:ahLst/>
            <a:cxnLst/>
            <a:rect l="l" t="t" r="r" b="b"/>
            <a:pathLst>
              <a:path w="1981025" h="535602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81025" y="0"/>
                </a:lnTo>
                <a:lnTo>
                  <a:pt x="0" y="535602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ounded Rectangle 23"/>
          <p:cNvSpPr/>
          <p:nvPr/>
        </p:nvSpPr>
        <p:spPr>
          <a:xfrm rot="907748">
            <a:off x="3185141" y="-553633"/>
            <a:ext cx="6782931" cy="7826540"/>
          </a:xfrm>
          <a:custGeom>
            <a:avLst/>
            <a:gdLst/>
            <a:ahLst/>
            <a:cxnLst/>
            <a:rect l="l" t="t" r="r" b="b"/>
            <a:pathLst>
              <a:path w="6782931" h="7826540">
                <a:moveTo>
                  <a:pt x="0" y="1349945"/>
                </a:moveTo>
                <a:lnTo>
                  <a:pt x="4993024" y="0"/>
                </a:lnTo>
                <a:lnTo>
                  <a:pt x="6782931" y="6620302"/>
                </a:lnTo>
                <a:lnTo>
                  <a:pt x="2321435" y="7826540"/>
                </a:lnTo>
                <a:lnTo>
                  <a:pt x="82090" y="7826540"/>
                </a:lnTo>
                <a:cubicBezTo>
                  <a:pt x="36753" y="7826540"/>
                  <a:pt x="0" y="7789787"/>
                  <a:pt x="0" y="774445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-630936" y="2926080"/>
            <a:ext cx="5065776" cy="16916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 rot="900000">
            <a:off x="1691640" y="612648"/>
            <a:ext cx="1792224" cy="365125"/>
          </a:xfrm>
        </p:spPr>
        <p:txBody>
          <a:bodyPr/>
          <a:lstStyle/>
          <a:p>
            <a:fld id="{C7616214-DAFB-F94F-A5DB-29091113D369}" type="datetime1">
              <a:rPr lang="en-US" smtClean="0"/>
              <a:t>11/14/2011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 rot="900000">
            <a:off x="2493721" y="6101033"/>
            <a:ext cx="3052113" cy="365125"/>
          </a:xfrm>
        </p:spPr>
        <p:txBody>
          <a:bodyPr/>
          <a:lstStyle/>
          <a:p>
            <a:r>
              <a:rPr lang="en-US" smtClean="0"/>
              <a:t>Lesson 1: God Is                                                                         Global University of Theological Studies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 rot="900000">
            <a:off x="1261872" y="301752"/>
            <a:ext cx="2286000" cy="365125"/>
          </a:xfrm>
        </p:spPr>
        <p:txBody>
          <a:bodyPr/>
          <a:lstStyle/>
          <a:p>
            <a:fld id="{97614D2F-4347-F847-8C2E-5337472F27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3000">
        <p14:reveal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900000">
            <a:off x="-372248" y="-1218153"/>
            <a:ext cx="8577953" cy="6344114"/>
          </a:xfrm>
          <a:custGeom>
            <a:avLst/>
            <a:gdLst/>
            <a:ahLst/>
            <a:cxnLst/>
            <a:rect l="l" t="t" r="r" b="b"/>
            <a:pathLst>
              <a:path w="8577953" h="6344114">
                <a:moveTo>
                  <a:pt x="0" y="2298455"/>
                </a:moveTo>
                <a:lnTo>
                  <a:pt x="8577953" y="0"/>
                </a:lnTo>
                <a:lnTo>
                  <a:pt x="8577953" y="6262024"/>
                </a:lnTo>
                <a:cubicBezTo>
                  <a:pt x="8577953" y="6307361"/>
                  <a:pt x="8541200" y="6344113"/>
                  <a:pt x="8495863" y="6344113"/>
                </a:cubicBezTo>
                <a:lnTo>
                  <a:pt x="1084031" y="634411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900000">
            <a:off x="-449071" y="5207889"/>
            <a:ext cx="7470000" cy="2486713"/>
          </a:xfrm>
          <a:custGeom>
            <a:avLst/>
            <a:gdLst/>
            <a:ahLst/>
            <a:cxnLst/>
            <a:rect l="l" t="t" r="r" b="b"/>
            <a:pathLst>
              <a:path w="7470000" h="2486713">
                <a:moveTo>
                  <a:pt x="0" y="0"/>
                </a:moveTo>
                <a:lnTo>
                  <a:pt x="7387910" y="0"/>
                </a:lnTo>
                <a:cubicBezTo>
                  <a:pt x="7433247" y="0"/>
                  <a:pt x="7470000" y="36753"/>
                  <a:pt x="7470000" y="82090"/>
                </a:cubicBezTo>
                <a:lnTo>
                  <a:pt x="7470000" y="663670"/>
                </a:lnTo>
                <a:lnTo>
                  <a:pt x="666313" y="2486713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900000">
            <a:off x="7192310" y="6483326"/>
            <a:ext cx="1932834" cy="635630"/>
          </a:xfrm>
          <a:custGeom>
            <a:avLst/>
            <a:gdLst/>
            <a:ahLst/>
            <a:cxnLst/>
            <a:rect l="l" t="t" r="r" b="b"/>
            <a:pathLst>
              <a:path w="1932834" h="63563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01288" y="0"/>
                </a:lnTo>
                <a:lnTo>
                  <a:pt x="1932834" y="117729"/>
                </a:lnTo>
                <a:lnTo>
                  <a:pt x="0" y="635630"/>
                </a:lnTo>
                <a:lnTo>
                  <a:pt x="0" y="82090"/>
                </a:lnTo>
                <a:cubicBezTo>
                  <a:pt x="0" y="48087"/>
                  <a:pt x="20673" y="18913"/>
                  <a:pt x="50137" y="645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 rot="900000">
            <a:off x="8127084" y="92392"/>
            <a:ext cx="1878991" cy="6414233"/>
          </a:xfrm>
          <a:custGeom>
            <a:avLst/>
            <a:gdLst/>
            <a:ahLst/>
            <a:cxnLst/>
            <a:rect l="l" t="t" r="r" b="b"/>
            <a:pathLst>
              <a:path w="1878991" h="6414233">
                <a:moveTo>
                  <a:pt x="0" y="42953"/>
                </a:moveTo>
                <a:lnTo>
                  <a:pt x="160303" y="0"/>
                </a:lnTo>
                <a:lnTo>
                  <a:pt x="1878991" y="6414233"/>
                </a:lnTo>
                <a:lnTo>
                  <a:pt x="82090" y="6414233"/>
                </a:lnTo>
                <a:cubicBezTo>
                  <a:pt x="36753" y="6414233"/>
                  <a:pt x="0" y="6377480"/>
                  <a:pt x="0" y="6332143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 rot="900000">
            <a:off x="7521938" y="5927116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CBD96DF2-01E0-1F44-9FCC-2AB1DF6F381A}" type="datetime1">
              <a:rPr lang="en-US" smtClean="0"/>
              <a:t>11/14/2011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 rot="900000">
            <a:off x="3892286" y="5987296"/>
            <a:ext cx="3124200" cy="295162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 smtClean="0"/>
              <a:t>Lesson 1: God Is                                                                         Global University of Theological Studies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 rot="900000">
            <a:off x="7599046" y="5570110"/>
            <a:ext cx="716206" cy="365125"/>
          </a:xfrm>
        </p:spPr>
        <p:txBody>
          <a:bodyPr/>
          <a:lstStyle>
            <a:lvl1pPr algn="l">
              <a:defRPr/>
            </a:lvl1pPr>
          </a:lstStyle>
          <a:p>
            <a:fld id="{97614D2F-4347-F847-8C2E-5337472F27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3000">
        <p14:reveal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/>
          <p:nvPr/>
        </p:nvSpPr>
        <p:spPr>
          <a:xfrm rot="20707748">
            <a:off x="-897260" y="-624538"/>
            <a:ext cx="7286946" cy="6041338"/>
          </a:xfrm>
          <a:custGeom>
            <a:avLst/>
            <a:gdLst/>
            <a:ahLst/>
            <a:cxnLst/>
            <a:rect l="l" t="t" r="r" b="b"/>
            <a:pathLst>
              <a:path w="7286946" h="6041338">
                <a:moveTo>
                  <a:pt x="1604186" y="0"/>
                </a:moveTo>
                <a:lnTo>
                  <a:pt x="7286946" y="1508972"/>
                </a:lnTo>
                <a:lnTo>
                  <a:pt x="7286946" y="5959247"/>
                </a:lnTo>
                <a:cubicBezTo>
                  <a:pt x="7286946" y="6004584"/>
                  <a:pt x="7250193" y="6041337"/>
                  <a:pt x="7204856" y="6041337"/>
                </a:cubicBezTo>
                <a:lnTo>
                  <a:pt x="0" y="6041338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64806" y="5378153"/>
            <a:ext cx="7443151" cy="2476431"/>
          </a:xfrm>
          <a:custGeom>
            <a:avLst/>
            <a:gdLst/>
            <a:ahLst/>
            <a:cxnLst/>
            <a:rect l="l" t="t" r="r" b="b"/>
            <a:pathLst>
              <a:path w="7443151" h="2476431">
                <a:moveTo>
                  <a:pt x="7393013" y="6452"/>
                </a:moveTo>
                <a:cubicBezTo>
                  <a:pt x="7422477" y="18914"/>
                  <a:pt x="7443150" y="48087"/>
                  <a:pt x="7443150" y="82090"/>
                </a:cubicBezTo>
                <a:lnTo>
                  <a:pt x="7443151" y="2476431"/>
                </a:lnTo>
                <a:lnTo>
                  <a:pt x="0" y="500014"/>
                </a:lnTo>
                <a:lnTo>
                  <a:pt x="132771" y="1"/>
                </a:lnTo>
                <a:lnTo>
                  <a:pt x="7361060" y="1"/>
                </a:lnTo>
                <a:cubicBezTo>
                  <a:pt x="7372394" y="0"/>
                  <a:pt x="7383192" y="2298"/>
                  <a:pt x="7393013" y="6452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7660994" y="5459931"/>
            <a:ext cx="1709023" cy="1538302"/>
          </a:xfrm>
          <a:custGeom>
            <a:avLst/>
            <a:gdLst/>
            <a:ahLst/>
            <a:cxnLst/>
            <a:rect l="l" t="t" r="r" b="b"/>
            <a:pathLst>
              <a:path w="1709023" h="1538302">
                <a:moveTo>
                  <a:pt x="1709023" y="0"/>
                </a:moveTo>
                <a:lnTo>
                  <a:pt x="1300550" y="1538302"/>
                </a:lnTo>
                <a:lnTo>
                  <a:pt x="0" y="119296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 rot="20707748">
            <a:off x="6673110" y="-489836"/>
            <a:ext cx="3059119" cy="5809409"/>
          </a:xfrm>
          <a:custGeom>
            <a:avLst/>
            <a:gdLst/>
            <a:ahLst/>
            <a:cxnLst/>
            <a:rect l="l" t="t" r="r" b="b"/>
            <a:pathLst>
              <a:path w="3059119" h="5809409">
                <a:moveTo>
                  <a:pt x="0" y="0"/>
                </a:moveTo>
                <a:lnTo>
                  <a:pt x="3059119" y="812303"/>
                </a:lnTo>
                <a:lnTo>
                  <a:pt x="1732212" y="5809409"/>
                </a:lnTo>
                <a:lnTo>
                  <a:pt x="82090" y="5809409"/>
                </a:lnTo>
                <a:cubicBezTo>
                  <a:pt x="36753" y="5809409"/>
                  <a:pt x="0" y="5772656"/>
                  <a:pt x="0" y="5727319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5504" y="2231136"/>
            <a:ext cx="4818888" cy="1435608"/>
          </a:xfrm>
        </p:spPr>
        <p:txBody>
          <a:bodyPr anchor="b"/>
          <a:lstStyle>
            <a:lvl1pPr algn="r"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-900000">
            <a:off x="844848" y="997933"/>
            <a:ext cx="5343100" cy="3888220"/>
          </a:xfrm>
        </p:spPr>
        <p:txBody>
          <a:bodyPr anchor="b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900000">
            <a:off x="3216573" y="5144589"/>
            <a:ext cx="3930375" cy="988131"/>
          </a:xfrm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A72AC36A-B415-7C4F-9753-9A09A48A6564}" type="datetime1">
              <a:rPr lang="en-US" smtClean="0"/>
              <a:t>11/14/2011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900000">
            <a:off x="4263966" y="6099104"/>
            <a:ext cx="3063047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 smtClean="0"/>
              <a:t>Lesson 1: God Is                                                                         Global University of Theological Studies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97614D2F-4347-F847-8C2E-5337472F27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3000">
        <p14:reveal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 rot="900000">
            <a:off x="-533701" y="-979752"/>
            <a:ext cx="6672870" cy="6821601"/>
          </a:xfrm>
          <a:custGeom>
            <a:avLst/>
            <a:gdLst/>
            <a:ahLst/>
            <a:cxnLst/>
            <a:rect l="l" t="t" r="r" b="b"/>
            <a:pathLst>
              <a:path w="6672870" h="6821601">
                <a:moveTo>
                  <a:pt x="0" y="1787990"/>
                </a:moveTo>
                <a:lnTo>
                  <a:pt x="6672870" y="0"/>
                </a:lnTo>
                <a:lnTo>
                  <a:pt x="6672870" y="6739511"/>
                </a:lnTo>
                <a:cubicBezTo>
                  <a:pt x="6672870" y="6784848"/>
                  <a:pt x="6636117" y="6821601"/>
                  <a:pt x="6590780" y="6821601"/>
                </a:cubicBezTo>
                <a:lnTo>
                  <a:pt x="1348753" y="6821601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 rot="900000">
            <a:off x="-283896" y="5969722"/>
            <a:ext cx="5300494" cy="1495954"/>
          </a:xfrm>
          <a:custGeom>
            <a:avLst/>
            <a:gdLst/>
            <a:ahLst/>
            <a:cxnLst/>
            <a:rect l="l" t="t" r="r" b="b"/>
            <a:pathLst>
              <a:path w="5300494" h="1495954">
                <a:moveTo>
                  <a:pt x="0" y="0"/>
                </a:moveTo>
                <a:lnTo>
                  <a:pt x="5218404" y="0"/>
                </a:lnTo>
                <a:cubicBezTo>
                  <a:pt x="5263741" y="0"/>
                  <a:pt x="5300494" y="36753"/>
                  <a:pt x="5300494" y="82090"/>
                </a:cubicBezTo>
                <a:lnTo>
                  <a:pt x="5300494" y="183095"/>
                </a:lnTo>
                <a:lnTo>
                  <a:pt x="400840" y="149595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/>
          <p:cNvSpPr/>
          <p:nvPr/>
        </p:nvSpPr>
        <p:spPr>
          <a:xfrm rot="900000">
            <a:off x="6930292" y="-242630"/>
            <a:ext cx="2434235" cy="1383623"/>
          </a:xfrm>
          <a:custGeom>
            <a:avLst/>
            <a:gdLst/>
            <a:ahLst/>
            <a:cxnLst/>
            <a:rect l="l" t="t" r="r" b="b"/>
            <a:pathLst>
              <a:path w="2434235" h="1383623">
                <a:moveTo>
                  <a:pt x="0" y="552912"/>
                </a:moveTo>
                <a:lnTo>
                  <a:pt x="2063495" y="0"/>
                </a:lnTo>
                <a:lnTo>
                  <a:pt x="2434235" y="1383623"/>
                </a:lnTo>
                <a:lnTo>
                  <a:pt x="82090" y="1383622"/>
                </a:lnTo>
                <a:cubicBezTo>
                  <a:pt x="36754" y="1383622"/>
                  <a:pt x="0" y="1346869"/>
                  <a:pt x="0" y="1301533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900000">
            <a:off x="5899782" y="1282101"/>
            <a:ext cx="3842742" cy="6178450"/>
          </a:xfrm>
          <a:custGeom>
            <a:avLst/>
            <a:gdLst/>
            <a:ahLst/>
            <a:cxnLst/>
            <a:rect l="l" t="t" r="r" b="b"/>
            <a:pathLst>
              <a:path w="3842742" h="617845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2463128" y="0"/>
                </a:lnTo>
                <a:lnTo>
                  <a:pt x="3842742" y="5148790"/>
                </a:lnTo>
                <a:lnTo>
                  <a:pt x="0" y="6178450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4578273" y="2744935"/>
            <a:ext cx="5036383" cy="1997131"/>
          </a:xfrm>
        </p:spPr>
        <p:txBody>
          <a:bodyPr anchor="t">
            <a:normAutofit/>
          </a:bodyPr>
          <a:lstStyle>
            <a:lvl1pPr algn="r"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900000">
            <a:off x="1507529" y="615731"/>
            <a:ext cx="4323504" cy="3294418"/>
          </a:xfrm>
          <a:prstGeom prst="roundRect">
            <a:avLst>
              <a:gd name="adj" fmla="val 4992"/>
            </a:avLst>
          </a:prstGeom>
          <a:ln w="19050">
            <a:solidFill>
              <a:schemeClr val="tx1"/>
            </a:solidFill>
          </a:ln>
          <a:effectLst>
            <a:innerShdw blurRad="101600" dir="13500000">
              <a:prstClr val="black">
                <a:alpha val="70000"/>
              </a:prstClr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900000">
            <a:off x="822789" y="4161126"/>
            <a:ext cx="4310915" cy="1203540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900000">
            <a:off x="6992395" y="571255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64606FD5-F558-7745-AD2E-7F8F1193F598}" type="datetime1">
              <a:rPr lang="en-US" smtClean="0"/>
              <a:t>11/14/2011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900000">
            <a:off x="647292" y="5162531"/>
            <a:ext cx="2977453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Lesson 1: God Is                                                                         Global University of Theological Studies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900000">
            <a:off x="7046470" y="391054"/>
            <a:ext cx="1963187" cy="365125"/>
          </a:xfrm>
        </p:spPr>
        <p:txBody>
          <a:bodyPr/>
          <a:lstStyle>
            <a:lvl1pPr algn="l">
              <a:defRPr/>
            </a:lvl1pPr>
          </a:lstStyle>
          <a:p>
            <a:fld id="{97614D2F-4347-F847-8C2E-5337472F27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3000">
        <p14:reveal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can1080Base.png"/>
          <p:cNvPicPr>
            <a:picLocks noChangeAspect="1"/>
          </p:cNvPicPr>
          <p:nvPr/>
        </p:nvPicPr>
        <p:blipFill>
          <a:blip r:embed="rId13" cstate="print">
            <a:lum bright="-38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 rot="-5400000">
            <a:off x="-673455" y="2807056"/>
            <a:ext cx="5320597" cy="184008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57600" y="990600"/>
            <a:ext cx="5027024" cy="47833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6096001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ffectLst/>
              </a:defRPr>
            </a:lvl1pPr>
          </a:lstStyle>
          <a:p>
            <a:fld id="{961A38E6-2B5F-E940-85DD-D0EA8357D85A}" type="datetime1">
              <a:rPr lang="en-US" smtClean="0"/>
              <a:t>11/14/2011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096001"/>
            <a:ext cx="3124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Lesson 1: God Is                                                                         Global University of Theological Studies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3047" y="53249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614D2F-4347-F847-8C2E-5337472F27B7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3400" advTm="3000">
        <p14:reveal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  <p:hf sldNum="0" hdr="0" dt="0"/>
  <p:txStyles>
    <p:titleStyle>
      <a:lvl1pPr algn="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spcAft>
          <a:spcPts val="600"/>
        </a:spcAft>
        <a:buSzPct val="140000"/>
        <a:buFont typeface="Wingdings" pitchFamily="2" charset="2"/>
        <a:buChar char=""/>
        <a:defRPr sz="2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731520" indent="-365760" algn="l" defTabSz="914400" rtl="0" eaLnBrk="1" latinLnBrk="0" hangingPunct="1">
        <a:spcBef>
          <a:spcPct val="20000"/>
        </a:spcBef>
        <a:spcAft>
          <a:spcPts val="600"/>
        </a:spcAft>
        <a:buSzPct val="140000"/>
        <a:buFont typeface="Wingdings" pitchFamily="2" charset="2"/>
        <a:buChar char=""/>
        <a:defRPr sz="2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97280" indent="-320040" algn="l" defTabSz="914400" rtl="0" eaLnBrk="1" latinLnBrk="0" hangingPunct="1">
        <a:spcBef>
          <a:spcPct val="20000"/>
        </a:spcBef>
        <a:spcAft>
          <a:spcPts val="600"/>
        </a:spcAft>
        <a:buSzPct val="140000"/>
        <a:buFont typeface="Wingdings" pitchFamily="2" charset="2"/>
        <a:buChar char=""/>
        <a:defRPr sz="20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74320" algn="l" defTabSz="914400" rtl="0" eaLnBrk="1" latinLnBrk="0" hangingPunct="1">
        <a:spcBef>
          <a:spcPct val="20000"/>
        </a:spcBef>
        <a:spcAft>
          <a:spcPts val="600"/>
        </a:spcAft>
        <a:buSzPct val="140000"/>
        <a:buFont typeface="Wingdings" pitchFamily="2" charset="2"/>
        <a:buChar char=""/>
        <a:defRPr sz="1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74320" algn="l" defTabSz="914400" rtl="0" eaLnBrk="1" latinLnBrk="0" hangingPunct="1">
        <a:spcBef>
          <a:spcPct val="20000"/>
        </a:spcBef>
        <a:spcAft>
          <a:spcPts val="600"/>
        </a:spcAft>
        <a:buSzPct val="140000"/>
        <a:buFont typeface="Wingdings" pitchFamily="2" charset="2"/>
        <a:buChar char=""/>
        <a:defRPr sz="1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2024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46888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3817"/>
            <a:ext cx="9144000" cy="49653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343400" y="54285"/>
            <a:ext cx="4729032" cy="463876"/>
          </a:xfrm>
        </p:spPr>
        <p:txBody>
          <a:bodyPr/>
          <a:lstStyle/>
          <a:p>
            <a:pPr algn="ctr"/>
            <a:r>
              <a:rPr lang="en-US" sz="2000" dirty="0" smtClean="0"/>
              <a:t>                                                                       </a:t>
            </a:r>
            <a:r>
              <a:rPr lang="en-US" sz="1800" dirty="0" smtClean="0"/>
              <a:t>Global University of  Theological Studies</a:t>
            </a:r>
            <a:endParaRPr lang="en-US" sz="1800" dirty="0"/>
          </a:p>
        </p:txBody>
      </p:sp>
      <p:sp>
        <p:nvSpPr>
          <p:cNvPr id="4" name="TextBox 3"/>
          <p:cNvSpPr txBox="1"/>
          <p:nvPr/>
        </p:nvSpPr>
        <p:spPr>
          <a:xfrm>
            <a:off x="0" y="5037765"/>
            <a:ext cx="914399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DEITY OF </a:t>
            </a:r>
          </a:p>
          <a:p>
            <a:pPr algn="ctr"/>
            <a:r>
              <a:rPr lang="en-US" sz="54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JESUS CHRIST</a:t>
            </a:r>
            <a:endParaRPr lang="en-US" sz="5400" b="1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67517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50"/>
                            </p:stCondLst>
                            <p:childTnLst>
                              <p:par>
                                <p:cTn id="11" presetID="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17218" y="6328361"/>
            <a:ext cx="8722098" cy="423866"/>
          </a:xfrm>
        </p:spPr>
        <p:txBody>
          <a:bodyPr/>
          <a:lstStyle/>
          <a:p>
            <a:r>
              <a:rPr lang="en-US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/>
                <a:cs typeface="Arial Black"/>
              </a:rPr>
              <a:t>Doctrine 1 – Lesson 7: The Deity of Jesus Christ                         </a:t>
            </a:r>
            <a:r>
              <a:rPr lang="en-US" dirty="0"/>
              <a:t>Global University of Theological Studies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65760" y="137160"/>
            <a:ext cx="841248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Jesus Christ possessed all the Divine Attributes</a:t>
            </a:r>
            <a:endParaRPr lang="en-US" sz="5400" b="1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0304" y="2417575"/>
            <a:ext cx="87490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Omnipotence</a:t>
            </a:r>
            <a:r>
              <a:rPr lang="en-US" sz="4000" dirty="0" smtClean="0"/>
              <a:t> ~ </a:t>
            </a:r>
            <a:r>
              <a:rPr lang="en-US" sz="4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All Power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17218" y="5034796"/>
            <a:ext cx="872209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Omnipresence</a:t>
            </a:r>
            <a:r>
              <a:rPr lang="en-US" sz="4000" dirty="0" smtClean="0"/>
              <a:t> ~ </a:t>
            </a:r>
            <a:r>
              <a:rPr lang="en-US" sz="4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In All Places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90304" y="3714509"/>
            <a:ext cx="87490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Omniscience</a:t>
            </a:r>
            <a:r>
              <a:rPr lang="en-US" sz="4000" dirty="0" smtClean="0"/>
              <a:t> ~  </a:t>
            </a:r>
            <a:r>
              <a:rPr lang="en-US" sz="4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All Knowing</a:t>
            </a:r>
            <a:endParaRPr lang="en-US" sz="4000" dirty="0" smtClean="0"/>
          </a:p>
        </p:txBody>
      </p:sp>
    </p:spTree>
    <p:extLst>
      <p:ext uri="{BB962C8B-B14F-4D97-AF65-F5344CB8AC3E}">
        <p14:creationId xmlns:p14="http://schemas.microsoft.com/office/powerpoint/2010/main" val="507616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500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000"/>
                            </p:stCondLst>
                            <p:childTnLst>
                              <p:par>
                                <p:cTn id="17" presetID="6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17218" y="6328361"/>
            <a:ext cx="8722098" cy="423866"/>
          </a:xfrm>
        </p:spPr>
        <p:txBody>
          <a:bodyPr/>
          <a:lstStyle/>
          <a:p>
            <a:r>
              <a:rPr lang="en-US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/>
                <a:cs typeface="Arial Black"/>
              </a:rPr>
              <a:t>Doctrine 1 – Lesson 7: The Deity of Jesus Christ                         </a:t>
            </a:r>
            <a:r>
              <a:rPr lang="en-US" dirty="0"/>
              <a:t>Global University of Theological Studies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65760" y="137160"/>
            <a:ext cx="841248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Jesus Christ possessed all the Divine Attributes</a:t>
            </a:r>
            <a:endParaRPr lang="en-US" sz="5400" b="1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0304" y="2417575"/>
            <a:ext cx="87490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u="sng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O m n </a:t>
            </a:r>
            <a:r>
              <a:rPr lang="en-US" sz="4400" u="sng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i</a:t>
            </a:r>
            <a:r>
              <a:rPr lang="en-US" sz="4400" u="sng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p o t e n c 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90304" y="3734665"/>
            <a:ext cx="8749012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“All power is given unto me </a:t>
            </a:r>
          </a:p>
          <a:p>
            <a:pPr algn="ctr"/>
            <a:r>
              <a:rPr lang="en-US" sz="3200" dirty="0" smtClean="0"/>
              <a:t>in heaven and in earth.”</a:t>
            </a:r>
          </a:p>
          <a:p>
            <a:pPr algn="ctr"/>
            <a:r>
              <a:rPr lang="en-US" sz="2800" dirty="0" smtClean="0">
                <a:solidFill>
                  <a:srgbClr val="ADDCF5"/>
                </a:solidFill>
              </a:rPr>
              <a:t>Matthew 28:18</a:t>
            </a:r>
          </a:p>
        </p:txBody>
      </p:sp>
    </p:spTree>
    <p:extLst>
      <p:ext uri="{BB962C8B-B14F-4D97-AF65-F5344CB8AC3E}">
        <p14:creationId xmlns:p14="http://schemas.microsoft.com/office/powerpoint/2010/main" val="1546065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75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17218" y="6328361"/>
            <a:ext cx="8722098" cy="423866"/>
          </a:xfrm>
        </p:spPr>
        <p:txBody>
          <a:bodyPr/>
          <a:lstStyle/>
          <a:p>
            <a:r>
              <a:rPr lang="en-US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/>
                <a:cs typeface="Arial Black"/>
              </a:rPr>
              <a:t>Doctrine 1 – Lesson 7: The Deity of Jesus Christ                         </a:t>
            </a:r>
            <a:r>
              <a:rPr lang="en-US" dirty="0"/>
              <a:t>Global University of Theological Studies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65760" y="137160"/>
            <a:ext cx="841248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Jesus Christ possessed all the Divine Attributes</a:t>
            </a:r>
            <a:endParaRPr lang="en-US" sz="5400" b="1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0304" y="2036510"/>
            <a:ext cx="87490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u="sng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O m n </a:t>
            </a:r>
            <a:r>
              <a:rPr lang="en-US" sz="4400" u="sng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i</a:t>
            </a:r>
            <a:r>
              <a:rPr lang="en-US" sz="4400" u="sng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p o t e n c e</a:t>
            </a:r>
          </a:p>
        </p:txBody>
      </p:sp>
      <p:sp>
        <p:nvSpPr>
          <p:cNvPr id="7" name="TextBox 6"/>
          <p:cNvSpPr txBox="1"/>
          <p:nvPr/>
        </p:nvSpPr>
        <p:spPr>
          <a:xfrm rot="21022695">
            <a:off x="200440" y="3294770"/>
            <a:ext cx="689629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/>
              <a:t>Power over tempest – </a:t>
            </a:r>
            <a:r>
              <a:rPr lang="en-US" sz="2600" dirty="0">
                <a:solidFill>
                  <a:srgbClr val="ADDCF5"/>
                </a:solidFill>
              </a:rPr>
              <a:t>M</a:t>
            </a:r>
            <a:r>
              <a:rPr lang="en-US" sz="2600" dirty="0" smtClean="0">
                <a:solidFill>
                  <a:srgbClr val="ADDCF5"/>
                </a:solidFill>
              </a:rPr>
              <a:t>atthew 8:23-27</a:t>
            </a:r>
          </a:p>
        </p:txBody>
      </p:sp>
      <p:sp>
        <p:nvSpPr>
          <p:cNvPr id="8" name="TextBox 7"/>
          <p:cNvSpPr txBox="1"/>
          <p:nvPr/>
        </p:nvSpPr>
        <p:spPr>
          <a:xfrm rot="526470">
            <a:off x="2738058" y="4642994"/>
            <a:ext cx="619525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/>
              <a:t>Power over disease – </a:t>
            </a:r>
            <a:r>
              <a:rPr lang="en-US" sz="2600" dirty="0" smtClean="0">
                <a:solidFill>
                  <a:srgbClr val="ADDCF5"/>
                </a:solidFill>
              </a:rPr>
              <a:t>Luke 4:38-41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80869" y="5449750"/>
            <a:ext cx="502177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/>
              <a:t>Power over death – </a:t>
            </a:r>
            <a:r>
              <a:rPr lang="en-US" sz="2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John 11</a:t>
            </a:r>
          </a:p>
        </p:txBody>
      </p:sp>
    </p:spTree>
    <p:extLst>
      <p:ext uri="{BB962C8B-B14F-4D97-AF65-F5344CB8AC3E}">
        <p14:creationId xmlns:p14="http://schemas.microsoft.com/office/powerpoint/2010/main" val="1428277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25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2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25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25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/>
      <p:bldP spid="7" grpId="0" build="p"/>
      <p:bldP spid="8" grpId="0" build="p"/>
      <p:bldP spid="11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17218" y="6328361"/>
            <a:ext cx="8722098" cy="423866"/>
          </a:xfrm>
        </p:spPr>
        <p:txBody>
          <a:bodyPr/>
          <a:lstStyle/>
          <a:p>
            <a:r>
              <a:rPr lang="en-US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/>
                <a:cs typeface="Arial Black"/>
              </a:rPr>
              <a:t>Doctrine 1 – Lesson 7: The Deity of Jesus Christ                         </a:t>
            </a:r>
            <a:r>
              <a:rPr lang="en-US" dirty="0"/>
              <a:t>Global University of Theological Studies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65760" y="137160"/>
            <a:ext cx="841248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Jesus Christ possessed all the Divine Attributes</a:t>
            </a:r>
            <a:endParaRPr lang="en-US" sz="5400" b="1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0304" y="2056666"/>
            <a:ext cx="87490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u="sng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O m n </a:t>
            </a:r>
            <a:r>
              <a:rPr lang="en-US" sz="4400" u="sng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i</a:t>
            </a:r>
            <a:r>
              <a:rPr lang="en-US" sz="4400" u="sng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p o t e n c e</a:t>
            </a:r>
          </a:p>
        </p:txBody>
      </p:sp>
      <p:sp>
        <p:nvSpPr>
          <p:cNvPr id="6" name="TextBox 5"/>
          <p:cNvSpPr txBox="1"/>
          <p:nvPr/>
        </p:nvSpPr>
        <p:spPr>
          <a:xfrm rot="20795925">
            <a:off x="257592" y="3461433"/>
            <a:ext cx="691896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/>
              <a:t>Power over demons – </a:t>
            </a:r>
            <a:r>
              <a:rPr lang="en-US" sz="2600" dirty="0" smtClean="0">
                <a:solidFill>
                  <a:srgbClr val="ADDCF5"/>
                </a:solidFill>
              </a:rPr>
              <a:t>Luke 4:35, 36, 41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802788" y="4191941"/>
            <a:ext cx="496438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/>
              <a:t>Power over nature </a:t>
            </a:r>
            <a:r>
              <a:rPr lang="en-US" sz="2600" dirty="0" smtClean="0"/>
              <a:t>– </a:t>
            </a:r>
            <a:r>
              <a:rPr lang="en-US" sz="2600" dirty="0" smtClean="0">
                <a:solidFill>
                  <a:srgbClr val="ADDCF5"/>
                </a:solidFill>
              </a:rPr>
              <a:t>John  2</a:t>
            </a:r>
          </a:p>
        </p:txBody>
      </p:sp>
      <p:sp>
        <p:nvSpPr>
          <p:cNvPr id="12" name="TextBox 11"/>
          <p:cNvSpPr txBox="1"/>
          <p:nvPr/>
        </p:nvSpPr>
        <p:spPr>
          <a:xfrm rot="451262">
            <a:off x="2486190" y="5354980"/>
            <a:ext cx="644459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/>
              <a:t>Power over all things – </a:t>
            </a:r>
            <a:r>
              <a:rPr lang="en-US" sz="2600" dirty="0" smtClean="0">
                <a:solidFill>
                  <a:srgbClr val="ADDCF5"/>
                </a:solidFill>
              </a:rPr>
              <a:t>Hebrews 2:8</a:t>
            </a:r>
          </a:p>
        </p:txBody>
      </p:sp>
    </p:spTree>
    <p:extLst>
      <p:ext uri="{BB962C8B-B14F-4D97-AF65-F5344CB8AC3E}">
        <p14:creationId xmlns:p14="http://schemas.microsoft.com/office/powerpoint/2010/main" val="2776831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25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" presetClass="entr" presetSubtype="1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75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500"/>
                            </p:stCondLst>
                            <p:childTnLst>
                              <p:par>
                                <p:cTn id="25" presetID="2" presetClass="entr" presetSubtype="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10" grpId="0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17218" y="6328361"/>
            <a:ext cx="8722098" cy="423866"/>
          </a:xfrm>
        </p:spPr>
        <p:txBody>
          <a:bodyPr/>
          <a:lstStyle/>
          <a:p>
            <a:r>
              <a:rPr lang="en-US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/>
                <a:cs typeface="Arial Black"/>
              </a:rPr>
              <a:t>Doctrine 1 – Lesson 7: The Deity of Jesus Christ                         </a:t>
            </a:r>
            <a:r>
              <a:rPr lang="en-US" dirty="0"/>
              <a:t>Global University of Theological Studies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65760" y="137160"/>
            <a:ext cx="841248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Jesus Christ possessed all the Divine Attributes</a:t>
            </a:r>
            <a:endParaRPr lang="en-US" sz="5400" b="1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0304" y="1887435"/>
            <a:ext cx="87490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u="sng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O m n </a:t>
            </a:r>
            <a:r>
              <a:rPr lang="en-US" sz="4400" u="sng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i</a:t>
            </a:r>
            <a:r>
              <a:rPr lang="en-US" sz="4400" u="sng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s c </a:t>
            </a:r>
            <a:r>
              <a:rPr lang="en-US" sz="4400" u="sng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i</a:t>
            </a:r>
            <a:r>
              <a:rPr lang="en-US" sz="4400" u="sng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e n c 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90304" y="2929679"/>
            <a:ext cx="8749012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“…He knew all men…for he knew </a:t>
            </a:r>
          </a:p>
          <a:p>
            <a:pPr algn="ctr"/>
            <a:r>
              <a:rPr lang="en-US" sz="3200" dirty="0" smtClean="0"/>
              <a:t>what was in man.”</a:t>
            </a:r>
          </a:p>
          <a:p>
            <a:pPr algn="ctr"/>
            <a:r>
              <a:rPr lang="en-US" sz="2800" dirty="0" smtClean="0">
                <a:solidFill>
                  <a:srgbClr val="ADDCF5"/>
                </a:solidFill>
              </a:rPr>
              <a:t>John 2:24-25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17218" y="4762240"/>
            <a:ext cx="8749012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“Now are we sure that thou </a:t>
            </a:r>
          </a:p>
          <a:p>
            <a:pPr algn="ctr"/>
            <a:r>
              <a:rPr lang="en-US" sz="3200" dirty="0" err="1" smtClean="0"/>
              <a:t>knowest</a:t>
            </a:r>
            <a:r>
              <a:rPr lang="en-US" sz="3200" dirty="0" smtClean="0"/>
              <a:t> all things….”</a:t>
            </a:r>
          </a:p>
          <a:p>
            <a:pPr algn="ctr"/>
            <a:r>
              <a:rPr lang="en-US" sz="2800" dirty="0" smtClean="0">
                <a:solidFill>
                  <a:srgbClr val="ADDCF5"/>
                </a:solidFill>
              </a:rPr>
              <a:t>John 16:30</a:t>
            </a:r>
          </a:p>
        </p:txBody>
      </p:sp>
    </p:spTree>
    <p:extLst>
      <p:ext uri="{BB962C8B-B14F-4D97-AF65-F5344CB8AC3E}">
        <p14:creationId xmlns:p14="http://schemas.microsoft.com/office/powerpoint/2010/main" val="1546065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75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2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 build="p"/>
      <p:bldP spid="8" grpId="0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17218" y="6328361"/>
            <a:ext cx="8722098" cy="423866"/>
          </a:xfrm>
        </p:spPr>
        <p:txBody>
          <a:bodyPr/>
          <a:lstStyle/>
          <a:p>
            <a:r>
              <a:rPr lang="en-US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/>
                <a:cs typeface="Arial Black"/>
              </a:rPr>
              <a:t>Doctrine 1 – Lesson 7: The Deity of Jesus Christ                         </a:t>
            </a:r>
            <a:r>
              <a:rPr lang="en-US" dirty="0"/>
              <a:t>Global University of Theological Studies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65760" y="137160"/>
            <a:ext cx="841248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Jesus Christ possessed all the Divine Attributes</a:t>
            </a:r>
            <a:endParaRPr lang="en-US" sz="5400" b="1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2153514"/>
            <a:ext cx="87490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u="sng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O m n </a:t>
            </a:r>
            <a:r>
              <a:rPr lang="en-US" sz="4400" u="sng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i</a:t>
            </a:r>
            <a:r>
              <a:rPr lang="en-US" sz="4400" u="sng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s c </a:t>
            </a:r>
            <a:r>
              <a:rPr lang="en-US" sz="4400" u="sng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i</a:t>
            </a:r>
            <a:r>
              <a:rPr lang="en-US" sz="4400" u="sng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e n c 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51148" y="3508799"/>
            <a:ext cx="8749012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“In whom are hid all the treasures </a:t>
            </a:r>
          </a:p>
          <a:p>
            <a:pPr algn="ctr"/>
            <a:r>
              <a:rPr lang="en-US" sz="3200" dirty="0" smtClean="0"/>
              <a:t>of wisdom and knowledge.”</a:t>
            </a:r>
          </a:p>
          <a:p>
            <a:pPr algn="ctr"/>
            <a:r>
              <a:rPr lang="en-US" sz="2800" dirty="0" smtClean="0">
                <a:solidFill>
                  <a:srgbClr val="ADDCF5"/>
                </a:solidFill>
              </a:rPr>
              <a:t>Colossians 2:3</a:t>
            </a:r>
          </a:p>
        </p:txBody>
      </p:sp>
    </p:spTree>
    <p:extLst>
      <p:ext uri="{BB962C8B-B14F-4D97-AF65-F5344CB8AC3E}">
        <p14:creationId xmlns:p14="http://schemas.microsoft.com/office/powerpoint/2010/main" val="2535404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75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 build="p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17218" y="6328361"/>
            <a:ext cx="8722098" cy="423866"/>
          </a:xfrm>
        </p:spPr>
        <p:txBody>
          <a:bodyPr/>
          <a:lstStyle/>
          <a:p>
            <a:r>
              <a:rPr lang="en-US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/>
                <a:cs typeface="Arial Black"/>
              </a:rPr>
              <a:t>Doctrine 1 – Lesson 7: The Deity of Jesus Christ                         </a:t>
            </a:r>
            <a:r>
              <a:rPr lang="en-US" dirty="0"/>
              <a:t>Global University of Theological Studies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65760" y="137160"/>
            <a:ext cx="841248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Jesus Christ possessed all the Divine Attributes</a:t>
            </a:r>
            <a:endParaRPr lang="en-US" sz="5400" b="1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0951" y="2032516"/>
            <a:ext cx="872209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u="sng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Omnipresence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51148" y="3508799"/>
            <a:ext cx="874901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“For where two or three are gathered together in my name, there am I in </a:t>
            </a:r>
          </a:p>
          <a:p>
            <a:pPr algn="ctr"/>
            <a:r>
              <a:rPr lang="en-US" sz="3200" dirty="0" smtClean="0"/>
              <a:t>the midst of them.”</a:t>
            </a:r>
          </a:p>
          <a:p>
            <a:pPr algn="ctr"/>
            <a:r>
              <a:rPr lang="en-US" sz="2800" dirty="0" smtClean="0">
                <a:solidFill>
                  <a:srgbClr val="ADDCF5"/>
                </a:solidFill>
              </a:rPr>
              <a:t>Matthew 18:20</a:t>
            </a:r>
          </a:p>
        </p:txBody>
      </p:sp>
    </p:spTree>
    <p:extLst>
      <p:ext uri="{BB962C8B-B14F-4D97-AF65-F5344CB8AC3E}">
        <p14:creationId xmlns:p14="http://schemas.microsoft.com/office/powerpoint/2010/main" val="1546065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 build="p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17218" y="6328361"/>
            <a:ext cx="8722098" cy="423866"/>
          </a:xfrm>
        </p:spPr>
        <p:txBody>
          <a:bodyPr/>
          <a:lstStyle/>
          <a:p>
            <a:r>
              <a:rPr lang="en-US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/>
                <a:cs typeface="Arial Black"/>
              </a:rPr>
              <a:t>Doctrine 1 – Lesson 7: The Deity of Jesus Christ                         </a:t>
            </a:r>
            <a:r>
              <a:rPr lang="en-US" dirty="0"/>
              <a:t>Global University of Theological Studies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65760" y="137160"/>
            <a:ext cx="841248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Jesus Christ possessed all the Divine Prerogatives</a:t>
            </a:r>
            <a:endParaRPr lang="en-US" sz="5000" b="1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515680" y="2111748"/>
            <a:ext cx="63990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*  The right to be worshipped</a:t>
            </a:r>
            <a:endParaRPr lang="en-US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2210145" y="2969883"/>
            <a:ext cx="57650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*  The right to forgive sins</a:t>
            </a:r>
            <a:endParaRPr lang="en-US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830319" y="3805368"/>
            <a:ext cx="73633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*  The right and power to create</a:t>
            </a:r>
            <a:endParaRPr lang="en-US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3858" y="4709765"/>
            <a:ext cx="914014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If Jesus Christ possessed these three prerogatives, then He is God.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9565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75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5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25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  <p:bldP spid="5" grpId="0"/>
      <p:bldP spid="6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17218" y="6328361"/>
            <a:ext cx="8722098" cy="423866"/>
          </a:xfrm>
        </p:spPr>
        <p:txBody>
          <a:bodyPr/>
          <a:lstStyle/>
          <a:p>
            <a:r>
              <a:rPr lang="en-US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/>
                <a:cs typeface="Arial Black"/>
              </a:rPr>
              <a:t>Doctrine 1 – Lesson 7: The Deity of Jesus Christ                         </a:t>
            </a:r>
            <a:r>
              <a:rPr lang="en-US" dirty="0"/>
              <a:t>Global University of Theological Studies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65760" y="137160"/>
            <a:ext cx="84124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Jesus Christ accepted worship and encouraged it</a:t>
            </a:r>
            <a:endParaRPr lang="en-US" sz="4800" b="1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1148" y="2082846"/>
            <a:ext cx="8749012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“Then they that were in the ship came </a:t>
            </a:r>
          </a:p>
          <a:p>
            <a:pPr algn="ctr"/>
            <a:r>
              <a:rPr lang="en-US" sz="3200" dirty="0" smtClean="0"/>
              <a:t>and worshipped him…”</a:t>
            </a:r>
          </a:p>
          <a:p>
            <a:pPr algn="ctr"/>
            <a:r>
              <a:rPr lang="en-US" sz="2800" dirty="0" smtClean="0">
                <a:solidFill>
                  <a:srgbClr val="ADDCF5"/>
                </a:solidFill>
              </a:rPr>
              <a:t>Matthew 14:33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97494" y="3786778"/>
            <a:ext cx="8749012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“Then came she and worshipped him….”</a:t>
            </a:r>
          </a:p>
          <a:p>
            <a:pPr algn="ctr"/>
            <a:r>
              <a:rPr lang="en-US" sz="2800" dirty="0" smtClean="0">
                <a:solidFill>
                  <a:srgbClr val="ADDCF5"/>
                </a:solidFill>
              </a:rPr>
              <a:t>Matthew 15:25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17218" y="4993539"/>
            <a:ext cx="87490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“And they worshipped him…”</a:t>
            </a:r>
          </a:p>
          <a:p>
            <a:pPr algn="ctr"/>
            <a:r>
              <a:rPr lang="en-US" sz="2800" dirty="0" smtClean="0">
                <a:solidFill>
                  <a:srgbClr val="ADDCF5"/>
                </a:solidFill>
              </a:rPr>
              <a:t>Luke 24:52</a:t>
            </a:r>
          </a:p>
        </p:txBody>
      </p:sp>
    </p:spTree>
    <p:extLst>
      <p:ext uri="{BB962C8B-B14F-4D97-AF65-F5344CB8AC3E}">
        <p14:creationId xmlns:p14="http://schemas.microsoft.com/office/powerpoint/2010/main" val="2877851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75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2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  <p:bldP spid="10" grpId="0"/>
      <p:bldP spid="1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17218" y="6328361"/>
            <a:ext cx="8722098" cy="423866"/>
          </a:xfrm>
        </p:spPr>
        <p:txBody>
          <a:bodyPr/>
          <a:lstStyle/>
          <a:p>
            <a:r>
              <a:rPr lang="en-US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/>
                <a:cs typeface="Arial Black"/>
              </a:rPr>
              <a:t>Doctrine 1 – Lesson 7: The Deity of Jesus Christ                         </a:t>
            </a:r>
            <a:r>
              <a:rPr lang="en-US" dirty="0"/>
              <a:t>Global University of Theological Studies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65760" y="137160"/>
            <a:ext cx="84124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Jesus Christ forgave sin</a:t>
            </a:r>
            <a:endParaRPr lang="en-US" sz="4800" b="1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1148" y="1887182"/>
            <a:ext cx="8749012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“…How then can I…sin against God?”</a:t>
            </a:r>
          </a:p>
          <a:p>
            <a:pPr algn="ctr"/>
            <a:r>
              <a:rPr lang="en-US" sz="2800" dirty="0" smtClean="0">
                <a:solidFill>
                  <a:srgbClr val="ADDCF5"/>
                </a:solidFill>
              </a:rPr>
              <a:t>Genesis 39:9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97494" y="3365462"/>
            <a:ext cx="87490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“Against thee, thee only, have I sinned….”</a:t>
            </a:r>
          </a:p>
          <a:p>
            <a:pPr algn="ctr"/>
            <a:r>
              <a:rPr lang="en-US" sz="2800" dirty="0" smtClean="0">
                <a:solidFill>
                  <a:srgbClr val="ADDCF5"/>
                </a:solidFill>
              </a:rPr>
              <a:t>Psalm 51:4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17218" y="4682249"/>
            <a:ext cx="8749012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“…Son, thy sins be forgiven thee….”</a:t>
            </a:r>
          </a:p>
          <a:p>
            <a:pPr algn="ctr"/>
            <a:r>
              <a:rPr lang="en-US" sz="2800" dirty="0" smtClean="0">
                <a:solidFill>
                  <a:srgbClr val="ADDCF5"/>
                </a:solidFill>
              </a:rPr>
              <a:t>Mark 2:5</a:t>
            </a:r>
          </a:p>
        </p:txBody>
      </p:sp>
    </p:spTree>
    <p:extLst>
      <p:ext uri="{BB962C8B-B14F-4D97-AF65-F5344CB8AC3E}">
        <p14:creationId xmlns:p14="http://schemas.microsoft.com/office/powerpoint/2010/main" val="3221781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  <p:bldP spid="10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17218" y="6328361"/>
            <a:ext cx="8722098" cy="423866"/>
          </a:xfrm>
        </p:spPr>
        <p:txBody>
          <a:bodyPr/>
          <a:lstStyle/>
          <a:p>
            <a:r>
              <a:rPr lang="en-US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/>
                <a:cs typeface="Arial Black"/>
              </a:rPr>
              <a:t>Doctrine 1 – Lesson 7: The Deity of Jesus Christ                         </a:t>
            </a:r>
            <a:r>
              <a:rPr lang="en-US" dirty="0" smtClean="0"/>
              <a:t>Global University of Theological Studies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65760" y="304800"/>
            <a:ext cx="84124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Jesus was called God</a:t>
            </a:r>
            <a:endParaRPr lang="en-US" sz="5400" b="1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 rot="21193784">
            <a:off x="182880" y="1630680"/>
            <a:ext cx="43891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“The Word was God</a:t>
            </a:r>
            <a:r>
              <a:rPr lang="en-US" sz="3000" dirty="0" smtClean="0"/>
              <a:t>”</a:t>
            </a:r>
          </a:p>
          <a:p>
            <a:pPr algn="ctr"/>
            <a:r>
              <a:rPr lang="en-US" sz="2800" dirty="0" smtClean="0">
                <a:solidFill>
                  <a:srgbClr val="ADDCF5"/>
                </a:solidFill>
              </a:rPr>
              <a:t>John 1:1</a:t>
            </a:r>
            <a:endParaRPr lang="en-US" sz="2800" dirty="0">
              <a:solidFill>
                <a:srgbClr val="ADDCF5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 rot="558079">
            <a:off x="3936105" y="2339729"/>
            <a:ext cx="495369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“My Lord and my God”	</a:t>
            </a:r>
          </a:p>
          <a:p>
            <a:pPr algn="ctr"/>
            <a:r>
              <a:rPr lang="en-US" sz="2800" dirty="0" smtClean="0">
                <a:solidFill>
                  <a:srgbClr val="ADDCF5"/>
                </a:solidFill>
              </a:rPr>
              <a:t>John 20:28</a:t>
            </a:r>
            <a:endParaRPr lang="en-US" sz="2800" dirty="0">
              <a:solidFill>
                <a:srgbClr val="ADDCF5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 rot="445490">
            <a:off x="963052" y="3305611"/>
            <a:ext cx="490281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“God blessed for ever”</a:t>
            </a:r>
            <a:r>
              <a:rPr lang="en-US" sz="3000" dirty="0" smtClean="0"/>
              <a:t>	</a:t>
            </a:r>
          </a:p>
          <a:p>
            <a:pPr algn="ctr"/>
            <a:r>
              <a:rPr lang="en-US" sz="2800" dirty="0" smtClean="0">
                <a:solidFill>
                  <a:srgbClr val="ADDCF5"/>
                </a:solidFill>
              </a:rPr>
              <a:t>Romans 9:5</a:t>
            </a:r>
            <a:endParaRPr lang="en-US" sz="2800" dirty="0">
              <a:solidFill>
                <a:srgbClr val="ADDCF5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rot="21208907">
            <a:off x="571045" y="4705509"/>
            <a:ext cx="8412480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“The great God and our </a:t>
            </a:r>
            <a:r>
              <a:rPr lang="en-US" sz="3200" dirty="0" err="1" smtClean="0"/>
              <a:t>Saviour</a:t>
            </a:r>
            <a:r>
              <a:rPr lang="en-US" sz="3200" dirty="0" smtClean="0"/>
              <a:t> Jesus Christ”</a:t>
            </a:r>
          </a:p>
          <a:p>
            <a:pPr algn="ctr"/>
            <a:r>
              <a:rPr lang="en-US" sz="2800" dirty="0" smtClean="0">
                <a:solidFill>
                  <a:srgbClr val="ADDCF5"/>
                </a:solidFill>
              </a:rPr>
              <a:t>Titus 2:13</a:t>
            </a:r>
            <a:endParaRPr lang="en-US" sz="2800" dirty="0">
              <a:solidFill>
                <a:srgbClr val="ADDC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4795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50"/>
                            </p:stCondLst>
                            <p:childTnLst>
                              <p:par>
                                <p:cTn id="11" presetID="2" presetClass="entr" presetSubtype="3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750"/>
                            </p:stCondLst>
                            <p:childTnLst>
                              <p:par>
                                <p:cTn id="16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750"/>
                            </p:stCondLst>
                            <p:childTnLst>
                              <p:par>
                                <p:cTn id="21" presetID="2" presetClass="entr" presetSubtype="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250"/>
                            </p:stCondLst>
                            <p:childTnLst>
                              <p:par>
                                <p:cTn id="26" presetID="2" presetClass="entr" presetSubtype="1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6" grpId="0"/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17218" y="6328361"/>
            <a:ext cx="8722098" cy="423866"/>
          </a:xfrm>
        </p:spPr>
        <p:txBody>
          <a:bodyPr/>
          <a:lstStyle/>
          <a:p>
            <a:r>
              <a:rPr lang="en-US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/>
                <a:cs typeface="Arial Black"/>
              </a:rPr>
              <a:t>Doctrine 1 – Lesson 7: The Deity of Jesus Christ                         </a:t>
            </a:r>
            <a:r>
              <a:rPr lang="en-US" dirty="0"/>
              <a:t>Global University of Theological Studies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65760" y="137160"/>
            <a:ext cx="84124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Jesus Christ is the Creator</a:t>
            </a:r>
            <a:endParaRPr lang="en-US" sz="4800" b="1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0304" y="1820818"/>
            <a:ext cx="87490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Turning water into wine ~ </a:t>
            </a:r>
            <a:r>
              <a:rPr lang="en-US" sz="2800" dirty="0" smtClean="0">
                <a:solidFill>
                  <a:srgbClr val="ADDCF5"/>
                </a:solidFill>
              </a:rPr>
              <a:t>John 2: 1-11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17218" y="2914938"/>
            <a:ext cx="87490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Feeding the five thousand ~ </a:t>
            </a:r>
            <a:r>
              <a:rPr lang="en-US" sz="2800" dirty="0" smtClean="0">
                <a:solidFill>
                  <a:srgbClr val="ADDCF5"/>
                </a:solidFill>
              </a:rPr>
              <a:t>John 6:1-13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17218" y="3986223"/>
            <a:ext cx="87490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Walking on the water ~ </a:t>
            </a:r>
            <a:r>
              <a:rPr lang="en-US" sz="2800" dirty="0" smtClean="0">
                <a:solidFill>
                  <a:srgbClr val="ADDCF5"/>
                </a:solidFill>
              </a:rPr>
              <a:t>John 6:19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17218" y="5098742"/>
            <a:ext cx="87490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Quieting the storm ~ </a:t>
            </a:r>
            <a:r>
              <a:rPr lang="en-US" sz="2800" dirty="0" smtClean="0">
                <a:solidFill>
                  <a:srgbClr val="ADDCF5"/>
                </a:solidFill>
              </a:rPr>
              <a:t>Mark 4:39</a:t>
            </a:r>
          </a:p>
        </p:txBody>
      </p:sp>
    </p:spTree>
    <p:extLst>
      <p:ext uri="{BB962C8B-B14F-4D97-AF65-F5344CB8AC3E}">
        <p14:creationId xmlns:p14="http://schemas.microsoft.com/office/powerpoint/2010/main" val="3221781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9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750"/>
                            </p:stCondLst>
                            <p:childTnLst>
                              <p:par>
                                <p:cTn id="16" presetID="2" presetClass="entr" presetSubtype="3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500"/>
                            </p:stCondLst>
                            <p:childTnLst>
                              <p:par>
                                <p:cTn id="21" presetID="2" presetClass="entr" presetSubtype="1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250"/>
                            </p:stCondLst>
                            <p:childTnLst>
                              <p:par>
                                <p:cTn id="26" presetID="2" presetClass="entr" presetSubtype="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  <p:bldP spid="10" grpId="0"/>
      <p:bldP spid="11" grpId="0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900000">
            <a:off x="2514645" y="3366810"/>
            <a:ext cx="5004753" cy="1299542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End of Lesson 7 </a:t>
            </a:r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17218" y="6328361"/>
            <a:ext cx="8722098" cy="423866"/>
          </a:xfrm>
        </p:spPr>
        <p:txBody>
          <a:bodyPr/>
          <a:lstStyle/>
          <a:p>
            <a:r>
              <a:rPr lang="en-US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/>
                <a:cs typeface="Arial Black"/>
              </a:rPr>
              <a:t>Doctrine 1 – Lesson 7: The Deity of Jesus Christ                         </a:t>
            </a:r>
            <a:r>
              <a:rPr lang="en-US" dirty="0"/>
              <a:t>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3859325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3000">
        <p14:reveal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2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278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3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30" tmFilter="0, 0; 0.125,0.2665; 0.25,0.4; 0.375,0.465; 0.5,0.5;  0.625,0.535; 0.75,0.6; 0.875,0.7335; 1,1">
                                          <p:stCondLst>
                                            <p:cond delay="83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15" tmFilter="0, 0; 0.125,0.2665; 0.25,0.4; 0.375,0.465; 0.5,0.5;  0.625,0.535; 0.75,0.6; 0.875,0.7335; 1,1">
                                          <p:stCondLst>
                                            <p:cond delay="16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5" tmFilter="0, 0; 0.125,0.2665; 0.25,0.4; 0.375,0.465; 0.5,0.5;  0.625,0.535; 0.75,0.6; 0.875,0.7335; 1,1">
                                          <p:stCondLst>
                                            <p:cond delay="20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33">
                                          <p:stCondLst>
                                            <p:cond delay="8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207" decel="50000">
                                          <p:stCondLst>
                                            <p:cond delay="84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33">
                                          <p:stCondLst>
                                            <p:cond delay="164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207" decel="50000">
                                          <p:stCondLst>
                                            <p:cond delay="1673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33">
                                          <p:stCondLst>
                                            <p:cond delay="205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207" decel="50000">
                                          <p:stCondLst>
                                            <p:cond delay="208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33">
                                          <p:stCondLst>
                                            <p:cond delay="226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207" decel="50000">
                                          <p:stCondLst>
                                            <p:cond delay="2293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17218" y="6328361"/>
            <a:ext cx="8722098" cy="423866"/>
          </a:xfrm>
        </p:spPr>
        <p:txBody>
          <a:bodyPr/>
          <a:lstStyle/>
          <a:p>
            <a:r>
              <a:rPr lang="en-US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/>
                <a:cs typeface="Arial Black"/>
              </a:rPr>
              <a:t>Doctrine 1 – Lesson 7: The Deity of Jesus Christ                         </a:t>
            </a:r>
            <a:r>
              <a:rPr lang="en-US" dirty="0" smtClean="0"/>
              <a:t>Global University of Theological Studies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65760" y="304800"/>
            <a:ext cx="84124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Jesus was called God</a:t>
            </a:r>
            <a:endParaRPr lang="en-US" sz="5400" b="1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00207" y="1813560"/>
            <a:ext cx="8139109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“But unto the Son he </a:t>
            </a:r>
            <a:r>
              <a:rPr lang="en-US" sz="3200" dirty="0" err="1" smtClean="0"/>
              <a:t>saith</a:t>
            </a:r>
            <a:r>
              <a:rPr lang="en-US" sz="3200" dirty="0" smtClean="0"/>
              <a:t>, Thy throne, </a:t>
            </a:r>
          </a:p>
          <a:p>
            <a:pPr algn="ctr"/>
            <a:r>
              <a:rPr lang="en-US" sz="3200" dirty="0" smtClean="0"/>
              <a:t>O God,  is for ever and ever….”</a:t>
            </a:r>
          </a:p>
          <a:p>
            <a:pPr algn="ctr"/>
            <a:r>
              <a:rPr lang="en-US" sz="2800" dirty="0" smtClean="0">
                <a:solidFill>
                  <a:srgbClr val="ADDCF5"/>
                </a:solidFill>
              </a:rPr>
              <a:t>Hebrew 1:8</a:t>
            </a:r>
            <a:endParaRPr lang="en-US" sz="2800" dirty="0">
              <a:solidFill>
                <a:srgbClr val="ADDCF5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1421" y="3641492"/>
            <a:ext cx="828478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“…This is the true God, and eternal life.”</a:t>
            </a:r>
            <a:endParaRPr lang="en-US" sz="3200" dirty="0"/>
          </a:p>
          <a:p>
            <a:pPr algn="ctr"/>
            <a:r>
              <a:rPr lang="en-US" sz="2800" dirty="0" smtClean="0">
                <a:solidFill>
                  <a:srgbClr val="ADDCF5"/>
                </a:solidFill>
              </a:rPr>
              <a:t>1 John 5:20</a:t>
            </a:r>
            <a:endParaRPr lang="en-US" sz="2800" dirty="0">
              <a:solidFill>
                <a:srgbClr val="ADDCF5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91664" y="5054006"/>
            <a:ext cx="7447652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“To the only wise God our </a:t>
            </a:r>
            <a:r>
              <a:rPr lang="en-US" sz="3200" dirty="0" err="1" smtClean="0"/>
              <a:t>Saviour</a:t>
            </a:r>
            <a:r>
              <a:rPr lang="en-US" sz="3200" dirty="0" smtClean="0"/>
              <a:t>….”</a:t>
            </a:r>
          </a:p>
          <a:p>
            <a:pPr algn="ctr"/>
            <a:r>
              <a:rPr lang="en-US" sz="3000" dirty="0" smtClean="0">
                <a:solidFill>
                  <a:srgbClr val="ADDCF5"/>
                </a:solidFill>
              </a:rPr>
              <a:t>Jude 25</a:t>
            </a:r>
            <a:endParaRPr lang="en-US" sz="3000" dirty="0">
              <a:solidFill>
                <a:srgbClr val="ADDC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5801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17218" y="6328361"/>
            <a:ext cx="8722098" cy="423866"/>
          </a:xfrm>
        </p:spPr>
        <p:txBody>
          <a:bodyPr/>
          <a:lstStyle/>
          <a:p>
            <a:r>
              <a:rPr lang="en-US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/>
                <a:cs typeface="Arial Black"/>
              </a:rPr>
              <a:t>Doctrine 1 – Lesson 7: The Deity of Jesus Christ                         </a:t>
            </a:r>
            <a:r>
              <a:rPr lang="en-US" dirty="0"/>
              <a:t>Global University of Theological Studies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65760" y="137160"/>
            <a:ext cx="841248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Jesus was called the </a:t>
            </a:r>
          </a:p>
          <a:p>
            <a:pPr algn="ctr"/>
            <a:r>
              <a:rPr lang="en-US" sz="54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Son of God</a:t>
            </a:r>
            <a:endParaRPr lang="en-US" sz="5400" b="1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2879" y="2103625"/>
            <a:ext cx="586440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“…Jesus, thou Son of God….”</a:t>
            </a:r>
            <a:endParaRPr lang="en-US" sz="3200" dirty="0"/>
          </a:p>
          <a:p>
            <a:pPr algn="ctr"/>
            <a:r>
              <a:rPr lang="en-US" sz="2800" dirty="0" smtClean="0">
                <a:solidFill>
                  <a:srgbClr val="ADDCF5"/>
                </a:solidFill>
              </a:rPr>
              <a:t>Matthew 8:29</a:t>
            </a:r>
            <a:endParaRPr lang="en-US" sz="2800" dirty="0">
              <a:solidFill>
                <a:srgbClr val="ADDCF5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52925" y="3280536"/>
            <a:ext cx="72863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“…Of a truth thou art the Son of God.”</a:t>
            </a:r>
          </a:p>
          <a:p>
            <a:pPr algn="ctr"/>
            <a:r>
              <a:rPr lang="en-US" sz="2800" dirty="0" smtClean="0">
                <a:solidFill>
                  <a:srgbClr val="ADDCF5"/>
                </a:solidFill>
              </a:rPr>
              <a:t>Matthew 14:33</a:t>
            </a:r>
            <a:endParaRPr lang="en-US" sz="2800" dirty="0">
              <a:solidFill>
                <a:srgbClr val="ADDCF5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7218" y="4501704"/>
            <a:ext cx="8926782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“…Thou art the Christ, the Son </a:t>
            </a:r>
          </a:p>
          <a:p>
            <a:pPr algn="ctr"/>
            <a:r>
              <a:rPr lang="en-US" sz="3200" dirty="0" smtClean="0"/>
              <a:t>of the living God.”</a:t>
            </a:r>
          </a:p>
          <a:p>
            <a:pPr algn="ctr"/>
            <a:r>
              <a:rPr lang="en-US" sz="2800" dirty="0" smtClean="0">
                <a:solidFill>
                  <a:srgbClr val="ADDCF5"/>
                </a:solidFill>
              </a:rPr>
              <a:t>Matthew 16:16</a:t>
            </a:r>
            <a:endParaRPr lang="en-US" sz="2800" dirty="0">
              <a:solidFill>
                <a:srgbClr val="ADDC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8449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17218" y="6328361"/>
            <a:ext cx="8722098" cy="423866"/>
          </a:xfrm>
        </p:spPr>
        <p:txBody>
          <a:bodyPr/>
          <a:lstStyle/>
          <a:p>
            <a:r>
              <a:rPr lang="en-US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/>
                <a:cs typeface="Arial Black"/>
              </a:rPr>
              <a:t>Doctrine 1 – Lesson 7: The Deity of Jesus Christ                         </a:t>
            </a:r>
            <a:r>
              <a:rPr lang="en-US" dirty="0"/>
              <a:t>Global University of Theological Studies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65760" y="137160"/>
            <a:ext cx="841248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Jesus was called the </a:t>
            </a:r>
          </a:p>
          <a:p>
            <a:pPr algn="ctr"/>
            <a:r>
              <a:rPr lang="en-US" sz="54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First and the Last</a:t>
            </a:r>
            <a:endParaRPr lang="en-US" sz="5400" b="1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2880" y="2132124"/>
            <a:ext cx="44805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“…I the Lord, the first, and with the last: I am he.”</a:t>
            </a:r>
          </a:p>
          <a:p>
            <a:pPr algn="ctr"/>
            <a:r>
              <a:rPr lang="en-US" sz="2400" dirty="0" smtClean="0">
                <a:solidFill>
                  <a:srgbClr val="ADDCF5"/>
                </a:solidFill>
              </a:rPr>
              <a:t>Isaiah 41:4</a:t>
            </a:r>
            <a:endParaRPr lang="en-US" sz="2400" dirty="0">
              <a:solidFill>
                <a:srgbClr val="ADDCF5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08960" y="3564256"/>
            <a:ext cx="58303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“…I am the first, and I am the last; and beside me there is no God.”</a:t>
            </a:r>
          </a:p>
          <a:p>
            <a:pPr algn="ctr"/>
            <a:r>
              <a:rPr lang="en-US" sz="2400" dirty="0" smtClean="0">
                <a:solidFill>
                  <a:srgbClr val="ADDCF5"/>
                </a:solidFill>
              </a:rPr>
              <a:t>Isaiah 44:6</a:t>
            </a:r>
            <a:endParaRPr lang="en-US" sz="2400" dirty="0">
              <a:solidFill>
                <a:srgbClr val="ADDCF5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7217" y="5143145"/>
            <a:ext cx="619290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“…I am the first, I also am the last.”</a:t>
            </a:r>
          </a:p>
          <a:p>
            <a:pPr algn="ctr"/>
            <a:r>
              <a:rPr lang="en-US" sz="2400" dirty="0" smtClean="0">
                <a:solidFill>
                  <a:srgbClr val="ADDCF5"/>
                </a:solidFill>
              </a:rPr>
              <a:t>Isaiah 48:12</a:t>
            </a:r>
            <a:endParaRPr lang="en-US" sz="2400" dirty="0">
              <a:solidFill>
                <a:srgbClr val="ADDC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7983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17218" y="6328361"/>
            <a:ext cx="8722098" cy="423866"/>
          </a:xfrm>
        </p:spPr>
        <p:txBody>
          <a:bodyPr/>
          <a:lstStyle/>
          <a:p>
            <a:r>
              <a:rPr lang="en-US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/>
                <a:cs typeface="Arial Black"/>
              </a:rPr>
              <a:t>Doctrine 1 – Lesson 7: The Deity of Jesus Christ                         </a:t>
            </a:r>
            <a:r>
              <a:rPr lang="en-US" dirty="0"/>
              <a:t>Global University of Theological Studies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65760" y="137160"/>
            <a:ext cx="841248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Jesus was called the </a:t>
            </a:r>
          </a:p>
          <a:p>
            <a:pPr algn="ctr"/>
            <a:r>
              <a:rPr lang="en-US" sz="54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First and the Last</a:t>
            </a:r>
            <a:endParaRPr lang="en-US" sz="5400" b="1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2880" y="2219140"/>
            <a:ext cx="8756436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“I am the Alpha and Omega, the beginning and the ending, </a:t>
            </a:r>
            <a:r>
              <a:rPr lang="en-US" sz="3200" dirty="0" err="1" smtClean="0"/>
              <a:t>saith</a:t>
            </a:r>
            <a:r>
              <a:rPr lang="en-US" sz="3200" dirty="0" smtClean="0"/>
              <a:t> the Lord, which is, </a:t>
            </a:r>
          </a:p>
          <a:p>
            <a:pPr algn="ctr"/>
            <a:r>
              <a:rPr lang="en-US" sz="3200" dirty="0" smtClean="0"/>
              <a:t>and which was, and which is to come, </a:t>
            </a:r>
          </a:p>
          <a:p>
            <a:pPr algn="ctr"/>
            <a:r>
              <a:rPr lang="en-US" sz="3200" dirty="0" smtClean="0"/>
              <a:t>the Almighty.”</a:t>
            </a:r>
          </a:p>
          <a:p>
            <a:pPr algn="ctr"/>
            <a:r>
              <a:rPr lang="en-US" sz="2800" dirty="0" smtClean="0">
                <a:solidFill>
                  <a:srgbClr val="ADDCF5"/>
                </a:solidFill>
              </a:rPr>
              <a:t>Revelation 1:8</a:t>
            </a:r>
            <a:endParaRPr lang="en-US" sz="2800" dirty="0">
              <a:solidFill>
                <a:srgbClr val="ADDCF5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7218" y="5000577"/>
            <a:ext cx="856102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“…I am the first and the last….”</a:t>
            </a:r>
          </a:p>
          <a:p>
            <a:pPr algn="ctr"/>
            <a:r>
              <a:rPr lang="en-US" sz="2800" dirty="0" smtClean="0">
                <a:solidFill>
                  <a:srgbClr val="ADDCF5"/>
                </a:solidFill>
              </a:rPr>
              <a:t>Revelation 1:17</a:t>
            </a:r>
            <a:endParaRPr lang="en-US" sz="2800" dirty="0">
              <a:solidFill>
                <a:srgbClr val="ADDC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2535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5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17218" y="6328361"/>
            <a:ext cx="8722098" cy="423866"/>
          </a:xfrm>
        </p:spPr>
        <p:txBody>
          <a:bodyPr/>
          <a:lstStyle/>
          <a:p>
            <a:r>
              <a:rPr lang="en-US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/>
                <a:cs typeface="Arial Black"/>
              </a:rPr>
              <a:t>Doctrine 1 – Lesson 7: The Deity of Jesus Christ                         </a:t>
            </a:r>
            <a:r>
              <a:rPr lang="en-US" dirty="0"/>
              <a:t>Global University of Theological Studies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65760" y="137160"/>
            <a:ext cx="84124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Jesus is the “I Am”</a:t>
            </a:r>
            <a:endParaRPr lang="en-US" sz="5400" b="1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2880" y="1569720"/>
            <a:ext cx="8756436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“Jesus said unto them, Verily, verily, I say unto you, Before Abraham was, I am.”</a:t>
            </a:r>
          </a:p>
          <a:p>
            <a:pPr algn="ctr"/>
            <a:r>
              <a:rPr lang="en-US" sz="2800" dirty="0" smtClean="0">
                <a:solidFill>
                  <a:srgbClr val="ADDCF5"/>
                </a:solidFill>
              </a:rPr>
              <a:t>John 8:58</a:t>
            </a:r>
            <a:endParaRPr lang="en-US" sz="2800" dirty="0">
              <a:solidFill>
                <a:srgbClr val="ADDCF5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7218" y="3665965"/>
            <a:ext cx="87564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This verse of Scripture simply means Abraham was dependent upon Jesus, not Jesus upon him, for existence.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774039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17218" y="6328361"/>
            <a:ext cx="8722098" cy="423866"/>
          </a:xfrm>
        </p:spPr>
        <p:txBody>
          <a:bodyPr/>
          <a:lstStyle/>
          <a:p>
            <a:r>
              <a:rPr lang="en-US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/>
                <a:cs typeface="Arial Black"/>
              </a:rPr>
              <a:t>Doctrine 1 – Lesson 7: The Deity of Jesus Christ                         </a:t>
            </a:r>
            <a:r>
              <a:rPr lang="en-US" dirty="0"/>
              <a:t>Global University of Theological Studies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65760" y="137160"/>
            <a:ext cx="84124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Jesus is the “I Am”</a:t>
            </a:r>
            <a:endParaRPr lang="en-US" sz="5400" b="1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2880" y="1569720"/>
            <a:ext cx="8756436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“Jesus said unto them, Verily, verily, I say unto you, Before Abraham was, I am.”</a:t>
            </a:r>
          </a:p>
          <a:p>
            <a:pPr algn="ctr"/>
            <a:r>
              <a:rPr lang="en-US" sz="2800" dirty="0" smtClean="0">
                <a:solidFill>
                  <a:srgbClr val="ADDCF5"/>
                </a:solidFill>
              </a:rPr>
              <a:t>John 8:58</a:t>
            </a:r>
            <a:endParaRPr lang="en-US" sz="2800" dirty="0">
              <a:solidFill>
                <a:srgbClr val="ADDCF5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7218" y="3867523"/>
            <a:ext cx="87564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This verse of Scripture simply means Abraham was dependent upon Jesus, not Jesus upon him, for existence.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126554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17218" y="6328361"/>
            <a:ext cx="8722098" cy="423866"/>
          </a:xfrm>
        </p:spPr>
        <p:txBody>
          <a:bodyPr/>
          <a:lstStyle/>
          <a:p>
            <a:r>
              <a:rPr lang="en-US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/>
                <a:cs typeface="Arial Black"/>
              </a:rPr>
              <a:t>Doctrine 1 – Lesson 7: The Deity of Jesus Christ                         </a:t>
            </a:r>
            <a:r>
              <a:rPr lang="en-US" dirty="0"/>
              <a:t>Global University of Theological Studies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65760" y="137160"/>
            <a:ext cx="841248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Pre-existence of Jesus Christ</a:t>
            </a:r>
            <a:endParaRPr lang="en-US" sz="5400" b="1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7218" y="2308384"/>
            <a:ext cx="8756436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“In the beginning was the Word, and the Word</a:t>
            </a:r>
          </a:p>
          <a:p>
            <a:pPr algn="ctr"/>
            <a:r>
              <a:rPr lang="en-US" sz="3200" dirty="0" smtClean="0"/>
              <a:t>was with God, and the Word was God.”</a:t>
            </a:r>
          </a:p>
          <a:p>
            <a:pPr algn="ctr"/>
            <a:r>
              <a:rPr lang="en-US" sz="2800" dirty="0" smtClean="0">
                <a:solidFill>
                  <a:srgbClr val="ADDCF5"/>
                </a:solidFill>
              </a:rPr>
              <a:t>John 1:1</a:t>
            </a:r>
            <a:endParaRPr lang="en-US" sz="2800" dirty="0">
              <a:solidFill>
                <a:srgbClr val="ADDCF5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7218" y="4419600"/>
            <a:ext cx="8756436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“Having neither beginning of days, </a:t>
            </a:r>
          </a:p>
          <a:p>
            <a:pPr algn="ctr"/>
            <a:r>
              <a:rPr lang="en-US" sz="3200" dirty="0" smtClean="0"/>
              <a:t>nor end of life.”</a:t>
            </a:r>
          </a:p>
          <a:p>
            <a:pPr algn="ctr"/>
            <a:r>
              <a:rPr lang="en-US" sz="2800" dirty="0" smtClean="0">
                <a:solidFill>
                  <a:srgbClr val="ADDCF5"/>
                </a:solidFill>
              </a:rPr>
              <a:t>Hebrews 7:3</a:t>
            </a:r>
            <a:endParaRPr lang="en-US" sz="2800" dirty="0">
              <a:solidFill>
                <a:srgbClr val="ADDC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1779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" presetClass="entr" presetSubtype="9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500"/>
                            </p:stCondLst>
                            <p:childTnLst>
                              <p:par>
                                <p:cTn id="15" presetID="2" presetClass="entr" presetSubtype="3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theme/theme1.xml><?xml version="1.0" encoding="utf-8"?>
<a:theme xmlns:a="http://schemas.openxmlformats.org/drawingml/2006/main" name="Kilter">
  <a:themeElements>
    <a:clrScheme name="Kilter">
      <a:dk1>
        <a:sysClr val="windowText" lastClr="000000"/>
      </a:dk1>
      <a:lt1>
        <a:sysClr val="window" lastClr="FFFFFF"/>
      </a:lt1>
      <a:dk2>
        <a:srgbClr val="318FC5"/>
      </a:dk2>
      <a:lt2>
        <a:srgbClr val="AEE8FB"/>
      </a:lt2>
      <a:accent1>
        <a:srgbClr val="76C5EF"/>
      </a:accent1>
      <a:accent2>
        <a:srgbClr val="FEA022"/>
      </a:accent2>
      <a:accent3>
        <a:srgbClr val="FF6700"/>
      </a:accent3>
      <a:accent4>
        <a:srgbClr val="70A525"/>
      </a:accent4>
      <a:accent5>
        <a:srgbClr val="A5D848"/>
      </a:accent5>
      <a:accent6>
        <a:srgbClr val="20768C"/>
      </a:accent6>
      <a:hlink>
        <a:srgbClr val="7AB6E8"/>
      </a:hlink>
      <a:folHlink>
        <a:srgbClr val="83B0D3"/>
      </a:folHlink>
    </a:clrScheme>
    <a:fontScheme name="Kilter">
      <a:majorFont>
        <a:latin typeface="Rockwell"/>
        <a:ea typeface=""/>
        <a:cs typeface=""/>
        <a:font script="Grek" typeface="Cambria"/>
        <a:font script="Cyrl" typeface="Cambria"/>
        <a:font script="Jpan" typeface="ＭＳ 明朝"/>
        <a:font script="Hang" typeface="바탕"/>
        <a:font script="Hans" typeface="华文新魏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ＭＳ 明朝"/>
        <a:font script="Hang" typeface="바탕"/>
        <a:font script="Hans" typeface="华文新魏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Kilter">
      <a:fillStyleLst>
        <a:solidFill>
          <a:schemeClr val="phClr"/>
        </a:solidFill>
        <a:gradFill rotWithShape="1">
          <a:gsLst>
            <a:gs pos="0">
              <a:schemeClr val="phClr">
                <a:tint val="14000"/>
                <a:satMod val="180000"/>
                <a:lumMod val="100000"/>
              </a:schemeClr>
            </a:gs>
            <a:gs pos="42000">
              <a:schemeClr val="phClr">
                <a:tint val="40000"/>
                <a:satMod val="160000"/>
                <a:lumMod val="94000"/>
              </a:schemeClr>
            </a:gs>
            <a:gs pos="100000">
              <a:schemeClr val="phClr">
                <a:tint val="94000"/>
                <a:satMod val="140000"/>
              </a:schemeClr>
            </a:gs>
          </a:gsLst>
          <a:lin ang="5160000" scaled="1"/>
        </a:gradFill>
        <a:gradFill rotWithShape="1">
          <a:gsLst>
            <a:gs pos="38000">
              <a:schemeClr val="phClr">
                <a:satMod val="120000"/>
              </a:schemeClr>
            </a:gs>
            <a:gs pos="100000">
              <a:schemeClr val="phClr">
                <a:shade val="60000"/>
                <a:satMod val="180000"/>
                <a:lumMod val="70000"/>
              </a:schemeClr>
            </a:gs>
          </a:gsLst>
          <a:lin ang="4680000" scaled="0"/>
        </a:gradFill>
      </a:fillStyleLst>
      <a:lnStyleLst>
        <a:ln w="12700" cap="flat" cmpd="sng" algn="ctr">
          <a:solidFill>
            <a:schemeClr val="phClr">
              <a:shade val="50000"/>
            </a:schemeClr>
          </a:solidFill>
          <a:prstDash val="solid"/>
        </a:ln>
        <a:ln w="2540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762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152400" h="63500" prst="softRound"/>
          </a:sp3d>
        </a:effectStyle>
        <a:effectStyle>
          <a:effectLst>
            <a:outerShdw blurRad="107950" dist="12700" dir="5040000" rotWithShape="0">
              <a:srgbClr val="000000">
                <a:alpha val="5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9800000"/>
            </a:lightRig>
          </a:scene3d>
          <a:sp3d prstMaterial="plastic">
            <a:bevelT h="63500" prst="softRound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atMod val="140000"/>
                <a:lumMod val="120000"/>
              </a:schemeClr>
            </a:gs>
            <a:gs pos="100000">
              <a:schemeClr val="phClr">
                <a:tint val="95000"/>
                <a:shade val="70000"/>
                <a:satMod val="180000"/>
                <a:lumMod val="82000"/>
              </a:schemeClr>
            </a:gs>
          </a:gsLst>
          <a:path path="circle">
            <a:fillToRect l="25000" t="25000" r="25000" b="25000"/>
          </a:path>
        </a:gradFill>
        <a:gradFill rotWithShape="1">
          <a:gsLst>
            <a:gs pos="0">
              <a:schemeClr val="phClr">
                <a:tint val="94000"/>
                <a:satMod val="140000"/>
                <a:lumMod val="120000"/>
              </a:schemeClr>
            </a:gs>
            <a:gs pos="100000">
              <a:schemeClr val="phClr">
                <a:tint val="97000"/>
                <a:shade val="70000"/>
                <a:satMod val="190000"/>
                <a:lumMod val="72000"/>
              </a:schemeClr>
            </a:gs>
          </a:gsLst>
          <a:path path="circle">
            <a:fillToRect l="50000" t="50000" r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Expo.thmx</Template>
  <TotalTime>814</TotalTime>
  <Words>1122</Words>
  <Application>Microsoft Office PowerPoint</Application>
  <PresentationFormat>On-screen Show (4:3)</PresentationFormat>
  <Paragraphs>144</Paragraphs>
  <Slides>21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Kilter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End of Lesson 7 </vt:lpstr>
    </vt:vector>
  </TitlesOfParts>
  <Company>UPCI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Jere Riddick</dc:creator>
  <cp:lastModifiedBy>Jere Riddick</cp:lastModifiedBy>
  <cp:revision>75</cp:revision>
  <dcterms:created xsi:type="dcterms:W3CDTF">2011-09-29T00:17:56Z</dcterms:created>
  <dcterms:modified xsi:type="dcterms:W3CDTF">2011-11-15T01:27:57Z</dcterms:modified>
</cp:coreProperties>
</file>