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handoutMasterIdLst>
    <p:handoutMasterId r:id="rId18"/>
  </p:handoutMasterIdLst>
  <p:sldIdLst>
    <p:sldId id="256" r:id="rId2"/>
    <p:sldId id="257" r:id="rId3"/>
    <p:sldId id="274" r:id="rId4"/>
    <p:sldId id="258" r:id="rId5"/>
    <p:sldId id="279" r:id="rId6"/>
    <p:sldId id="259" r:id="rId7"/>
    <p:sldId id="275" r:id="rId8"/>
    <p:sldId id="260" r:id="rId9"/>
    <p:sldId id="276" r:id="rId10"/>
    <p:sldId id="266" r:id="rId11"/>
    <p:sldId id="277" r:id="rId12"/>
    <p:sldId id="269" r:id="rId13"/>
    <p:sldId id="268" r:id="rId14"/>
    <p:sldId id="278" r:id="rId15"/>
    <p:sldId id="27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73231C4-430F-D14B-985D-02230CFDE3EE}">
          <p14:sldIdLst>
            <p14:sldId id="256"/>
            <p14:sldId id="257"/>
            <p14:sldId id="274"/>
            <p14:sldId id="258"/>
            <p14:sldId id="279"/>
            <p14:sldId id="259"/>
            <p14:sldId id="275"/>
            <p14:sldId id="260"/>
            <p14:sldId id="276"/>
            <p14:sldId id="266"/>
            <p14:sldId id="277"/>
            <p14:sldId id="269"/>
            <p14:sldId id="268"/>
            <p14:sldId id="278"/>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snapToGrid="0" snapToObjects="1">
      <p:cViewPr>
        <p:scale>
          <a:sx n="63" d="100"/>
          <a:sy n="63" d="100"/>
        </p:scale>
        <p:origin x="-1590"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6A407A-C7B0-A644-8B3E-1C62F7731ACC}" type="datetimeFigureOut">
              <a:rPr lang="en-US" smtClean="0"/>
              <a:t>11/14/2011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82EA79-7B02-E040-B330-0DF5F3F16D5C}" type="slidenum">
              <a:rPr lang="en-US" smtClean="0"/>
              <a:t>‹#›</a:t>
            </a:fld>
            <a:endParaRPr lang="en-US"/>
          </a:p>
        </p:txBody>
      </p:sp>
    </p:spTree>
    <p:extLst>
      <p:ext uri="{BB962C8B-B14F-4D97-AF65-F5344CB8AC3E}">
        <p14:creationId xmlns:p14="http://schemas.microsoft.com/office/powerpoint/2010/main" val="19352155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82E3D-7E04-468C-9B5F-30845E05C188}" type="datetimeFigureOut">
              <a:rPr lang="en-US" smtClean="0"/>
              <a:t>11/14/2011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8391E8-FBE4-4A79-8E95-82F85B71243E}" type="slidenum">
              <a:rPr lang="en-US" smtClean="0"/>
              <a:t>‹#›</a:t>
            </a:fld>
            <a:endParaRPr lang="en-US"/>
          </a:p>
        </p:txBody>
      </p:sp>
    </p:spTree>
    <p:extLst>
      <p:ext uri="{BB962C8B-B14F-4D97-AF65-F5344CB8AC3E}">
        <p14:creationId xmlns:p14="http://schemas.microsoft.com/office/powerpoint/2010/main" val="355221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8391E8-FBE4-4A79-8E95-82F85B71243E}" type="slidenum">
              <a:rPr lang="en-US" smtClean="0"/>
              <a:t>1</a:t>
            </a:fld>
            <a:endParaRPr lang="en-US"/>
          </a:p>
        </p:txBody>
      </p:sp>
    </p:spTree>
    <p:extLst>
      <p:ext uri="{BB962C8B-B14F-4D97-AF65-F5344CB8AC3E}">
        <p14:creationId xmlns:p14="http://schemas.microsoft.com/office/powerpoint/2010/main" val="3106757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C89F26E7-D453-AB47-9A68-23406969B628}" type="datetime1">
              <a:rPr lang="en-US" smtClean="0"/>
              <a:t>11/14/2011</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E79BEA1D-D2C3-E74D-988D-62951C9D2FF2}" type="datetime1">
              <a:rPr lang="en-US" smtClean="0"/>
              <a:t>11/14/2011</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8DBE0F1D-9221-B349-943B-4DD95004370E}" type="datetime1">
              <a:rPr lang="en-US" smtClean="0"/>
              <a:t>11/14/2011</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4760BECC-DE0B-BA4A-98C3-EB657776CFB3}" type="datetime1">
              <a:rPr lang="en-US" smtClean="0"/>
              <a:t>11/14/2011</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83E8523-6985-4049-AF5B-BF5DE1A4BC3A}" type="datetime1">
              <a:rPr lang="en-US" smtClean="0"/>
              <a:t>11/14/2011</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r>
              <a:rPr lang="en-US" smtClean="0"/>
              <a:t>Lesson 1: God Is                                                                         Global University of Theological Studies</a:t>
            </a: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996E2D45-D4F5-7646-AAF0-AE3CA5C5BAFA}" type="datetime1">
              <a:rPr lang="en-US" smtClean="0"/>
              <a:t>11/14/2011</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C2C246EC-856C-2046-AEC5-3B62D5C54175}" type="datetime1">
              <a:rPr lang="en-US" smtClean="0"/>
              <a:t>11/14/2011</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r>
              <a:rPr lang="en-US" smtClean="0"/>
              <a:t>Lesson 1: God Is                                                                         Global University of Theological Studies</a:t>
            </a: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C7616214-DAFB-F94F-A5DB-29091113D369}" type="datetime1">
              <a:rPr lang="en-US" smtClean="0"/>
              <a:t>11/14/2011</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r>
              <a:rPr lang="en-US" smtClean="0"/>
              <a:t>Lesson 1: God Is                                                                         Global University of Theological Studies</a:t>
            </a: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CBD96DF2-01E0-1F44-9FCC-2AB1DF6F381A}" type="datetime1">
              <a:rPr lang="en-US" smtClean="0"/>
              <a:t>11/14/2011</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r>
              <a:rPr lang="en-US" smtClean="0"/>
              <a:t>Lesson 1: God Is                                                                         Global University of Theological Studies</a:t>
            </a: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A72AC36A-B415-7C4F-9753-9A09A48A6564}" type="datetime1">
              <a:rPr lang="en-US" smtClean="0"/>
              <a:t>11/14/2011</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64606FD5-F558-7745-AD2E-7F8F1193F598}" type="datetime1">
              <a:rPr lang="en-US" smtClean="0"/>
              <a:t>11/14/2011</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r>
              <a:rPr lang="en-US" smtClean="0"/>
              <a:t>Lesson 1: God Is                                                                         Global University of Theological Studies</a:t>
            </a: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97614D2F-4347-F847-8C2E-5337472F27B7}"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961A38E6-2B5F-E940-85DD-D0EA8357D85A}" type="datetime1">
              <a:rPr lang="en-US" smtClean="0"/>
              <a:t>11/14/2011</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Lesson 1: God Is                                                                         Global University of Theological Studies</a:t>
            </a: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97614D2F-4347-F847-8C2E-5337472F27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hf sldNum="0" hdr="0" dt="0"/>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4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4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4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4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480"/>
            <a:ext cx="9144000" cy="4922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a:xfrm>
            <a:off x="4251960" y="54285"/>
            <a:ext cx="4820472" cy="402916"/>
          </a:xfrm>
        </p:spPr>
        <p:txBody>
          <a:bodyPr/>
          <a:lstStyle/>
          <a:p>
            <a:pPr algn="ctr"/>
            <a:r>
              <a:rPr lang="en-US" sz="2000" dirty="0" smtClean="0"/>
              <a:t>                                                                       </a:t>
            </a:r>
            <a:r>
              <a:rPr lang="en-US" sz="1800" dirty="0" smtClean="0"/>
              <a:t>Global University of  Theological Studies</a:t>
            </a:r>
            <a:endParaRPr lang="en-US" sz="1800" dirty="0"/>
          </a:p>
        </p:txBody>
      </p:sp>
      <p:sp>
        <p:nvSpPr>
          <p:cNvPr id="5" name="TextBox 4"/>
          <p:cNvSpPr txBox="1"/>
          <p:nvPr/>
        </p:nvSpPr>
        <p:spPr>
          <a:xfrm>
            <a:off x="0" y="4983540"/>
            <a:ext cx="9144000" cy="1938992"/>
          </a:xfrm>
          <a:prstGeom prst="rect">
            <a:avLst/>
          </a:prstGeom>
          <a:noFill/>
        </p:spPr>
        <p:txBody>
          <a:bodyPr wrap="square" rtlCol="0">
            <a:spAutoFit/>
          </a:bodyPr>
          <a:lstStyle/>
          <a:p>
            <a:pPr algn="ctr"/>
            <a:r>
              <a:rPr lang="en-US" sz="6000" b="1" dirty="0" smtClean="0">
                <a:solidFill>
                  <a:srgbClr val="FF6600"/>
                </a:solidFill>
                <a:effectLst>
                  <a:outerShdw blurRad="38100" dist="38100" dir="2700000" algn="tl">
                    <a:srgbClr val="000000">
                      <a:alpha val="43137"/>
                    </a:srgbClr>
                  </a:outerShdw>
                </a:effectLst>
                <a:latin typeface="+mj-lt"/>
              </a:rPr>
              <a:t>THE CREATOR &amp; GIVER OF ALL LIFE</a:t>
            </a:r>
            <a:endParaRPr lang="en-US" sz="6000" b="1" dirty="0">
              <a:solidFill>
                <a:srgbClr val="FF6600"/>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41675176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609600" y="426720"/>
            <a:ext cx="7970520" cy="1446550"/>
          </a:xfrm>
          <a:prstGeom prst="rect">
            <a:avLst/>
          </a:prstGeom>
          <a:noFill/>
        </p:spPr>
        <p:txBody>
          <a:bodyPr wrap="square" rtlCol="0">
            <a:spAutoFit/>
          </a:bodyPr>
          <a:lstStyle/>
          <a:p>
            <a:pPr algn="ctr"/>
            <a:r>
              <a:rPr lang="en-US" sz="4400" b="1" dirty="0" smtClean="0">
                <a:solidFill>
                  <a:srgbClr val="FF6600"/>
                </a:solidFill>
              </a:rPr>
              <a:t>Jesus Christ is the Source </a:t>
            </a:r>
          </a:p>
          <a:p>
            <a:pPr algn="ctr"/>
            <a:r>
              <a:rPr lang="en-US" sz="4400" b="1" dirty="0" smtClean="0">
                <a:solidFill>
                  <a:srgbClr val="FF6600"/>
                </a:solidFill>
              </a:rPr>
              <a:t>and Giver of all Life</a:t>
            </a:r>
            <a:endParaRPr lang="en-US" sz="4400" b="1" dirty="0">
              <a:solidFill>
                <a:srgbClr val="FF6600"/>
              </a:solidFill>
            </a:endParaRPr>
          </a:p>
        </p:txBody>
      </p:sp>
      <p:sp>
        <p:nvSpPr>
          <p:cNvPr id="3" name="TextBox 2"/>
          <p:cNvSpPr txBox="1"/>
          <p:nvPr/>
        </p:nvSpPr>
        <p:spPr>
          <a:xfrm>
            <a:off x="457200" y="2468880"/>
            <a:ext cx="8122920" cy="1323439"/>
          </a:xfrm>
          <a:prstGeom prst="rect">
            <a:avLst/>
          </a:prstGeom>
          <a:noFill/>
        </p:spPr>
        <p:txBody>
          <a:bodyPr wrap="square" rtlCol="0">
            <a:spAutoFit/>
          </a:bodyPr>
          <a:lstStyle/>
          <a:p>
            <a:pPr algn="ctr"/>
            <a:r>
              <a:rPr lang="en-US" sz="2800" dirty="0" smtClean="0"/>
              <a:t>“In him was life; and the life was the </a:t>
            </a:r>
          </a:p>
          <a:p>
            <a:pPr algn="ctr"/>
            <a:r>
              <a:rPr lang="en-US" sz="2800" dirty="0" smtClean="0"/>
              <a:t>light of men.”</a:t>
            </a:r>
          </a:p>
          <a:p>
            <a:pPr algn="ctr"/>
            <a:r>
              <a:rPr lang="en-US" sz="2400" dirty="0" smtClean="0">
                <a:solidFill>
                  <a:srgbClr val="ADDCF5"/>
                </a:solidFill>
              </a:rPr>
              <a:t>John 1:4</a:t>
            </a:r>
            <a:endParaRPr lang="en-US" sz="2400" dirty="0">
              <a:solidFill>
                <a:srgbClr val="ADDCF5"/>
              </a:solidFill>
            </a:endParaRPr>
          </a:p>
        </p:txBody>
      </p:sp>
      <p:sp>
        <p:nvSpPr>
          <p:cNvPr id="5" name="TextBox 4"/>
          <p:cNvSpPr txBox="1"/>
          <p:nvPr/>
        </p:nvSpPr>
        <p:spPr>
          <a:xfrm>
            <a:off x="609600" y="4267200"/>
            <a:ext cx="8122920" cy="1323439"/>
          </a:xfrm>
          <a:prstGeom prst="rect">
            <a:avLst/>
          </a:prstGeom>
          <a:noFill/>
        </p:spPr>
        <p:txBody>
          <a:bodyPr wrap="square" rtlCol="0">
            <a:spAutoFit/>
          </a:bodyPr>
          <a:lstStyle/>
          <a:p>
            <a:pPr algn="ctr"/>
            <a:r>
              <a:rPr lang="en-US" sz="2800" dirty="0" smtClean="0"/>
              <a:t>“Jesus said unto her. I am the resurrection, </a:t>
            </a:r>
          </a:p>
          <a:p>
            <a:pPr algn="ctr"/>
            <a:r>
              <a:rPr lang="en-US" sz="2800" dirty="0" smtClean="0"/>
              <a:t>and the life.”</a:t>
            </a:r>
          </a:p>
          <a:p>
            <a:pPr algn="ctr"/>
            <a:r>
              <a:rPr lang="en-US" sz="2400" dirty="0" smtClean="0">
                <a:solidFill>
                  <a:srgbClr val="ADDCF5"/>
                </a:solidFill>
              </a:rPr>
              <a:t>John 11:25</a:t>
            </a:r>
            <a:endParaRPr lang="en-US" sz="2400" dirty="0">
              <a:solidFill>
                <a:srgbClr val="ADDCF5"/>
              </a:solidFill>
            </a:endParaRPr>
          </a:p>
        </p:txBody>
      </p:sp>
    </p:spTree>
    <p:extLst>
      <p:ext uri="{BB962C8B-B14F-4D97-AF65-F5344CB8AC3E}">
        <p14:creationId xmlns:p14="http://schemas.microsoft.com/office/powerpoint/2010/main" val="29217795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250"/>
                                        <p:tgtEl>
                                          <p:spTgt spid="2"/>
                                        </p:tgtEl>
                                      </p:cBhvr>
                                    </p:animEffect>
                                  </p:childTnLst>
                                </p:cTn>
                              </p:par>
                            </p:childTnLst>
                          </p:cTn>
                        </p:par>
                        <p:par>
                          <p:cTn id="8" fill="hold">
                            <p:stCondLst>
                              <p:cond delay="1750"/>
                            </p:stCondLst>
                            <p:childTnLst>
                              <p:par>
                                <p:cTn id="9" presetID="21" presetClass="entr" presetSubtype="2"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heel(2)">
                                      <p:cBhvr>
                                        <p:cTn id="11" dur="1500"/>
                                        <p:tgtEl>
                                          <p:spTgt spid="3"/>
                                        </p:tgtEl>
                                      </p:cBhvr>
                                    </p:animEffect>
                                  </p:childTnLst>
                                </p:cTn>
                              </p:par>
                            </p:childTnLst>
                          </p:cTn>
                        </p:par>
                        <p:par>
                          <p:cTn id="12" fill="hold">
                            <p:stCondLst>
                              <p:cond delay="3750"/>
                            </p:stCondLst>
                            <p:childTnLst>
                              <p:par>
                                <p:cTn id="13" presetID="21" presetClass="entr" presetSubtype="2" fill="hold" grpId="0" nodeType="after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heel(2)">
                                      <p:cBhvr>
                                        <p:cTn id="15"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609600" y="426720"/>
            <a:ext cx="7970520" cy="1446550"/>
          </a:xfrm>
          <a:prstGeom prst="rect">
            <a:avLst/>
          </a:prstGeom>
          <a:noFill/>
        </p:spPr>
        <p:txBody>
          <a:bodyPr wrap="square" rtlCol="0">
            <a:spAutoFit/>
          </a:bodyPr>
          <a:lstStyle/>
          <a:p>
            <a:pPr algn="ctr"/>
            <a:r>
              <a:rPr lang="en-US" sz="4400" b="1" dirty="0" smtClean="0">
                <a:solidFill>
                  <a:srgbClr val="FF6600"/>
                </a:solidFill>
              </a:rPr>
              <a:t>Jesus Christ is the Source </a:t>
            </a:r>
          </a:p>
          <a:p>
            <a:pPr algn="ctr"/>
            <a:r>
              <a:rPr lang="en-US" sz="4400" b="1" dirty="0" smtClean="0">
                <a:solidFill>
                  <a:srgbClr val="FF6600"/>
                </a:solidFill>
              </a:rPr>
              <a:t>and Giver of all Life</a:t>
            </a:r>
            <a:endParaRPr lang="en-US" sz="4400" b="1" dirty="0">
              <a:solidFill>
                <a:srgbClr val="FF6600"/>
              </a:solidFill>
            </a:endParaRPr>
          </a:p>
        </p:txBody>
      </p:sp>
      <p:sp>
        <p:nvSpPr>
          <p:cNvPr id="3" name="TextBox 2"/>
          <p:cNvSpPr txBox="1"/>
          <p:nvPr/>
        </p:nvSpPr>
        <p:spPr>
          <a:xfrm>
            <a:off x="457200" y="2436555"/>
            <a:ext cx="8122920" cy="1384995"/>
          </a:xfrm>
          <a:prstGeom prst="rect">
            <a:avLst/>
          </a:prstGeom>
          <a:noFill/>
        </p:spPr>
        <p:txBody>
          <a:bodyPr wrap="square" rtlCol="0">
            <a:spAutoFit/>
          </a:bodyPr>
          <a:lstStyle/>
          <a:p>
            <a:pPr algn="ctr"/>
            <a:r>
              <a:rPr lang="en-US" sz="2800" dirty="0" smtClean="0"/>
              <a:t>In every seed, every plant and tree, every creature, and every man there is that mystical and wonderful element called life.</a:t>
            </a:r>
            <a:endParaRPr lang="en-US" sz="2800" dirty="0"/>
          </a:p>
        </p:txBody>
      </p:sp>
      <p:sp>
        <p:nvSpPr>
          <p:cNvPr id="5" name="TextBox 4"/>
          <p:cNvSpPr txBox="1"/>
          <p:nvPr/>
        </p:nvSpPr>
        <p:spPr>
          <a:xfrm>
            <a:off x="609600" y="4724400"/>
            <a:ext cx="8122920" cy="954107"/>
          </a:xfrm>
          <a:prstGeom prst="rect">
            <a:avLst/>
          </a:prstGeom>
          <a:noFill/>
        </p:spPr>
        <p:txBody>
          <a:bodyPr wrap="square" rtlCol="0">
            <a:spAutoFit/>
          </a:bodyPr>
          <a:lstStyle/>
          <a:p>
            <a:pPr algn="ctr"/>
            <a:r>
              <a:rPr lang="en-US" sz="2800" dirty="0" smtClean="0"/>
              <a:t>“In Him we live, and move, and have our being.”</a:t>
            </a:r>
          </a:p>
          <a:p>
            <a:pPr algn="ctr"/>
            <a:r>
              <a:rPr lang="en-US" sz="2800" dirty="0" smtClean="0">
                <a:solidFill>
                  <a:srgbClr val="ADDCF5"/>
                </a:solidFill>
              </a:rPr>
              <a:t>Acts 17:28</a:t>
            </a:r>
            <a:endParaRPr lang="en-US" sz="2800" dirty="0">
              <a:solidFill>
                <a:srgbClr val="ADDCF5"/>
              </a:solidFill>
            </a:endParaRPr>
          </a:p>
        </p:txBody>
      </p:sp>
    </p:spTree>
    <p:extLst>
      <p:ext uri="{BB962C8B-B14F-4D97-AF65-F5344CB8AC3E}">
        <p14:creationId xmlns:p14="http://schemas.microsoft.com/office/powerpoint/2010/main" val="26259544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Effect transition="in" filter="fade">
                                      <p:cBhvr>
                                        <p:cTn id="9" dur="1500"/>
                                        <p:tgtEl>
                                          <p:spTgt spid="2"/>
                                        </p:tgtEl>
                                      </p:cBhvr>
                                    </p:animEffect>
                                  </p:childTnLst>
                                </p:cTn>
                              </p:par>
                            </p:childTnLst>
                          </p:cTn>
                        </p:par>
                        <p:par>
                          <p:cTn id="10" fill="hold">
                            <p:stCondLst>
                              <p:cond delay="2000"/>
                            </p:stCondLst>
                            <p:childTnLst>
                              <p:par>
                                <p:cTn id="11" presetID="2" presetClass="entr" presetSubtype="3"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250" fill="hold"/>
                                        <p:tgtEl>
                                          <p:spTgt spid="3"/>
                                        </p:tgtEl>
                                        <p:attrNameLst>
                                          <p:attrName>ppt_x</p:attrName>
                                        </p:attrNameLst>
                                      </p:cBhvr>
                                      <p:tavLst>
                                        <p:tav tm="0">
                                          <p:val>
                                            <p:strVal val="1+#ppt_w/2"/>
                                          </p:val>
                                        </p:tav>
                                        <p:tav tm="100000">
                                          <p:val>
                                            <p:strVal val="#ppt_x"/>
                                          </p:val>
                                        </p:tav>
                                      </p:tavLst>
                                    </p:anim>
                                    <p:anim calcmode="lin" valueType="num">
                                      <p:cBhvr additive="base">
                                        <p:cTn id="14" dur="1250" fill="hold"/>
                                        <p:tgtEl>
                                          <p:spTgt spid="3"/>
                                        </p:tgtEl>
                                        <p:attrNameLst>
                                          <p:attrName>ppt_y</p:attrName>
                                        </p:attrNameLst>
                                      </p:cBhvr>
                                      <p:tavLst>
                                        <p:tav tm="0">
                                          <p:val>
                                            <p:strVal val="0-#ppt_h/2"/>
                                          </p:val>
                                        </p:tav>
                                        <p:tav tm="100000">
                                          <p:val>
                                            <p:strVal val="#ppt_y"/>
                                          </p:val>
                                        </p:tav>
                                      </p:tavLst>
                                    </p:anim>
                                  </p:childTnLst>
                                </p:cTn>
                              </p:par>
                            </p:childTnLst>
                          </p:cTn>
                        </p:par>
                        <p:par>
                          <p:cTn id="15" fill="hold">
                            <p:stCondLst>
                              <p:cond delay="3750"/>
                            </p:stCondLst>
                            <p:childTnLst>
                              <p:par>
                                <p:cTn id="16" presetID="2" presetClass="entr" presetSubtype="9"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250" fill="hold"/>
                                        <p:tgtEl>
                                          <p:spTgt spid="5"/>
                                        </p:tgtEl>
                                        <p:attrNameLst>
                                          <p:attrName>ppt_x</p:attrName>
                                        </p:attrNameLst>
                                      </p:cBhvr>
                                      <p:tavLst>
                                        <p:tav tm="0">
                                          <p:val>
                                            <p:strVal val="0-#ppt_w/2"/>
                                          </p:val>
                                        </p:tav>
                                        <p:tav tm="100000">
                                          <p:val>
                                            <p:strVal val="#ppt_x"/>
                                          </p:val>
                                        </p:tav>
                                      </p:tavLst>
                                    </p:anim>
                                    <p:anim calcmode="lin" valueType="num">
                                      <p:cBhvr additive="base">
                                        <p:cTn id="19" dur="12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396240" y="609600"/>
            <a:ext cx="8382000" cy="769441"/>
          </a:xfrm>
          <a:prstGeom prst="rect">
            <a:avLst/>
          </a:prstGeom>
          <a:noFill/>
        </p:spPr>
        <p:txBody>
          <a:bodyPr wrap="square" rtlCol="0">
            <a:spAutoFit/>
          </a:bodyPr>
          <a:lstStyle/>
          <a:p>
            <a:pPr algn="ctr"/>
            <a:r>
              <a:rPr lang="en-US" sz="4400" b="1" dirty="0" smtClean="0">
                <a:solidFill>
                  <a:srgbClr val="FF6600"/>
                </a:solidFill>
              </a:rPr>
              <a:t>Did God Create Evil?</a:t>
            </a:r>
            <a:endParaRPr lang="en-US" sz="4400" b="1" dirty="0">
              <a:solidFill>
                <a:srgbClr val="FF6600"/>
              </a:solidFill>
            </a:endParaRPr>
          </a:p>
        </p:txBody>
      </p:sp>
      <p:sp>
        <p:nvSpPr>
          <p:cNvPr id="3" name="TextBox 2"/>
          <p:cNvSpPr txBox="1"/>
          <p:nvPr/>
        </p:nvSpPr>
        <p:spPr>
          <a:xfrm>
            <a:off x="800100" y="2812941"/>
            <a:ext cx="7574280" cy="1938992"/>
          </a:xfrm>
          <a:prstGeom prst="rect">
            <a:avLst/>
          </a:prstGeom>
          <a:noFill/>
        </p:spPr>
        <p:txBody>
          <a:bodyPr wrap="square" rtlCol="0">
            <a:spAutoFit/>
          </a:bodyPr>
          <a:lstStyle/>
          <a:p>
            <a:pPr algn="ctr"/>
            <a:r>
              <a:rPr lang="en-US" sz="3200" dirty="0" smtClean="0"/>
              <a:t>“ I form the light, and create darkness: I make peace, and create evil: I the Lord do all these things.”</a:t>
            </a:r>
          </a:p>
          <a:p>
            <a:pPr algn="ctr"/>
            <a:r>
              <a:rPr lang="en-US" sz="2400" b="1" dirty="0" smtClean="0">
                <a:solidFill>
                  <a:srgbClr val="ADDCF5"/>
                </a:solidFill>
              </a:rPr>
              <a:t>Isaiah 45:7</a:t>
            </a:r>
            <a:endParaRPr lang="en-US" sz="2400" b="1" dirty="0">
              <a:solidFill>
                <a:srgbClr val="ADDCF5"/>
              </a:solidFill>
            </a:endParaRPr>
          </a:p>
        </p:txBody>
      </p:sp>
    </p:spTree>
    <p:extLst>
      <p:ext uri="{BB962C8B-B14F-4D97-AF65-F5344CB8AC3E}">
        <p14:creationId xmlns:p14="http://schemas.microsoft.com/office/powerpoint/2010/main" val="38948915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ppt_w</p:attrName>
                                        </p:attrNameLst>
                                      </p:cBhvr>
                                      <p:tavLst>
                                        <p:tav tm="0" fmla="#ppt_w*sin(2.5*pi*$)">
                                          <p:val>
                                            <p:fltVal val="0"/>
                                          </p:val>
                                        </p:tav>
                                        <p:tav tm="100000">
                                          <p:val>
                                            <p:fltVal val="1"/>
                                          </p:val>
                                        </p:tav>
                                      </p:tavLst>
                                    </p:anim>
                                    <p:anim calcmode="lin" valueType="num">
                                      <p:cBhvr>
                                        <p:cTn id="9" dur="15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6"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435">
                                          <p:stCondLst>
                                            <p:cond delay="0"/>
                                          </p:stCondLst>
                                        </p:cTn>
                                        <p:tgtEl>
                                          <p:spTgt spid="3"/>
                                        </p:tgtEl>
                                      </p:cBhvr>
                                    </p:animEffect>
                                    <p:anim calcmode="lin" valueType="num">
                                      <p:cBhvr>
                                        <p:cTn id="1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9" dur="20">
                                          <p:stCondLst>
                                            <p:cond delay="487"/>
                                          </p:stCondLst>
                                        </p:cTn>
                                        <p:tgtEl>
                                          <p:spTgt spid="3"/>
                                        </p:tgtEl>
                                      </p:cBhvr>
                                      <p:to x="100000" y="60000"/>
                                    </p:animScale>
                                    <p:animScale>
                                      <p:cBhvr>
                                        <p:cTn id="20" dur="124" decel="50000">
                                          <p:stCondLst>
                                            <p:cond delay="507"/>
                                          </p:stCondLst>
                                        </p:cTn>
                                        <p:tgtEl>
                                          <p:spTgt spid="3"/>
                                        </p:tgtEl>
                                      </p:cBhvr>
                                      <p:to x="100000" y="100000"/>
                                    </p:animScale>
                                    <p:animScale>
                                      <p:cBhvr>
                                        <p:cTn id="21" dur="20">
                                          <p:stCondLst>
                                            <p:cond delay="984"/>
                                          </p:stCondLst>
                                        </p:cTn>
                                        <p:tgtEl>
                                          <p:spTgt spid="3"/>
                                        </p:tgtEl>
                                      </p:cBhvr>
                                      <p:to x="100000" y="80000"/>
                                    </p:animScale>
                                    <p:animScale>
                                      <p:cBhvr>
                                        <p:cTn id="22" dur="124" decel="50000">
                                          <p:stCondLst>
                                            <p:cond delay="1004"/>
                                          </p:stCondLst>
                                        </p:cTn>
                                        <p:tgtEl>
                                          <p:spTgt spid="3"/>
                                        </p:tgtEl>
                                      </p:cBhvr>
                                      <p:to x="100000" y="100000"/>
                                    </p:animScale>
                                    <p:animScale>
                                      <p:cBhvr>
                                        <p:cTn id="23" dur="20">
                                          <p:stCondLst>
                                            <p:cond delay="1231"/>
                                          </p:stCondLst>
                                        </p:cTn>
                                        <p:tgtEl>
                                          <p:spTgt spid="3"/>
                                        </p:tgtEl>
                                      </p:cBhvr>
                                      <p:to x="100000" y="90000"/>
                                    </p:animScale>
                                    <p:animScale>
                                      <p:cBhvr>
                                        <p:cTn id="24" dur="124" decel="50000">
                                          <p:stCondLst>
                                            <p:cond delay="1251"/>
                                          </p:stCondLst>
                                        </p:cTn>
                                        <p:tgtEl>
                                          <p:spTgt spid="3"/>
                                        </p:tgtEl>
                                      </p:cBhvr>
                                      <p:to x="100000" y="100000"/>
                                    </p:animScale>
                                    <p:animScale>
                                      <p:cBhvr>
                                        <p:cTn id="25" dur="20">
                                          <p:stCondLst>
                                            <p:cond delay="1356"/>
                                          </p:stCondLst>
                                        </p:cTn>
                                        <p:tgtEl>
                                          <p:spTgt spid="3"/>
                                        </p:tgtEl>
                                      </p:cBhvr>
                                      <p:to x="100000" y="95000"/>
                                    </p:animScale>
                                    <p:animScale>
                                      <p:cBhvr>
                                        <p:cTn id="26" dur="124" decel="50000">
                                          <p:stCondLst>
                                            <p:cond delay="1376"/>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7000"/>
            <a:lum/>
          </a:blip>
          <a:srcRect/>
          <a:stretch>
            <a:fillRect t="-17000" b="-17000"/>
          </a:stretch>
        </a:blipFill>
        <a:effectLst/>
      </p:bgPr>
    </p:bg>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701040" y="1268861"/>
            <a:ext cx="7802880" cy="3785652"/>
          </a:xfrm>
          <a:prstGeom prst="rect">
            <a:avLst/>
          </a:prstGeom>
          <a:noFill/>
        </p:spPr>
        <p:txBody>
          <a:bodyPr wrap="square" rtlCol="0">
            <a:spAutoFit/>
          </a:bodyPr>
          <a:lstStyle/>
          <a:p>
            <a:pPr algn="ctr"/>
            <a:r>
              <a:rPr lang="en-US" sz="4800" dirty="0" smtClean="0">
                <a:solidFill>
                  <a:schemeClr val="bg1"/>
                </a:solidFill>
              </a:rPr>
              <a:t>When God created</a:t>
            </a:r>
          </a:p>
          <a:p>
            <a:pPr algn="ctr"/>
            <a:r>
              <a:rPr lang="en-US" sz="4800" dirty="0" smtClean="0">
                <a:solidFill>
                  <a:schemeClr val="bg1"/>
                </a:solidFill>
              </a:rPr>
              <a:t> </a:t>
            </a:r>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light</a:t>
            </a:r>
            <a:r>
              <a:rPr lang="en-US" sz="4800" dirty="0" smtClean="0">
                <a:solidFill>
                  <a:schemeClr val="bg1"/>
                </a:solidFill>
              </a:rPr>
              <a:t>, it immediately brought into being the absence of light, which is called </a:t>
            </a:r>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darkness</a:t>
            </a:r>
            <a:r>
              <a:rPr lang="en-US" sz="4800" dirty="0" smtClean="0">
                <a:solidFill>
                  <a:schemeClr val="bg1"/>
                </a:solidFill>
              </a:rPr>
              <a:t>.</a:t>
            </a:r>
            <a:endParaRPr lang="en-US" sz="4800" dirty="0">
              <a:solidFill>
                <a:schemeClr val="bg1"/>
              </a:solidFill>
            </a:endParaRPr>
          </a:p>
        </p:txBody>
      </p:sp>
    </p:spTree>
    <p:extLst>
      <p:ext uri="{BB962C8B-B14F-4D97-AF65-F5344CB8AC3E}">
        <p14:creationId xmlns:p14="http://schemas.microsoft.com/office/powerpoint/2010/main" val="28778516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7000"/>
            <a:lum/>
          </a:blip>
          <a:srcRect/>
          <a:stretch>
            <a:fillRect t="-17000" b="-17000"/>
          </a:stretch>
        </a:blipFill>
        <a:effectLst/>
      </p:bgPr>
    </p:bg>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396240" y="1097280"/>
            <a:ext cx="8543076" cy="4524315"/>
          </a:xfrm>
          <a:prstGeom prst="rect">
            <a:avLst/>
          </a:prstGeom>
          <a:noFill/>
        </p:spPr>
        <p:txBody>
          <a:bodyPr wrap="square" rtlCol="0">
            <a:spAutoFit/>
          </a:bodyPr>
          <a:lstStyle/>
          <a:p>
            <a:pPr algn="ctr"/>
            <a:r>
              <a:rPr lang="en-US" sz="4800" dirty="0" smtClean="0">
                <a:solidFill>
                  <a:schemeClr val="bg1"/>
                </a:solidFill>
              </a:rPr>
              <a:t>When God created </a:t>
            </a:r>
          </a:p>
          <a:p>
            <a:pPr algn="ctr"/>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holiness and righteousness</a:t>
            </a:r>
            <a:r>
              <a:rPr lang="en-US" sz="4800" dirty="0" smtClean="0">
                <a:solidFill>
                  <a:schemeClr val="bg1"/>
                </a:solidFill>
              </a:rPr>
              <a:t>, it immediately brought into being the absence of these qualities which could be called </a:t>
            </a:r>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evil</a:t>
            </a:r>
            <a:r>
              <a:rPr lang="en-US" sz="4800" dirty="0" smtClean="0">
                <a:solidFill>
                  <a:schemeClr val="bg1"/>
                </a:solidFill>
              </a:rPr>
              <a:t>.</a:t>
            </a:r>
            <a:endParaRPr lang="en-US" sz="4800" dirty="0">
              <a:solidFill>
                <a:schemeClr val="bg1"/>
              </a:solidFill>
            </a:endParaRPr>
          </a:p>
        </p:txBody>
      </p:sp>
    </p:spTree>
    <p:extLst>
      <p:ext uri="{BB962C8B-B14F-4D97-AF65-F5344CB8AC3E}">
        <p14:creationId xmlns:p14="http://schemas.microsoft.com/office/powerpoint/2010/main" val="6365845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00000">
            <a:off x="1632871" y="3509705"/>
            <a:ext cx="5004753" cy="962831"/>
          </a:xfrm>
        </p:spPr>
        <p:txBody>
          <a:bodyPr>
            <a:normAutofit/>
          </a:bodyPr>
          <a:lstStyle/>
          <a:p>
            <a:pPr algn="ctr"/>
            <a:r>
              <a:rPr lang="en-US" dirty="0" smtClean="0"/>
              <a:t>End of Lesson 5 </a:t>
            </a:r>
            <a:endParaRPr lang="en-US" dirty="0"/>
          </a:p>
        </p:txBody>
      </p:sp>
      <p:sp>
        <p:nvSpPr>
          <p:cNvPr id="6"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Tree>
    <p:extLst>
      <p:ext uri="{BB962C8B-B14F-4D97-AF65-F5344CB8AC3E}">
        <p14:creationId xmlns:p14="http://schemas.microsoft.com/office/powerpoint/2010/main" val="38593258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smtClean="0"/>
              <a:t>Global University of Theological Studies</a:t>
            </a:r>
            <a:endParaRPr lang="en-US" dirty="0"/>
          </a:p>
        </p:txBody>
      </p:sp>
      <p:sp>
        <p:nvSpPr>
          <p:cNvPr id="2" name="TextBox 1"/>
          <p:cNvSpPr txBox="1"/>
          <p:nvPr/>
        </p:nvSpPr>
        <p:spPr>
          <a:xfrm>
            <a:off x="563880" y="487680"/>
            <a:ext cx="8016240" cy="769441"/>
          </a:xfrm>
          <a:prstGeom prst="rect">
            <a:avLst/>
          </a:prstGeom>
          <a:noFill/>
        </p:spPr>
        <p:txBody>
          <a:bodyPr wrap="square" rtlCol="0">
            <a:spAutoFit/>
          </a:bodyPr>
          <a:lstStyle/>
          <a:p>
            <a:pPr algn="ctr"/>
            <a:r>
              <a:rPr lang="en-US" sz="4400" b="1" dirty="0" smtClean="0">
                <a:solidFill>
                  <a:srgbClr val="FF6600"/>
                </a:solidFill>
              </a:rPr>
              <a:t>God Created the Universe</a:t>
            </a:r>
            <a:endParaRPr lang="en-US" sz="4400" b="1" dirty="0">
              <a:solidFill>
                <a:srgbClr val="FF6600"/>
              </a:solidFill>
            </a:endParaRPr>
          </a:p>
        </p:txBody>
      </p:sp>
      <p:sp>
        <p:nvSpPr>
          <p:cNvPr id="3" name="TextBox 2"/>
          <p:cNvSpPr txBox="1"/>
          <p:nvPr/>
        </p:nvSpPr>
        <p:spPr>
          <a:xfrm>
            <a:off x="563880" y="1490082"/>
            <a:ext cx="8016240" cy="1569660"/>
          </a:xfrm>
          <a:prstGeom prst="rect">
            <a:avLst/>
          </a:prstGeom>
          <a:noFill/>
        </p:spPr>
        <p:txBody>
          <a:bodyPr wrap="square" rtlCol="0">
            <a:spAutoFit/>
          </a:bodyPr>
          <a:lstStyle/>
          <a:p>
            <a:pPr algn="ctr"/>
            <a:r>
              <a:rPr lang="en-US" sz="3200" dirty="0" smtClean="0"/>
              <a:t>“In the beginning God created the heaven and the earth.”							</a:t>
            </a:r>
            <a:r>
              <a:rPr lang="en-US" sz="2800" dirty="0" smtClean="0">
                <a:solidFill>
                  <a:schemeClr val="accent1">
                    <a:lumMod val="60000"/>
                    <a:lumOff val="40000"/>
                  </a:schemeClr>
                </a:solidFill>
              </a:rPr>
              <a:t>Genesis 1:1</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3965" y="3120210"/>
            <a:ext cx="5691578" cy="319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47950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22" presetClass="entr" presetSubtype="1" fill="hold" grpId="0"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up)">
                                      <p:cBhvr>
                                        <p:cTn id="13" dur="1500"/>
                                        <p:tgtEl>
                                          <p:spTgt spid="3">
                                            <p:txEl>
                                              <p:pRg st="0" end="0"/>
                                            </p:txEl>
                                          </p:spTgt>
                                        </p:tgtEl>
                                      </p:cBhvr>
                                    </p:animEffect>
                                  </p:childTnLst>
                                </p:cTn>
                              </p:par>
                            </p:childTnLst>
                          </p:cTn>
                        </p:par>
                        <p:par>
                          <p:cTn id="14" fill="hold">
                            <p:stCondLst>
                              <p:cond delay="3750"/>
                            </p:stCondLst>
                            <p:childTnLst>
                              <p:par>
                                <p:cTn id="15" presetID="21" presetClass="entr" presetSubtype="1" fill="hold" nodeType="afterEffect">
                                  <p:stCondLst>
                                    <p:cond delay="500"/>
                                  </p:stCondLst>
                                  <p:childTnLst>
                                    <p:set>
                                      <p:cBhvr>
                                        <p:cTn id="16" dur="1" fill="hold">
                                          <p:stCondLst>
                                            <p:cond delay="0"/>
                                          </p:stCondLst>
                                        </p:cTn>
                                        <p:tgtEl>
                                          <p:spTgt spid="2050"/>
                                        </p:tgtEl>
                                        <p:attrNameLst>
                                          <p:attrName>style.visibility</p:attrName>
                                        </p:attrNameLst>
                                      </p:cBhvr>
                                      <p:to>
                                        <p:strVal val="visible"/>
                                      </p:to>
                                    </p:set>
                                    <p:animEffect transition="in" filter="wheel(1)">
                                      <p:cBhvr>
                                        <p:cTn id="1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17218" y="6328361"/>
            <a:ext cx="8722098" cy="423866"/>
          </a:xfrm>
        </p:spPr>
        <p:txBody>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smtClean="0"/>
              <a:t>Global University of Theological Studies</a:t>
            </a:r>
            <a:endParaRPr lang="en-US" dirty="0"/>
          </a:p>
        </p:txBody>
      </p:sp>
      <p:sp>
        <p:nvSpPr>
          <p:cNvPr id="2" name="TextBox 1"/>
          <p:cNvSpPr txBox="1"/>
          <p:nvPr/>
        </p:nvSpPr>
        <p:spPr>
          <a:xfrm>
            <a:off x="563880" y="487680"/>
            <a:ext cx="8016240" cy="769441"/>
          </a:xfrm>
          <a:prstGeom prst="rect">
            <a:avLst/>
          </a:prstGeom>
          <a:noFill/>
        </p:spPr>
        <p:txBody>
          <a:bodyPr wrap="square" rtlCol="0">
            <a:spAutoFit/>
          </a:bodyPr>
          <a:lstStyle/>
          <a:p>
            <a:pPr algn="ctr"/>
            <a:r>
              <a:rPr lang="en-US" sz="4400" b="1" dirty="0" smtClean="0">
                <a:solidFill>
                  <a:srgbClr val="FF6600"/>
                </a:solidFill>
              </a:rPr>
              <a:t>God Created the Universe</a:t>
            </a:r>
            <a:endParaRPr lang="en-US" sz="4400" b="1" dirty="0">
              <a:solidFill>
                <a:srgbClr val="FF6600"/>
              </a:solidFill>
            </a:endParaRPr>
          </a:p>
        </p:txBody>
      </p:sp>
      <p:sp>
        <p:nvSpPr>
          <p:cNvPr id="3" name="TextBox 2"/>
          <p:cNvSpPr txBox="1"/>
          <p:nvPr/>
        </p:nvSpPr>
        <p:spPr>
          <a:xfrm>
            <a:off x="563880" y="1767840"/>
            <a:ext cx="8016240" cy="1323439"/>
          </a:xfrm>
          <a:prstGeom prst="rect">
            <a:avLst/>
          </a:prstGeom>
          <a:noFill/>
        </p:spPr>
        <p:txBody>
          <a:bodyPr wrap="square" rtlCol="0">
            <a:spAutoFit/>
          </a:bodyPr>
          <a:lstStyle/>
          <a:p>
            <a:pPr algn="ctr"/>
            <a:r>
              <a:rPr lang="en-US" sz="2800" dirty="0" smtClean="0"/>
              <a:t>“All things were made by Him; and without Him was not anything made that was made.”	</a:t>
            </a:r>
          </a:p>
          <a:p>
            <a:pPr algn="ctr"/>
            <a:r>
              <a:rPr lang="en-US" sz="2400" dirty="0" smtClean="0">
                <a:solidFill>
                  <a:srgbClr val="ADDCF5"/>
                </a:solidFill>
              </a:rPr>
              <a:t>John 1:3</a:t>
            </a:r>
          </a:p>
        </p:txBody>
      </p:sp>
      <p:sp>
        <p:nvSpPr>
          <p:cNvPr id="5" name="TextBox 4"/>
          <p:cNvSpPr txBox="1"/>
          <p:nvPr/>
        </p:nvSpPr>
        <p:spPr>
          <a:xfrm>
            <a:off x="563880" y="3779520"/>
            <a:ext cx="8016240" cy="2246769"/>
          </a:xfrm>
          <a:prstGeom prst="rect">
            <a:avLst/>
          </a:prstGeom>
          <a:noFill/>
        </p:spPr>
        <p:txBody>
          <a:bodyPr wrap="square" rtlCol="0">
            <a:spAutoFit/>
          </a:bodyPr>
          <a:lstStyle/>
          <a:p>
            <a:pPr algn="ctr"/>
            <a:r>
              <a:rPr lang="en-US" sz="2800" dirty="0" smtClean="0"/>
              <a:t>“Through faith we understand that the worlds were framed by the word of God, so that </a:t>
            </a:r>
          </a:p>
          <a:p>
            <a:pPr algn="ctr"/>
            <a:r>
              <a:rPr lang="en-US" sz="2800" dirty="0" smtClean="0"/>
              <a:t>things which are seen were not made </a:t>
            </a:r>
          </a:p>
          <a:p>
            <a:pPr algn="ctr"/>
            <a:r>
              <a:rPr lang="en-US" sz="2800" dirty="0" smtClean="0"/>
              <a:t>of things which do appear.”</a:t>
            </a:r>
            <a:endParaRPr lang="en-US" sz="2800" dirty="0"/>
          </a:p>
          <a:p>
            <a:pPr algn="ctr"/>
            <a:r>
              <a:rPr lang="en-US" sz="2400" dirty="0" smtClean="0">
                <a:solidFill>
                  <a:srgbClr val="ADDCF5"/>
                </a:solidFill>
              </a:rPr>
              <a:t>Hebrews 11:3</a:t>
            </a:r>
            <a:endParaRPr lang="en-US" sz="2400" dirty="0">
              <a:solidFill>
                <a:srgbClr val="ADDCF5"/>
              </a:solidFill>
            </a:endParaRPr>
          </a:p>
        </p:txBody>
      </p:sp>
    </p:spTree>
    <p:extLst>
      <p:ext uri="{BB962C8B-B14F-4D97-AF65-F5344CB8AC3E}">
        <p14:creationId xmlns:p14="http://schemas.microsoft.com/office/powerpoint/2010/main" val="21577719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0"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750"/>
                                        <p:tgtEl>
                                          <p:spTgt spid="3"/>
                                        </p:tgtEl>
                                      </p:cBhvr>
                                    </p:animEffect>
                                  </p:childTnLst>
                                </p:cTn>
                              </p:par>
                            </p:childTnLst>
                          </p:cTn>
                        </p:par>
                        <p:par>
                          <p:cTn id="14" fill="hold">
                            <p:stCondLst>
                              <p:cond delay="3750"/>
                            </p:stCondLst>
                            <p:childTnLst>
                              <p:par>
                                <p:cTn id="15" presetID="10" presetClass="entr" presetSubtype="0"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838200" y="502920"/>
            <a:ext cx="7498080" cy="1446550"/>
          </a:xfrm>
          <a:prstGeom prst="rect">
            <a:avLst/>
          </a:prstGeom>
          <a:noFill/>
        </p:spPr>
        <p:txBody>
          <a:bodyPr wrap="square" rtlCol="0">
            <a:spAutoFit/>
          </a:bodyPr>
          <a:lstStyle/>
          <a:p>
            <a:pPr algn="ctr"/>
            <a:r>
              <a:rPr lang="en-US" sz="4400" b="1" dirty="0" smtClean="0">
                <a:solidFill>
                  <a:srgbClr val="FF6600"/>
                </a:solidFill>
              </a:rPr>
              <a:t>Evolution is a False, Unproven Theory</a:t>
            </a:r>
            <a:endParaRPr lang="en-US" sz="4400" b="1" dirty="0">
              <a:solidFill>
                <a:srgbClr val="FF6600"/>
              </a:solidFill>
            </a:endParaRPr>
          </a:p>
        </p:txBody>
      </p:sp>
      <p:sp>
        <p:nvSpPr>
          <p:cNvPr id="3" name="TextBox 2"/>
          <p:cNvSpPr txBox="1"/>
          <p:nvPr/>
        </p:nvSpPr>
        <p:spPr>
          <a:xfrm>
            <a:off x="609600" y="2891165"/>
            <a:ext cx="7955280" cy="2062103"/>
          </a:xfrm>
          <a:prstGeom prst="rect">
            <a:avLst/>
          </a:prstGeom>
          <a:noFill/>
        </p:spPr>
        <p:txBody>
          <a:bodyPr wrap="square" rtlCol="0">
            <a:spAutoFit/>
          </a:bodyPr>
          <a:lstStyle/>
          <a:p>
            <a:pPr algn="just"/>
            <a:r>
              <a:rPr lang="en-US" sz="3200" dirty="0" smtClean="0"/>
              <a:t>A generation of agnostics and unbelievers has been raised because evolution has been taught in schools as a scientific fact.</a:t>
            </a:r>
            <a:endParaRPr lang="en-US" sz="3200" dirty="0"/>
          </a:p>
        </p:txBody>
      </p:sp>
    </p:spTree>
    <p:extLst>
      <p:ext uri="{BB962C8B-B14F-4D97-AF65-F5344CB8AC3E}">
        <p14:creationId xmlns:p14="http://schemas.microsoft.com/office/powerpoint/2010/main" val="16484499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1500"/>
                                        <p:tgtEl>
                                          <p:spTgt spid="2"/>
                                        </p:tgtEl>
                                      </p:cBhvr>
                                    </p:animEffect>
                                  </p:childTnLst>
                                </p:cTn>
                              </p:par>
                            </p:childTnLst>
                          </p:cTn>
                        </p:par>
                        <p:par>
                          <p:cTn id="8" fill="hold">
                            <p:stCondLst>
                              <p:cond delay="2000"/>
                            </p:stCondLst>
                            <p:childTnLst>
                              <p:par>
                                <p:cTn id="9" presetID="31"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p:cTn id="11" dur="1250" fill="hold"/>
                                        <p:tgtEl>
                                          <p:spTgt spid="3"/>
                                        </p:tgtEl>
                                        <p:attrNameLst>
                                          <p:attrName>ppt_w</p:attrName>
                                        </p:attrNameLst>
                                      </p:cBhvr>
                                      <p:tavLst>
                                        <p:tav tm="0">
                                          <p:val>
                                            <p:fltVal val="0"/>
                                          </p:val>
                                        </p:tav>
                                        <p:tav tm="100000">
                                          <p:val>
                                            <p:strVal val="#ppt_w"/>
                                          </p:val>
                                        </p:tav>
                                      </p:tavLst>
                                    </p:anim>
                                    <p:anim calcmode="lin" valueType="num">
                                      <p:cBhvr>
                                        <p:cTn id="12" dur="1250" fill="hold"/>
                                        <p:tgtEl>
                                          <p:spTgt spid="3"/>
                                        </p:tgtEl>
                                        <p:attrNameLst>
                                          <p:attrName>ppt_h</p:attrName>
                                        </p:attrNameLst>
                                      </p:cBhvr>
                                      <p:tavLst>
                                        <p:tav tm="0">
                                          <p:val>
                                            <p:fltVal val="0"/>
                                          </p:val>
                                        </p:tav>
                                        <p:tav tm="100000">
                                          <p:val>
                                            <p:strVal val="#ppt_h"/>
                                          </p:val>
                                        </p:tav>
                                      </p:tavLst>
                                    </p:anim>
                                    <p:anim calcmode="lin" valueType="num">
                                      <p:cBhvr>
                                        <p:cTn id="13" dur="1250" fill="hold"/>
                                        <p:tgtEl>
                                          <p:spTgt spid="3"/>
                                        </p:tgtEl>
                                        <p:attrNameLst>
                                          <p:attrName>style.rotation</p:attrName>
                                        </p:attrNameLst>
                                      </p:cBhvr>
                                      <p:tavLst>
                                        <p:tav tm="0">
                                          <p:val>
                                            <p:fltVal val="90"/>
                                          </p:val>
                                        </p:tav>
                                        <p:tav tm="100000">
                                          <p:val>
                                            <p:fltVal val="0"/>
                                          </p:val>
                                        </p:tav>
                                      </p:tavLst>
                                    </p:anim>
                                    <p:animEffect transition="in" filter="fade">
                                      <p:cBhvr>
                                        <p:cTn id="14"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838200" y="502920"/>
            <a:ext cx="7498080" cy="1446550"/>
          </a:xfrm>
          <a:prstGeom prst="rect">
            <a:avLst/>
          </a:prstGeom>
          <a:noFill/>
        </p:spPr>
        <p:txBody>
          <a:bodyPr wrap="square" rtlCol="0">
            <a:spAutoFit/>
          </a:bodyPr>
          <a:lstStyle/>
          <a:p>
            <a:pPr algn="ctr"/>
            <a:r>
              <a:rPr lang="en-US" sz="4400" b="1" dirty="0" smtClean="0">
                <a:solidFill>
                  <a:srgbClr val="FF6600"/>
                </a:solidFill>
              </a:rPr>
              <a:t>Evolution is a False, Unproven Theory</a:t>
            </a:r>
            <a:endParaRPr lang="en-US" sz="4400" b="1" dirty="0">
              <a:solidFill>
                <a:srgbClr val="FF6600"/>
              </a:solidFill>
            </a:endParaRPr>
          </a:p>
        </p:txBody>
      </p:sp>
      <p:sp>
        <p:nvSpPr>
          <p:cNvPr id="4" name="TextBox 3"/>
          <p:cNvSpPr txBox="1"/>
          <p:nvPr/>
        </p:nvSpPr>
        <p:spPr>
          <a:xfrm>
            <a:off x="609600" y="2569914"/>
            <a:ext cx="7726680" cy="2554545"/>
          </a:xfrm>
          <a:prstGeom prst="rect">
            <a:avLst/>
          </a:prstGeom>
          <a:noFill/>
        </p:spPr>
        <p:txBody>
          <a:bodyPr wrap="square" rtlCol="0">
            <a:spAutoFit/>
          </a:bodyPr>
          <a:lstStyle/>
          <a:p>
            <a:pPr algn="just"/>
            <a:r>
              <a:rPr lang="en-US" sz="3200" dirty="0" smtClean="0"/>
              <a:t>Evolution makes man to be on the same level morally and spiritually as the beasts of the field.  It robs man of spiritual values and leaves him without any purpose, direction, or eternal goals.</a:t>
            </a:r>
            <a:endParaRPr lang="en-US" sz="3200" dirty="0"/>
          </a:p>
        </p:txBody>
      </p:sp>
    </p:spTree>
    <p:extLst>
      <p:ext uri="{BB962C8B-B14F-4D97-AF65-F5344CB8AC3E}">
        <p14:creationId xmlns:p14="http://schemas.microsoft.com/office/powerpoint/2010/main" val="1275542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1500"/>
                                        <p:tgtEl>
                                          <p:spTgt spid="2"/>
                                        </p:tgtEl>
                                      </p:cBhvr>
                                    </p:animEffect>
                                  </p:childTnLst>
                                </p:cTn>
                              </p:par>
                            </p:childTnLst>
                          </p:cTn>
                        </p:par>
                        <p:par>
                          <p:cTn id="8" fill="hold">
                            <p:stCondLst>
                              <p:cond delay="2000"/>
                            </p:stCondLst>
                            <p:childTnLst>
                              <p:par>
                                <p:cTn id="9" presetID="31" presetClass="entr" presetSubtype="0"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 calcmode="lin" valueType="num">
                                      <p:cBhvr>
                                        <p:cTn id="11" dur="1500" fill="hold"/>
                                        <p:tgtEl>
                                          <p:spTgt spid="4"/>
                                        </p:tgtEl>
                                        <p:attrNameLst>
                                          <p:attrName>ppt_w</p:attrName>
                                        </p:attrNameLst>
                                      </p:cBhvr>
                                      <p:tavLst>
                                        <p:tav tm="0">
                                          <p:val>
                                            <p:fltVal val="0"/>
                                          </p:val>
                                        </p:tav>
                                        <p:tav tm="100000">
                                          <p:val>
                                            <p:strVal val="#ppt_w"/>
                                          </p:val>
                                        </p:tav>
                                      </p:tavLst>
                                    </p:anim>
                                    <p:anim calcmode="lin" valueType="num">
                                      <p:cBhvr>
                                        <p:cTn id="12" dur="1500" fill="hold"/>
                                        <p:tgtEl>
                                          <p:spTgt spid="4"/>
                                        </p:tgtEl>
                                        <p:attrNameLst>
                                          <p:attrName>ppt_h</p:attrName>
                                        </p:attrNameLst>
                                      </p:cBhvr>
                                      <p:tavLst>
                                        <p:tav tm="0">
                                          <p:val>
                                            <p:fltVal val="0"/>
                                          </p:val>
                                        </p:tav>
                                        <p:tav tm="100000">
                                          <p:val>
                                            <p:strVal val="#ppt_h"/>
                                          </p:val>
                                        </p:tav>
                                      </p:tavLst>
                                    </p:anim>
                                    <p:anim calcmode="lin" valueType="num">
                                      <p:cBhvr>
                                        <p:cTn id="13" dur="1500" fill="hold"/>
                                        <p:tgtEl>
                                          <p:spTgt spid="4"/>
                                        </p:tgtEl>
                                        <p:attrNameLst>
                                          <p:attrName>style.rotation</p:attrName>
                                        </p:attrNameLst>
                                      </p:cBhvr>
                                      <p:tavLst>
                                        <p:tav tm="0">
                                          <p:val>
                                            <p:fltVal val="90"/>
                                          </p:val>
                                        </p:tav>
                                        <p:tav tm="100000">
                                          <p:val>
                                            <p:fltVal val="0"/>
                                          </p:val>
                                        </p:tav>
                                      </p:tavLst>
                                    </p:anim>
                                    <p:animEffect transition="in" filter="fade">
                                      <p:cBhvr>
                                        <p:cTn id="14"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655320" y="487680"/>
            <a:ext cx="7741920" cy="769441"/>
          </a:xfrm>
          <a:prstGeom prst="rect">
            <a:avLst/>
          </a:prstGeom>
          <a:noFill/>
        </p:spPr>
        <p:txBody>
          <a:bodyPr wrap="square" rtlCol="0">
            <a:spAutoFit/>
          </a:bodyPr>
          <a:lstStyle/>
          <a:p>
            <a:pPr algn="ctr"/>
            <a:r>
              <a:rPr lang="en-US" sz="4400" b="1" dirty="0" smtClean="0">
                <a:solidFill>
                  <a:srgbClr val="FF6600"/>
                </a:solidFill>
              </a:rPr>
              <a:t>God Sustains the Universe</a:t>
            </a:r>
            <a:endParaRPr lang="en-US" sz="4400" b="1" dirty="0">
              <a:solidFill>
                <a:srgbClr val="FF6600"/>
              </a:solidFill>
            </a:endParaRPr>
          </a:p>
        </p:txBody>
      </p:sp>
      <p:sp>
        <p:nvSpPr>
          <p:cNvPr id="3" name="TextBox 2"/>
          <p:cNvSpPr txBox="1"/>
          <p:nvPr/>
        </p:nvSpPr>
        <p:spPr>
          <a:xfrm>
            <a:off x="396240" y="2114424"/>
            <a:ext cx="8321040" cy="1446550"/>
          </a:xfrm>
          <a:prstGeom prst="rect">
            <a:avLst/>
          </a:prstGeom>
          <a:noFill/>
        </p:spPr>
        <p:txBody>
          <a:bodyPr wrap="square" rtlCol="0">
            <a:spAutoFit/>
          </a:bodyPr>
          <a:lstStyle/>
          <a:p>
            <a:pPr algn="ctr"/>
            <a:r>
              <a:rPr lang="en-US" sz="3200" dirty="0" smtClean="0"/>
              <a:t>“These wait all upon thee;  that thou </a:t>
            </a:r>
            <a:r>
              <a:rPr lang="en-US" sz="3200" dirty="0" err="1" smtClean="0"/>
              <a:t>mayest</a:t>
            </a:r>
            <a:r>
              <a:rPr lang="en-US" sz="3200" dirty="0" smtClean="0"/>
              <a:t> give them their meat in due season.”</a:t>
            </a:r>
          </a:p>
          <a:p>
            <a:pPr algn="ctr"/>
            <a:r>
              <a:rPr lang="en-US" sz="2400" dirty="0" smtClean="0">
                <a:solidFill>
                  <a:srgbClr val="ADDCF5"/>
                </a:solidFill>
              </a:rPr>
              <a:t>Psalm 104:27</a:t>
            </a:r>
            <a:endParaRPr lang="en-US" sz="2400" dirty="0">
              <a:solidFill>
                <a:srgbClr val="ADDCF5"/>
              </a:solidFill>
            </a:endParaRPr>
          </a:p>
        </p:txBody>
      </p:sp>
      <p:sp>
        <p:nvSpPr>
          <p:cNvPr id="4" name="TextBox 3"/>
          <p:cNvSpPr txBox="1"/>
          <p:nvPr/>
        </p:nvSpPr>
        <p:spPr>
          <a:xfrm>
            <a:off x="533400" y="4369944"/>
            <a:ext cx="8183880" cy="1446550"/>
          </a:xfrm>
          <a:prstGeom prst="rect">
            <a:avLst/>
          </a:prstGeom>
          <a:noFill/>
        </p:spPr>
        <p:txBody>
          <a:bodyPr wrap="square" rtlCol="0">
            <a:spAutoFit/>
          </a:bodyPr>
          <a:lstStyle/>
          <a:p>
            <a:pPr algn="ctr"/>
            <a:r>
              <a:rPr lang="en-US" sz="3200" dirty="0" smtClean="0"/>
              <a:t>“And he is before all things, </a:t>
            </a:r>
          </a:p>
          <a:p>
            <a:pPr algn="ctr"/>
            <a:r>
              <a:rPr lang="en-US" sz="3200" dirty="0" smtClean="0"/>
              <a:t>and by him all things consist.”</a:t>
            </a:r>
          </a:p>
          <a:p>
            <a:pPr algn="ctr"/>
            <a:r>
              <a:rPr lang="en-US" sz="2400" dirty="0" smtClean="0">
                <a:solidFill>
                  <a:srgbClr val="ADDCF5"/>
                </a:solidFill>
              </a:rPr>
              <a:t>Colossians 1:17</a:t>
            </a:r>
            <a:endParaRPr lang="en-US" sz="2400" dirty="0">
              <a:solidFill>
                <a:srgbClr val="ADDCF5"/>
              </a:solidFill>
            </a:endParaRPr>
          </a:p>
        </p:txBody>
      </p:sp>
    </p:spTree>
    <p:extLst>
      <p:ext uri="{BB962C8B-B14F-4D97-AF65-F5344CB8AC3E}">
        <p14:creationId xmlns:p14="http://schemas.microsoft.com/office/powerpoint/2010/main" val="18879836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ppt_x"/>
                                          </p:val>
                                        </p:tav>
                                        <p:tav tm="100000">
                                          <p:val>
                                            <p:strVal val="#ppt_x"/>
                                          </p:val>
                                        </p:tav>
                                      </p:tavLst>
                                    </p:anim>
                                    <p:anim calcmode="lin" valueType="num">
                                      <p:cBhvr additive="base">
                                        <p:cTn id="8" dur="1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12" fill="hold" grpId="0" nodeType="after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0-#ppt_w/2"/>
                                          </p:val>
                                        </p:tav>
                                        <p:tav tm="100000">
                                          <p:val>
                                            <p:strVal val="#ppt_x"/>
                                          </p:val>
                                        </p:tav>
                                      </p:tavLst>
                                    </p:anim>
                                    <p:anim calcmode="lin" valueType="num">
                                      <p:cBhvr additive="base">
                                        <p:cTn id="13" dur="125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3250"/>
                            </p:stCondLst>
                            <p:childTnLst>
                              <p:par>
                                <p:cTn id="15" presetID="2" presetClass="entr" presetSubtype="6" fill="hold" grpId="0" nodeType="after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250" fill="hold"/>
                                        <p:tgtEl>
                                          <p:spTgt spid="4"/>
                                        </p:tgtEl>
                                        <p:attrNameLst>
                                          <p:attrName>ppt_x</p:attrName>
                                        </p:attrNameLst>
                                      </p:cBhvr>
                                      <p:tavLst>
                                        <p:tav tm="0">
                                          <p:val>
                                            <p:strVal val="1+#ppt_w/2"/>
                                          </p:val>
                                        </p:tav>
                                        <p:tav tm="100000">
                                          <p:val>
                                            <p:strVal val="#ppt_x"/>
                                          </p:val>
                                        </p:tav>
                                      </p:tavLst>
                                    </p:anim>
                                    <p:anim calcmode="lin" valueType="num">
                                      <p:cBhvr additive="base">
                                        <p:cTn id="18" dur="12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655320" y="304800"/>
            <a:ext cx="7741920" cy="769441"/>
          </a:xfrm>
          <a:prstGeom prst="rect">
            <a:avLst/>
          </a:prstGeom>
          <a:noFill/>
        </p:spPr>
        <p:txBody>
          <a:bodyPr wrap="square" rtlCol="0">
            <a:spAutoFit/>
          </a:bodyPr>
          <a:lstStyle/>
          <a:p>
            <a:pPr algn="ctr"/>
            <a:r>
              <a:rPr lang="en-US" sz="4400" b="1" dirty="0" smtClean="0">
                <a:solidFill>
                  <a:srgbClr val="FF6600"/>
                </a:solidFill>
              </a:rPr>
              <a:t>God Sustains the Universe</a:t>
            </a:r>
            <a:endParaRPr lang="en-US" sz="4400" b="1" dirty="0">
              <a:solidFill>
                <a:srgbClr val="FF6600"/>
              </a:solidFill>
            </a:endParaRPr>
          </a:p>
        </p:txBody>
      </p:sp>
      <p:sp>
        <p:nvSpPr>
          <p:cNvPr id="3" name="TextBox 2"/>
          <p:cNvSpPr txBox="1"/>
          <p:nvPr/>
        </p:nvSpPr>
        <p:spPr>
          <a:xfrm>
            <a:off x="396240" y="1287601"/>
            <a:ext cx="8321040" cy="1077218"/>
          </a:xfrm>
          <a:prstGeom prst="rect">
            <a:avLst/>
          </a:prstGeom>
          <a:noFill/>
        </p:spPr>
        <p:txBody>
          <a:bodyPr wrap="square" rtlCol="0">
            <a:spAutoFit/>
          </a:bodyPr>
          <a:lstStyle/>
          <a:p>
            <a:pPr algn="ctr"/>
            <a:r>
              <a:rPr lang="en-US" sz="3200" dirty="0" smtClean="0">
                <a:solidFill>
                  <a:srgbClr val="ADDCF5"/>
                </a:solidFill>
              </a:rPr>
              <a:t>God carefully watches over every detail of the universe and fully sustains it.</a:t>
            </a:r>
            <a:endParaRPr lang="en-US" sz="3200" dirty="0">
              <a:solidFill>
                <a:srgbClr val="ADDCF5"/>
              </a:solidFill>
            </a:endParaRPr>
          </a:p>
        </p:txBody>
      </p:sp>
      <p:sp>
        <p:nvSpPr>
          <p:cNvPr id="4" name="TextBox 3"/>
          <p:cNvSpPr txBox="1"/>
          <p:nvPr/>
        </p:nvSpPr>
        <p:spPr>
          <a:xfrm>
            <a:off x="350520" y="2737187"/>
            <a:ext cx="6507480" cy="523220"/>
          </a:xfrm>
          <a:prstGeom prst="rect">
            <a:avLst/>
          </a:prstGeom>
          <a:noFill/>
        </p:spPr>
        <p:txBody>
          <a:bodyPr wrap="square" rtlCol="0">
            <a:spAutoFit/>
          </a:bodyPr>
          <a:lstStyle/>
          <a:p>
            <a:pPr algn="ctr"/>
            <a:r>
              <a:rPr lang="en-US" sz="2800" dirty="0" smtClean="0"/>
              <a:t>*  All things are held together by Him</a:t>
            </a:r>
            <a:endParaRPr lang="en-US" sz="2800" dirty="0"/>
          </a:p>
        </p:txBody>
      </p:sp>
      <p:sp>
        <p:nvSpPr>
          <p:cNvPr id="6" name="TextBox 5"/>
          <p:cNvSpPr txBox="1"/>
          <p:nvPr/>
        </p:nvSpPr>
        <p:spPr>
          <a:xfrm>
            <a:off x="2118360" y="3666826"/>
            <a:ext cx="6751320" cy="954107"/>
          </a:xfrm>
          <a:prstGeom prst="rect">
            <a:avLst/>
          </a:prstGeom>
          <a:noFill/>
        </p:spPr>
        <p:txBody>
          <a:bodyPr wrap="square" rtlCol="0">
            <a:spAutoFit/>
          </a:bodyPr>
          <a:lstStyle/>
          <a:p>
            <a:pPr algn="ctr"/>
            <a:r>
              <a:rPr lang="en-US" sz="2800" dirty="0" smtClean="0"/>
              <a:t>*  The physical supplies for all God’s creatures are in His hand</a:t>
            </a:r>
            <a:endParaRPr lang="en-US" sz="2800" dirty="0"/>
          </a:p>
        </p:txBody>
      </p:sp>
      <p:sp>
        <p:nvSpPr>
          <p:cNvPr id="7" name="TextBox 6"/>
          <p:cNvSpPr txBox="1"/>
          <p:nvPr/>
        </p:nvSpPr>
        <p:spPr>
          <a:xfrm>
            <a:off x="502920" y="4870787"/>
            <a:ext cx="5105400" cy="523220"/>
          </a:xfrm>
          <a:prstGeom prst="rect">
            <a:avLst/>
          </a:prstGeom>
          <a:noFill/>
        </p:spPr>
        <p:txBody>
          <a:bodyPr wrap="square" rtlCol="0">
            <a:spAutoFit/>
          </a:bodyPr>
          <a:lstStyle/>
          <a:p>
            <a:pPr algn="ctr"/>
            <a:r>
              <a:rPr lang="en-US" sz="2800" dirty="0" smtClean="0"/>
              <a:t>*  God has His hand in history</a:t>
            </a:r>
            <a:endParaRPr lang="en-US" sz="2800" dirty="0"/>
          </a:p>
        </p:txBody>
      </p:sp>
      <p:sp>
        <p:nvSpPr>
          <p:cNvPr id="8" name="TextBox 7"/>
          <p:cNvSpPr txBox="1"/>
          <p:nvPr/>
        </p:nvSpPr>
        <p:spPr>
          <a:xfrm>
            <a:off x="1569720" y="5805141"/>
            <a:ext cx="7391400" cy="523220"/>
          </a:xfrm>
          <a:prstGeom prst="rect">
            <a:avLst/>
          </a:prstGeom>
          <a:noFill/>
        </p:spPr>
        <p:txBody>
          <a:bodyPr wrap="square" rtlCol="0">
            <a:spAutoFit/>
          </a:bodyPr>
          <a:lstStyle/>
          <a:p>
            <a:pPr algn="ctr"/>
            <a:r>
              <a:rPr lang="en-US" sz="2800" dirty="0" smtClean="0"/>
              <a:t>*  God’s care is described with great detail</a:t>
            </a:r>
            <a:endParaRPr lang="en-US" sz="2800" dirty="0"/>
          </a:p>
        </p:txBody>
      </p:sp>
    </p:spTree>
    <p:extLst>
      <p:ext uri="{BB962C8B-B14F-4D97-AF65-F5344CB8AC3E}">
        <p14:creationId xmlns:p14="http://schemas.microsoft.com/office/powerpoint/2010/main" val="25965989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ppt_x"/>
                                          </p:val>
                                        </p:tav>
                                        <p:tav tm="100000">
                                          <p:val>
                                            <p:strVal val="#ppt_x"/>
                                          </p:val>
                                        </p:tav>
                                      </p:tavLst>
                                    </p:anim>
                                    <p:anim calcmode="lin" valueType="num">
                                      <p:cBhvr additive="base">
                                        <p:cTn id="8" dur="1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 presetClass="entr" presetSubtype="1" fill="hold" grpId="0" nodeType="after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ppt_x"/>
                                          </p:val>
                                        </p:tav>
                                        <p:tav tm="100000">
                                          <p:val>
                                            <p:strVal val="#ppt_x"/>
                                          </p:val>
                                        </p:tav>
                                      </p:tavLst>
                                    </p:anim>
                                    <p:anim calcmode="lin" valueType="num">
                                      <p:cBhvr additive="base">
                                        <p:cTn id="13" dur="125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3500"/>
                            </p:stCondLst>
                            <p:childTnLst>
                              <p:par>
                                <p:cTn id="15" presetID="2" presetClass="entr" presetSubtype="8" fill="hold" grpId="0" nodeType="after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250" fill="hold"/>
                                        <p:tgtEl>
                                          <p:spTgt spid="4"/>
                                        </p:tgtEl>
                                        <p:attrNameLst>
                                          <p:attrName>ppt_x</p:attrName>
                                        </p:attrNameLst>
                                      </p:cBhvr>
                                      <p:tavLst>
                                        <p:tav tm="0">
                                          <p:val>
                                            <p:strVal val="0-#ppt_w/2"/>
                                          </p:val>
                                        </p:tav>
                                        <p:tav tm="100000">
                                          <p:val>
                                            <p:strVal val="#ppt_x"/>
                                          </p:val>
                                        </p:tav>
                                      </p:tavLst>
                                    </p:anim>
                                    <p:anim calcmode="lin" valueType="num">
                                      <p:cBhvr additive="base">
                                        <p:cTn id="18" dur="125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5250"/>
                            </p:stCondLst>
                            <p:childTnLst>
                              <p:par>
                                <p:cTn id="20" presetID="2" presetClass="entr" presetSubtype="2" fill="hold" grpId="0" nodeType="after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250" fill="hold"/>
                                        <p:tgtEl>
                                          <p:spTgt spid="6"/>
                                        </p:tgtEl>
                                        <p:attrNameLst>
                                          <p:attrName>ppt_x</p:attrName>
                                        </p:attrNameLst>
                                      </p:cBhvr>
                                      <p:tavLst>
                                        <p:tav tm="0">
                                          <p:val>
                                            <p:strVal val="1+#ppt_w/2"/>
                                          </p:val>
                                        </p:tav>
                                        <p:tav tm="100000">
                                          <p:val>
                                            <p:strVal val="#ppt_x"/>
                                          </p:val>
                                        </p:tav>
                                      </p:tavLst>
                                    </p:anim>
                                    <p:anim calcmode="lin" valueType="num">
                                      <p:cBhvr additive="base">
                                        <p:cTn id="23" dur="125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7000"/>
                            </p:stCondLst>
                            <p:childTnLst>
                              <p:par>
                                <p:cTn id="25" presetID="2" presetClass="entr" presetSubtype="12" fill="hold" grpId="0" nodeType="after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250" fill="hold"/>
                                        <p:tgtEl>
                                          <p:spTgt spid="7"/>
                                        </p:tgtEl>
                                        <p:attrNameLst>
                                          <p:attrName>ppt_x</p:attrName>
                                        </p:attrNameLst>
                                      </p:cBhvr>
                                      <p:tavLst>
                                        <p:tav tm="0">
                                          <p:val>
                                            <p:strVal val="0-#ppt_w/2"/>
                                          </p:val>
                                        </p:tav>
                                        <p:tav tm="100000">
                                          <p:val>
                                            <p:strVal val="#ppt_x"/>
                                          </p:val>
                                        </p:tav>
                                      </p:tavLst>
                                    </p:anim>
                                    <p:anim calcmode="lin" valueType="num">
                                      <p:cBhvr additive="base">
                                        <p:cTn id="28" dur="1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8750"/>
                            </p:stCondLst>
                            <p:childTnLst>
                              <p:par>
                                <p:cTn id="30" presetID="2" presetClass="entr" presetSubtype="6" fill="hold" grpId="0" nodeType="afterEffect">
                                  <p:stCondLst>
                                    <p:cond delay="5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1250" fill="hold"/>
                                        <p:tgtEl>
                                          <p:spTgt spid="8"/>
                                        </p:tgtEl>
                                        <p:attrNameLst>
                                          <p:attrName>ppt_x</p:attrName>
                                        </p:attrNameLst>
                                      </p:cBhvr>
                                      <p:tavLst>
                                        <p:tav tm="0">
                                          <p:val>
                                            <p:strVal val="1+#ppt_w/2"/>
                                          </p:val>
                                        </p:tav>
                                        <p:tav tm="100000">
                                          <p:val>
                                            <p:strVal val="#ppt_x"/>
                                          </p:val>
                                        </p:tav>
                                      </p:tavLst>
                                    </p:anim>
                                    <p:anim calcmode="lin" valueType="num">
                                      <p:cBhvr additive="base">
                                        <p:cTn id="33" dur="12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396240" y="502920"/>
            <a:ext cx="8351520" cy="769441"/>
          </a:xfrm>
          <a:prstGeom prst="rect">
            <a:avLst/>
          </a:prstGeom>
          <a:noFill/>
        </p:spPr>
        <p:txBody>
          <a:bodyPr wrap="square" rtlCol="0">
            <a:spAutoFit/>
          </a:bodyPr>
          <a:lstStyle/>
          <a:p>
            <a:pPr algn="ctr"/>
            <a:r>
              <a:rPr lang="en-US" sz="4400" b="1" dirty="0" smtClean="0">
                <a:solidFill>
                  <a:srgbClr val="FF6600"/>
                </a:solidFill>
              </a:rPr>
              <a:t>Jesus Christ is the Creator</a:t>
            </a:r>
            <a:endParaRPr lang="en-US" sz="4400" b="1" dirty="0">
              <a:solidFill>
                <a:srgbClr val="FF6600"/>
              </a:solidFill>
            </a:endParaRPr>
          </a:p>
        </p:txBody>
      </p:sp>
      <p:sp>
        <p:nvSpPr>
          <p:cNvPr id="3" name="TextBox 2"/>
          <p:cNvSpPr txBox="1"/>
          <p:nvPr/>
        </p:nvSpPr>
        <p:spPr>
          <a:xfrm>
            <a:off x="396240" y="1691640"/>
            <a:ext cx="8351520" cy="1323439"/>
          </a:xfrm>
          <a:prstGeom prst="rect">
            <a:avLst/>
          </a:prstGeom>
          <a:noFill/>
        </p:spPr>
        <p:txBody>
          <a:bodyPr wrap="square" rtlCol="0">
            <a:spAutoFit/>
          </a:bodyPr>
          <a:lstStyle/>
          <a:p>
            <a:pPr algn="ctr"/>
            <a:r>
              <a:rPr lang="en-US" sz="2800" dirty="0" smtClean="0"/>
              <a:t>“He was in the world, and the world was made by him, and the world knew him not.”</a:t>
            </a:r>
          </a:p>
          <a:p>
            <a:pPr algn="ctr"/>
            <a:r>
              <a:rPr lang="en-US" sz="2400" dirty="0" smtClean="0">
                <a:solidFill>
                  <a:srgbClr val="ADDCF5"/>
                </a:solidFill>
              </a:rPr>
              <a:t>John 1:10</a:t>
            </a:r>
            <a:endParaRPr lang="en-US" sz="2400" dirty="0">
              <a:solidFill>
                <a:srgbClr val="ADDCF5"/>
              </a:solidFill>
            </a:endParaRPr>
          </a:p>
        </p:txBody>
      </p:sp>
      <p:sp>
        <p:nvSpPr>
          <p:cNvPr id="5" name="TextBox 4"/>
          <p:cNvSpPr txBox="1"/>
          <p:nvPr/>
        </p:nvSpPr>
        <p:spPr>
          <a:xfrm>
            <a:off x="468102" y="3475704"/>
            <a:ext cx="8279658" cy="2677656"/>
          </a:xfrm>
          <a:prstGeom prst="rect">
            <a:avLst/>
          </a:prstGeom>
          <a:noFill/>
        </p:spPr>
        <p:txBody>
          <a:bodyPr wrap="square" rtlCol="0">
            <a:spAutoFit/>
          </a:bodyPr>
          <a:lstStyle/>
          <a:p>
            <a:pPr algn="ctr"/>
            <a:r>
              <a:rPr lang="en-US" sz="2800" dirty="0" smtClean="0"/>
              <a:t>“For by him were all things created, that are in heaven, and that are in earth, visible and invisible, whether they be thrones, or dominions, or principalities, or powers: all things were created by him, and for him.”</a:t>
            </a:r>
          </a:p>
          <a:p>
            <a:pPr algn="ctr"/>
            <a:r>
              <a:rPr lang="en-US" sz="2400" dirty="0" smtClean="0">
                <a:solidFill>
                  <a:srgbClr val="ADDCF5"/>
                </a:solidFill>
              </a:rPr>
              <a:t>Colossians 1:3</a:t>
            </a:r>
            <a:endParaRPr lang="en-US" sz="2400" dirty="0">
              <a:solidFill>
                <a:srgbClr val="ADDCF5"/>
              </a:solidFill>
            </a:endParaRPr>
          </a:p>
        </p:txBody>
      </p:sp>
    </p:spTree>
    <p:extLst>
      <p:ext uri="{BB962C8B-B14F-4D97-AF65-F5344CB8AC3E}">
        <p14:creationId xmlns:p14="http://schemas.microsoft.com/office/powerpoint/2010/main" val="17740396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250"/>
                                        <p:tgtEl>
                                          <p:spTgt spid="5"/>
                                        </p:tgtEl>
                                      </p:cBhvr>
                                    </p:animEffect>
                                    <p:anim calcmode="lin" valueType="num">
                                      <p:cBhvr>
                                        <p:cTn id="20" dur="1250" fill="hold"/>
                                        <p:tgtEl>
                                          <p:spTgt spid="5"/>
                                        </p:tgtEl>
                                        <p:attrNameLst>
                                          <p:attrName>ppt_x</p:attrName>
                                        </p:attrNameLst>
                                      </p:cBhvr>
                                      <p:tavLst>
                                        <p:tav tm="0">
                                          <p:val>
                                            <p:strVal val="#ppt_x"/>
                                          </p:val>
                                        </p:tav>
                                        <p:tav tm="100000">
                                          <p:val>
                                            <p:strVal val="#ppt_x"/>
                                          </p:val>
                                        </p:tav>
                                      </p:tavLst>
                                    </p:anim>
                                    <p:anim calcmode="lin" valueType="num">
                                      <p:cBhvr>
                                        <p:cTn id="21"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217218" y="6328361"/>
            <a:ext cx="8722098" cy="423866"/>
          </a:xfrm>
        </p:spPr>
        <p:txBody>
          <a:bodyPr/>
          <a:lstStyle/>
          <a:p>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1 – Lesson 5: The Creator &amp; Giver of all Life                 </a:t>
            </a:r>
            <a:r>
              <a:rPr lang="en-US" dirty="0"/>
              <a:t>Global University of Theological Studies</a:t>
            </a:r>
          </a:p>
        </p:txBody>
      </p:sp>
      <p:sp>
        <p:nvSpPr>
          <p:cNvPr id="2" name="TextBox 1"/>
          <p:cNvSpPr txBox="1"/>
          <p:nvPr/>
        </p:nvSpPr>
        <p:spPr>
          <a:xfrm>
            <a:off x="396240" y="502920"/>
            <a:ext cx="8351520" cy="769441"/>
          </a:xfrm>
          <a:prstGeom prst="rect">
            <a:avLst/>
          </a:prstGeom>
          <a:noFill/>
        </p:spPr>
        <p:txBody>
          <a:bodyPr wrap="square" rtlCol="0">
            <a:spAutoFit/>
          </a:bodyPr>
          <a:lstStyle/>
          <a:p>
            <a:pPr algn="ctr"/>
            <a:r>
              <a:rPr lang="en-US" sz="4400" b="1" dirty="0" smtClean="0">
                <a:solidFill>
                  <a:srgbClr val="FF6600"/>
                </a:solidFill>
              </a:rPr>
              <a:t>Jesus Christ is the Creator</a:t>
            </a:r>
            <a:endParaRPr lang="en-US" sz="4400" b="1" dirty="0">
              <a:solidFill>
                <a:srgbClr val="FF6600"/>
              </a:solidFill>
            </a:endParaRPr>
          </a:p>
        </p:txBody>
      </p:sp>
      <p:sp>
        <p:nvSpPr>
          <p:cNvPr id="3" name="TextBox 2"/>
          <p:cNvSpPr txBox="1"/>
          <p:nvPr/>
        </p:nvSpPr>
        <p:spPr>
          <a:xfrm>
            <a:off x="396240" y="1429612"/>
            <a:ext cx="8351520" cy="2062103"/>
          </a:xfrm>
          <a:prstGeom prst="rect">
            <a:avLst/>
          </a:prstGeom>
          <a:noFill/>
        </p:spPr>
        <p:txBody>
          <a:bodyPr wrap="square" rtlCol="0">
            <a:spAutoFit/>
          </a:bodyPr>
          <a:lstStyle/>
          <a:p>
            <a:pPr algn="ctr"/>
            <a:r>
              <a:rPr lang="en-US" sz="3200" dirty="0" smtClean="0"/>
              <a:t>The fact that Jesus Christ is the Creator is conclusively proven by the testimony of the scriptures.  There is no room for any doubt concerning this glorious truth.</a:t>
            </a:r>
            <a:endParaRPr lang="en-US" sz="3200" dirty="0"/>
          </a:p>
        </p:txBody>
      </p:sp>
      <p:pic>
        <p:nvPicPr>
          <p:cNvPr id="4" name="Picture 3"/>
          <p:cNvPicPr>
            <a:picLocks noChangeAspect="1"/>
          </p:cNvPicPr>
          <p:nvPr/>
        </p:nvPicPr>
        <p:blipFill>
          <a:blip r:embed="rId2">
            <a:alphaModFix amt="67000"/>
            <a:extLst>
              <a:ext uri="{28A0092B-C50C-407E-A947-70E740481C1C}">
                <a14:useLocalDpi xmlns:a14="http://schemas.microsoft.com/office/drawing/2010/main" val="0"/>
              </a:ext>
            </a:extLst>
          </a:blip>
          <a:stretch>
            <a:fillRect/>
          </a:stretch>
        </p:blipFill>
        <p:spPr>
          <a:xfrm>
            <a:off x="2370440" y="3491714"/>
            <a:ext cx="4402519" cy="2831397"/>
          </a:xfrm>
          <a:prstGeom prst="rect">
            <a:avLst/>
          </a:prstGeom>
        </p:spPr>
      </p:pic>
    </p:spTree>
    <p:extLst>
      <p:ext uri="{BB962C8B-B14F-4D97-AF65-F5344CB8AC3E}">
        <p14:creationId xmlns:p14="http://schemas.microsoft.com/office/powerpoint/2010/main" val="39530876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90"/>
                                          </p:val>
                                        </p:tav>
                                        <p:tav tm="100000">
                                          <p:val>
                                            <p:fltVal val="0"/>
                                          </p:val>
                                        </p:tav>
                                      </p:tavLst>
                                    </p:anim>
                                    <p:animEffect transition="in" filter="fade">
                                      <p:cBhvr>
                                        <p:cTn id="10" dur="1250"/>
                                        <p:tgtEl>
                                          <p:spTgt spid="2"/>
                                        </p:tgtEl>
                                      </p:cBhvr>
                                    </p:animEffect>
                                  </p:childTnLst>
                                </p:cTn>
                              </p:par>
                            </p:childTnLst>
                          </p:cTn>
                        </p:par>
                        <p:par>
                          <p:cTn id="11" fill="hold">
                            <p:stCondLst>
                              <p:cond delay="1750"/>
                            </p:stCondLst>
                            <p:childTnLst>
                              <p:par>
                                <p:cTn id="12" presetID="6" presetClass="entr" presetSubtype="32" fill="hold" grpId="0" nodeType="afterEffect">
                                  <p:stCondLst>
                                    <p:cond delay="500"/>
                                  </p:stCondLst>
                                  <p:childTnLst>
                                    <p:set>
                                      <p:cBhvr>
                                        <p:cTn id="13" dur="1" fill="hold">
                                          <p:stCondLst>
                                            <p:cond delay="0"/>
                                          </p:stCondLst>
                                        </p:cTn>
                                        <p:tgtEl>
                                          <p:spTgt spid="3"/>
                                        </p:tgtEl>
                                        <p:attrNameLst>
                                          <p:attrName>style.visibility</p:attrName>
                                        </p:attrNameLst>
                                      </p:cBhvr>
                                      <p:to>
                                        <p:strVal val="visible"/>
                                      </p:to>
                                    </p:set>
                                    <p:animEffect transition="in" filter="circle(out)">
                                      <p:cBhvr>
                                        <p:cTn id="14" dur="1750"/>
                                        <p:tgtEl>
                                          <p:spTgt spid="3"/>
                                        </p:tgtEl>
                                      </p:cBhvr>
                                    </p:animEffect>
                                  </p:childTnLst>
                                </p:cTn>
                              </p:par>
                            </p:childTnLst>
                          </p:cTn>
                        </p:par>
                        <p:par>
                          <p:cTn id="15" fill="hold">
                            <p:stCondLst>
                              <p:cond delay="4000"/>
                            </p:stCondLst>
                            <p:childTnLst>
                              <p:par>
                                <p:cTn id="16" presetID="53" presetClass="entr" presetSubtype="16" fill="hold" nodeType="after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1500" fill="hold"/>
                                        <p:tgtEl>
                                          <p:spTgt spid="4"/>
                                        </p:tgtEl>
                                        <p:attrNameLst>
                                          <p:attrName>ppt_w</p:attrName>
                                        </p:attrNameLst>
                                      </p:cBhvr>
                                      <p:tavLst>
                                        <p:tav tm="0">
                                          <p:val>
                                            <p:fltVal val="0"/>
                                          </p:val>
                                        </p:tav>
                                        <p:tav tm="100000">
                                          <p:val>
                                            <p:strVal val="#ppt_w"/>
                                          </p:val>
                                        </p:tav>
                                      </p:tavLst>
                                    </p:anim>
                                    <p:anim calcmode="lin" valueType="num">
                                      <p:cBhvr>
                                        <p:cTn id="19" dur="1500" fill="hold"/>
                                        <p:tgtEl>
                                          <p:spTgt spid="4"/>
                                        </p:tgtEl>
                                        <p:attrNameLst>
                                          <p:attrName>ppt_h</p:attrName>
                                        </p:attrNameLst>
                                      </p:cBhvr>
                                      <p:tavLst>
                                        <p:tav tm="0">
                                          <p:val>
                                            <p:fltVal val="0"/>
                                          </p:val>
                                        </p:tav>
                                        <p:tav tm="100000">
                                          <p:val>
                                            <p:strVal val="#ppt_h"/>
                                          </p:val>
                                        </p:tav>
                                      </p:tavLst>
                                    </p:anim>
                                    <p:animEffect transition="in" filter="fade">
                                      <p:cBhvr>
                                        <p:cTn id="20"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685</TotalTime>
  <Words>796</Words>
  <Application>Microsoft Office PowerPoint</Application>
  <PresentationFormat>On-screen Show (4:3)</PresentationFormat>
  <Paragraphs>70</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Kilter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End of Lesson 5 </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 Riddick</dc:creator>
  <cp:lastModifiedBy>Jere Riddick</cp:lastModifiedBy>
  <cp:revision>65</cp:revision>
  <dcterms:created xsi:type="dcterms:W3CDTF">2011-09-29T00:17:56Z</dcterms:created>
  <dcterms:modified xsi:type="dcterms:W3CDTF">2011-11-14T22:51:35Z</dcterms:modified>
</cp:coreProperties>
</file>