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4" r:id="rId9"/>
    <p:sldId id="263" r:id="rId10"/>
    <p:sldId id="271" r:id="rId11"/>
    <p:sldId id="265" r:id="rId12"/>
    <p:sldId id="266" r:id="rId13"/>
    <p:sldId id="269" r:id="rId14"/>
    <p:sldId id="268" r:id="rId15"/>
    <p:sldId id="267" r:id="rId16"/>
    <p:sldId id="274" r:id="rId17"/>
    <p:sldId id="270" r:id="rId18"/>
    <p:sldId id="272" r:id="rId19"/>
    <p:sldId id="275" r:id="rId20"/>
    <p:sldId id="273"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58"/>
            <p14:sldId id="259"/>
            <p14:sldId id="260"/>
            <p14:sldId id="261"/>
            <p14:sldId id="262"/>
            <p14:sldId id="264"/>
            <p14:sldId id="263"/>
            <p14:sldId id="271"/>
            <p14:sldId id="265"/>
            <p14:sldId id="266"/>
            <p14:sldId id="269"/>
            <p14:sldId id="268"/>
            <p14:sldId id="267"/>
            <p14:sldId id="274"/>
            <p14:sldId id="270"/>
            <p14:sldId id="272"/>
            <p14:sldId id="275"/>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615"/>
    <a:srgbClr val="FF5A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30" autoAdjust="0"/>
  </p:normalViewPr>
  <p:slideViewPr>
    <p:cSldViewPr snapToGrid="0" snapToObjects="1">
      <p:cViewPr>
        <p:scale>
          <a:sx n="72" d="100"/>
          <a:sy n="72" d="100"/>
        </p:scale>
        <p:origin x="-888" y="-3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11/27/11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11/27/11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11/27/11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11/27/11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11/27/11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11/27/11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11/27/11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11/27/11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11/27/11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11/27/11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11/27/11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11/27/11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11/27/11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11/27/11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spd="slow">
    <p:wheel spokes="1"/>
  </p:transition>
  <p:timing>
    <p:tnLst>
      <p:par>
        <p:cTn xmlns:p14="http://schemas.microsoft.com/office/powerpoint/2010/mai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9757" y="5120121"/>
            <a:ext cx="9072431" cy="1631216"/>
          </a:xfrm>
          <a:prstGeom prst="rect">
            <a:avLst/>
          </a:prstGeom>
          <a:noFill/>
        </p:spPr>
        <p:txBody>
          <a:bodyPr wrap="square" rtlCol="0">
            <a:spAutoFit/>
          </a:bodyPr>
          <a:lstStyle/>
          <a:p>
            <a:pPr algn="ctr"/>
            <a:r>
              <a:rPr lang="en-US" sz="5000" b="1" dirty="0" smtClean="0">
                <a:solidFill>
                  <a:srgbClr val="FF5A14"/>
                </a:solidFill>
                <a:effectLst>
                  <a:outerShdw blurRad="38100" dist="38100" dir="2700000" algn="tl">
                    <a:srgbClr val="000000">
                      <a:alpha val="43137"/>
                    </a:srgbClr>
                  </a:outerShdw>
                </a:effectLst>
              </a:rPr>
              <a:t>THE WORK AND MINISTRY OF THE HOLY SPIRIT</a:t>
            </a:r>
            <a:endParaRPr lang="en-US" sz="5000" b="1" dirty="0">
              <a:solidFill>
                <a:srgbClr val="FF5A14"/>
              </a:solidFill>
              <a:effectLst>
                <a:outerShdw blurRad="38100" dist="38100" dir="2700000" algn="tl">
                  <a:srgbClr val="000000">
                    <a:alpha val="43137"/>
                  </a:srgbClr>
                </a:outerShdw>
              </a:effectLst>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2845"/>
            <a:ext cx="9144000" cy="516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ooter Placeholder 1"/>
          <p:cNvSpPr txBox="1">
            <a:spLocks/>
          </p:cNvSpPr>
          <p:nvPr/>
        </p:nvSpPr>
        <p:spPr>
          <a:xfrm>
            <a:off x="4251960" y="54285"/>
            <a:ext cx="4820472" cy="479116"/>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800" dirty="0" smtClean="0"/>
              <a:t>Global University of  Theological Studies</a:t>
            </a:r>
            <a:endParaRPr lang="en-US" sz="1800" dirty="0"/>
          </a:p>
        </p:txBody>
      </p:sp>
    </p:spTree>
    <p:extLst>
      <p:ext uri="{BB962C8B-B14F-4D97-AF65-F5344CB8AC3E}">
        <p14:creationId xmlns:p14="http://schemas.microsoft.com/office/powerpoint/2010/main" val="4167517678"/>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anim calcmode="lin" valueType="num">
                                      <p:cBhvr>
                                        <p:cTn id="8" dur="1500" fill="hold"/>
                                        <p:tgtEl>
                                          <p:spTgt spid="3"/>
                                        </p:tgtEl>
                                        <p:attrNameLst>
                                          <p:attrName>ppt_x</p:attrName>
                                        </p:attrNameLst>
                                      </p:cBhvr>
                                      <p:tavLst>
                                        <p:tav tm="0">
                                          <p:val>
                                            <p:strVal val="#ppt_x"/>
                                          </p:val>
                                        </p:tav>
                                        <p:tav tm="100000">
                                          <p:val>
                                            <p:strVal val="#ppt_x"/>
                                          </p:val>
                                        </p:tav>
                                      </p:tavLst>
                                    </p:anim>
                                    <p:anim calcmode="lin" valueType="num">
                                      <p:cBhvr>
                                        <p:cTn id="9" dur="1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13" presetClass="entr" presetSubtype="32"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plus(out)">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218" y="180728"/>
            <a:ext cx="8722098" cy="1323439"/>
          </a:xfrm>
          <a:prstGeom prst="rect">
            <a:avLst/>
          </a:prstGeom>
        </p:spPr>
        <p:txBody>
          <a:bodyPr wrap="square">
            <a:spAutoFit/>
          </a:bodyPr>
          <a:lstStyle/>
          <a:p>
            <a:pPr algn="ctr"/>
            <a:r>
              <a:rPr lang="en-US" sz="4000" b="1" dirty="0" smtClean="0">
                <a:solidFill>
                  <a:srgbClr val="FF5615"/>
                </a:solidFill>
              </a:rPr>
              <a:t>“To </a:t>
            </a:r>
            <a:r>
              <a:rPr lang="en-US" sz="4000" b="1" dirty="0">
                <a:solidFill>
                  <a:srgbClr val="FF5615"/>
                </a:solidFill>
              </a:rPr>
              <a:t>be </a:t>
            </a:r>
            <a:r>
              <a:rPr lang="en-US" sz="4000" b="1" dirty="0" smtClean="0">
                <a:solidFill>
                  <a:srgbClr val="FF5615"/>
                </a:solidFill>
              </a:rPr>
              <a:t>sealed” has the following </a:t>
            </a:r>
            <a:r>
              <a:rPr lang="en-US" sz="4000" b="1" dirty="0">
                <a:solidFill>
                  <a:srgbClr val="FF5615"/>
                </a:solidFill>
              </a:rPr>
              <a:t>meanings:</a:t>
            </a:r>
          </a:p>
        </p:txBody>
      </p:sp>
      <p:grpSp>
        <p:nvGrpSpPr>
          <p:cNvPr id="4" name="Group 3"/>
          <p:cNvGrpSpPr/>
          <p:nvPr/>
        </p:nvGrpSpPr>
        <p:grpSpPr>
          <a:xfrm>
            <a:off x="0" y="1409009"/>
            <a:ext cx="9156896" cy="5524033"/>
            <a:chOff x="0" y="1409009"/>
            <a:chExt cx="9156896" cy="5524033"/>
          </a:xfrm>
        </p:grpSpPr>
        <p:pic>
          <p:nvPicPr>
            <p:cNvPr id="5" name="Picture 4"/>
            <p:cNvPicPr>
              <a:picLocks noChangeAspect="1"/>
            </p:cNvPicPr>
            <p:nvPr/>
          </p:nvPicPr>
          <p:blipFill>
            <a:blip r:embed="rId2"/>
            <a:stretch>
              <a:fillRect/>
            </a:stretch>
          </p:blipFill>
          <p:spPr>
            <a:xfrm>
              <a:off x="0" y="1409009"/>
              <a:ext cx="9156896" cy="5524033"/>
            </a:xfrm>
            <a:prstGeom prst="rect">
              <a:avLst/>
            </a:prstGeom>
          </p:spPr>
        </p:pic>
        <p:sp>
          <p:nvSpPr>
            <p:cNvPr id="6" name="TextBox 5"/>
            <p:cNvSpPr txBox="1"/>
            <p:nvPr/>
          </p:nvSpPr>
          <p:spPr>
            <a:xfrm>
              <a:off x="217218" y="1859403"/>
              <a:ext cx="8722098" cy="4416594"/>
            </a:xfrm>
            <a:prstGeom prst="rect">
              <a:avLst/>
            </a:prstGeom>
            <a:noFill/>
          </p:spPr>
          <p:txBody>
            <a:bodyPr wrap="square" rtlCol="0">
              <a:spAutoFit/>
            </a:bodyPr>
            <a:lstStyle/>
            <a:p>
              <a:pPr>
                <a:spcBef>
                  <a:spcPts val="600"/>
                </a:spcBef>
              </a:pPr>
              <a:r>
                <a:rPr lang="en-US" dirty="0" smtClean="0"/>
                <a:t>           </a:t>
              </a:r>
              <a:r>
                <a:rPr lang="en-US" sz="2800" dirty="0" smtClean="0">
                  <a:solidFill>
                    <a:srgbClr val="FF5615"/>
                  </a:solidFill>
                </a:rPr>
                <a:t>Ownership</a:t>
              </a:r>
              <a:r>
                <a:rPr lang="en-US" sz="2800" dirty="0" smtClean="0">
                  <a:solidFill>
                    <a:srgbClr val="000000"/>
                  </a:solidFill>
                </a:rPr>
                <a:t> –  </a:t>
              </a:r>
              <a:r>
                <a:rPr lang="en-US" sz="2400" dirty="0" smtClean="0">
                  <a:solidFill>
                    <a:srgbClr val="000000"/>
                  </a:solidFill>
                </a:rPr>
                <a:t>the child of God now belongs to</a:t>
              </a:r>
            </a:p>
            <a:p>
              <a:pPr>
                <a:spcBef>
                  <a:spcPts val="600"/>
                </a:spcBef>
              </a:pPr>
              <a:r>
                <a:rPr lang="en-US" sz="2400" dirty="0">
                  <a:solidFill>
                    <a:srgbClr val="000000"/>
                  </a:solidFill>
                </a:rPr>
                <a:t> </a:t>
              </a:r>
              <a:r>
                <a:rPr lang="en-US" sz="2400" dirty="0" smtClean="0">
                  <a:solidFill>
                    <a:srgbClr val="000000"/>
                  </a:solidFill>
                </a:rPr>
                <a:t>               Jesus Christ.</a:t>
              </a:r>
              <a:endParaRPr lang="en-US" sz="1400" dirty="0" smtClean="0">
                <a:solidFill>
                  <a:srgbClr val="000000"/>
                </a:solidFill>
              </a:endParaRPr>
            </a:p>
            <a:p>
              <a:r>
                <a:rPr lang="en-US" sz="1400" dirty="0">
                  <a:solidFill>
                    <a:srgbClr val="000000"/>
                  </a:solidFill>
                </a:rPr>
                <a:t> </a:t>
              </a:r>
              <a:r>
                <a:rPr lang="en-US" sz="1400" dirty="0" smtClean="0">
                  <a:solidFill>
                    <a:srgbClr val="000000"/>
                  </a:solidFill>
                </a:rPr>
                <a:t>   </a:t>
              </a:r>
              <a:r>
                <a:rPr lang="en-US" sz="1400" dirty="0" smtClean="0">
                  <a:solidFill>
                    <a:srgbClr val="FF5615"/>
                  </a:solidFill>
                </a:rPr>
                <a:t> </a:t>
              </a:r>
              <a:r>
                <a:rPr lang="en-US" sz="2400" dirty="0" smtClean="0">
                  <a:solidFill>
                    <a:srgbClr val="FF5615"/>
                  </a:solidFill>
                </a:rPr>
                <a:t> </a:t>
              </a:r>
              <a:r>
                <a:rPr lang="en-US" sz="2800" dirty="0" smtClean="0">
                  <a:solidFill>
                    <a:srgbClr val="FF5615"/>
                  </a:solidFill>
                </a:rPr>
                <a:t>Security</a:t>
              </a:r>
              <a:r>
                <a:rPr lang="en-US" sz="2400" dirty="0" smtClean="0">
                  <a:solidFill>
                    <a:srgbClr val="FF5615"/>
                  </a:solidFill>
                </a:rPr>
                <a:t> </a:t>
              </a:r>
              <a:r>
                <a:rPr lang="en-US" sz="2800" dirty="0">
                  <a:solidFill>
                    <a:srgbClr val="000000"/>
                  </a:solidFill>
                </a:rPr>
                <a:t>–  </a:t>
              </a:r>
              <a:r>
                <a:rPr lang="en-US" sz="2400" dirty="0">
                  <a:solidFill>
                    <a:srgbClr val="000000"/>
                  </a:solidFill>
                </a:rPr>
                <a:t>the child of God </a:t>
              </a:r>
              <a:r>
                <a:rPr lang="en-US" sz="2400" dirty="0" smtClean="0">
                  <a:solidFill>
                    <a:srgbClr val="000000"/>
                  </a:solidFill>
                </a:rPr>
                <a:t>is secure and safe as long </a:t>
              </a:r>
            </a:p>
            <a:p>
              <a:r>
                <a:rPr lang="en-US" sz="2400" dirty="0">
                  <a:solidFill>
                    <a:srgbClr val="000000"/>
                  </a:solidFill>
                </a:rPr>
                <a:t> </a:t>
              </a:r>
              <a:r>
                <a:rPr lang="en-US" sz="2400" dirty="0" smtClean="0">
                  <a:solidFill>
                    <a:srgbClr val="000000"/>
                  </a:solidFill>
                </a:rPr>
                <a:t>     as the Holy Spirit abides there and the sea is unbroken.</a:t>
              </a:r>
              <a:endParaRPr lang="en-US" sz="1400" dirty="0" smtClean="0">
                <a:solidFill>
                  <a:srgbClr val="000000"/>
                </a:solidFill>
              </a:endParaRPr>
            </a:p>
            <a:p>
              <a:pPr>
                <a:spcBef>
                  <a:spcPts val="600"/>
                </a:spcBef>
              </a:pPr>
              <a:r>
                <a:rPr lang="en-US" sz="1400" dirty="0">
                  <a:solidFill>
                    <a:srgbClr val="000000"/>
                  </a:solidFill>
                </a:rPr>
                <a:t> </a:t>
              </a:r>
              <a:r>
                <a:rPr lang="en-US" sz="1400" dirty="0" smtClean="0">
                  <a:solidFill>
                    <a:srgbClr val="000000"/>
                  </a:solidFill>
                </a:rPr>
                <a:t> </a:t>
              </a:r>
              <a:r>
                <a:rPr lang="en-US" sz="2400" dirty="0" smtClean="0">
                  <a:solidFill>
                    <a:srgbClr val="000000"/>
                  </a:solidFill>
                </a:rPr>
                <a:t> </a:t>
              </a:r>
              <a:r>
                <a:rPr lang="en-US" sz="2800" dirty="0" smtClean="0">
                  <a:solidFill>
                    <a:srgbClr val="FF5615"/>
                  </a:solidFill>
                </a:rPr>
                <a:t>Approval</a:t>
              </a:r>
              <a:r>
                <a:rPr lang="en-US" sz="2400" dirty="0" smtClean="0">
                  <a:solidFill>
                    <a:srgbClr val="000000"/>
                  </a:solidFill>
                </a:rPr>
                <a:t> – the seal places God’s approval upon the life.</a:t>
              </a:r>
            </a:p>
            <a:p>
              <a:pPr>
                <a:spcBef>
                  <a:spcPts val="600"/>
                </a:spcBef>
              </a:pPr>
              <a:r>
                <a:rPr lang="en-US" sz="2800" dirty="0" smtClean="0">
                  <a:solidFill>
                    <a:srgbClr val="FF5615"/>
                  </a:solidFill>
                </a:rPr>
                <a:t>Finished Work </a:t>
              </a:r>
              <a:r>
                <a:rPr lang="en-US" sz="2400" dirty="0" smtClean="0">
                  <a:solidFill>
                    <a:srgbClr val="000000"/>
                  </a:solidFill>
                </a:rPr>
                <a:t>–  </a:t>
              </a:r>
              <a:r>
                <a:rPr lang="en-US" sz="2400" dirty="0">
                  <a:solidFill>
                    <a:srgbClr val="000000"/>
                  </a:solidFill>
                </a:rPr>
                <a:t>The baptism of the Holy Ghost is the last act in the work of regeneration in the life of the believer. However, the work of growth and sanctification continues. </a:t>
              </a:r>
            </a:p>
            <a:p>
              <a:endParaRPr lang="en-US" sz="2400" dirty="0">
                <a:solidFill>
                  <a:srgbClr val="000000"/>
                </a:solidFill>
              </a:endParaRPr>
            </a:p>
            <a:p>
              <a:endParaRPr lang="en-US" sz="2400" dirty="0">
                <a:solidFill>
                  <a:srgbClr val="000000"/>
                </a:solidFill>
              </a:endParaRPr>
            </a:p>
          </p:txBody>
        </p:sp>
      </p:gr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95858584"/>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alphaModFix amt="66000"/>
          </a:blip>
          <a:stretch>
            <a:fillRect/>
          </a:stretch>
        </p:blipFill>
        <p:spPr>
          <a:xfrm>
            <a:off x="1364974" y="201560"/>
            <a:ext cx="6533321" cy="6442730"/>
          </a:xfrm>
          <a:prstGeom prst="rect">
            <a:avLst/>
          </a:prstGeom>
        </p:spPr>
      </p:pic>
      <p:sp>
        <p:nvSpPr>
          <p:cNvPr id="3" name="TextBox 2"/>
          <p:cNvSpPr txBox="1"/>
          <p:nvPr/>
        </p:nvSpPr>
        <p:spPr>
          <a:xfrm>
            <a:off x="247587" y="69355"/>
            <a:ext cx="8722098" cy="1631216"/>
          </a:xfrm>
          <a:prstGeom prst="rect">
            <a:avLst/>
          </a:prstGeom>
          <a:noFill/>
        </p:spPr>
        <p:txBody>
          <a:bodyPr wrap="square" rtlCol="0">
            <a:spAutoFit/>
          </a:bodyPr>
          <a:lstStyle/>
          <a:p>
            <a:pPr algn="ctr"/>
            <a:r>
              <a:rPr lang="en-US" sz="5000" b="1" dirty="0" smtClean="0">
                <a:solidFill>
                  <a:srgbClr val="FF5615"/>
                </a:solidFill>
              </a:rPr>
              <a:t>The Holy Spirit Endues </a:t>
            </a:r>
          </a:p>
          <a:p>
            <a:pPr algn="ctr"/>
            <a:r>
              <a:rPr lang="en-US" sz="5000" b="1" dirty="0" smtClean="0">
                <a:solidFill>
                  <a:srgbClr val="FF5615"/>
                </a:solidFill>
              </a:rPr>
              <a:t>with Power</a:t>
            </a:r>
            <a:endParaRPr lang="en-US" sz="5000" b="1" dirty="0">
              <a:solidFill>
                <a:srgbClr val="FF5615"/>
              </a:solidFill>
            </a:endParaRPr>
          </a:p>
        </p:txBody>
      </p:sp>
      <p:sp>
        <p:nvSpPr>
          <p:cNvPr id="2" name="Rectangle 1"/>
          <p:cNvSpPr/>
          <p:nvPr/>
        </p:nvSpPr>
        <p:spPr>
          <a:xfrm>
            <a:off x="919792" y="3798100"/>
            <a:ext cx="7377688" cy="1569660"/>
          </a:xfrm>
          <a:prstGeom prst="rect">
            <a:avLst/>
          </a:prstGeom>
        </p:spPr>
        <p:txBody>
          <a:bodyPr wrap="square">
            <a:spAutoFit/>
          </a:bodyPr>
          <a:lstStyle/>
          <a:p>
            <a:pPr algn="ctr"/>
            <a:r>
              <a:rPr lang="en-US" sz="3200" dirty="0"/>
              <a:t>“But ye shall receive </a:t>
            </a:r>
            <a:r>
              <a:rPr lang="en-US" sz="3200" dirty="0" smtClean="0"/>
              <a:t>power</a:t>
            </a:r>
            <a:r>
              <a:rPr lang="en-US" sz="3200" dirty="0"/>
              <a:t>, after that the Holy Ghost is come upon </a:t>
            </a:r>
            <a:r>
              <a:rPr lang="en-US" sz="3200" dirty="0" smtClean="0"/>
              <a:t>you….”</a:t>
            </a:r>
            <a:r>
              <a:rPr lang="en-US" sz="3600" dirty="0" smtClean="0"/>
              <a:t>	 </a:t>
            </a:r>
          </a:p>
          <a:p>
            <a:pPr algn="ctr"/>
            <a:r>
              <a:rPr lang="en-US" sz="2800" dirty="0" smtClean="0">
                <a:solidFill>
                  <a:schemeClr val="bg2">
                    <a:lumMod val="60000"/>
                    <a:lumOff val="40000"/>
                  </a:schemeClr>
                </a:solidFill>
              </a:rPr>
              <a:t>(</a:t>
            </a:r>
            <a:r>
              <a:rPr lang="en-US" sz="2800" dirty="0">
                <a:solidFill>
                  <a:schemeClr val="bg2">
                    <a:lumMod val="60000"/>
                    <a:lumOff val="40000"/>
                  </a:schemeClr>
                </a:solidFill>
              </a:rPr>
              <a:t>Acts 1:8)</a:t>
            </a:r>
          </a:p>
        </p:txBody>
      </p:sp>
      <p:sp>
        <p:nvSpPr>
          <p:cNvPr id="7"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2926289442"/>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par>
                          <p:cTn id="8" fill="hold">
                            <p:stCondLst>
                              <p:cond delay="3250"/>
                            </p:stCondLst>
                            <p:childTnLst>
                              <p:par>
                                <p:cTn id="9" presetID="16" presetClass="entr" presetSubtype="21" fill="hold" grpId="0" nodeType="afterEffect">
                                  <p:stCondLst>
                                    <p:cond delay="25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4500"/>
                            </p:stCondLst>
                            <p:childTnLst>
                              <p:par>
                                <p:cTn id="13" presetID="42" presetClass="entr" presetSubtype="0" fill="hold" grpId="0" nodeType="afterEffect">
                                  <p:stCondLst>
                                    <p:cond delay="1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mt="49000"/>
          </a:blip>
          <a:stretch>
            <a:fillRect/>
          </a:stretch>
        </p:blipFill>
        <p:spPr>
          <a:xfrm>
            <a:off x="483784" y="329503"/>
            <a:ext cx="8224309" cy="6160293"/>
          </a:xfrm>
          <a:prstGeom prst="rect">
            <a:avLst/>
          </a:prstGeom>
        </p:spPr>
      </p:pic>
      <p:sp>
        <p:nvSpPr>
          <p:cNvPr id="2" name="Rectangle 1"/>
          <p:cNvSpPr/>
          <p:nvPr/>
        </p:nvSpPr>
        <p:spPr>
          <a:xfrm>
            <a:off x="604727" y="1209346"/>
            <a:ext cx="7982418" cy="4524316"/>
          </a:xfrm>
          <a:prstGeom prst="rect">
            <a:avLst/>
          </a:prstGeom>
        </p:spPr>
        <p:txBody>
          <a:bodyPr wrap="square">
            <a:spAutoFit/>
          </a:bodyPr>
          <a:lstStyle/>
          <a:p>
            <a:pPr algn="just"/>
            <a:r>
              <a:rPr lang="en-US" sz="3200" dirty="0" smtClean="0"/>
              <a:t>     </a:t>
            </a:r>
            <a:r>
              <a:rPr lang="en-US" sz="3600" dirty="0" smtClean="0"/>
              <a:t>    This </a:t>
            </a:r>
            <a:r>
              <a:rPr lang="en-US" sz="3600" dirty="0"/>
              <a:t>word power comes from the same root as the word dynamite. This is actually the power of God coming into the life of an individual giving him the power to overcome and live victoriously over sin and the power to witness to souls of the saving grace of Jesus.</a:t>
            </a:r>
          </a:p>
        </p:txBody>
      </p:sp>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2921779555"/>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1750"/>
                                        <p:tgtEl>
                                          <p:spTgt spid="2"/>
                                        </p:tgtEl>
                                      </p:cBhvr>
                                    </p:animEffect>
                                  </p:childTnLst>
                                </p:cTn>
                              </p:par>
                              <p:par>
                                <p:cTn id="8" presetID="10" presetClass="entr" presetSubtype="0"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425" y="135615"/>
            <a:ext cx="9145917" cy="1754326"/>
          </a:xfrm>
          <a:prstGeom prst="rect">
            <a:avLst/>
          </a:prstGeom>
          <a:noFill/>
        </p:spPr>
        <p:txBody>
          <a:bodyPr wrap="square" rtlCol="0">
            <a:spAutoFit/>
          </a:bodyPr>
          <a:lstStyle/>
          <a:p>
            <a:pPr algn="ctr"/>
            <a:r>
              <a:rPr lang="en-US" sz="5400" b="1" dirty="0" smtClean="0">
                <a:solidFill>
                  <a:srgbClr val="FF5615"/>
                </a:solidFill>
              </a:rPr>
              <a:t>The Holy Spirit Baptizes into the Body of Christ</a:t>
            </a:r>
            <a:endParaRPr lang="en-US" sz="5400" b="1" dirty="0">
              <a:solidFill>
                <a:srgbClr val="FF5615"/>
              </a:solidFill>
            </a:endParaRPr>
          </a:p>
        </p:txBody>
      </p:sp>
      <p:sp>
        <p:nvSpPr>
          <p:cNvPr id="2" name="Rectangle 1"/>
          <p:cNvSpPr/>
          <p:nvPr/>
        </p:nvSpPr>
        <p:spPr>
          <a:xfrm>
            <a:off x="786147" y="3198168"/>
            <a:ext cx="7780841" cy="1692771"/>
          </a:xfrm>
          <a:prstGeom prst="rect">
            <a:avLst/>
          </a:prstGeom>
        </p:spPr>
        <p:txBody>
          <a:bodyPr wrap="square">
            <a:spAutoFit/>
          </a:bodyPr>
          <a:lstStyle/>
          <a:p>
            <a:r>
              <a:rPr lang="en-US" sz="3600" dirty="0" smtClean="0"/>
              <a:t>     “</a:t>
            </a:r>
            <a:r>
              <a:rPr lang="en-US" sz="3600" dirty="0"/>
              <a:t>By one Spirit are we all baptized into one </a:t>
            </a:r>
            <a:r>
              <a:rPr lang="en-US" sz="3600" dirty="0" smtClean="0"/>
              <a:t>body.” 					</a:t>
            </a:r>
          </a:p>
          <a:p>
            <a:pPr algn="r"/>
            <a:r>
              <a:rPr lang="en-US" sz="3200" dirty="0" smtClean="0">
                <a:solidFill>
                  <a:schemeClr val="bg2">
                    <a:lumMod val="60000"/>
                    <a:lumOff val="40000"/>
                  </a:schemeClr>
                </a:solidFill>
              </a:rPr>
              <a:t>(</a:t>
            </a:r>
            <a:r>
              <a:rPr lang="en-US" sz="3200" dirty="0">
                <a:solidFill>
                  <a:schemeClr val="bg2">
                    <a:lumMod val="60000"/>
                    <a:lumOff val="40000"/>
                  </a:schemeClr>
                </a:solidFill>
              </a:rPr>
              <a:t>I Corinthians 12:13</a:t>
            </a:r>
            <a:r>
              <a:rPr lang="en-US" sz="3200" dirty="0" smtClean="0">
                <a:solidFill>
                  <a:schemeClr val="bg2">
                    <a:lumMod val="60000"/>
                    <a:lumOff val="40000"/>
                  </a:schemeClr>
                </a:solidFill>
              </a:rPr>
              <a:t>)</a:t>
            </a:r>
            <a:endParaRPr lang="en-US" sz="3600" dirty="0">
              <a:solidFill>
                <a:schemeClr val="bg2">
                  <a:lumMod val="60000"/>
                  <a:lumOff val="40000"/>
                </a:schemeClr>
              </a:solidFill>
            </a:endParaRPr>
          </a:p>
        </p:txBody>
      </p:sp>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3894891570"/>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500"/>
                            </p:stCondLst>
                            <p:childTnLst>
                              <p:par>
                                <p:cTn id="9" presetID="31"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7218" y="443423"/>
            <a:ext cx="8450558" cy="1754326"/>
          </a:xfrm>
          <a:prstGeom prst="rect">
            <a:avLst/>
          </a:prstGeom>
          <a:noFill/>
        </p:spPr>
        <p:txBody>
          <a:bodyPr wrap="square" rtlCol="0">
            <a:spAutoFit/>
          </a:bodyPr>
          <a:lstStyle/>
          <a:p>
            <a:pPr algn="ctr"/>
            <a:r>
              <a:rPr lang="en-US" sz="5400" b="1" dirty="0" smtClean="0">
                <a:solidFill>
                  <a:srgbClr val="FF5615"/>
                </a:solidFill>
              </a:rPr>
              <a:t>The Holy Spirit Guides </a:t>
            </a:r>
          </a:p>
          <a:p>
            <a:pPr algn="ctr"/>
            <a:r>
              <a:rPr lang="en-US" sz="5400" b="1" dirty="0" smtClean="0">
                <a:solidFill>
                  <a:srgbClr val="FF5615"/>
                </a:solidFill>
              </a:rPr>
              <a:t>the Child of God</a:t>
            </a:r>
            <a:endParaRPr lang="en-US" sz="5400" b="1" dirty="0">
              <a:solidFill>
                <a:srgbClr val="FF5615"/>
              </a:solidFill>
            </a:endParaRPr>
          </a:p>
        </p:txBody>
      </p:sp>
      <p:sp>
        <p:nvSpPr>
          <p:cNvPr id="3" name="Rectangle 2"/>
          <p:cNvSpPr/>
          <p:nvPr/>
        </p:nvSpPr>
        <p:spPr>
          <a:xfrm>
            <a:off x="367812" y="3164020"/>
            <a:ext cx="8571504" cy="2123658"/>
          </a:xfrm>
          <a:prstGeom prst="rect">
            <a:avLst/>
          </a:prstGeom>
        </p:spPr>
        <p:txBody>
          <a:bodyPr wrap="square">
            <a:spAutoFit/>
          </a:bodyPr>
          <a:lstStyle/>
          <a:p>
            <a:r>
              <a:rPr lang="en-US" sz="3200" dirty="0" smtClean="0"/>
              <a:t>“</a:t>
            </a:r>
            <a:r>
              <a:rPr lang="en-US" sz="3200" dirty="0"/>
              <a:t>For as many as are led by the Spirit of God, they are the sons of </a:t>
            </a:r>
            <a:r>
              <a:rPr lang="en-US" sz="3200" dirty="0" smtClean="0"/>
              <a:t>God</a:t>
            </a:r>
            <a:r>
              <a:rPr lang="en-US" sz="3200" dirty="0" smtClean="0"/>
              <a:t>.”</a:t>
            </a:r>
            <a:r>
              <a:rPr lang="en-US" sz="4000" dirty="0" smtClean="0"/>
              <a:t>										</a:t>
            </a:r>
            <a:r>
              <a:rPr lang="en-US" sz="3600" dirty="0" smtClean="0">
                <a:solidFill>
                  <a:schemeClr val="bg2">
                    <a:lumMod val="60000"/>
                    <a:lumOff val="40000"/>
                  </a:schemeClr>
                </a:solidFill>
              </a:rPr>
              <a:t>(</a:t>
            </a:r>
            <a:r>
              <a:rPr lang="en-US" sz="3600" dirty="0">
                <a:solidFill>
                  <a:schemeClr val="bg2">
                    <a:lumMod val="60000"/>
                    <a:lumOff val="40000"/>
                  </a:schemeClr>
                </a:solidFill>
              </a:rPr>
              <a:t>Romans 8:14</a:t>
            </a:r>
            <a:r>
              <a:rPr lang="en-US" sz="3600" dirty="0" smtClean="0">
                <a:solidFill>
                  <a:schemeClr val="bg2">
                    <a:lumMod val="60000"/>
                    <a:lumOff val="40000"/>
                  </a:schemeClr>
                </a:solidFill>
              </a:rPr>
              <a:t>)</a:t>
            </a:r>
          </a:p>
          <a:p>
            <a:endParaRPr lang="en-US" sz="2800" dirty="0">
              <a:solidFill>
                <a:srgbClr val="BFBFBF"/>
              </a:solidFill>
            </a:endParaRPr>
          </a:p>
        </p:txBody>
      </p:sp>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2877851609"/>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1250"/>
                            </p:stCondLst>
                            <p:childTnLst>
                              <p:par>
                                <p:cTn id="9" presetID="42"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218" y="841616"/>
            <a:ext cx="8722098" cy="1569660"/>
          </a:xfrm>
          <a:prstGeom prst="rect">
            <a:avLst/>
          </a:prstGeom>
        </p:spPr>
        <p:txBody>
          <a:bodyPr wrap="square">
            <a:spAutoFit/>
          </a:bodyPr>
          <a:lstStyle/>
          <a:p>
            <a:r>
              <a:rPr lang="en-US" sz="3200" dirty="0"/>
              <a:t>At Antioch the Holy Spirit spoke to the church and directed them to send forth Barnabas and Saul as missionaries.</a:t>
            </a:r>
          </a:p>
        </p:txBody>
      </p:sp>
      <p:grpSp>
        <p:nvGrpSpPr>
          <p:cNvPr id="5" name="Group 4"/>
          <p:cNvGrpSpPr/>
          <p:nvPr/>
        </p:nvGrpSpPr>
        <p:grpSpPr>
          <a:xfrm>
            <a:off x="1174624" y="2818020"/>
            <a:ext cx="6807286" cy="3199913"/>
            <a:chOff x="1174624" y="2818020"/>
            <a:chExt cx="6807286" cy="3199913"/>
          </a:xfrm>
        </p:grpSpPr>
        <p:pic>
          <p:nvPicPr>
            <p:cNvPr id="3" name="Picture 2"/>
            <p:cNvPicPr>
              <a:picLocks noChangeAspect="1"/>
            </p:cNvPicPr>
            <p:nvPr/>
          </p:nvPicPr>
          <p:blipFill>
            <a:blip r:embed="rId2"/>
            <a:stretch>
              <a:fillRect/>
            </a:stretch>
          </p:blipFill>
          <p:spPr>
            <a:xfrm>
              <a:off x="1174624" y="2818020"/>
              <a:ext cx="6807286" cy="3199913"/>
            </a:xfrm>
            <a:prstGeom prst="rect">
              <a:avLst/>
            </a:prstGeom>
          </p:spPr>
        </p:pic>
        <p:sp>
          <p:nvSpPr>
            <p:cNvPr id="4" name="Rectangle 3"/>
            <p:cNvSpPr/>
            <p:nvPr/>
          </p:nvSpPr>
          <p:spPr>
            <a:xfrm>
              <a:off x="1325217" y="3021495"/>
              <a:ext cx="6506818" cy="2554545"/>
            </a:xfrm>
            <a:prstGeom prst="rect">
              <a:avLst/>
            </a:prstGeom>
          </p:spPr>
          <p:txBody>
            <a:bodyPr wrap="square">
              <a:spAutoFit/>
            </a:bodyPr>
            <a:lstStyle/>
            <a:p>
              <a:r>
                <a:rPr lang="en-US" sz="3200" dirty="0">
                  <a:solidFill>
                    <a:srgbClr val="000000"/>
                  </a:solidFill>
                </a:rPr>
                <a:t>“As they ministered to the Lord, and fasted, the Holy Ghost said . . . So they</a:t>
              </a:r>
              <a:r>
                <a:rPr lang="en-US" sz="3200" baseline="30000" dirty="0">
                  <a:solidFill>
                    <a:srgbClr val="000000"/>
                  </a:solidFill>
                </a:rPr>
                <a:t>, </a:t>
              </a:r>
              <a:r>
                <a:rPr lang="en-US" sz="3200" dirty="0">
                  <a:solidFill>
                    <a:srgbClr val="000000"/>
                  </a:solidFill>
                </a:rPr>
                <a:t>being sent forth by the Holy Ghost . . </a:t>
              </a:r>
              <a:r>
                <a:rPr lang="en-US" sz="3200" baseline="30000" dirty="0">
                  <a:solidFill>
                    <a:srgbClr val="000000"/>
                  </a:solidFill>
                </a:rPr>
                <a:t>.</a:t>
              </a:r>
              <a:r>
                <a:rPr lang="en-US" sz="3200" dirty="0">
                  <a:solidFill>
                    <a:srgbClr val="000000"/>
                  </a:solidFill>
                </a:rPr>
                <a:t>” </a:t>
              </a:r>
              <a:r>
                <a:rPr lang="en-US" sz="3200" dirty="0" smtClean="0">
                  <a:solidFill>
                    <a:srgbClr val="000000"/>
                  </a:solidFill>
                </a:rPr>
                <a:t>			</a:t>
              </a:r>
            </a:p>
            <a:p>
              <a:r>
                <a:rPr lang="en-US" sz="3200" dirty="0">
                  <a:solidFill>
                    <a:srgbClr val="000000"/>
                  </a:solidFill>
                </a:rPr>
                <a:t>	</a:t>
              </a:r>
              <a:r>
                <a:rPr lang="en-US" sz="3200" dirty="0" smtClean="0">
                  <a:solidFill>
                    <a:srgbClr val="000000"/>
                  </a:solidFill>
                </a:rPr>
                <a:t>							</a:t>
              </a:r>
              <a:r>
                <a:rPr lang="en-US" sz="3000" dirty="0" smtClean="0">
                  <a:solidFill>
                    <a:schemeClr val="bg1"/>
                  </a:solidFill>
                </a:rPr>
                <a:t>(</a:t>
              </a:r>
              <a:r>
                <a:rPr lang="en-US" sz="3000" dirty="0">
                  <a:solidFill>
                    <a:schemeClr val="bg1"/>
                  </a:solidFill>
                </a:rPr>
                <a:t>Acts 13:2-4</a:t>
              </a:r>
              <a:r>
                <a:rPr lang="en-US" sz="3000" dirty="0" smtClean="0">
                  <a:solidFill>
                    <a:schemeClr val="bg1"/>
                  </a:solidFill>
                </a:rPr>
                <a:t>)</a:t>
              </a:r>
              <a:endParaRPr lang="en-US" sz="3000" dirty="0">
                <a:solidFill>
                  <a:schemeClr val="bg1"/>
                </a:solidFill>
              </a:endParaRPr>
            </a:p>
          </p:txBody>
        </p:sp>
      </p:grpSp>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3062206837"/>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4" fill="hold" nodeType="after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heel(4)">
                                      <p:cBhvr>
                                        <p:cTn id="13"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218" y="362803"/>
            <a:ext cx="8722098" cy="2308324"/>
          </a:xfrm>
          <a:prstGeom prst="rect">
            <a:avLst/>
          </a:prstGeom>
        </p:spPr>
        <p:txBody>
          <a:bodyPr wrap="square">
            <a:spAutoFit/>
          </a:bodyPr>
          <a:lstStyle/>
          <a:p>
            <a:r>
              <a:rPr lang="en-US" sz="3200" dirty="0" smtClean="0"/>
              <a:t>     </a:t>
            </a:r>
            <a:r>
              <a:rPr lang="en-US" sz="3600" dirty="0" smtClean="0"/>
              <a:t>    </a:t>
            </a:r>
            <a:r>
              <a:rPr lang="en-US" sz="3600" dirty="0"/>
              <a:t>In Asia the Holy Spirit checked the apostle Paul from turning to the left or to the right and guided him to Troas where he received the Macedonian call. </a:t>
            </a:r>
          </a:p>
        </p:txBody>
      </p:sp>
      <p:grpSp>
        <p:nvGrpSpPr>
          <p:cNvPr id="3" name="Group 2"/>
          <p:cNvGrpSpPr/>
          <p:nvPr/>
        </p:nvGrpSpPr>
        <p:grpSpPr>
          <a:xfrm>
            <a:off x="1214517" y="3105835"/>
            <a:ext cx="6855391" cy="3222526"/>
            <a:chOff x="1214517" y="3105835"/>
            <a:chExt cx="6855391" cy="3222526"/>
          </a:xfrm>
        </p:grpSpPr>
        <p:pic>
          <p:nvPicPr>
            <p:cNvPr id="5" name="Picture 4"/>
            <p:cNvPicPr>
              <a:picLocks noChangeAspect="1"/>
            </p:cNvPicPr>
            <p:nvPr/>
          </p:nvPicPr>
          <p:blipFill>
            <a:blip r:embed="rId2"/>
            <a:stretch>
              <a:fillRect/>
            </a:stretch>
          </p:blipFill>
          <p:spPr>
            <a:xfrm>
              <a:off x="1214517" y="3105835"/>
              <a:ext cx="6855391" cy="3222526"/>
            </a:xfrm>
            <a:prstGeom prst="rect">
              <a:avLst/>
            </a:prstGeom>
          </p:spPr>
        </p:pic>
        <p:sp>
          <p:nvSpPr>
            <p:cNvPr id="6" name="Rectangle 5"/>
            <p:cNvSpPr/>
            <p:nvPr/>
          </p:nvSpPr>
          <p:spPr>
            <a:xfrm>
              <a:off x="1417983" y="3589573"/>
              <a:ext cx="6347791" cy="2369880"/>
            </a:xfrm>
            <a:prstGeom prst="rect">
              <a:avLst/>
            </a:prstGeom>
          </p:spPr>
          <p:txBody>
            <a:bodyPr wrap="square">
              <a:spAutoFit/>
            </a:bodyPr>
            <a:lstStyle/>
            <a:p>
              <a:r>
                <a:rPr lang="en-US" sz="3200" i="1" dirty="0">
                  <a:solidFill>
                    <a:srgbClr val="000000"/>
                  </a:solidFill>
                </a:rPr>
                <a:t>“. . . were forbidden of the Holy Ghost to preach the word in Asia . . . the Spirit </a:t>
              </a:r>
              <a:r>
                <a:rPr lang="en-US" sz="3200" i="1" dirty="0" smtClean="0">
                  <a:solidFill>
                    <a:srgbClr val="000000"/>
                  </a:solidFill>
                </a:rPr>
                <a:t>suffered </a:t>
              </a:r>
              <a:r>
                <a:rPr lang="en-US" sz="3200" i="1" dirty="0">
                  <a:solidFill>
                    <a:srgbClr val="000000"/>
                  </a:solidFill>
                </a:rPr>
                <a:t>them </a:t>
              </a:r>
              <a:r>
                <a:rPr lang="en-US" sz="3200" i="1" dirty="0" smtClean="0">
                  <a:solidFill>
                    <a:srgbClr val="000000"/>
                  </a:solidFill>
                </a:rPr>
                <a:t>not.”</a:t>
              </a:r>
              <a:r>
                <a:rPr lang="en-US" sz="2400" i="1" dirty="0" smtClean="0">
                  <a:solidFill>
                    <a:srgbClr val="000000"/>
                  </a:solidFill>
                </a:rPr>
                <a:t>				</a:t>
              </a:r>
              <a:r>
                <a:rPr lang="en-US" sz="3000" i="1" dirty="0" smtClean="0">
                  <a:solidFill>
                    <a:srgbClr val="000000"/>
                  </a:solidFill>
                </a:rPr>
                <a:t> 		</a:t>
              </a:r>
              <a:r>
                <a:rPr lang="en-US" sz="3000" dirty="0" smtClean="0">
                  <a:solidFill>
                    <a:srgbClr val="000000"/>
                  </a:solidFill>
                </a:rPr>
                <a:t>(Acts 16:6-7) </a:t>
              </a:r>
              <a:endParaRPr lang="en-US" sz="3000" dirty="0">
                <a:solidFill>
                  <a:srgbClr val="000000"/>
                </a:solidFill>
              </a:endParaRPr>
            </a:p>
            <a:p>
              <a:r>
                <a:rPr lang="en-US" sz="2000" dirty="0" smtClean="0">
                  <a:solidFill>
                    <a:schemeClr val="bg1"/>
                  </a:solidFill>
                </a:rPr>
                <a:t>.</a:t>
              </a:r>
              <a:endParaRPr lang="en-US" sz="2000" dirty="0">
                <a:solidFill>
                  <a:schemeClr val="bg1"/>
                </a:solidFill>
              </a:endParaRPr>
            </a:p>
          </p:txBody>
        </p:sp>
      </p:gr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518016559"/>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4" fill="hold"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7218" y="221709"/>
            <a:ext cx="8722098" cy="1323439"/>
          </a:xfrm>
          <a:prstGeom prst="rect">
            <a:avLst/>
          </a:prstGeom>
          <a:noFill/>
        </p:spPr>
        <p:txBody>
          <a:bodyPr wrap="square" rtlCol="0">
            <a:spAutoFit/>
          </a:bodyPr>
          <a:lstStyle/>
          <a:p>
            <a:pPr algn="ctr"/>
            <a:r>
              <a:rPr lang="en-US" sz="4000" b="1" dirty="0" smtClean="0">
                <a:solidFill>
                  <a:srgbClr val="FF5615"/>
                </a:solidFill>
              </a:rPr>
              <a:t>There are sins which may be committed against the Holy Spirit</a:t>
            </a:r>
            <a:endParaRPr lang="en-US" sz="4000" b="1" dirty="0">
              <a:solidFill>
                <a:srgbClr val="FF5615"/>
              </a:solidFill>
            </a:endParaRPr>
          </a:p>
        </p:txBody>
      </p:sp>
      <p:sp>
        <p:nvSpPr>
          <p:cNvPr id="2" name="Rectangle 1"/>
          <p:cNvSpPr/>
          <p:nvPr/>
        </p:nvSpPr>
        <p:spPr>
          <a:xfrm>
            <a:off x="389065" y="2233128"/>
            <a:ext cx="5790167"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Resisting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Holy Ghost</a:t>
            </a:r>
          </a:p>
        </p:txBody>
      </p:sp>
      <p:sp>
        <p:nvSpPr>
          <p:cNvPr id="4" name="Rectangle 3"/>
          <p:cNvSpPr/>
          <p:nvPr/>
        </p:nvSpPr>
        <p:spPr>
          <a:xfrm>
            <a:off x="520357" y="4274759"/>
            <a:ext cx="5744281"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2.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Despising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Holy Spirit</a:t>
            </a:r>
          </a:p>
        </p:txBody>
      </p:sp>
      <p:sp>
        <p:nvSpPr>
          <p:cNvPr id="7" name="Rectangle 6"/>
          <p:cNvSpPr/>
          <p:nvPr/>
        </p:nvSpPr>
        <p:spPr>
          <a:xfrm>
            <a:off x="802554" y="2813376"/>
            <a:ext cx="7865222" cy="954107"/>
          </a:xfrm>
          <a:prstGeom prst="rect">
            <a:avLst/>
          </a:prstGeom>
        </p:spPr>
        <p:txBody>
          <a:bodyPr wrap="square">
            <a:spAutoFit/>
          </a:bodyPr>
          <a:lstStyle/>
          <a:p>
            <a:r>
              <a:rPr lang="en-US" sz="2800" dirty="0"/>
              <a:t>“Ye </a:t>
            </a:r>
            <a:r>
              <a:rPr lang="en-US" sz="2800" dirty="0" smtClean="0"/>
              <a:t>do </a:t>
            </a:r>
            <a:r>
              <a:rPr lang="en-US" sz="2800" dirty="0"/>
              <a:t>always resist the Holy Ghost: as your fathers did</a:t>
            </a:r>
            <a:r>
              <a:rPr lang="en-US" sz="2800" dirty="0" smtClean="0"/>
              <a:t>, </a:t>
            </a:r>
            <a:r>
              <a:rPr lang="en-US" sz="2800" dirty="0"/>
              <a:t>so do </a:t>
            </a:r>
            <a:r>
              <a:rPr lang="en-US" sz="2800" dirty="0" smtClean="0"/>
              <a:t>ye.”</a:t>
            </a:r>
            <a:r>
              <a:rPr lang="en-US" sz="2400" dirty="0" smtClean="0">
                <a:solidFill>
                  <a:schemeClr val="tx1">
                    <a:lumMod val="75000"/>
                  </a:schemeClr>
                </a:solidFill>
              </a:rPr>
              <a:t>					</a:t>
            </a:r>
            <a:r>
              <a:rPr lang="en-US" sz="2600" dirty="0" smtClean="0">
                <a:solidFill>
                  <a:schemeClr val="bg2">
                    <a:lumMod val="60000"/>
                    <a:lumOff val="40000"/>
                  </a:schemeClr>
                </a:solidFill>
              </a:rPr>
              <a:t>(</a:t>
            </a:r>
            <a:r>
              <a:rPr lang="en-US" sz="2600" dirty="0">
                <a:solidFill>
                  <a:schemeClr val="bg2">
                    <a:lumMod val="60000"/>
                    <a:lumOff val="40000"/>
                  </a:schemeClr>
                </a:solidFill>
              </a:rPr>
              <a:t>Acts 7:51)</a:t>
            </a:r>
          </a:p>
        </p:txBody>
      </p:sp>
      <p:sp>
        <p:nvSpPr>
          <p:cNvPr id="8" name="Rectangle 7"/>
          <p:cNvSpPr/>
          <p:nvPr/>
        </p:nvSpPr>
        <p:spPr>
          <a:xfrm>
            <a:off x="927259" y="4853518"/>
            <a:ext cx="7680054" cy="954107"/>
          </a:xfrm>
          <a:prstGeom prst="rect">
            <a:avLst/>
          </a:prstGeom>
        </p:spPr>
        <p:txBody>
          <a:bodyPr wrap="square">
            <a:spAutoFit/>
          </a:bodyPr>
          <a:lstStyle/>
          <a:p>
            <a:r>
              <a:rPr lang="en-US" sz="2800" dirty="0"/>
              <a:t>“And hath done despite unto the Spirit of </a:t>
            </a:r>
            <a:r>
              <a:rPr lang="en-US" sz="2800" dirty="0" smtClean="0"/>
              <a:t>grace.”  </a:t>
            </a:r>
            <a:r>
              <a:rPr lang="en-US" sz="2800" dirty="0" smtClean="0"/>
              <a:t>							</a:t>
            </a:r>
            <a:r>
              <a:rPr lang="en-US" sz="2600" dirty="0" smtClean="0">
                <a:solidFill>
                  <a:schemeClr val="bg2">
                    <a:lumMod val="60000"/>
                    <a:lumOff val="40000"/>
                  </a:schemeClr>
                </a:solidFill>
              </a:rPr>
              <a:t>(</a:t>
            </a:r>
            <a:r>
              <a:rPr lang="en-US" sz="2600" dirty="0">
                <a:solidFill>
                  <a:schemeClr val="bg2">
                    <a:lumMod val="60000"/>
                    <a:lumOff val="40000"/>
                  </a:schemeClr>
                </a:solidFill>
              </a:rPr>
              <a:t>Hebrews 10:29)</a:t>
            </a:r>
          </a:p>
        </p:txBody>
      </p:sp>
      <p:sp>
        <p:nvSpPr>
          <p:cNvPr id="9"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3048818721"/>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500"/>
                            </p:stCondLst>
                            <p:childTnLst>
                              <p:par>
                                <p:cTn id="9" presetID="2" presetClass="entr" presetSubtype="9"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10" presetClass="entr" presetSubtype="0" fill="hold" grpId="0" nodeType="after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par>
                          <p:cTn id="17" fill="hold">
                            <p:stCondLst>
                              <p:cond delay="4500"/>
                            </p:stCondLst>
                            <p:childTnLst>
                              <p:par>
                                <p:cTn id="18" presetID="2" presetClass="entr" presetSubtype="6" fill="hold" grpId="0" nodeType="afterEffect">
                                  <p:stCondLst>
                                    <p:cond delay="5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1+#ppt_w/2"/>
                                          </p:val>
                                        </p:tav>
                                        <p:tav tm="100000">
                                          <p:val>
                                            <p:strVal val="#ppt_x"/>
                                          </p:val>
                                        </p:tav>
                                      </p:tavLst>
                                    </p:anim>
                                    <p:anim calcmode="lin" valueType="num">
                                      <p:cBhvr additive="base">
                                        <p:cTn id="21" dur="1000" fill="hold"/>
                                        <p:tgtEl>
                                          <p:spTgt spid="4"/>
                                        </p:tgtEl>
                                        <p:attrNameLst>
                                          <p:attrName>ppt_y</p:attrName>
                                        </p:attrNameLst>
                                      </p:cBhvr>
                                      <p:tavLst>
                                        <p:tav tm="0">
                                          <p:val>
                                            <p:strVal val="1+#ppt_h/2"/>
                                          </p:val>
                                        </p:tav>
                                        <p:tav tm="100000">
                                          <p:val>
                                            <p:strVal val="#ppt_y"/>
                                          </p:val>
                                        </p:tav>
                                      </p:tavLst>
                                    </p:anim>
                                  </p:childTnLst>
                                </p:cTn>
                              </p:par>
                            </p:childTnLst>
                          </p:cTn>
                        </p:par>
                        <p:par>
                          <p:cTn id="22" fill="hold">
                            <p:stCondLst>
                              <p:cond delay="6000"/>
                            </p:stCondLst>
                            <p:childTnLst>
                              <p:par>
                                <p:cTn id="23" presetID="10" presetClass="entr" presetSubtype="0" fill="hold" grpId="0" nodeType="afterEffect">
                                  <p:stCondLst>
                                    <p:cond delay="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9890" y="4533555"/>
            <a:ext cx="5516254"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4.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Grieving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Holy Spirit</a:t>
            </a:r>
          </a:p>
        </p:txBody>
      </p:sp>
      <p:sp>
        <p:nvSpPr>
          <p:cNvPr id="5" name="Rectangle 4"/>
          <p:cNvSpPr/>
          <p:nvPr/>
        </p:nvSpPr>
        <p:spPr>
          <a:xfrm>
            <a:off x="1475012" y="5143598"/>
            <a:ext cx="7148111" cy="892552"/>
          </a:xfrm>
          <a:prstGeom prst="rect">
            <a:avLst/>
          </a:prstGeom>
        </p:spPr>
        <p:txBody>
          <a:bodyPr wrap="none">
            <a:spAutoFit/>
          </a:bodyPr>
          <a:lstStyle/>
          <a:p>
            <a:r>
              <a:rPr lang="en-US" sz="2800" dirty="0"/>
              <a:t>“And grieve not the holy Spirit of </a:t>
            </a:r>
            <a:r>
              <a:rPr lang="en-US" sz="2800" dirty="0" smtClean="0"/>
              <a:t>God.” </a:t>
            </a:r>
          </a:p>
          <a:p>
            <a:r>
              <a:rPr lang="en-US" sz="2400" dirty="0">
                <a:solidFill>
                  <a:srgbClr val="BFBFBF"/>
                </a:solidFill>
              </a:rPr>
              <a:t>	</a:t>
            </a:r>
            <a:r>
              <a:rPr lang="en-US" sz="2400" dirty="0" smtClean="0">
                <a:solidFill>
                  <a:srgbClr val="BFBFBF"/>
                </a:solidFill>
              </a:rPr>
              <a:t>									</a:t>
            </a:r>
            <a:r>
              <a:rPr lang="en-US" sz="2400" dirty="0" smtClean="0">
                <a:solidFill>
                  <a:schemeClr val="bg2">
                    <a:lumMod val="60000"/>
                    <a:lumOff val="40000"/>
                  </a:schemeClr>
                </a:solidFill>
              </a:rPr>
              <a:t>(</a:t>
            </a:r>
            <a:r>
              <a:rPr lang="en-US" sz="2400" dirty="0">
                <a:solidFill>
                  <a:schemeClr val="bg2">
                    <a:lumMod val="60000"/>
                    <a:lumOff val="40000"/>
                  </a:schemeClr>
                </a:solidFill>
              </a:rPr>
              <a:t>Ephesians 4:30)</a:t>
            </a:r>
          </a:p>
        </p:txBody>
      </p:sp>
      <p:sp>
        <p:nvSpPr>
          <p:cNvPr id="11" name="TextBox 10"/>
          <p:cNvSpPr txBox="1"/>
          <p:nvPr/>
        </p:nvSpPr>
        <p:spPr>
          <a:xfrm>
            <a:off x="217218" y="221709"/>
            <a:ext cx="8722098" cy="1323439"/>
          </a:xfrm>
          <a:prstGeom prst="rect">
            <a:avLst/>
          </a:prstGeom>
          <a:noFill/>
        </p:spPr>
        <p:txBody>
          <a:bodyPr wrap="square" rtlCol="0">
            <a:spAutoFit/>
          </a:bodyPr>
          <a:lstStyle/>
          <a:p>
            <a:pPr algn="ctr"/>
            <a:r>
              <a:rPr lang="en-US" sz="4000" b="1" dirty="0" smtClean="0">
                <a:solidFill>
                  <a:srgbClr val="FF5615"/>
                </a:solidFill>
              </a:rPr>
              <a:t>There are sins which may be committed against the Holy Spirit</a:t>
            </a:r>
            <a:endParaRPr lang="en-US" sz="4000" b="1" dirty="0">
              <a:solidFill>
                <a:srgbClr val="FF5615"/>
              </a:solidFill>
            </a:endParaRPr>
          </a:p>
        </p:txBody>
      </p:sp>
      <p:sp>
        <p:nvSpPr>
          <p:cNvPr id="12" name="Rectangle 11"/>
          <p:cNvSpPr/>
          <p:nvPr/>
        </p:nvSpPr>
        <p:spPr>
          <a:xfrm>
            <a:off x="898107" y="2118873"/>
            <a:ext cx="6394699"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3.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Blaspheming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Holy Spirit</a:t>
            </a:r>
          </a:p>
        </p:txBody>
      </p:sp>
      <p:sp>
        <p:nvSpPr>
          <p:cNvPr id="13" name="Rectangle 12"/>
          <p:cNvSpPr/>
          <p:nvPr/>
        </p:nvSpPr>
        <p:spPr>
          <a:xfrm>
            <a:off x="1283212" y="2657234"/>
            <a:ext cx="7712181" cy="1815882"/>
          </a:xfrm>
          <a:prstGeom prst="rect">
            <a:avLst/>
          </a:prstGeom>
        </p:spPr>
        <p:txBody>
          <a:bodyPr wrap="square">
            <a:spAutoFit/>
          </a:bodyPr>
          <a:lstStyle/>
          <a:p>
            <a:r>
              <a:rPr lang="en-US" sz="2800" dirty="0"/>
              <a:t>“All manner of sin and blasphemy shall be forgiven unto men: but the blasphemy against the Holy Ghost shall not be forgiven unto </a:t>
            </a:r>
            <a:r>
              <a:rPr lang="en-US" sz="2800" dirty="0" smtClean="0"/>
              <a:t>men.” </a:t>
            </a:r>
            <a:r>
              <a:rPr lang="en-US" sz="2400" dirty="0" smtClean="0"/>
              <a:t>	</a:t>
            </a:r>
            <a:r>
              <a:rPr lang="en-US" sz="2400" dirty="0"/>
              <a:t> </a:t>
            </a:r>
            <a:r>
              <a:rPr lang="en-US" sz="2400" dirty="0" smtClean="0"/>
              <a:t>  							</a:t>
            </a:r>
            <a:r>
              <a:rPr lang="en-US" sz="2400" dirty="0" smtClean="0">
                <a:solidFill>
                  <a:schemeClr val="bg2">
                    <a:lumMod val="60000"/>
                    <a:lumOff val="40000"/>
                  </a:schemeClr>
                </a:solidFill>
              </a:rPr>
              <a:t>(</a:t>
            </a:r>
            <a:r>
              <a:rPr lang="en-US" sz="2400" dirty="0">
                <a:solidFill>
                  <a:schemeClr val="bg2">
                    <a:lumMod val="60000"/>
                    <a:lumOff val="40000"/>
                  </a:schemeClr>
                </a:solidFill>
              </a:rPr>
              <a:t>Matthew 12:31-32)</a:t>
            </a:r>
          </a:p>
        </p:txBody>
      </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3416716117"/>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childTnLst>
                          </p:cTn>
                        </p:par>
                        <p:par>
                          <p:cTn id="8" fill="hold">
                            <p:stCondLst>
                              <p:cond delay="1500"/>
                            </p:stCondLst>
                            <p:childTnLst>
                              <p:par>
                                <p:cTn id="9" presetID="2" presetClass="entr" presetSubtype="3" fill="hold" grpId="0" nodeType="after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10" presetClass="entr" presetSubtype="0"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childTnLst>
                                </p:cTn>
                              </p:par>
                            </p:childTnLst>
                          </p:cTn>
                        </p:par>
                        <p:par>
                          <p:cTn id="17" fill="hold">
                            <p:stCondLst>
                              <p:cond delay="4500"/>
                            </p:stCondLst>
                            <p:childTnLst>
                              <p:par>
                                <p:cTn id="18" presetID="2" presetClass="entr" presetSubtype="12" fill="hold" grpId="0" nodeType="after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0-#ppt_w/2"/>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6000"/>
                            </p:stCondLst>
                            <p:childTnLst>
                              <p:par>
                                <p:cTn id="23" presetID="10" presetClass="entr" presetSubtype="0" fill="hold" grpId="0" nodeType="after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9890" y="2282751"/>
            <a:ext cx="5946059"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5.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Quenching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Holy Spirit</a:t>
            </a:r>
          </a:p>
        </p:txBody>
      </p:sp>
      <p:sp>
        <p:nvSpPr>
          <p:cNvPr id="4" name="Rectangle 3"/>
          <p:cNvSpPr/>
          <p:nvPr/>
        </p:nvSpPr>
        <p:spPr>
          <a:xfrm>
            <a:off x="917258" y="3996141"/>
            <a:ext cx="5347938" cy="584776"/>
          </a:xfrm>
          <a:prstGeom prst="rect">
            <a:avLst/>
          </a:prstGeom>
        </p:spPr>
        <p:txBody>
          <a:bodyPr wrap="none">
            <a:spAutoFit/>
          </a:bodyPr>
          <a:lstStyle/>
          <a:p>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6. </a:t>
            </a:r>
            <a:r>
              <a:rPr lang="en-US"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Lying </a:t>
            </a:r>
            <a:r>
              <a:rPr lang="en-US"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to the Holy Spirit</a:t>
            </a:r>
          </a:p>
        </p:txBody>
      </p:sp>
      <p:sp>
        <p:nvSpPr>
          <p:cNvPr id="6" name="Rectangle 5"/>
          <p:cNvSpPr/>
          <p:nvPr/>
        </p:nvSpPr>
        <p:spPr>
          <a:xfrm>
            <a:off x="1475012" y="2892794"/>
            <a:ext cx="7181518" cy="923330"/>
          </a:xfrm>
          <a:prstGeom prst="rect">
            <a:avLst/>
          </a:prstGeom>
        </p:spPr>
        <p:txBody>
          <a:bodyPr wrap="none">
            <a:spAutoFit/>
          </a:bodyPr>
          <a:lstStyle/>
          <a:p>
            <a:r>
              <a:rPr lang="en-US" sz="2800" dirty="0"/>
              <a:t>“Quench not the </a:t>
            </a:r>
            <a:r>
              <a:rPr lang="en-US" sz="2800" dirty="0" smtClean="0"/>
              <a:t>Spirit.”</a:t>
            </a:r>
            <a:r>
              <a:rPr lang="en-US" sz="2400" dirty="0" smtClean="0"/>
              <a:t>	   </a:t>
            </a:r>
            <a:r>
              <a:rPr lang="en-US" sz="2400" dirty="0" smtClean="0">
                <a:solidFill>
                  <a:srgbClr val="BFBFBF"/>
                </a:solidFill>
              </a:rPr>
              <a:t> </a:t>
            </a:r>
          </a:p>
          <a:p>
            <a:r>
              <a:rPr lang="en-US" sz="2400" dirty="0">
                <a:solidFill>
                  <a:srgbClr val="BFBFBF"/>
                </a:solidFill>
              </a:rPr>
              <a:t>	</a:t>
            </a:r>
            <a:r>
              <a:rPr lang="en-US" sz="2400" dirty="0" smtClean="0">
                <a:solidFill>
                  <a:srgbClr val="BFBFBF"/>
                </a:solidFill>
              </a:rPr>
              <a:t>							</a:t>
            </a:r>
            <a:r>
              <a:rPr lang="en-US" sz="2600" dirty="0" smtClean="0">
                <a:solidFill>
                  <a:schemeClr val="bg2">
                    <a:lumMod val="60000"/>
                    <a:lumOff val="40000"/>
                  </a:schemeClr>
                </a:solidFill>
              </a:rPr>
              <a:t>(</a:t>
            </a:r>
            <a:r>
              <a:rPr lang="en-US" sz="2600" dirty="0">
                <a:solidFill>
                  <a:schemeClr val="bg2">
                    <a:lumMod val="60000"/>
                    <a:lumOff val="40000"/>
                  </a:schemeClr>
                </a:solidFill>
              </a:rPr>
              <a:t>I Thessalonians 5:19</a:t>
            </a:r>
            <a:r>
              <a:rPr lang="en-US" sz="2600" dirty="0" smtClean="0">
                <a:solidFill>
                  <a:schemeClr val="bg2">
                    <a:lumMod val="60000"/>
                    <a:lumOff val="40000"/>
                  </a:schemeClr>
                </a:solidFill>
              </a:rPr>
              <a:t>)</a:t>
            </a:r>
            <a:endParaRPr lang="en-US" sz="2600" dirty="0">
              <a:solidFill>
                <a:schemeClr val="bg2">
                  <a:lumMod val="60000"/>
                  <a:lumOff val="40000"/>
                </a:schemeClr>
              </a:solidFill>
            </a:endParaRPr>
          </a:p>
        </p:txBody>
      </p:sp>
      <p:sp>
        <p:nvSpPr>
          <p:cNvPr id="7" name="Rectangle 6"/>
          <p:cNvSpPr/>
          <p:nvPr/>
        </p:nvSpPr>
        <p:spPr>
          <a:xfrm>
            <a:off x="1475012" y="4592556"/>
            <a:ext cx="7148562" cy="954107"/>
          </a:xfrm>
          <a:prstGeom prst="rect">
            <a:avLst/>
          </a:prstGeom>
        </p:spPr>
        <p:txBody>
          <a:bodyPr wrap="square">
            <a:spAutoFit/>
          </a:bodyPr>
          <a:lstStyle/>
          <a:p>
            <a:r>
              <a:rPr lang="en-US" sz="2800" dirty="0"/>
              <a:t>“Why hath Satan filled </a:t>
            </a:r>
            <a:r>
              <a:rPr lang="en-US" sz="2800" dirty="0" err="1"/>
              <a:t>thine</a:t>
            </a:r>
            <a:r>
              <a:rPr lang="en-US" sz="2800" dirty="0"/>
              <a:t> heart to lie to the Holy Ghost?” </a:t>
            </a:r>
            <a:r>
              <a:rPr lang="en-US" sz="2400" dirty="0" smtClean="0"/>
              <a:t>				</a:t>
            </a:r>
            <a:r>
              <a:rPr lang="en-US" sz="2600" dirty="0" smtClean="0">
                <a:solidFill>
                  <a:schemeClr val="bg2">
                    <a:lumMod val="60000"/>
                    <a:lumOff val="40000"/>
                  </a:schemeClr>
                </a:solidFill>
              </a:rPr>
              <a:t>(</a:t>
            </a:r>
            <a:r>
              <a:rPr lang="en-US" sz="2600" dirty="0">
                <a:solidFill>
                  <a:schemeClr val="bg2">
                    <a:lumMod val="60000"/>
                    <a:lumOff val="40000"/>
                  </a:schemeClr>
                </a:solidFill>
              </a:rPr>
              <a:t>Acts 5:3)</a:t>
            </a:r>
          </a:p>
        </p:txBody>
      </p:sp>
      <p:sp>
        <p:nvSpPr>
          <p:cNvPr id="11" name="TextBox 10"/>
          <p:cNvSpPr txBox="1"/>
          <p:nvPr/>
        </p:nvSpPr>
        <p:spPr>
          <a:xfrm>
            <a:off x="217218" y="221709"/>
            <a:ext cx="8722098" cy="1323439"/>
          </a:xfrm>
          <a:prstGeom prst="rect">
            <a:avLst/>
          </a:prstGeom>
          <a:noFill/>
        </p:spPr>
        <p:txBody>
          <a:bodyPr wrap="square" rtlCol="0">
            <a:spAutoFit/>
          </a:bodyPr>
          <a:lstStyle/>
          <a:p>
            <a:pPr algn="ctr"/>
            <a:r>
              <a:rPr lang="en-US" sz="4000" b="1" dirty="0" smtClean="0">
                <a:solidFill>
                  <a:srgbClr val="FF5615"/>
                </a:solidFill>
              </a:rPr>
              <a:t>There are sins which may be committed against the Holy Spirit</a:t>
            </a:r>
            <a:endParaRPr lang="en-US" sz="4000" b="1" dirty="0">
              <a:solidFill>
                <a:srgbClr val="FF5615"/>
              </a:solidFill>
            </a:endParaRPr>
          </a:p>
        </p:txBody>
      </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166923694"/>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1000"/>
                                        <p:tgtEl>
                                          <p:spTgt spid="11"/>
                                        </p:tgtEl>
                                      </p:cBhvr>
                                    </p:animEffect>
                                  </p:childTnLst>
                                </p:cTn>
                              </p:par>
                            </p:childTnLst>
                          </p:cTn>
                        </p:par>
                        <p:par>
                          <p:cTn id="8" fill="hold">
                            <p:stCondLst>
                              <p:cond delay="1500"/>
                            </p:stCondLst>
                            <p:childTnLst>
                              <p:par>
                                <p:cTn id="9" presetID="2" presetClass="entr" presetSubtype="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10" presetClass="entr" presetSubtype="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childTnLst>
                                </p:cTn>
                              </p:par>
                            </p:childTnLst>
                          </p:cTn>
                        </p:par>
                        <p:par>
                          <p:cTn id="17" fill="hold">
                            <p:stCondLst>
                              <p:cond delay="4500"/>
                            </p:stCondLst>
                            <p:childTnLst>
                              <p:par>
                                <p:cTn id="18" presetID="2" presetClass="entr" presetSubtype="9" fill="hold" grpId="0" nodeType="afterEffect">
                                  <p:stCondLst>
                                    <p:cond delay="5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0-#ppt_w/2"/>
                                          </p:val>
                                        </p:tav>
                                        <p:tav tm="100000">
                                          <p:val>
                                            <p:strVal val="#ppt_x"/>
                                          </p:val>
                                        </p:tav>
                                      </p:tavLst>
                                    </p:anim>
                                    <p:anim calcmode="lin" valueType="num">
                                      <p:cBhvr additive="base">
                                        <p:cTn id="21" dur="1000" fill="hold"/>
                                        <p:tgtEl>
                                          <p:spTgt spid="4"/>
                                        </p:tgtEl>
                                        <p:attrNameLst>
                                          <p:attrName>ppt_y</p:attrName>
                                        </p:attrNameLst>
                                      </p:cBhvr>
                                      <p:tavLst>
                                        <p:tav tm="0">
                                          <p:val>
                                            <p:strVal val="0-#ppt_h/2"/>
                                          </p:val>
                                        </p:tav>
                                        <p:tav tm="100000">
                                          <p:val>
                                            <p:strVal val="#ppt_y"/>
                                          </p:val>
                                        </p:tav>
                                      </p:tavLst>
                                    </p:anim>
                                  </p:childTnLst>
                                </p:cTn>
                              </p:par>
                            </p:childTnLst>
                          </p:cTn>
                        </p:par>
                        <p:par>
                          <p:cTn id="22" fill="hold">
                            <p:stCondLst>
                              <p:cond delay="6000"/>
                            </p:stCondLst>
                            <p:childTnLst>
                              <p:par>
                                <p:cTn id="23" presetID="10" presetClass="entr" presetSubtype="0"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
        <p:nvSpPr>
          <p:cNvPr id="2" name="TextBox 1"/>
          <p:cNvSpPr txBox="1"/>
          <p:nvPr/>
        </p:nvSpPr>
        <p:spPr>
          <a:xfrm>
            <a:off x="11971" y="134192"/>
            <a:ext cx="9132029" cy="1446550"/>
          </a:xfrm>
          <a:prstGeom prst="rect">
            <a:avLst/>
          </a:prstGeom>
          <a:noFill/>
        </p:spPr>
        <p:txBody>
          <a:bodyPr wrap="square" rtlCol="0">
            <a:spAutoFit/>
          </a:bodyPr>
          <a:lstStyle/>
          <a:p>
            <a:pPr algn="ctr"/>
            <a:r>
              <a:rPr lang="en-US" sz="4400" b="1" dirty="0" smtClean="0">
                <a:solidFill>
                  <a:srgbClr val="FF5A14"/>
                </a:solidFill>
                <a:latin typeface="+mj-lt"/>
              </a:rPr>
              <a:t>The Holy Spirit is the Author</a:t>
            </a:r>
          </a:p>
          <a:p>
            <a:pPr algn="ctr"/>
            <a:r>
              <a:rPr lang="en-US" sz="4400" b="1" dirty="0" smtClean="0">
                <a:solidFill>
                  <a:srgbClr val="FF5A14"/>
                </a:solidFill>
                <a:latin typeface="+mj-lt"/>
              </a:rPr>
              <a:t>and Interpreter of the Scriptures </a:t>
            </a:r>
            <a:endParaRPr lang="en-US" sz="4400" b="1" dirty="0">
              <a:solidFill>
                <a:srgbClr val="FF5A14"/>
              </a:solidFill>
              <a:latin typeface="+mj-lt"/>
            </a:endParaRPr>
          </a:p>
        </p:txBody>
      </p:sp>
      <p:sp>
        <p:nvSpPr>
          <p:cNvPr id="6" name="TextBox 5"/>
          <p:cNvSpPr txBox="1"/>
          <p:nvPr/>
        </p:nvSpPr>
        <p:spPr>
          <a:xfrm>
            <a:off x="382994" y="2407893"/>
            <a:ext cx="8244465" cy="1354217"/>
          </a:xfrm>
          <a:prstGeom prst="rect">
            <a:avLst/>
          </a:prstGeom>
          <a:noFill/>
        </p:spPr>
        <p:txBody>
          <a:bodyPr wrap="square" rtlCol="0">
            <a:spAutoFit/>
          </a:bodyPr>
          <a:lstStyle/>
          <a:p>
            <a:r>
              <a:rPr lang="en-US" sz="2800" dirty="0" smtClean="0"/>
              <a:t>“Howbeit when he, the Spirit of truth, is come, he will guide you into all truth.”     </a:t>
            </a:r>
          </a:p>
          <a:p>
            <a:pPr algn="r"/>
            <a:r>
              <a:rPr lang="en-US" sz="2600" dirty="0" smtClean="0">
                <a:solidFill>
                  <a:schemeClr val="tx1">
                    <a:lumMod val="75000"/>
                  </a:schemeClr>
                </a:solidFill>
              </a:rPr>
              <a:t>  </a:t>
            </a:r>
            <a:r>
              <a:rPr lang="en-US" sz="2600" dirty="0" smtClean="0">
                <a:solidFill>
                  <a:schemeClr val="bg2">
                    <a:lumMod val="60000"/>
                    <a:lumOff val="40000"/>
                  </a:schemeClr>
                </a:solidFill>
              </a:rPr>
              <a:t>(John 16:13)</a:t>
            </a:r>
            <a:endParaRPr lang="en-US" sz="2600" dirty="0">
              <a:solidFill>
                <a:schemeClr val="bg2">
                  <a:lumMod val="60000"/>
                  <a:lumOff val="40000"/>
                </a:schemeClr>
              </a:solidFill>
            </a:endParaRPr>
          </a:p>
        </p:txBody>
      </p:sp>
      <p:sp>
        <p:nvSpPr>
          <p:cNvPr id="9" name="TextBox 8"/>
          <p:cNvSpPr txBox="1"/>
          <p:nvPr/>
        </p:nvSpPr>
        <p:spPr>
          <a:xfrm>
            <a:off x="423311" y="4249672"/>
            <a:ext cx="8244465" cy="1815882"/>
          </a:xfrm>
          <a:prstGeom prst="rect">
            <a:avLst/>
          </a:prstGeom>
          <a:noFill/>
        </p:spPr>
        <p:txBody>
          <a:bodyPr wrap="square" rtlCol="0">
            <a:spAutoFit/>
          </a:bodyPr>
          <a:lstStyle/>
          <a:p>
            <a:r>
              <a:rPr lang="en-US" sz="2800" dirty="0" smtClean="0"/>
              <a:t>“But God  hath revealed them unto us by his Spirit: for the Spirit </a:t>
            </a:r>
            <a:r>
              <a:rPr lang="en-US" sz="2800" dirty="0" err="1" smtClean="0"/>
              <a:t>searcheth</a:t>
            </a:r>
            <a:r>
              <a:rPr lang="en-US" sz="2800" dirty="0" smtClean="0"/>
              <a:t> all things, yea, the deep things of God.” </a:t>
            </a:r>
          </a:p>
          <a:p>
            <a:pPr algn="r"/>
            <a:r>
              <a:rPr lang="en-US" sz="2600" dirty="0" smtClean="0">
                <a:solidFill>
                  <a:schemeClr val="bg2">
                    <a:lumMod val="60000"/>
                    <a:lumOff val="40000"/>
                  </a:schemeClr>
                </a:solidFill>
              </a:rPr>
              <a:t>(I Corinthians 2:10)</a:t>
            </a:r>
            <a:endParaRPr lang="en-US" sz="2600" dirty="0">
              <a:solidFill>
                <a:schemeClr val="bg2">
                  <a:lumMod val="60000"/>
                  <a:lumOff val="40000"/>
                </a:schemeClr>
              </a:solidFill>
            </a:endParaRPr>
          </a:p>
        </p:txBody>
      </p:sp>
    </p:spTree>
    <p:extLst>
      <p:ext uri="{BB962C8B-B14F-4D97-AF65-F5344CB8AC3E}">
        <p14:creationId xmlns:p14="http://schemas.microsoft.com/office/powerpoint/2010/main" val="2844795091"/>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par>
                          <p:cTn id="8" fill="hold">
                            <p:stCondLst>
                              <p:cond delay="1500"/>
                            </p:stCondLst>
                            <p:childTnLst>
                              <p:par>
                                <p:cTn id="9" presetID="2" presetClass="entr" presetSubtype="8"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0-#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3500"/>
                            </p:stCondLst>
                            <p:childTnLst>
                              <p:par>
                                <p:cTn id="14" presetID="2" presetClass="entr" presetSubtype="2" fill="hold" grpId="0" nodeType="afterEffect">
                                  <p:stCondLst>
                                    <p:cond delay="50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500" fill="hold"/>
                                        <p:tgtEl>
                                          <p:spTgt spid="9"/>
                                        </p:tgtEl>
                                        <p:attrNameLst>
                                          <p:attrName>ppt_x</p:attrName>
                                        </p:attrNameLst>
                                      </p:cBhvr>
                                      <p:tavLst>
                                        <p:tav tm="0">
                                          <p:val>
                                            <p:strVal val="1+#ppt_w/2"/>
                                          </p:val>
                                        </p:tav>
                                        <p:tav tm="100000">
                                          <p:val>
                                            <p:strVal val="#ppt_x"/>
                                          </p:val>
                                        </p:tav>
                                      </p:tavLst>
                                    </p:anim>
                                    <p:anim calcmode="lin" valueType="num">
                                      <p:cBhvr additive="base">
                                        <p:cTn id="17" dur="1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00000">
            <a:off x="1763909" y="3282886"/>
            <a:ext cx="5004753" cy="1299542"/>
          </a:xfrm>
        </p:spPr>
        <p:txBody>
          <a:bodyPr>
            <a:normAutofit/>
          </a:bodyPr>
          <a:lstStyle/>
          <a:p>
            <a:pPr algn="ctr"/>
            <a:r>
              <a:rPr lang="en-US" dirty="0" smtClean="0"/>
              <a:t>End of Lesson 12 </a:t>
            </a:r>
            <a:endParaRPr lang="en-US" dirty="0"/>
          </a:p>
        </p:txBody>
      </p:sp>
      <p:sp>
        <p:nvSpPr>
          <p:cNvPr id="5"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3859325814"/>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0"/>
                                        <p:tgtEl>
                                          <p:spTgt spid="2"/>
                                        </p:tgtEl>
                                      </p:cBhvr>
                                    </p:animEffect>
                                    <p:anim calcmode="lin" valueType="num">
                                      <p:cBhvr>
                                        <p:cTn id="8" dur="2500" fill="hold"/>
                                        <p:tgtEl>
                                          <p:spTgt spid="2"/>
                                        </p:tgtEl>
                                        <p:attrNameLst>
                                          <p:attrName>ppt_w</p:attrName>
                                        </p:attrNameLst>
                                      </p:cBhvr>
                                      <p:tavLst>
                                        <p:tav tm="0" fmla="#ppt_w*sin(2.5*pi*$)">
                                          <p:val>
                                            <p:fltVal val="0"/>
                                          </p:val>
                                        </p:tav>
                                        <p:tav tm="100000">
                                          <p:val>
                                            <p:fltVal val="1"/>
                                          </p:val>
                                        </p:tav>
                                      </p:tavLst>
                                    </p:anim>
                                    <p:anim calcmode="lin" valueType="num">
                                      <p:cBhvr>
                                        <p:cTn id="9" dur="2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7218" y="624813"/>
            <a:ext cx="8722098" cy="1354217"/>
          </a:xfrm>
          <a:prstGeom prst="rect">
            <a:avLst/>
          </a:prstGeom>
          <a:noFill/>
        </p:spPr>
        <p:txBody>
          <a:bodyPr wrap="square" rtlCol="0">
            <a:spAutoFit/>
          </a:bodyPr>
          <a:lstStyle/>
          <a:p>
            <a:r>
              <a:rPr lang="en-US" sz="2800" dirty="0" smtClean="0"/>
              <a:t>“But the natural man received not the things of the Spirit of God. . .spiritually discerned.”</a:t>
            </a:r>
          </a:p>
          <a:p>
            <a:pPr algn="r"/>
            <a:r>
              <a:rPr lang="en-US" sz="2600" dirty="0" smtClean="0">
                <a:solidFill>
                  <a:schemeClr val="bg2">
                    <a:lumMod val="60000"/>
                    <a:lumOff val="40000"/>
                  </a:schemeClr>
                </a:solidFill>
              </a:rPr>
              <a:t> (I Corinthians 2:14)</a:t>
            </a:r>
            <a:endParaRPr lang="en-US" sz="2600" dirty="0">
              <a:solidFill>
                <a:schemeClr val="bg2">
                  <a:lumMod val="60000"/>
                  <a:lumOff val="40000"/>
                </a:schemeClr>
              </a:solidFill>
            </a:endParaRPr>
          </a:p>
        </p:txBody>
      </p:sp>
      <p:sp>
        <p:nvSpPr>
          <p:cNvPr id="5" name="TextBox 4"/>
          <p:cNvSpPr txBox="1"/>
          <p:nvPr/>
        </p:nvSpPr>
        <p:spPr>
          <a:xfrm>
            <a:off x="217218" y="2288903"/>
            <a:ext cx="8560833" cy="1384995"/>
          </a:xfrm>
          <a:prstGeom prst="rect">
            <a:avLst/>
          </a:prstGeom>
          <a:noFill/>
        </p:spPr>
        <p:txBody>
          <a:bodyPr wrap="square" rtlCol="0">
            <a:spAutoFit/>
          </a:bodyPr>
          <a:lstStyle/>
          <a:p>
            <a:r>
              <a:rPr lang="en-US" sz="2800" dirty="0" smtClean="0"/>
              <a:t>“For the prophecy came not in old time by the will of man: but holy men of God </a:t>
            </a:r>
            <a:r>
              <a:rPr lang="en-US" sz="2800" dirty="0" err="1" smtClean="0"/>
              <a:t>spake</a:t>
            </a:r>
            <a:r>
              <a:rPr lang="en-US" sz="2800" dirty="0" smtClean="0"/>
              <a:t> as they were moved by the Holy Ghost.”       			 </a:t>
            </a:r>
            <a:r>
              <a:rPr lang="en-US" sz="2600" dirty="0" smtClean="0">
                <a:solidFill>
                  <a:schemeClr val="bg2">
                    <a:lumMod val="60000"/>
                    <a:lumOff val="40000"/>
                  </a:schemeClr>
                </a:solidFill>
              </a:rPr>
              <a:t>(II Peter 1:21)</a:t>
            </a:r>
            <a:endParaRPr lang="en-US" sz="2600" dirty="0">
              <a:solidFill>
                <a:schemeClr val="bg2">
                  <a:lumMod val="60000"/>
                  <a:lumOff val="40000"/>
                </a:schemeClr>
              </a:solidFill>
            </a:endParaRPr>
          </a:p>
        </p:txBody>
      </p:sp>
      <p:sp>
        <p:nvSpPr>
          <p:cNvPr id="6" name="TextBox 5"/>
          <p:cNvSpPr txBox="1"/>
          <p:nvPr/>
        </p:nvSpPr>
        <p:spPr>
          <a:xfrm>
            <a:off x="217217" y="4303898"/>
            <a:ext cx="8722099" cy="1815882"/>
          </a:xfrm>
          <a:prstGeom prst="rect">
            <a:avLst/>
          </a:prstGeom>
          <a:noFill/>
        </p:spPr>
        <p:txBody>
          <a:bodyPr wrap="square" rtlCol="0">
            <a:spAutoFit/>
          </a:bodyPr>
          <a:lstStyle/>
          <a:p>
            <a:pPr algn="ctr"/>
            <a:r>
              <a:rPr lang="en-US" sz="2800" dirty="0" smtClean="0">
                <a:solidFill>
                  <a:srgbClr val="FF5615"/>
                </a:solidFill>
              </a:rPr>
              <a:t>Apart from the Holy Spirit, man simply cannot understand the meaning of the Scriptures.  The Holy Spirit will reveal the same thing to each person, if we let the Holy Spirit interpret the meaning for us.</a:t>
            </a:r>
            <a:endParaRPr lang="en-US" sz="2800" dirty="0">
              <a:solidFill>
                <a:srgbClr val="FF5615"/>
              </a:solidFill>
            </a:endParaRPr>
          </a:p>
        </p:txBody>
      </p:sp>
      <p:sp>
        <p:nvSpPr>
          <p:cNvPr id="7"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648449965"/>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childTnLst>
                                </p:cTn>
                              </p:par>
                            </p:childTnLst>
                          </p:cTn>
                        </p:par>
                        <p:par>
                          <p:cTn id="8" fill="hold">
                            <p:stCondLst>
                              <p:cond delay="225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750"/>
                                        <p:tgtEl>
                                          <p:spTgt spid="5"/>
                                        </p:tgtEl>
                                      </p:cBhvr>
                                    </p:animEffect>
                                  </p:childTnLst>
                                </p:cTn>
                              </p:par>
                            </p:childTnLst>
                          </p:cTn>
                        </p:par>
                        <p:par>
                          <p:cTn id="12" fill="hold">
                            <p:stCondLst>
                              <p:cond delay="4500"/>
                            </p:stCondLst>
                            <p:childTnLst>
                              <p:par>
                                <p:cTn id="13" presetID="31" presetClass="entr" presetSubtype="0" fill="hold" grpId="0" nodeType="afterEffect">
                                  <p:stCondLst>
                                    <p:cond delay="75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anim calcmode="lin" valueType="num">
                                      <p:cBhvr>
                                        <p:cTn id="17" dur="1500" fill="hold"/>
                                        <p:tgtEl>
                                          <p:spTgt spid="6"/>
                                        </p:tgtEl>
                                        <p:attrNameLst>
                                          <p:attrName>style.rotation</p:attrName>
                                        </p:attrNameLst>
                                      </p:cBhvr>
                                      <p:tavLst>
                                        <p:tav tm="0">
                                          <p:val>
                                            <p:fltVal val="90"/>
                                          </p:val>
                                        </p:tav>
                                        <p:tav tm="100000">
                                          <p:val>
                                            <p:fltVal val="0"/>
                                          </p:val>
                                        </p:tav>
                                      </p:tavLst>
                                    </p:anim>
                                    <p:animEffect transition="in" filter="fade">
                                      <p:cBhvr>
                                        <p:cTn id="18"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529" y="109111"/>
            <a:ext cx="9205235" cy="1692771"/>
          </a:xfrm>
          <a:prstGeom prst="rect">
            <a:avLst/>
          </a:prstGeom>
          <a:noFill/>
        </p:spPr>
        <p:txBody>
          <a:bodyPr wrap="square" rtlCol="0">
            <a:spAutoFit/>
          </a:bodyPr>
          <a:lstStyle/>
          <a:p>
            <a:pPr algn="ctr"/>
            <a:r>
              <a:rPr lang="en-US" sz="5200" b="1" dirty="0" smtClean="0">
                <a:solidFill>
                  <a:srgbClr val="FF5615"/>
                </a:solidFill>
                <a:latin typeface="+mj-lt"/>
              </a:rPr>
              <a:t>The Holy Spirit Convicts the Sinner</a:t>
            </a:r>
            <a:endParaRPr lang="en-US" sz="5200" b="1" dirty="0">
              <a:solidFill>
                <a:srgbClr val="FF5615"/>
              </a:solidFill>
              <a:latin typeface="+mj-lt"/>
            </a:endParaRPr>
          </a:p>
        </p:txBody>
      </p:sp>
      <p:sp>
        <p:nvSpPr>
          <p:cNvPr id="5" name="TextBox 4"/>
          <p:cNvSpPr txBox="1"/>
          <p:nvPr/>
        </p:nvSpPr>
        <p:spPr>
          <a:xfrm>
            <a:off x="136586" y="1906222"/>
            <a:ext cx="8926782" cy="1446550"/>
          </a:xfrm>
          <a:prstGeom prst="rect">
            <a:avLst/>
          </a:prstGeom>
          <a:noFill/>
        </p:spPr>
        <p:txBody>
          <a:bodyPr wrap="square" rtlCol="0">
            <a:spAutoFit/>
          </a:bodyPr>
          <a:lstStyle/>
          <a:p>
            <a:r>
              <a:rPr lang="en-US" sz="2800" dirty="0" smtClean="0"/>
              <a:t>“And when he is come, he will reprove the world of sin, and of righteousness, and of judgment</a:t>
            </a:r>
            <a:r>
              <a:rPr lang="en-US" sz="2800" dirty="0" smtClean="0"/>
              <a:t>.</a:t>
            </a:r>
            <a:r>
              <a:rPr lang="en-US" sz="2800" dirty="0" smtClean="0"/>
              <a:t>”</a:t>
            </a:r>
            <a:r>
              <a:rPr lang="en-US" sz="3200" i="1" dirty="0" smtClean="0"/>
              <a:t>														</a:t>
            </a:r>
            <a:r>
              <a:rPr lang="en-US" sz="2800" dirty="0" smtClean="0">
                <a:solidFill>
                  <a:schemeClr val="bg2">
                    <a:lumMod val="60000"/>
                    <a:lumOff val="40000"/>
                  </a:schemeClr>
                </a:solidFill>
              </a:rPr>
              <a:t>(</a:t>
            </a:r>
            <a:r>
              <a:rPr lang="en-US" sz="2800" dirty="0" smtClean="0">
                <a:solidFill>
                  <a:schemeClr val="bg2">
                    <a:lumMod val="60000"/>
                    <a:lumOff val="40000"/>
                  </a:schemeClr>
                </a:solidFill>
              </a:rPr>
              <a:t>John 16:8)</a:t>
            </a:r>
            <a:endParaRPr lang="en-US" sz="2800" dirty="0">
              <a:solidFill>
                <a:schemeClr val="bg2">
                  <a:lumMod val="60000"/>
                  <a:lumOff val="40000"/>
                </a:schemeClr>
              </a:solidFill>
            </a:endParaRPr>
          </a:p>
        </p:txBody>
      </p:sp>
      <p:sp>
        <p:nvSpPr>
          <p:cNvPr id="7" name="TextBox 6"/>
          <p:cNvSpPr txBox="1"/>
          <p:nvPr/>
        </p:nvSpPr>
        <p:spPr>
          <a:xfrm>
            <a:off x="302370" y="3636018"/>
            <a:ext cx="8576486" cy="2492990"/>
          </a:xfrm>
          <a:prstGeom prst="rect">
            <a:avLst/>
          </a:prstGeom>
          <a:noFill/>
        </p:spPr>
        <p:txBody>
          <a:bodyPr wrap="square" rtlCol="0">
            <a:spAutoFit/>
          </a:bodyPr>
          <a:lstStyle/>
          <a:p>
            <a:pPr algn="ctr"/>
            <a:r>
              <a:rPr lang="en-US" sz="2600" dirty="0" smtClean="0">
                <a:solidFill>
                  <a:srgbClr val="FF5A14"/>
                </a:solidFill>
              </a:rPr>
              <a:t>The Holy Spirit anoints the Word that is being preached and quickens it to the heart and conscience of the hearer, awakens him to an awareness of his lost condition.  The Holy Spirit causes the sinner to see himself a sinner.  He can never repent until he first feels the conviction of sin. </a:t>
            </a:r>
            <a:endParaRPr lang="en-US" sz="2600" dirty="0">
              <a:solidFill>
                <a:srgbClr val="FF5A14"/>
              </a:solidFill>
            </a:endParaRPr>
          </a:p>
        </p:txBody>
      </p:sp>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887983677"/>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500"/>
                            </p:stCondLst>
                            <p:childTnLst>
                              <p:par>
                                <p:cTn id="9" presetID="2" presetClass="entr" presetSubtype="9"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31" presetClass="entr" presetSubtype="0" fill="hold" grpId="0" nodeType="after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1500" fill="hold"/>
                                        <p:tgtEl>
                                          <p:spTgt spid="7"/>
                                        </p:tgtEl>
                                        <p:attrNameLst>
                                          <p:attrName>ppt_w</p:attrName>
                                        </p:attrNameLst>
                                      </p:cBhvr>
                                      <p:tavLst>
                                        <p:tav tm="0">
                                          <p:val>
                                            <p:fltVal val="0"/>
                                          </p:val>
                                        </p:tav>
                                        <p:tav tm="100000">
                                          <p:val>
                                            <p:strVal val="#ppt_w"/>
                                          </p:val>
                                        </p:tav>
                                      </p:tavLst>
                                    </p:anim>
                                    <p:anim calcmode="lin" valueType="num">
                                      <p:cBhvr>
                                        <p:cTn id="17" dur="1500" fill="hold"/>
                                        <p:tgtEl>
                                          <p:spTgt spid="7"/>
                                        </p:tgtEl>
                                        <p:attrNameLst>
                                          <p:attrName>ppt_h</p:attrName>
                                        </p:attrNameLst>
                                      </p:cBhvr>
                                      <p:tavLst>
                                        <p:tav tm="0">
                                          <p:val>
                                            <p:fltVal val="0"/>
                                          </p:val>
                                        </p:tav>
                                        <p:tav tm="100000">
                                          <p:val>
                                            <p:strVal val="#ppt_h"/>
                                          </p:val>
                                        </p:tav>
                                      </p:tavLst>
                                    </p:anim>
                                    <p:anim calcmode="lin" valueType="num">
                                      <p:cBhvr>
                                        <p:cTn id="18" dur="1500" fill="hold"/>
                                        <p:tgtEl>
                                          <p:spTgt spid="7"/>
                                        </p:tgtEl>
                                        <p:attrNameLst>
                                          <p:attrName>style.rotation</p:attrName>
                                        </p:attrNameLst>
                                      </p:cBhvr>
                                      <p:tavLst>
                                        <p:tav tm="0">
                                          <p:val>
                                            <p:fltVal val="90"/>
                                          </p:val>
                                        </p:tav>
                                        <p:tav tm="100000">
                                          <p:val>
                                            <p:fltVal val="0"/>
                                          </p:val>
                                        </p:tav>
                                      </p:tavLst>
                                    </p:anim>
                                    <p:animEffect transition="in" filter="fade">
                                      <p:cBhvr>
                                        <p:cTn id="19"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88538" y="807777"/>
            <a:ext cx="4898607" cy="3631763"/>
          </a:xfrm>
          <a:prstGeom prst="rect">
            <a:avLst/>
          </a:prstGeom>
          <a:noFill/>
        </p:spPr>
        <p:txBody>
          <a:bodyPr wrap="square" rtlCol="0">
            <a:spAutoFit/>
          </a:bodyPr>
          <a:lstStyle/>
          <a:p>
            <a:pPr algn="ctr"/>
            <a:r>
              <a:rPr lang="en-US" sz="5400" u="sng" dirty="0" smtClean="0">
                <a:solidFill>
                  <a:srgbClr val="FF5615"/>
                </a:solidFill>
              </a:rPr>
              <a:t>Salvation</a:t>
            </a:r>
            <a:r>
              <a:rPr lang="en-US" sz="4400" dirty="0" smtClean="0">
                <a:solidFill>
                  <a:schemeClr val="tx1">
                    <a:lumMod val="85000"/>
                  </a:schemeClr>
                </a:solidFill>
              </a:rPr>
              <a:t> is the work of the Holy Spirit in the heart of a man from beginning to end.</a:t>
            </a:r>
            <a:endParaRPr lang="en-US" sz="4400" dirty="0">
              <a:solidFill>
                <a:schemeClr val="tx1">
                  <a:lumMod val="85000"/>
                </a:schemeClr>
              </a:solidFill>
            </a:endParaRPr>
          </a:p>
        </p:txBody>
      </p:sp>
      <p:pic>
        <p:nvPicPr>
          <p:cNvPr id="2" name="Picture 1"/>
          <p:cNvPicPr>
            <a:picLocks noChangeAspect="1"/>
          </p:cNvPicPr>
          <p:nvPr/>
        </p:nvPicPr>
        <p:blipFill>
          <a:blip r:embed="rId2"/>
          <a:stretch>
            <a:fillRect/>
          </a:stretch>
        </p:blipFill>
        <p:spPr>
          <a:xfrm>
            <a:off x="685359" y="1036266"/>
            <a:ext cx="2680652" cy="3784450"/>
          </a:xfrm>
          <a:prstGeom prst="rect">
            <a:avLst/>
          </a:prstGeom>
        </p:spPr>
      </p:pic>
      <p:sp>
        <p:nvSpPr>
          <p:cNvPr id="6"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774039655"/>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750"/>
                                        <p:tgtEl>
                                          <p:spTgt spid="2"/>
                                        </p:tgtEl>
                                      </p:cBhvr>
                                    </p:animEffect>
                                    <p:anim calcmode="lin" valueType="num">
                                      <p:cBhvr>
                                        <p:cTn id="8" dur="1750" fill="hold"/>
                                        <p:tgtEl>
                                          <p:spTgt spid="2"/>
                                        </p:tgtEl>
                                        <p:attrNameLst>
                                          <p:attrName>ppt_w</p:attrName>
                                        </p:attrNameLst>
                                      </p:cBhvr>
                                      <p:tavLst>
                                        <p:tav tm="0" fmla="#ppt_w*sin(2.5*pi*$)">
                                          <p:val>
                                            <p:fltVal val="0"/>
                                          </p:val>
                                        </p:tav>
                                        <p:tav tm="100000">
                                          <p:val>
                                            <p:fltVal val="1"/>
                                          </p:val>
                                        </p:tav>
                                      </p:tavLst>
                                    </p:anim>
                                    <p:anim calcmode="lin" valueType="num">
                                      <p:cBhvr>
                                        <p:cTn id="9" dur="1750" fill="hold"/>
                                        <p:tgtEl>
                                          <p:spTgt spid="2"/>
                                        </p:tgtEl>
                                        <p:attrNameLst>
                                          <p:attrName>ppt_h</p:attrName>
                                        </p:attrNameLst>
                                      </p:cBhvr>
                                      <p:tavLst>
                                        <p:tav tm="0">
                                          <p:val>
                                            <p:strVal val="#ppt_h"/>
                                          </p:val>
                                        </p:tav>
                                        <p:tav tm="100000">
                                          <p:val>
                                            <p:strVal val="#ppt_h"/>
                                          </p:val>
                                        </p:tav>
                                      </p:tavLst>
                                    </p:anim>
                                  </p:childTnLst>
                                </p:cTn>
                              </p:par>
                              <p:par>
                                <p:cTn id="10" presetID="47" presetClass="entr" presetSubtype="0" fill="hold" grpId="0" nodeType="withEffect">
                                  <p:stCondLst>
                                    <p:cond delay="7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anim calcmode="lin" valueType="num">
                                      <p:cBhvr>
                                        <p:cTn id="13" dur="1500" fill="hold"/>
                                        <p:tgtEl>
                                          <p:spTgt spid="3"/>
                                        </p:tgtEl>
                                        <p:attrNameLst>
                                          <p:attrName>ppt_x</p:attrName>
                                        </p:attrNameLst>
                                      </p:cBhvr>
                                      <p:tavLst>
                                        <p:tav tm="0">
                                          <p:val>
                                            <p:strVal val="#ppt_x"/>
                                          </p:val>
                                        </p:tav>
                                        <p:tav tm="100000">
                                          <p:val>
                                            <p:strVal val="#ppt_x"/>
                                          </p:val>
                                        </p:tav>
                                      </p:tavLst>
                                    </p:anim>
                                    <p:anim calcmode="lin" valueType="num">
                                      <p:cBhvr>
                                        <p:cTn id="14" dur="1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1106" y="126951"/>
            <a:ext cx="8939315" cy="1692771"/>
          </a:xfrm>
          <a:prstGeom prst="rect">
            <a:avLst/>
          </a:prstGeom>
          <a:noFill/>
        </p:spPr>
        <p:txBody>
          <a:bodyPr wrap="square" rtlCol="0">
            <a:spAutoFit/>
          </a:bodyPr>
          <a:lstStyle/>
          <a:p>
            <a:pPr algn="ctr"/>
            <a:r>
              <a:rPr lang="en-US" sz="5200" b="1" dirty="0" smtClean="0">
                <a:solidFill>
                  <a:srgbClr val="FF5615"/>
                </a:solidFill>
                <a:latin typeface="+mj-lt"/>
              </a:rPr>
              <a:t>The Holy Spirit Regenerates</a:t>
            </a:r>
            <a:endParaRPr lang="en-US" sz="5200" b="1" dirty="0">
              <a:solidFill>
                <a:srgbClr val="FF5615"/>
              </a:solidFill>
              <a:latin typeface="+mj-lt"/>
            </a:endParaRPr>
          </a:p>
        </p:txBody>
      </p:sp>
      <p:sp>
        <p:nvSpPr>
          <p:cNvPr id="5" name="TextBox 4"/>
          <p:cNvSpPr txBox="1"/>
          <p:nvPr/>
        </p:nvSpPr>
        <p:spPr>
          <a:xfrm>
            <a:off x="217219" y="2297758"/>
            <a:ext cx="8722096" cy="1384995"/>
          </a:xfrm>
          <a:prstGeom prst="rect">
            <a:avLst/>
          </a:prstGeom>
          <a:noFill/>
        </p:spPr>
        <p:txBody>
          <a:bodyPr wrap="square" rtlCol="0">
            <a:spAutoFit/>
          </a:bodyPr>
          <a:lstStyle/>
          <a:p>
            <a:r>
              <a:rPr lang="en-US" sz="2800" dirty="0" smtClean="0"/>
              <a:t>“Except a man be born of water and of the Spirit, he cannot enter into the kingdom of God.”	</a:t>
            </a:r>
            <a:r>
              <a:rPr lang="en-US" i="1" dirty="0" smtClean="0"/>
              <a:t>		</a:t>
            </a:r>
            <a:r>
              <a:rPr lang="en-US" sz="2800" i="1" dirty="0" smtClean="0">
                <a:solidFill>
                  <a:schemeClr val="tx1">
                    <a:lumMod val="75000"/>
                  </a:schemeClr>
                </a:solidFill>
              </a:rPr>
              <a:t>											</a:t>
            </a:r>
            <a:r>
              <a:rPr lang="en-US" sz="2600" dirty="0" smtClean="0">
                <a:solidFill>
                  <a:schemeClr val="bg2">
                    <a:lumMod val="60000"/>
                    <a:lumOff val="40000"/>
                  </a:schemeClr>
                </a:solidFill>
              </a:rPr>
              <a:t>(</a:t>
            </a:r>
            <a:r>
              <a:rPr lang="en-US" sz="2600" dirty="0" smtClean="0">
                <a:solidFill>
                  <a:schemeClr val="bg2">
                    <a:lumMod val="60000"/>
                    <a:lumOff val="40000"/>
                  </a:schemeClr>
                </a:solidFill>
              </a:rPr>
              <a:t>John 3:5)</a:t>
            </a:r>
            <a:endParaRPr lang="en-US" sz="2600" i="1" dirty="0">
              <a:solidFill>
                <a:schemeClr val="bg2">
                  <a:lumMod val="60000"/>
                  <a:lumOff val="40000"/>
                </a:schemeClr>
              </a:solidFill>
            </a:endParaRPr>
          </a:p>
        </p:txBody>
      </p:sp>
      <p:sp>
        <p:nvSpPr>
          <p:cNvPr id="7" name="TextBox 6"/>
          <p:cNvSpPr txBox="1"/>
          <p:nvPr/>
        </p:nvSpPr>
        <p:spPr>
          <a:xfrm>
            <a:off x="141106" y="4707611"/>
            <a:ext cx="8939315" cy="1015663"/>
          </a:xfrm>
          <a:prstGeom prst="rect">
            <a:avLst/>
          </a:prstGeom>
          <a:noFill/>
        </p:spPr>
        <p:txBody>
          <a:bodyPr wrap="square" rtlCol="0">
            <a:spAutoFit/>
          </a:bodyPr>
          <a:lstStyle/>
          <a:p>
            <a:r>
              <a:rPr lang="en-US" sz="2800" dirty="0" smtClean="0"/>
              <a:t>“By the washing of regeneration, and renewing of the Holy Ghost….”</a:t>
            </a:r>
            <a:r>
              <a:rPr lang="en-US" sz="3200" i="1" dirty="0" smtClean="0"/>
              <a:t>	</a:t>
            </a:r>
            <a:r>
              <a:rPr lang="en-US" i="1" dirty="0" smtClean="0"/>
              <a:t>		</a:t>
            </a:r>
            <a:r>
              <a:rPr lang="en-US" sz="2800" i="1" dirty="0" smtClean="0">
                <a:solidFill>
                  <a:schemeClr val="tx1">
                    <a:lumMod val="75000"/>
                  </a:schemeClr>
                </a:solidFill>
              </a:rPr>
              <a:t>		</a:t>
            </a:r>
            <a:r>
              <a:rPr lang="en-US" sz="2600" i="1" dirty="0" smtClean="0">
                <a:solidFill>
                  <a:schemeClr val="bg2">
                    <a:lumMod val="60000"/>
                    <a:lumOff val="40000"/>
                  </a:schemeClr>
                </a:solidFill>
              </a:rPr>
              <a:t>					</a:t>
            </a:r>
            <a:r>
              <a:rPr lang="en-US" sz="2600" dirty="0" smtClean="0">
                <a:solidFill>
                  <a:schemeClr val="bg2">
                    <a:lumMod val="60000"/>
                    <a:lumOff val="40000"/>
                  </a:schemeClr>
                </a:solidFill>
              </a:rPr>
              <a:t>(Titus 3:5)</a:t>
            </a:r>
            <a:endParaRPr lang="en-US" sz="2600" i="1" dirty="0">
              <a:solidFill>
                <a:schemeClr val="bg2">
                  <a:lumMod val="60000"/>
                  <a:lumOff val="40000"/>
                </a:schemeClr>
              </a:solidFill>
            </a:endParaRPr>
          </a:p>
        </p:txBody>
      </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640052252"/>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500"/>
                            </p:stCondLst>
                            <p:childTnLst>
                              <p:par>
                                <p:cTn id="9" presetID="2" presetClass="entr" presetSubtype="12"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250" fill="hold"/>
                                        <p:tgtEl>
                                          <p:spTgt spid="5"/>
                                        </p:tgtEl>
                                        <p:attrNameLst>
                                          <p:attrName>ppt_x</p:attrName>
                                        </p:attrNameLst>
                                      </p:cBhvr>
                                      <p:tavLst>
                                        <p:tav tm="0">
                                          <p:val>
                                            <p:strVal val="0-#ppt_w/2"/>
                                          </p:val>
                                        </p:tav>
                                        <p:tav tm="100000">
                                          <p:val>
                                            <p:strVal val="#ppt_x"/>
                                          </p:val>
                                        </p:tav>
                                      </p:tavLst>
                                    </p:anim>
                                    <p:anim calcmode="lin" valueType="num">
                                      <p:cBhvr additive="base">
                                        <p:cTn id="12" dur="125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3250"/>
                            </p:stCondLst>
                            <p:childTnLst>
                              <p:par>
                                <p:cTn id="14" presetID="2" presetClass="entr" presetSubtype="3" fill="hold" grpId="0" nodeType="after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250" fill="hold"/>
                                        <p:tgtEl>
                                          <p:spTgt spid="7"/>
                                        </p:tgtEl>
                                        <p:attrNameLst>
                                          <p:attrName>ppt_x</p:attrName>
                                        </p:attrNameLst>
                                      </p:cBhvr>
                                      <p:tavLst>
                                        <p:tav tm="0">
                                          <p:val>
                                            <p:strVal val="1+#ppt_w/2"/>
                                          </p:val>
                                        </p:tav>
                                        <p:tav tm="100000">
                                          <p:val>
                                            <p:strVal val="#ppt_x"/>
                                          </p:val>
                                        </p:tav>
                                      </p:tavLst>
                                    </p:anim>
                                    <p:anim calcmode="lin" valueType="num">
                                      <p:cBhvr additive="base">
                                        <p:cTn id="17" dur="125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692" y="1793867"/>
            <a:ext cx="8722098" cy="4401205"/>
          </a:xfrm>
          <a:prstGeom prst="rect">
            <a:avLst/>
          </a:prstGeom>
          <a:noFill/>
        </p:spPr>
        <p:txBody>
          <a:bodyPr wrap="square" rtlCol="0">
            <a:spAutoFit/>
          </a:bodyPr>
          <a:lstStyle/>
          <a:p>
            <a:r>
              <a:rPr lang="en-US" sz="3600" dirty="0" smtClean="0"/>
              <a:t>	     The changing of a </a:t>
            </a: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sinner</a:t>
            </a:r>
            <a:r>
              <a:rPr lang="en-US" sz="3600" dirty="0" smtClean="0"/>
              <a:t> into a </a:t>
            </a: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saint</a:t>
            </a: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3600" dirty="0" smtClean="0"/>
              <a:t>causes a man to become </a:t>
            </a:r>
            <a:r>
              <a:rPr lang="en-US" sz="4000" u="sng" dirty="0" smtClean="0">
                <a:solidFill>
                  <a:schemeClr val="bg1"/>
                </a:solidFill>
              </a:rPr>
              <a:t>a new </a:t>
            </a:r>
            <a:r>
              <a:rPr lang="en-US" sz="4000" u="sng" dirty="0" smtClean="0">
                <a:solidFill>
                  <a:schemeClr val="bg1"/>
                </a:solidFill>
              </a:rPr>
              <a:t>creation</a:t>
            </a:r>
            <a:r>
              <a:rPr lang="en-US" sz="4000" dirty="0" smtClean="0">
                <a:solidFill>
                  <a:schemeClr val="bg1"/>
                </a:solidFill>
              </a:rPr>
              <a:t>  </a:t>
            </a:r>
            <a:r>
              <a:rPr lang="en-US" sz="3600" dirty="0" smtClean="0"/>
              <a:t>in </a:t>
            </a:r>
            <a:r>
              <a:rPr lang="en-US" sz="3600" dirty="0" smtClean="0"/>
              <a:t>Christ Jesus.</a:t>
            </a:r>
          </a:p>
          <a:p>
            <a:endParaRPr lang="en-US" sz="3600" dirty="0" smtClean="0"/>
          </a:p>
          <a:p>
            <a:r>
              <a:rPr lang="en-US" sz="3600" dirty="0" smtClean="0"/>
              <a:t>This is accomplished through </a:t>
            </a:r>
            <a:r>
              <a:rPr lang="en-US" sz="3600" b="1" dirty="0" smtClean="0">
                <a:solidFill>
                  <a:schemeClr val="bg2">
                    <a:lumMod val="60000"/>
                    <a:lumOff val="40000"/>
                  </a:schemeClr>
                </a:solidFill>
              </a:rPr>
              <a:t>the Power of the Holy Spirit</a:t>
            </a:r>
            <a:r>
              <a:rPr lang="en-US" sz="3600" dirty="0" smtClean="0"/>
              <a:t> coming into the life of man.</a:t>
            </a:r>
            <a:endParaRPr lang="en-US" sz="3600" dirty="0"/>
          </a:p>
        </p:txBody>
      </p:sp>
      <p:sp>
        <p:nvSpPr>
          <p:cNvPr id="5" name="Rectangle 4"/>
          <p:cNvSpPr/>
          <p:nvPr/>
        </p:nvSpPr>
        <p:spPr>
          <a:xfrm>
            <a:off x="483783" y="367241"/>
            <a:ext cx="7901787" cy="1107996"/>
          </a:xfrm>
          <a:prstGeom prst="rect">
            <a:avLst/>
          </a:prstGeom>
        </p:spPr>
        <p:style>
          <a:lnRef idx="0">
            <a:schemeClr val="accent3"/>
          </a:lnRef>
          <a:fillRef idx="3">
            <a:schemeClr val="accent3"/>
          </a:fillRef>
          <a:effectRef idx="3">
            <a:schemeClr val="accent3"/>
          </a:effectRef>
          <a:fontRef idx="minor">
            <a:schemeClr val="lt1"/>
          </a:fontRef>
        </p:style>
        <p:txBody>
          <a:bodyPr wrap="square" lIns="91440" tIns="45720" rIns="91440" bIns="45720">
            <a:spAutoFit/>
          </a:bodyPr>
          <a:lstStyle/>
          <a:p>
            <a:pPr algn="ctr"/>
            <a:r>
              <a:rPr lang="en-US" sz="6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Regeneration :</a:t>
            </a:r>
            <a:endParaRPr lang="en-US" sz="6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2516095063"/>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2000"/>
                                        <p:tgtEl>
                                          <p:spTgt spid="5"/>
                                        </p:tgtEl>
                                      </p:cBhvr>
                                    </p:animEffect>
                                  </p:childTnLst>
                                </p:cTn>
                              </p:par>
                            </p:childTnLst>
                          </p:cTn>
                        </p:par>
                        <p:par>
                          <p:cTn id="8" fill="hold">
                            <p:stCondLst>
                              <p:cond delay="2500"/>
                            </p:stCondLst>
                            <p:childTnLst>
                              <p:par>
                                <p:cTn id="9" presetID="53" presetClass="entr" presetSubtype="16"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Effect transition="in" filter="fade">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2082" y="162111"/>
            <a:ext cx="8539454" cy="1754326"/>
          </a:xfrm>
          <a:prstGeom prst="rect">
            <a:avLst/>
          </a:prstGeom>
          <a:noFill/>
        </p:spPr>
        <p:txBody>
          <a:bodyPr wrap="none" rtlCol="0">
            <a:spAutoFit/>
          </a:bodyPr>
          <a:lstStyle/>
          <a:p>
            <a:pPr algn="ctr"/>
            <a:r>
              <a:rPr lang="en-US" sz="5400" b="1" dirty="0" smtClean="0">
                <a:solidFill>
                  <a:srgbClr val="FF5615"/>
                </a:solidFill>
                <a:latin typeface="+mj-lt"/>
              </a:rPr>
              <a:t>The Holy Spirit Indwells </a:t>
            </a:r>
          </a:p>
          <a:p>
            <a:pPr algn="ctr"/>
            <a:r>
              <a:rPr lang="en-US" sz="5400" b="1" dirty="0" smtClean="0">
                <a:solidFill>
                  <a:srgbClr val="FF5615"/>
                </a:solidFill>
                <a:latin typeface="+mj-lt"/>
              </a:rPr>
              <a:t>the child of God</a:t>
            </a:r>
            <a:endParaRPr lang="en-US" sz="5400" b="1" dirty="0">
              <a:solidFill>
                <a:srgbClr val="FF5615"/>
              </a:solidFill>
              <a:latin typeface="+mj-lt"/>
            </a:endParaRPr>
          </a:p>
        </p:txBody>
      </p:sp>
      <p:sp>
        <p:nvSpPr>
          <p:cNvPr id="2" name="Rectangle 1"/>
          <p:cNvSpPr/>
          <p:nvPr/>
        </p:nvSpPr>
        <p:spPr>
          <a:xfrm>
            <a:off x="217218" y="2564896"/>
            <a:ext cx="8644318" cy="1077218"/>
          </a:xfrm>
          <a:prstGeom prst="rect">
            <a:avLst/>
          </a:prstGeom>
        </p:spPr>
        <p:txBody>
          <a:bodyPr wrap="square">
            <a:spAutoFit/>
          </a:bodyPr>
          <a:lstStyle/>
          <a:p>
            <a:r>
              <a:rPr lang="en-US" sz="2800" baseline="30000" dirty="0"/>
              <a:t>“</a:t>
            </a:r>
            <a:r>
              <a:rPr lang="en-US" sz="2800" dirty="0"/>
              <a:t>. . . if so be that the Spirit of God dwell in </a:t>
            </a:r>
            <a:r>
              <a:rPr lang="en-US" sz="2800" dirty="0" smtClean="0"/>
              <a:t>you.”    </a:t>
            </a:r>
            <a:r>
              <a:rPr lang="en-US" sz="3600" i="1" dirty="0" smtClean="0"/>
              <a:t>												</a:t>
            </a:r>
            <a:r>
              <a:rPr lang="en-US" sz="2600" dirty="0" smtClean="0">
                <a:solidFill>
                  <a:schemeClr val="bg2">
                    <a:lumMod val="60000"/>
                    <a:lumOff val="40000"/>
                  </a:schemeClr>
                </a:solidFill>
              </a:rPr>
              <a:t>(</a:t>
            </a:r>
            <a:r>
              <a:rPr lang="en-US" sz="2600" dirty="0">
                <a:solidFill>
                  <a:schemeClr val="bg2">
                    <a:lumMod val="60000"/>
                    <a:lumOff val="40000"/>
                  </a:schemeClr>
                </a:solidFill>
              </a:rPr>
              <a:t>Romans 8:9)</a:t>
            </a:r>
          </a:p>
        </p:txBody>
      </p:sp>
      <p:sp>
        <p:nvSpPr>
          <p:cNvPr id="5" name="Rectangle 4"/>
          <p:cNvSpPr/>
          <p:nvPr/>
        </p:nvSpPr>
        <p:spPr>
          <a:xfrm>
            <a:off x="217218" y="4119185"/>
            <a:ext cx="8722098" cy="1508105"/>
          </a:xfrm>
          <a:prstGeom prst="rect">
            <a:avLst/>
          </a:prstGeom>
        </p:spPr>
        <p:txBody>
          <a:bodyPr wrap="square">
            <a:spAutoFit/>
          </a:bodyPr>
          <a:lstStyle/>
          <a:p>
            <a:r>
              <a:rPr lang="en-US" sz="2800" dirty="0"/>
              <a:t>“What? know ye not that your body is the temple of the Holy Ghost which is in </a:t>
            </a:r>
            <a:r>
              <a:rPr lang="en-US" sz="2800" dirty="0" smtClean="0"/>
              <a:t>you.”</a:t>
            </a:r>
          </a:p>
          <a:p>
            <a:r>
              <a:rPr lang="en-US" sz="3200" i="1" dirty="0"/>
              <a:t>	</a:t>
            </a:r>
            <a:r>
              <a:rPr lang="en-US" sz="3200" i="1" dirty="0" smtClean="0"/>
              <a:t>		 </a:t>
            </a:r>
            <a:r>
              <a:rPr lang="en-US" sz="3600" i="1" dirty="0" smtClean="0"/>
              <a:t>						</a:t>
            </a:r>
            <a:r>
              <a:rPr lang="en-US" sz="3600" i="1" dirty="0"/>
              <a:t>	</a:t>
            </a:r>
            <a:r>
              <a:rPr lang="en-US" sz="2600" dirty="0" smtClean="0">
                <a:solidFill>
                  <a:schemeClr val="bg2">
                    <a:lumMod val="60000"/>
                    <a:lumOff val="40000"/>
                  </a:schemeClr>
                </a:solidFill>
              </a:rPr>
              <a:t>(</a:t>
            </a:r>
            <a:r>
              <a:rPr lang="en-US" sz="2600" dirty="0">
                <a:solidFill>
                  <a:schemeClr val="bg2">
                    <a:lumMod val="60000"/>
                    <a:lumOff val="40000"/>
                  </a:schemeClr>
                </a:solidFill>
              </a:rPr>
              <a:t>I Corinthians 6:19</a:t>
            </a:r>
            <a:r>
              <a:rPr lang="en-US" sz="2600" dirty="0" smtClean="0">
                <a:solidFill>
                  <a:schemeClr val="bg2">
                    <a:lumMod val="60000"/>
                    <a:lumOff val="40000"/>
                  </a:schemeClr>
                </a:solidFill>
              </a:rPr>
              <a:t>)</a:t>
            </a:r>
            <a:endParaRPr lang="en-US" sz="2600" dirty="0">
              <a:solidFill>
                <a:schemeClr val="bg2">
                  <a:lumMod val="60000"/>
                  <a:lumOff val="40000"/>
                </a:schemeClr>
              </a:solidFill>
            </a:endParaRPr>
          </a:p>
        </p:txBody>
      </p:sp>
      <p:sp>
        <p:nvSpPr>
          <p:cNvPr id="7"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2653780326"/>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500"/>
                            </p:stCondLst>
                            <p:childTnLst>
                              <p:par>
                                <p:cTn id="9" presetID="2" presetClass="entr" presetSubtype="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1+#ppt_w/2"/>
                                          </p:val>
                                        </p:tav>
                                        <p:tav tm="100000">
                                          <p:val>
                                            <p:strVal val="#ppt_x"/>
                                          </p:val>
                                        </p:tav>
                                      </p:tavLst>
                                    </p:anim>
                                    <p:anim calcmode="lin" valueType="num">
                                      <p:cBhvr additive="base">
                                        <p:cTn id="12" dur="125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3250"/>
                            </p:stCondLst>
                            <p:childTnLst>
                              <p:par>
                                <p:cTn id="14" presetID="2" presetClass="entr" presetSubtype="9" fill="hold" grpId="0" nodeType="afterEffect">
                                  <p:stCondLst>
                                    <p:cond delay="5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250" fill="hold"/>
                                        <p:tgtEl>
                                          <p:spTgt spid="5"/>
                                        </p:tgtEl>
                                        <p:attrNameLst>
                                          <p:attrName>ppt_x</p:attrName>
                                        </p:attrNameLst>
                                      </p:cBhvr>
                                      <p:tavLst>
                                        <p:tav tm="0">
                                          <p:val>
                                            <p:strVal val="0-#ppt_w/2"/>
                                          </p:val>
                                        </p:tav>
                                        <p:tav tm="100000">
                                          <p:val>
                                            <p:strVal val="#ppt_x"/>
                                          </p:val>
                                        </p:tav>
                                      </p:tavLst>
                                    </p:anim>
                                    <p:anim calcmode="lin" valueType="num">
                                      <p:cBhvr additive="base">
                                        <p:cTn id="17" dur="12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376" y="95859"/>
            <a:ext cx="8701939" cy="1754326"/>
          </a:xfrm>
          <a:prstGeom prst="rect">
            <a:avLst/>
          </a:prstGeom>
          <a:noFill/>
        </p:spPr>
        <p:txBody>
          <a:bodyPr wrap="square" rtlCol="0">
            <a:spAutoFit/>
          </a:bodyPr>
          <a:lstStyle/>
          <a:p>
            <a:pPr algn="ctr"/>
            <a:r>
              <a:rPr lang="en-US" sz="5400" b="1" dirty="0" smtClean="0">
                <a:solidFill>
                  <a:srgbClr val="FF5615"/>
                </a:solidFill>
              </a:rPr>
              <a:t>The Holy Spirit Seals </a:t>
            </a:r>
          </a:p>
          <a:p>
            <a:pPr algn="ctr"/>
            <a:r>
              <a:rPr lang="en-US" sz="5400" b="1" dirty="0" smtClean="0">
                <a:solidFill>
                  <a:srgbClr val="FF5615"/>
                </a:solidFill>
              </a:rPr>
              <a:t>the Believer</a:t>
            </a:r>
            <a:endParaRPr lang="en-US" sz="5400" b="1" dirty="0">
              <a:solidFill>
                <a:srgbClr val="FF5615"/>
              </a:solidFill>
            </a:endParaRPr>
          </a:p>
        </p:txBody>
      </p:sp>
      <p:sp>
        <p:nvSpPr>
          <p:cNvPr id="3" name="TextBox 2"/>
          <p:cNvSpPr txBox="1"/>
          <p:nvPr/>
        </p:nvSpPr>
        <p:spPr>
          <a:xfrm>
            <a:off x="237376" y="2438847"/>
            <a:ext cx="8722098" cy="1446550"/>
          </a:xfrm>
          <a:prstGeom prst="rect">
            <a:avLst/>
          </a:prstGeom>
          <a:noFill/>
        </p:spPr>
        <p:txBody>
          <a:bodyPr wrap="square" rtlCol="0">
            <a:spAutoFit/>
          </a:bodyPr>
          <a:lstStyle/>
          <a:p>
            <a:r>
              <a:rPr lang="en-US" sz="2800" dirty="0" smtClean="0"/>
              <a:t>“</a:t>
            </a:r>
            <a:r>
              <a:rPr lang="en-US" sz="2800" dirty="0"/>
              <a:t>In whom also after that ye believed, ye were sealed with that holy Spirit of </a:t>
            </a:r>
            <a:r>
              <a:rPr lang="en-US" sz="2800" dirty="0" smtClean="0"/>
              <a:t>promise.”</a:t>
            </a:r>
            <a:r>
              <a:rPr lang="en-US" sz="3200" dirty="0" smtClean="0"/>
              <a:t>												 </a:t>
            </a:r>
            <a:r>
              <a:rPr lang="en-US" sz="2600" dirty="0" smtClean="0">
                <a:solidFill>
                  <a:schemeClr val="bg2">
                    <a:lumMod val="60000"/>
                    <a:lumOff val="40000"/>
                  </a:schemeClr>
                </a:solidFill>
              </a:rPr>
              <a:t>(</a:t>
            </a:r>
            <a:r>
              <a:rPr lang="en-US" sz="2600" dirty="0">
                <a:solidFill>
                  <a:schemeClr val="bg2">
                    <a:lumMod val="60000"/>
                    <a:lumOff val="40000"/>
                  </a:schemeClr>
                </a:solidFill>
              </a:rPr>
              <a:t>Ephesians 1:13</a:t>
            </a:r>
            <a:r>
              <a:rPr lang="en-US" sz="2600" dirty="0" smtClean="0">
                <a:solidFill>
                  <a:schemeClr val="bg2">
                    <a:lumMod val="60000"/>
                    <a:lumOff val="40000"/>
                  </a:schemeClr>
                </a:solidFill>
              </a:rPr>
              <a:t>)</a:t>
            </a:r>
          </a:p>
        </p:txBody>
      </p:sp>
      <p:sp>
        <p:nvSpPr>
          <p:cNvPr id="6" name="TextBox 5"/>
          <p:cNvSpPr txBox="1"/>
          <p:nvPr/>
        </p:nvSpPr>
        <p:spPr>
          <a:xfrm>
            <a:off x="217218" y="4499538"/>
            <a:ext cx="8722098" cy="1015663"/>
          </a:xfrm>
          <a:prstGeom prst="rect">
            <a:avLst/>
          </a:prstGeom>
          <a:noFill/>
        </p:spPr>
        <p:txBody>
          <a:bodyPr wrap="square" rtlCol="0">
            <a:spAutoFit/>
          </a:bodyPr>
          <a:lstStyle/>
          <a:p>
            <a:r>
              <a:rPr lang="en-US" sz="2800" dirty="0" smtClean="0"/>
              <a:t>“And grieve not the holy Spirit of God, whereby ye are sealed.”</a:t>
            </a:r>
            <a:r>
              <a:rPr lang="en-US" sz="3200" dirty="0" smtClean="0"/>
              <a:t>								</a:t>
            </a:r>
            <a:r>
              <a:rPr lang="en-US" sz="2600" dirty="0" smtClean="0">
                <a:solidFill>
                  <a:schemeClr val="bg2">
                    <a:lumMod val="60000"/>
                    <a:lumOff val="40000"/>
                  </a:schemeClr>
                </a:solidFill>
              </a:rPr>
              <a:t>(</a:t>
            </a:r>
            <a:r>
              <a:rPr lang="en-US" sz="2600" dirty="0">
                <a:solidFill>
                  <a:schemeClr val="bg2">
                    <a:lumMod val="60000"/>
                    <a:lumOff val="40000"/>
                  </a:schemeClr>
                </a:solidFill>
              </a:rPr>
              <a:t>Ephesians </a:t>
            </a:r>
            <a:r>
              <a:rPr lang="en-US" sz="2600" dirty="0" smtClean="0">
                <a:solidFill>
                  <a:schemeClr val="bg2">
                    <a:lumMod val="60000"/>
                    <a:lumOff val="40000"/>
                  </a:schemeClr>
                </a:solidFill>
              </a:rPr>
              <a:t>4:30)</a:t>
            </a:r>
          </a:p>
        </p:txBody>
      </p:sp>
      <p:sp>
        <p:nvSpPr>
          <p:cNvPr id="8" name="Footer Placeholder 3"/>
          <p:cNvSpPr>
            <a:spLocks noGrp="1"/>
          </p:cNvSpPr>
          <p:nvPr>
            <p:ph type="ftr" sz="quarter" idx="11"/>
          </p:nvPr>
        </p:nvSpPr>
        <p:spPr>
          <a:xfrm>
            <a:off x="0" y="6328361"/>
            <a:ext cx="9144000" cy="423866"/>
          </a:xfrm>
        </p:spPr>
        <p:txBody>
          <a:bodyPr/>
          <a:lstStyle/>
          <a:p>
            <a:r>
              <a:rPr lang="en-US" sz="11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12: The Work and Ministry of the Holy Spirit</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a:t>
            </a:r>
            <a:r>
              <a:rPr lang="en-US" sz="1100" dirty="0" smtClean="0"/>
              <a:t>Global University of Theological Studies</a:t>
            </a:r>
            <a:endParaRPr lang="en-US" sz="1100" dirty="0"/>
          </a:p>
        </p:txBody>
      </p:sp>
    </p:spTree>
    <p:extLst>
      <p:ext uri="{BB962C8B-B14F-4D97-AF65-F5344CB8AC3E}">
        <p14:creationId xmlns:p14="http://schemas.microsoft.com/office/powerpoint/2010/main" val="1346374791"/>
      </p:ext>
    </p:extLst>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childTnLst>
                          </p:cTn>
                        </p:par>
                        <p:par>
                          <p:cTn id="8" fill="hold">
                            <p:stCondLst>
                              <p:cond delay="1500"/>
                            </p:stCondLst>
                            <p:childTnLst>
                              <p:par>
                                <p:cTn id="9" presetID="2" presetClass="entr" presetSubtype="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2" presetClass="entr" presetSubtype="4"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2183</TotalTime>
  <Words>1198</Words>
  <Application>Microsoft Macintosh PowerPoint</Application>
  <PresentationFormat>On-screen Show (4:3)</PresentationFormat>
  <Paragraphs>94</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Kilter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Lesson 12 </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Jerry Richardson</cp:lastModifiedBy>
  <cp:revision>82</cp:revision>
  <dcterms:created xsi:type="dcterms:W3CDTF">2011-09-29T00:17:56Z</dcterms:created>
  <dcterms:modified xsi:type="dcterms:W3CDTF">2011-11-28T02:42:50Z</dcterms:modified>
</cp:coreProperties>
</file>