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71" r:id="rId11"/>
    <p:sldId id="265" r:id="rId12"/>
    <p:sldId id="266" r:id="rId13"/>
    <p:sldId id="269" r:id="rId14"/>
    <p:sldId id="268" r:id="rId15"/>
    <p:sldId id="267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3231C4-430F-D14B-985D-02230CFDE3E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4"/>
            <p14:sldId id="263"/>
            <p14:sldId id="271"/>
            <p14:sldId id="265"/>
            <p14:sldId id="266"/>
            <p14:sldId id="269"/>
            <p14:sldId id="268"/>
            <p14:sldId id="267"/>
            <p14:sldId id="270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 snapToGrid="0" snapToObjects="1">
      <p:cViewPr>
        <p:scale>
          <a:sx n="63" d="100"/>
          <a:sy n="63" d="100"/>
        </p:scale>
        <p:origin x="-1590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407A-C7B0-A644-8B3E-1C62F7731ACC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2EA79-7B02-E040-B330-0DF5F3F16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15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82E3D-7E04-468C-9B5F-30845E05C188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391E8-FBE4-4A79-8E95-82F85B71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1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391E8-FBE4-4A79-8E95-82F85B7124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57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C89F26E7-D453-AB47-9A68-23406969B628}" type="datetime1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E79BEA1D-D2C3-E74D-988D-62951C9D2FF2}" type="datetime1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DBE0F1D-9221-B349-943B-4DD95004370E}" type="datetime1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4760BECC-DE0B-BA4A-98C3-EB657776CFB3}" type="datetime1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83E8523-6985-4049-AF5B-BF5DE1A4BC3A}" type="datetime1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996E2D45-D4F5-7646-AAF0-AE3CA5C5BAFA}" type="datetime1">
              <a:rPr lang="en-US" smtClean="0"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2C246EC-856C-2046-AEC5-3B62D5C54175}" type="datetime1">
              <a:rPr lang="en-US" smtClean="0"/>
              <a:t>10/7/2011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C7616214-DAFB-F94F-A5DB-29091113D369}" type="datetime1">
              <a:rPr lang="en-US" smtClean="0"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BD96DF2-01E0-1F44-9FCC-2AB1DF6F381A}" type="datetime1">
              <a:rPr lang="en-US" smtClean="0"/>
              <a:t>10/7/2011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72AC36A-B415-7C4F-9753-9A09A48A6564}" type="datetime1">
              <a:rPr lang="en-US" smtClean="0"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4606FD5-F558-7745-AD2E-7F8F1193F598}" type="datetime1">
              <a:rPr lang="en-US" smtClean="0"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61A38E6-2B5F-E940-85DD-D0EA8357D85A}" type="datetime1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58" cy="455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228600" y="5423964"/>
            <a:ext cx="8843832" cy="12783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r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None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6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God Is</a:t>
            </a:r>
          </a:p>
          <a:p>
            <a:pPr algn="ctr"/>
            <a:endParaRPr lang="en-US" b="1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450080" y="54285"/>
            <a:ext cx="4622352" cy="494356"/>
          </a:xfrm>
        </p:spPr>
        <p:txBody>
          <a:bodyPr/>
          <a:lstStyle/>
          <a:p>
            <a:pPr algn="ctr"/>
            <a:r>
              <a:rPr lang="en-US" sz="2000" dirty="0" smtClean="0"/>
              <a:t>                                                                       </a:t>
            </a:r>
            <a:r>
              <a:rPr lang="en-US" sz="1800" dirty="0" smtClean="0"/>
              <a:t>Global University of  Theological Studies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6751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4523" y="549480"/>
            <a:ext cx="844911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</a:pPr>
            <a:endParaRPr lang="en-US" sz="4400" dirty="0" smtClean="0"/>
          </a:p>
          <a:p>
            <a:pPr marL="685800" indent="-685800">
              <a:buClr>
                <a:schemeClr val="accent2"/>
              </a:buClr>
              <a:buFont typeface="Wingdings" charset="2"/>
              <a:buChar char="v"/>
            </a:pPr>
            <a:r>
              <a:rPr lang="en-US" sz="4400" dirty="0" smtClean="0"/>
              <a:t>  God heals sick bodies</a:t>
            </a:r>
          </a:p>
          <a:p>
            <a:pPr>
              <a:buClr>
                <a:schemeClr val="accent2"/>
              </a:buClr>
            </a:pPr>
            <a:endParaRPr lang="en-US" sz="4400" dirty="0" smtClean="0"/>
          </a:p>
          <a:p>
            <a:pPr marL="685800" indent="-685800">
              <a:buClr>
                <a:schemeClr val="accent2"/>
              </a:buClr>
              <a:buFont typeface="Wingdings" charset="2"/>
              <a:buChar char="v"/>
            </a:pPr>
            <a:r>
              <a:rPr lang="en-US" sz="4400" dirty="0" smtClean="0"/>
              <a:t>  Man has fellowship with God</a:t>
            </a:r>
          </a:p>
          <a:p>
            <a:pPr marL="685800" indent="-685800">
              <a:buFont typeface="Wingdings" charset="2"/>
              <a:buChar char="u"/>
            </a:pPr>
            <a:endParaRPr lang="en-US" sz="54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5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043" y="801129"/>
            <a:ext cx="8235247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0" dirty="0" smtClean="0"/>
              <a:t>A denial of God results </a:t>
            </a:r>
          </a:p>
          <a:p>
            <a:pPr>
              <a:lnSpc>
                <a:spcPct val="120000"/>
              </a:lnSpc>
            </a:pPr>
            <a:r>
              <a:rPr lang="en-US" sz="6000" dirty="0" smtClean="0"/>
              <a:t>in a </a:t>
            </a:r>
            <a:r>
              <a:rPr lang="en-US" sz="6000" u="sng" dirty="0" smtClean="0"/>
              <a:t>Degeneration</a:t>
            </a:r>
            <a:r>
              <a:rPr lang="en-US" sz="6000" dirty="0" smtClean="0"/>
              <a:t>  and </a:t>
            </a:r>
          </a:p>
          <a:p>
            <a:pPr>
              <a:lnSpc>
                <a:spcPct val="120000"/>
              </a:lnSpc>
            </a:pPr>
            <a:r>
              <a:rPr lang="en-US" sz="6000" u="sng" dirty="0" smtClean="0"/>
              <a:t>Depravity</a:t>
            </a:r>
            <a:r>
              <a:rPr lang="en-US" sz="6000" dirty="0" smtClean="0"/>
              <a:t> of character</a:t>
            </a:r>
            <a:endParaRPr lang="en-US" sz="60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28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Romans 1:28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5312665">
            <a:off x="1782545" y="-476017"/>
            <a:ext cx="3918106" cy="64134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EA022"/>
                </a:solidFill>
              </a:rPr>
              <a:t>“ And even as they did  not like to retain God in their knowledge, God gave them over to a reprobate mind, to do those things which are not convenient.”</a:t>
            </a:r>
            <a:endParaRPr lang="en-US" sz="4000" dirty="0">
              <a:solidFill>
                <a:srgbClr val="FEA022"/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7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784" y="846669"/>
            <a:ext cx="7438755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6000" dirty="0" smtClean="0"/>
              <a:t>A knowledge of God </a:t>
            </a:r>
          </a:p>
          <a:p>
            <a:pPr algn="ctr">
              <a:lnSpc>
                <a:spcPct val="120000"/>
              </a:lnSpc>
            </a:pPr>
            <a:r>
              <a:rPr lang="en-US" sz="6000" dirty="0" smtClean="0"/>
              <a:t>is a tremendous </a:t>
            </a:r>
          </a:p>
          <a:p>
            <a:pPr algn="ctr">
              <a:lnSpc>
                <a:spcPct val="120000"/>
              </a:lnSpc>
            </a:pPr>
            <a:r>
              <a:rPr lang="en-US" sz="6000" dirty="0" smtClean="0"/>
              <a:t>Sanctifying</a:t>
            </a:r>
          </a:p>
          <a:p>
            <a:pPr algn="ctr">
              <a:lnSpc>
                <a:spcPct val="120000"/>
              </a:lnSpc>
            </a:pPr>
            <a:r>
              <a:rPr lang="en-US" sz="6000" dirty="0"/>
              <a:t>f</a:t>
            </a:r>
            <a:r>
              <a:rPr lang="en-US" sz="6000" dirty="0" smtClean="0"/>
              <a:t>orce</a:t>
            </a:r>
            <a:endParaRPr lang="en-US" sz="60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89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John 1:7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5312665">
            <a:off x="2018319" y="-782115"/>
            <a:ext cx="3918106" cy="69011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EA022"/>
                </a:solidFill>
              </a:rPr>
              <a:t>“ But if we walk in the light, as he is in the light, we have fellowship one with another, and the </a:t>
            </a:r>
            <a:r>
              <a:rPr lang="en-US" sz="4000" dirty="0">
                <a:solidFill>
                  <a:srgbClr val="FEA022"/>
                </a:solidFill>
              </a:rPr>
              <a:t>b</a:t>
            </a:r>
            <a:r>
              <a:rPr lang="en-US" sz="4000" dirty="0" smtClean="0">
                <a:solidFill>
                  <a:srgbClr val="FEA022"/>
                </a:solidFill>
              </a:rPr>
              <a:t>lood of Jesus Christ his son </a:t>
            </a:r>
            <a:r>
              <a:rPr lang="en-US" sz="4000" dirty="0" err="1" smtClean="0">
                <a:solidFill>
                  <a:srgbClr val="FEA022"/>
                </a:solidFill>
              </a:rPr>
              <a:t>cleanseth</a:t>
            </a:r>
            <a:r>
              <a:rPr lang="en-US" sz="4000" dirty="0" smtClean="0">
                <a:solidFill>
                  <a:srgbClr val="FEA022"/>
                </a:solidFill>
              </a:rPr>
              <a:t> us from all sin .”</a:t>
            </a:r>
            <a:endParaRPr lang="en-US" sz="4000" dirty="0">
              <a:solidFill>
                <a:srgbClr val="FEA022"/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85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723" y="261864"/>
            <a:ext cx="7125113" cy="1107996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16200000" scaled="0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DEFINITIONS</a:t>
            </a:r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724" y="2013400"/>
            <a:ext cx="8961276" cy="1403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u="sng" dirty="0" smtClean="0">
                <a:solidFill>
                  <a:srgbClr val="FEA022"/>
                </a:solidFill>
              </a:rPr>
              <a:t>Infidel</a:t>
            </a:r>
            <a:r>
              <a:rPr lang="en-US" sz="3600" dirty="0" smtClean="0"/>
              <a:t>:  one who disbelieves in some religion, especially Christianity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1705" y="3795386"/>
            <a:ext cx="8443780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u="sng" dirty="0" smtClean="0">
                <a:solidFill>
                  <a:srgbClr val="FEA022"/>
                </a:solidFill>
              </a:rPr>
              <a:t>Skeptic</a:t>
            </a:r>
            <a:r>
              <a:rPr lang="en-US" sz="3600" dirty="0"/>
              <a:t>:  one who takes a questioning attitude towards religion</a:t>
            </a:r>
          </a:p>
          <a:p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20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836706" y="-1279845"/>
            <a:ext cx="1640067" cy="8430019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u="sng" dirty="0" smtClean="0">
                <a:solidFill>
                  <a:schemeClr val="accent2"/>
                </a:solidFill>
                <a:latin typeface="+mj-lt"/>
              </a:rPr>
              <a:t>Ag</a:t>
            </a:r>
            <a:r>
              <a:rPr lang="en-US" sz="3600" u="sng" dirty="0" smtClean="0">
                <a:solidFill>
                  <a:srgbClr val="FEA022"/>
                </a:solidFill>
                <a:latin typeface="+mj-lt"/>
              </a:rPr>
              <a:t>n</a:t>
            </a:r>
            <a:r>
              <a:rPr lang="en-US" sz="3600" u="sng" dirty="0" smtClean="0">
                <a:solidFill>
                  <a:schemeClr val="accent2"/>
                </a:solidFill>
                <a:latin typeface="+mj-lt"/>
              </a:rPr>
              <a:t>ostic</a:t>
            </a:r>
            <a:r>
              <a:rPr lang="en-US" sz="3600" dirty="0">
                <a:latin typeface="+mj-lt"/>
              </a:rPr>
              <a:t>:  one who neither affirms nor denies the existence of </a:t>
            </a:r>
            <a:r>
              <a:rPr lang="en-US" sz="3600" dirty="0" smtClean="0">
                <a:latin typeface="+mj-lt"/>
              </a:rPr>
              <a:t>God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11" name="Vertical Text Placeholder 2"/>
          <p:cNvSpPr txBox="1">
            <a:spLocks/>
          </p:cNvSpPr>
          <p:nvPr/>
        </p:nvSpPr>
        <p:spPr>
          <a:xfrm rot="16200000">
            <a:off x="3877022" y="360223"/>
            <a:ext cx="1640067" cy="8430019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3152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97280" indent="-32004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7432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40000"/>
              <a:buFont typeface="Wingdings" pitchFamily="2" charset="2"/>
              <a:buChar char="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2024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46888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24"/>
              </a:spcBef>
              <a:spcAft>
                <a:spcPts val="600"/>
              </a:spcAft>
              <a:buClrTx/>
              <a:buSzPct val="130000"/>
              <a:buFont typeface="Wingdings" pitchFamily="2" charset="2"/>
              <a:buChar char=""/>
              <a:defRPr sz="16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en-US" sz="3600" u="sng" dirty="0" smtClean="0">
                <a:solidFill>
                  <a:srgbClr val="FEA022"/>
                </a:solidFill>
              </a:rPr>
              <a:t>Atheist</a:t>
            </a:r>
            <a:r>
              <a:rPr lang="en-US" sz="3600" dirty="0" smtClean="0"/>
              <a:t>:  one who denies the existence of God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2723" y="261864"/>
            <a:ext cx="7125113" cy="1107996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16200000" scaled="0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DEFINITIONS</a:t>
            </a:r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881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624151" y="-886170"/>
            <a:ext cx="1991639" cy="86386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u="sng" dirty="0" smtClean="0">
                <a:solidFill>
                  <a:srgbClr val="FEA022"/>
                </a:solidFill>
              </a:rPr>
              <a:t>Pantheist</a:t>
            </a:r>
            <a:r>
              <a:rPr lang="en-US" sz="3600" dirty="0"/>
              <a:t>:  one who identifies the universe with God, but denies the personality of </a:t>
            </a:r>
            <a:r>
              <a:rPr lang="en-US" sz="3600" dirty="0" smtClean="0"/>
              <a:t>God</a:t>
            </a:r>
            <a:endParaRPr lang="en-US" sz="36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82723" y="261864"/>
            <a:ext cx="7125113" cy="1107996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16200000" scaled="0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DEFINITIONS</a:t>
            </a:r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671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1127805" y="1878156"/>
            <a:ext cx="5004753" cy="1299542"/>
          </a:xfrm>
        </p:spPr>
        <p:txBody>
          <a:bodyPr/>
          <a:lstStyle/>
          <a:p>
            <a:r>
              <a:rPr lang="en-US" dirty="0" smtClean="0"/>
              <a:t>End of Lesson One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32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39622">
            <a:off x="3984343" y="556393"/>
            <a:ext cx="4854573" cy="4854573"/>
          </a:xfrm>
          <a:prstGeom prst="rect">
            <a:avLst/>
          </a:prstGeom>
          <a:ln w="57150" cmpd="sng">
            <a:solidFill>
              <a:srgbClr val="3366FF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rgbClr val="FEA022"/>
                </a:solidFill>
              </a:rPr>
              <a:t/>
            </a:r>
            <a:br>
              <a:rPr lang="en-US" sz="7200" dirty="0" smtClean="0">
                <a:solidFill>
                  <a:srgbClr val="FEA022"/>
                </a:solidFill>
              </a:rPr>
            </a:br>
            <a:r>
              <a:rPr lang="en-US" sz="7200" dirty="0" smtClean="0">
                <a:solidFill>
                  <a:srgbClr val="FEA022"/>
                </a:solidFill>
              </a:rPr>
              <a:t>God is</a:t>
            </a:r>
            <a:r>
              <a:rPr lang="en-US" dirty="0" smtClean="0">
                <a:solidFill>
                  <a:srgbClr val="FEA022"/>
                </a:solidFill>
              </a:rPr>
              <a:t>…..</a:t>
            </a:r>
            <a:endParaRPr lang="en-US" dirty="0">
              <a:solidFill>
                <a:srgbClr val="FEA02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9191" y="759020"/>
            <a:ext cx="4470736" cy="3323532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 smtClean="0"/>
              <a:t>“In the beginning God….”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10411" y="4505623"/>
            <a:ext cx="35054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(Genesis 1:1)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79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1338" y="165633"/>
            <a:ext cx="8357073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dirty="0" smtClean="0">
                <a:ln w="50800"/>
                <a:solidFill>
                  <a:srgbClr val="FFFFFF"/>
                </a:solidFill>
              </a:rPr>
              <a:t>A Recognition of Deity is the Beginning of Faith</a:t>
            </a:r>
          </a:p>
          <a:p>
            <a:pPr algn="ctr"/>
            <a:r>
              <a:rPr lang="en-US" sz="3200" b="1" dirty="0" smtClean="0">
                <a:ln w="50800"/>
                <a:solidFill>
                  <a:srgbClr val="FEA022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1562" y="2505205"/>
            <a:ext cx="70145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50800"/>
                <a:solidFill>
                  <a:schemeClr val="bg1"/>
                </a:solidFill>
              </a:rPr>
              <a:t>Hebrews </a:t>
            </a:r>
            <a:r>
              <a:rPr lang="en-US" sz="2800" b="1" dirty="0">
                <a:ln w="50800"/>
                <a:solidFill>
                  <a:srgbClr val="000000"/>
                </a:solidFill>
              </a:rPr>
              <a:t>11:6 –  </a:t>
            </a:r>
          </a:p>
          <a:p>
            <a:pPr algn="ctr"/>
            <a:r>
              <a:rPr lang="en-US" sz="2800" b="1" dirty="0">
                <a:ln w="50800"/>
                <a:solidFill>
                  <a:srgbClr val="FEA022"/>
                </a:solidFill>
              </a:rPr>
              <a:t>But without faith it is impossible to please him: for he that cometh to God must believe that he is, and that he is a </a:t>
            </a:r>
            <a:r>
              <a:rPr lang="en-US" sz="2800" b="1" dirty="0" err="1">
                <a:ln w="50800"/>
                <a:solidFill>
                  <a:srgbClr val="FEA022"/>
                </a:solidFill>
              </a:rPr>
              <a:t>rewarder</a:t>
            </a:r>
            <a:r>
              <a:rPr lang="en-US" sz="2800" b="1" dirty="0">
                <a:ln w="50800"/>
                <a:solidFill>
                  <a:srgbClr val="FEA022"/>
                </a:solidFill>
              </a:rPr>
              <a:t> of them that diligently seek him</a:t>
            </a:r>
            <a:endParaRPr lang="en-US" sz="28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4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3"/>
          <p:cNvSpPr>
            <a:spLocks noGrp="1"/>
          </p:cNvSpPr>
          <p:nvPr>
            <p:ph type="title" orient="vert"/>
          </p:nvPr>
        </p:nvSpPr>
        <p:spPr>
          <a:xfrm rot="-900000">
            <a:off x="6608555" y="169598"/>
            <a:ext cx="1944972" cy="4818888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rgbClr val="FEA022"/>
                </a:solidFill>
              </a:rPr>
              <a:t>“A Man </a:t>
            </a:r>
            <a:r>
              <a:rPr lang="en-US" sz="3600" dirty="0" err="1">
                <a:solidFill>
                  <a:srgbClr val="FEA022"/>
                </a:solidFill>
              </a:rPr>
              <a:t>s</a:t>
            </a:r>
            <a:r>
              <a:rPr lang="en-US" sz="3600" dirty="0" err="1" smtClean="0">
                <a:solidFill>
                  <a:srgbClr val="FEA022"/>
                </a:solidFill>
              </a:rPr>
              <a:t>aith</a:t>
            </a:r>
            <a:r>
              <a:rPr lang="en-US" sz="3600" dirty="0" smtClean="0">
                <a:solidFill>
                  <a:srgbClr val="FEA022"/>
                </a:solidFill>
              </a:rPr>
              <a:t> </a:t>
            </a:r>
            <a:r>
              <a:rPr lang="en-US" sz="3600" dirty="0">
                <a:solidFill>
                  <a:srgbClr val="FEA022"/>
                </a:solidFill>
              </a:rPr>
              <a:t>in his heart, There is no God.”    </a:t>
            </a:r>
            <a:r>
              <a:rPr lang="en-US" sz="3600" dirty="0"/>
              <a:t>Psalm 14:1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>
          <a:xfrm rot="16200000">
            <a:off x="967762" y="1075673"/>
            <a:ext cx="5398955" cy="50882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/>
              <a:t>The Bible describes an Atheist as being a </a:t>
            </a:r>
          </a:p>
          <a:p>
            <a:pPr marL="0" indent="0" algn="ctr">
              <a:buNone/>
            </a:pPr>
            <a:r>
              <a:rPr lang="en-US" sz="5400" dirty="0" smtClean="0"/>
              <a:t>FOOL. </a:t>
            </a:r>
            <a:endParaRPr lang="en-US" sz="54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98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1499" y="251768"/>
            <a:ext cx="77949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Arguments for </a:t>
            </a:r>
          </a:p>
          <a:p>
            <a:pPr algn="ctr"/>
            <a:r>
              <a:rPr lang="en-US" sz="72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Existence of God</a:t>
            </a:r>
            <a:endParaRPr lang="en-US" sz="7200" b="1" u="sng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794" y="3243400"/>
            <a:ext cx="89783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EA022"/>
                </a:solidFill>
              </a:rPr>
              <a:t>1.  </a:t>
            </a:r>
            <a:r>
              <a:rPr lang="en-US" sz="4800" dirty="0" smtClean="0"/>
              <a:t>Universality of Belief in</a:t>
            </a:r>
          </a:p>
          <a:p>
            <a:pPr algn="r"/>
            <a:r>
              <a:rPr lang="en-US" sz="4800" dirty="0" smtClean="0"/>
              <a:t>Existence of God</a:t>
            </a:r>
            <a:endParaRPr lang="en-US" sz="4800" dirty="0"/>
          </a:p>
          <a:p>
            <a:endParaRPr lang="en-US" sz="32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0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337" y="245344"/>
            <a:ext cx="8537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 </a:t>
            </a:r>
            <a:r>
              <a:rPr lang="en-US" sz="4800" dirty="0">
                <a:solidFill>
                  <a:srgbClr val="FEA022"/>
                </a:solidFill>
              </a:rPr>
              <a:t> </a:t>
            </a:r>
            <a:r>
              <a:rPr lang="en-US" sz="3600" dirty="0" smtClean="0">
                <a:solidFill>
                  <a:srgbClr val="FEA022"/>
                </a:solidFill>
              </a:rPr>
              <a:t>2.  </a:t>
            </a:r>
            <a:r>
              <a:rPr lang="en-US" sz="3600" dirty="0" smtClean="0"/>
              <a:t>Argument </a:t>
            </a:r>
            <a:r>
              <a:rPr lang="en-US" sz="3600" dirty="0"/>
              <a:t>from Cause </a:t>
            </a:r>
          </a:p>
          <a:p>
            <a:pPr algn="r"/>
            <a:r>
              <a:rPr lang="en-US" sz="3600" dirty="0"/>
              <a:t>– </a:t>
            </a:r>
            <a:r>
              <a:rPr lang="en-US" sz="3600" dirty="0" smtClean="0"/>
              <a:t>Cosmological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38827" y="4233797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EA022"/>
                </a:solidFill>
              </a:rPr>
              <a:t> </a:t>
            </a:r>
            <a:r>
              <a:rPr lang="en-US" sz="3600" dirty="0">
                <a:solidFill>
                  <a:srgbClr val="FEA022"/>
                </a:solidFill>
              </a:rPr>
              <a:t>4.   </a:t>
            </a:r>
            <a:r>
              <a:rPr lang="en-US" sz="3600" dirty="0"/>
              <a:t>Argument from Being</a:t>
            </a:r>
          </a:p>
          <a:p>
            <a:pPr algn="r"/>
            <a:r>
              <a:rPr lang="en-US" sz="3600" dirty="0"/>
              <a:t> – Ontological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0560" y="2317315"/>
            <a:ext cx="7778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EA022"/>
                </a:solidFill>
              </a:rPr>
              <a:t>3.   </a:t>
            </a:r>
            <a:r>
              <a:rPr lang="en-US" sz="3600" dirty="0"/>
              <a:t>Argument from Design</a:t>
            </a:r>
          </a:p>
          <a:p>
            <a:pPr algn="r"/>
            <a:r>
              <a:rPr lang="en-US" sz="3600" dirty="0"/>
              <a:t> – </a:t>
            </a:r>
            <a:r>
              <a:rPr lang="en-US" sz="3600" dirty="0" smtClean="0"/>
              <a:t>Teleological</a:t>
            </a:r>
            <a:endParaRPr lang="en-US" sz="3600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05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669" y="705458"/>
            <a:ext cx="87804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FEA022"/>
                </a:solidFill>
              </a:rPr>
              <a:t> </a:t>
            </a:r>
            <a:r>
              <a:rPr lang="en-US" sz="3600" dirty="0" smtClean="0">
                <a:solidFill>
                  <a:srgbClr val="FEA022"/>
                </a:solidFill>
              </a:rPr>
              <a:t>5</a:t>
            </a:r>
            <a:r>
              <a:rPr lang="en-US" sz="3600" dirty="0">
                <a:solidFill>
                  <a:srgbClr val="FEA022"/>
                </a:solidFill>
              </a:rPr>
              <a:t>.   </a:t>
            </a:r>
            <a:r>
              <a:rPr lang="en-US" sz="3600" dirty="0"/>
              <a:t>Moral Argument </a:t>
            </a:r>
          </a:p>
          <a:p>
            <a:pPr algn="r"/>
            <a:r>
              <a:rPr lang="en-US" sz="3600" dirty="0" smtClean="0"/>
              <a:t>								– Anthropological</a:t>
            </a:r>
            <a:r>
              <a:rPr lang="en-US" sz="4400" dirty="0" smtClean="0"/>
              <a:t>	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538620" y="4477870"/>
            <a:ext cx="6814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EA022"/>
                </a:solidFill>
              </a:rPr>
              <a:t>7.   </a:t>
            </a:r>
            <a:r>
              <a:rPr lang="en-US" sz="3600" dirty="0"/>
              <a:t>Argument from Scripture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8620" y="2745711"/>
            <a:ext cx="7327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EA022"/>
                </a:solidFill>
              </a:rPr>
              <a:t>6.  </a:t>
            </a:r>
            <a:r>
              <a:rPr lang="en-US" sz="3600" dirty="0" smtClean="0"/>
              <a:t>Argument </a:t>
            </a:r>
            <a:r>
              <a:rPr lang="en-US" sz="3600" dirty="0"/>
              <a:t>from </a:t>
            </a:r>
            <a:r>
              <a:rPr lang="en-US" sz="3600" dirty="0" smtClean="0"/>
              <a:t>Congruity</a:t>
            </a:r>
          </a:p>
          <a:p>
            <a:pPr lvl="7"/>
            <a:r>
              <a:rPr lang="en-US" sz="3600" dirty="0" smtClean="0"/>
              <a:t>		     </a:t>
            </a:r>
            <a:r>
              <a:rPr lang="en-US" sz="3200" dirty="0" smtClean="0"/>
              <a:t>(Agreement)</a:t>
            </a:r>
            <a:endParaRPr lang="en-US" sz="3200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09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3429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FEA022"/>
                </a:solidFill>
              </a:rPr>
              <a:t> </a:t>
            </a:r>
            <a:r>
              <a:rPr lang="en-US" sz="3600" dirty="0" smtClean="0">
                <a:solidFill>
                  <a:srgbClr val="FEA022"/>
                </a:solidFill>
              </a:rPr>
              <a:t>8.  </a:t>
            </a:r>
            <a:r>
              <a:rPr lang="en-US" sz="3600" dirty="0" smtClean="0"/>
              <a:t>Argument </a:t>
            </a:r>
            <a:r>
              <a:rPr lang="en-US" sz="3600" dirty="0"/>
              <a:t>from </a:t>
            </a:r>
            <a:r>
              <a:rPr lang="en-US" sz="3600" dirty="0" smtClean="0"/>
              <a:t>Personal Experience</a:t>
            </a:r>
            <a:endParaRPr lang="en-US" sz="3600" dirty="0"/>
          </a:p>
          <a:p>
            <a:endParaRPr lang="en-US" dirty="0"/>
          </a:p>
        </p:txBody>
      </p:sp>
      <p:sp>
        <p:nvSpPr>
          <p:cNvPr id="3" name="Rounded Rectangular Callout 2"/>
          <p:cNvSpPr/>
          <p:nvPr/>
        </p:nvSpPr>
        <p:spPr>
          <a:xfrm rot="20925321">
            <a:off x="766059" y="1678353"/>
            <a:ext cx="5853631" cy="3883362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Every Christian can testify of many personal experiences  that he has had with a personal living God.</a:t>
            </a:r>
            <a:endParaRPr lang="en-US" sz="40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8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4523" y="1113841"/>
            <a:ext cx="844911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Clr>
                <a:schemeClr val="accent2"/>
              </a:buClr>
              <a:buFont typeface="Wingdings" charset="2"/>
              <a:buChar char="v"/>
            </a:pPr>
            <a:r>
              <a:rPr lang="en-US" sz="4400" dirty="0" smtClean="0"/>
              <a:t>  God answers prayers</a:t>
            </a:r>
          </a:p>
          <a:p>
            <a:pPr>
              <a:buClr>
                <a:schemeClr val="accent2"/>
              </a:buClr>
            </a:pPr>
            <a:endParaRPr lang="en-US" sz="4400" dirty="0" smtClean="0"/>
          </a:p>
          <a:p>
            <a:pPr marL="685800" indent="-685800">
              <a:buClr>
                <a:schemeClr val="accent2"/>
              </a:buClr>
              <a:buFont typeface="Wingdings" charset="2"/>
              <a:buChar char="v"/>
            </a:pPr>
            <a:r>
              <a:rPr lang="en-US" sz="4400" dirty="0" smtClean="0"/>
              <a:t>  God saves the soul of a sinner</a:t>
            </a:r>
          </a:p>
          <a:p>
            <a:endParaRPr lang="en-US" sz="54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1: God Is                   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37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421</TotalTime>
  <Words>575</Words>
  <Application>Microsoft Office PowerPoint</Application>
  <PresentationFormat>On-screen Show (4:3)</PresentationFormat>
  <Paragraphs>74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Kilter</vt:lpstr>
      <vt:lpstr>PowerPoint Presentation</vt:lpstr>
      <vt:lpstr> God is…..</vt:lpstr>
      <vt:lpstr>PowerPoint Presentation</vt:lpstr>
      <vt:lpstr>“A Man saith in his heart, There is no God.”    Psalm 14:1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Romans 1:28</vt:lpstr>
      <vt:lpstr>PowerPoint Presentation</vt:lpstr>
      <vt:lpstr>1 John 1:7</vt:lpstr>
      <vt:lpstr>PowerPoint Presentation</vt:lpstr>
      <vt:lpstr>PowerPoint Presentation</vt:lpstr>
      <vt:lpstr>PowerPoint Presentation</vt:lpstr>
      <vt:lpstr>End of Lesson One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 Riddick</dc:creator>
  <cp:lastModifiedBy>Jere Riddick</cp:lastModifiedBy>
  <cp:revision>42</cp:revision>
  <dcterms:created xsi:type="dcterms:W3CDTF">2011-09-29T00:17:56Z</dcterms:created>
  <dcterms:modified xsi:type="dcterms:W3CDTF">2011-10-07T10:05:57Z</dcterms:modified>
</cp:coreProperties>
</file>