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23"/>
  </p:notesMasterIdLst>
  <p:handoutMasterIdLst>
    <p:handoutMasterId r:id="rId24"/>
  </p:handoutMasterIdLst>
  <p:sldIdLst>
    <p:sldId id="256" r:id="rId2"/>
    <p:sldId id="257" r:id="rId3"/>
    <p:sldId id="258" r:id="rId4"/>
    <p:sldId id="274" r:id="rId5"/>
    <p:sldId id="259" r:id="rId6"/>
    <p:sldId id="275" r:id="rId7"/>
    <p:sldId id="276" r:id="rId8"/>
    <p:sldId id="277" r:id="rId9"/>
    <p:sldId id="278" r:id="rId10"/>
    <p:sldId id="279" r:id="rId11"/>
    <p:sldId id="280" r:id="rId12"/>
    <p:sldId id="281" r:id="rId13"/>
    <p:sldId id="282" r:id="rId14"/>
    <p:sldId id="283" r:id="rId15"/>
    <p:sldId id="284" r:id="rId16"/>
    <p:sldId id="285" r:id="rId17"/>
    <p:sldId id="286" r:id="rId18"/>
    <p:sldId id="260" r:id="rId19"/>
    <p:sldId id="287" r:id="rId20"/>
    <p:sldId id="288" r:id="rId21"/>
    <p:sldId id="273" r:id="rId22"/>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373231C4-430F-D14B-985D-02230CFDE3EE}">
          <p14:sldIdLst>
            <p14:sldId id="256"/>
            <p14:sldId id="257"/>
            <p14:sldId id="258"/>
            <p14:sldId id="274"/>
            <p14:sldId id="259"/>
            <p14:sldId id="275"/>
            <p14:sldId id="276"/>
            <p14:sldId id="277"/>
            <p14:sldId id="278"/>
            <p14:sldId id="279"/>
            <p14:sldId id="280"/>
            <p14:sldId id="281"/>
            <p14:sldId id="282"/>
            <p14:sldId id="283"/>
            <p14:sldId id="284"/>
            <p14:sldId id="285"/>
            <p14:sldId id="286"/>
            <p14:sldId id="260"/>
            <p14:sldId id="287"/>
            <p14:sldId id="288"/>
            <p14:sldId id="273"/>
          </p14:sldIdLst>
        </p14:section>
      </p14:section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6600"/>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34" autoAdjust="0"/>
    <p:restoredTop sz="94671" autoAdjust="0"/>
  </p:normalViewPr>
  <p:slideViewPr>
    <p:cSldViewPr snapToGrid="0" snapToObjects="1">
      <p:cViewPr>
        <p:scale>
          <a:sx n="63" d="100"/>
          <a:sy n="63" d="100"/>
        </p:scale>
        <p:origin x="-1590" y="-24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196A407A-C7B0-A644-8B3E-1C62F7731ACC}" type="datetimeFigureOut">
              <a:rPr lang="en-US" smtClean="0"/>
              <a:t>10/31/2011</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3682EA79-7B02-E040-B330-0DF5F3F16D5C}" type="slidenum">
              <a:rPr lang="en-US" smtClean="0"/>
              <a:t>‹#›</a:t>
            </a:fld>
            <a:endParaRPr lang="en-US"/>
          </a:p>
        </p:txBody>
      </p:sp>
    </p:spTree>
    <p:extLst>
      <p:ext uri="{BB962C8B-B14F-4D97-AF65-F5344CB8AC3E}">
        <p14:creationId xmlns:p14="http://schemas.microsoft.com/office/powerpoint/2010/main" val="1935215532"/>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F682E3D-7E04-468C-9B5F-30845E05C188}" type="datetimeFigureOut">
              <a:rPr lang="en-US" smtClean="0"/>
              <a:t>10/31/2011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E8391E8-FBE4-4A79-8E95-82F85B71243E}" type="slidenum">
              <a:rPr lang="en-US" smtClean="0"/>
              <a:t>‹#›</a:t>
            </a:fld>
            <a:endParaRPr lang="en-US"/>
          </a:p>
        </p:txBody>
      </p:sp>
    </p:spTree>
    <p:extLst>
      <p:ext uri="{BB962C8B-B14F-4D97-AF65-F5344CB8AC3E}">
        <p14:creationId xmlns:p14="http://schemas.microsoft.com/office/powerpoint/2010/main" val="355221911"/>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8E8391E8-FBE4-4A79-8E95-82F85B71243E}" type="slidenum">
              <a:rPr lang="en-US" smtClean="0"/>
              <a:t>1</a:t>
            </a:fld>
            <a:endParaRPr lang="en-US"/>
          </a:p>
        </p:txBody>
      </p:sp>
    </p:spTree>
    <p:extLst>
      <p:ext uri="{BB962C8B-B14F-4D97-AF65-F5344CB8AC3E}">
        <p14:creationId xmlns:p14="http://schemas.microsoft.com/office/powerpoint/2010/main" val="310675736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0" name="Rounded Rectangle 9"/>
          <p:cNvSpPr/>
          <p:nvPr/>
        </p:nvSpPr>
        <p:spPr>
          <a:xfrm rot="20707748">
            <a:off x="-617539" y="-652551"/>
            <a:ext cx="6664606" cy="3942692"/>
          </a:xfrm>
          <a:custGeom>
            <a:avLst/>
            <a:gdLst/>
            <a:ahLst/>
            <a:cxnLst/>
            <a:rect l="l" t="t" r="r" b="b"/>
            <a:pathLst>
              <a:path w="6664606" h="3942692">
                <a:moveTo>
                  <a:pt x="1046923" y="0"/>
                </a:moveTo>
                <a:lnTo>
                  <a:pt x="6664606" y="1491692"/>
                </a:lnTo>
                <a:lnTo>
                  <a:pt x="6664606" y="3860602"/>
                </a:lnTo>
                <a:cubicBezTo>
                  <a:pt x="6664606" y="3905939"/>
                  <a:pt x="6627853" y="3942692"/>
                  <a:pt x="6582516" y="3942692"/>
                </a:cubicBezTo>
                <a:lnTo>
                  <a:pt x="0" y="3942692"/>
                </a:lnTo>
                <a:close/>
              </a:path>
            </a:pathLst>
          </a:custGeom>
          <a:solidFill>
            <a:schemeClr val="bg1">
              <a:alpha val="2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ounded Rectangle 11"/>
          <p:cNvSpPr/>
          <p:nvPr/>
        </p:nvSpPr>
        <p:spPr>
          <a:xfrm rot="20707748">
            <a:off x="6168153" y="-441831"/>
            <a:ext cx="3126510" cy="2426476"/>
          </a:xfrm>
          <a:custGeom>
            <a:avLst/>
            <a:gdLst/>
            <a:ahLst/>
            <a:cxnLst/>
            <a:rect l="l" t="t" r="r" b="b"/>
            <a:pathLst>
              <a:path w="3126510" h="2426476">
                <a:moveTo>
                  <a:pt x="0" y="0"/>
                </a:moveTo>
                <a:lnTo>
                  <a:pt x="3126510" y="830198"/>
                </a:lnTo>
                <a:lnTo>
                  <a:pt x="2702642" y="2426476"/>
                </a:lnTo>
                <a:lnTo>
                  <a:pt x="82091" y="2426476"/>
                </a:lnTo>
                <a:cubicBezTo>
                  <a:pt x="36754" y="2426475"/>
                  <a:pt x="1" y="2389722"/>
                  <a:pt x="1" y="2344385"/>
                </a:cubicBezTo>
                <a:close/>
              </a:path>
            </a:pathLst>
          </a:custGeom>
          <a:solidFill>
            <a:schemeClr val="bg1">
              <a:alpha val="3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ounded Rectangle 10"/>
          <p:cNvSpPr/>
          <p:nvPr/>
        </p:nvSpPr>
        <p:spPr>
          <a:xfrm rot="20707748">
            <a:off x="7144098" y="2001564"/>
            <a:ext cx="2679455" cy="4946037"/>
          </a:xfrm>
          <a:custGeom>
            <a:avLst/>
            <a:gdLst/>
            <a:ahLst/>
            <a:cxnLst/>
            <a:rect l="l" t="t" r="r" b="b"/>
            <a:pathLst>
              <a:path w="2679455" h="4946037">
                <a:moveTo>
                  <a:pt x="2679455" y="0"/>
                </a:moveTo>
                <a:lnTo>
                  <a:pt x="1366108" y="4946037"/>
                </a:lnTo>
                <a:lnTo>
                  <a:pt x="0" y="4583288"/>
                </a:lnTo>
                <a:lnTo>
                  <a:pt x="0" y="82090"/>
                </a:lnTo>
                <a:cubicBezTo>
                  <a:pt x="0" y="36753"/>
                  <a:pt x="36753" y="0"/>
                  <a:pt x="82090" y="0"/>
                </a:cubicBezTo>
                <a:close/>
              </a:path>
            </a:pathLst>
          </a:custGeom>
          <a:solidFill>
            <a:schemeClr val="bg1">
              <a:alpha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ounded Rectangle 8"/>
          <p:cNvSpPr/>
          <p:nvPr/>
        </p:nvSpPr>
        <p:spPr>
          <a:xfrm rot="20707748">
            <a:off x="-205621" y="3323292"/>
            <a:ext cx="7378073" cy="4557796"/>
          </a:xfrm>
          <a:custGeom>
            <a:avLst/>
            <a:gdLst/>
            <a:ahLst/>
            <a:cxnLst/>
            <a:rect l="l" t="t" r="r" b="b"/>
            <a:pathLst>
              <a:path w="7378073" h="4557796">
                <a:moveTo>
                  <a:pt x="7327936" y="6451"/>
                </a:moveTo>
                <a:cubicBezTo>
                  <a:pt x="7357400" y="18913"/>
                  <a:pt x="7378073" y="48087"/>
                  <a:pt x="7378073" y="82090"/>
                </a:cubicBezTo>
                <a:lnTo>
                  <a:pt x="7378073" y="4557796"/>
                </a:lnTo>
                <a:lnTo>
                  <a:pt x="0" y="2598658"/>
                </a:lnTo>
                <a:lnTo>
                  <a:pt x="690034" y="0"/>
                </a:lnTo>
                <a:lnTo>
                  <a:pt x="7295983" y="0"/>
                </a:lnTo>
                <a:cubicBezTo>
                  <a:pt x="7307317" y="0"/>
                  <a:pt x="7318115" y="2297"/>
                  <a:pt x="7327936" y="6451"/>
                </a:cubicBezTo>
                <a:close/>
              </a:path>
            </a:pathLst>
          </a:custGeom>
          <a:solidFill>
            <a:schemeClr val="bg1">
              <a:alpha val="7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rot="-900000">
            <a:off x="547834" y="3632676"/>
            <a:ext cx="5985159" cy="1606102"/>
          </a:xfrm>
        </p:spPr>
        <p:txBody>
          <a:bodyPr>
            <a:normAutofit/>
          </a:bodyPr>
          <a:lstStyle>
            <a:lvl1pPr>
              <a:lnSpc>
                <a:spcPts val="6000"/>
              </a:lnSpc>
              <a:defRPr sz="6000">
                <a:solidFill>
                  <a:schemeClr val="tx1"/>
                </a:solidFill>
              </a:defRPr>
            </a:lvl1pPr>
          </a:lstStyle>
          <a:p>
            <a:r>
              <a:rPr lang="en-US" smtClean="0"/>
              <a:t>Click to edit Master title style</a:t>
            </a:r>
            <a:endParaRPr lang="en-US" dirty="0"/>
          </a:p>
        </p:txBody>
      </p:sp>
      <p:sp>
        <p:nvSpPr>
          <p:cNvPr id="3" name="Subtitle 2"/>
          <p:cNvSpPr>
            <a:spLocks noGrp="1"/>
          </p:cNvSpPr>
          <p:nvPr>
            <p:ph type="subTitle" idx="1"/>
          </p:nvPr>
        </p:nvSpPr>
        <p:spPr>
          <a:xfrm rot="-900000">
            <a:off x="2201145" y="5027230"/>
            <a:ext cx="4655297" cy="1128495"/>
          </a:xfrm>
        </p:spPr>
        <p:txBody>
          <a:bodyPr>
            <a:normAutofit/>
          </a:bodyPr>
          <a:lstStyle>
            <a:lvl1pPr marL="0" indent="0" algn="r">
              <a:buNone/>
              <a:defRPr sz="24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a:xfrm rot="-900000">
            <a:off x="6741465" y="2313285"/>
            <a:ext cx="1524000" cy="365125"/>
          </a:xfrm>
        </p:spPr>
        <p:txBody>
          <a:bodyPr/>
          <a:lstStyle>
            <a:lvl1pPr algn="l">
              <a:defRPr sz="1800">
                <a:solidFill>
                  <a:schemeClr val="tx1"/>
                </a:solidFill>
              </a:defRPr>
            </a:lvl1pPr>
          </a:lstStyle>
          <a:p>
            <a:fld id="{C89F26E7-D453-AB47-9A68-23406969B628}" type="datetime1">
              <a:rPr lang="en-US" smtClean="0"/>
              <a:t>10/31/2011</a:t>
            </a:fld>
            <a:endParaRPr lang="en-US"/>
          </a:p>
        </p:txBody>
      </p:sp>
      <p:sp>
        <p:nvSpPr>
          <p:cNvPr id="5" name="Footer Placeholder 4"/>
          <p:cNvSpPr>
            <a:spLocks noGrp="1"/>
          </p:cNvSpPr>
          <p:nvPr>
            <p:ph type="ftr" sz="quarter" idx="11"/>
          </p:nvPr>
        </p:nvSpPr>
        <p:spPr>
          <a:xfrm rot="-900000">
            <a:off x="6551292" y="1528629"/>
            <a:ext cx="2465987" cy="365125"/>
          </a:xfrm>
        </p:spPr>
        <p:txBody>
          <a:bodyPr/>
          <a:lstStyle>
            <a:lvl1pPr>
              <a:defRPr>
                <a:solidFill>
                  <a:schemeClr val="tx1"/>
                </a:solidFill>
              </a:defRPr>
            </a:lvl1pPr>
          </a:lstStyle>
          <a:p>
            <a:r>
              <a:rPr lang="en-US" smtClean="0"/>
              <a:t>Lesson 1: God Is                                                                         Global University of Theological Studies</a:t>
            </a:r>
            <a:endParaRPr lang="en-US"/>
          </a:p>
        </p:txBody>
      </p:sp>
      <p:sp>
        <p:nvSpPr>
          <p:cNvPr id="6" name="Slide Number Placeholder 5"/>
          <p:cNvSpPr>
            <a:spLocks noGrp="1"/>
          </p:cNvSpPr>
          <p:nvPr>
            <p:ph type="sldNum" sz="quarter" idx="12"/>
          </p:nvPr>
        </p:nvSpPr>
        <p:spPr>
          <a:xfrm rot="-900000">
            <a:off x="6451719" y="1162062"/>
            <a:ext cx="2133600" cy="421038"/>
          </a:xfrm>
        </p:spPr>
        <p:txBody>
          <a:bodyPr anchor="ctr"/>
          <a:lstStyle>
            <a:lvl1pPr algn="l">
              <a:defRPr sz="2400">
                <a:solidFill>
                  <a:schemeClr val="tx1"/>
                </a:solidFill>
              </a:defRPr>
            </a:lvl1pPr>
          </a:lstStyle>
          <a:p>
            <a:fld id="{97614D2F-4347-F847-8C2E-5337472F27B7}" type="slidenum">
              <a:rPr lang="en-US" smtClean="0"/>
              <a:t>‹#›</a:t>
            </a:fld>
            <a:endParaRPr lang="en-US"/>
          </a:p>
        </p:txBody>
      </p:sp>
    </p:spTree>
  </p:cSld>
  <p:clrMapOvr>
    <a:masterClrMapping/>
  </p:clrMapOvr>
  <mc:AlternateContent xmlns:mc="http://schemas.openxmlformats.org/markup-compatibility/2006" xmlns:p14="http://schemas.microsoft.com/office/powerpoint/2010/main">
    <mc:Choice Requires="p14">
      <p:transition spd="slow" p14:dur="3400" advTm="3000">
        <p14:reveal/>
      </p:transition>
    </mc:Choice>
    <mc:Fallback xmlns="">
      <p:transition spd="slow" advTm="3000">
        <p:fade/>
      </p:transition>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12" name="Rounded Rectangle 11"/>
          <p:cNvSpPr/>
          <p:nvPr/>
        </p:nvSpPr>
        <p:spPr>
          <a:xfrm rot="20707748">
            <a:off x="-895918" y="-766298"/>
            <a:ext cx="8332816" cy="5894380"/>
          </a:xfrm>
          <a:custGeom>
            <a:avLst/>
            <a:gdLst/>
            <a:ahLst/>
            <a:cxnLst/>
            <a:rect l="l" t="t" r="r" b="b"/>
            <a:pathLst>
              <a:path w="8332816" h="5894380">
                <a:moveTo>
                  <a:pt x="1565164" y="0"/>
                </a:moveTo>
                <a:lnTo>
                  <a:pt x="8332816" y="1797049"/>
                </a:lnTo>
                <a:lnTo>
                  <a:pt x="8332816" y="5812290"/>
                </a:lnTo>
                <a:cubicBezTo>
                  <a:pt x="8332816" y="5857627"/>
                  <a:pt x="8296063" y="5894380"/>
                  <a:pt x="8250726" y="5894380"/>
                </a:cubicBezTo>
                <a:lnTo>
                  <a:pt x="0" y="5894380"/>
                </a:lnTo>
                <a:close/>
              </a:path>
            </a:pathLst>
          </a:custGeom>
          <a:solidFill>
            <a:schemeClr val="bg1">
              <a:alpha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ounded Rectangle 12"/>
          <p:cNvSpPr/>
          <p:nvPr/>
        </p:nvSpPr>
        <p:spPr>
          <a:xfrm rot="20707748">
            <a:off x="64746" y="5089618"/>
            <a:ext cx="8528044" cy="2911464"/>
          </a:xfrm>
          <a:custGeom>
            <a:avLst/>
            <a:gdLst/>
            <a:ahLst/>
            <a:cxnLst/>
            <a:rect l="l" t="t" r="r" b="b"/>
            <a:pathLst>
              <a:path w="8528044" h="2911464">
                <a:moveTo>
                  <a:pt x="8477907" y="6451"/>
                </a:moveTo>
                <a:cubicBezTo>
                  <a:pt x="8507371" y="18913"/>
                  <a:pt x="8528044" y="48087"/>
                  <a:pt x="8528044" y="82090"/>
                </a:cubicBezTo>
                <a:lnTo>
                  <a:pt x="8528044" y="2911464"/>
                </a:lnTo>
                <a:lnTo>
                  <a:pt x="0" y="646970"/>
                </a:lnTo>
                <a:lnTo>
                  <a:pt x="171794" y="0"/>
                </a:lnTo>
                <a:lnTo>
                  <a:pt x="8445954" y="0"/>
                </a:lnTo>
                <a:cubicBezTo>
                  <a:pt x="8457288" y="0"/>
                  <a:pt x="8468086" y="2297"/>
                  <a:pt x="8477907" y="6451"/>
                </a:cubicBezTo>
                <a:close/>
              </a:path>
            </a:pathLst>
          </a:custGeom>
          <a:solidFill>
            <a:schemeClr val="bg1">
              <a:alpha val="7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ounded Rectangle 13"/>
          <p:cNvSpPr/>
          <p:nvPr/>
        </p:nvSpPr>
        <p:spPr>
          <a:xfrm rot="20707748">
            <a:off x="8533928" y="3839503"/>
            <a:ext cx="1011244" cy="2994350"/>
          </a:xfrm>
          <a:custGeom>
            <a:avLst/>
            <a:gdLst/>
            <a:ahLst/>
            <a:cxnLst/>
            <a:rect l="l" t="t" r="r" b="b"/>
            <a:pathLst>
              <a:path w="1011244" h="2994350">
                <a:moveTo>
                  <a:pt x="1011244" y="0"/>
                </a:moveTo>
                <a:lnTo>
                  <a:pt x="216140" y="2994350"/>
                </a:lnTo>
                <a:lnTo>
                  <a:pt x="0" y="2936957"/>
                </a:lnTo>
                <a:lnTo>
                  <a:pt x="0" y="82090"/>
                </a:lnTo>
                <a:cubicBezTo>
                  <a:pt x="0" y="36753"/>
                  <a:pt x="36753" y="0"/>
                  <a:pt x="82090" y="0"/>
                </a:cubicBezTo>
                <a:close/>
              </a:path>
            </a:pathLst>
          </a:custGeom>
          <a:solidFill>
            <a:schemeClr val="bg1">
              <a:alpha val="2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ounded Rectangle 14"/>
          <p:cNvSpPr/>
          <p:nvPr/>
        </p:nvSpPr>
        <p:spPr>
          <a:xfrm rot="20707748">
            <a:off x="7588490" y="-321837"/>
            <a:ext cx="1976541" cy="4072806"/>
          </a:xfrm>
          <a:custGeom>
            <a:avLst/>
            <a:gdLst/>
            <a:ahLst/>
            <a:cxnLst/>
            <a:rect l="l" t="t" r="r" b="b"/>
            <a:pathLst>
              <a:path w="1976541" h="4072806">
                <a:moveTo>
                  <a:pt x="0" y="0"/>
                </a:moveTo>
                <a:lnTo>
                  <a:pt x="1976541" y="524841"/>
                </a:lnTo>
                <a:lnTo>
                  <a:pt x="1034432" y="4072806"/>
                </a:lnTo>
                <a:lnTo>
                  <a:pt x="82090" y="4072806"/>
                </a:lnTo>
                <a:cubicBezTo>
                  <a:pt x="36753" y="4072806"/>
                  <a:pt x="0" y="4036053"/>
                  <a:pt x="0" y="3990716"/>
                </a:cubicBezTo>
                <a:close/>
              </a:path>
            </a:pathLst>
          </a:custGeom>
          <a:solidFill>
            <a:schemeClr val="bg1">
              <a:alpha val="3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rot="-900000">
            <a:off x="3183882" y="4760430"/>
            <a:ext cx="5004753" cy="1299542"/>
          </a:xfrm>
        </p:spPr>
        <p:txBody>
          <a:bodyPr anchor="t"/>
          <a:lstStyle/>
          <a:p>
            <a:r>
              <a:rPr lang="en-US" smtClean="0"/>
              <a:t>Click to edit Master title style</a:t>
            </a:r>
            <a:endParaRPr lang="en-US"/>
          </a:p>
        </p:txBody>
      </p:sp>
      <p:sp>
        <p:nvSpPr>
          <p:cNvPr id="3" name="Vertical Text Placeholder 2"/>
          <p:cNvSpPr>
            <a:spLocks noGrp="1"/>
          </p:cNvSpPr>
          <p:nvPr>
            <p:ph type="body" orient="vert" idx="1"/>
          </p:nvPr>
        </p:nvSpPr>
        <p:spPr>
          <a:xfrm rot="-900000">
            <a:off x="781854" y="984581"/>
            <a:ext cx="6581279" cy="3604759"/>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rot="-900000">
            <a:off x="6996405" y="6238502"/>
            <a:ext cx="1524000" cy="365125"/>
          </a:xfrm>
        </p:spPr>
        <p:txBody>
          <a:bodyPr/>
          <a:lstStyle/>
          <a:p>
            <a:fld id="{E79BEA1D-D2C3-E74D-988D-62951C9D2FF2}" type="datetime1">
              <a:rPr lang="en-US" smtClean="0"/>
              <a:t>10/31/2011</a:t>
            </a:fld>
            <a:endParaRPr lang="en-US"/>
          </a:p>
        </p:txBody>
      </p:sp>
      <p:sp>
        <p:nvSpPr>
          <p:cNvPr id="5" name="Footer Placeholder 4"/>
          <p:cNvSpPr>
            <a:spLocks noGrp="1"/>
          </p:cNvSpPr>
          <p:nvPr>
            <p:ph type="ftr" sz="quarter" idx="11"/>
          </p:nvPr>
        </p:nvSpPr>
        <p:spPr>
          <a:xfrm rot="-900000">
            <a:off x="5321849" y="6094794"/>
            <a:ext cx="3124200" cy="365125"/>
          </a:xfrm>
        </p:spPr>
        <p:txBody>
          <a:bodyPr/>
          <a:lstStyle>
            <a:lvl1pPr algn="r">
              <a:defRPr/>
            </a:lvl1pPr>
          </a:lstStyle>
          <a:p>
            <a:r>
              <a:rPr lang="en-US" smtClean="0"/>
              <a:t>Lesson 1: God Is                                                                         Global University of Theological Studies</a:t>
            </a:r>
            <a:endParaRPr lang="en-US"/>
          </a:p>
        </p:txBody>
      </p:sp>
      <p:sp>
        <p:nvSpPr>
          <p:cNvPr id="6" name="Slide Number Placeholder 5"/>
          <p:cNvSpPr>
            <a:spLocks noGrp="1"/>
          </p:cNvSpPr>
          <p:nvPr>
            <p:ph type="sldNum" sz="quarter" idx="12"/>
          </p:nvPr>
        </p:nvSpPr>
        <p:spPr>
          <a:xfrm rot="-900000">
            <a:off x="8182730" y="3246937"/>
            <a:ext cx="907445" cy="365125"/>
          </a:xfrm>
        </p:spPr>
        <p:txBody>
          <a:bodyPr/>
          <a:lstStyle>
            <a:lvl1pPr algn="l">
              <a:defRPr/>
            </a:lvl1pPr>
          </a:lstStyle>
          <a:p>
            <a:fld id="{97614D2F-4347-F847-8C2E-5337472F27B7}" type="slidenum">
              <a:rPr lang="en-US" smtClean="0"/>
              <a:t>‹#›</a:t>
            </a:fld>
            <a:endParaRPr lang="en-US"/>
          </a:p>
        </p:txBody>
      </p:sp>
    </p:spTree>
  </p:cSld>
  <p:clrMapOvr>
    <a:masterClrMapping/>
  </p:clrMapOvr>
  <mc:AlternateContent xmlns:mc="http://schemas.openxmlformats.org/markup-compatibility/2006" xmlns:p14="http://schemas.microsoft.com/office/powerpoint/2010/main">
    <mc:Choice Requires="p14">
      <p:transition spd="slow" p14:dur="3400" advTm="3000">
        <p14:reveal/>
      </p:transition>
    </mc:Choice>
    <mc:Fallback xmlns="">
      <p:transition spd="slow" advTm="3000">
        <p:fade/>
      </p:transition>
    </mc:Fallback>
  </mc:AlternateContent>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12" name="Rounded Rectangle 11"/>
          <p:cNvSpPr/>
          <p:nvPr/>
        </p:nvSpPr>
        <p:spPr>
          <a:xfrm rot="20707748">
            <a:off x="-882907" y="-626065"/>
            <a:ext cx="7440156" cy="7347127"/>
          </a:xfrm>
          <a:custGeom>
            <a:avLst/>
            <a:gdLst/>
            <a:ahLst/>
            <a:cxnLst/>
            <a:rect l="l" t="t" r="r" b="b"/>
            <a:pathLst>
              <a:path w="7440156" h="7347127">
                <a:moveTo>
                  <a:pt x="1760047" y="0"/>
                </a:moveTo>
                <a:lnTo>
                  <a:pt x="7440156" y="1508269"/>
                </a:lnTo>
                <a:lnTo>
                  <a:pt x="7440156" y="7265037"/>
                </a:lnTo>
                <a:cubicBezTo>
                  <a:pt x="7440156" y="7310374"/>
                  <a:pt x="7403403" y="7347127"/>
                  <a:pt x="7358066" y="7347127"/>
                </a:cubicBezTo>
                <a:lnTo>
                  <a:pt x="2707078" y="7347127"/>
                </a:lnTo>
                <a:lnTo>
                  <a:pt x="0" y="6628304"/>
                </a:lnTo>
                <a:close/>
              </a:path>
            </a:pathLst>
          </a:custGeom>
          <a:solidFill>
            <a:schemeClr val="bg1">
              <a:alpha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ounded Rectangle 12"/>
          <p:cNvSpPr/>
          <p:nvPr/>
        </p:nvSpPr>
        <p:spPr>
          <a:xfrm rot="20707748">
            <a:off x="3227235" y="6274264"/>
            <a:ext cx="4396677" cy="1167472"/>
          </a:xfrm>
          <a:custGeom>
            <a:avLst/>
            <a:gdLst/>
            <a:ahLst/>
            <a:cxnLst/>
            <a:rect l="l" t="t" r="r" b="b"/>
            <a:pathLst>
              <a:path w="4396677" h="1167472">
                <a:moveTo>
                  <a:pt x="4346539" y="6451"/>
                </a:moveTo>
                <a:cubicBezTo>
                  <a:pt x="4376003" y="18913"/>
                  <a:pt x="4396677" y="48087"/>
                  <a:pt x="4396677" y="82090"/>
                </a:cubicBezTo>
                <a:lnTo>
                  <a:pt x="4396677" y="1167472"/>
                </a:lnTo>
                <a:lnTo>
                  <a:pt x="0" y="0"/>
                </a:lnTo>
                <a:lnTo>
                  <a:pt x="4314586" y="0"/>
                </a:lnTo>
                <a:cubicBezTo>
                  <a:pt x="4325920" y="0"/>
                  <a:pt x="4336718" y="2297"/>
                  <a:pt x="4346539" y="6451"/>
                </a:cubicBezTo>
                <a:close/>
              </a:path>
            </a:pathLst>
          </a:custGeom>
          <a:solidFill>
            <a:schemeClr val="bg1">
              <a:alpha val="3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ounded Rectangle 13"/>
          <p:cNvSpPr/>
          <p:nvPr/>
        </p:nvSpPr>
        <p:spPr>
          <a:xfrm rot="20707748">
            <a:off x="7659524" y="5459724"/>
            <a:ext cx="1710569" cy="1538689"/>
          </a:xfrm>
          <a:custGeom>
            <a:avLst/>
            <a:gdLst/>
            <a:ahLst/>
            <a:cxnLst/>
            <a:rect l="l" t="t" r="r" b="b"/>
            <a:pathLst>
              <a:path w="1710569" h="1538689">
                <a:moveTo>
                  <a:pt x="1710569" y="1"/>
                </a:moveTo>
                <a:lnTo>
                  <a:pt x="1301993" y="1538689"/>
                </a:lnTo>
                <a:lnTo>
                  <a:pt x="0" y="1192965"/>
                </a:lnTo>
                <a:lnTo>
                  <a:pt x="0" y="82090"/>
                </a:lnTo>
                <a:cubicBezTo>
                  <a:pt x="0" y="36753"/>
                  <a:pt x="36753" y="0"/>
                  <a:pt x="82090" y="0"/>
                </a:cubicBezTo>
                <a:close/>
              </a:path>
            </a:pathLst>
          </a:custGeom>
          <a:solidFill>
            <a:schemeClr val="bg1">
              <a:alpha val="2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ounded Rectangle 14"/>
          <p:cNvSpPr/>
          <p:nvPr/>
        </p:nvSpPr>
        <p:spPr>
          <a:xfrm rot="20707748">
            <a:off x="6666426" y="-490731"/>
            <a:ext cx="3065776" cy="5811871"/>
          </a:xfrm>
          <a:custGeom>
            <a:avLst/>
            <a:gdLst/>
            <a:ahLst/>
            <a:cxnLst/>
            <a:rect l="l" t="t" r="r" b="b"/>
            <a:pathLst>
              <a:path w="3065776" h="5811871">
                <a:moveTo>
                  <a:pt x="0" y="0"/>
                </a:moveTo>
                <a:lnTo>
                  <a:pt x="3065776" y="814071"/>
                </a:lnTo>
                <a:lnTo>
                  <a:pt x="1738684" y="5811871"/>
                </a:lnTo>
                <a:lnTo>
                  <a:pt x="82090" y="5811871"/>
                </a:lnTo>
                <a:cubicBezTo>
                  <a:pt x="36753" y="5811871"/>
                  <a:pt x="0" y="5775118"/>
                  <a:pt x="0" y="5729781"/>
                </a:cubicBezTo>
                <a:close/>
              </a:path>
            </a:pathLst>
          </a:custGeom>
          <a:solidFill>
            <a:schemeClr val="bg1">
              <a:alpha val="7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Vertical Title 1"/>
          <p:cNvSpPr>
            <a:spLocks noGrp="1"/>
          </p:cNvSpPr>
          <p:nvPr>
            <p:ph type="title" orient="vert"/>
          </p:nvPr>
        </p:nvSpPr>
        <p:spPr>
          <a:xfrm rot="-900000">
            <a:off x="6793335" y="511413"/>
            <a:ext cx="1435608" cy="4818888"/>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rot="-900000">
            <a:off x="967762" y="1075673"/>
            <a:ext cx="5398955" cy="508826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a:xfrm rot="-900000">
            <a:off x="7754112" y="5888736"/>
            <a:ext cx="1243584" cy="365125"/>
          </a:xfrm>
        </p:spPr>
        <p:txBody>
          <a:bodyPr/>
          <a:lstStyle>
            <a:lvl1pPr algn="l">
              <a:defRPr/>
            </a:lvl1pPr>
          </a:lstStyle>
          <a:p>
            <a:fld id="{8DBE0F1D-9221-B349-943B-4DD95004370E}" type="datetime1">
              <a:rPr lang="en-US" smtClean="0"/>
              <a:t>10/31/2011</a:t>
            </a:fld>
            <a:endParaRPr lang="en-US"/>
          </a:p>
        </p:txBody>
      </p:sp>
      <p:sp>
        <p:nvSpPr>
          <p:cNvPr id="5" name="Footer Placeholder 4"/>
          <p:cNvSpPr>
            <a:spLocks noGrp="1"/>
          </p:cNvSpPr>
          <p:nvPr>
            <p:ph type="ftr" sz="quarter" idx="11"/>
          </p:nvPr>
        </p:nvSpPr>
        <p:spPr>
          <a:xfrm rot="-900000">
            <a:off x="4997808" y="6188244"/>
            <a:ext cx="2380306" cy="365125"/>
          </a:xfrm>
        </p:spPr>
        <p:txBody>
          <a:bodyPr/>
          <a:lstStyle>
            <a:lvl1pPr algn="r">
              <a:defRPr/>
            </a:lvl1pPr>
          </a:lstStyle>
          <a:p>
            <a:r>
              <a:rPr lang="en-US" smtClean="0"/>
              <a:t>Lesson 1: God Is                                                                         Global University of Theological Studies</a:t>
            </a:r>
            <a:endParaRPr lang="en-US"/>
          </a:p>
        </p:txBody>
      </p:sp>
      <p:sp>
        <p:nvSpPr>
          <p:cNvPr id="6" name="Slide Number Placeholder 5"/>
          <p:cNvSpPr>
            <a:spLocks noGrp="1"/>
          </p:cNvSpPr>
          <p:nvPr>
            <p:ph type="sldNum" sz="quarter" idx="12"/>
          </p:nvPr>
        </p:nvSpPr>
        <p:spPr>
          <a:xfrm rot="-900000">
            <a:off x="7690104" y="5641848"/>
            <a:ext cx="1243584" cy="365125"/>
          </a:xfrm>
        </p:spPr>
        <p:txBody>
          <a:bodyPr/>
          <a:lstStyle>
            <a:lvl1pPr algn="l">
              <a:defRPr/>
            </a:lvl1pPr>
          </a:lstStyle>
          <a:p>
            <a:fld id="{97614D2F-4347-F847-8C2E-5337472F27B7}" type="slidenum">
              <a:rPr lang="en-US" smtClean="0"/>
              <a:t>‹#›</a:t>
            </a:fld>
            <a:endParaRPr lang="en-US"/>
          </a:p>
        </p:txBody>
      </p:sp>
    </p:spTree>
  </p:cSld>
  <p:clrMapOvr>
    <a:masterClrMapping/>
  </p:clrMapOvr>
  <mc:AlternateContent xmlns:mc="http://schemas.openxmlformats.org/markup-compatibility/2006" xmlns:p14="http://schemas.microsoft.com/office/powerpoint/2010/main">
    <mc:Choice Requires="p14">
      <p:transition spd="slow" p14:dur="3400" advTm="3000">
        <p14:reveal/>
      </p:transition>
    </mc:Choice>
    <mc:Fallback xmlns="">
      <p:transition spd="slow" advTm="3000">
        <p:fade/>
      </p:transition>
    </mc:Fallback>
  </mc:AlternateContent>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9" name="Rounded Rectangle 8"/>
          <p:cNvSpPr/>
          <p:nvPr/>
        </p:nvSpPr>
        <p:spPr>
          <a:xfrm rot="907748">
            <a:off x="-865440" y="850599"/>
            <a:ext cx="3615441" cy="6151724"/>
          </a:xfrm>
          <a:custGeom>
            <a:avLst/>
            <a:gdLst/>
            <a:ahLst/>
            <a:cxnLst/>
            <a:rect l="l" t="t" r="r" b="b"/>
            <a:pathLst>
              <a:path w="3615441" h="6151724">
                <a:moveTo>
                  <a:pt x="0" y="0"/>
                </a:moveTo>
                <a:lnTo>
                  <a:pt x="3533351" y="0"/>
                </a:lnTo>
                <a:cubicBezTo>
                  <a:pt x="3578688" y="0"/>
                  <a:pt x="3615441" y="36753"/>
                  <a:pt x="3615441" y="82090"/>
                </a:cubicBezTo>
                <a:lnTo>
                  <a:pt x="3615441" y="5623909"/>
                </a:lnTo>
                <a:lnTo>
                  <a:pt x="1663219" y="6151724"/>
                </a:lnTo>
                <a:close/>
              </a:path>
            </a:pathLst>
          </a:custGeom>
          <a:solidFill>
            <a:schemeClr val="bg1">
              <a:alpha val="7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ounded Rectangle 12"/>
          <p:cNvSpPr/>
          <p:nvPr/>
        </p:nvSpPr>
        <p:spPr>
          <a:xfrm rot="907748">
            <a:off x="17749" y="-511509"/>
            <a:ext cx="3735394" cy="1387781"/>
          </a:xfrm>
          <a:custGeom>
            <a:avLst/>
            <a:gdLst/>
            <a:ahLst/>
            <a:cxnLst/>
            <a:rect l="l" t="t" r="r" b="b"/>
            <a:pathLst>
              <a:path w="3735394" h="1387781">
                <a:moveTo>
                  <a:pt x="0" y="1009924"/>
                </a:moveTo>
                <a:lnTo>
                  <a:pt x="3735394" y="0"/>
                </a:lnTo>
                <a:lnTo>
                  <a:pt x="3735394" y="1305691"/>
                </a:lnTo>
                <a:cubicBezTo>
                  <a:pt x="3735394" y="1351028"/>
                  <a:pt x="3698641" y="1387781"/>
                  <a:pt x="3653304" y="1387781"/>
                </a:cubicBezTo>
                <a:lnTo>
                  <a:pt x="102160" y="1387781"/>
                </a:lnTo>
                <a:close/>
              </a:path>
            </a:pathLst>
          </a:custGeom>
          <a:solidFill>
            <a:schemeClr val="bg1">
              <a:alpha val="3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ounded Rectangle 13"/>
          <p:cNvSpPr/>
          <p:nvPr/>
        </p:nvSpPr>
        <p:spPr>
          <a:xfrm rot="907748">
            <a:off x="2146801" y="6590199"/>
            <a:ext cx="1981025" cy="535602"/>
          </a:xfrm>
          <a:custGeom>
            <a:avLst/>
            <a:gdLst/>
            <a:ahLst/>
            <a:cxnLst/>
            <a:rect l="l" t="t" r="r" b="b"/>
            <a:pathLst>
              <a:path w="1981025" h="535602">
                <a:moveTo>
                  <a:pt x="50137" y="6451"/>
                </a:moveTo>
                <a:cubicBezTo>
                  <a:pt x="59958" y="2297"/>
                  <a:pt x="70756" y="0"/>
                  <a:pt x="82090" y="0"/>
                </a:cubicBezTo>
                <a:lnTo>
                  <a:pt x="1981025" y="0"/>
                </a:lnTo>
                <a:lnTo>
                  <a:pt x="0" y="535602"/>
                </a:lnTo>
                <a:lnTo>
                  <a:pt x="0" y="82090"/>
                </a:lnTo>
                <a:cubicBezTo>
                  <a:pt x="0" y="48087"/>
                  <a:pt x="20674" y="18913"/>
                  <a:pt x="50137" y="6451"/>
                </a:cubicBezTo>
                <a:close/>
              </a:path>
            </a:pathLst>
          </a:custGeom>
          <a:solidFill>
            <a:schemeClr val="bg1">
              <a:alpha val="2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ounded Rectangle 14"/>
          <p:cNvSpPr/>
          <p:nvPr/>
        </p:nvSpPr>
        <p:spPr>
          <a:xfrm rot="907748">
            <a:off x="3185141" y="-553633"/>
            <a:ext cx="6782931" cy="7826540"/>
          </a:xfrm>
          <a:custGeom>
            <a:avLst/>
            <a:gdLst/>
            <a:ahLst/>
            <a:cxnLst/>
            <a:rect l="l" t="t" r="r" b="b"/>
            <a:pathLst>
              <a:path w="6782931" h="7826540">
                <a:moveTo>
                  <a:pt x="0" y="1349945"/>
                </a:moveTo>
                <a:lnTo>
                  <a:pt x="4993024" y="0"/>
                </a:lnTo>
                <a:lnTo>
                  <a:pt x="6782931" y="6620302"/>
                </a:lnTo>
                <a:lnTo>
                  <a:pt x="2321435" y="7826540"/>
                </a:lnTo>
                <a:lnTo>
                  <a:pt x="82090" y="7826540"/>
                </a:lnTo>
                <a:cubicBezTo>
                  <a:pt x="36753" y="7826540"/>
                  <a:pt x="0" y="7789787"/>
                  <a:pt x="0" y="7744450"/>
                </a:cubicBezTo>
                <a:close/>
              </a:path>
            </a:pathLst>
          </a:custGeom>
          <a:solidFill>
            <a:schemeClr val="bg1">
              <a:alpha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rot="-4500000">
            <a:off x="-633894" y="2921988"/>
            <a:ext cx="5064953" cy="1695631"/>
          </a:xfrm>
        </p:spPr>
        <p:txBody>
          <a:bodyPr/>
          <a:lstStyle/>
          <a:p>
            <a:r>
              <a:rPr lang="en-US" smtClean="0"/>
              <a:t>Click to edit Master title style</a:t>
            </a:r>
            <a:endParaRPr lang="en-US"/>
          </a:p>
        </p:txBody>
      </p:sp>
      <p:sp>
        <p:nvSpPr>
          <p:cNvPr id="3" name="Content Placeholder 2"/>
          <p:cNvSpPr>
            <a:spLocks noGrp="1"/>
          </p:cNvSpPr>
          <p:nvPr>
            <p:ph idx="1"/>
          </p:nvPr>
        </p:nvSpPr>
        <p:spPr>
          <a:xfrm rot="900000">
            <a:off x="3479028" y="959716"/>
            <a:ext cx="4658735" cy="5077623"/>
          </a:xfrm>
        </p:spPr>
        <p:txBody>
          <a:bodyPr anchor="ct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a:xfrm rot="900000">
            <a:off x="1690988" y="608314"/>
            <a:ext cx="1789355" cy="365125"/>
          </a:xfrm>
        </p:spPr>
        <p:txBody>
          <a:bodyPr/>
          <a:lstStyle/>
          <a:p>
            <a:fld id="{4760BECC-DE0B-BA4A-98C3-EB657776CFB3}" type="datetime1">
              <a:rPr lang="en-US" smtClean="0"/>
              <a:t>10/31/2011</a:t>
            </a:fld>
            <a:endParaRPr lang="en-US"/>
          </a:p>
        </p:txBody>
      </p:sp>
      <p:sp>
        <p:nvSpPr>
          <p:cNvPr id="5" name="Footer Placeholder 4"/>
          <p:cNvSpPr>
            <a:spLocks noGrp="1"/>
          </p:cNvSpPr>
          <p:nvPr>
            <p:ph type="ftr" sz="quarter" idx="11"/>
          </p:nvPr>
        </p:nvSpPr>
        <p:spPr>
          <a:xfrm rot="900000">
            <a:off x="3103620" y="6177546"/>
            <a:ext cx="2392237" cy="365125"/>
          </a:xfrm>
        </p:spPr>
        <p:txBody>
          <a:bodyPr/>
          <a:lstStyle/>
          <a:p>
            <a:r>
              <a:rPr lang="en-US" smtClean="0"/>
              <a:t>Lesson 1: God Is                                                                         Global University of Theological Studies</a:t>
            </a:r>
            <a:endParaRPr lang="en-US"/>
          </a:p>
        </p:txBody>
      </p:sp>
      <p:sp>
        <p:nvSpPr>
          <p:cNvPr id="6" name="Slide Number Placeholder 5"/>
          <p:cNvSpPr>
            <a:spLocks noGrp="1"/>
          </p:cNvSpPr>
          <p:nvPr>
            <p:ph type="sldNum" sz="quarter" idx="12"/>
          </p:nvPr>
        </p:nvSpPr>
        <p:spPr>
          <a:xfrm rot="900000">
            <a:off x="1265370" y="300797"/>
            <a:ext cx="2287319" cy="365125"/>
          </a:xfrm>
        </p:spPr>
        <p:txBody>
          <a:bodyPr/>
          <a:lstStyle/>
          <a:p>
            <a:fld id="{97614D2F-4347-F847-8C2E-5337472F27B7}" type="slidenum">
              <a:rPr lang="en-US" smtClean="0"/>
              <a:t>‹#›</a:t>
            </a:fld>
            <a:endParaRPr lang="en-US"/>
          </a:p>
        </p:txBody>
      </p:sp>
    </p:spTree>
  </p:cSld>
  <p:clrMapOvr>
    <a:masterClrMapping/>
  </p:clrMapOvr>
  <mc:AlternateContent xmlns:mc="http://schemas.openxmlformats.org/markup-compatibility/2006" xmlns:p14="http://schemas.microsoft.com/office/powerpoint/2010/main">
    <mc:Choice Requires="p14">
      <p:transition spd="slow" p14:dur="3400" advTm="3000">
        <p14:reveal/>
      </p:transition>
    </mc:Choice>
    <mc:Fallback xmlns="">
      <p:transition spd="slow" advTm="3000">
        <p:fade/>
      </p:transition>
    </mc:Fallback>
  </mc:AlternateContent>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17" name="Rounded Rectangle 16"/>
          <p:cNvSpPr/>
          <p:nvPr/>
        </p:nvSpPr>
        <p:spPr>
          <a:xfrm rot="900000">
            <a:off x="-57216" y="-1017685"/>
            <a:ext cx="7411427" cy="3438177"/>
          </a:xfrm>
          <a:custGeom>
            <a:avLst/>
            <a:gdLst/>
            <a:ahLst/>
            <a:cxnLst/>
            <a:rect l="l" t="t" r="r" b="b"/>
            <a:pathLst>
              <a:path w="7411427" h="3438177">
                <a:moveTo>
                  <a:pt x="0" y="1985886"/>
                </a:moveTo>
                <a:lnTo>
                  <a:pt x="7411427" y="0"/>
                </a:lnTo>
                <a:lnTo>
                  <a:pt x="7411427" y="3356087"/>
                </a:lnTo>
                <a:cubicBezTo>
                  <a:pt x="7411427" y="3401424"/>
                  <a:pt x="7374674" y="3438177"/>
                  <a:pt x="7329337" y="3438177"/>
                </a:cubicBezTo>
                <a:lnTo>
                  <a:pt x="389140" y="3438177"/>
                </a:lnTo>
                <a:close/>
              </a:path>
            </a:pathLst>
          </a:custGeom>
          <a:solidFill>
            <a:schemeClr val="bg1">
              <a:alpha val="2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ounded Rectangle 17"/>
          <p:cNvSpPr/>
          <p:nvPr/>
        </p:nvSpPr>
        <p:spPr>
          <a:xfrm rot="900000">
            <a:off x="-776641" y="2417820"/>
            <a:ext cx="6998365" cy="5080081"/>
          </a:xfrm>
          <a:custGeom>
            <a:avLst/>
            <a:gdLst/>
            <a:ahLst/>
            <a:cxnLst/>
            <a:rect l="l" t="t" r="r" b="b"/>
            <a:pathLst>
              <a:path w="6998365" h="5080081">
                <a:moveTo>
                  <a:pt x="0" y="0"/>
                </a:moveTo>
                <a:lnTo>
                  <a:pt x="6916275" y="0"/>
                </a:lnTo>
                <a:cubicBezTo>
                  <a:pt x="6961612" y="0"/>
                  <a:pt x="6998365" y="36753"/>
                  <a:pt x="6998365" y="82090"/>
                </a:cubicBezTo>
                <a:lnTo>
                  <a:pt x="6998365" y="3569608"/>
                </a:lnTo>
                <a:lnTo>
                  <a:pt x="1361203" y="5080081"/>
                </a:lnTo>
                <a:close/>
              </a:path>
            </a:pathLst>
          </a:custGeom>
          <a:solidFill>
            <a:schemeClr val="bg1">
              <a:alpha val="7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ounded Rectangle 18"/>
          <p:cNvSpPr/>
          <p:nvPr/>
        </p:nvSpPr>
        <p:spPr>
          <a:xfrm rot="900000">
            <a:off x="6338067" y="3775812"/>
            <a:ext cx="3102275" cy="3544033"/>
          </a:xfrm>
          <a:custGeom>
            <a:avLst/>
            <a:gdLst/>
            <a:ahLst/>
            <a:cxnLst/>
            <a:rect l="l" t="t" r="r" b="b"/>
            <a:pathLst>
              <a:path w="3102275" h="3544033">
                <a:moveTo>
                  <a:pt x="50137" y="6451"/>
                </a:moveTo>
                <a:cubicBezTo>
                  <a:pt x="59958" y="2297"/>
                  <a:pt x="70756" y="0"/>
                  <a:pt x="82090" y="0"/>
                </a:cubicBezTo>
                <a:lnTo>
                  <a:pt x="2375388" y="0"/>
                </a:lnTo>
                <a:lnTo>
                  <a:pt x="3102275" y="2712781"/>
                </a:lnTo>
                <a:lnTo>
                  <a:pt x="0" y="3544033"/>
                </a:lnTo>
                <a:lnTo>
                  <a:pt x="0" y="82090"/>
                </a:lnTo>
                <a:cubicBezTo>
                  <a:pt x="0" y="48087"/>
                  <a:pt x="20673" y="18913"/>
                  <a:pt x="50137" y="6451"/>
                </a:cubicBezTo>
                <a:close/>
              </a:path>
            </a:pathLst>
          </a:custGeom>
          <a:solidFill>
            <a:schemeClr val="bg1">
              <a:alpha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 name="Rounded Rectangle 19"/>
          <p:cNvSpPr/>
          <p:nvPr/>
        </p:nvSpPr>
        <p:spPr>
          <a:xfrm rot="900000">
            <a:off x="7327879" y="-104312"/>
            <a:ext cx="2350627" cy="3820866"/>
          </a:xfrm>
          <a:custGeom>
            <a:avLst/>
            <a:gdLst/>
            <a:ahLst/>
            <a:cxnLst/>
            <a:rect l="l" t="t" r="r" b="b"/>
            <a:pathLst>
              <a:path w="2350627" h="3820866">
                <a:moveTo>
                  <a:pt x="1" y="355523"/>
                </a:moveTo>
                <a:lnTo>
                  <a:pt x="1326829" y="0"/>
                </a:lnTo>
                <a:lnTo>
                  <a:pt x="2350627" y="3820866"/>
                </a:lnTo>
                <a:lnTo>
                  <a:pt x="82091" y="3820866"/>
                </a:lnTo>
                <a:cubicBezTo>
                  <a:pt x="36754" y="3820866"/>
                  <a:pt x="1" y="3784113"/>
                  <a:pt x="0" y="3738776"/>
                </a:cubicBezTo>
                <a:close/>
              </a:path>
            </a:pathLst>
          </a:custGeom>
          <a:solidFill>
            <a:schemeClr val="bg1">
              <a:alpha val="3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rot="900000">
            <a:off x="534986" y="2921829"/>
            <a:ext cx="5690855" cy="1570680"/>
          </a:xfrm>
        </p:spPr>
        <p:txBody>
          <a:bodyPr anchor="b">
            <a:noAutofit/>
          </a:bodyPr>
          <a:lstStyle>
            <a:lvl1pPr algn="r">
              <a:defRPr sz="4800" b="0" cap="none" baseline="0"/>
            </a:lvl1pPr>
          </a:lstStyle>
          <a:p>
            <a:r>
              <a:rPr lang="en-US" smtClean="0"/>
              <a:t>Click to edit Master title style</a:t>
            </a:r>
            <a:endParaRPr lang="en-US" dirty="0"/>
          </a:p>
        </p:txBody>
      </p:sp>
      <p:sp>
        <p:nvSpPr>
          <p:cNvPr id="3" name="Text Placeholder 2"/>
          <p:cNvSpPr>
            <a:spLocks noGrp="1"/>
          </p:cNvSpPr>
          <p:nvPr>
            <p:ph type="body" idx="1"/>
          </p:nvPr>
        </p:nvSpPr>
        <p:spPr>
          <a:xfrm rot="900000">
            <a:off x="537849" y="4494201"/>
            <a:ext cx="5271544" cy="1500187"/>
          </a:xfrm>
        </p:spPr>
        <p:txBody>
          <a:bodyPr anchor="t">
            <a:normAutofit/>
          </a:bodyPr>
          <a:lstStyle>
            <a:lvl1pPr marL="0" indent="0" algn="r">
              <a:buNone/>
              <a:defRPr sz="24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rot="900000">
            <a:off x="6878368" y="3761385"/>
            <a:ext cx="1524000" cy="365125"/>
          </a:xfrm>
        </p:spPr>
        <p:txBody>
          <a:bodyPr/>
          <a:lstStyle>
            <a:lvl1pPr algn="l">
              <a:defRPr/>
            </a:lvl1pPr>
          </a:lstStyle>
          <a:p>
            <a:fld id="{F83E8523-6985-4049-AF5B-BF5DE1A4BC3A}" type="datetime1">
              <a:rPr lang="en-US" smtClean="0"/>
              <a:t>10/31/2011</a:t>
            </a:fld>
            <a:endParaRPr lang="en-US"/>
          </a:p>
        </p:txBody>
      </p:sp>
      <p:sp>
        <p:nvSpPr>
          <p:cNvPr id="5" name="Footer Placeholder 4"/>
          <p:cNvSpPr>
            <a:spLocks noGrp="1"/>
          </p:cNvSpPr>
          <p:nvPr>
            <p:ph type="ftr" sz="quarter" idx="11"/>
          </p:nvPr>
        </p:nvSpPr>
        <p:spPr>
          <a:xfrm rot="900000">
            <a:off x="7056965" y="3170795"/>
            <a:ext cx="1926305" cy="365125"/>
          </a:xfrm>
        </p:spPr>
        <p:txBody>
          <a:bodyPr/>
          <a:lstStyle/>
          <a:p>
            <a:r>
              <a:rPr lang="en-US" smtClean="0"/>
              <a:t>Lesson 1: God Is                                                                         Global University of Theological Studies</a:t>
            </a:r>
            <a:endParaRPr lang="en-US"/>
          </a:p>
        </p:txBody>
      </p:sp>
      <p:sp>
        <p:nvSpPr>
          <p:cNvPr id="6" name="Slide Number Placeholder 5"/>
          <p:cNvSpPr>
            <a:spLocks noGrp="1"/>
          </p:cNvSpPr>
          <p:nvPr>
            <p:ph type="sldNum" sz="quarter" idx="12"/>
          </p:nvPr>
        </p:nvSpPr>
        <p:spPr>
          <a:xfrm rot="900000" flipH="1">
            <a:off x="7176363" y="2661157"/>
            <a:ext cx="683979" cy="365125"/>
          </a:xfrm>
        </p:spPr>
        <p:txBody>
          <a:bodyPr/>
          <a:lstStyle>
            <a:lvl1pPr algn="l">
              <a:defRPr/>
            </a:lvl1pPr>
          </a:lstStyle>
          <a:p>
            <a:fld id="{97614D2F-4347-F847-8C2E-5337472F27B7}" type="slidenum">
              <a:rPr lang="en-US" smtClean="0"/>
              <a:t>‹#›</a:t>
            </a:fld>
            <a:endParaRPr lang="en-US"/>
          </a:p>
        </p:txBody>
      </p:sp>
    </p:spTree>
  </p:cSld>
  <p:clrMapOvr>
    <a:masterClrMapping/>
  </p:clrMapOvr>
  <mc:AlternateContent xmlns:mc="http://schemas.openxmlformats.org/markup-compatibility/2006" xmlns:p14="http://schemas.microsoft.com/office/powerpoint/2010/main">
    <mc:Choice Requires="p14">
      <p:transition spd="slow" p14:dur="3400" advTm="3000">
        <p14:reveal/>
      </p:transition>
    </mc:Choice>
    <mc:Fallback xmlns="">
      <p:transition spd="slow" advTm="3000">
        <p:fade/>
      </p:transition>
    </mc:Fallback>
  </mc:AlternateContent>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17" name="Rounded Rectangle 16"/>
          <p:cNvSpPr/>
          <p:nvPr/>
        </p:nvSpPr>
        <p:spPr>
          <a:xfrm rot="20707748">
            <a:off x="-883225" y="-625990"/>
            <a:ext cx="7439907" cy="7344599"/>
          </a:xfrm>
          <a:custGeom>
            <a:avLst/>
            <a:gdLst/>
            <a:ahLst/>
            <a:cxnLst/>
            <a:rect l="l" t="t" r="r" b="b"/>
            <a:pathLst>
              <a:path w="7439907" h="7344599">
                <a:moveTo>
                  <a:pt x="1760047" y="0"/>
                </a:moveTo>
                <a:lnTo>
                  <a:pt x="7439906" y="1508202"/>
                </a:lnTo>
                <a:lnTo>
                  <a:pt x="7439907" y="7262509"/>
                </a:lnTo>
                <a:cubicBezTo>
                  <a:pt x="7439906" y="7307846"/>
                  <a:pt x="7403153" y="7344599"/>
                  <a:pt x="7357816" y="7344599"/>
                </a:cubicBezTo>
                <a:lnTo>
                  <a:pt x="2697558" y="7344599"/>
                </a:lnTo>
                <a:lnTo>
                  <a:pt x="0" y="6628303"/>
                </a:lnTo>
                <a:close/>
              </a:path>
            </a:pathLst>
          </a:custGeom>
          <a:solidFill>
            <a:schemeClr val="bg1">
              <a:alpha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ounded Rectangle 17"/>
          <p:cNvSpPr/>
          <p:nvPr/>
        </p:nvSpPr>
        <p:spPr>
          <a:xfrm rot="20707748">
            <a:off x="3237537" y="6275496"/>
            <a:ext cx="4387395" cy="1165008"/>
          </a:xfrm>
          <a:custGeom>
            <a:avLst/>
            <a:gdLst/>
            <a:ahLst/>
            <a:cxnLst/>
            <a:rect l="l" t="t" r="r" b="b"/>
            <a:pathLst>
              <a:path w="4387395" h="1165008">
                <a:moveTo>
                  <a:pt x="4337258" y="6451"/>
                </a:moveTo>
                <a:cubicBezTo>
                  <a:pt x="4366722" y="18913"/>
                  <a:pt x="4387395" y="48087"/>
                  <a:pt x="4387395" y="82090"/>
                </a:cubicBezTo>
                <a:lnTo>
                  <a:pt x="4387395" y="1165008"/>
                </a:lnTo>
                <a:lnTo>
                  <a:pt x="0" y="0"/>
                </a:lnTo>
                <a:lnTo>
                  <a:pt x="4305305" y="0"/>
                </a:lnTo>
                <a:cubicBezTo>
                  <a:pt x="4316639" y="0"/>
                  <a:pt x="4327437" y="2297"/>
                  <a:pt x="4337258" y="6451"/>
                </a:cubicBezTo>
                <a:close/>
              </a:path>
            </a:pathLst>
          </a:custGeom>
          <a:solidFill>
            <a:schemeClr val="bg1">
              <a:alpha val="3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ounded Rectangle 18"/>
          <p:cNvSpPr/>
          <p:nvPr/>
        </p:nvSpPr>
        <p:spPr>
          <a:xfrm rot="20707748">
            <a:off x="7660698" y="5462349"/>
            <a:ext cx="1709024" cy="1536003"/>
          </a:xfrm>
          <a:custGeom>
            <a:avLst/>
            <a:gdLst/>
            <a:ahLst/>
            <a:cxnLst/>
            <a:rect l="l" t="t" r="r" b="b"/>
            <a:pathLst>
              <a:path w="1709024" h="1536003">
                <a:moveTo>
                  <a:pt x="1709024" y="0"/>
                </a:moveTo>
                <a:lnTo>
                  <a:pt x="1301161" y="1536003"/>
                </a:lnTo>
                <a:lnTo>
                  <a:pt x="0" y="1190500"/>
                </a:lnTo>
                <a:lnTo>
                  <a:pt x="0" y="82090"/>
                </a:lnTo>
                <a:cubicBezTo>
                  <a:pt x="0" y="36753"/>
                  <a:pt x="36753" y="0"/>
                  <a:pt x="82090" y="0"/>
                </a:cubicBezTo>
                <a:close/>
              </a:path>
            </a:pathLst>
          </a:custGeom>
          <a:solidFill>
            <a:schemeClr val="bg1">
              <a:alpha val="2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ounded Rectangle 19"/>
          <p:cNvSpPr/>
          <p:nvPr/>
        </p:nvSpPr>
        <p:spPr>
          <a:xfrm rot="20707748">
            <a:off x="6667944" y="-490547"/>
            <a:ext cx="3064333" cy="5811872"/>
          </a:xfrm>
          <a:custGeom>
            <a:avLst/>
            <a:gdLst/>
            <a:ahLst/>
            <a:cxnLst/>
            <a:rect l="l" t="t" r="r" b="b"/>
            <a:pathLst>
              <a:path w="3064333" h="5811872">
                <a:moveTo>
                  <a:pt x="0" y="0"/>
                </a:moveTo>
                <a:lnTo>
                  <a:pt x="3064333" y="813688"/>
                </a:lnTo>
                <a:lnTo>
                  <a:pt x="1737140" y="5811872"/>
                </a:lnTo>
                <a:lnTo>
                  <a:pt x="82090" y="5811872"/>
                </a:lnTo>
                <a:cubicBezTo>
                  <a:pt x="36753" y="5811872"/>
                  <a:pt x="0" y="5775119"/>
                  <a:pt x="0" y="5729782"/>
                </a:cubicBezTo>
                <a:close/>
              </a:path>
            </a:pathLst>
          </a:custGeom>
          <a:solidFill>
            <a:schemeClr val="bg1">
              <a:alpha val="7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rot="4500000">
            <a:off x="5171893" y="2231024"/>
            <a:ext cx="4820301" cy="1436159"/>
          </a:xfrm>
        </p:spPr>
        <p:txBody>
          <a:bodyPr/>
          <a:lstStyle/>
          <a:p>
            <a:r>
              <a:rPr lang="en-US" smtClean="0"/>
              <a:t>Click to edit Master title style</a:t>
            </a:r>
            <a:endParaRPr lang="en-US"/>
          </a:p>
        </p:txBody>
      </p:sp>
      <p:sp>
        <p:nvSpPr>
          <p:cNvPr id="3" name="Content Placeholder 2"/>
          <p:cNvSpPr>
            <a:spLocks noGrp="1"/>
          </p:cNvSpPr>
          <p:nvPr>
            <p:ph sz="half" idx="1"/>
          </p:nvPr>
        </p:nvSpPr>
        <p:spPr>
          <a:xfrm rot="-900000">
            <a:off x="1014439" y="1335061"/>
            <a:ext cx="2578608" cy="48398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rot="-900000">
            <a:off x="3701032" y="618005"/>
            <a:ext cx="2580010" cy="4837176"/>
          </a:xfrm>
        </p:spPr>
        <p:txBody>
          <a:bodyPr anchor="t"/>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a:xfrm rot="-900000">
            <a:off x="7755919" y="5887412"/>
            <a:ext cx="1241980" cy="365125"/>
          </a:xfrm>
        </p:spPr>
        <p:txBody>
          <a:bodyPr/>
          <a:lstStyle>
            <a:lvl1pPr algn="l">
              <a:defRPr/>
            </a:lvl1pPr>
          </a:lstStyle>
          <a:p>
            <a:fld id="{996E2D45-D4F5-7646-AAF0-AE3CA5C5BAFA}" type="datetime1">
              <a:rPr lang="en-US" smtClean="0"/>
              <a:t>10/31/2011</a:t>
            </a:fld>
            <a:endParaRPr lang="en-US"/>
          </a:p>
        </p:txBody>
      </p:sp>
      <p:sp>
        <p:nvSpPr>
          <p:cNvPr id="6" name="Footer Placeholder 5"/>
          <p:cNvSpPr>
            <a:spLocks noGrp="1"/>
          </p:cNvSpPr>
          <p:nvPr>
            <p:ph type="ftr" sz="quarter" idx="11"/>
          </p:nvPr>
        </p:nvSpPr>
        <p:spPr>
          <a:xfrm rot="-900000">
            <a:off x="4054658" y="5494374"/>
            <a:ext cx="3124200" cy="365125"/>
          </a:xfrm>
        </p:spPr>
        <p:txBody>
          <a:bodyPr/>
          <a:lstStyle>
            <a:lvl1pPr algn="r">
              <a:defRPr/>
            </a:lvl1pPr>
          </a:lstStyle>
          <a:p>
            <a:r>
              <a:rPr lang="en-US" smtClean="0"/>
              <a:t>Lesson 1: God Is                                                                         Global University of Theological Studies</a:t>
            </a:r>
            <a:endParaRPr lang="en-US"/>
          </a:p>
        </p:txBody>
      </p:sp>
      <p:sp>
        <p:nvSpPr>
          <p:cNvPr id="7" name="Slide Number Placeholder 6"/>
          <p:cNvSpPr>
            <a:spLocks noGrp="1"/>
          </p:cNvSpPr>
          <p:nvPr>
            <p:ph type="sldNum" sz="quarter" idx="12"/>
          </p:nvPr>
        </p:nvSpPr>
        <p:spPr>
          <a:xfrm rot="-900000">
            <a:off x="7690164" y="5643110"/>
            <a:ext cx="1241693" cy="365125"/>
          </a:xfrm>
        </p:spPr>
        <p:txBody>
          <a:bodyPr/>
          <a:lstStyle>
            <a:lvl1pPr algn="l">
              <a:defRPr/>
            </a:lvl1pPr>
          </a:lstStyle>
          <a:p>
            <a:fld id="{97614D2F-4347-F847-8C2E-5337472F27B7}" type="slidenum">
              <a:rPr lang="en-US" smtClean="0"/>
              <a:t>‹#›</a:t>
            </a:fld>
            <a:endParaRPr lang="en-US"/>
          </a:p>
        </p:txBody>
      </p:sp>
    </p:spTree>
  </p:cSld>
  <p:clrMapOvr>
    <a:masterClrMapping/>
  </p:clrMapOvr>
  <mc:AlternateContent xmlns:mc="http://schemas.openxmlformats.org/markup-compatibility/2006" xmlns:p14="http://schemas.microsoft.com/office/powerpoint/2010/main">
    <mc:Choice Requires="p14">
      <p:transition spd="slow" p14:dur="3400" advTm="3000">
        <p14:reveal/>
      </p:transition>
    </mc:Choice>
    <mc:Fallback xmlns="">
      <p:transition spd="slow" advTm="3000">
        <p:fade/>
      </p:transition>
    </mc:Fallback>
  </mc:AlternateContent>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53" name="Rounded Rectangle 52"/>
          <p:cNvSpPr/>
          <p:nvPr/>
        </p:nvSpPr>
        <p:spPr>
          <a:xfrm rot="20707748">
            <a:off x="-883225" y="-625990"/>
            <a:ext cx="7439907" cy="7344599"/>
          </a:xfrm>
          <a:custGeom>
            <a:avLst/>
            <a:gdLst/>
            <a:ahLst/>
            <a:cxnLst/>
            <a:rect l="l" t="t" r="r" b="b"/>
            <a:pathLst>
              <a:path w="7439907" h="7344599">
                <a:moveTo>
                  <a:pt x="1760047" y="0"/>
                </a:moveTo>
                <a:lnTo>
                  <a:pt x="7439906" y="1508202"/>
                </a:lnTo>
                <a:lnTo>
                  <a:pt x="7439907" y="7262509"/>
                </a:lnTo>
                <a:cubicBezTo>
                  <a:pt x="7439906" y="7307846"/>
                  <a:pt x="7403153" y="7344599"/>
                  <a:pt x="7357816" y="7344599"/>
                </a:cubicBezTo>
                <a:lnTo>
                  <a:pt x="2697558" y="7344599"/>
                </a:lnTo>
                <a:lnTo>
                  <a:pt x="0" y="6628303"/>
                </a:lnTo>
                <a:close/>
              </a:path>
            </a:pathLst>
          </a:custGeom>
          <a:solidFill>
            <a:schemeClr val="bg1">
              <a:alpha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Rounded Rectangle 53"/>
          <p:cNvSpPr/>
          <p:nvPr/>
        </p:nvSpPr>
        <p:spPr>
          <a:xfrm rot="20707748">
            <a:off x="3237537" y="6275496"/>
            <a:ext cx="4387395" cy="1165008"/>
          </a:xfrm>
          <a:custGeom>
            <a:avLst/>
            <a:gdLst/>
            <a:ahLst/>
            <a:cxnLst/>
            <a:rect l="l" t="t" r="r" b="b"/>
            <a:pathLst>
              <a:path w="4387395" h="1165008">
                <a:moveTo>
                  <a:pt x="4337258" y="6451"/>
                </a:moveTo>
                <a:cubicBezTo>
                  <a:pt x="4366722" y="18913"/>
                  <a:pt x="4387395" y="48087"/>
                  <a:pt x="4387395" y="82090"/>
                </a:cubicBezTo>
                <a:lnTo>
                  <a:pt x="4387395" y="1165008"/>
                </a:lnTo>
                <a:lnTo>
                  <a:pt x="0" y="0"/>
                </a:lnTo>
                <a:lnTo>
                  <a:pt x="4305305" y="0"/>
                </a:lnTo>
                <a:cubicBezTo>
                  <a:pt x="4316639" y="0"/>
                  <a:pt x="4327437" y="2297"/>
                  <a:pt x="4337258" y="6451"/>
                </a:cubicBezTo>
                <a:close/>
              </a:path>
            </a:pathLst>
          </a:custGeom>
          <a:solidFill>
            <a:schemeClr val="bg1">
              <a:alpha val="3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Rounded Rectangle 54"/>
          <p:cNvSpPr/>
          <p:nvPr/>
        </p:nvSpPr>
        <p:spPr>
          <a:xfrm rot="20707748">
            <a:off x="7660698" y="5462349"/>
            <a:ext cx="1709024" cy="1536003"/>
          </a:xfrm>
          <a:custGeom>
            <a:avLst/>
            <a:gdLst/>
            <a:ahLst/>
            <a:cxnLst/>
            <a:rect l="l" t="t" r="r" b="b"/>
            <a:pathLst>
              <a:path w="1709024" h="1536003">
                <a:moveTo>
                  <a:pt x="1709024" y="0"/>
                </a:moveTo>
                <a:lnTo>
                  <a:pt x="1301161" y="1536003"/>
                </a:lnTo>
                <a:lnTo>
                  <a:pt x="0" y="1190500"/>
                </a:lnTo>
                <a:lnTo>
                  <a:pt x="0" y="82090"/>
                </a:lnTo>
                <a:cubicBezTo>
                  <a:pt x="0" y="36753"/>
                  <a:pt x="36753" y="0"/>
                  <a:pt x="82090" y="0"/>
                </a:cubicBezTo>
                <a:close/>
              </a:path>
            </a:pathLst>
          </a:custGeom>
          <a:solidFill>
            <a:schemeClr val="bg1">
              <a:alpha val="2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Rounded Rectangle 55"/>
          <p:cNvSpPr/>
          <p:nvPr/>
        </p:nvSpPr>
        <p:spPr>
          <a:xfrm rot="20707748">
            <a:off x="6667944" y="-490547"/>
            <a:ext cx="3064333" cy="5811872"/>
          </a:xfrm>
          <a:custGeom>
            <a:avLst/>
            <a:gdLst/>
            <a:ahLst/>
            <a:cxnLst/>
            <a:rect l="l" t="t" r="r" b="b"/>
            <a:pathLst>
              <a:path w="3064333" h="5811872">
                <a:moveTo>
                  <a:pt x="0" y="0"/>
                </a:moveTo>
                <a:lnTo>
                  <a:pt x="3064333" y="813688"/>
                </a:lnTo>
                <a:lnTo>
                  <a:pt x="1737140" y="5811872"/>
                </a:lnTo>
                <a:lnTo>
                  <a:pt x="82090" y="5811872"/>
                </a:lnTo>
                <a:cubicBezTo>
                  <a:pt x="36753" y="5811872"/>
                  <a:pt x="0" y="5775119"/>
                  <a:pt x="0" y="5729782"/>
                </a:cubicBezTo>
                <a:close/>
              </a:path>
            </a:pathLst>
          </a:custGeom>
          <a:solidFill>
            <a:schemeClr val="bg1">
              <a:alpha val="7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rot="4500000">
            <a:off x="5175504" y="2231136"/>
            <a:ext cx="4818888" cy="1435608"/>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rot="-900000">
            <a:off x="854761" y="1406870"/>
            <a:ext cx="2213148" cy="759866"/>
          </a:xfrm>
        </p:spPr>
        <p:txBody>
          <a:bodyPr anchor="b"/>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rot="-900000">
            <a:off x="1120518" y="2227895"/>
            <a:ext cx="2578608" cy="393870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rot="-900000">
            <a:off x="3535709" y="687503"/>
            <a:ext cx="2214753" cy="753043"/>
          </a:xfrm>
        </p:spPr>
        <p:txBody>
          <a:bodyPr anchor="b"/>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rot="-900000">
            <a:off x="3808498" y="1495882"/>
            <a:ext cx="2578608" cy="395590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a:xfrm rot="-900000">
            <a:off x="7754112" y="5888736"/>
            <a:ext cx="1243584" cy="365125"/>
          </a:xfrm>
        </p:spPr>
        <p:txBody>
          <a:bodyPr/>
          <a:lstStyle>
            <a:lvl1pPr algn="l">
              <a:defRPr/>
            </a:lvl1pPr>
          </a:lstStyle>
          <a:p>
            <a:fld id="{C2C246EC-856C-2046-AEC5-3B62D5C54175}" type="datetime1">
              <a:rPr lang="en-US" smtClean="0"/>
              <a:t>10/31/2011</a:t>
            </a:fld>
            <a:endParaRPr lang="en-US"/>
          </a:p>
        </p:txBody>
      </p:sp>
      <p:sp>
        <p:nvSpPr>
          <p:cNvPr id="8" name="Footer Placeholder 7"/>
          <p:cNvSpPr>
            <a:spLocks noGrp="1"/>
          </p:cNvSpPr>
          <p:nvPr>
            <p:ph type="ftr" sz="quarter" idx="11"/>
          </p:nvPr>
        </p:nvSpPr>
        <p:spPr>
          <a:xfrm rot="-900000">
            <a:off x="4050792" y="5495544"/>
            <a:ext cx="3124200" cy="365125"/>
          </a:xfrm>
        </p:spPr>
        <p:txBody>
          <a:bodyPr/>
          <a:lstStyle>
            <a:lvl1pPr algn="r">
              <a:defRPr/>
            </a:lvl1pPr>
          </a:lstStyle>
          <a:p>
            <a:r>
              <a:rPr lang="en-US" smtClean="0"/>
              <a:t>Lesson 1: God Is                                                                         Global University of Theological Studies</a:t>
            </a:r>
            <a:endParaRPr lang="en-US"/>
          </a:p>
        </p:txBody>
      </p:sp>
      <p:sp>
        <p:nvSpPr>
          <p:cNvPr id="9" name="Slide Number Placeholder 8"/>
          <p:cNvSpPr>
            <a:spLocks noGrp="1"/>
          </p:cNvSpPr>
          <p:nvPr>
            <p:ph type="sldNum" sz="quarter" idx="12"/>
          </p:nvPr>
        </p:nvSpPr>
        <p:spPr>
          <a:xfrm rot="-900000">
            <a:off x="7690104" y="5641848"/>
            <a:ext cx="1243584" cy="365125"/>
          </a:xfrm>
        </p:spPr>
        <p:txBody>
          <a:bodyPr/>
          <a:lstStyle>
            <a:lvl1pPr algn="l">
              <a:defRPr/>
            </a:lvl1pPr>
          </a:lstStyle>
          <a:p>
            <a:fld id="{97614D2F-4347-F847-8C2E-5337472F27B7}" type="slidenum">
              <a:rPr lang="en-US" smtClean="0"/>
              <a:t>‹#›</a:t>
            </a:fld>
            <a:endParaRPr lang="en-US"/>
          </a:p>
        </p:txBody>
      </p:sp>
    </p:spTree>
  </p:cSld>
  <p:clrMapOvr>
    <a:masterClrMapping/>
  </p:clrMapOvr>
  <mc:AlternateContent xmlns:mc="http://schemas.openxmlformats.org/markup-compatibility/2006" xmlns:p14="http://schemas.microsoft.com/office/powerpoint/2010/main">
    <mc:Choice Requires="p14">
      <p:transition spd="slow" p14:dur="3400" advTm="3000">
        <p14:reveal/>
      </p:transition>
    </mc:Choice>
    <mc:Fallback xmlns="">
      <p:transition spd="slow" advTm="3000">
        <p:fade/>
      </p:transition>
    </mc:Fallback>
  </mc:AlternateContent>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1" name="Rounded Rectangle 20"/>
          <p:cNvSpPr/>
          <p:nvPr/>
        </p:nvSpPr>
        <p:spPr>
          <a:xfrm rot="907748">
            <a:off x="-865440" y="850599"/>
            <a:ext cx="3615441" cy="6151724"/>
          </a:xfrm>
          <a:custGeom>
            <a:avLst/>
            <a:gdLst/>
            <a:ahLst/>
            <a:cxnLst/>
            <a:rect l="l" t="t" r="r" b="b"/>
            <a:pathLst>
              <a:path w="3615441" h="6151724">
                <a:moveTo>
                  <a:pt x="0" y="0"/>
                </a:moveTo>
                <a:lnTo>
                  <a:pt x="3533351" y="0"/>
                </a:lnTo>
                <a:cubicBezTo>
                  <a:pt x="3578688" y="0"/>
                  <a:pt x="3615441" y="36753"/>
                  <a:pt x="3615441" y="82090"/>
                </a:cubicBezTo>
                <a:lnTo>
                  <a:pt x="3615441" y="5623909"/>
                </a:lnTo>
                <a:lnTo>
                  <a:pt x="1663219" y="6151724"/>
                </a:lnTo>
                <a:close/>
              </a:path>
            </a:pathLst>
          </a:custGeom>
          <a:solidFill>
            <a:schemeClr val="bg1">
              <a:alpha val="7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ounded Rectangle 21"/>
          <p:cNvSpPr/>
          <p:nvPr/>
        </p:nvSpPr>
        <p:spPr>
          <a:xfrm rot="907748">
            <a:off x="17749" y="-511509"/>
            <a:ext cx="3735394" cy="1387781"/>
          </a:xfrm>
          <a:custGeom>
            <a:avLst/>
            <a:gdLst/>
            <a:ahLst/>
            <a:cxnLst/>
            <a:rect l="l" t="t" r="r" b="b"/>
            <a:pathLst>
              <a:path w="3735394" h="1387781">
                <a:moveTo>
                  <a:pt x="0" y="1009924"/>
                </a:moveTo>
                <a:lnTo>
                  <a:pt x="3735394" y="0"/>
                </a:lnTo>
                <a:lnTo>
                  <a:pt x="3735394" y="1305691"/>
                </a:lnTo>
                <a:cubicBezTo>
                  <a:pt x="3735394" y="1351028"/>
                  <a:pt x="3698641" y="1387781"/>
                  <a:pt x="3653304" y="1387781"/>
                </a:cubicBezTo>
                <a:lnTo>
                  <a:pt x="102160" y="1387781"/>
                </a:lnTo>
                <a:close/>
              </a:path>
            </a:pathLst>
          </a:custGeom>
          <a:solidFill>
            <a:schemeClr val="bg1">
              <a:alpha val="3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ounded Rectangle 22"/>
          <p:cNvSpPr/>
          <p:nvPr/>
        </p:nvSpPr>
        <p:spPr>
          <a:xfrm rot="907748">
            <a:off x="2146801" y="6590199"/>
            <a:ext cx="1981025" cy="535602"/>
          </a:xfrm>
          <a:custGeom>
            <a:avLst/>
            <a:gdLst/>
            <a:ahLst/>
            <a:cxnLst/>
            <a:rect l="l" t="t" r="r" b="b"/>
            <a:pathLst>
              <a:path w="1981025" h="535602">
                <a:moveTo>
                  <a:pt x="50137" y="6451"/>
                </a:moveTo>
                <a:cubicBezTo>
                  <a:pt x="59958" y="2297"/>
                  <a:pt x="70756" y="0"/>
                  <a:pt x="82090" y="0"/>
                </a:cubicBezTo>
                <a:lnTo>
                  <a:pt x="1981025" y="0"/>
                </a:lnTo>
                <a:lnTo>
                  <a:pt x="0" y="535602"/>
                </a:lnTo>
                <a:lnTo>
                  <a:pt x="0" y="82090"/>
                </a:lnTo>
                <a:cubicBezTo>
                  <a:pt x="0" y="48087"/>
                  <a:pt x="20674" y="18913"/>
                  <a:pt x="50137" y="6451"/>
                </a:cubicBezTo>
                <a:close/>
              </a:path>
            </a:pathLst>
          </a:custGeom>
          <a:solidFill>
            <a:schemeClr val="bg1">
              <a:alpha val="2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ounded Rectangle 23"/>
          <p:cNvSpPr/>
          <p:nvPr/>
        </p:nvSpPr>
        <p:spPr>
          <a:xfrm rot="907748">
            <a:off x="3185141" y="-553633"/>
            <a:ext cx="6782931" cy="7826540"/>
          </a:xfrm>
          <a:custGeom>
            <a:avLst/>
            <a:gdLst/>
            <a:ahLst/>
            <a:cxnLst/>
            <a:rect l="l" t="t" r="r" b="b"/>
            <a:pathLst>
              <a:path w="6782931" h="7826540">
                <a:moveTo>
                  <a:pt x="0" y="1349945"/>
                </a:moveTo>
                <a:lnTo>
                  <a:pt x="4993024" y="0"/>
                </a:lnTo>
                <a:lnTo>
                  <a:pt x="6782931" y="6620302"/>
                </a:lnTo>
                <a:lnTo>
                  <a:pt x="2321435" y="7826540"/>
                </a:lnTo>
                <a:lnTo>
                  <a:pt x="82090" y="7826540"/>
                </a:lnTo>
                <a:cubicBezTo>
                  <a:pt x="36753" y="7826540"/>
                  <a:pt x="0" y="7789787"/>
                  <a:pt x="0" y="7744450"/>
                </a:cubicBezTo>
                <a:close/>
              </a:path>
            </a:pathLst>
          </a:custGeom>
          <a:solidFill>
            <a:schemeClr val="bg1">
              <a:alpha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rot="-4500000">
            <a:off x="-630936" y="2926080"/>
            <a:ext cx="5065776" cy="1691640"/>
          </a:xfrm>
        </p:spPr>
        <p:txBody>
          <a:bodyPr/>
          <a:lstStyle/>
          <a:p>
            <a:r>
              <a:rPr lang="en-US" smtClean="0"/>
              <a:t>Click to edit Master title style</a:t>
            </a:r>
            <a:endParaRPr lang="en-US"/>
          </a:p>
        </p:txBody>
      </p:sp>
      <p:sp>
        <p:nvSpPr>
          <p:cNvPr id="3" name="Date Placeholder 2"/>
          <p:cNvSpPr>
            <a:spLocks noGrp="1"/>
          </p:cNvSpPr>
          <p:nvPr>
            <p:ph type="dt" sz="half" idx="10"/>
          </p:nvPr>
        </p:nvSpPr>
        <p:spPr>
          <a:xfrm rot="900000">
            <a:off x="1691640" y="612648"/>
            <a:ext cx="1792224" cy="365125"/>
          </a:xfrm>
        </p:spPr>
        <p:txBody>
          <a:bodyPr/>
          <a:lstStyle/>
          <a:p>
            <a:fld id="{C7616214-DAFB-F94F-A5DB-29091113D369}" type="datetime1">
              <a:rPr lang="en-US" smtClean="0"/>
              <a:t>10/31/2011</a:t>
            </a:fld>
            <a:endParaRPr lang="en-US"/>
          </a:p>
        </p:txBody>
      </p:sp>
      <p:sp>
        <p:nvSpPr>
          <p:cNvPr id="4" name="Footer Placeholder 3"/>
          <p:cNvSpPr>
            <a:spLocks noGrp="1"/>
          </p:cNvSpPr>
          <p:nvPr>
            <p:ph type="ftr" sz="quarter" idx="11"/>
          </p:nvPr>
        </p:nvSpPr>
        <p:spPr>
          <a:xfrm rot="900000">
            <a:off x="2493721" y="6101033"/>
            <a:ext cx="3052113" cy="365125"/>
          </a:xfrm>
        </p:spPr>
        <p:txBody>
          <a:bodyPr/>
          <a:lstStyle/>
          <a:p>
            <a:r>
              <a:rPr lang="en-US" smtClean="0"/>
              <a:t>Lesson 1: God Is                                                                         Global University of Theological Studies</a:t>
            </a:r>
            <a:endParaRPr lang="en-US"/>
          </a:p>
        </p:txBody>
      </p:sp>
      <p:sp>
        <p:nvSpPr>
          <p:cNvPr id="5" name="Slide Number Placeholder 4"/>
          <p:cNvSpPr>
            <a:spLocks noGrp="1"/>
          </p:cNvSpPr>
          <p:nvPr>
            <p:ph type="sldNum" sz="quarter" idx="12"/>
          </p:nvPr>
        </p:nvSpPr>
        <p:spPr>
          <a:xfrm rot="900000">
            <a:off x="1261872" y="301752"/>
            <a:ext cx="2286000" cy="365125"/>
          </a:xfrm>
        </p:spPr>
        <p:txBody>
          <a:bodyPr/>
          <a:lstStyle/>
          <a:p>
            <a:fld id="{97614D2F-4347-F847-8C2E-5337472F27B7}" type="slidenum">
              <a:rPr lang="en-US" smtClean="0"/>
              <a:t>‹#›</a:t>
            </a:fld>
            <a:endParaRPr lang="en-US"/>
          </a:p>
        </p:txBody>
      </p:sp>
    </p:spTree>
  </p:cSld>
  <p:clrMapOvr>
    <a:masterClrMapping/>
  </p:clrMapOvr>
  <mc:AlternateContent xmlns:mc="http://schemas.openxmlformats.org/markup-compatibility/2006" xmlns:p14="http://schemas.microsoft.com/office/powerpoint/2010/main">
    <mc:Choice Requires="p14">
      <p:transition spd="slow" p14:dur="3400" advTm="3000">
        <p14:reveal/>
      </p:transition>
    </mc:Choice>
    <mc:Fallback xmlns="">
      <p:transition spd="slow" advTm="3000">
        <p:fade/>
      </p:transition>
    </mc:Fallback>
  </mc:AlternateContent>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12" name="Rounded Rectangle 11"/>
          <p:cNvSpPr/>
          <p:nvPr/>
        </p:nvSpPr>
        <p:spPr>
          <a:xfrm rot="900000">
            <a:off x="-372248" y="-1218153"/>
            <a:ext cx="8577953" cy="6344114"/>
          </a:xfrm>
          <a:custGeom>
            <a:avLst/>
            <a:gdLst/>
            <a:ahLst/>
            <a:cxnLst/>
            <a:rect l="l" t="t" r="r" b="b"/>
            <a:pathLst>
              <a:path w="8577953" h="6344114">
                <a:moveTo>
                  <a:pt x="0" y="2298455"/>
                </a:moveTo>
                <a:lnTo>
                  <a:pt x="8577953" y="0"/>
                </a:lnTo>
                <a:lnTo>
                  <a:pt x="8577953" y="6262024"/>
                </a:lnTo>
                <a:cubicBezTo>
                  <a:pt x="8577953" y="6307361"/>
                  <a:pt x="8541200" y="6344113"/>
                  <a:pt x="8495863" y="6344113"/>
                </a:cubicBezTo>
                <a:lnTo>
                  <a:pt x="1084031" y="6344114"/>
                </a:lnTo>
                <a:close/>
              </a:path>
            </a:pathLst>
          </a:custGeom>
          <a:solidFill>
            <a:schemeClr val="bg1">
              <a:alpha val="2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ounded Rectangle 12"/>
          <p:cNvSpPr/>
          <p:nvPr/>
        </p:nvSpPr>
        <p:spPr>
          <a:xfrm rot="900000">
            <a:off x="-449071" y="5207889"/>
            <a:ext cx="7470000" cy="2486713"/>
          </a:xfrm>
          <a:custGeom>
            <a:avLst/>
            <a:gdLst/>
            <a:ahLst/>
            <a:cxnLst/>
            <a:rect l="l" t="t" r="r" b="b"/>
            <a:pathLst>
              <a:path w="7470000" h="2486713">
                <a:moveTo>
                  <a:pt x="0" y="0"/>
                </a:moveTo>
                <a:lnTo>
                  <a:pt x="7387910" y="0"/>
                </a:lnTo>
                <a:cubicBezTo>
                  <a:pt x="7433247" y="0"/>
                  <a:pt x="7470000" y="36753"/>
                  <a:pt x="7470000" y="82090"/>
                </a:cubicBezTo>
                <a:lnTo>
                  <a:pt x="7470000" y="663670"/>
                </a:lnTo>
                <a:lnTo>
                  <a:pt x="666313" y="2486713"/>
                </a:lnTo>
                <a:close/>
              </a:path>
            </a:pathLst>
          </a:custGeom>
          <a:solidFill>
            <a:schemeClr val="bg1">
              <a:alpha val="7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ounded Rectangle 13"/>
          <p:cNvSpPr/>
          <p:nvPr/>
        </p:nvSpPr>
        <p:spPr>
          <a:xfrm rot="900000">
            <a:off x="7192310" y="6483326"/>
            <a:ext cx="1932834" cy="635630"/>
          </a:xfrm>
          <a:custGeom>
            <a:avLst/>
            <a:gdLst/>
            <a:ahLst/>
            <a:cxnLst/>
            <a:rect l="l" t="t" r="r" b="b"/>
            <a:pathLst>
              <a:path w="1932834" h="635630">
                <a:moveTo>
                  <a:pt x="50137" y="6451"/>
                </a:moveTo>
                <a:cubicBezTo>
                  <a:pt x="59958" y="2297"/>
                  <a:pt x="70756" y="0"/>
                  <a:pt x="82090" y="0"/>
                </a:cubicBezTo>
                <a:lnTo>
                  <a:pt x="1901288" y="0"/>
                </a:lnTo>
                <a:lnTo>
                  <a:pt x="1932834" y="117729"/>
                </a:lnTo>
                <a:lnTo>
                  <a:pt x="0" y="635630"/>
                </a:lnTo>
                <a:lnTo>
                  <a:pt x="0" y="82090"/>
                </a:lnTo>
                <a:cubicBezTo>
                  <a:pt x="0" y="48087"/>
                  <a:pt x="20673" y="18913"/>
                  <a:pt x="50137" y="6451"/>
                </a:cubicBezTo>
                <a:close/>
              </a:path>
            </a:pathLst>
          </a:custGeom>
          <a:solidFill>
            <a:schemeClr val="bg1">
              <a:alpha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 name="Rounded Rectangle 14"/>
          <p:cNvSpPr/>
          <p:nvPr/>
        </p:nvSpPr>
        <p:spPr>
          <a:xfrm rot="900000">
            <a:off x="8127084" y="92392"/>
            <a:ext cx="1878991" cy="6414233"/>
          </a:xfrm>
          <a:custGeom>
            <a:avLst/>
            <a:gdLst/>
            <a:ahLst/>
            <a:cxnLst/>
            <a:rect l="l" t="t" r="r" b="b"/>
            <a:pathLst>
              <a:path w="1878991" h="6414233">
                <a:moveTo>
                  <a:pt x="0" y="42953"/>
                </a:moveTo>
                <a:lnTo>
                  <a:pt x="160303" y="0"/>
                </a:lnTo>
                <a:lnTo>
                  <a:pt x="1878991" y="6414233"/>
                </a:lnTo>
                <a:lnTo>
                  <a:pt x="82090" y="6414233"/>
                </a:lnTo>
                <a:cubicBezTo>
                  <a:pt x="36753" y="6414233"/>
                  <a:pt x="0" y="6377480"/>
                  <a:pt x="0" y="6332143"/>
                </a:cubicBezTo>
                <a:close/>
              </a:path>
            </a:pathLst>
          </a:custGeom>
          <a:solidFill>
            <a:schemeClr val="bg1">
              <a:alpha val="3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Date Placeholder 1"/>
          <p:cNvSpPr>
            <a:spLocks noGrp="1"/>
          </p:cNvSpPr>
          <p:nvPr>
            <p:ph type="dt" sz="half" idx="10"/>
          </p:nvPr>
        </p:nvSpPr>
        <p:spPr>
          <a:xfrm rot="900000">
            <a:off x="7521938" y="5927116"/>
            <a:ext cx="1524000" cy="365125"/>
          </a:xfrm>
        </p:spPr>
        <p:txBody>
          <a:bodyPr/>
          <a:lstStyle>
            <a:lvl1pPr algn="l">
              <a:defRPr/>
            </a:lvl1pPr>
          </a:lstStyle>
          <a:p>
            <a:fld id="{CBD96DF2-01E0-1F44-9FCC-2AB1DF6F381A}" type="datetime1">
              <a:rPr lang="en-US" smtClean="0"/>
              <a:t>10/31/2011</a:t>
            </a:fld>
            <a:endParaRPr lang="en-US"/>
          </a:p>
        </p:txBody>
      </p:sp>
      <p:sp>
        <p:nvSpPr>
          <p:cNvPr id="3" name="Footer Placeholder 2"/>
          <p:cNvSpPr>
            <a:spLocks noGrp="1"/>
          </p:cNvSpPr>
          <p:nvPr>
            <p:ph type="ftr" sz="quarter" idx="11"/>
          </p:nvPr>
        </p:nvSpPr>
        <p:spPr>
          <a:xfrm rot="900000">
            <a:off x="3892286" y="5987296"/>
            <a:ext cx="3124200" cy="295162"/>
          </a:xfrm>
        </p:spPr>
        <p:txBody>
          <a:bodyPr/>
          <a:lstStyle>
            <a:lvl1pPr algn="r">
              <a:defRPr/>
            </a:lvl1pPr>
          </a:lstStyle>
          <a:p>
            <a:r>
              <a:rPr lang="en-US" smtClean="0"/>
              <a:t>Lesson 1: God Is                                                                         Global University of Theological Studies</a:t>
            </a:r>
            <a:endParaRPr lang="en-US"/>
          </a:p>
        </p:txBody>
      </p:sp>
      <p:sp>
        <p:nvSpPr>
          <p:cNvPr id="4" name="Slide Number Placeholder 3"/>
          <p:cNvSpPr>
            <a:spLocks noGrp="1"/>
          </p:cNvSpPr>
          <p:nvPr>
            <p:ph type="sldNum" sz="quarter" idx="12"/>
          </p:nvPr>
        </p:nvSpPr>
        <p:spPr>
          <a:xfrm rot="900000">
            <a:off x="7599046" y="5570110"/>
            <a:ext cx="716206" cy="365125"/>
          </a:xfrm>
        </p:spPr>
        <p:txBody>
          <a:bodyPr/>
          <a:lstStyle>
            <a:lvl1pPr algn="l">
              <a:defRPr/>
            </a:lvl1pPr>
          </a:lstStyle>
          <a:p>
            <a:fld id="{97614D2F-4347-F847-8C2E-5337472F27B7}" type="slidenum">
              <a:rPr lang="en-US" smtClean="0"/>
              <a:t>‹#›</a:t>
            </a:fld>
            <a:endParaRPr lang="en-US"/>
          </a:p>
        </p:txBody>
      </p:sp>
    </p:spTree>
  </p:cSld>
  <p:clrMapOvr>
    <a:masterClrMapping/>
  </p:clrMapOvr>
  <mc:AlternateContent xmlns:mc="http://schemas.openxmlformats.org/markup-compatibility/2006" xmlns:p14="http://schemas.microsoft.com/office/powerpoint/2010/main">
    <mc:Choice Requires="p14">
      <p:transition spd="slow" p14:dur="3400" advTm="3000">
        <p14:reveal/>
      </p:transition>
    </mc:Choice>
    <mc:Fallback xmlns="">
      <p:transition spd="slow" advTm="3000">
        <p:fade/>
      </p:transition>
    </mc:Fallback>
  </mc:AlternateContent>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13" name="Rounded Rectangle 12"/>
          <p:cNvSpPr/>
          <p:nvPr/>
        </p:nvSpPr>
        <p:spPr>
          <a:xfrm rot="20707748">
            <a:off x="-897260" y="-624538"/>
            <a:ext cx="7286946" cy="6041338"/>
          </a:xfrm>
          <a:custGeom>
            <a:avLst/>
            <a:gdLst/>
            <a:ahLst/>
            <a:cxnLst/>
            <a:rect l="l" t="t" r="r" b="b"/>
            <a:pathLst>
              <a:path w="7286946" h="6041338">
                <a:moveTo>
                  <a:pt x="1604186" y="0"/>
                </a:moveTo>
                <a:lnTo>
                  <a:pt x="7286946" y="1508972"/>
                </a:lnTo>
                <a:lnTo>
                  <a:pt x="7286946" y="5959247"/>
                </a:lnTo>
                <a:cubicBezTo>
                  <a:pt x="7286946" y="6004584"/>
                  <a:pt x="7250193" y="6041337"/>
                  <a:pt x="7204856" y="6041337"/>
                </a:cubicBezTo>
                <a:lnTo>
                  <a:pt x="0" y="6041338"/>
                </a:lnTo>
                <a:close/>
              </a:path>
            </a:pathLst>
          </a:custGeom>
          <a:solidFill>
            <a:schemeClr val="bg1">
              <a:alpha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ounded Rectangle 13"/>
          <p:cNvSpPr/>
          <p:nvPr/>
        </p:nvSpPr>
        <p:spPr>
          <a:xfrm rot="20707748">
            <a:off x="64806" y="5378153"/>
            <a:ext cx="7443151" cy="2476431"/>
          </a:xfrm>
          <a:custGeom>
            <a:avLst/>
            <a:gdLst/>
            <a:ahLst/>
            <a:cxnLst/>
            <a:rect l="l" t="t" r="r" b="b"/>
            <a:pathLst>
              <a:path w="7443151" h="2476431">
                <a:moveTo>
                  <a:pt x="7393013" y="6452"/>
                </a:moveTo>
                <a:cubicBezTo>
                  <a:pt x="7422477" y="18914"/>
                  <a:pt x="7443150" y="48087"/>
                  <a:pt x="7443150" y="82090"/>
                </a:cubicBezTo>
                <a:lnTo>
                  <a:pt x="7443151" y="2476431"/>
                </a:lnTo>
                <a:lnTo>
                  <a:pt x="0" y="500014"/>
                </a:lnTo>
                <a:lnTo>
                  <a:pt x="132771" y="1"/>
                </a:lnTo>
                <a:lnTo>
                  <a:pt x="7361060" y="1"/>
                </a:lnTo>
                <a:cubicBezTo>
                  <a:pt x="7372394" y="0"/>
                  <a:pt x="7383192" y="2298"/>
                  <a:pt x="7393013" y="6452"/>
                </a:cubicBezTo>
                <a:close/>
              </a:path>
            </a:pathLst>
          </a:custGeom>
          <a:solidFill>
            <a:schemeClr val="bg1">
              <a:alpha val="3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ounded Rectangle 14"/>
          <p:cNvSpPr/>
          <p:nvPr/>
        </p:nvSpPr>
        <p:spPr>
          <a:xfrm rot="20707748">
            <a:off x="7660994" y="5459931"/>
            <a:ext cx="1709023" cy="1538302"/>
          </a:xfrm>
          <a:custGeom>
            <a:avLst/>
            <a:gdLst/>
            <a:ahLst/>
            <a:cxnLst/>
            <a:rect l="l" t="t" r="r" b="b"/>
            <a:pathLst>
              <a:path w="1709023" h="1538302">
                <a:moveTo>
                  <a:pt x="1709023" y="0"/>
                </a:moveTo>
                <a:lnTo>
                  <a:pt x="1300550" y="1538302"/>
                </a:lnTo>
                <a:lnTo>
                  <a:pt x="0" y="1192960"/>
                </a:lnTo>
                <a:lnTo>
                  <a:pt x="0" y="82090"/>
                </a:lnTo>
                <a:cubicBezTo>
                  <a:pt x="0" y="36753"/>
                  <a:pt x="36753" y="0"/>
                  <a:pt x="82090" y="0"/>
                </a:cubicBezTo>
                <a:close/>
              </a:path>
            </a:pathLst>
          </a:custGeom>
          <a:solidFill>
            <a:schemeClr val="bg1">
              <a:alpha val="2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ounded Rectangle 15"/>
          <p:cNvSpPr/>
          <p:nvPr/>
        </p:nvSpPr>
        <p:spPr>
          <a:xfrm rot="20707748">
            <a:off x="6673110" y="-489836"/>
            <a:ext cx="3059119" cy="5809409"/>
          </a:xfrm>
          <a:custGeom>
            <a:avLst/>
            <a:gdLst/>
            <a:ahLst/>
            <a:cxnLst/>
            <a:rect l="l" t="t" r="r" b="b"/>
            <a:pathLst>
              <a:path w="3059119" h="5809409">
                <a:moveTo>
                  <a:pt x="0" y="0"/>
                </a:moveTo>
                <a:lnTo>
                  <a:pt x="3059119" y="812303"/>
                </a:lnTo>
                <a:lnTo>
                  <a:pt x="1732212" y="5809409"/>
                </a:lnTo>
                <a:lnTo>
                  <a:pt x="82090" y="5809409"/>
                </a:lnTo>
                <a:cubicBezTo>
                  <a:pt x="36753" y="5809409"/>
                  <a:pt x="0" y="5772656"/>
                  <a:pt x="0" y="5727319"/>
                </a:cubicBezTo>
                <a:close/>
              </a:path>
            </a:pathLst>
          </a:custGeom>
          <a:solidFill>
            <a:schemeClr val="bg1">
              <a:alpha val="7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rot="4500000">
            <a:off x="5175504" y="2231136"/>
            <a:ext cx="4818888" cy="1435608"/>
          </a:xfrm>
        </p:spPr>
        <p:txBody>
          <a:bodyPr anchor="b"/>
          <a:lstStyle>
            <a:lvl1pPr algn="r">
              <a:defRPr sz="4400" b="0"/>
            </a:lvl1pPr>
          </a:lstStyle>
          <a:p>
            <a:r>
              <a:rPr lang="en-US" smtClean="0"/>
              <a:t>Click to edit Master title style</a:t>
            </a:r>
            <a:endParaRPr lang="en-US" dirty="0"/>
          </a:p>
        </p:txBody>
      </p:sp>
      <p:sp>
        <p:nvSpPr>
          <p:cNvPr id="3" name="Content Placeholder 2"/>
          <p:cNvSpPr>
            <a:spLocks noGrp="1"/>
          </p:cNvSpPr>
          <p:nvPr>
            <p:ph idx="1"/>
          </p:nvPr>
        </p:nvSpPr>
        <p:spPr>
          <a:xfrm rot="-900000">
            <a:off x="844848" y="997933"/>
            <a:ext cx="5343100" cy="3888220"/>
          </a:xfrm>
        </p:spPr>
        <p:txBody>
          <a:bodyPr anchor="b"/>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rot="-900000">
            <a:off x="3216573" y="5144589"/>
            <a:ext cx="3930375" cy="988131"/>
          </a:xfrm>
        </p:spPr>
        <p:txBody>
          <a:bodyPr>
            <a:normAutofit/>
          </a:bodyPr>
          <a:lstStyle>
            <a:lvl1pPr marL="0" indent="0" algn="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rot="-900000">
            <a:off x="7754112" y="5888736"/>
            <a:ext cx="1243584" cy="365125"/>
          </a:xfrm>
        </p:spPr>
        <p:txBody>
          <a:bodyPr/>
          <a:lstStyle>
            <a:lvl1pPr algn="l">
              <a:defRPr/>
            </a:lvl1pPr>
          </a:lstStyle>
          <a:p>
            <a:fld id="{A72AC36A-B415-7C4F-9753-9A09A48A6564}" type="datetime1">
              <a:rPr lang="en-US" smtClean="0"/>
              <a:t>10/31/2011</a:t>
            </a:fld>
            <a:endParaRPr lang="en-US"/>
          </a:p>
        </p:txBody>
      </p:sp>
      <p:sp>
        <p:nvSpPr>
          <p:cNvPr id="6" name="Footer Placeholder 5"/>
          <p:cNvSpPr>
            <a:spLocks noGrp="1"/>
          </p:cNvSpPr>
          <p:nvPr>
            <p:ph type="ftr" sz="quarter" idx="11"/>
          </p:nvPr>
        </p:nvSpPr>
        <p:spPr>
          <a:xfrm rot="-900000">
            <a:off x="4263966" y="6099104"/>
            <a:ext cx="3063047" cy="365125"/>
          </a:xfrm>
        </p:spPr>
        <p:txBody>
          <a:bodyPr/>
          <a:lstStyle>
            <a:lvl1pPr algn="r">
              <a:defRPr/>
            </a:lvl1pPr>
          </a:lstStyle>
          <a:p>
            <a:r>
              <a:rPr lang="en-US" smtClean="0"/>
              <a:t>Lesson 1: God Is                                                                         Global University of Theological Studies</a:t>
            </a:r>
            <a:endParaRPr lang="en-US"/>
          </a:p>
        </p:txBody>
      </p:sp>
      <p:sp>
        <p:nvSpPr>
          <p:cNvPr id="7" name="Slide Number Placeholder 6"/>
          <p:cNvSpPr>
            <a:spLocks noGrp="1"/>
          </p:cNvSpPr>
          <p:nvPr>
            <p:ph type="sldNum" sz="quarter" idx="12"/>
          </p:nvPr>
        </p:nvSpPr>
        <p:spPr>
          <a:xfrm rot="-900000">
            <a:off x="7690104" y="5641848"/>
            <a:ext cx="1243584" cy="365125"/>
          </a:xfrm>
        </p:spPr>
        <p:txBody>
          <a:bodyPr/>
          <a:lstStyle>
            <a:lvl1pPr algn="l">
              <a:defRPr/>
            </a:lvl1pPr>
          </a:lstStyle>
          <a:p>
            <a:fld id="{97614D2F-4347-F847-8C2E-5337472F27B7}" type="slidenum">
              <a:rPr lang="en-US" smtClean="0"/>
              <a:t>‹#›</a:t>
            </a:fld>
            <a:endParaRPr lang="en-US"/>
          </a:p>
        </p:txBody>
      </p:sp>
    </p:spTree>
  </p:cSld>
  <p:clrMapOvr>
    <a:masterClrMapping/>
  </p:clrMapOvr>
  <mc:AlternateContent xmlns:mc="http://schemas.openxmlformats.org/markup-compatibility/2006" xmlns:p14="http://schemas.microsoft.com/office/powerpoint/2010/main">
    <mc:Choice Requires="p14">
      <p:transition spd="slow" p14:dur="3400" advTm="3000">
        <p14:reveal/>
      </p:transition>
    </mc:Choice>
    <mc:Fallback xmlns="">
      <p:transition spd="slow" advTm="3000">
        <p:fade/>
      </p:transition>
    </mc:Fallback>
  </mc:AlternateContent>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15" name="Rounded Rectangle 14"/>
          <p:cNvSpPr/>
          <p:nvPr/>
        </p:nvSpPr>
        <p:spPr>
          <a:xfrm rot="900000">
            <a:off x="-533701" y="-979752"/>
            <a:ext cx="6672870" cy="6821601"/>
          </a:xfrm>
          <a:custGeom>
            <a:avLst/>
            <a:gdLst/>
            <a:ahLst/>
            <a:cxnLst/>
            <a:rect l="l" t="t" r="r" b="b"/>
            <a:pathLst>
              <a:path w="6672870" h="6821601">
                <a:moveTo>
                  <a:pt x="0" y="1787990"/>
                </a:moveTo>
                <a:lnTo>
                  <a:pt x="6672870" y="0"/>
                </a:lnTo>
                <a:lnTo>
                  <a:pt x="6672870" y="6739511"/>
                </a:lnTo>
                <a:cubicBezTo>
                  <a:pt x="6672870" y="6784848"/>
                  <a:pt x="6636117" y="6821601"/>
                  <a:pt x="6590780" y="6821601"/>
                </a:cubicBezTo>
                <a:lnTo>
                  <a:pt x="1348753" y="6821601"/>
                </a:lnTo>
                <a:close/>
              </a:path>
            </a:pathLst>
          </a:custGeom>
          <a:solidFill>
            <a:schemeClr val="bg1">
              <a:alpha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ounded Rectangle 15"/>
          <p:cNvSpPr/>
          <p:nvPr/>
        </p:nvSpPr>
        <p:spPr>
          <a:xfrm rot="900000">
            <a:off x="-283896" y="5969722"/>
            <a:ext cx="5300494" cy="1495954"/>
          </a:xfrm>
          <a:custGeom>
            <a:avLst/>
            <a:gdLst/>
            <a:ahLst/>
            <a:cxnLst/>
            <a:rect l="l" t="t" r="r" b="b"/>
            <a:pathLst>
              <a:path w="5300494" h="1495954">
                <a:moveTo>
                  <a:pt x="0" y="0"/>
                </a:moveTo>
                <a:lnTo>
                  <a:pt x="5218404" y="0"/>
                </a:lnTo>
                <a:cubicBezTo>
                  <a:pt x="5263741" y="0"/>
                  <a:pt x="5300494" y="36753"/>
                  <a:pt x="5300494" y="82090"/>
                </a:cubicBezTo>
                <a:lnTo>
                  <a:pt x="5300494" y="183095"/>
                </a:lnTo>
                <a:lnTo>
                  <a:pt x="400840" y="1495954"/>
                </a:lnTo>
                <a:close/>
              </a:path>
            </a:pathLst>
          </a:custGeom>
          <a:solidFill>
            <a:schemeClr val="bg1">
              <a:alpha val="2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ounded Rectangle 16"/>
          <p:cNvSpPr/>
          <p:nvPr/>
        </p:nvSpPr>
        <p:spPr>
          <a:xfrm rot="900000">
            <a:off x="6930292" y="-242630"/>
            <a:ext cx="2434235" cy="1383623"/>
          </a:xfrm>
          <a:custGeom>
            <a:avLst/>
            <a:gdLst/>
            <a:ahLst/>
            <a:cxnLst/>
            <a:rect l="l" t="t" r="r" b="b"/>
            <a:pathLst>
              <a:path w="2434235" h="1383623">
                <a:moveTo>
                  <a:pt x="0" y="552912"/>
                </a:moveTo>
                <a:lnTo>
                  <a:pt x="2063495" y="0"/>
                </a:lnTo>
                <a:lnTo>
                  <a:pt x="2434235" y="1383623"/>
                </a:lnTo>
                <a:lnTo>
                  <a:pt x="82090" y="1383622"/>
                </a:lnTo>
                <a:cubicBezTo>
                  <a:pt x="36754" y="1383622"/>
                  <a:pt x="0" y="1346869"/>
                  <a:pt x="0" y="1301533"/>
                </a:cubicBezTo>
                <a:close/>
              </a:path>
            </a:pathLst>
          </a:custGeom>
          <a:solidFill>
            <a:schemeClr val="bg1">
              <a:alpha val="3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ounded Rectangle 17"/>
          <p:cNvSpPr/>
          <p:nvPr/>
        </p:nvSpPr>
        <p:spPr>
          <a:xfrm rot="900000">
            <a:off x="5899782" y="1282101"/>
            <a:ext cx="3842742" cy="6178450"/>
          </a:xfrm>
          <a:custGeom>
            <a:avLst/>
            <a:gdLst/>
            <a:ahLst/>
            <a:cxnLst/>
            <a:rect l="l" t="t" r="r" b="b"/>
            <a:pathLst>
              <a:path w="3842742" h="6178450">
                <a:moveTo>
                  <a:pt x="50137" y="6451"/>
                </a:moveTo>
                <a:cubicBezTo>
                  <a:pt x="59958" y="2297"/>
                  <a:pt x="70756" y="0"/>
                  <a:pt x="82090" y="0"/>
                </a:cubicBezTo>
                <a:lnTo>
                  <a:pt x="2463128" y="0"/>
                </a:lnTo>
                <a:lnTo>
                  <a:pt x="3842742" y="5148790"/>
                </a:lnTo>
                <a:lnTo>
                  <a:pt x="0" y="6178450"/>
                </a:lnTo>
                <a:lnTo>
                  <a:pt x="0" y="82090"/>
                </a:lnTo>
                <a:cubicBezTo>
                  <a:pt x="0" y="48087"/>
                  <a:pt x="20674" y="18913"/>
                  <a:pt x="50137" y="6451"/>
                </a:cubicBezTo>
                <a:close/>
              </a:path>
            </a:pathLst>
          </a:custGeom>
          <a:solidFill>
            <a:schemeClr val="bg1">
              <a:alpha val="7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rot="-4500000">
            <a:off x="4578273" y="2744935"/>
            <a:ext cx="5036383" cy="1997131"/>
          </a:xfrm>
        </p:spPr>
        <p:txBody>
          <a:bodyPr anchor="t">
            <a:normAutofit/>
          </a:bodyPr>
          <a:lstStyle>
            <a:lvl1pPr algn="r">
              <a:defRPr sz="4400" b="0"/>
            </a:lvl1pPr>
          </a:lstStyle>
          <a:p>
            <a:r>
              <a:rPr lang="en-US" smtClean="0"/>
              <a:t>Click to edit Master title style</a:t>
            </a:r>
            <a:endParaRPr lang="en-US"/>
          </a:p>
        </p:txBody>
      </p:sp>
      <p:sp>
        <p:nvSpPr>
          <p:cNvPr id="3" name="Picture Placeholder 2"/>
          <p:cNvSpPr>
            <a:spLocks noGrp="1"/>
          </p:cNvSpPr>
          <p:nvPr>
            <p:ph type="pic" idx="1"/>
          </p:nvPr>
        </p:nvSpPr>
        <p:spPr>
          <a:xfrm rot="900000">
            <a:off x="1507529" y="615731"/>
            <a:ext cx="4323504" cy="3294418"/>
          </a:xfrm>
          <a:prstGeom prst="roundRect">
            <a:avLst>
              <a:gd name="adj" fmla="val 4992"/>
            </a:avLst>
          </a:prstGeom>
          <a:ln w="19050">
            <a:solidFill>
              <a:schemeClr val="tx1"/>
            </a:solidFill>
          </a:ln>
          <a:effectLst>
            <a:innerShdw blurRad="101600" dir="13500000">
              <a:prstClr val="black">
                <a:alpha val="70000"/>
              </a:prstClr>
            </a:innerShdw>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lang="en-US"/>
          </a:p>
        </p:txBody>
      </p:sp>
      <p:sp>
        <p:nvSpPr>
          <p:cNvPr id="4" name="Text Placeholder 3"/>
          <p:cNvSpPr>
            <a:spLocks noGrp="1"/>
          </p:cNvSpPr>
          <p:nvPr>
            <p:ph type="body" sz="half" idx="2"/>
          </p:nvPr>
        </p:nvSpPr>
        <p:spPr>
          <a:xfrm rot="900000">
            <a:off x="822789" y="4161126"/>
            <a:ext cx="4310915" cy="1203540"/>
          </a:xfrm>
        </p:spPr>
        <p:txBody>
          <a:bodyPr anchor="t">
            <a:normAutofit/>
          </a:bodyPr>
          <a:lstStyle>
            <a:lvl1pPr marL="0" indent="0" algn="ctr">
              <a:buNone/>
              <a:defRPr sz="20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rot="900000">
            <a:off x="6992395" y="571255"/>
            <a:ext cx="1524000" cy="365125"/>
          </a:xfrm>
        </p:spPr>
        <p:txBody>
          <a:bodyPr/>
          <a:lstStyle>
            <a:lvl1pPr algn="l">
              <a:defRPr/>
            </a:lvl1pPr>
          </a:lstStyle>
          <a:p>
            <a:fld id="{64606FD5-F558-7745-AD2E-7F8F1193F598}" type="datetime1">
              <a:rPr lang="en-US" smtClean="0"/>
              <a:t>10/31/2011</a:t>
            </a:fld>
            <a:endParaRPr lang="en-US"/>
          </a:p>
        </p:txBody>
      </p:sp>
      <p:sp>
        <p:nvSpPr>
          <p:cNvPr id="6" name="Footer Placeholder 5"/>
          <p:cNvSpPr>
            <a:spLocks noGrp="1"/>
          </p:cNvSpPr>
          <p:nvPr>
            <p:ph type="ftr" sz="quarter" idx="11"/>
          </p:nvPr>
        </p:nvSpPr>
        <p:spPr>
          <a:xfrm rot="900000">
            <a:off x="647292" y="5162531"/>
            <a:ext cx="2977453" cy="365125"/>
          </a:xfrm>
        </p:spPr>
        <p:txBody>
          <a:bodyPr/>
          <a:lstStyle>
            <a:lvl1pPr algn="l">
              <a:defRPr/>
            </a:lvl1pPr>
          </a:lstStyle>
          <a:p>
            <a:r>
              <a:rPr lang="en-US" smtClean="0"/>
              <a:t>Lesson 1: God Is                                                                         Global University of Theological Studies</a:t>
            </a:r>
            <a:endParaRPr lang="en-US"/>
          </a:p>
        </p:txBody>
      </p:sp>
      <p:sp>
        <p:nvSpPr>
          <p:cNvPr id="7" name="Slide Number Placeholder 6"/>
          <p:cNvSpPr>
            <a:spLocks noGrp="1"/>
          </p:cNvSpPr>
          <p:nvPr>
            <p:ph type="sldNum" sz="quarter" idx="12"/>
          </p:nvPr>
        </p:nvSpPr>
        <p:spPr>
          <a:xfrm rot="900000">
            <a:off x="7046470" y="391054"/>
            <a:ext cx="1963187" cy="365125"/>
          </a:xfrm>
        </p:spPr>
        <p:txBody>
          <a:bodyPr/>
          <a:lstStyle>
            <a:lvl1pPr algn="l">
              <a:defRPr/>
            </a:lvl1pPr>
          </a:lstStyle>
          <a:p>
            <a:fld id="{97614D2F-4347-F847-8C2E-5337472F27B7}" type="slidenum">
              <a:rPr lang="en-US" smtClean="0"/>
              <a:t>‹#›</a:t>
            </a:fld>
            <a:endParaRPr lang="en-US"/>
          </a:p>
        </p:txBody>
      </p:sp>
    </p:spTree>
  </p:cSld>
  <p:clrMapOvr>
    <a:masterClrMapping/>
  </p:clrMapOvr>
  <mc:AlternateContent xmlns:mc="http://schemas.openxmlformats.org/markup-compatibility/2006" xmlns:p14="http://schemas.microsoft.com/office/powerpoint/2010/main">
    <mc:Choice Requires="p14">
      <p:transition spd="slow" p14:dur="3400" advTm="3000">
        <p14:reveal/>
      </p:transition>
    </mc:Choice>
    <mc:Fallback xmlns="">
      <p:transition spd="slow" advTm="3000">
        <p:fade/>
      </p:transition>
    </mc:Fallback>
  </mc:AlternateContent>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3366FF"/>
        </a:solidFill>
        <a:effectLst/>
      </p:bgPr>
    </p:bg>
    <p:spTree>
      <p:nvGrpSpPr>
        <p:cNvPr id="1" name=""/>
        <p:cNvGrpSpPr/>
        <p:nvPr/>
      </p:nvGrpSpPr>
      <p:grpSpPr>
        <a:xfrm>
          <a:off x="0" y="0"/>
          <a:ext cx="0" cy="0"/>
          <a:chOff x="0" y="0"/>
          <a:chExt cx="0" cy="0"/>
        </a:xfrm>
      </p:grpSpPr>
      <p:pic>
        <p:nvPicPr>
          <p:cNvPr id="7" name="Picture 6" descr="Scan1080Base.png"/>
          <p:cNvPicPr>
            <a:picLocks noChangeAspect="1"/>
          </p:cNvPicPr>
          <p:nvPr/>
        </p:nvPicPr>
        <p:blipFill>
          <a:blip r:embed="rId13" cstate="print">
            <a:lum bright="-38000"/>
          </a:blip>
          <a:stretch>
            <a:fillRect/>
          </a:stretch>
        </p:blipFill>
        <p:spPr>
          <a:xfrm>
            <a:off x="0" y="0"/>
            <a:ext cx="9144000" cy="6858000"/>
          </a:xfrm>
          <a:prstGeom prst="rect">
            <a:avLst/>
          </a:prstGeom>
        </p:spPr>
      </p:pic>
      <p:sp>
        <p:nvSpPr>
          <p:cNvPr id="2" name="Title Placeholder 1"/>
          <p:cNvSpPr>
            <a:spLocks noGrp="1"/>
          </p:cNvSpPr>
          <p:nvPr>
            <p:ph type="title"/>
          </p:nvPr>
        </p:nvSpPr>
        <p:spPr>
          <a:xfrm rot="-5400000">
            <a:off x="-673455" y="2807056"/>
            <a:ext cx="5320597" cy="1840087"/>
          </a:xfrm>
          <a:prstGeom prst="rect">
            <a:avLst/>
          </a:prstGeom>
        </p:spPr>
        <p:txBody>
          <a:bodyPr vert="horz" lIns="91440" tIns="45720" rIns="91440" bIns="45720" rtlCol="0" anchor="b">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3657600" y="990600"/>
            <a:ext cx="5027024" cy="478334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162800" y="6096001"/>
            <a:ext cx="1524000" cy="365125"/>
          </a:xfrm>
          <a:prstGeom prst="rect">
            <a:avLst/>
          </a:prstGeom>
        </p:spPr>
        <p:txBody>
          <a:bodyPr vert="horz" lIns="91440" tIns="45720" rIns="91440" bIns="45720" rtlCol="0" anchor="ctr"/>
          <a:lstStyle>
            <a:lvl1pPr algn="r">
              <a:defRPr sz="1200">
                <a:solidFill>
                  <a:schemeClr val="tx1">
                    <a:tint val="75000"/>
                  </a:schemeClr>
                </a:solidFill>
                <a:effectLst/>
              </a:defRPr>
            </a:lvl1pPr>
          </a:lstStyle>
          <a:p>
            <a:fld id="{961A38E6-2B5F-E940-85DD-D0EA8357D85A}" type="datetime1">
              <a:rPr lang="en-US" smtClean="0"/>
              <a:t>10/31/2011</a:t>
            </a:fld>
            <a:endParaRPr lang="en-US"/>
          </a:p>
        </p:txBody>
      </p:sp>
      <p:sp>
        <p:nvSpPr>
          <p:cNvPr id="5" name="Footer Placeholder 4"/>
          <p:cNvSpPr>
            <a:spLocks noGrp="1"/>
          </p:cNvSpPr>
          <p:nvPr>
            <p:ph type="ftr" sz="quarter" idx="3"/>
          </p:nvPr>
        </p:nvSpPr>
        <p:spPr>
          <a:xfrm>
            <a:off x="4038600" y="6096001"/>
            <a:ext cx="3124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smtClean="0"/>
              <a:t>Lesson 1: God Is                                                                         Global University of Theological Studies</a:t>
            </a:r>
            <a:endParaRPr lang="en-US"/>
          </a:p>
        </p:txBody>
      </p:sp>
      <p:sp>
        <p:nvSpPr>
          <p:cNvPr id="6" name="Slide Number Placeholder 5"/>
          <p:cNvSpPr>
            <a:spLocks noGrp="1"/>
          </p:cNvSpPr>
          <p:nvPr>
            <p:ph type="sldNum" sz="quarter" idx="4"/>
          </p:nvPr>
        </p:nvSpPr>
        <p:spPr>
          <a:xfrm>
            <a:off x="713047" y="532491"/>
            <a:ext cx="2133600" cy="365125"/>
          </a:xfrm>
          <a:prstGeom prst="rect">
            <a:avLst/>
          </a:prstGeom>
        </p:spPr>
        <p:txBody>
          <a:bodyPr vert="horz" lIns="91440" tIns="45720" rIns="91440" bIns="45720" rtlCol="0" anchor="ctr"/>
          <a:lstStyle>
            <a:lvl1pPr algn="r">
              <a:defRPr sz="2400">
                <a:solidFill>
                  <a:schemeClr val="tx1">
                    <a:tint val="75000"/>
                  </a:schemeClr>
                </a:solidFill>
              </a:defRPr>
            </a:lvl1pPr>
          </a:lstStyle>
          <a:p>
            <a:fld id="{97614D2F-4347-F847-8C2E-5337472F27B7}" type="slidenum">
              <a:rPr lang="en-US" smtClean="0"/>
              <a:t>‹#›</a:t>
            </a:fld>
            <a:endParaRPr lang="en-US"/>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mc:AlternateContent xmlns:mc="http://schemas.openxmlformats.org/markup-compatibility/2006" xmlns:p14="http://schemas.microsoft.com/office/powerpoint/2010/main">
    <mc:Choice Requires="p14">
      <p:transition spd="slow" p14:dur="3400" advTm="3000">
        <p14:reveal/>
      </p:transition>
    </mc:Choice>
    <mc:Fallback xmlns="">
      <p:transition spd="slow" advTm="3000">
        <p:fade/>
      </p:transition>
    </mc:Fallback>
  </mc:AlternateContent>
  <p:timing>
    <p:tnLst>
      <p:par>
        <p:cTn id="1" dur="indefinite" restart="never" nodeType="tmRoot"/>
      </p:par>
    </p:tnLst>
  </p:timing>
  <p:hf sldNum="0" hdr="0" dt="0"/>
  <p:txStyles>
    <p:titleStyle>
      <a:lvl1pPr algn="r" defTabSz="914400" rtl="0" eaLnBrk="1" latinLnBrk="0" hangingPunct="1">
        <a:spcBef>
          <a:spcPct val="0"/>
        </a:spcBef>
        <a:buNone/>
        <a:defRPr sz="4400" kern="1200">
          <a:solidFill>
            <a:schemeClr val="tx1"/>
          </a:solidFill>
          <a:effectLst>
            <a:outerShdw blurRad="38100" dist="38100" dir="2700000" algn="tl">
              <a:srgbClr val="000000">
                <a:alpha val="43137"/>
              </a:srgbClr>
            </a:outerShdw>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65760" indent="-365760" algn="l" defTabSz="914400" rtl="0" eaLnBrk="1" latinLnBrk="0" hangingPunct="1">
        <a:spcBef>
          <a:spcPct val="20000"/>
        </a:spcBef>
        <a:spcAft>
          <a:spcPts val="600"/>
        </a:spcAft>
        <a:buSzPct val="140000"/>
        <a:buFont typeface="Wingdings" pitchFamily="2" charset="2"/>
        <a:buChar char=""/>
        <a:defRPr sz="2800" kern="1200">
          <a:solidFill>
            <a:schemeClr val="tx1"/>
          </a:solidFill>
          <a:effectLst>
            <a:outerShdw blurRad="38100" dist="38100" dir="2700000" algn="tl">
              <a:srgbClr val="000000">
                <a:alpha val="43137"/>
              </a:srgbClr>
            </a:outerShdw>
          </a:effectLst>
          <a:latin typeface="+mn-lt"/>
          <a:ea typeface="+mn-ea"/>
          <a:cs typeface="+mn-cs"/>
        </a:defRPr>
      </a:lvl1pPr>
      <a:lvl2pPr marL="731520" indent="-365760" algn="l" defTabSz="914400" rtl="0" eaLnBrk="1" latinLnBrk="0" hangingPunct="1">
        <a:spcBef>
          <a:spcPct val="20000"/>
        </a:spcBef>
        <a:spcAft>
          <a:spcPts val="600"/>
        </a:spcAft>
        <a:buSzPct val="140000"/>
        <a:buFont typeface="Wingdings" pitchFamily="2" charset="2"/>
        <a:buChar char=""/>
        <a:defRPr sz="2400" kern="1200">
          <a:solidFill>
            <a:schemeClr val="tx1"/>
          </a:solidFill>
          <a:effectLst>
            <a:outerShdw blurRad="38100" dist="38100" dir="2700000" algn="tl">
              <a:srgbClr val="000000">
                <a:alpha val="43137"/>
              </a:srgbClr>
            </a:outerShdw>
          </a:effectLst>
          <a:latin typeface="+mn-lt"/>
          <a:ea typeface="+mn-ea"/>
          <a:cs typeface="+mn-cs"/>
        </a:defRPr>
      </a:lvl2pPr>
      <a:lvl3pPr marL="1097280" indent="-320040" algn="l" defTabSz="914400" rtl="0" eaLnBrk="1" latinLnBrk="0" hangingPunct="1">
        <a:spcBef>
          <a:spcPct val="20000"/>
        </a:spcBef>
        <a:spcAft>
          <a:spcPts val="600"/>
        </a:spcAft>
        <a:buSzPct val="140000"/>
        <a:buFont typeface="Wingdings" pitchFamily="2" charset="2"/>
        <a:buChar char=""/>
        <a:defRPr sz="2000" kern="1200">
          <a:solidFill>
            <a:schemeClr val="tx1"/>
          </a:solidFill>
          <a:effectLst>
            <a:outerShdw blurRad="38100" dist="38100" dir="2700000" algn="tl">
              <a:srgbClr val="000000">
                <a:alpha val="43137"/>
              </a:srgbClr>
            </a:outerShdw>
          </a:effectLst>
          <a:latin typeface="+mn-lt"/>
          <a:ea typeface="+mn-ea"/>
          <a:cs typeface="+mn-cs"/>
        </a:defRPr>
      </a:lvl3pPr>
      <a:lvl4pPr marL="1371600" indent="-274320" algn="l" defTabSz="914400" rtl="0" eaLnBrk="1" latinLnBrk="0" hangingPunct="1">
        <a:spcBef>
          <a:spcPct val="20000"/>
        </a:spcBef>
        <a:spcAft>
          <a:spcPts val="600"/>
        </a:spcAft>
        <a:buSzPct val="140000"/>
        <a:buFont typeface="Wingdings" pitchFamily="2" charset="2"/>
        <a:buChar char=""/>
        <a:defRPr sz="1800" kern="1200">
          <a:solidFill>
            <a:schemeClr val="tx1"/>
          </a:solidFill>
          <a:effectLst>
            <a:outerShdw blurRad="38100" dist="38100" dir="2700000" algn="tl">
              <a:srgbClr val="000000">
                <a:alpha val="43137"/>
              </a:srgbClr>
            </a:outerShdw>
          </a:effectLst>
          <a:latin typeface="+mn-lt"/>
          <a:ea typeface="+mn-ea"/>
          <a:cs typeface="+mn-cs"/>
        </a:defRPr>
      </a:lvl4pPr>
      <a:lvl5pPr marL="1645920" indent="-274320" algn="l" defTabSz="914400" rtl="0" eaLnBrk="1" latinLnBrk="0" hangingPunct="1">
        <a:spcBef>
          <a:spcPct val="20000"/>
        </a:spcBef>
        <a:spcAft>
          <a:spcPts val="600"/>
        </a:spcAft>
        <a:buSzPct val="140000"/>
        <a:buFont typeface="Wingdings" pitchFamily="2" charset="2"/>
        <a:buChar char=""/>
        <a:defRPr sz="1800" kern="1200">
          <a:solidFill>
            <a:schemeClr val="tx1"/>
          </a:solidFill>
          <a:effectLst>
            <a:outerShdw blurRad="38100" dist="38100" dir="2700000" algn="tl">
              <a:srgbClr val="000000">
                <a:alpha val="43137"/>
              </a:srgbClr>
            </a:outerShdw>
          </a:effectLst>
          <a:latin typeface="+mn-lt"/>
          <a:ea typeface="+mn-ea"/>
          <a:cs typeface="+mn-cs"/>
        </a:defRPr>
      </a:lvl5pPr>
      <a:lvl6pPr marL="1920240" indent="-228600" algn="l" defTabSz="914400" rtl="0" eaLnBrk="1" latinLnBrk="0" hangingPunct="1">
        <a:spcBef>
          <a:spcPts val="24"/>
        </a:spcBef>
        <a:spcAft>
          <a:spcPts val="600"/>
        </a:spcAft>
        <a:buClrTx/>
        <a:buSzPct val="130000"/>
        <a:buFont typeface="Wingdings" pitchFamily="2" charset="2"/>
        <a:buChar char=""/>
        <a:defRPr sz="1600" kern="1200">
          <a:solidFill>
            <a:schemeClr val="tx1"/>
          </a:solidFill>
          <a:effectLst>
            <a:outerShdw blurRad="38100" dist="38100" dir="2700000" algn="ctr" rotWithShape="0">
              <a:srgbClr val="000000">
                <a:alpha val="43000"/>
              </a:srgbClr>
            </a:outerShdw>
          </a:effectLst>
          <a:latin typeface="+mn-lt"/>
          <a:ea typeface="+mn-ea"/>
          <a:cs typeface="+mn-cs"/>
        </a:defRPr>
      </a:lvl6pPr>
      <a:lvl7pPr marL="2194560" indent="-228600" algn="l" defTabSz="914400" rtl="0" eaLnBrk="1" latinLnBrk="0" hangingPunct="1">
        <a:spcBef>
          <a:spcPts val="24"/>
        </a:spcBef>
        <a:spcAft>
          <a:spcPts val="600"/>
        </a:spcAft>
        <a:buClrTx/>
        <a:buSzPct val="130000"/>
        <a:buFont typeface="Wingdings" pitchFamily="2" charset="2"/>
        <a:buChar char=""/>
        <a:defRPr sz="1600" kern="1200">
          <a:solidFill>
            <a:schemeClr val="tx1"/>
          </a:solidFill>
          <a:effectLst>
            <a:outerShdw blurRad="38100" dist="38100" dir="2700000" algn="ctr" rotWithShape="0">
              <a:srgbClr val="000000">
                <a:alpha val="43000"/>
              </a:srgbClr>
            </a:outerShdw>
          </a:effectLst>
          <a:latin typeface="+mn-lt"/>
          <a:ea typeface="+mn-ea"/>
          <a:cs typeface="+mn-cs"/>
        </a:defRPr>
      </a:lvl7pPr>
      <a:lvl8pPr marL="2468880" indent="-228600" algn="l" defTabSz="914400" rtl="0" eaLnBrk="1" latinLnBrk="0" hangingPunct="1">
        <a:spcBef>
          <a:spcPts val="24"/>
        </a:spcBef>
        <a:spcAft>
          <a:spcPts val="600"/>
        </a:spcAft>
        <a:buClrTx/>
        <a:buSzPct val="130000"/>
        <a:buFont typeface="Wingdings" pitchFamily="2" charset="2"/>
        <a:buChar char=""/>
        <a:defRPr sz="1600" kern="1200">
          <a:solidFill>
            <a:schemeClr val="tx1"/>
          </a:solidFill>
          <a:effectLst>
            <a:outerShdw blurRad="38100" dist="38100" dir="2700000" algn="ctr" rotWithShape="0">
              <a:srgbClr val="000000">
                <a:alpha val="43000"/>
              </a:srgbClr>
            </a:outerShdw>
          </a:effectLst>
          <a:latin typeface="+mn-lt"/>
          <a:ea typeface="+mn-ea"/>
          <a:cs typeface="+mn-cs"/>
        </a:defRPr>
      </a:lvl8pPr>
      <a:lvl9pPr marL="2743200" indent="-228600" algn="l" defTabSz="914400" rtl="0" eaLnBrk="1" latinLnBrk="0" hangingPunct="1">
        <a:spcBef>
          <a:spcPts val="24"/>
        </a:spcBef>
        <a:spcAft>
          <a:spcPts val="600"/>
        </a:spcAft>
        <a:buClrTx/>
        <a:buSzPct val="130000"/>
        <a:buFont typeface="Wingdings" pitchFamily="2" charset="2"/>
        <a:buChar char=""/>
        <a:defRPr sz="1600" kern="1200">
          <a:solidFill>
            <a:schemeClr val="tx1"/>
          </a:solidFill>
          <a:effectLst>
            <a:outerShdw blurRad="38100" dist="38100" dir="2700000" algn="ctr" rotWithShape="0">
              <a:srgbClr val="000000">
                <a:alpha val="43000"/>
              </a:srgbClr>
            </a:outerShdw>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1"/>
            <a:ext cx="9144000" cy="434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Footer Placeholder 1"/>
          <p:cNvSpPr>
            <a:spLocks noGrp="1"/>
          </p:cNvSpPr>
          <p:nvPr>
            <p:ph type="ftr" sz="quarter" idx="11"/>
          </p:nvPr>
        </p:nvSpPr>
        <p:spPr>
          <a:xfrm>
            <a:off x="4373880" y="54285"/>
            <a:ext cx="4698552" cy="448636"/>
          </a:xfrm>
        </p:spPr>
        <p:txBody>
          <a:bodyPr/>
          <a:lstStyle/>
          <a:p>
            <a:pPr algn="ctr"/>
            <a:r>
              <a:rPr lang="en-US" sz="2000" dirty="0" smtClean="0"/>
              <a:t>                                                               </a:t>
            </a:r>
            <a:r>
              <a:rPr lang="en-US" sz="1800" dirty="0" smtClean="0"/>
              <a:t>Global University of  Theological Studies</a:t>
            </a:r>
            <a:endParaRPr lang="en-US" sz="1800" dirty="0"/>
          </a:p>
        </p:txBody>
      </p:sp>
      <p:sp>
        <p:nvSpPr>
          <p:cNvPr id="6" name="Title 1"/>
          <p:cNvSpPr>
            <a:spLocks noGrp="1"/>
          </p:cNvSpPr>
          <p:nvPr>
            <p:ph type="ctrTitle"/>
          </p:nvPr>
        </p:nvSpPr>
        <p:spPr>
          <a:xfrm>
            <a:off x="316706" y="4968240"/>
            <a:ext cx="8510588" cy="1249680"/>
          </a:xfrm>
          <a:ln>
            <a:noFill/>
          </a:ln>
        </p:spPr>
        <p:txBody>
          <a:bodyPr>
            <a:normAutofit fontScale="90000"/>
          </a:bodyPr>
          <a:lstStyle/>
          <a:p>
            <a:pPr algn="ctr"/>
            <a:r>
              <a:rPr lang="en-US" sz="5400" b="1" dirty="0" smtClean="0">
                <a:solidFill>
                  <a:srgbClr val="FF6600"/>
                </a:solidFill>
                <a:latin typeface="+mn-lt"/>
              </a:rPr>
              <a:t>THE ATTRIBUTES OF GOD</a:t>
            </a:r>
            <a:endParaRPr lang="en-US" sz="5400" b="1" dirty="0">
              <a:solidFill>
                <a:srgbClr val="FF6600"/>
              </a:solidFill>
              <a:latin typeface="+mn-lt"/>
            </a:endParaRPr>
          </a:p>
        </p:txBody>
      </p:sp>
    </p:spTree>
    <p:extLst>
      <p:ext uri="{BB962C8B-B14F-4D97-AF65-F5344CB8AC3E}">
        <p14:creationId xmlns:p14="http://schemas.microsoft.com/office/powerpoint/2010/main" val="4167517678"/>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ntr" presetSubtype="32"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diamond(out)">
                                      <p:cBhvr>
                                        <p:cTn id="7" dur="2000"/>
                                        <p:tgtEl>
                                          <p:spTgt spid="3"/>
                                        </p:tgtEl>
                                      </p:cBhvr>
                                    </p:animEffect>
                                  </p:childTnLst>
                                </p:cTn>
                              </p:par>
                            </p:childTnLst>
                          </p:cTn>
                        </p:par>
                        <p:par>
                          <p:cTn id="8" fill="hold">
                            <p:stCondLst>
                              <p:cond delay="2000"/>
                            </p:stCondLst>
                            <p:childTnLst>
                              <p:par>
                                <p:cTn id="9" presetID="6" presetClass="entr" presetSubtype="16"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circle(in)">
                                      <p:cBhvr>
                                        <p:cTn id="11"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Footer Placeholder 3"/>
          <p:cNvSpPr>
            <a:spLocks noGrp="1"/>
          </p:cNvSpPr>
          <p:nvPr>
            <p:ph type="ftr" sz="quarter" idx="11"/>
          </p:nvPr>
        </p:nvSpPr>
        <p:spPr>
          <a:xfrm>
            <a:off x="217218" y="6328361"/>
            <a:ext cx="8722098" cy="423866"/>
          </a:xfrm>
        </p:spPr>
        <p:txBody>
          <a:bodyPr/>
          <a:lstStyle/>
          <a:p>
            <a:r>
              <a:rPr lang="en-US"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Arial Black"/>
                <a:cs typeface="Arial Black"/>
              </a:rPr>
              <a:t>Doctrine 1 – Lesson 4: The Attributes of God                             </a:t>
            </a:r>
            <a:r>
              <a:rPr lang="en-US" dirty="0"/>
              <a:t>Global University of Theological Studies</a:t>
            </a:r>
          </a:p>
        </p:txBody>
      </p:sp>
      <p:sp>
        <p:nvSpPr>
          <p:cNvPr id="3" name="TextBox 2"/>
          <p:cNvSpPr txBox="1"/>
          <p:nvPr/>
        </p:nvSpPr>
        <p:spPr>
          <a:xfrm>
            <a:off x="396240" y="502920"/>
            <a:ext cx="8412480" cy="769441"/>
          </a:xfrm>
          <a:prstGeom prst="rect">
            <a:avLst/>
          </a:prstGeom>
          <a:noFill/>
        </p:spPr>
        <p:txBody>
          <a:bodyPr wrap="square" rtlCol="0">
            <a:spAutoFit/>
          </a:bodyPr>
          <a:lstStyle/>
          <a:p>
            <a:pPr algn="ctr"/>
            <a:r>
              <a:rPr lang="en-US" sz="4400" dirty="0" smtClean="0">
                <a:solidFill>
                  <a:srgbClr val="FF6600"/>
                </a:solidFill>
                <a:effectLst>
                  <a:outerShdw blurRad="38100" dist="38100" dir="2700000" algn="tl">
                    <a:srgbClr val="000000">
                      <a:alpha val="43137"/>
                    </a:srgbClr>
                  </a:outerShdw>
                </a:effectLst>
              </a:rPr>
              <a:t>God Is Holy</a:t>
            </a:r>
            <a:endParaRPr lang="en-US" sz="4400" dirty="0">
              <a:solidFill>
                <a:srgbClr val="FF6600"/>
              </a:solidFill>
              <a:effectLst>
                <a:outerShdw blurRad="38100" dist="38100" dir="2700000" algn="tl">
                  <a:srgbClr val="000000">
                    <a:alpha val="43137"/>
                  </a:srgbClr>
                </a:outerShdw>
              </a:effectLst>
            </a:endParaRPr>
          </a:p>
        </p:txBody>
      </p:sp>
      <p:sp>
        <p:nvSpPr>
          <p:cNvPr id="4" name="TextBox 3"/>
          <p:cNvSpPr txBox="1"/>
          <p:nvPr/>
        </p:nvSpPr>
        <p:spPr>
          <a:xfrm>
            <a:off x="396240" y="1852523"/>
            <a:ext cx="8412480" cy="1569660"/>
          </a:xfrm>
          <a:prstGeom prst="rect">
            <a:avLst/>
          </a:prstGeom>
          <a:noFill/>
        </p:spPr>
        <p:txBody>
          <a:bodyPr wrap="square" rtlCol="0">
            <a:spAutoFit/>
          </a:bodyPr>
          <a:lstStyle/>
          <a:p>
            <a:pPr algn="ctr"/>
            <a:r>
              <a:rPr lang="en-US" sz="3200" dirty="0" smtClean="0"/>
              <a:t>The holiness of God is the attribute with which God would have us remember Him more than any other.</a:t>
            </a:r>
            <a:endParaRPr lang="en-US" sz="3200" dirty="0"/>
          </a:p>
        </p:txBody>
      </p:sp>
      <p:sp>
        <p:nvSpPr>
          <p:cNvPr id="2" name="TextBox 1"/>
          <p:cNvSpPr txBox="1"/>
          <p:nvPr/>
        </p:nvSpPr>
        <p:spPr>
          <a:xfrm>
            <a:off x="655320" y="4221480"/>
            <a:ext cx="7985760" cy="1569660"/>
          </a:xfrm>
          <a:prstGeom prst="rect">
            <a:avLst/>
          </a:prstGeom>
          <a:noFill/>
        </p:spPr>
        <p:txBody>
          <a:bodyPr wrap="square" rtlCol="0">
            <a:spAutoFit/>
          </a:bodyPr>
          <a:lstStyle/>
          <a:p>
            <a:pPr algn="ctr"/>
            <a:r>
              <a:rPr lang="en-US" sz="3200" dirty="0" smtClean="0"/>
              <a:t>It is because of this attribute more than others that God cannot fellowship with sinful man.</a:t>
            </a:r>
            <a:endParaRPr lang="en-US" sz="3200" dirty="0"/>
          </a:p>
        </p:txBody>
      </p:sp>
    </p:spTree>
    <p:extLst>
      <p:ext uri="{BB962C8B-B14F-4D97-AF65-F5344CB8AC3E}">
        <p14:creationId xmlns:p14="http://schemas.microsoft.com/office/powerpoint/2010/main" val="3293768212"/>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50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par>
                          <p:cTn id="10" fill="hold">
                            <p:stCondLst>
                              <p:cond delay="1500"/>
                            </p:stCondLst>
                            <p:childTnLst>
                              <p:par>
                                <p:cTn id="11" presetID="22" presetClass="entr" presetSubtype="1" fill="hold" grpId="0" nodeType="afterEffect">
                                  <p:stCondLst>
                                    <p:cond delay="250"/>
                                  </p:stCondLst>
                                  <p:childTnLst>
                                    <p:set>
                                      <p:cBhvr>
                                        <p:cTn id="12" dur="1" fill="hold">
                                          <p:stCondLst>
                                            <p:cond delay="0"/>
                                          </p:stCondLst>
                                        </p:cTn>
                                        <p:tgtEl>
                                          <p:spTgt spid="4">
                                            <p:txEl>
                                              <p:pRg st="0" end="0"/>
                                            </p:txEl>
                                          </p:spTgt>
                                        </p:tgtEl>
                                        <p:attrNameLst>
                                          <p:attrName>style.visibility</p:attrName>
                                        </p:attrNameLst>
                                      </p:cBhvr>
                                      <p:to>
                                        <p:strVal val="visible"/>
                                      </p:to>
                                    </p:set>
                                    <p:animEffect transition="in" filter="wipe(up)">
                                      <p:cBhvr>
                                        <p:cTn id="13" dur="1250"/>
                                        <p:tgtEl>
                                          <p:spTgt spid="4">
                                            <p:txEl>
                                              <p:pRg st="0" end="0"/>
                                            </p:txEl>
                                          </p:spTgt>
                                        </p:tgtEl>
                                      </p:cBhvr>
                                    </p:animEffect>
                                  </p:childTnLst>
                                </p:cTn>
                              </p:par>
                            </p:childTnLst>
                          </p:cTn>
                        </p:par>
                        <p:par>
                          <p:cTn id="14" fill="hold">
                            <p:stCondLst>
                              <p:cond delay="3000"/>
                            </p:stCondLst>
                            <p:childTnLst>
                              <p:par>
                                <p:cTn id="15" presetID="22" presetClass="entr" presetSubtype="1" fill="hold" grpId="0" nodeType="afterEffect">
                                  <p:stCondLst>
                                    <p:cond delay="250"/>
                                  </p:stCondLst>
                                  <p:childTnLst>
                                    <p:set>
                                      <p:cBhvr>
                                        <p:cTn id="16" dur="1" fill="hold">
                                          <p:stCondLst>
                                            <p:cond delay="0"/>
                                          </p:stCondLst>
                                        </p:cTn>
                                        <p:tgtEl>
                                          <p:spTgt spid="2">
                                            <p:txEl>
                                              <p:pRg st="0" end="0"/>
                                            </p:txEl>
                                          </p:spTgt>
                                        </p:tgtEl>
                                        <p:attrNameLst>
                                          <p:attrName>style.visibility</p:attrName>
                                        </p:attrNameLst>
                                      </p:cBhvr>
                                      <p:to>
                                        <p:strVal val="visible"/>
                                      </p:to>
                                    </p:set>
                                    <p:animEffect transition="in" filter="wipe(up)">
                                      <p:cBhvr>
                                        <p:cTn id="17" dur="1250"/>
                                        <p:tgtEl>
                                          <p:spTgt spid="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build="p"/>
      <p:bldP spid="2"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Footer Placeholder 3"/>
          <p:cNvSpPr>
            <a:spLocks noGrp="1"/>
          </p:cNvSpPr>
          <p:nvPr>
            <p:ph type="ftr" sz="quarter" idx="11"/>
          </p:nvPr>
        </p:nvSpPr>
        <p:spPr>
          <a:xfrm>
            <a:off x="217218" y="6328361"/>
            <a:ext cx="8722098" cy="423866"/>
          </a:xfrm>
        </p:spPr>
        <p:txBody>
          <a:bodyPr/>
          <a:lstStyle/>
          <a:p>
            <a:r>
              <a:rPr lang="en-US"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Arial Black"/>
                <a:cs typeface="Arial Black"/>
              </a:rPr>
              <a:t>Doctrine 1 – Lesson 4: The Attributes of God                             </a:t>
            </a:r>
            <a:r>
              <a:rPr lang="en-US" dirty="0"/>
              <a:t>Global University of Theological Studies</a:t>
            </a:r>
          </a:p>
        </p:txBody>
      </p:sp>
      <p:sp>
        <p:nvSpPr>
          <p:cNvPr id="3" name="TextBox 2"/>
          <p:cNvSpPr txBox="1"/>
          <p:nvPr/>
        </p:nvSpPr>
        <p:spPr>
          <a:xfrm>
            <a:off x="396240" y="502920"/>
            <a:ext cx="8412480" cy="769441"/>
          </a:xfrm>
          <a:prstGeom prst="rect">
            <a:avLst/>
          </a:prstGeom>
          <a:noFill/>
        </p:spPr>
        <p:txBody>
          <a:bodyPr wrap="square" rtlCol="0">
            <a:spAutoFit/>
          </a:bodyPr>
          <a:lstStyle/>
          <a:p>
            <a:pPr algn="ctr"/>
            <a:r>
              <a:rPr lang="en-US" sz="4400" dirty="0" smtClean="0">
                <a:solidFill>
                  <a:srgbClr val="FF6600"/>
                </a:solidFill>
                <a:effectLst>
                  <a:outerShdw blurRad="38100" dist="38100" dir="2700000" algn="tl">
                    <a:srgbClr val="000000">
                      <a:alpha val="43137"/>
                    </a:srgbClr>
                  </a:outerShdw>
                </a:effectLst>
              </a:rPr>
              <a:t>God Is Holy</a:t>
            </a:r>
            <a:endParaRPr lang="en-US" sz="4400" dirty="0">
              <a:solidFill>
                <a:srgbClr val="FF6600"/>
              </a:solidFill>
              <a:effectLst>
                <a:outerShdw blurRad="38100" dist="38100" dir="2700000" algn="tl">
                  <a:srgbClr val="000000">
                    <a:alpha val="43137"/>
                  </a:srgbClr>
                </a:outerShdw>
              </a:effectLst>
            </a:endParaRPr>
          </a:p>
        </p:txBody>
      </p:sp>
      <p:sp>
        <p:nvSpPr>
          <p:cNvPr id="4" name="TextBox 3"/>
          <p:cNvSpPr txBox="1"/>
          <p:nvPr/>
        </p:nvSpPr>
        <p:spPr>
          <a:xfrm>
            <a:off x="396240" y="2324963"/>
            <a:ext cx="8412480" cy="2862322"/>
          </a:xfrm>
          <a:prstGeom prst="rect">
            <a:avLst/>
          </a:prstGeom>
          <a:noFill/>
        </p:spPr>
        <p:txBody>
          <a:bodyPr wrap="square" rtlCol="0">
            <a:spAutoFit/>
          </a:bodyPr>
          <a:lstStyle/>
          <a:p>
            <a:pPr algn="ctr"/>
            <a:r>
              <a:rPr lang="en-US" sz="3600" dirty="0" smtClean="0"/>
              <a:t>The holiness of God demanded that the blood of millions of lambs, goats, bullocks, turtle doves, etc. be shed  whereby man might approach unto God.</a:t>
            </a:r>
            <a:endParaRPr lang="en-US" sz="3600" dirty="0"/>
          </a:p>
        </p:txBody>
      </p:sp>
    </p:spTree>
    <p:extLst>
      <p:ext uri="{BB962C8B-B14F-4D97-AF65-F5344CB8AC3E}">
        <p14:creationId xmlns:p14="http://schemas.microsoft.com/office/powerpoint/2010/main" val="3293768212"/>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50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par>
                          <p:cTn id="10" fill="hold">
                            <p:stCondLst>
                              <p:cond delay="1500"/>
                            </p:stCondLst>
                            <p:childTnLst>
                              <p:par>
                                <p:cTn id="11" presetID="22" presetClass="entr" presetSubtype="1" fill="hold" grpId="0" nodeType="afterEffect">
                                  <p:stCondLst>
                                    <p:cond delay="250"/>
                                  </p:stCondLst>
                                  <p:childTnLst>
                                    <p:set>
                                      <p:cBhvr>
                                        <p:cTn id="12" dur="1" fill="hold">
                                          <p:stCondLst>
                                            <p:cond delay="0"/>
                                          </p:stCondLst>
                                        </p:cTn>
                                        <p:tgtEl>
                                          <p:spTgt spid="4">
                                            <p:txEl>
                                              <p:pRg st="0" end="0"/>
                                            </p:txEl>
                                          </p:spTgt>
                                        </p:tgtEl>
                                        <p:attrNameLst>
                                          <p:attrName>style.visibility</p:attrName>
                                        </p:attrNameLst>
                                      </p:cBhvr>
                                      <p:to>
                                        <p:strVal val="visible"/>
                                      </p:to>
                                    </p:set>
                                    <p:animEffect transition="in" filter="wipe(up)">
                                      <p:cBhvr>
                                        <p:cTn id="13" dur="125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Footer Placeholder 3"/>
          <p:cNvSpPr>
            <a:spLocks noGrp="1"/>
          </p:cNvSpPr>
          <p:nvPr>
            <p:ph type="ftr" sz="quarter" idx="11"/>
          </p:nvPr>
        </p:nvSpPr>
        <p:spPr>
          <a:xfrm>
            <a:off x="217218" y="6328361"/>
            <a:ext cx="8722098" cy="423866"/>
          </a:xfrm>
        </p:spPr>
        <p:txBody>
          <a:bodyPr/>
          <a:lstStyle/>
          <a:p>
            <a:r>
              <a:rPr lang="en-US"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Arial Black"/>
                <a:cs typeface="Arial Black"/>
              </a:rPr>
              <a:t>Doctrine 1 – Lesson 4: The Attributes of God                             </a:t>
            </a:r>
            <a:r>
              <a:rPr lang="en-US" dirty="0"/>
              <a:t>Global University of Theological Studies</a:t>
            </a:r>
          </a:p>
        </p:txBody>
      </p:sp>
      <p:sp>
        <p:nvSpPr>
          <p:cNvPr id="3" name="TextBox 2"/>
          <p:cNvSpPr txBox="1"/>
          <p:nvPr/>
        </p:nvSpPr>
        <p:spPr>
          <a:xfrm>
            <a:off x="396240" y="502920"/>
            <a:ext cx="8412480" cy="769441"/>
          </a:xfrm>
          <a:prstGeom prst="rect">
            <a:avLst/>
          </a:prstGeom>
          <a:noFill/>
        </p:spPr>
        <p:txBody>
          <a:bodyPr wrap="square" rtlCol="0">
            <a:spAutoFit/>
          </a:bodyPr>
          <a:lstStyle/>
          <a:p>
            <a:pPr algn="ctr"/>
            <a:r>
              <a:rPr lang="en-US" sz="4400" dirty="0" smtClean="0">
                <a:solidFill>
                  <a:srgbClr val="FF6600"/>
                </a:solidFill>
                <a:effectLst>
                  <a:outerShdw blurRad="38100" dist="38100" dir="2700000" algn="tl">
                    <a:srgbClr val="000000">
                      <a:alpha val="43137"/>
                    </a:srgbClr>
                  </a:outerShdw>
                </a:effectLst>
              </a:rPr>
              <a:t>God Is Immutable</a:t>
            </a:r>
            <a:endParaRPr lang="en-US" sz="4400" dirty="0">
              <a:solidFill>
                <a:srgbClr val="FF6600"/>
              </a:solidFill>
              <a:effectLst>
                <a:outerShdw blurRad="38100" dist="38100" dir="2700000" algn="tl">
                  <a:srgbClr val="000000">
                    <a:alpha val="43137"/>
                  </a:srgbClr>
                </a:outerShdw>
              </a:effectLst>
            </a:endParaRPr>
          </a:p>
        </p:txBody>
      </p:sp>
      <p:sp>
        <p:nvSpPr>
          <p:cNvPr id="2" name="TextBox 1"/>
          <p:cNvSpPr txBox="1"/>
          <p:nvPr/>
        </p:nvSpPr>
        <p:spPr>
          <a:xfrm>
            <a:off x="396240" y="1813560"/>
            <a:ext cx="8412480" cy="954107"/>
          </a:xfrm>
          <a:prstGeom prst="rect">
            <a:avLst/>
          </a:prstGeom>
          <a:noFill/>
        </p:spPr>
        <p:txBody>
          <a:bodyPr wrap="square" rtlCol="0">
            <a:spAutoFit/>
          </a:bodyPr>
          <a:lstStyle/>
          <a:p>
            <a:pPr algn="ctr"/>
            <a:r>
              <a:rPr lang="en-US" sz="2800" dirty="0" smtClean="0"/>
              <a:t>“I am the Lord, I change not.”</a:t>
            </a:r>
          </a:p>
          <a:p>
            <a:pPr algn="ctr"/>
            <a:r>
              <a:rPr lang="en-US" sz="2800" dirty="0" smtClean="0"/>
              <a:t>Malachi 3:6</a:t>
            </a:r>
          </a:p>
        </p:txBody>
      </p:sp>
      <p:sp>
        <p:nvSpPr>
          <p:cNvPr id="5" name="TextBox 4"/>
          <p:cNvSpPr txBox="1"/>
          <p:nvPr/>
        </p:nvSpPr>
        <p:spPr>
          <a:xfrm>
            <a:off x="396240" y="3250733"/>
            <a:ext cx="8119062" cy="2246769"/>
          </a:xfrm>
          <a:prstGeom prst="rect">
            <a:avLst/>
          </a:prstGeom>
          <a:noFill/>
        </p:spPr>
        <p:txBody>
          <a:bodyPr wrap="square" rtlCol="0">
            <a:spAutoFit/>
          </a:bodyPr>
          <a:lstStyle/>
          <a:p>
            <a:pPr algn="ctr"/>
            <a:r>
              <a:rPr lang="en-US" sz="2800" dirty="0" smtClean="0"/>
              <a:t>“Every good gift and every perfect gift is from above, and cometh down from the Father of lights, with whom is no variableness, neither shadow of turning.”</a:t>
            </a:r>
          </a:p>
          <a:p>
            <a:pPr algn="ctr"/>
            <a:r>
              <a:rPr lang="en-US" sz="2800" dirty="0" smtClean="0"/>
              <a:t>James 1:17</a:t>
            </a:r>
            <a:endParaRPr lang="en-US" sz="2800" dirty="0"/>
          </a:p>
        </p:txBody>
      </p:sp>
    </p:spTree>
    <p:extLst>
      <p:ext uri="{BB962C8B-B14F-4D97-AF65-F5344CB8AC3E}">
        <p14:creationId xmlns:p14="http://schemas.microsoft.com/office/powerpoint/2010/main" val="613468793"/>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50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par>
                          <p:cTn id="10" fill="hold">
                            <p:stCondLst>
                              <p:cond delay="1500"/>
                            </p:stCondLst>
                            <p:childTnLst>
                              <p:par>
                                <p:cTn id="11" presetID="22" presetClass="entr" presetSubtype="1" fill="hold" grpId="0" nodeType="afterEffect">
                                  <p:stCondLst>
                                    <p:cond delay="0"/>
                                  </p:stCondLst>
                                  <p:childTnLst>
                                    <p:set>
                                      <p:cBhvr>
                                        <p:cTn id="12" dur="1" fill="hold">
                                          <p:stCondLst>
                                            <p:cond delay="0"/>
                                          </p:stCondLst>
                                        </p:cTn>
                                        <p:tgtEl>
                                          <p:spTgt spid="2">
                                            <p:txEl>
                                              <p:pRg st="0" end="0"/>
                                            </p:txEl>
                                          </p:spTgt>
                                        </p:tgtEl>
                                        <p:attrNameLst>
                                          <p:attrName>style.visibility</p:attrName>
                                        </p:attrNameLst>
                                      </p:cBhvr>
                                      <p:to>
                                        <p:strVal val="visible"/>
                                      </p:to>
                                    </p:set>
                                    <p:animEffect transition="in" filter="wipe(up)">
                                      <p:cBhvr>
                                        <p:cTn id="13" dur="1250"/>
                                        <p:tgtEl>
                                          <p:spTgt spid="2">
                                            <p:txEl>
                                              <p:pRg st="0" end="0"/>
                                            </p:txEl>
                                          </p:spTgt>
                                        </p:tgtEl>
                                      </p:cBhvr>
                                    </p:animEffect>
                                  </p:childTnLst>
                                </p:cTn>
                              </p:par>
                            </p:childTnLst>
                          </p:cTn>
                        </p:par>
                        <p:par>
                          <p:cTn id="14" fill="hold">
                            <p:stCondLst>
                              <p:cond delay="2750"/>
                            </p:stCondLst>
                            <p:childTnLst>
                              <p:par>
                                <p:cTn id="15" presetID="22" presetClass="entr" presetSubtype="1" fill="hold" grpId="0" nodeType="afterEffect">
                                  <p:stCondLst>
                                    <p:cond delay="0"/>
                                  </p:stCondLst>
                                  <p:childTnLst>
                                    <p:set>
                                      <p:cBhvr>
                                        <p:cTn id="16" dur="1" fill="hold">
                                          <p:stCondLst>
                                            <p:cond delay="0"/>
                                          </p:stCondLst>
                                        </p:cTn>
                                        <p:tgtEl>
                                          <p:spTgt spid="2">
                                            <p:txEl>
                                              <p:pRg st="1" end="1"/>
                                            </p:txEl>
                                          </p:spTgt>
                                        </p:tgtEl>
                                        <p:attrNameLst>
                                          <p:attrName>style.visibility</p:attrName>
                                        </p:attrNameLst>
                                      </p:cBhvr>
                                      <p:to>
                                        <p:strVal val="visible"/>
                                      </p:to>
                                    </p:set>
                                    <p:animEffect transition="in" filter="wipe(up)">
                                      <p:cBhvr>
                                        <p:cTn id="17" dur="1250"/>
                                        <p:tgtEl>
                                          <p:spTgt spid="2">
                                            <p:txEl>
                                              <p:pRg st="1" end="1"/>
                                            </p:txEl>
                                          </p:spTgt>
                                        </p:tgtEl>
                                      </p:cBhvr>
                                    </p:animEffect>
                                  </p:childTnLst>
                                </p:cTn>
                              </p:par>
                            </p:childTnLst>
                          </p:cTn>
                        </p:par>
                        <p:par>
                          <p:cTn id="18" fill="hold">
                            <p:stCondLst>
                              <p:cond delay="4000"/>
                            </p:stCondLst>
                            <p:childTnLst>
                              <p:par>
                                <p:cTn id="19" presetID="22" presetClass="entr" presetSubtype="1" fill="hold" grpId="0" nodeType="afterEffect">
                                  <p:stCondLst>
                                    <p:cond delay="0"/>
                                  </p:stCondLst>
                                  <p:childTnLst>
                                    <p:set>
                                      <p:cBhvr>
                                        <p:cTn id="20" dur="1" fill="hold">
                                          <p:stCondLst>
                                            <p:cond delay="0"/>
                                          </p:stCondLst>
                                        </p:cTn>
                                        <p:tgtEl>
                                          <p:spTgt spid="5">
                                            <p:txEl>
                                              <p:pRg st="0" end="0"/>
                                            </p:txEl>
                                          </p:spTgt>
                                        </p:tgtEl>
                                        <p:attrNameLst>
                                          <p:attrName>style.visibility</p:attrName>
                                        </p:attrNameLst>
                                      </p:cBhvr>
                                      <p:to>
                                        <p:strVal val="visible"/>
                                      </p:to>
                                    </p:set>
                                    <p:animEffect transition="in" filter="wipe(up)">
                                      <p:cBhvr>
                                        <p:cTn id="21" dur="1250"/>
                                        <p:tgtEl>
                                          <p:spTgt spid="5">
                                            <p:txEl>
                                              <p:pRg st="0" end="0"/>
                                            </p:txEl>
                                          </p:spTgt>
                                        </p:tgtEl>
                                      </p:cBhvr>
                                    </p:animEffect>
                                  </p:childTnLst>
                                </p:cTn>
                              </p:par>
                            </p:childTnLst>
                          </p:cTn>
                        </p:par>
                        <p:par>
                          <p:cTn id="22" fill="hold">
                            <p:stCondLst>
                              <p:cond delay="5250"/>
                            </p:stCondLst>
                            <p:childTnLst>
                              <p:par>
                                <p:cTn id="23" presetID="22" presetClass="entr" presetSubtype="1" fill="hold" grpId="0" nodeType="afterEffect">
                                  <p:stCondLst>
                                    <p:cond delay="0"/>
                                  </p:stCondLst>
                                  <p:childTnLst>
                                    <p:set>
                                      <p:cBhvr>
                                        <p:cTn id="24" dur="1" fill="hold">
                                          <p:stCondLst>
                                            <p:cond delay="0"/>
                                          </p:stCondLst>
                                        </p:cTn>
                                        <p:tgtEl>
                                          <p:spTgt spid="5">
                                            <p:txEl>
                                              <p:pRg st="1" end="1"/>
                                            </p:txEl>
                                          </p:spTgt>
                                        </p:tgtEl>
                                        <p:attrNameLst>
                                          <p:attrName>style.visibility</p:attrName>
                                        </p:attrNameLst>
                                      </p:cBhvr>
                                      <p:to>
                                        <p:strVal val="visible"/>
                                      </p:to>
                                    </p:set>
                                    <p:animEffect transition="in" filter="wipe(up)">
                                      <p:cBhvr>
                                        <p:cTn id="25" dur="1250"/>
                                        <p:tgtEl>
                                          <p:spTgt spid="5">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2" grpId="0" build="p"/>
      <p:bldP spid="5"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Footer Placeholder 3"/>
          <p:cNvSpPr>
            <a:spLocks noGrp="1"/>
          </p:cNvSpPr>
          <p:nvPr>
            <p:ph type="ftr" sz="quarter" idx="11"/>
          </p:nvPr>
        </p:nvSpPr>
        <p:spPr>
          <a:xfrm>
            <a:off x="217218" y="6328361"/>
            <a:ext cx="8722098" cy="423866"/>
          </a:xfrm>
        </p:spPr>
        <p:txBody>
          <a:bodyPr/>
          <a:lstStyle/>
          <a:p>
            <a:r>
              <a:rPr lang="en-US"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Arial Black"/>
                <a:cs typeface="Arial Black"/>
              </a:rPr>
              <a:t>Doctrine 1 – Lesson 4: The Attributes of God                             </a:t>
            </a:r>
            <a:r>
              <a:rPr lang="en-US" dirty="0"/>
              <a:t>Global University of Theological Studies</a:t>
            </a:r>
          </a:p>
        </p:txBody>
      </p:sp>
      <p:sp>
        <p:nvSpPr>
          <p:cNvPr id="3" name="TextBox 2"/>
          <p:cNvSpPr txBox="1"/>
          <p:nvPr/>
        </p:nvSpPr>
        <p:spPr>
          <a:xfrm>
            <a:off x="396240" y="502920"/>
            <a:ext cx="8412480" cy="769441"/>
          </a:xfrm>
          <a:prstGeom prst="rect">
            <a:avLst/>
          </a:prstGeom>
          <a:noFill/>
        </p:spPr>
        <p:txBody>
          <a:bodyPr wrap="square" rtlCol="0">
            <a:spAutoFit/>
          </a:bodyPr>
          <a:lstStyle/>
          <a:p>
            <a:pPr algn="ctr"/>
            <a:r>
              <a:rPr lang="en-US" sz="4400" dirty="0" smtClean="0">
                <a:solidFill>
                  <a:srgbClr val="FF6600"/>
                </a:solidFill>
                <a:effectLst>
                  <a:outerShdw blurRad="38100" dist="38100" dir="2700000" algn="tl">
                    <a:srgbClr val="000000">
                      <a:alpha val="43137"/>
                    </a:srgbClr>
                  </a:outerShdw>
                </a:effectLst>
              </a:rPr>
              <a:t>God Is Immutable</a:t>
            </a:r>
            <a:endParaRPr lang="en-US" sz="4400" dirty="0">
              <a:solidFill>
                <a:srgbClr val="FF6600"/>
              </a:solidFill>
              <a:effectLst>
                <a:outerShdw blurRad="38100" dist="38100" dir="2700000" algn="tl">
                  <a:srgbClr val="000000">
                    <a:alpha val="43137"/>
                  </a:srgbClr>
                </a:outerShdw>
              </a:effectLst>
            </a:endParaRPr>
          </a:p>
        </p:txBody>
      </p:sp>
      <p:sp>
        <p:nvSpPr>
          <p:cNvPr id="2" name="TextBox 1"/>
          <p:cNvSpPr txBox="1"/>
          <p:nvPr/>
        </p:nvSpPr>
        <p:spPr>
          <a:xfrm>
            <a:off x="396240" y="2295227"/>
            <a:ext cx="8412480" cy="2708434"/>
          </a:xfrm>
          <a:prstGeom prst="rect">
            <a:avLst/>
          </a:prstGeom>
          <a:noFill/>
        </p:spPr>
        <p:txBody>
          <a:bodyPr wrap="square" rtlCol="0">
            <a:spAutoFit/>
          </a:bodyPr>
          <a:lstStyle/>
          <a:p>
            <a:pPr algn="ctr"/>
            <a:r>
              <a:rPr lang="en-US" sz="3400" dirty="0" smtClean="0"/>
              <a:t>The immutability of God means that God does not change.  Time and change are together denied of God.  There is no past, present or future with God.  Everything is one great living present.</a:t>
            </a:r>
            <a:endParaRPr lang="en-US" sz="3400" dirty="0"/>
          </a:p>
        </p:txBody>
      </p:sp>
    </p:spTree>
    <p:extLst>
      <p:ext uri="{BB962C8B-B14F-4D97-AF65-F5344CB8AC3E}">
        <p14:creationId xmlns:p14="http://schemas.microsoft.com/office/powerpoint/2010/main" val="3420234442"/>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50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par>
                          <p:cTn id="10" fill="hold">
                            <p:stCondLst>
                              <p:cond delay="1500"/>
                            </p:stCondLst>
                            <p:childTnLst>
                              <p:par>
                                <p:cTn id="11" presetID="22" presetClass="entr" presetSubtype="1" fill="hold" grpId="0" nodeType="afterEffect">
                                  <p:stCondLst>
                                    <p:cond delay="250"/>
                                  </p:stCondLst>
                                  <p:childTnLst>
                                    <p:set>
                                      <p:cBhvr>
                                        <p:cTn id="12" dur="1" fill="hold">
                                          <p:stCondLst>
                                            <p:cond delay="0"/>
                                          </p:stCondLst>
                                        </p:cTn>
                                        <p:tgtEl>
                                          <p:spTgt spid="2">
                                            <p:txEl>
                                              <p:pRg st="0" end="0"/>
                                            </p:txEl>
                                          </p:spTgt>
                                        </p:tgtEl>
                                        <p:attrNameLst>
                                          <p:attrName>style.visibility</p:attrName>
                                        </p:attrNameLst>
                                      </p:cBhvr>
                                      <p:to>
                                        <p:strVal val="visible"/>
                                      </p:to>
                                    </p:set>
                                    <p:animEffect transition="in" filter="wipe(up)">
                                      <p:cBhvr>
                                        <p:cTn id="13" dur="1500"/>
                                        <p:tgtEl>
                                          <p:spTgt spid="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2"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Footer Placeholder 3"/>
          <p:cNvSpPr>
            <a:spLocks noGrp="1"/>
          </p:cNvSpPr>
          <p:nvPr>
            <p:ph type="ftr" sz="quarter" idx="11"/>
          </p:nvPr>
        </p:nvSpPr>
        <p:spPr>
          <a:xfrm>
            <a:off x="217218" y="6328361"/>
            <a:ext cx="8722098" cy="423866"/>
          </a:xfrm>
        </p:spPr>
        <p:txBody>
          <a:bodyPr/>
          <a:lstStyle/>
          <a:p>
            <a:r>
              <a:rPr lang="en-US"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Arial Black"/>
                <a:cs typeface="Arial Black"/>
              </a:rPr>
              <a:t>Doctrine 1 – Lesson 4: The Attributes of God                             </a:t>
            </a:r>
            <a:r>
              <a:rPr lang="en-US" dirty="0"/>
              <a:t>Global University of Theological Studies</a:t>
            </a:r>
          </a:p>
        </p:txBody>
      </p:sp>
      <p:sp>
        <p:nvSpPr>
          <p:cNvPr id="3" name="TextBox 2"/>
          <p:cNvSpPr txBox="1"/>
          <p:nvPr/>
        </p:nvSpPr>
        <p:spPr>
          <a:xfrm>
            <a:off x="396240" y="502920"/>
            <a:ext cx="8412480" cy="769441"/>
          </a:xfrm>
          <a:prstGeom prst="rect">
            <a:avLst/>
          </a:prstGeom>
          <a:noFill/>
        </p:spPr>
        <p:txBody>
          <a:bodyPr wrap="square" rtlCol="0">
            <a:spAutoFit/>
          </a:bodyPr>
          <a:lstStyle/>
          <a:p>
            <a:pPr algn="ctr"/>
            <a:r>
              <a:rPr lang="en-US" sz="4400" dirty="0" smtClean="0">
                <a:solidFill>
                  <a:srgbClr val="FF6600"/>
                </a:solidFill>
                <a:effectLst>
                  <a:outerShdw blurRad="38100" dist="38100" dir="2700000" algn="tl">
                    <a:srgbClr val="000000">
                      <a:alpha val="43137"/>
                    </a:srgbClr>
                  </a:outerShdw>
                </a:effectLst>
              </a:rPr>
              <a:t>God Is Eternal</a:t>
            </a:r>
            <a:endParaRPr lang="en-US" sz="4400" dirty="0">
              <a:solidFill>
                <a:srgbClr val="FF6600"/>
              </a:solidFill>
              <a:effectLst>
                <a:outerShdw blurRad="38100" dist="38100" dir="2700000" algn="tl">
                  <a:srgbClr val="000000">
                    <a:alpha val="43137"/>
                  </a:srgbClr>
                </a:outerShdw>
              </a:effectLst>
            </a:endParaRPr>
          </a:p>
        </p:txBody>
      </p:sp>
      <p:sp>
        <p:nvSpPr>
          <p:cNvPr id="4" name="TextBox 3"/>
          <p:cNvSpPr txBox="1"/>
          <p:nvPr/>
        </p:nvSpPr>
        <p:spPr>
          <a:xfrm>
            <a:off x="601980" y="1813560"/>
            <a:ext cx="8001000" cy="954107"/>
          </a:xfrm>
          <a:prstGeom prst="rect">
            <a:avLst/>
          </a:prstGeom>
          <a:noFill/>
        </p:spPr>
        <p:txBody>
          <a:bodyPr wrap="square" rtlCol="0">
            <a:spAutoFit/>
          </a:bodyPr>
          <a:lstStyle/>
          <a:p>
            <a:pPr algn="ctr"/>
            <a:r>
              <a:rPr lang="en-US" sz="2800" dirty="0" smtClean="0"/>
              <a:t>“And God said unto Moses, I AM THAT I AM.”</a:t>
            </a:r>
          </a:p>
          <a:p>
            <a:pPr algn="ctr"/>
            <a:r>
              <a:rPr lang="en-US" sz="2800" dirty="0" smtClean="0"/>
              <a:t>Exodus 3:14</a:t>
            </a:r>
          </a:p>
        </p:txBody>
      </p:sp>
      <p:sp>
        <p:nvSpPr>
          <p:cNvPr id="5" name="TextBox 4"/>
          <p:cNvSpPr txBox="1"/>
          <p:nvPr/>
        </p:nvSpPr>
        <p:spPr>
          <a:xfrm>
            <a:off x="396240" y="3230880"/>
            <a:ext cx="8412480" cy="954107"/>
          </a:xfrm>
          <a:prstGeom prst="rect">
            <a:avLst/>
          </a:prstGeom>
          <a:noFill/>
        </p:spPr>
        <p:txBody>
          <a:bodyPr wrap="square" rtlCol="0">
            <a:spAutoFit/>
          </a:bodyPr>
          <a:lstStyle/>
          <a:p>
            <a:pPr algn="ctr"/>
            <a:r>
              <a:rPr lang="en-US" sz="2800" dirty="0" smtClean="0"/>
              <a:t>“From everlasting to everlasting, thou art God.”</a:t>
            </a:r>
          </a:p>
          <a:p>
            <a:pPr algn="ctr"/>
            <a:r>
              <a:rPr lang="en-US" sz="2800" dirty="0" smtClean="0"/>
              <a:t>Psalm 90:2</a:t>
            </a:r>
            <a:endParaRPr lang="en-US" sz="2800" dirty="0"/>
          </a:p>
        </p:txBody>
      </p:sp>
      <p:sp>
        <p:nvSpPr>
          <p:cNvPr id="6" name="TextBox 5"/>
          <p:cNvSpPr txBox="1"/>
          <p:nvPr/>
        </p:nvSpPr>
        <p:spPr>
          <a:xfrm>
            <a:off x="526836" y="4831080"/>
            <a:ext cx="8412480" cy="954107"/>
          </a:xfrm>
          <a:prstGeom prst="rect">
            <a:avLst/>
          </a:prstGeom>
          <a:noFill/>
        </p:spPr>
        <p:txBody>
          <a:bodyPr wrap="square" rtlCol="0">
            <a:spAutoFit/>
          </a:bodyPr>
          <a:lstStyle/>
          <a:p>
            <a:pPr algn="ctr"/>
            <a:r>
              <a:rPr lang="en-US" sz="2800" dirty="0" smtClean="0"/>
              <a:t>“Art thou not from everlasting, O Lord my God?”</a:t>
            </a:r>
          </a:p>
          <a:p>
            <a:pPr algn="ctr"/>
            <a:r>
              <a:rPr lang="en-US" sz="2800" dirty="0" smtClean="0"/>
              <a:t>Habakkuk 1:12</a:t>
            </a:r>
            <a:endParaRPr lang="en-US" sz="2800" dirty="0"/>
          </a:p>
        </p:txBody>
      </p:sp>
    </p:spTree>
    <p:extLst>
      <p:ext uri="{BB962C8B-B14F-4D97-AF65-F5344CB8AC3E}">
        <p14:creationId xmlns:p14="http://schemas.microsoft.com/office/powerpoint/2010/main" val="2399267039"/>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50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par>
                          <p:cTn id="10" fill="hold">
                            <p:stCondLst>
                              <p:cond delay="1500"/>
                            </p:stCondLst>
                            <p:childTnLst>
                              <p:par>
                                <p:cTn id="11" presetID="22" presetClass="entr" presetSubtype="1" fill="hold" grpId="0" nodeType="afterEffect">
                                  <p:stCondLst>
                                    <p:cond delay="0"/>
                                  </p:stCondLst>
                                  <p:childTnLst>
                                    <p:set>
                                      <p:cBhvr>
                                        <p:cTn id="12" dur="1" fill="hold">
                                          <p:stCondLst>
                                            <p:cond delay="0"/>
                                          </p:stCondLst>
                                        </p:cTn>
                                        <p:tgtEl>
                                          <p:spTgt spid="4">
                                            <p:txEl>
                                              <p:pRg st="0" end="0"/>
                                            </p:txEl>
                                          </p:spTgt>
                                        </p:tgtEl>
                                        <p:attrNameLst>
                                          <p:attrName>style.visibility</p:attrName>
                                        </p:attrNameLst>
                                      </p:cBhvr>
                                      <p:to>
                                        <p:strVal val="visible"/>
                                      </p:to>
                                    </p:set>
                                    <p:animEffect transition="in" filter="wipe(up)">
                                      <p:cBhvr>
                                        <p:cTn id="13" dur="1250"/>
                                        <p:tgtEl>
                                          <p:spTgt spid="4">
                                            <p:txEl>
                                              <p:pRg st="0" end="0"/>
                                            </p:txEl>
                                          </p:spTgt>
                                        </p:tgtEl>
                                      </p:cBhvr>
                                    </p:animEffect>
                                  </p:childTnLst>
                                </p:cTn>
                              </p:par>
                            </p:childTnLst>
                          </p:cTn>
                        </p:par>
                        <p:par>
                          <p:cTn id="14" fill="hold">
                            <p:stCondLst>
                              <p:cond delay="2750"/>
                            </p:stCondLst>
                            <p:childTnLst>
                              <p:par>
                                <p:cTn id="15" presetID="22" presetClass="entr" presetSubtype="1" fill="hold" grpId="0" nodeType="afterEffect">
                                  <p:stCondLst>
                                    <p:cond delay="0"/>
                                  </p:stCondLst>
                                  <p:childTnLst>
                                    <p:set>
                                      <p:cBhvr>
                                        <p:cTn id="16" dur="1" fill="hold">
                                          <p:stCondLst>
                                            <p:cond delay="0"/>
                                          </p:stCondLst>
                                        </p:cTn>
                                        <p:tgtEl>
                                          <p:spTgt spid="4">
                                            <p:txEl>
                                              <p:pRg st="1" end="1"/>
                                            </p:txEl>
                                          </p:spTgt>
                                        </p:tgtEl>
                                        <p:attrNameLst>
                                          <p:attrName>style.visibility</p:attrName>
                                        </p:attrNameLst>
                                      </p:cBhvr>
                                      <p:to>
                                        <p:strVal val="visible"/>
                                      </p:to>
                                    </p:set>
                                    <p:animEffect transition="in" filter="wipe(up)">
                                      <p:cBhvr>
                                        <p:cTn id="17" dur="1250"/>
                                        <p:tgtEl>
                                          <p:spTgt spid="4">
                                            <p:txEl>
                                              <p:pRg st="1" end="1"/>
                                            </p:txEl>
                                          </p:spTgt>
                                        </p:tgtEl>
                                      </p:cBhvr>
                                    </p:animEffect>
                                  </p:childTnLst>
                                </p:cTn>
                              </p:par>
                            </p:childTnLst>
                          </p:cTn>
                        </p:par>
                        <p:par>
                          <p:cTn id="18" fill="hold">
                            <p:stCondLst>
                              <p:cond delay="4000"/>
                            </p:stCondLst>
                            <p:childTnLst>
                              <p:par>
                                <p:cTn id="19" presetID="22" presetClass="entr" presetSubtype="1" fill="hold" grpId="0" nodeType="afterEffect">
                                  <p:stCondLst>
                                    <p:cond delay="0"/>
                                  </p:stCondLst>
                                  <p:childTnLst>
                                    <p:set>
                                      <p:cBhvr>
                                        <p:cTn id="20" dur="1" fill="hold">
                                          <p:stCondLst>
                                            <p:cond delay="0"/>
                                          </p:stCondLst>
                                        </p:cTn>
                                        <p:tgtEl>
                                          <p:spTgt spid="5">
                                            <p:txEl>
                                              <p:pRg st="0" end="0"/>
                                            </p:txEl>
                                          </p:spTgt>
                                        </p:tgtEl>
                                        <p:attrNameLst>
                                          <p:attrName>style.visibility</p:attrName>
                                        </p:attrNameLst>
                                      </p:cBhvr>
                                      <p:to>
                                        <p:strVal val="visible"/>
                                      </p:to>
                                    </p:set>
                                    <p:animEffect transition="in" filter="wipe(up)">
                                      <p:cBhvr>
                                        <p:cTn id="21" dur="1250"/>
                                        <p:tgtEl>
                                          <p:spTgt spid="5">
                                            <p:txEl>
                                              <p:pRg st="0" end="0"/>
                                            </p:txEl>
                                          </p:spTgt>
                                        </p:tgtEl>
                                      </p:cBhvr>
                                    </p:animEffect>
                                  </p:childTnLst>
                                </p:cTn>
                              </p:par>
                            </p:childTnLst>
                          </p:cTn>
                        </p:par>
                        <p:par>
                          <p:cTn id="22" fill="hold">
                            <p:stCondLst>
                              <p:cond delay="5250"/>
                            </p:stCondLst>
                            <p:childTnLst>
                              <p:par>
                                <p:cTn id="23" presetID="22" presetClass="entr" presetSubtype="1" fill="hold" grpId="0" nodeType="afterEffect">
                                  <p:stCondLst>
                                    <p:cond delay="0"/>
                                  </p:stCondLst>
                                  <p:childTnLst>
                                    <p:set>
                                      <p:cBhvr>
                                        <p:cTn id="24" dur="1" fill="hold">
                                          <p:stCondLst>
                                            <p:cond delay="0"/>
                                          </p:stCondLst>
                                        </p:cTn>
                                        <p:tgtEl>
                                          <p:spTgt spid="5">
                                            <p:txEl>
                                              <p:pRg st="1" end="1"/>
                                            </p:txEl>
                                          </p:spTgt>
                                        </p:tgtEl>
                                        <p:attrNameLst>
                                          <p:attrName>style.visibility</p:attrName>
                                        </p:attrNameLst>
                                      </p:cBhvr>
                                      <p:to>
                                        <p:strVal val="visible"/>
                                      </p:to>
                                    </p:set>
                                    <p:animEffect transition="in" filter="wipe(up)">
                                      <p:cBhvr>
                                        <p:cTn id="25" dur="1250"/>
                                        <p:tgtEl>
                                          <p:spTgt spid="5">
                                            <p:txEl>
                                              <p:pRg st="1" end="1"/>
                                            </p:txEl>
                                          </p:spTgt>
                                        </p:tgtEl>
                                      </p:cBhvr>
                                    </p:animEffect>
                                  </p:childTnLst>
                                </p:cTn>
                              </p:par>
                            </p:childTnLst>
                          </p:cTn>
                        </p:par>
                        <p:par>
                          <p:cTn id="26" fill="hold">
                            <p:stCondLst>
                              <p:cond delay="6500"/>
                            </p:stCondLst>
                            <p:childTnLst>
                              <p:par>
                                <p:cTn id="27" presetID="22" presetClass="entr" presetSubtype="1" fill="hold" grpId="0" nodeType="afterEffect">
                                  <p:stCondLst>
                                    <p:cond delay="0"/>
                                  </p:stCondLst>
                                  <p:childTnLst>
                                    <p:set>
                                      <p:cBhvr>
                                        <p:cTn id="28" dur="1" fill="hold">
                                          <p:stCondLst>
                                            <p:cond delay="0"/>
                                          </p:stCondLst>
                                        </p:cTn>
                                        <p:tgtEl>
                                          <p:spTgt spid="6">
                                            <p:txEl>
                                              <p:pRg st="0" end="0"/>
                                            </p:txEl>
                                          </p:spTgt>
                                        </p:tgtEl>
                                        <p:attrNameLst>
                                          <p:attrName>style.visibility</p:attrName>
                                        </p:attrNameLst>
                                      </p:cBhvr>
                                      <p:to>
                                        <p:strVal val="visible"/>
                                      </p:to>
                                    </p:set>
                                    <p:animEffect transition="in" filter="wipe(up)">
                                      <p:cBhvr>
                                        <p:cTn id="29" dur="1250"/>
                                        <p:tgtEl>
                                          <p:spTgt spid="6">
                                            <p:txEl>
                                              <p:pRg st="0" end="0"/>
                                            </p:txEl>
                                          </p:spTgt>
                                        </p:tgtEl>
                                      </p:cBhvr>
                                    </p:animEffect>
                                  </p:childTnLst>
                                </p:cTn>
                              </p:par>
                            </p:childTnLst>
                          </p:cTn>
                        </p:par>
                        <p:par>
                          <p:cTn id="30" fill="hold">
                            <p:stCondLst>
                              <p:cond delay="7750"/>
                            </p:stCondLst>
                            <p:childTnLst>
                              <p:par>
                                <p:cTn id="31" presetID="22" presetClass="entr" presetSubtype="1" fill="hold" grpId="0" nodeType="afterEffect">
                                  <p:stCondLst>
                                    <p:cond delay="0"/>
                                  </p:stCondLst>
                                  <p:childTnLst>
                                    <p:set>
                                      <p:cBhvr>
                                        <p:cTn id="32" dur="1" fill="hold">
                                          <p:stCondLst>
                                            <p:cond delay="0"/>
                                          </p:stCondLst>
                                        </p:cTn>
                                        <p:tgtEl>
                                          <p:spTgt spid="6">
                                            <p:txEl>
                                              <p:pRg st="1" end="1"/>
                                            </p:txEl>
                                          </p:spTgt>
                                        </p:tgtEl>
                                        <p:attrNameLst>
                                          <p:attrName>style.visibility</p:attrName>
                                        </p:attrNameLst>
                                      </p:cBhvr>
                                      <p:to>
                                        <p:strVal val="visible"/>
                                      </p:to>
                                    </p:set>
                                    <p:animEffect transition="in" filter="wipe(up)">
                                      <p:cBhvr>
                                        <p:cTn id="33" dur="1250"/>
                                        <p:tgtEl>
                                          <p:spTgt spid="6">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build="p"/>
      <p:bldP spid="5" grpId="0" build="p"/>
      <p:bldP spid="6"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Footer Placeholder 3"/>
          <p:cNvSpPr>
            <a:spLocks noGrp="1"/>
          </p:cNvSpPr>
          <p:nvPr>
            <p:ph type="ftr" sz="quarter" idx="11"/>
          </p:nvPr>
        </p:nvSpPr>
        <p:spPr>
          <a:xfrm>
            <a:off x="217218" y="6328361"/>
            <a:ext cx="8722098" cy="423866"/>
          </a:xfrm>
        </p:spPr>
        <p:txBody>
          <a:bodyPr/>
          <a:lstStyle/>
          <a:p>
            <a:r>
              <a:rPr lang="en-US"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Arial Black"/>
                <a:cs typeface="Arial Black"/>
              </a:rPr>
              <a:t>Doctrine 1 – Lesson 4: The Attributes of God                             </a:t>
            </a:r>
            <a:r>
              <a:rPr lang="en-US" dirty="0"/>
              <a:t>Global University of Theological Studies</a:t>
            </a:r>
          </a:p>
        </p:txBody>
      </p:sp>
      <p:sp>
        <p:nvSpPr>
          <p:cNvPr id="3" name="TextBox 2"/>
          <p:cNvSpPr txBox="1"/>
          <p:nvPr/>
        </p:nvSpPr>
        <p:spPr>
          <a:xfrm>
            <a:off x="396240" y="502920"/>
            <a:ext cx="8412480" cy="769441"/>
          </a:xfrm>
          <a:prstGeom prst="rect">
            <a:avLst/>
          </a:prstGeom>
          <a:noFill/>
        </p:spPr>
        <p:txBody>
          <a:bodyPr wrap="square" rtlCol="0">
            <a:spAutoFit/>
          </a:bodyPr>
          <a:lstStyle/>
          <a:p>
            <a:pPr algn="ctr"/>
            <a:r>
              <a:rPr lang="en-US" sz="4400" dirty="0" smtClean="0">
                <a:solidFill>
                  <a:srgbClr val="FF6600"/>
                </a:solidFill>
                <a:effectLst>
                  <a:outerShdw blurRad="38100" dist="38100" dir="2700000" algn="tl">
                    <a:srgbClr val="000000">
                      <a:alpha val="43137"/>
                    </a:srgbClr>
                  </a:outerShdw>
                </a:effectLst>
              </a:rPr>
              <a:t>God Is Eternal</a:t>
            </a:r>
            <a:endParaRPr lang="en-US" sz="4400" dirty="0">
              <a:solidFill>
                <a:srgbClr val="FF6600"/>
              </a:solidFill>
              <a:effectLst>
                <a:outerShdw blurRad="38100" dist="38100" dir="2700000" algn="tl">
                  <a:srgbClr val="000000">
                    <a:alpha val="43137"/>
                  </a:srgbClr>
                </a:outerShdw>
              </a:effectLst>
            </a:endParaRPr>
          </a:p>
        </p:txBody>
      </p:sp>
      <p:sp>
        <p:nvSpPr>
          <p:cNvPr id="4" name="TextBox 3"/>
          <p:cNvSpPr txBox="1"/>
          <p:nvPr/>
        </p:nvSpPr>
        <p:spPr>
          <a:xfrm>
            <a:off x="853440" y="2324963"/>
            <a:ext cx="7498080" cy="2862322"/>
          </a:xfrm>
          <a:prstGeom prst="rect">
            <a:avLst/>
          </a:prstGeom>
          <a:noFill/>
        </p:spPr>
        <p:txBody>
          <a:bodyPr wrap="square" rtlCol="0">
            <a:spAutoFit/>
          </a:bodyPr>
          <a:lstStyle/>
          <a:p>
            <a:pPr algn="ctr"/>
            <a:r>
              <a:rPr lang="en-US" sz="3600" dirty="0" smtClean="0"/>
              <a:t>The eternity of God is closely connected  to that of immutability.  It simply means that God dwells in eternity, and time has no effect upon Him.</a:t>
            </a:r>
            <a:endParaRPr lang="en-US" sz="3600" dirty="0"/>
          </a:p>
        </p:txBody>
      </p:sp>
    </p:spTree>
    <p:extLst>
      <p:ext uri="{BB962C8B-B14F-4D97-AF65-F5344CB8AC3E}">
        <p14:creationId xmlns:p14="http://schemas.microsoft.com/office/powerpoint/2010/main" val="3309492136"/>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50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par>
                          <p:cTn id="10" fill="hold">
                            <p:stCondLst>
                              <p:cond delay="1500"/>
                            </p:stCondLst>
                            <p:childTnLst>
                              <p:par>
                                <p:cTn id="11" presetID="22" presetClass="entr" presetSubtype="1" fill="hold" grpId="0" nodeType="afterEffect">
                                  <p:stCondLst>
                                    <p:cond delay="250"/>
                                  </p:stCondLst>
                                  <p:childTnLst>
                                    <p:set>
                                      <p:cBhvr>
                                        <p:cTn id="12" dur="1" fill="hold">
                                          <p:stCondLst>
                                            <p:cond delay="0"/>
                                          </p:stCondLst>
                                        </p:cTn>
                                        <p:tgtEl>
                                          <p:spTgt spid="4">
                                            <p:txEl>
                                              <p:pRg st="0" end="0"/>
                                            </p:txEl>
                                          </p:spTgt>
                                        </p:tgtEl>
                                        <p:attrNameLst>
                                          <p:attrName>style.visibility</p:attrName>
                                        </p:attrNameLst>
                                      </p:cBhvr>
                                      <p:to>
                                        <p:strVal val="visible"/>
                                      </p:to>
                                    </p:set>
                                    <p:animEffect transition="in" filter="wipe(up)">
                                      <p:cBhvr>
                                        <p:cTn id="13" dur="125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Footer Placeholder 3"/>
          <p:cNvSpPr>
            <a:spLocks noGrp="1"/>
          </p:cNvSpPr>
          <p:nvPr>
            <p:ph type="ftr" sz="quarter" idx="11"/>
          </p:nvPr>
        </p:nvSpPr>
        <p:spPr>
          <a:xfrm>
            <a:off x="217218" y="6328361"/>
            <a:ext cx="8722098" cy="423866"/>
          </a:xfrm>
        </p:spPr>
        <p:txBody>
          <a:bodyPr/>
          <a:lstStyle/>
          <a:p>
            <a:r>
              <a:rPr lang="en-US"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Arial Black"/>
                <a:cs typeface="Arial Black"/>
              </a:rPr>
              <a:t>Doctrine 1 – Lesson 4: The Attributes of God                             </a:t>
            </a:r>
            <a:r>
              <a:rPr lang="en-US" dirty="0"/>
              <a:t>Global University of Theological Studies</a:t>
            </a:r>
          </a:p>
        </p:txBody>
      </p:sp>
      <p:sp>
        <p:nvSpPr>
          <p:cNvPr id="3" name="TextBox 2"/>
          <p:cNvSpPr txBox="1"/>
          <p:nvPr/>
        </p:nvSpPr>
        <p:spPr>
          <a:xfrm>
            <a:off x="396240" y="502920"/>
            <a:ext cx="8412480" cy="769441"/>
          </a:xfrm>
          <a:prstGeom prst="rect">
            <a:avLst/>
          </a:prstGeom>
          <a:noFill/>
        </p:spPr>
        <p:txBody>
          <a:bodyPr wrap="square" rtlCol="0">
            <a:spAutoFit/>
          </a:bodyPr>
          <a:lstStyle/>
          <a:p>
            <a:pPr algn="ctr"/>
            <a:r>
              <a:rPr lang="en-US" sz="4400" dirty="0" smtClean="0">
                <a:solidFill>
                  <a:srgbClr val="FF6600"/>
                </a:solidFill>
                <a:effectLst>
                  <a:outerShdw blurRad="38100" dist="38100" dir="2700000" algn="tl">
                    <a:srgbClr val="000000">
                      <a:alpha val="43137"/>
                    </a:srgbClr>
                  </a:outerShdw>
                </a:effectLst>
              </a:rPr>
              <a:t>God Is Love</a:t>
            </a:r>
            <a:endParaRPr lang="en-US" sz="4400" dirty="0">
              <a:solidFill>
                <a:srgbClr val="FF6600"/>
              </a:solidFill>
              <a:effectLst>
                <a:outerShdw blurRad="38100" dist="38100" dir="2700000" algn="tl">
                  <a:srgbClr val="000000">
                    <a:alpha val="43137"/>
                  </a:srgbClr>
                </a:outerShdw>
              </a:effectLst>
            </a:endParaRPr>
          </a:p>
        </p:txBody>
      </p:sp>
      <p:sp>
        <p:nvSpPr>
          <p:cNvPr id="2" name="TextBox 1"/>
          <p:cNvSpPr txBox="1"/>
          <p:nvPr/>
        </p:nvSpPr>
        <p:spPr>
          <a:xfrm>
            <a:off x="396240" y="1813560"/>
            <a:ext cx="8412480" cy="2246769"/>
          </a:xfrm>
          <a:prstGeom prst="rect">
            <a:avLst/>
          </a:prstGeom>
          <a:noFill/>
        </p:spPr>
        <p:txBody>
          <a:bodyPr wrap="square" rtlCol="0">
            <a:spAutoFit/>
          </a:bodyPr>
          <a:lstStyle/>
          <a:p>
            <a:pPr algn="ctr"/>
            <a:r>
              <a:rPr lang="en-US" sz="2800" dirty="0" smtClean="0"/>
              <a:t>“For God so loved the world that he gave his only begotten Son, that whosoever believeth in him should not perish, but have everlasting life.”</a:t>
            </a:r>
          </a:p>
          <a:p>
            <a:pPr algn="ctr"/>
            <a:r>
              <a:rPr lang="en-US" sz="2800" dirty="0" smtClean="0"/>
              <a:t>John 3:16</a:t>
            </a:r>
          </a:p>
          <a:p>
            <a:pPr algn="ctr"/>
            <a:endParaRPr lang="en-US" sz="2800" dirty="0" smtClean="0"/>
          </a:p>
        </p:txBody>
      </p:sp>
      <p:sp>
        <p:nvSpPr>
          <p:cNvPr id="5" name="TextBox 4"/>
          <p:cNvSpPr txBox="1"/>
          <p:nvPr/>
        </p:nvSpPr>
        <p:spPr>
          <a:xfrm>
            <a:off x="396240" y="4210853"/>
            <a:ext cx="8119062" cy="1384995"/>
          </a:xfrm>
          <a:prstGeom prst="rect">
            <a:avLst/>
          </a:prstGeom>
          <a:noFill/>
        </p:spPr>
        <p:txBody>
          <a:bodyPr wrap="square" rtlCol="0">
            <a:spAutoFit/>
          </a:bodyPr>
          <a:lstStyle/>
          <a:p>
            <a:pPr algn="ctr"/>
            <a:r>
              <a:rPr lang="en-US" sz="2800" dirty="0" smtClean="0"/>
              <a:t>“God is love; and he that </a:t>
            </a:r>
            <a:r>
              <a:rPr lang="en-US" sz="2800" dirty="0" err="1" smtClean="0"/>
              <a:t>dwelleth</a:t>
            </a:r>
            <a:r>
              <a:rPr lang="en-US" sz="2800" dirty="0" smtClean="0"/>
              <a:t> in love </a:t>
            </a:r>
            <a:r>
              <a:rPr lang="en-US" sz="2800" dirty="0" err="1" smtClean="0"/>
              <a:t>dwelleth</a:t>
            </a:r>
            <a:r>
              <a:rPr lang="en-US" sz="2800" dirty="0" smtClean="0"/>
              <a:t> in God, and God in him.”</a:t>
            </a:r>
          </a:p>
          <a:p>
            <a:pPr algn="ctr"/>
            <a:r>
              <a:rPr lang="en-US" sz="2800" dirty="0" smtClean="0"/>
              <a:t>1 John 4:16</a:t>
            </a:r>
            <a:endParaRPr lang="en-US" sz="2800" dirty="0"/>
          </a:p>
        </p:txBody>
      </p:sp>
    </p:spTree>
    <p:extLst>
      <p:ext uri="{BB962C8B-B14F-4D97-AF65-F5344CB8AC3E}">
        <p14:creationId xmlns:p14="http://schemas.microsoft.com/office/powerpoint/2010/main" val="2505491346"/>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50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par>
                          <p:cTn id="10" fill="hold">
                            <p:stCondLst>
                              <p:cond delay="1500"/>
                            </p:stCondLst>
                            <p:childTnLst>
                              <p:par>
                                <p:cTn id="11" presetID="22" presetClass="entr" presetSubtype="1" fill="hold" grpId="0" nodeType="afterEffect">
                                  <p:stCondLst>
                                    <p:cond delay="0"/>
                                  </p:stCondLst>
                                  <p:childTnLst>
                                    <p:set>
                                      <p:cBhvr>
                                        <p:cTn id="12" dur="1" fill="hold">
                                          <p:stCondLst>
                                            <p:cond delay="0"/>
                                          </p:stCondLst>
                                        </p:cTn>
                                        <p:tgtEl>
                                          <p:spTgt spid="2">
                                            <p:txEl>
                                              <p:pRg st="0" end="0"/>
                                            </p:txEl>
                                          </p:spTgt>
                                        </p:tgtEl>
                                        <p:attrNameLst>
                                          <p:attrName>style.visibility</p:attrName>
                                        </p:attrNameLst>
                                      </p:cBhvr>
                                      <p:to>
                                        <p:strVal val="visible"/>
                                      </p:to>
                                    </p:set>
                                    <p:animEffect transition="in" filter="wipe(up)">
                                      <p:cBhvr>
                                        <p:cTn id="13" dur="1250"/>
                                        <p:tgtEl>
                                          <p:spTgt spid="2">
                                            <p:txEl>
                                              <p:pRg st="0" end="0"/>
                                            </p:txEl>
                                          </p:spTgt>
                                        </p:tgtEl>
                                      </p:cBhvr>
                                    </p:animEffect>
                                  </p:childTnLst>
                                </p:cTn>
                              </p:par>
                            </p:childTnLst>
                          </p:cTn>
                        </p:par>
                        <p:par>
                          <p:cTn id="14" fill="hold">
                            <p:stCondLst>
                              <p:cond delay="2750"/>
                            </p:stCondLst>
                            <p:childTnLst>
                              <p:par>
                                <p:cTn id="15" presetID="22" presetClass="entr" presetSubtype="1" fill="hold" grpId="0" nodeType="afterEffect">
                                  <p:stCondLst>
                                    <p:cond delay="0"/>
                                  </p:stCondLst>
                                  <p:childTnLst>
                                    <p:set>
                                      <p:cBhvr>
                                        <p:cTn id="16" dur="1" fill="hold">
                                          <p:stCondLst>
                                            <p:cond delay="0"/>
                                          </p:stCondLst>
                                        </p:cTn>
                                        <p:tgtEl>
                                          <p:spTgt spid="2">
                                            <p:txEl>
                                              <p:pRg st="1" end="1"/>
                                            </p:txEl>
                                          </p:spTgt>
                                        </p:tgtEl>
                                        <p:attrNameLst>
                                          <p:attrName>style.visibility</p:attrName>
                                        </p:attrNameLst>
                                      </p:cBhvr>
                                      <p:to>
                                        <p:strVal val="visible"/>
                                      </p:to>
                                    </p:set>
                                    <p:animEffect transition="in" filter="wipe(up)">
                                      <p:cBhvr>
                                        <p:cTn id="17" dur="1250"/>
                                        <p:tgtEl>
                                          <p:spTgt spid="2">
                                            <p:txEl>
                                              <p:pRg st="1" end="1"/>
                                            </p:txEl>
                                          </p:spTgt>
                                        </p:tgtEl>
                                      </p:cBhvr>
                                    </p:animEffect>
                                  </p:childTnLst>
                                </p:cTn>
                              </p:par>
                            </p:childTnLst>
                          </p:cTn>
                        </p:par>
                        <p:par>
                          <p:cTn id="18" fill="hold">
                            <p:stCondLst>
                              <p:cond delay="4000"/>
                            </p:stCondLst>
                            <p:childTnLst>
                              <p:par>
                                <p:cTn id="19" presetID="22" presetClass="entr" presetSubtype="1" fill="hold" grpId="0" nodeType="afterEffect">
                                  <p:stCondLst>
                                    <p:cond delay="0"/>
                                  </p:stCondLst>
                                  <p:childTnLst>
                                    <p:set>
                                      <p:cBhvr>
                                        <p:cTn id="20" dur="1" fill="hold">
                                          <p:stCondLst>
                                            <p:cond delay="0"/>
                                          </p:stCondLst>
                                        </p:cTn>
                                        <p:tgtEl>
                                          <p:spTgt spid="5">
                                            <p:txEl>
                                              <p:pRg st="0" end="0"/>
                                            </p:txEl>
                                          </p:spTgt>
                                        </p:tgtEl>
                                        <p:attrNameLst>
                                          <p:attrName>style.visibility</p:attrName>
                                        </p:attrNameLst>
                                      </p:cBhvr>
                                      <p:to>
                                        <p:strVal val="visible"/>
                                      </p:to>
                                    </p:set>
                                    <p:animEffect transition="in" filter="wipe(up)">
                                      <p:cBhvr>
                                        <p:cTn id="21" dur="1250"/>
                                        <p:tgtEl>
                                          <p:spTgt spid="5">
                                            <p:txEl>
                                              <p:pRg st="0" end="0"/>
                                            </p:txEl>
                                          </p:spTgt>
                                        </p:tgtEl>
                                      </p:cBhvr>
                                    </p:animEffect>
                                  </p:childTnLst>
                                </p:cTn>
                              </p:par>
                            </p:childTnLst>
                          </p:cTn>
                        </p:par>
                        <p:par>
                          <p:cTn id="22" fill="hold">
                            <p:stCondLst>
                              <p:cond delay="5250"/>
                            </p:stCondLst>
                            <p:childTnLst>
                              <p:par>
                                <p:cTn id="23" presetID="22" presetClass="entr" presetSubtype="1" fill="hold" grpId="0" nodeType="afterEffect">
                                  <p:stCondLst>
                                    <p:cond delay="0"/>
                                  </p:stCondLst>
                                  <p:childTnLst>
                                    <p:set>
                                      <p:cBhvr>
                                        <p:cTn id="24" dur="1" fill="hold">
                                          <p:stCondLst>
                                            <p:cond delay="0"/>
                                          </p:stCondLst>
                                        </p:cTn>
                                        <p:tgtEl>
                                          <p:spTgt spid="5">
                                            <p:txEl>
                                              <p:pRg st="1" end="1"/>
                                            </p:txEl>
                                          </p:spTgt>
                                        </p:tgtEl>
                                        <p:attrNameLst>
                                          <p:attrName>style.visibility</p:attrName>
                                        </p:attrNameLst>
                                      </p:cBhvr>
                                      <p:to>
                                        <p:strVal val="visible"/>
                                      </p:to>
                                    </p:set>
                                    <p:animEffect transition="in" filter="wipe(up)">
                                      <p:cBhvr>
                                        <p:cTn id="25" dur="1250"/>
                                        <p:tgtEl>
                                          <p:spTgt spid="5">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2" grpId="0" build="p"/>
      <p:bldP spid="5"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Footer Placeholder 3"/>
          <p:cNvSpPr>
            <a:spLocks noGrp="1"/>
          </p:cNvSpPr>
          <p:nvPr>
            <p:ph type="ftr" sz="quarter" idx="11"/>
          </p:nvPr>
        </p:nvSpPr>
        <p:spPr>
          <a:xfrm>
            <a:off x="217218" y="6328361"/>
            <a:ext cx="8722098" cy="423866"/>
          </a:xfrm>
        </p:spPr>
        <p:txBody>
          <a:bodyPr/>
          <a:lstStyle/>
          <a:p>
            <a:r>
              <a:rPr lang="en-US"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Arial Black"/>
                <a:cs typeface="Arial Black"/>
              </a:rPr>
              <a:t>Doctrine 1 – Lesson 4: The Attributes of God                             </a:t>
            </a:r>
            <a:r>
              <a:rPr lang="en-US" dirty="0"/>
              <a:t>Global University of Theological Studies</a:t>
            </a:r>
          </a:p>
        </p:txBody>
      </p:sp>
      <p:sp>
        <p:nvSpPr>
          <p:cNvPr id="3" name="TextBox 2"/>
          <p:cNvSpPr txBox="1"/>
          <p:nvPr/>
        </p:nvSpPr>
        <p:spPr>
          <a:xfrm>
            <a:off x="396240" y="502920"/>
            <a:ext cx="8412480" cy="769441"/>
          </a:xfrm>
          <a:prstGeom prst="rect">
            <a:avLst/>
          </a:prstGeom>
          <a:noFill/>
        </p:spPr>
        <p:txBody>
          <a:bodyPr wrap="square" rtlCol="0">
            <a:spAutoFit/>
          </a:bodyPr>
          <a:lstStyle/>
          <a:p>
            <a:pPr algn="ctr"/>
            <a:r>
              <a:rPr lang="en-US" sz="4400" dirty="0" smtClean="0">
                <a:solidFill>
                  <a:srgbClr val="FF6600"/>
                </a:solidFill>
                <a:effectLst>
                  <a:outerShdw blurRad="38100" dist="38100" dir="2700000" algn="tl">
                    <a:srgbClr val="000000">
                      <a:alpha val="43137"/>
                    </a:srgbClr>
                  </a:outerShdw>
                </a:effectLst>
              </a:rPr>
              <a:t>God Is Love</a:t>
            </a:r>
            <a:endParaRPr lang="en-US" sz="4400" dirty="0">
              <a:solidFill>
                <a:srgbClr val="FF6600"/>
              </a:solidFill>
              <a:effectLst>
                <a:outerShdw blurRad="38100" dist="38100" dir="2700000" algn="tl">
                  <a:srgbClr val="000000">
                    <a:alpha val="43137"/>
                  </a:srgbClr>
                </a:outerShdw>
              </a:effectLst>
            </a:endParaRPr>
          </a:p>
        </p:txBody>
      </p:sp>
      <p:sp>
        <p:nvSpPr>
          <p:cNvPr id="2" name="TextBox 1"/>
          <p:cNvSpPr txBox="1"/>
          <p:nvPr/>
        </p:nvSpPr>
        <p:spPr>
          <a:xfrm>
            <a:off x="396240" y="1883747"/>
            <a:ext cx="8412480" cy="1569660"/>
          </a:xfrm>
          <a:prstGeom prst="rect">
            <a:avLst/>
          </a:prstGeom>
          <a:noFill/>
        </p:spPr>
        <p:txBody>
          <a:bodyPr wrap="square" rtlCol="0">
            <a:spAutoFit/>
          </a:bodyPr>
          <a:lstStyle/>
          <a:p>
            <a:pPr algn="ctr"/>
            <a:r>
              <a:rPr lang="en-US" sz="3200" dirty="0" smtClean="0"/>
              <a:t>It would appear that love is more than an attribute.  It expresses the very essence of God’s nature.</a:t>
            </a:r>
            <a:endParaRPr lang="en-US" sz="3200" dirty="0"/>
          </a:p>
        </p:txBody>
      </p:sp>
      <p:sp>
        <p:nvSpPr>
          <p:cNvPr id="5" name="TextBox 4"/>
          <p:cNvSpPr txBox="1"/>
          <p:nvPr/>
        </p:nvSpPr>
        <p:spPr>
          <a:xfrm>
            <a:off x="396240" y="4169747"/>
            <a:ext cx="8412480" cy="1569660"/>
          </a:xfrm>
          <a:prstGeom prst="rect">
            <a:avLst/>
          </a:prstGeom>
          <a:noFill/>
        </p:spPr>
        <p:txBody>
          <a:bodyPr wrap="square" rtlCol="0">
            <a:spAutoFit/>
          </a:bodyPr>
          <a:lstStyle/>
          <a:p>
            <a:pPr algn="ctr"/>
            <a:r>
              <a:rPr lang="en-US" sz="3200" dirty="0" smtClean="0"/>
              <a:t>The love of God is greater than human comprehension.  It is beyond measure and understanding.</a:t>
            </a:r>
            <a:endParaRPr lang="en-US" sz="3200" dirty="0"/>
          </a:p>
        </p:txBody>
      </p:sp>
    </p:spTree>
    <p:extLst>
      <p:ext uri="{BB962C8B-B14F-4D97-AF65-F5344CB8AC3E}">
        <p14:creationId xmlns:p14="http://schemas.microsoft.com/office/powerpoint/2010/main" val="4267257523"/>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50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par>
                          <p:cTn id="10" fill="hold">
                            <p:stCondLst>
                              <p:cond delay="1500"/>
                            </p:stCondLst>
                            <p:childTnLst>
                              <p:par>
                                <p:cTn id="11" presetID="22" presetClass="entr" presetSubtype="1" fill="hold" grpId="0" nodeType="afterEffect">
                                  <p:stCondLst>
                                    <p:cond delay="250"/>
                                  </p:stCondLst>
                                  <p:childTnLst>
                                    <p:set>
                                      <p:cBhvr>
                                        <p:cTn id="12" dur="1" fill="hold">
                                          <p:stCondLst>
                                            <p:cond delay="0"/>
                                          </p:stCondLst>
                                        </p:cTn>
                                        <p:tgtEl>
                                          <p:spTgt spid="2">
                                            <p:txEl>
                                              <p:pRg st="0" end="0"/>
                                            </p:txEl>
                                          </p:spTgt>
                                        </p:tgtEl>
                                        <p:attrNameLst>
                                          <p:attrName>style.visibility</p:attrName>
                                        </p:attrNameLst>
                                      </p:cBhvr>
                                      <p:to>
                                        <p:strVal val="visible"/>
                                      </p:to>
                                    </p:set>
                                    <p:animEffect transition="in" filter="wipe(up)">
                                      <p:cBhvr>
                                        <p:cTn id="13" dur="1500"/>
                                        <p:tgtEl>
                                          <p:spTgt spid="2">
                                            <p:txEl>
                                              <p:pRg st="0" end="0"/>
                                            </p:txEl>
                                          </p:spTgt>
                                        </p:tgtEl>
                                      </p:cBhvr>
                                    </p:animEffect>
                                  </p:childTnLst>
                                </p:cTn>
                              </p:par>
                            </p:childTnLst>
                          </p:cTn>
                        </p:par>
                        <p:par>
                          <p:cTn id="14" fill="hold">
                            <p:stCondLst>
                              <p:cond delay="3250"/>
                            </p:stCondLst>
                            <p:childTnLst>
                              <p:par>
                                <p:cTn id="15" presetID="22" presetClass="entr" presetSubtype="1" fill="hold" grpId="0" nodeType="afterEffect">
                                  <p:stCondLst>
                                    <p:cond delay="250"/>
                                  </p:stCondLst>
                                  <p:childTnLst>
                                    <p:set>
                                      <p:cBhvr>
                                        <p:cTn id="16" dur="1" fill="hold">
                                          <p:stCondLst>
                                            <p:cond delay="0"/>
                                          </p:stCondLst>
                                        </p:cTn>
                                        <p:tgtEl>
                                          <p:spTgt spid="5">
                                            <p:txEl>
                                              <p:pRg st="0" end="0"/>
                                            </p:txEl>
                                          </p:spTgt>
                                        </p:tgtEl>
                                        <p:attrNameLst>
                                          <p:attrName>style.visibility</p:attrName>
                                        </p:attrNameLst>
                                      </p:cBhvr>
                                      <p:to>
                                        <p:strVal val="visible"/>
                                      </p:to>
                                    </p:set>
                                    <p:animEffect transition="in" filter="wipe(up)">
                                      <p:cBhvr>
                                        <p:cTn id="17" dur="1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2" grpId="0" build="p"/>
      <p:bldP spid="5" grpId="0"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Footer Placeholder 3"/>
          <p:cNvSpPr>
            <a:spLocks noGrp="1"/>
          </p:cNvSpPr>
          <p:nvPr>
            <p:ph type="ftr" sz="quarter" idx="11"/>
          </p:nvPr>
        </p:nvSpPr>
        <p:spPr>
          <a:xfrm>
            <a:off x="217218" y="6328361"/>
            <a:ext cx="8722098" cy="423866"/>
          </a:xfrm>
        </p:spPr>
        <p:txBody>
          <a:bodyPr/>
          <a:lstStyle/>
          <a:p>
            <a:r>
              <a:rPr lang="en-US"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Arial Black"/>
                <a:cs typeface="Arial Black"/>
              </a:rPr>
              <a:t>Doctrine 1 – Lesson 4: The Attributes of God                             </a:t>
            </a:r>
            <a:r>
              <a:rPr lang="en-US" dirty="0"/>
              <a:t>Global University of Theological Studies</a:t>
            </a:r>
          </a:p>
        </p:txBody>
      </p:sp>
      <p:grpSp>
        <p:nvGrpSpPr>
          <p:cNvPr id="6" name="Group 5"/>
          <p:cNvGrpSpPr/>
          <p:nvPr/>
        </p:nvGrpSpPr>
        <p:grpSpPr>
          <a:xfrm>
            <a:off x="-167640" y="0"/>
            <a:ext cx="9540239" cy="6217920"/>
            <a:chOff x="38013" y="0"/>
            <a:chExt cx="9105987" cy="621792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8013" y="0"/>
              <a:ext cx="9105987" cy="6217920"/>
            </a:xfrm>
            <a:prstGeom prst="rect">
              <a:avLst/>
            </a:prstGeom>
          </p:spPr>
        </p:pic>
        <p:sp>
          <p:nvSpPr>
            <p:cNvPr id="5" name="TextBox 4"/>
            <p:cNvSpPr txBox="1"/>
            <p:nvPr/>
          </p:nvSpPr>
          <p:spPr>
            <a:xfrm>
              <a:off x="381000" y="640080"/>
              <a:ext cx="4434840" cy="2062103"/>
            </a:xfrm>
            <a:prstGeom prst="rect">
              <a:avLst/>
            </a:prstGeom>
            <a:noFill/>
          </p:spPr>
          <p:txBody>
            <a:bodyPr wrap="square" rtlCol="0">
              <a:spAutoFit/>
            </a:bodyPr>
            <a:lstStyle/>
            <a:p>
              <a:pPr algn="ctr"/>
              <a:r>
                <a:rPr lang="en-US" sz="3200" dirty="0" smtClean="0"/>
                <a:t>The cross of Calvary is the highest expression of the love of God for sinful man.</a:t>
              </a:r>
              <a:endParaRPr lang="en-US" sz="3200" dirty="0"/>
            </a:p>
          </p:txBody>
        </p:sp>
      </p:grpSp>
    </p:spTree>
    <p:extLst>
      <p:ext uri="{BB962C8B-B14F-4D97-AF65-F5344CB8AC3E}">
        <p14:creationId xmlns:p14="http://schemas.microsoft.com/office/powerpoint/2010/main" val="1774039655"/>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25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Footer Placeholder 3"/>
          <p:cNvSpPr>
            <a:spLocks noGrp="1"/>
          </p:cNvSpPr>
          <p:nvPr>
            <p:ph type="ftr" sz="quarter" idx="11"/>
          </p:nvPr>
        </p:nvSpPr>
        <p:spPr>
          <a:xfrm>
            <a:off x="217218" y="6328361"/>
            <a:ext cx="8722098" cy="423866"/>
          </a:xfrm>
        </p:spPr>
        <p:txBody>
          <a:bodyPr/>
          <a:lstStyle/>
          <a:p>
            <a:r>
              <a:rPr lang="en-US"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Arial Black"/>
                <a:cs typeface="Arial Black"/>
              </a:rPr>
              <a:t>Doctrine 1 – Lesson 4: The Attributes of God                             </a:t>
            </a:r>
            <a:r>
              <a:rPr lang="en-US" dirty="0"/>
              <a:t>Global University of Theological Studies</a:t>
            </a:r>
          </a:p>
        </p:txBody>
      </p:sp>
      <p:sp>
        <p:nvSpPr>
          <p:cNvPr id="3" name="TextBox 2"/>
          <p:cNvSpPr txBox="1"/>
          <p:nvPr/>
        </p:nvSpPr>
        <p:spPr>
          <a:xfrm>
            <a:off x="396240" y="502920"/>
            <a:ext cx="8412480" cy="769441"/>
          </a:xfrm>
          <a:prstGeom prst="rect">
            <a:avLst/>
          </a:prstGeom>
          <a:noFill/>
        </p:spPr>
        <p:txBody>
          <a:bodyPr wrap="square" rtlCol="0">
            <a:spAutoFit/>
          </a:bodyPr>
          <a:lstStyle/>
          <a:p>
            <a:pPr algn="ctr"/>
            <a:r>
              <a:rPr lang="en-US" sz="4400" dirty="0" smtClean="0">
                <a:solidFill>
                  <a:srgbClr val="FF6600"/>
                </a:solidFill>
                <a:effectLst>
                  <a:outerShdw blurRad="38100" dist="38100" dir="2700000" algn="tl">
                    <a:srgbClr val="000000">
                      <a:alpha val="43137"/>
                    </a:srgbClr>
                  </a:outerShdw>
                </a:effectLst>
              </a:rPr>
              <a:t>God Is Righteous and Just</a:t>
            </a:r>
            <a:endParaRPr lang="en-US" sz="4400" dirty="0">
              <a:solidFill>
                <a:srgbClr val="FF6600"/>
              </a:solidFill>
              <a:effectLst>
                <a:outerShdw blurRad="38100" dist="38100" dir="2700000" algn="tl">
                  <a:srgbClr val="000000">
                    <a:alpha val="43137"/>
                  </a:srgbClr>
                </a:outerShdw>
              </a:effectLst>
            </a:endParaRPr>
          </a:p>
        </p:txBody>
      </p:sp>
      <p:sp>
        <p:nvSpPr>
          <p:cNvPr id="4" name="TextBox 3"/>
          <p:cNvSpPr txBox="1"/>
          <p:nvPr/>
        </p:nvSpPr>
        <p:spPr>
          <a:xfrm>
            <a:off x="1055370" y="2057399"/>
            <a:ext cx="7094220" cy="1384995"/>
          </a:xfrm>
          <a:prstGeom prst="rect">
            <a:avLst/>
          </a:prstGeom>
          <a:noFill/>
        </p:spPr>
        <p:txBody>
          <a:bodyPr wrap="square" rtlCol="0">
            <a:spAutoFit/>
          </a:bodyPr>
          <a:lstStyle/>
          <a:p>
            <a:pPr algn="ctr"/>
            <a:r>
              <a:rPr lang="en-US" sz="2800" dirty="0" smtClean="0"/>
              <a:t>“Gracious is the Lord, and righteous; yea, God is merciful.”</a:t>
            </a:r>
          </a:p>
          <a:p>
            <a:pPr algn="ctr"/>
            <a:r>
              <a:rPr lang="en-US" sz="2800" dirty="0" smtClean="0"/>
              <a:t>Psalm 116:5</a:t>
            </a:r>
          </a:p>
        </p:txBody>
      </p:sp>
      <p:sp>
        <p:nvSpPr>
          <p:cNvPr id="5" name="TextBox 4"/>
          <p:cNvSpPr txBox="1"/>
          <p:nvPr/>
        </p:nvSpPr>
        <p:spPr>
          <a:xfrm>
            <a:off x="853440" y="4221480"/>
            <a:ext cx="7162800" cy="1384995"/>
          </a:xfrm>
          <a:prstGeom prst="rect">
            <a:avLst/>
          </a:prstGeom>
          <a:noFill/>
        </p:spPr>
        <p:txBody>
          <a:bodyPr wrap="square" rtlCol="0">
            <a:spAutoFit/>
          </a:bodyPr>
          <a:lstStyle/>
          <a:p>
            <a:pPr algn="ctr"/>
            <a:r>
              <a:rPr lang="en-US" sz="2800" dirty="0" smtClean="0"/>
              <a:t>“The Lord is righteous in all his ways, and holy in all his works.”</a:t>
            </a:r>
          </a:p>
          <a:p>
            <a:pPr algn="ctr"/>
            <a:r>
              <a:rPr lang="en-US" sz="2800" dirty="0" smtClean="0"/>
              <a:t>Psalm 145:17</a:t>
            </a:r>
            <a:endParaRPr lang="en-US" sz="2800" dirty="0"/>
          </a:p>
        </p:txBody>
      </p:sp>
    </p:spTree>
    <p:extLst>
      <p:ext uri="{BB962C8B-B14F-4D97-AF65-F5344CB8AC3E}">
        <p14:creationId xmlns:p14="http://schemas.microsoft.com/office/powerpoint/2010/main" val="2954503889"/>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50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par>
                          <p:cTn id="10" fill="hold">
                            <p:stCondLst>
                              <p:cond delay="1500"/>
                            </p:stCondLst>
                            <p:childTnLst>
                              <p:par>
                                <p:cTn id="11" presetID="22" presetClass="entr" presetSubtype="1" fill="hold" grpId="0" nodeType="afterEffect">
                                  <p:stCondLst>
                                    <p:cond delay="0"/>
                                  </p:stCondLst>
                                  <p:childTnLst>
                                    <p:set>
                                      <p:cBhvr>
                                        <p:cTn id="12" dur="1" fill="hold">
                                          <p:stCondLst>
                                            <p:cond delay="0"/>
                                          </p:stCondLst>
                                        </p:cTn>
                                        <p:tgtEl>
                                          <p:spTgt spid="4">
                                            <p:txEl>
                                              <p:pRg st="0" end="0"/>
                                            </p:txEl>
                                          </p:spTgt>
                                        </p:tgtEl>
                                        <p:attrNameLst>
                                          <p:attrName>style.visibility</p:attrName>
                                        </p:attrNameLst>
                                      </p:cBhvr>
                                      <p:to>
                                        <p:strVal val="visible"/>
                                      </p:to>
                                    </p:set>
                                    <p:animEffect transition="in" filter="wipe(up)">
                                      <p:cBhvr>
                                        <p:cTn id="13" dur="1250"/>
                                        <p:tgtEl>
                                          <p:spTgt spid="4">
                                            <p:txEl>
                                              <p:pRg st="0" end="0"/>
                                            </p:txEl>
                                          </p:spTgt>
                                        </p:tgtEl>
                                      </p:cBhvr>
                                    </p:animEffect>
                                  </p:childTnLst>
                                </p:cTn>
                              </p:par>
                            </p:childTnLst>
                          </p:cTn>
                        </p:par>
                        <p:par>
                          <p:cTn id="14" fill="hold">
                            <p:stCondLst>
                              <p:cond delay="2750"/>
                            </p:stCondLst>
                            <p:childTnLst>
                              <p:par>
                                <p:cTn id="15" presetID="22" presetClass="entr" presetSubtype="1" fill="hold" grpId="0" nodeType="afterEffect">
                                  <p:stCondLst>
                                    <p:cond delay="0"/>
                                  </p:stCondLst>
                                  <p:childTnLst>
                                    <p:set>
                                      <p:cBhvr>
                                        <p:cTn id="16" dur="1" fill="hold">
                                          <p:stCondLst>
                                            <p:cond delay="0"/>
                                          </p:stCondLst>
                                        </p:cTn>
                                        <p:tgtEl>
                                          <p:spTgt spid="4">
                                            <p:txEl>
                                              <p:pRg st="1" end="1"/>
                                            </p:txEl>
                                          </p:spTgt>
                                        </p:tgtEl>
                                        <p:attrNameLst>
                                          <p:attrName>style.visibility</p:attrName>
                                        </p:attrNameLst>
                                      </p:cBhvr>
                                      <p:to>
                                        <p:strVal val="visible"/>
                                      </p:to>
                                    </p:set>
                                    <p:animEffect transition="in" filter="wipe(up)">
                                      <p:cBhvr>
                                        <p:cTn id="17" dur="1250"/>
                                        <p:tgtEl>
                                          <p:spTgt spid="4">
                                            <p:txEl>
                                              <p:pRg st="1" end="1"/>
                                            </p:txEl>
                                          </p:spTgt>
                                        </p:tgtEl>
                                      </p:cBhvr>
                                    </p:animEffect>
                                  </p:childTnLst>
                                </p:cTn>
                              </p:par>
                            </p:childTnLst>
                          </p:cTn>
                        </p:par>
                        <p:par>
                          <p:cTn id="18" fill="hold">
                            <p:stCondLst>
                              <p:cond delay="4000"/>
                            </p:stCondLst>
                            <p:childTnLst>
                              <p:par>
                                <p:cTn id="19" presetID="22" presetClass="entr" presetSubtype="1" fill="hold" grpId="0" nodeType="afterEffect">
                                  <p:stCondLst>
                                    <p:cond delay="0"/>
                                  </p:stCondLst>
                                  <p:childTnLst>
                                    <p:set>
                                      <p:cBhvr>
                                        <p:cTn id="20" dur="1" fill="hold">
                                          <p:stCondLst>
                                            <p:cond delay="0"/>
                                          </p:stCondLst>
                                        </p:cTn>
                                        <p:tgtEl>
                                          <p:spTgt spid="5">
                                            <p:txEl>
                                              <p:pRg st="0" end="0"/>
                                            </p:txEl>
                                          </p:spTgt>
                                        </p:tgtEl>
                                        <p:attrNameLst>
                                          <p:attrName>style.visibility</p:attrName>
                                        </p:attrNameLst>
                                      </p:cBhvr>
                                      <p:to>
                                        <p:strVal val="visible"/>
                                      </p:to>
                                    </p:set>
                                    <p:animEffect transition="in" filter="wipe(up)">
                                      <p:cBhvr>
                                        <p:cTn id="21" dur="1250"/>
                                        <p:tgtEl>
                                          <p:spTgt spid="5">
                                            <p:txEl>
                                              <p:pRg st="0" end="0"/>
                                            </p:txEl>
                                          </p:spTgt>
                                        </p:tgtEl>
                                      </p:cBhvr>
                                    </p:animEffect>
                                  </p:childTnLst>
                                </p:cTn>
                              </p:par>
                            </p:childTnLst>
                          </p:cTn>
                        </p:par>
                        <p:par>
                          <p:cTn id="22" fill="hold">
                            <p:stCondLst>
                              <p:cond delay="5250"/>
                            </p:stCondLst>
                            <p:childTnLst>
                              <p:par>
                                <p:cTn id="23" presetID="22" presetClass="entr" presetSubtype="1" fill="hold" grpId="0" nodeType="afterEffect">
                                  <p:stCondLst>
                                    <p:cond delay="0"/>
                                  </p:stCondLst>
                                  <p:childTnLst>
                                    <p:set>
                                      <p:cBhvr>
                                        <p:cTn id="24" dur="1" fill="hold">
                                          <p:stCondLst>
                                            <p:cond delay="0"/>
                                          </p:stCondLst>
                                        </p:cTn>
                                        <p:tgtEl>
                                          <p:spTgt spid="5">
                                            <p:txEl>
                                              <p:pRg st="1" end="1"/>
                                            </p:txEl>
                                          </p:spTgt>
                                        </p:tgtEl>
                                        <p:attrNameLst>
                                          <p:attrName>style.visibility</p:attrName>
                                        </p:attrNameLst>
                                      </p:cBhvr>
                                      <p:to>
                                        <p:strVal val="visible"/>
                                      </p:to>
                                    </p:set>
                                    <p:animEffect transition="in" filter="wipe(up)">
                                      <p:cBhvr>
                                        <p:cTn id="25" dur="1250"/>
                                        <p:tgtEl>
                                          <p:spTgt spid="5">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build="p"/>
      <p:bldP spid="5"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a:xfrm>
            <a:off x="217218" y="6328361"/>
            <a:ext cx="8722098" cy="423866"/>
          </a:xfrm>
        </p:spPr>
        <p:txBody>
          <a:bodyPr/>
          <a:lstStyle/>
          <a:p>
            <a:r>
              <a:rPr lang="en-US"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Arial Black"/>
                <a:cs typeface="Arial Black"/>
              </a:rPr>
              <a:t>Doctrine 1 – Lesson 4: The Attributes of God                             </a:t>
            </a:r>
            <a:r>
              <a:rPr lang="en-US" dirty="0" smtClean="0"/>
              <a:t>Global University of Theological Studies</a:t>
            </a:r>
            <a:endParaRPr lang="en-US" dirty="0"/>
          </a:p>
        </p:txBody>
      </p:sp>
      <p:sp>
        <p:nvSpPr>
          <p:cNvPr id="2" name="TextBox 1"/>
          <p:cNvSpPr txBox="1"/>
          <p:nvPr/>
        </p:nvSpPr>
        <p:spPr>
          <a:xfrm>
            <a:off x="396240" y="502920"/>
            <a:ext cx="8412480" cy="769441"/>
          </a:xfrm>
          <a:prstGeom prst="rect">
            <a:avLst/>
          </a:prstGeom>
          <a:noFill/>
        </p:spPr>
        <p:txBody>
          <a:bodyPr wrap="square" rtlCol="0">
            <a:spAutoFit/>
          </a:bodyPr>
          <a:lstStyle/>
          <a:p>
            <a:pPr algn="ctr"/>
            <a:r>
              <a:rPr lang="en-US" sz="4400" dirty="0" smtClean="0">
                <a:solidFill>
                  <a:srgbClr val="FF6600"/>
                </a:solidFill>
                <a:effectLst>
                  <a:outerShdw blurRad="38100" dist="38100" dir="2700000" algn="tl">
                    <a:srgbClr val="000000">
                      <a:alpha val="43137"/>
                    </a:srgbClr>
                  </a:outerShdw>
                </a:effectLst>
              </a:rPr>
              <a:t>God Possesses </a:t>
            </a:r>
            <a:r>
              <a:rPr lang="en-US" sz="4400" dirty="0">
                <a:solidFill>
                  <a:srgbClr val="FF6600"/>
                </a:solidFill>
                <a:effectLst>
                  <a:outerShdw blurRad="38100" dist="38100" dir="2700000" algn="tl">
                    <a:srgbClr val="000000">
                      <a:alpha val="43137"/>
                    </a:srgbClr>
                  </a:outerShdw>
                </a:effectLst>
              </a:rPr>
              <a:t>M</a:t>
            </a:r>
            <a:r>
              <a:rPr lang="en-US" sz="4400" dirty="0" smtClean="0">
                <a:solidFill>
                  <a:srgbClr val="FF6600"/>
                </a:solidFill>
                <a:effectLst>
                  <a:outerShdw blurRad="38100" dist="38100" dir="2700000" algn="tl">
                    <a:srgbClr val="000000">
                      <a:alpha val="43137"/>
                    </a:srgbClr>
                  </a:outerShdw>
                </a:effectLst>
              </a:rPr>
              <a:t>any </a:t>
            </a:r>
            <a:r>
              <a:rPr lang="en-US" sz="4400" dirty="0">
                <a:solidFill>
                  <a:srgbClr val="FF6600"/>
                </a:solidFill>
                <a:effectLst>
                  <a:outerShdw blurRad="38100" dist="38100" dir="2700000" algn="tl">
                    <a:srgbClr val="000000">
                      <a:alpha val="43137"/>
                    </a:srgbClr>
                  </a:outerShdw>
                </a:effectLst>
              </a:rPr>
              <a:t>A</a:t>
            </a:r>
            <a:r>
              <a:rPr lang="en-US" sz="4400" dirty="0" smtClean="0">
                <a:solidFill>
                  <a:srgbClr val="FF6600"/>
                </a:solidFill>
                <a:effectLst>
                  <a:outerShdw blurRad="38100" dist="38100" dir="2700000" algn="tl">
                    <a:srgbClr val="000000">
                      <a:alpha val="43137"/>
                    </a:srgbClr>
                  </a:outerShdw>
                </a:effectLst>
              </a:rPr>
              <a:t>ttributes</a:t>
            </a:r>
            <a:endParaRPr lang="en-US" sz="4400" dirty="0">
              <a:solidFill>
                <a:srgbClr val="FF6600"/>
              </a:solidFill>
              <a:effectLst>
                <a:outerShdw blurRad="38100" dist="38100" dir="2700000" algn="tl">
                  <a:srgbClr val="000000">
                    <a:alpha val="43137"/>
                  </a:srgbClr>
                </a:outerShdw>
              </a:effectLst>
            </a:endParaRPr>
          </a:p>
        </p:txBody>
      </p:sp>
      <p:sp>
        <p:nvSpPr>
          <p:cNvPr id="3" name="TextBox 2"/>
          <p:cNvSpPr txBox="1"/>
          <p:nvPr/>
        </p:nvSpPr>
        <p:spPr>
          <a:xfrm>
            <a:off x="518160" y="1859280"/>
            <a:ext cx="7772400" cy="2062103"/>
          </a:xfrm>
          <a:prstGeom prst="rect">
            <a:avLst/>
          </a:prstGeom>
          <a:noFill/>
        </p:spPr>
        <p:txBody>
          <a:bodyPr wrap="square" rtlCol="0">
            <a:spAutoFit/>
          </a:bodyPr>
          <a:lstStyle/>
          <a:p>
            <a:pPr algn="ctr"/>
            <a:r>
              <a:rPr lang="en-US" sz="3200" dirty="0" smtClean="0"/>
              <a:t>Attributes are defined as the characteristics and qualities of God.  These attributes are classified into two categories:</a:t>
            </a:r>
            <a:endParaRPr lang="en-US" sz="3200" dirty="0"/>
          </a:p>
        </p:txBody>
      </p:sp>
      <p:sp>
        <p:nvSpPr>
          <p:cNvPr id="5" name="TextBox 4"/>
          <p:cNvSpPr txBox="1"/>
          <p:nvPr/>
        </p:nvSpPr>
        <p:spPr>
          <a:xfrm rot="876775">
            <a:off x="616828" y="4532515"/>
            <a:ext cx="3261106" cy="1200329"/>
          </a:xfrm>
          <a:prstGeom prst="rect">
            <a:avLst/>
          </a:prstGeom>
          <a:noFill/>
        </p:spPr>
        <p:txBody>
          <a:bodyPr wrap="square" rtlCol="0">
            <a:spAutoFit/>
          </a:bodyPr>
          <a:lstStyle/>
          <a:p>
            <a:pPr algn="ctr"/>
            <a:r>
              <a:rPr lang="en-US" sz="3600" dirty="0" smtClean="0"/>
              <a:t>The natural attributes</a:t>
            </a:r>
            <a:endParaRPr lang="en-US" sz="3600" dirty="0"/>
          </a:p>
        </p:txBody>
      </p:sp>
      <p:sp>
        <p:nvSpPr>
          <p:cNvPr id="6" name="TextBox 5"/>
          <p:cNvSpPr txBox="1"/>
          <p:nvPr/>
        </p:nvSpPr>
        <p:spPr>
          <a:xfrm rot="20642437">
            <a:off x="4926818" y="4392471"/>
            <a:ext cx="3594902" cy="1200329"/>
          </a:xfrm>
          <a:prstGeom prst="rect">
            <a:avLst/>
          </a:prstGeom>
          <a:noFill/>
        </p:spPr>
        <p:txBody>
          <a:bodyPr wrap="square" rtlCol="0">
            <a:spAutoFit/>
          </a:bodyPr>
          <a:lstStyle/>
          <a:p>
            <a:pPr algn="ctr"/>
            <a:r>
              <a:rPr lang="en-US" sz="3600" dirty="0" smtClean="0"/>
              <a:t>The moral attributes</a:t>
            </a:r>
            <a:endParaRPr lang="en-US" sz="3600" dirty="0"/>
          </a:p>
        </p:txBody>
      </p:sp>
      <p:sp>
        <p:nvSpPr>
          <p:cNvPr id="7" name="TextBox 6"/>
          <p:cNvSpPr txBox="1"/>
          <p:nvPr/>
        </p:nvSpPr>
        <p:spPr>
          <a:xfrm>
            <a:off x="4084321" y="4992635"/>
            <a:ext cx="1036318" cy="1015663"/>
          </a:xfrm>
          <a:prstGeom prst="rect">
            <a:avLst/>
          </a:prstGeom>
          <a:noFill/>
        </p:spPr>
        <p:txBody>
          <a:bodyPr wrap="square" rtlCol="0">
            <a:spAutoFit/>
          </a:bodyPr>
          <a:lstStyle/>
          <a:p>
            <a:pPr algn="ctr"/>
            <a:r>
              <a:rPr lang="en-US" sz="6000" dirty="0" smtClean="0"/>
              <a:t>&amp;</a:t>
            </a:r>
            <a:endParaRPr lang="en-US" sz="6000" dirty="0"/>
          </a:p>
        </p:txBody>
      </p:sp>
    </p:spTree>
    <p:extLst>
      <p:ext uri="{BB962C8B-B14F-4D97-AF65-F5344CB8AC3E}">
        <p14:creationId xmlns:p14="http://schemas.microsoft.com/office/powerpoint/2010/main" val="2844795091"/>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50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500"/>
                            </p:stCondLst>
                            <p:childTnLst>
                              <p:par>
                                <p:cTn id="11" presetID="10" presetClass="entr" presetSubtype="0" fill="hold" grpId="0" nodeType="afterEffect">
                                  <p:stCondLst>
                                    <p:cond delay="50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2250"/>
                                        <p:tgtEl>
                                          <p:spTgt spid="3"/>
                                        </p:tgtEl>
                                      </p:cBhvr>
                                    </p:animEffect>
                                  </p:childTnLst>
                                </p:cTn>
                              </p:par>
                            </p:childTnLst>
                          </p:cTn>
                        </p:par>
                        <p:par>
                          <p:cTn id="14" fill="hold">
                            <p:stCondLst>
                              <p:cond delay="4250"/>
                            </p:stCondLst>
                            <p:childTnLst>
                              <p:par>
                                <p:cTn id="15" presetID="53" presetClass="entr" presetSubtype="16" fill="hold" grpId="0" nodeType="afterEffect">
                                  <p:stCondLst>
                                    <p:cond delay="0"/>
                                  </p:stCondLst>
                                  <p:childTnLst>
                                    <p:set>
                                      <p:cBhvr>
                                        <p:cTn id="16" dur="1" fill="hold">
                                          <p:stCondLst>
                                            <p:cond delay="0"/>
                                          </p:stCondLst>
                                        </p:cTn>
                                        <p:tgtEl>
                                          <p:spTgt spid="7"/>
                                        </p:tgtEl>
                                        <p:attrNameLst>
                                          <p:attrName>style.visibility</p:attrName>
                                        </p:attrNameLst>
                                      </p:cBhvr>
                                      <p:to>
                                        <p:strVal val="visible"/>
                                      </p:to>
                                    </p:set>
                                    <p:anim calcmode="lin" valueType="num">
                                      <p:cBhvr>
                                        <p:cTn id="17" dur="1500" fill="hold"/>
                                        <p:tgtEl>
                                          <p:spTgt spid="7"/>
                                        </p:tgtEl>
                                        <p:attrNameLst>
                                          <p:attrName>ppt_w</p:attrName>
                                        </p:attrNameLst>
                                      </p:cBhvr>
                                      <p:tavLst>
                                        <p:tav tm="0">
                                          <p:val>
                                            <p:fltVal val="0"/>
                                          </p:val>
                                        </p:tav>
                                        <p:tav tm="100000">
                                          <p:val>
                                            <p:strVal val="#ppt_w"/>
                                          </p:val>
                                        </p:tav>
                                      </p:tavLst>
                                    </p:anim>
                                    <p:anim calcmode="lin" valueType="num">
                                      <p:cBhvr>
                                        <p:cTn id="18" dur="1500" fill="hold"/>
                                        <p:tgtEl>
                                          <p:spTgt spid="7"/>
                                        </p:tgtEl>
                                        <p:attrNameLst>
                                          <p:attrName>ppt_h</p:attrName>
                                        </p:attrNameLst>
                                      </p:cBhvr>
                                      <p:tavLst>
                                        <p:tav tm="0">
                                          <p:val>
                                            <p:fltVal val="0"/>
                                          </p:val>
                                        </p:tav>
                                        <p:tav tm="100000">
                                          <p:val>
                                            <p:strVal val="#ppt_h"/>
                                          </p:val>
                                        </p:tav>
                                      </p:tavLst>
                                    </p:anim>
                                    <p:animEffect transition="in" filter="fade">
                                      <p:cBhvr>
                                        <p:cTn id="19" dur="1500"/>
                                        <p:tgtEl>
                                          <p:spTgt spid="7"/>
                                        </p:tgtEl>
                                      </p:cBhvr>
                                    </p:animEffect>
                                  </p:childTnLst>
                                </p:cTn>
                              </p:par>
                            </p:childTnLst>
                          </p:cTn>
                        </p:par>
                        <p:par>
                          <p:cTn id="20" fill="hold">
                            <p:stCondLst>
                              <p:cond delay="5750"/>
                            </p:stCondLst>
                            <p:childTnLst>
                              <p:par>
                                <p:cTn id="21" presetID="22" presetClass="entr" presetSubtype="2" fill="hold" grpId="0" nodeType="afterEffect">
                                  <p:stCondLst>
                                    <p:cond delay="250"/>
                                  </p:stCondLst>
                                  <p:childTnLst>
                                    <p:set>
                                      <p:cBhvr>
                                        <p:cTn id="22" dur="1" fill="hold">
                                          <p:stCondLst>
                                            <p:cond delay="0"/>
                                          </p:stCondLst>
                                        </p:cTn>
                                        <p:tgtEl>
                                          <p:spTgt spid="5"/>
                                        </p:tgtEl>
                                        <p:attrNameLst>
                                          <p:attrName>style.visibility</p:attrName>
                                        </p:attrNameLst>
                                      </p:cBhvr>
                                      <p:to>
                                        <p:strVal val="visible"/>
                                      </p:to>
                                    </p:set>
                                    <p:animEffect transition="in" filter="wipe(right)">
                                      <p:cBhvr>
                                        <p:cTn id="23" dur="1000"/>
                                        <p:tgtEl>
                                          <p:spTgt spid="5"/>
                                        </p:tgtEl>
                                      </p:cBhvr>
                                    </p:animEffect>
                                  </p:childTnLst>
                                </p:cTn>
                              </p:par>
                            </p:childTnLst>
                          </p:cTn>
                        </p:par>
                        <p:par>
                          <p:cTn id="24" fill="hold">
                            <p:stCondLst>
                              <p:cond delay="7000"/>
                            </p:stCondLst>
                            <p:childTnLst>
                              <p:par>
                                <p:cTn id="25" presetID="22" presetClass="entr" presetSubtype="8" fill="hold" grpId="0" nodeType="afterEffect">
                                  <p:stCondLst>
                                    <p:cond delay="250"/>
                                  </p:stCondLst>
                                  <p:childTnLst>
                                    <p:set>
                                      <p:cBhvr>
                                        <p:cTn id="26" dur="1" fill="hold">
                                          <p:stCondLst>
                                            <p:cond delay="0"/>
                                          </p:stCondLst>
                                        </p:cTn>
                                        <p:tgtEl>
                                          <p:spTgt spid="6"/>
                                        </p:tgtEl>
                                        <p:attrNameLst>
                                          <p:attrName>style.visibility</p:attrName>
                                        </p:attrNameLst>
                                      </p:cBhvr>
                                      <p:to>
                                        <p:strVal val="visible"/>
                                      </p:to>
                                    </p:set>
                                    <p:animEffect transition="in" filter="wipe(left)">
                                      <p:cBhvr>
                                        <p:cTn id="27"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5" grpId="0"/>
      <p:bldP spid="6" grpId="0"/>
      <p:bldP spid="7"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Footer Placeholder 3"/>
          <p:cNvSpPr>
            <a:spLocks noGrp="1"/>
          </p:cNvSpPr>
          <p:nvPr>
            <p:ph type="ftr" sz="quarter" idx="11"/>
          </p:nvPr>
        </p:nvSpPr>
        <p:spPr>
          <a:xfrm>
            <a:off x="217218" y="6328361"/>
            <a:ext cx="8722098" cy="423866"/>
          </a:xfrm>
        </p:spPr>
        <p:txBody>
          <a:bodyPr/>
          <a:lstStyle/>
          <a:p>
            <a:r>
              <a:rPr lang="en-US"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Arial Black"/>
                <a:cs typeface="Arial Black"/>
              </a:rPr>
              <a:t>Doctrine 1 – Lesson 4: The Attributes of God                             </a:t>
            </a:r>
            <a:r>
              <a:rPr lang="en-US" dirty="0"/>
              <a:t>Global University of Theological Studies</a:t>
            </a:r>
          </a:p>
        </p:txBody>
      </p:sp>
      <p:sp>
        <p:nvSpPr>
          <p:cNvPr id="3" name="TextBox 2"/>
          <p:cNvSpPr txBox="1"/>
          <p:nvPr/>
        </p:nvSpPr>
        <p:spPr>
          <a:xfrm>
            <a:off x="396240" y="502920"/>
            <a:ext cx="8412480" cy="769441"/>
          </a:xfrm>
          <a:prstGeom prst="rect">
            <a:avLst/>
          </a:prstGeom>
          <a:noFill/>
        </p:spPr>
        <p:txBody>
          <a:bodyPr wrap="square" rtlCol="0">
            <a:spAutoFit/>
          </a:bodyPr>
          <a:lstStyle/>
          <a:p>
            <a:pPr algn="ctr"/>
            <a:r>
              <a:rPr lang="en-US" sz="4400" dirty="0" smtClean="0">
                <a:solidFill>
                  <a:srgbClr val="FF6600"/>
                </a:solidFill>
                <a:effectLst>
                  <a:outerShdw blurRad="38100" dist="38100" dir="2700000" algn="tl">
                    <a:srgbClr val="000000">
                      <a:alpha val="43137"/>
                    </a:srgbClr>
                  </a:outerShdw>
                </a:effectLst>
              </a:rPr>
              <a:t>God Is Righteous and Just</a:t>
            </a:r>
            <a:endParaRPr lang="en-US" sz="4400" dirty="0">
              <a:solidFill>
                <a:srgbClr val="FF6600"/>
              </a:solidFill>
              <a:effectLst>
                <a:outerShdw blurRad="38100" dist="38100" dir="2700000" algn="tl">
                  <a:srgbClr val="000000">
                    <a:alpha val="43137"/>
                  </a:srgbClr>
                </a:outerShdw>
              </a:effectLst>
            </a:endParaRPr>
          </a:p>
        </p:txBody>
      </p:sp>
      <p:sp>
        <p:nvSpPr>
          <p:cNvPr id="4" name="TextBox 3"/>
          <p:cNvSpPr txBox="1"/>
          <p:nvPr/>
        </p:nvSpPr>
        <p:spPr>
          <a:xfrm>
            <a:off x="853440" y="2324963"/>
            <a:ext cx="7498080" cy="3046988"/>
          </a:xfrm>
          <a:prstGeom prst="rect">
            <a:avLst/>
          </a:prstGeom>
          <a:noFill/>
        </p:spPr>
        <p:txBody>
          <a:bodyPr wrap="square" rtlCol="0">
            <a:spAutoFit/>
          </a:bodyPr>
          <a:lstStyle/>
          <a:p>
            <a:pPr algn="ctr"/>
            <a:r>
              <a:rPr lang="en-US" sz="3200" dirty="0" smtClean="0"/>
              <a:t>The attributes of righteousness and justice are further expressions of God’s holiness.  In the fact that God is righteous, we see His love for holiness; in the fact that he is just, we see his hatred for sin.</a:t>
            </a:r>
            <a:endParaRPr lang="en-US" sz="3200" dirty="0"/>
          </a:p>
        </p:txBody>
      </p:sp>
    </p:spTree>
    <p:extLst>
      <p:ext uri="{BB962C8B-B14F-4D97-AF65-F5344CB8AC3E}">
        <p14:creationId xmlns:p14="http://schemas.microsoft.com/office/powerpoint/2010/main" val="4018798696"/>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50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par>
                          <p:cTn id="10" fill="hold">
                            <p:stCondLst>
                              <p:cond delay="1500"/>
                            </p:stCondLst>
                            <p:childTnLst>
                              <p:par>
                                <p:cTn id="11" presetID="22" presetClass="entr" presetSubtype="1" fill="hold" grpId="0" nodeType="afterEffect">
                                  <p:stCondLst>
                                    <p:cond delay="250"/>
                                  </p:stCondLst>
                                  <p:childTnLst>
                                    <p:set>
                                      <p:cBhvr>
                                        <p:cTn id="12" dur="1" fill="hold">
                                          <p:stCondLst>
                                            <p:cond delay="0"/>
                                          </p:stCondLst>
                                        </p:cTn>
                                        <p:tgtEl>
                                          <p:spTgt spid="4">
                                            <p:txEl>
                                              <p:pRg st="0" end="0"/>
                                            </p:txEl>
                                          </p:spTgt>
                                        </p:tgtEl>
                                        <p:attrNameLst>
                                          <p:attrName>style.visibility</p:attrName>
                                        </p:attrNameLst>
                                      </p:cBhvr>
                                      <p:to>
                                        <p:strVal val="visible"/>
                                      </p:to>
                                    </p:set>
                                    <p:animEffect transition="in" filter="wipe(up)">
                                      <p:cBhvr>
                                        <p:cTn id="13" dur="125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rot="-900000">
            <a:off x="1706925" y="2624916"/>
            <a:ext cx="5004753" cy="1299542"/>
          </a:xfrm>
        </p:spPr>
        <p:txBody>
          <a:bodyPr>
            <a:normAutofit/>
          </a:bodyPr>
          <a:lstStyle/>
          <a:p>
            <a:pPr algn="ctr"/>
            <a:r>
              <a:rPr lang="en-US" dirty="0" smtClean="0"/>
              <a:t>End of Lesson 4</a:t>
            </a:r>
            <a:endParaRPr lang="en-US" dirty="0"/>
          </a:p>
        </p:txBody>
      </p:sp>
      <p:sp>
        <p:nvSpPr>
          <p:cNvPr id="6" name="Footer Placeholder 3"/>
          <p:cNvSpPr>
            <a:spLocks noGrp="1"/>
          </p:cNvSpPr>
          <p:nvPr>
            <p:ph type="ftr" sz="quarter" idx="11"/>
          </p:nvPr>
        </p:nvSpPr>
        <p:spPr>
          <a:xfrm>
            <a:off x="217218" y="6328361"/>
            <a:ext cx="8722098" cy="423866"/>
          </a:xfrm>
        </p:spPr>
        <p:txBody>
          <a:bodyPr/>
          <a:lstStyle/>
          <a:p>
            <a:r>
              <a:rPr lang="en-US"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Arial Black"/>
                <a:cs typeface="Arial Black"/>
              </a:rPr>
              <a:t>Doctrine 1 – Lesson 4: The Attributes of God                             </a:t>
            </a:r>
            <a:r>
              <a:rPr lang="en-US" dirty="0"/>
              <a:t>Global University of Theological Studies</a:t>
            </a:r>
          </a:p>
        </p:txBody>
      </p:sp>
    </p:spTree>
    <p:extLst>
      <p:ext uri="{BB962C8B-B14F-4D97-AF65-F5344CB8AC3E}">
        <p14:creationId xmlns:p14="http://schemas.microsoft.com/office/powerpoint/2010/main" val="3859325814"/>
      </p:ext>
    </p:extLst>
  </p:cSld>
  <p:clrMapOvr>
    <a:masterClrMapping/>
  </p:clrMapOvr>
  <mc:AlternateContent xmlns:mc="http://schemas.openxmlformats.org/markup-compatibility/2006" xmlns:p14="http://schemas.microsoft.com/office/powerpoint/2010/main">
    <mc:Choice Requires="p14">
      <p:transition spd="slow" p14:dur="3400" advTm="3000">
        <p14:reveal/>
      </p:transition>
    </mc:Choice>
    <mc:Fallback xmlns="">
      <p:transition spd="slow" advTm="3000">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Footer Placeholder 3"/>
          <p:cNvSpPr>
            <a:spLocks noGrp="1"/>
          </p:cNvSpPr>
          <p:nvPr>
            <p:ph type="ftr" sz="quarter" idx="11"/>
          </p:nvPr>
        </p:nvSpPr>
        <p:spPr>
          <a:xfrm>
            <a:off x="217218" y="6328361"/>
            <a:ext cx="8722098" cy="423866"/>
          </a:xfrm>
        </p:spPr>
        <p:txBody>
          <a:bodyPr/>
          <a:lstStyle/>
          <a:p>
            <a:r>
              <a:rPr lang="en-US"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Arial Black"/>
                <a:cs typeface="Arial Black"/>
              </a:rPr>
              <a:t>Doctrine 1 – Lesson 4: The Attributes of God                             </a:t>
            </a:r>
            <a:r>
              <a:rPr lang="en-US" dirty="0"/>
              <a:t>Global University of Theological Studies</a:t>
            </a:r>
          </a:p>
        </p:txBody>
      </p:sp>
      <p:sp>
        <p:nvSpPr>
          <p:cNvPr id="3" name="TextBox 2"/>
          <p:cNvSpPr txBox="1"/>
          <p:nvPr/>
        </p:nvSpPr>
        <p:spPr>
          <a:xfrm>
            <a:off x="396240" y="502920"/>
            <a:ext cx="8412480" cy="769441"/>
          </a:xfrm>
          <a:prstGeom prst="rect">
            <a:avLst/>
          </a:prstGeom>
          <a:noFill/>
        </p:spPr>
        <p:txBody>
          <a:bodyPr wrap="square" rtlCol="0">
            <a:spAutoFit/>
          </a:bodyPr>
          <a:lstStyle/>
          <a:p>
            <a:pPr algn="ctr"/>
            <a:r>
              <a:rPr lang="en-US" sz="4400" dirty="0" smtClean="0">
                <a:solidFill>
                  <a:srgbClr val="FF6600"/>
                </a:solidFill>
                <a:effectLst>
                  <a:outerShdw blurRad="38100" dist="38100" dir="2700000" algn="tl">
                    <a:srgbClr val="000000">
                      <a:alpha val="43137"/>
                    </a:srgbClr>
                  </a:outerShdw>
                </a:effectLst>
              </a:rPr>
              <a:t>God Is Omniscient</a:t>
            </a:r>
            <a:endParaRPr lang="en-US" sz="4400" dirty="0">
              <a:solidFill>
                <a:srgbClr val="FF6600"/>
              </a:solidFill>
              <a:effectLst>
                <a:outerShdw blurRad="38100" dist="38100" dir="2700000" algn="tl">
                  <a:srgbClr val="000000">
                    <a:alpha val="43137"/>
                  </a:srgbClr>
                </a:outerShdw>
              </a:effectLst>
            </a:endParaRPr>
          </a:p>
        </p:txBody>
      </p:sp>
      <p:sp>
        <p:nvSpPr>
          <p:cNvPr id="2" name="TextBox 1"/>
          <p:cNvSpPr txBox="1"/>
          <p:nvPr/>
        </p:nvSpPr>
        <p:spPr>
          <a:xfrm>
            <a:off x="396240" y="1813560"/>
            <a:ext cx="8412480" cy="1384995"/>
          </a:xfrm>
          <a:prstGeom prst="rect">
            <a:avLst/>
          </a:prstGeom>
          <a:noFill/>
        </p:spPr>
        <p:txBody>
          <a:bodyPr wrap="square" rtlCol="0">
            <a:spAutoFit/>
          </a:bodyPr>
          <a:lstStyle/>
          <a:p>
            <a:pPr algn="ctr"/>
            <a:r>
              <a:rPr lang="en-US" sz="2800" dirty="0" smtClean="0"/>
              <a:t>“Thou </a:t>
            </a:r>
            <a:r>
              <a:rPr lang="en-US" sz="2800" dirty="0" err="1" smtClean="0"/>
              <a:t>knowest</a:t>
            </a:r>
            <a:r>
              <a:rPr lang="en-US" sz="2800" dirty="0" smtClean="0"/>
              <a:t> my </a:t>
            </a:r>
            <a:r>
              <a:rPr lang="en-US" sz="2800" dirty="0" err="1" smtClean="0"/>
              <a:t>downsitting</a:t>
            </a:r>
            <a:r>
              <a:rPr lang="en-US" sz="2800" dirty="0" smtClean="0"/>
              <a:t> and mine uprising, thou </a:t>
            </a:r>
            <a:r>
              <a:rPr lang="en-US" sz="2800" dirty="0" err="1" smtClean="0"/>
              <a:t>understandest</a:t>
            </a:r>
            <a:r>
              <a:rPr lang="en-US" sz="2800" dirty="0" smtClean="0"/>
              <a:t> my thought afar off.”</a:t>
            </a:r>
          </a:p>
          <a:p>
            <a:pPr algn="ctr"/>
            <a:r>
              <a:rPr lang="en-US" sz="2800" dirty="0" smtClean="0"/>
              <a:t>Psalm 139:2</a:t>
            </a:r>
            <a:endParaRPr lang="en-US" sz="2800" dirty="0"/>
          </a:p>
        </p:txBody>
      </p:sp>
      <p:sp>
        <p:nvSpPr>
          <p:cNvPr id="5" name="TextBox 4"/>
          <p:cNvSpPr txBox="1"/>
          <p:nvPr/>
        </p:nvSpPr>
        <p:spPr>
          <a:xfrm>
            <a:off x="396240" y="4053840"/>
            <a:ext cx="8412480" cy="1384995"/>
          </a:xfrm>
          <a:prstGeom prst="rect">
            <a:avLst/>
          </a:prstGeom>
          <a:noFill/>
        </p:spPr>
        <p:txBody>
          <a:bodyPr wrap="square" rtlCol="0">
            <a:spAutoFit/>
          </a:bodyPr>
          <a:lstStyle/>
          <a:p>
            <a:pPr algn="ctr"/>
            <a:r>
              <a:rPr lang="en-US" sz="2800" dirty="0" smtClean="0"/>
              <a:t>“The eyes of the Lord are in every place, beholding the evil and the good.”</a:t>
            </a:r>
          </a:p>
          <a:p>
            <a:pPr algn="ctr"/>
            <a:r>
              <a:rPr lang="en-US" sz="2800" dirty="0" smtClean="0"/>
              <a:t>Proverbs 15:3</a:t>
            </a:r>
            <a:endParaRPr lang="en-US" sz="2800" dirty="0"/>
          </a:p>
        </p:txBody>
      </p:sp>
    </p:spTree>
    <p:extLst>
      <p:ext uri="{BB962C8B-B14F-4D97-AF65-F5344CB8AC3E}">
        <p14:creationId xmlns:p14="http://schemas.microsoft.com/office/powerpoint/2010/main" val="1648449965"/>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50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par>
                          <p:cTn id="10" fill="hold">
                            <p:stCondLst>
                              <p:cond delay="1500"/>
                            </p:stCondLst>
                            <p:childTnLst>
                              <p:par>
                                <p:cTn id="11" presetID="22" presetClass="entr" presetSubtype="1" fill="hold" grpId="0" nodeType="afterEffect">
                                  <p:stCondLst>
                                    <p:cond delay="250"/>
                                  </p:stCondLst>
                                  <p:childTnLst>
                                    <p:set>
                                      <p:cBhvr>
                                        <p:cTn id="12" dur="1" fill="hold">
                                          <p:stCondLst>
                                            <p:cond delay="0"/>
                                          </p:stCondLst>
                                        </p:cTn>
                                        <p:tgtEl>
                                          <p:spTgt spid="2">
                                            <p:txEl>
                                              <p:pRg st="0" end="0"/>
                                            </p:txEl>
                                          </p:spTgt>
                                        </p:tgtEl>
                                        <p:attrNameLst>
                                          <p:attrName>style.visibility</p:attrName>
                                        </p:attrNameLst>
                                      </p:cBhvr>
                                      <p:to>
                                        <p:strVal val="visible"/>
                                      </p:to>
                                    </p:set>
                                    <p:animEffect transition="in" filter="wipe(up)">
                                      <p:cBhvr>
                                        <p:cTn id="13" dur="1250"/>
                                        <p:tgtEl>
                                          <p:spTgt spid="2">
                                            <p:txEl>
                                              <p:pRg st="0" end="0"/>
                                            </p:txEl>
                                          </p:spTgt>
                                        </p:tgtEl>
                                      </p:cBhvr>
                                    </p:animEffect>
                                  </p:childTnLst>
                                </p:cTn>
                              </p:par>
                            </p:childTnLst>
                          </p:cTn>
                        </p:par>
                        <p:par>
                          <p:cTn id="14" fill="hold">
                            <p:stCondLst>
                              <p:cond delay="3000"/>
                            </p:stCondLst>
                            <p:childTnLst>
                              <p:par>
                                <p:cTn id="15" presetID="22" presetClass="entr" presetSubtype="1" fill="hold" grpId="0" nodeType="afterEffect">
                                  <p:stCondLst>
                                    <p:cond delay="250"/>
                                  </p:stCondLst>
                                  <p:childTnLst>
                                    <p:set>
                                      <p:cBhvr>
                                        <p:cTn id="16" dur="1" fill="hold">
                                          <p:stCondLst>
                                            <p:cond delay="0"/>
                                          </p:stCondLst>
                                        </p:cTn>
                                        <p:tgtEl>
                                          <p:spTgt spid="2">
                                            <p:txEl>
                                              <p:pRg st="1" end="1"/>
                                            </p:txEl>
                                          </p:spTgt>
                                        </p:tgtEl>
                                        <p:attrNameLst>
                                          <p:attrName>style.visibility</p:attrName>
                                        </p:attrNameLst>
                                      </p:cBhvr>
                                      <p:to>
                                        <p:strVal val="visible"/>
                                      </p:to>
                                    </p:set>
                                    <p:animEffect transition="in" filter="wipe(up)">
                                      <p:cBhvr>
                                        <p:cTn id="17" dur="1250"/>
                                        <p:tgtEl>
                                          <p:spTgt spid="2">
                                            <p:txEl>
                                              <p:pRg st="1" end="1"/>
                                            </p:txEl>
                                          </p:spTgt>
                                        </p:tgtEl>
                                      </p:cBhvr>
                                    </p:animEffect>
                                  </p:childTnLst>
                                </p:cTn>
                              </p:par>
                            </p:childTnLst>
                          </p:cTn>
                        </p:par>
                        <p:par>
                          <p:cTn id="18" fill="hold">
                            <p:stCondLst>
                              <p:cond delay="4500"/>
                            </p:stCondLst>
                            <p:childTnLst>
                              <p:par>
                                <p:cTn id="19" presetID="22" presetClass="entr" presetSubtype="1" fill="hold" grpId="0" nodeType="afterEffect">
                                  <p:stCondLst>
                                    <p:cond delay="500"/>
                                  </p:stCondLst>
                                  <p:childTnLst>
                                    <p:set>
                                      <p:cBhvr>
                                        <p:cTn id="20" dur="1" fill="hold">
                                          <p:stCondLst>
                                            <p:cond delay="0"/>
                                          </p:stCondLst>
                                        </p:cTn>
                                        <p:tgtEl>
                                          <p:spTgt spid="5">
                                            <p:txEl>
                                              <p:pRg st="0" end="0"/>
                                            </p:txEl>
                                          </p:spTgt>
                                        </p:tgtEl>
                                        <p:attrNameLst>
                                          <p:attrName>style.visibility</p:attrName>
                                        </p:attrNameLst>
                                      </p:cBhvr>
                                      <p:to>
                                        <p:strVal val="visible"/>
                                      </p:to>
                                    </p:set>
                                    <p:animEffect transition="in" filter="wipe(up)">
                                      <p:cBhvr>
                                        <p:cTn id="21" dur="1250"/>
                                        <p:tgtEl>
                                          <p:spTgt spid="5">
                                            <p:txEl>
                                              <p:pRg st="0" end="0"/>
                                            </p:txEl>
                                          </p:spTgt>
                                        </p:tgtEl>
                                      </p:cBhvr>
                                    </p:animEffect>
                                  </p:childTnLst>
                                </p:cTn>
                              </p:par>
                            </p:childTnLst>
                          </p:cTn>
                        </p:par>
                        <p:par>
                          <p:cTn id="22" fill="hold">
                            <p:stCondLst>
                              <p:cond delay="6250"/>
                            </p:stCondLst>
                            <p:childTnLst>
                              <p:par>
                                <p:cTn id="23" presetID="22" presetClass="entr" presetSubtype="1" fill="hold" grpId="0" nodeType="afterEffect">
                                  <p:stCondLst>
                                    <p:cond delay="500"/>
                                  </p:stCondLst>
                                  <p:childTnLst>
                                    <p:set>
                                      <p:cBhvr>
                                        <p:cTn id="24" dur="1" fill="hold">
                                          <p:stCondLst>
                                            <p:cond delay="0"/>
                                          </p:stCondLst>
                                        </p:cTn>
                                        <p:tgtEl>
                                          <p:spTgt spid="5">
                                            <p:txEl>
                                              <p:pRg st="1" end="1"/>
                                            </p:txEl>
                                          </p:spTgt>
                                        </p:tgtEl>
                                        <p:attrNameLst>
                                          <p:attrName>style.visibility</p:attrName>
                                        </p:attrNameLst>
                                      </p:cBhvr>
                                      <p:to>
                                        <p:strVal val="visible"/>
                                      </p:to>
                                    </p:set>
                                    <p:animEffect transition="in" filter="wipe(up)">
                                      <p:cBhvr>
                                        <p:cTn id="25" dur="1250"/>
                                        <p:tgtEl>
                                          <p:spTgt spid="5">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2" grpId="0" build="p"/>
      <p:bldP spid="5"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Footer Placeholder 3"/>
          <p:cNvSpPr>
            <a:spLocks noGrp="1"/>
          </p:cNvSpPr>
          <p:nvPr>
            <p:ph type="ftr" sz="quarter" idx="11"/>
          </p:nvPr>
        </p:nvSpPr>
        <p:spPr>
          <a:xfrm>
            <a:off x="217218" y="6328361"/>
            <a:ext cx="8722098" cy="423866"/>
          </a:xfrm>
        </p:spPr>
        <p:txBody>
          <a:bodyPr/>
          <a:lstStyle/>
          <a:p>
            <a:r>
              <a:rPr lang="en-US"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Arial Black"/>
                <a:cs typeface="Arial Black"/>
              </a:rPr>
              <a:t>Doctrine 1 – Lesson 4: The Attributes of God                             </a:t>
            </a:r>
            <a:r>
              <a:rPr lang="en-US" dirty="0"/>
              <a:t>Global University of Theological Studies</a:t>
            </a:r>
          </a:p>
        </p:txBody>
      </p:sp>
      <p:sp>
        <p:nvSpPr>
          <p:cNvPr id="3" name="TextBox 2"/>
          <p:cNvSpPr txBox="1"/>
          <p:nvPr/>
        </p:nvSpPr>
        <p:spPr>
          <a:xfrm>
            <a:off x="396240" y="502920"/>
            <a:ext cx="8412480" cy="769441"/>
          </a:xfrm>
          <a:prstGeom prst="rect">
            <a:avLst/>
          </a:prstGeom>
          <a:noFill/>
        </p:spPr>
        <p:txBody>
          <a:bodyPr wrap="square" rtlCol="0">
            <a:spAutoFit/>
          </a:bodyPr>
          <a:lstStyle/>
          <a:p>
            <a:pPr algn="ctr"/>
            <a:r>
              <a:rPr lang="en-US" sz="4400" dirty="0" smtClean="0">
                <a:solidFill>
                  <a:srgbClr val="FF6600"/>
                </a:solidFill>
                <a:effectLst>
                  <a:outerShdw blurRad="38100" dist="38100" dir="2700000" algn="tl">
                    <a:srgbClr val="000000">
                      <a:alpha val="43137"/>
                    </a:srgbClr>
                  </a:outerShdw>
                </a:effectLst>
              </a:rPr>
              <a:t>God Is Omniscient</a:t>
            </a:r>
            <a:endParaRPr lang="en-US" sz="4400" dirty="0">
              <a:solidFill>
                <a:srgbClr val="FF6600"/>
              </a:solidFill>
              <a:effectLst>
                <a:outerShdw blurRad="38100" dist="38100" dir="2700000" algn="tl">
                  <a:srgbClr val="000000">
                    <a:alpha val="43137"/>
                  </a:srgbClr>
                </a:outerShdw>
              </a:effectLst>
            </a:endParaRPr>
          </a:p>
        </p:txBody>
      </p:sp>
      <p:sp>
        <p:nvSpPr>
          <p:cNvPr id="2" name="TextBox 1"/>
          <p:cNvSpPr txBox="1"/>
          <p:nvPr/>
        </p:nvSpPr>
        <p:spPr>
          <a:xfrm>
            <a:off x="396240" y="2782907"/>
            <a:ext cx="8412480" cy="1754326"/>
          </a:xfrm>
          <a:prstGeom prst="rect">
            <a:avLst/>
          </a:prstGeom>
          <a:noFill/>
        </p:spPr>
        <p:txBody>
          <a:bodyPr wrap="square" rtlCol="0">
            <a:spAutoFit/>
          </a:bodyPr>
          <a:lstStyle/>
          <a:p>
            <a:pPr algn="ctr"/>
            <a:r>
              <a:rPr lang="en-US" sz="3600" dirty="0" smtClean="0"/>
              <a:t>The omniscience of God means that God is perfect in knowledge.  He knows everything.</a:t>
            </a:r>
            <a:endParaRPr lang="en-US" sz="3600" dirty="0"/>
          </a:p>
        </p:txBody>
      </p:sp>
    </p:spTree>
    <p:extLst>
      <p:ext uri="{BB962C8B-B14F-4D97-AF65-F5344CB8AC3E}">
        <p14:creationId xmlns:p14="http://schemas.microsoft.com/office/powerpoint/2010/main" val="1011739884"/>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50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par>
                          <p:cTn id="10" fill="hold">
                            <p:stCondLst>
                              <p:cond delay="1500"/>
                            </p:stCondLst>
                            <p:childTnLst>
                              <p:par>
                                <p:cTn id="11" presetID="22" presetClass="entr" presetSubtype="1" fill="hold" grpId="0" nodeType="afterEffect">
                                  <p:stCondLst>
                                    <p:cond delay="250"/>
                                  </p:stCondLst>
                                  <p:childTnLst>
                                    <p:set>
                                      <p:cBhvr>
                                        <p:cTn id="12" dur="1" fill="hold">
                                          <p:stCondLst>
                                            <p:cond delay="0"/>
                                          </p:stCondLst>
                                        </p:cTn>
                                        <p:tgtEl>
                                          <p:spTgt spid="2">
                                            <p:txEl>
                                              <p:pRg st="0" end="0"/>
                                            </p:txEl>
                                          </p:spTgt>
                                        </p:tgtEl>
                                        <p:attrNameLst>
                                          <p:attrName>style.visibility</p:attrName>
                                        </p:attrNameLst>
                                      </p:cBhvr>
                                      <p:to>
                                        <p:strVal val="visible"/>
                                      </p:to>
                                    </p:set>
                                    <p:animEffect transition="in" filter="wipe(up)">
                                      <p:cBhvr>
                                        <p:cTn id="13" dur="1250"/>
                                        <p:tgtEl>
                                          <p:spTgt spid="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2"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Footer Placeholder 3"/>
          <p:cNvSpPr>
            <a:spLocks noGrp="1"/>
          </p:cNvSpPr>
          <p:nvPr>
            <p:ph type="ftr" sz="quarter" idx="11"/>
          </p:nvPr>
        </p:nvSpPr>
        <p:spPr>
          <a:xfrm>
            <a:off x="217218" y="6328361"/>
            <a:ext cx="8722098" cy="423866"/>
          </a:xfrm>
        </p:spPr>
        <p:txBody>
          <a:bodyPr/>
          <a:lstStyle/>
          <a:p>
            <a:r>
              <a:rPr lang="en-US"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Arial Black"/>
                <a:cs typeface="Arial Black"/>
              </a:rPr>
              <a:t>Doctrine 1 – Lesson 4: The Attributes of God                             </a:t>
            </a:r>
            <a:r>
              <a:rPr lang="en-US" dirty="0"/>
              <a:t>Global University of Theological Studies</a:t>
            </a:r>
          </a:p>
        </p:txBody>
      </p:sp>
      <p:sp>
        <p:nvSpPr>
          <p:cNvPr id="3" name="TextBox 2"/>
          <p:cNvSpPr txBox="1"/>
          <p:nvPr/>
        </p:nvSpPr>
        <p:spPr>
          <a:xfrm>
            <a:off x="396240" y="502920"/>
            <a:ext cx="8412480" cy="769441"/>
          </a:xfrm>
          <a:prstGeom prst="rect">
            <a:avLst/>
          </a:prstGeom>
          <a:noFill/>
        </p:spPr>
        <p:txBody>
          <a:bodyPr wrap="square" rtlCol="0">
            <a:spAutoFit/>
          </a:bodyPr>
          <a:lstStyle/>
          <a:p>
            <a:pPr algn="ctr"/>
            <a:r>
              <a:rPr lang="en-US" sz="4400" dirty="0" smtClean="0">
                <a:solidFill>
                  <a:srgbClr val="FF6600"/>
                </a:solidFill>
                <a:effectLst>
                  <a:outerShdw blurRad="38100" dist="38100" dir="2700000" algn="tl">
                    <a:srgbClr val="000000">
                      <a:alpha val="43137"/>
                    </a:srgbClr>
                  </a:outerShdw>
                </a:effectLst>
              </a:rPr>
              <a:t>God Is Omnipotent</a:t>
            </a:r>
            <a:endParaRPr lang="en-US" sz="4400" dirty="0">
              <a:solidFill>
                <a:srgbClr val="FF6600"/>
              </a:solidFill>
              <a:effectLst>
                <a:outerShdw blurRad="38100" dist="38100" dir="2700000" algn="tl">
                  <a:srgbClr val="000000">
                    <a:alpha val="43137"/>
                  </a:srgbClr>
                </a:outerShdw>
              </a:effectLst>
            </a:endParaRPr>
          </a:p>
        </p:txBody>
      </p:sp>
      <p:sp>
        <p:nvSpPr>
          <p:cNvPr id="4" name="TextBox 3"/>
          <p:cNvSpPr txBox="1"/>
          <p:nvPr/>
        </p:nvSpPr>
        <p:spPr>
          <a:xfrm>
            <a:off x="396240" y="1813560"/>
            <a:ext cx="8412480" cy="954107"/>
          </a:xfrm>
          <a:prstGeom prst="rect">
            <a:avLst/>
          </a:prstGeom>
          <a:noFill/>
        </p:spPr>
        <p:txBody>
          <a:bodyPr wrap="square" rtlCol="0">
            <a:spAutoFit/>
          </a:bodyPr>
          <a:lstStyle/>
          <a:p>
            <a:pPr algn="ctr"/>
            <a:r>
              <a:rPr lang="en-US" sz="2800" dirty="0" smtClean="0"/>
              <a:t>“Is any thing too hard for the Lord?”</a:t>
            </a:r>
          </a:p>
          <a:p>
            <a:pPr algn="ctr"/>
            <a:r>
              <a:rPr lang="en-US" sz="2800" dirty="0" smtClean="0"/>
              <a:t>Genesis 18:14</a:t>
            </a:r>
            <a:endParaRPr lang="en-US" sz="2800" dirty="0"/>
          </a:p>
        </p:txBody>
      </p:sp>
      <p:sp>
        <p:nvSpPr>
          <p:cNvPr id="5" name="TextBox 4"/>
          <p:cNvSpPr txBox="1"/>
          <p:nvPr/>
        </p:nvSpPr>
        <p:spPr>
          <a:xfrm>
            <a:off x="396240" y="4053840"/>
            <a:ext cx="8412480" cy="954107"/>
          </a:xfrm>
          <a:prstGeom prst="rect">
            <a:avLst/>
          </a:prstGeom>
          <a:noFill/>
        </p:spPr>
        <p:txBody>
          <a:bodyPr wrap="square" rtlCol="0">
            <a:spAutoFit/>
          </a:bodyPr>
          <a:lstStyle/>
          <a:p>
            <a:pPr algn="ctr"/>
            <a:r>
              <a:rPr lang="en-US" sz="2800" dirty="0" smtClean="0"/>
              <a:t>“I know that thou canst do every thing.”</a:t>
            </a:r>
          </a:p>
          <a:p>
            <a:pPr algn="ctr"/>
            <a:r>
              <a:rPr lang="en-US" sz="2800" dirty="0" smtClean="0"/>
              <a:t>Job 42:2</a:t>
            </a:r>
            <a:endParaRPr lang="en-US" sz="2800" dirty="0"/>
          </a:p>
        </p:txBody>
      </p:sp>
    </p:spTree>
    <p:extLst>
      <p:ext uri="{BB962C8B-B14F-4D97-AF65-F5344CB8AC3E}">
        <p14:creationId xmlns:p14="http://schemas.microsoft.com/office/powerpoint/2010/main" val="1887983677"/>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50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par>
                          <p:cTn id="10" fill="hold">
                            <p:stCondLst>
                              <p:cond delay="1500"/>
                            </p:stCondLst>
                            <p:childTnLst>
                              <p:par>
                                <p:cTn id="11" presetID="22" presetClass="entr" presetSubtype="1" fill="hold" grpId="0" nodeType="afterEffect">
                                  <p:stCondLst>
                                    <p:cond delay="0"/>
                                  </p:stCondLst>
                                  <p:childTnLst>
                                    <p:set>
                                      <p:cBhvr>
                                        <p:cTn id="12" dur="1" fill="hold">
                                          <p:stCondLst>
                                            <p:cond delay="0"/>
                                          </p:stCondLst>
                                        </p:cTn>
                                        <p:tgtEl>
                                          <p:spTgt spid="4">
                                            <p:txEl>
                                              <p:pRg st="0" end="0"/>
                                            </p:txEl>
                                          </p:spTgt>
                                        </p:tgtEl>
                                        <p:attrNameLst>
                                          <p:attrName>style.visibility</p:attrName>
                                        </p:attrNameLst>
                                      </p:cBhvr>
                                      <p:to>
                                        <p:strVal val="visible"/>
                                      </p:to>
                                    </p:set>
                                    <p:animEffect transition="in" filter="wipe(up)">
                                      <p:cBhvr>
                                        <p:cTn id="13" dur="1250"/>
                                        <p:tgtEl>
                                          <p:spTgt spid="4">
                                            <p:txEl>
                                              <p:pRg st="0" end="0"/>
                                            </p:txEl>
                                          </p:spTgt>
                                        </p:tgtEl>
                                      </p:cBhvr>
                                    </p:animEffect>
                                  </p:childTnLst>
                                </p:cTn>
                              </p:par>
                            </p:childTnLst>
                          </p:cTn>
                        </p:par>
                        <p:par>
                          <p:cTn id="14" fill="hold">
                            <p:stCondLst>
                              <p:cond delay="2750"/>
                            </p:stCondLst>
                            <p:childTnLst>
                              <p:par>
                                <p:cTn id="15" presetID="22" presetClass="entr" presetSubtype="1" fill="hold" grpId="0" nodeType="afterEffect">
                                  <p:stCondLst>
                                    <p:cond delay="0"/>
                                  </p:stCondLst>
                                  <p:childTnLst>
                                    <p:set>
                                      <p:cBhvr>
                                        <p:cTn id="16" dur="1" fill="hold">
                                          <p:stCondLst>
                                            <p:cond delay="0"/>
                                          </p:stCondLst>
                                        </p:cTn>
                                        <p:tgtEl>
                                          <p:spTgt spid="4">
                                            <p:txEl>
                                              <p:pRg st="1" end="1"/>
                                            </p:txEl>
                                          </p:spTgt>
                                        </p:tgtEl>
                                        <p:attrNameLst>
                                          <p:attrName>style.visibility</p:attrName>
                                        </p:attrNameLst>
                                      </p:cBhvr>
                                      <p:to>
                                        <p:strVal val="visible"/>
                                      </p:to>
                                    </p:set>
                                    <p:animEffect transition="in" filter="wipe(up)">
                                      <p:cBhvr>
                                        <p:cTn id="17" dur="1250"/>
                                        <p:tgtEl>
                                          <p:spTgt spid="4">
                                            <p:txEl>
                                              <p:pRg st="1" end="1"/>
                                            </p:txEl>
                                          </p:spTgt>
                                        </p:tgtEl>
                                      </p:cBhvr>
                                    </p:animEffect>
                                  </p:childTnLst>
                                </p:cTn>
                              </p:par>
                            </p:childTnLst>
                          </p:cTn>
                        </p:par>
                        <p:par>
                          <p:cTn id="18" fill="hold">
                            <p:stCondLst>
                              <p:cond delay="4000"/>
                            </p:stCondLst>
                            <p:childTnLst>
                              <p:par>
                                <p:cTn id="19" presetID="22" presetClass="entr" presetSubtype="1" fill="hold" grpId="0" nodeType="afterEffect">
                                  <p:stCondLst>
                                    <p:cond delay="0"/>
                                  </p:stCondLst>
                                  <p:childTnLst>
                                    <p:set>
                                      <p:cBhvr>
                                        <p:cTn id="20" dur="1" fill="hold">
                                          <p:stCondLst>
                                            <p:cond delay="0"/>
                                          </p:stCondLst>
                                        </p:cTn>
                                        <p:tgtEl>
                                          <p:spTgt spid="5">
                                            <p:txEl>
                                              <p:pRg st="0" end="0"/>
                                            </p:txEl>
                                          </p:spTgt>
                                        </p:tgtEl>
                                        <p:attrNameLst>
                                          <p:attrName>style.visibility</p:attrName>
                                        </p:attrNameLst>
                                      </p:cBhvr>
                                      <p:to>
                                        <p:strVal val="visible"/>
                                      </p:to>
                                    </p:set>
                                    <p:animEffect transition="in" filter="wipe(up)">
                                      <p:cBhvr>
                                        <p:cTn id="21" dur="1250"/>
                                        <p:tgtEl>
                                          <p:spTgt spid="5">
                                            <p:txEl>
                                              <p:pRg st="0" end="0"/>
                                            </p:txEl>
                                          </p:spTgt>
                                        </p:tgtEl>
                                      </p:cBhvr>
                                    </p:animEffect>
                                  </p:childTnLst>
                                </p:cTn>
                              </p:par>
                            </p:childTnLst>
                          </p:cTn>
                        </p:par>
                        <p:par>
                          <p:cTn id="22" fill="hold">
                            <p:stCondLst>
                              <p:cond delay="5250"/>
                            </p:stCondLst>
                            <p:childTnLst>
                              <p:par>
                                <p:cTn id="23" presetID="22" presetClass="entr" presetSubtype="1" fill="hold" grpId="0" nodeType="afterEffect">
                                  <p:stCondLst>
                                    <p:cond delay="0"/>
                                  </p:stCondLst>
                                  <p:childTnLst>
                                    <p:set>
                                      <p:cBhvr>
                                        <p:cTn id="24" dur="1" fill="hold">
                                          <p:stCondLst>
                                            <p:cond delay="0"/>
                                          </p:stCondLst>
                                        </p:cTn>
                                        <p:tgtEl>
                                          <p:spTgt spid="5">
                                            <p:txEl>
                                              <p:pRg st="1" end="1"/>
                                            </p:txEl>
                                          </p:spTgt>
                                        </p:tgtEl>
                                        <p:attrNameLst>
                                          <p:attrName>style.visibility</p:attrName>
                                        </p:attrNameLst>
                                      </p:cBhvr>
                                      <p:to>
                                        <p:strVal val="visible"/>
                                      </p:to>
                                    </p:set>
                                    <p:animEffect transition="in" filter="wipe(up)">
                                      <p:cBhvr>
                                        <p:cTn id="25" dur="1250"/>
                                        <p:tgtEl>
                                          <p:spTgt spid="5">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build="p"/>
      <p:bldP spid="5"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Footer Placeholder 3"/>
          <p:cNvSpPr>
            <a:spLocks noGrp="1"/>
          </p:cNvSpPr>
          <p:nvPr>
            <p:ph type="ftr" sz="quarter" idx="11"/>
          </p:nvPr>
        </p:nvSpPr>
        <p:spPr>
          <a:xfrm>
            <a:off x="217218" y="6328361"/>
            <a:ext cx="8722098" cy="423866"/>
          </a:xfrm>
        </p:spPr>
        <p:txBody>
          <a:bodyPr/>
          <a:lstStyle/>
          <a:p>
            <a:r>
              <a:rPr lang="en-US"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Arial Black"/>
                <a:cs typeface="Arial Black"/>
              </a:rPr>
              <a:t>Doctrine 1 – Lesson 4: The Attributes of God                             </a:t>
            </a:r>
            <a:r>
              <a:rPr lang="en-US" dirty="0"/>
              <a:t>Global University of Theological Studies</a:t>
            </a:r>
          </a:p>
        </p:txBody>
      </p:sp>
      <p:sp>
        <p:nvSpPr>
          <p:cNvPr id="3" name="TextBox 2"/>
          <p:cNvSpPr txBox="1"/>
          <p:nvPr/>
        </p:nvSpPr>
        <p:spPr>
          <a:xfrm>
            <a:off x="396240" y="502920"/>
            <a:ext cx="8412480" cy="769441"/>
          </a:xfrm>
          <a:prstGeom prst="rect">
            <a:avLst/>
          </a:prstGeom>
          <a:noFill/>
        </p:spPr>
        <p:txBody>
          <a:bodyPr wrap="square" rtlCol="0">
            <a:spAutoFit/>
          </a:bodyPr>
          <a:lstStyle/>
          <a:p>
            <a:pPr algn="ctr"/>
            <a:r>
              <a:rPr lang="en-US" sz="4400" dirty="0" smtClean="0">
                <a:solidFill>
                  <a:srgbClr val="FF6600"/>
                </a:solidFill>
                <a:effectLst>
                  <a:outerShdw blurRad="38100" dist="38100" dir="2700000" algn="tl">
                    <a:srgbClr val="000000">
                      <a:alpha val="43137"/>
                    </a:srgbClr>
                  </a:outerShdw>
                </a:effectLst>
              </a:rPr>
              <a:t>God Is Omnipotent</a:t>
            </a:r>
            <a:endParaRPr lang="en-US" sz="4400" dirty="0">
              <a:solidFill>
                <a:srgbClr val="FF6600"/>
              </a:solidFill>
              <a:effectLst>
                <a:outerShdw blurRad="38100" dist="38100" dir="2700000" algn="tl">
                  <a:srgbClr val="000000">
                    <a:alpha val="43137"/>
                  </a:srgbClr>
                </a:outerShdw>
              </a:effectLst>
            </a:endParaRPr>
          </a:p>
        </p:txBody>
      </p:sp>
      <p:sp>
        <p:nvSpPr>
          <p:cNvPr id="4" name="TextBox 3"/>
          <p:cNvSpPr txBox="1"/>
          <p:nvPr/>
        </p:nvSpPr>
        <p:spPr>
          <a:xfrm>
            <a:off x="396240" y="2690723"/>
            <a:ext cx="8412480" cy="1754326"/>
          </a:xfrm>
          <a:prstGeom prst="rect">
            <a:avLst/>
          </a:prstGeom>
          <a:noFill/>
        </p:spPr>
        <p:txBody>
          <a:bodyPr wrap="square" rtlCol="0">
            <a:spAutoFit/>
          </a:bodyPr>
          <a:lstStyle/>
          <a:p>
            <a:pPr algn="ctr"/>
            <a:r>
              <a:rPr lang="en-US" sz="3600" dirty="0" smtClean="0"/>
              <a:t>The omnipotence of God means that God is perfect in power.  God’s power admits no bounds or limitations.</a:t>
            </a:r>
            <a:endParaRPr lang="en-US" sz="3600" dirty="0"/>
          </a:p>
        </p:txBody>
      </p:sp>
    </p:spTree>
    <p:extLst>
      <p:ext uri="{BB962C8B-B14F-4D97-AF65-F5344CB8AC3E}">
        <p14:creationId xmlns:p14="http://schemas.microsoft.com/office/powerpoint/2010/main" val="715262885"/>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50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par>
                          <p:cTn id="10" fill="hold">
                            <p:stCondLst>
                              <p:cond delay="1500"/>
                            </p:stCondLst>
                            <p:childTnLst>
                              <p:par>
                                <p:cTn id="11" presetID="22" presetClass="entr" presetSubtype="1" fill="hold" grpId="0" nodeType="afterEffect">
                                  <p:stCondLst>
                                    <p:cond delay="250"/>
                                  </p:stCondLst>
                                  <p:childTnLst>
                                    <p:set>
                                      <p:cBhvr>
                                        <p:cTn id="12" dur="1" fill="hold">
                                          <p:stCondLst>
                                            <p:cond delay="0"/>
                                          </p:stCondLst>
                                        </p:cTn>
                                        <p:tgtEl>
                                          <p:spTgt spid="4">
                                            <p:txEl>
                                              <p:pRg st="0" end="0"/>
                                            </p:txEl>
                                          </p:spTgt>
                                        </p:tgtEl>
                                        <p:attrNameLst>
                                          <p:attrName>style.visibility</p:attrName>
                                        </p:attrNameLst>
                                      </p:cBhvr>
                                      <p:to>
                                        <p:strVal val="visible"/>
                                      </p:to>
                                    </p:set>
                                    <p:animEffect transition="in" filter="wipe(up)">
                                      <p:cBhvr>
                                        <p:cTn id="13" dur="125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Footer Placeholder 3"/>
          <p:cNvSpPr>
            <a:spLocks noGrp="1"/>
          </p:cNvSpPr>
          <p:nvPr>
            <p:ph type="ftr" sz="quarter" idx="11"/>
          </p:nvPr>
        </p:nvSpPr>
        <p:spPr>
          <a:xfrm>
            <a:off x="217218" y="6328361"/>
            <a:ext cx="8722098" cy="423866"/>
          </a:xfrm>
        </p:spPr>
        <p:txBody>
          <a:bodyPr/>
          <a:lstStyle/>
          <a:p>
            <a:r>
              <a:rPr lang="en-US"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Arial Black"/>
                <a:cs typeface="Arial Black"/>
              </a:rPr>
              <a:t>Doctrine 1 – Lesson 4: The Attributes of God                             </a:t>
            </a:r>
            <a:r>
              <a:rPr lang="en-US" dirty="0"/>
              <a:t>Global University of Theological Studies</a:t>
            </a:r>
          </a:p>
        </p:txBody>
      </p:sp>
      <p:sp>
        <p:nvSpPr>
          <p:cNvPr id="3" name="TextBox 2"/>
          <p:cNvSpPr txBox="1"/>
          <p:nvPr/>
        </p:nvSpPr>
        <p:spPr>
          <a:xfrm>
            <a:off x="396240" y="502920"/>
            <a:ext cx="8412480" cy="769441"/>
          </a:xfrm>
          <a:prstGeom prst="rect">
            <a:avLst/>
          </a:prstGeom>
          <a:noFill/>
        </p:spPr>
        <p:txBody>
          <a:bodyPr wrap="square" rtlCol="0">
            <a:spAutoFit/>
          </a:bodyPr>
          <a:lstStyle/>
          <a:p>
            <a:pPr algn="ctr"/>
            <a:r>
              <a:rPr lang="en-US" sz="4400" dirty="0" smtClean="0">
                <a:solidFill>
                  <a:srgbClr val="FF6600"/>
                </a:solidFill>
                <a:effectLst>
                  <a:outerShdw blurRad="38100" dist="38100" dir="2700000" algn="tl">
                    <a:srgbClr val="000000">
                      <a:alpha val="43137"/>
                    </a:srgbClr>
                  </a:outerShdw>
                </a:effectLst>
              </a:rPr>
              <a:t>God Is Omnipresent</a:t>
            </a:r>
            <a:endParaRPr lang="en-US" sz="4400" dirty="0">
              <a:solidFill>
                <a:srgbClr val="FF6600"/>
              </a:solidFill>
              <a:effectLst>
                <a:outerShdw blurRad="38100" dist="38100" dir="2700000" algn="tl">
                  <a:srgbClr val="000000">
                    <a:alpha val="43137"/>
                  </a:srgbClr>
                </a:outerShdw>
              </a:effectLst>
            </a:endParaRPr>
          </a:p>
        </p:txBody>
      </p:sp>
      <p:sp>
        <p:nvSpPr>
          <p:cNvPr id="2" name="TextBox 1"/>
          <p:cNvSpPr txBox="1"/>
          <p:nvPr/>
        </p:nvSpPr>
        <p:spPr>
          <a:xfrm>
            <a:off x="396240" y="1813560"/>
            <a:ext cx="8412480" cy="2246769"/>
          </a:xfrm>
          <a:prstGeom prst="rect">
            <a:avLst/>
          </a:prstGeom>
          <a:noFill/>
        </p:spPr>
        <p:txBody>
          <a:bodyPr wrap="square" rtlCol="0">
            <a:spAutoFit/>
          </a:bodyPr>
          <a:lstStyle/>
          <a:p>
            <a:pPr algn="ctr"/>
            <a:r>
              <a:rPr lang="en-US" sz="2800" dirty="0" smtClean="0"/>
              <a:t>“Whither shall I go from thy spirit? Or whither shall I flee from thy presence? If I ascend up into heaven, thou art there: if I make my bed in hell, behold, thou art there.”</a:t>
            </a:r>
          </a:p>
          <a:p>
            <a:pPr algn="ctr"/>
            <a:r>
              <a:rPr lang="en-US" sz="2800" dirty="0" smtClean="0"/>
              <a:t>Psalm 139:7-8</a:t>
            </a:r>
            <a:endParaRPr lang="en-US" sz="2800" dirty="0"/>
          </a:p>
        </p:txBody>
      </p:sp>
      <p:sp>
        <p:nvSpPr>
          <p:cNvPr id="5" name="TextBox 4"/>
          <p:cNvSpPr txBox="1"/>
          <p:nvPr/>
        </p:nvSpPr>
        <p:spPr>
          <a:xfrm>
            <a:off x="396240" y="4835693"/>
            <a:ext cx="8412480" cy="954107"/>
          </a:xfrm>
          <a:prstGeom prst="rect">
            <a:avLst/>
          </a:prstGeom>
          <a:noFill/>
        </p:spPr>
        <p:txBody>
          <a:bodyPr wrap="square" rtlCol="0">
            <a:spAutoFit/>
          </a:bodyPr>
          <a:lstStyle/>
          <a:p>
            <a:pPr algn="ctr"/>
            <a:r>
              <a:rPr lang="en-US" sz="2800" dirty="0" smtClean="0"/>
              <a:t>“Do not I fill heaven and earth? </a:t>
            </a:r>
            <a:r>
              <a:rPr lang="en-US" sz="2800" dirty="0" err="1" smtClean="0"/>
              <a:t>saith</a:t>
            </a:r>
            <a:r>
              <a:rPr lang="en-US" sz="2800" dirty="0" smtClean="0"/>
              <a:t> the Lord.”</a:t>
            </a:r>
          </a:p>
          <a:p>
            <a:pPr algn="ctr"/>
            <a:r>
              <a:rPr lang="en-US" sz="2800" dirty="0" smtClean="0"/>
              <a:t>Jeremiah 23:24</a:t>
            </a:r>
            <a:endParaRPr lang="en-US" sz="2800" dirty="0"/>
          </a:p>
        </p:txBody>
      </p:sp>
    </p:spTree>
    <p:extLst>
      <p:ext uri="{BB962C8B-B14F-4D97-AF65-F5344CB8AC3E}">
        <p14:creationId xmlns:p14="http://schemas.microsoft.com/office/powerpoint/2010/main" val="3329624483"/>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50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par>
                          <p:cTn id="10" fill="hold">
                            <p:stCondLst>
                              <p:cond delay="1500"/>
                            </p:stCondLst>
                            <p:childTnLst>
                              <p:par>
                                <p:cTn id="11" presetID="22" presetClass="entr" presetSubtype="1" fill="hold" grpId="0" nodeType="afterEffect">
                                  <p:stCondLst>
                                    <p:cond delay="250"/>
                                  </p:stCondLst>
                                  <p:childTnLst>
                                    <p:set>
                                      <p:cBhvr>
                                        <p:cTn id="12" dur="1" fill="hold">
                                          <p:stCondLst>
                                            <p:cond delay="0"/>
                                          </p:stCondLst>
                                        </p:cTn>
                                        <p:tgtEl>
                                          <p:spTgt spid="2">
                                            <p:txEl>
                                              <p:pRg st="0" end="0"/>
                                            </p:txEl>
                                          </p:spTgt>
                                        </p:tgtEl>
                                        <p:attrNameLst>
                                          <p:attrName>style.visibility</p:attrName>
                                        </p:attrNameLst>
                                      </p:cBhvr>
                                      <p:to>
                                        <p:strVal val="visible"/>
                                      </p:to>
                                    </p:set>
                                    <p:animEffect transition="in" filter="wipe(up)">
                                      <p:cBhvr>
                                        <p:cTn id="13" dur="1250"/>
                                        <p:tgtEl>
                                          <p:spTgt spid="2">
                                            <p:txEl>
                                              <p:pRg st="0" end="0"/>
                                            </p:txEl>
                                          </p:spTgt>
                                        </p:tgtEl>
                                      </p:cBhvr>
                                    </p:animEffect>
                                  </p:childTnLst>
                                </p:cTn>
                              </p:par>
                            </p:childTnLst>
                          </p:cTn>
                        </p:par>
                        <p:par>
                          <p:cTn id="14" fill="hold">
                            <p:stCondLst>
                              <p:cond delay="3000"/>
                            </p:stCondLst>
                            <p:childTnLst>
                              <p:par>
                                <p:cTn id="15" presetID="22" presetClass="entr" presetSubtype="1" fill="hold" grpId="0" nodeType="afterEffect">
                                  <p:stCondLst>
                                    <p:cond delay="250"/>
                                  </p:stCondLst>
                                  <p:childTnLst>
                                    <p:set>
                                      <p:cBhvr>
                                        <p:cTn id="16" dur="1" fill="hold">
                                          <p:stCondLst>
                                            <p:cond delay="0"/>
                                          </p:stCondLst>
                                        </p:cTn>
                                        <p:tgtEl>
                                          <p:spTgt spid="2">
                                            <p:txEl>
                                              <p:pRg st="1" end="1"/>
                                            </p:txEl>
                                          </p:spTgt>
                                        </p:tgtEl>
                                        <p:attrNameLst>
                                          <p:attrName>style.visibility</p:attrName>
                                        </p:attrNameLst>
                                      </p:cBhvr>
                                      <p:to>
                                        <p:strVal val="visible"/>
                                      </p:to>
                                    </p:set>
                                    <p:animEffect transition="in" filter="wipe(up)">
                                      <p:cBhvr>
                                        <p:cTn id="17" dur="1250"/>
                                        <p:tgtEl>
                                          <p:spTgt spid="2">
                                            <p:txEl>
                                              <p:pRg st="1" end="1"/>
                                            </p:txEl>
                                          </p:spTgt>
                                        </p:tgtEl>
                                      </p:cBhvr>
                                    </p:animEffect>
                                  </p:childTnLst>
                                </p:cTn>
                              </p:par>
                            </p:childTnLst>
                          </p:cTn>
                        </p:par>
                        <p:par>
                          <p:cTn id="18" fill="hold">
                            <p:stCondLst>
                              <p:cond delay="4500"/>
                            </p:stCondLst>
                            <p:childTnLst>
                              <p:par>
                                <p:cTn id="19" presetID="22" presetClass="entr" presetSubtype="1" fill="hold" grpId="0" nodeType="afterEffect">
                                  <p:stCondLst>
                                    <p:cond delay="0"/>
                                  </p:stCondLst>
                                  <p:childTnLst>
                                    <p:set>
                                      <p:cBhvr>
                                        <p:cTn id="20" dur="1" fill="hold">
                                          <p:stCondLst>
                                            <p:cond delay="0"/>
                                          </p:stCondLst>
                                        </p:cTn>
                                        <p:tgtEl>
                                          <p:spTgt spid="5">
                                            <p:txEl>
                                              <p:pRg st="0" end="0"/>
                                            </p:txEl>
                                          </p:spTgt>
                                        </p:tgtEl>
                                        <p:attrNameLst>
                                          <p:attrName>style.visibility</p:attrName>
                                        </p:attrNameLst>
                                      </p:cBhvr>
                                      <p:to>
                                        <p:strVal val="visible"/>
                                      </p:to>
                                    </p:set>
                                    <p:animEffect transition="in" filter="wipe(up)">
                                      <p:cBhvr>
                                        <p:cTn id="21" dur="1250"/>
                                        <p:tgtEl>
                                          <p:spTgt spid="5">
                                            <p:txEl>
                                              <p:pRg st="0" end="0"/>
                                            </p:txEl>
                                          </p:spTgt>
                                        </p:tgtEl>
                                      </p:cBhvr>
                                    </p:animEffect>
                                  </p:childTnLst>
                                </p:cTn>
                              </p:par>
                            </p:childTnLst>
                          </p:cTn>
                        </p:par>
                        <p:par>
                          <p:cTn id="22" fill="hold">
                            <p:stCondLst>
                              <p:cond delay="5750"/>
                            </p:stCondLst>
                            <p:childTnLst>
                              <p:par>
                                <p:cTn id="23" presetID="22" presetClass="entr" presetSubtype="1" fill="hold" grpId="0" nodeType="afterEffect">
                                  <p:stCondLst>
                                    <p:cond delay="0"/>
                                  </p:stCondLst>
                                  <p:childTnLst>
                                    <p:set>
                                      <p:cBhvr>
                                        <p:cTn id="24" dur="1" fill="hold">
                                          <p:stCondLst>
                                            <p:cond delay="0"/>
                                          </p:stCondLst>
                                        </p:cTn>
                                        <p:tgtEl>
                                          <p:spTgt spid="5">
                                            <p:txEl>
                                              <p:pRg st="1" end="1"/>
                                            </p:txEl>
                                          </p:spTgt>
                                        </p:tgtEl>
                                        <p:attrNameLst>
                                          <p:attrName>style.visibility</p:attrName>
                                        </p:attrNameLst>
                                      </p:cBhvr>
                                      <p:to>
                                        <p:strVal val="visible"/>
                                      </p:to>
                                    </p:set>
                                    <p:animEffect transition="in" filter="wipe(up)">
                                      <p:cBhvr>
                                        <p:cTn id="25" dur="1250"/>
                                        <p:tgtEl>
                                          <p:spTgt spid="5">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2" grpId="0" build="p"/>
      <p:bldP spid="5"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Footer Placeholder 3"/>
          <p:cNvSpPr>
            <a:spLocks noGrp="1"/>
          </p:cNvSpPr>
          <p:nvPr>
            <p:ph type="ftr" sz="quarter" idx="11"/>
          </p:nvPr>
        </p:nvSpPr>
        <p:spPr>
          <a:xfrm>
            <a:off x="217218" y="6328361"/>
            <a:ext cx="8722098" cy="423866"/>
          </a:xfrm>
        </p:spPr>
        <p:txBody>
          <a:bodyPr/>
          <a:lstStyle/>
          <a:p>
            <a:r>
              <a:rPr lang="en-US"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Arial Black"/>
                <a:cs typeface="Arial Black"/>
              </a:rPr>
              <a:t>Doctrine 1 – Lesson 4: The Attributes of God                             </a:t>
            </a:r>
            <a:r>
              <a:rPr lang="en-US" dirty="0"/>
              <a:t>Global University of Theological Studies</a:t>
            </a:r>
          </a:p>
        </p:txBody>
      </p:sp>
      <p:sp>
        <p:nvSpPr>
          <p:cNvPr id="3" name="TextBox 2"/>
          <p:cNvSpPr txBox="1"/>
          <p:nvPr/>
        </p:nvSpPr>
        <p:spPr>
          <a:xfrm>
            <a:off x="396240" y="502920"/>
            <a:ext cx="8412480" cy="769441"/>
          </a:xfrm>
          <a:prstGeom prst="rect">
            <a:avLst/>
          </a:prstGeom>
          <a:noFill/>
        </p:spPr>
        <p:txBody>
          <a:bodyPr wrap="square" rtlCol="0">
            <a:spAutoFit/>
          </a:bodyPr>
          <a:lstStyle/>
          <a:p>
            <a:pPr algn="ctr"/>
            <a:r>
              <a:rPr lang="en-US" sz="4400" dirty="0" smtClean="0">
                <a:solidFill>
                  <a:srgbClr val="FF6600"/>
                </a:solidFill>
                <a:effectLst>
                  <a:outerShdw blurRad="38100" dist="38100" dir="2700000" algn="tl">
                    <a:srgbClr val="000000">
                      <a:alpha val="43137"/>
                    </a:srgbClr>
                  </a:outerShdw>
                </a:effectLst>
              </a:rPr>
              <a:t>God Is Omnipresent</a:t>
            </a:r>
            <a:endParaRPr lang="en-US" sz="4400" dirty="0">
              <a:solidFill>
                <a:srgbClr val="FF6600"/>
              </a:solidFill>
              <a:effectLst>
                <a:outerShdw blurRad="38100" dist="38100" dir="2700000" algn="tl">
                  <a:srgbClr val="000000">
                    <a:alpha val="43137"/>
                  </a:srgbClr>
                </a:outerShdw>
              </a:effectLst>
            </a:endParaRPr>
          </a:p>
        </p:txBody>
      </p:sp>
      <p:sp>
        <p:nvSpPr>
          <p:cNvPr id="2" name="TextBox 1"/>
          <p:cNvSpPr txBox="1"/>
          <p:nvPr/>
        </p:nvSpPr>
        <p:spPr>
          <a:xfrm>
            <a:off x="396240" y="2097107"/>
            <a:ext cx="8412480" cy="3416320"/>
          </a:xfrm>
          <a:prstGeom prst="rect">
            <a:avLst/>
          </a:prstGeom>
          <a:noFill/>
        </p:spPr>
        <p:txBody>
          <a:bodyPr wrap="square" rtlCol="0">
            <a:spAutoFit/>
          </a:bodyPr>
          <a:lstStyle/>
          <a:p>
            <a:pPr algn="ctr"/>
            <a:r>
              <a:rPr lang="en-US" sz="3600" dirty="0" smtClean="0"/>
              <a:t>The omnipresence of God means that God is everywhere at all times.  His center is everywhere; His circumference is nowhere.  God is never far off as even to be near; He is within.</a:t>
            </a:r>
            <a:endParaRPr lang="en-US" sz="3600" dirty="0"/>
          </a:p>
        </p:txBody>
      </p:sp>
    </p:spTree>
    <p:extLst>
      <p:ext uri="{BB962C8B-B14F-4D97-AF65-F5344CB8AC3E}">
        <p14:creationId xmlns:p14="http://schemas.microsoft.com/office/powerpoint/2010/main" val="1508107421"/>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50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par>
                          <p:cTn id="10" fill="hold">
                            <p:stCondLst>
                              <p:cond delay="1500"/>
                            </p:stCondLst>
                            <p:childTnLst>
                              <p:par>
                                <p:cTn id="11" presetID="22" presetClass="entr" presetSubtype="1" fill="hold" grpId="0" nodeType="afterEffect">
                                  <p:stCondLst>
                                    <p:cond delay="250"/>
                                  </p:stCondLst>
                                  <p:childTnLst>
                                    <p:set>
                                      <p:cBhvr>
                                        <p:cTn id="12" dur="1" fill="hold">
                                          <p:stCondLst>
                                            <p:cond delay="0"/>
                                          </p:stCondLst>
                                        </p:cTn>
                                        <p:tgtEl>
                                          <p:spTgt spid="2">
                                            <p:txEl>
                                              <p:pRg st="0" end="0"/>
                                            </p:txEl>
                                          </p:spTgt>
                                        </p:tgtEl>
                                        <p:attrNameLst>
                                          <p:attrName>style.visibility</p:attrName>
                                        </p:attrNameLst>
                                      </p:cBhvr>
                                      <p:to>
                                        <p:strVal val="visible"/>
                                      </p:to>
                                    </p:set>
                                    <p:animEffect transition="in" filter="wipe(up)">
                                      <p:cBhvr>
                                        <p:cTn id="13" dur="1500"/>
                                        <p:tgtEl>
                                          <p:spTgt spid="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2"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Footer Placeholder 3"/>
          <p:cNvSpPr>
            <a:spLocks noGrp="1"/>
          </p:cNvSpPr>
          <p:nvPr>
            <p:ph type="ftr" sz="quarter" idx="11"/>
          </p:nvPr>
        </p:nvSpPr>
        <p:spPr>
          <a:xfrm>
            <a:off x="217218" y="6328361"/>
            <a:ext cx="8722098" cy="423866"/>
          </a:xfrm>
        </p:spPr>
        <p:txBody>
          <a:bodyPr/>
          <a:lstStyle/>
          <a:p>
            <a:r>
              <a:rPr lang="en-US"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Arial Black"/>
                <a:cs typeface="Arial Black"/>
              </a:rPr>
              <a:t>Doctrine 1 – Lesson 4: The Attributes of God                             </a:t>
            </a:r>
            <a:r>
              <a:rPr lang="en-US" dirty="0"/>
              <a:t>Global University of Theological Studies</a:t>
            </a:r>
          </a:p>
        </p:txBody>
      </p:sp>
      <p:sp>
        <p:nvSpPr>
          <p:cNvPr id="3" name="TextBox 2"/>
          <p:cNvSpPr txBox="1"/>
          <p:nvPr/>
        </p:nvSpPr>
        <p:spPr>
          <a:xfrm>
            <a:off x="396240" y="502920"/>
            <a:ext cx="8412480" cy="769441"/>
          </a:xfrm>
          <a:prstGeom prst="rect">
            <a:avLst/>
          </a:prstGeom>
          <a:noFill/>
        </p:spPr>
        <p:txBody>
          <a:bodyPr wrap="square" rtlCol="0">
            <a:spAutoFit/>
          </a:bodyPr>
          <a:lstStyle/>
          <a:p>
            <a:pPr algn="ctr"/>
            <a:r>
              <a:rPr lang="en-US" sz="4400" dirty="0" smtClean="0">
                <a:solidFill>
                  <a:srgbClr val="FF6600"/>
                </a:solidFill>
                <a:effectLst>
                  <a:outerShdw blurRad="38100" dist="38100" dir="2700000" algn="tl">
                    <a:srgbClr val="000000">
                      <a:alpha val="43137"/>
                    </a:srgbClr>
                  </a:outerShdw>
                </a:effectLst>
              </a:rPr>
              <a:t>God Is Holy</a:t>
            </a:r>
            <a:endParaRPr lang="en-US" sz="4400" dirty="0">
              <a:solidFill>
                <a:srgbClr val="FF6600"/>
              </a:solidFill>
              <a:effectLst>
                <a:outerShdw blurRad="38100" dist="38100" dir="2700000" algn="tl">
                  <a:srgbClr val="000000">
                    <a:alpha val="43137"/>
                  </a:srgbClr>
                </a:outerShdw>
              </a:effectLst>
            </a:endParaRPr>
          </a:p>
        </p:txBody>
      </p:sp>
      <p:sp>
        <p:nvSpPr>
          <p:cNvPr id="4" name="TextBox 3"/>
          <p:cNvSpPr txBox="1"/>
          <p:nvPr/>
        </p:nvSpPr>
        <p:spPr>
          <a:xfrm>
            <a:off x="601980" y="1813560"/>
            <a:ext cx="8001000" cy="1815882"/>
          </a:xfrm>
          <a:prstGeom prst="rect">
            <a:avLst/>
          </a:prstGeom>
          <a:noFill/>
        </p:spPr>
        <p:txBody>
          <a:bodyPr wrap="square" rtlCol="0">
            <a:spAutoFit/>
          </a:bodyPr>
          <a:lstStyle/>
          <a:p>
            <a:pPr algn="ctr"/>
            <a:r>
              <a:rPr lang="en-US" sz="2800" dirty="0" smtClean="0"/>
              <a:t>“And one cried unto another, and said, Holy, holy, holy, is the Lord of hosts: the whole earth is full of his glory.”</a:t>
            </a:r>
          </a:p>
          <a:p>
            <a:pPr algn="ctr"/>
            <a:r>
              <a:rPr lang="en-US" sz="2800" dirty="0" smtClean="0"/>
              <a:t>Isaiah 6:3</a:t>
            </a:r>
            <a:endParaRPr lang="en-US" sz="2800" dirty="0"/>
          </a:p>
        </p:txBody>
      </p:sp>
      <p:sp>
        <p:nvSpPr>
          <p:cNvPr id="5" name="TextBox 4"/>
          <p:cNvSpPr txBox="1"/>
          <p:nvPr/>
        </p:nvSpPr>
        <p:spPr>
          <a:xfrm>
            <a:off x="396240" y="4221480"/>
            <a:ext cx="8412480" cy="1384995"/>
          </a:xfrm>
          <a:prstGeom prst="rect">
            <a:avLst/>
          </a:prstGeom>
          <a:noFill/>
        </p:spPr>
        <p:txBody>
          <a:bodyPr wrap="square" rtlCol="0">
            <a:spAutoFit/>
          </a:bodyPr>
          <a:lstStyle/>
          <a:p>
            <a:pPr algn="ctr"/>
            <a:r>
              <a:rPr lang="en-US" sz="2800" dirty="0" smtClean="0"/>
              <a:t>“I will help thee, </a:t>
            </a:r>
            <a:r>
              <a:rPr lang="en-US" sz="2800" dirty="0" err="1" smtClean="0"/>
              <a:t>saith</a:t>
            </a:r>
            <a:r>
              <a:rPr lang="en-US" sz="2800" dirty="0" smtClean="0"/>
              <a:t> the Lord, and thy redeemer, the Holy One of Israel.”</a:t>
            </a:r>
          </a:p>
          <a:p>
            <a:pPr algn="ctr"/>
            <a:r>
              <a:rPr lang="en-US" sz="2800" dirty="0" smtClean="0"/>
              <a:t>Isaiah 41:14</a:t>
            </a:r>
            <a:endParaRPr lang="en-US" sz="2800" dirty="0"/>
          </a:p>
        </p:txBody>
      </p:sp>
    </p:spTree>
    <p:extLst>
      <p:ext uri="{BB962C8B-B14F-4D97-AF65-F5344CB8AC3E}">
        <p14:creationId xmlns:p14="http://schemas.microsoft.com/office/powerpoint/2010/main" val="1589223544"/>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50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par>
                          <p:cTn id="10" fill="hold">
                            <p:stCondLst>
                              <p:cond delay="1500"/>
                            </p:stCondLst>
                            <p:childTnLst>
                              <p:par>
                                <p:cTn id="11" presetID="22" presetClass="entr" presetSubtype="1" fill="hold" grpId="0" nodeType="afterEffect">
                                  <p:stCondLst>
                                    <p:cond delay="0"/>
                                  </p:stCondLst>
                                  <p:childTnLst>
                                    <p:set>
                                      <p:cBhvr>
                                        <p:cTn id="12" dur="1" fill="hold">
                                          <p:stCondLst>
                                            <p:cond delay="0"/>
                                          </p:stCondLst>
                                        </p:cTn>
                                        <p:tgtEl>
                                          <p:spTgt spid="4">
                                            <p:txEl>
                                              <p:pRg st="0" end="0"/>
                                            </p:txEl>
                                          </p:spTgt>
                                        </p:tgtEl>
                                        <p:attrNameLst>
                                          <p:attrName>style.visibility</p:attrName>
                                        </p:attrNameLst>
                                      </p:cBhvr>
                                      <p:to>
                                        <p:strVal val="visible"/>
                                      </p:to>
                                    </p:set>
                                    <p:animEffect transition="in" filter="wipe(up)">
                                      <p:cBhvr>
                                        <p:cTn id="13" dur="1250"/>
                                        <p:tgtEl>
                                          <p:spTgt spid="4">
                                            <p:txEl>
                                              <p:pRg st="0" end="0"/>
                                            </p:txEl>
                                          </p:spTgt>
                                        </p:tgtEl>
                                      </p:cBhvr>
                                    </p:animEffect>
                                  </p:childTnLst>
                                </p:cTn>
                              </p:par>
                            </p:childTnLst>
                          </p:cTn>
                        </p:par>
                        <p:par>
                          <p:cTn id="14" fill="hold">
                            <p:stCondLst>
                              <p:cond delay="2750"/>
                            </p:stCondLst>
                            <p:childTnLst>
                              <p:par>
                                <p:cTn id="15" presetID="22" presetClass="entr" presetSubtype="1" fill="hold" grpId="0" nodeType="afterEffect">
                                  <p:stCondLst>
                                    <p:cond delay="0"/>
                                  </p:stCondLst>
                                  <p:childTnLst>
                                    <p:set>
                                      <p:cBhvr>
                                        <p:cTn id="16" dur="1" fill="hold">
                                          <p:stCondLst>
                                            <p:cond delay="0"/>
                                          </p:stCondLst>
                                        </p:cTn>
                                        <p:tgtEl>
                                          <p:spTgt spid="4">
                                            <p:txEl>
                                              <p:pRg st="1" end="1"/>
                                            </p:txEl>
                                          </p:spTgt>
                                        </p:tgtEl>
                                        <p:attrNameLst>
                                          <p:attrName>style.visibility</p:attrName>
                                        </p:attrNameLst>
                                      </p:cBhvr>
                                      <p:to>
                                        <p:strVal val="visible"/>
                                      </p:to>
                                    </p:set>
                                    <p:animEffect transition="in" filter="wipe(up)">
                                      <p:cBhvr>
                                        <p:cTn id="17" dur="1250"/>
                                        <p:tgtEl>
                                          <p:spTgt spid="4">
                                            <p:txEl>
                                              <p:pRg st="1" end="1"/>
                                            </p:txEl>
                                          </p:spTgt>
                                        </p:tgtEl>
                                      </p:cBhvr>
                                    </p:animEffect>
                                  </p:childTnLst>
                                </p:cTn>
                              </p:par>
                            </p:childTnLst>
                          </p:cTn>
                        </p:par>
                        <p:par>
                          <p:cTn id="18" fill="hold">
                            <p:stCondLst>
                              <p:cond delay="4000"/>
                            </p:stCondLst>
                            <p:childTnLst>
                              <p:par>
                                <p:cTn id="19" presetID="22" presetClass="entr" presetSubtype="1" fill="hold" grpId="0" nodeType="afterEffect">
                                  <p:stCondLst>
                                    <p:cond delay="0"/>
                                  </p:stCondLst>
                                  <p:childTnLst>
                                    <p:set>
                                      <p:cBhvr>
                                        <p:cTn id="20" dur="1" fill="hold">
                                          <p:stCondLst>
                                            <p:cond delay="0"/>
                                          </p:stCondLst>
                                        </p:cTn>
                                        <p:tgtEl>
                                          <p:spTgt spid="5">
                                            <p:txEl>
                                              <p:pRg st="0" end="0"/>
                                            </p:txEl>
                                          </p:spTgt>
                                        </p:tgtEl>
                                        <p:attrNameLst>
                                          <p:attrName>style.visibility</p:attrName>
                                        </p:attrNameLst>
                                      </p:cBhvr>
                                      <p:to>
                                        <p:strVal val="visible"/>
                                      </p:to>
                                    </p:set>
                                    <p:animEffect transition="in" filter="wipe(up)">
                                      <p:cBhvr>
                                        <p:cTn id="21" dur="1250"/>
                                        <p:tgtEl>
                                          <p:spTgt spid="5">
                                            <p:txEl>
                                              <p:pRg st="0" end="0"/>
                                            </p:txEl>
                                          </p:spTgt>
                                        </p:tgtEl>
                                      </p:cBhvr>
                                    </p:animEffect>
                                  </p:childTnLst>
                                </p:cTn>
                              </p:par>
                            </p:childTnLst>
                          </p:cTn>
                        </p:par>
                        <p:par>
                          <p:cTn id="22" fill="hold">
                            <p:stCondLst>
                              <p:cond delay="5250"/>
                            </p:stCondLst>
                            <p:childTnLst>
                              <p:par>
                                <p:cTn id="23" presetID="22" presetClass="entr" presetSubtype="1" fill="hold" grpId="0" nodeType="afterEffect">
                                  <p:stCondLst>
                                    <p:cond delay="0"/>
                                  </p:stCondLst>
                                  <p:childTnLst>
                                    <p:set>
                                      <p:cBhvr>
                                        <p:cTn id="24" dur="1" fill="hold">
                                          <p:stCondLst>
                                            <p:cond delay="0"/>
                                          </p:stCondLst>
                                        </p:cTn>
                                        <p:tgtEl>
                                          <p:spTgt spid="5">
                                            <p:txEl>
                                              <p:pRg st="1" end="1"/>
                                            </p:txEl>
                                          </p:spTgt>
                                        </p:tgtEl>
                                        <p:attrNameLst>
                                          <p:attrName>style.visibility</p:attrName>
                                        </p:attrNameLst>
                                      </p:cBhvr>
                                      <p:to>
                                        <p:strVal val="visible"/>
                                      </p:to>
                                    </p:set>
                                    <p:animEffect transition="in" filter="wipe(up)">
                                      <p:cBhvr>
                                        <p:cTn id="25" dur="1250"/>
                                        <p:tgtEl>
                                          <p:spTgt spid="5">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build="p"/>
      <p:bldP spid="5" grpId="0" build="p"/>
    </p:bldLst>
  </p:timing>
</p:sld>
</file>

<file path=ppt/theme/theme1.xml><?xml version="1.0" encoding="utf-8"?>
<a:theme xmlns:a="http://schemas.openxmlformats.org/drawingml/2006/main" name="Kilter">
  <a:themeElements>
    <a:clrScheme name="Kilter">
      <a:dk1>
        <a:sysClr val="windowText" lastClr="000000"/>
      </a:dk1>
      <a:lt1>
        <a:sysClr val="window" lastClr="FFFFFF"/>
      </a:lt1>
      <a:dk2>
        <a:srgbClr val="318FC5"/>
      </a:dk2>
      <a:lt2>
        <a:srgbClr val="AEE8FB"/>
      </a:lt2>
      <a:accent1>
        <a:srgbClr val="76C5EF"/>
      </a:accent1>
      <a:accent2>
        <a:srgbClr val="FEA022"/>
      </a:accent2>
      <a:accent3>
        <a:srgbClr val="FF6700"/>
      </a:accent3>
      <a:accent4>
        <a:srgbClr val="70A525"/>
      </a:accent4>
      <a:accent5>
        <a:srgbClr val="A5D848"/>
      </a:accent5>
      <a:accent6>
        <a:srgbClr val="20768C"/>
      </a:accent6>
      <a:hlink>
        <a:srgbClr val="7AB6E8"/>
      </a:hlink>
      <a:folHlink>
        <a:srgbClr val="83B0D3"/>
      </a:folHlink>
    </a:clrScheme>
    <a:fontScheme name="Kilter">
      <a:majorFont>
        <a:latin typeface="Rockwell"/>
        <a:ea typeface=""/>
        <a:cs typeface=""/>
        <a:font script="Grek" typeface="Cambria"/>
        <a:font script="Cyrl" typeface="Cambria"/>
        <a:font script="Jpan" typeface="ＭＳ 明朝"/>
        <a:font script="Hang" typeface="바탕"/>
        <a:font script="Hans" typeface="华文新魏"/>
        <a:font script="Hant" typeface="微軟正黑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Rockwell"/>
        <a:ea typeface=""/>
        <a:cs typeface=""/>
        <a:font script="Grek" typeface="Cambria"/>
        <a:font script="Cyrl" typeface="Cambria"/>
        <a:font script="Jpan" typeface="ＭＳ 明朝"/>
        <a:font script="Hang" typeface="바탕"/>
        <a:font script="Hans" typeface="华文新魏"/>
        <a:font script="Hant" typeface="標楷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Kilter">
      <a:fillStyleLst>
        <a:solidFill>
          <a:schemeClr val="phClr"/>
        </a:solidFill>
        <a:gradFill rotWithShape="1">
          <a:gsLst>
            <a:gs pos="0">
              <a:schemeClr val="phClr">
                <a:tint val="14000"/>
                <a:satMod val="180000"/>
                <a:lumMod val="100000"/>
              </a:schemeClr>
            </a:gs>
            <a:gs pos="42000">
              <a:schemeClr val="phClr">
                <a:tint val="40000"/>
                <a:satMod val="160000"/>
                <a:lumMod val="94000"/>
              </a:schemeClr>
            </a:gs>
            <a:gs pos="100000">
              <a:schemeClr val="phClr">
                <a:tint val="94000"/>
                <a:satMod val="140000"/>
              </a:schemeClr>
            </a:gs>
          </a:gsLst>
          <a:lin ang="5160000" scaled="1"/>
        </a:gradFill>
        <a:gradFill rotWithShape="1">
          <a:gsLst>
            <a:gs pos="38000">
              <a:schemeClr val="phClr">
                <a:satMod val="120000"/>
              </a:schemeClr>
            </a:gs>
            <a:gs pos="100000">
              <a:schemeClr val="phClr">
                <a:shade val="60000"/>
                <a:satMod val="180000"/>
                <a:lumMod val="70000"/>
              </a:schemeClr>
            </a:gs>
          </a:gsLst>
          <a:lin ang="4680000" scaled="0"/>
        </a:gradFill>
      </a:fillStyleLst>
      <a:lnStyleLst>
        <a:ln w="12700" cap="flat" cmpd="sng" algn="ctr">
          <a:solidFill>
            <a:schemeClr val="phClr">
              <a:shade val="50000"/>
            </a:schemeClr>
          </a:solidFill>
          <a:prstDash val="solid"/>
        </a:ln>
        <a:ln w="25400" cap="flat" cmpd="sng" algn="ctr">
          <a:solidFill>
            <a:schemeClr val="phClr">
              <a:shade val="75000"/>
              <a:lumMod val="90000"/>
            </a:schemeClr>
          </a:solidFill>
          <a:prstDash val="solid"/>
        </a:ln>
        <a:ln w="38100" cap="flat" cmpd="sng" algn="ctr">
          <a:solidFill>
            <a:schemeClr val="phClr"/>
          </a:solidFill>
          <a:prstDash val="solid"/>
        </a:ln>
      </a:lnStyleLst>
      <a:effectStyleLst>
        <a:effectStyle>
          <a:effectLst>
            <a:outerShdw blurRad="63500" dist="12700" dir="5400000" sx="102000" sy="102000" rotWithShape="0">
              <a:srgbClr val="000000">
                <a:alpha val="20000"/>
              </a:srgbClr>
            </a:outerShdw>
          </a:effectLst>
        </a:effectStyle>
        <a:effectStyle>
          <a:effectLst>
            <a:outerShdw blurRad="76200" dist="25400" dir="5400000" rotWithShape="0">
              <a:srgbClr val="000000">
                <a:alpha val="50000"/>
              </a:srgbClr>
            </a:outerShdw>
          </a:effectLst>
          <a:scene3d>
            <a:camera prst="orthographicFront">
              <a:rot lat="0" lon="0" rev="0"/>
            </a:camera>
            <a:lightRig rig="glow" dir="tl">
              <a:rot lat="0" lon="0" rev="19800000"/>
            </a:lightRig>
          </a:scene3d>
          <a:sp3d prstMaterial="metal">
            <a:bevelT w="152400" h="63500" prst="softRound"/>
          </a:sp3d>
        </a:effectStyle>
        <a:effectStyle>
          <a:effectLst>
            <a:outerShdw blurRad="107950" dist="12700" dir="5040000" rotWithShape="0">
              <a:srgbClr val="000000">
                <a:alpha val="54000"/>
              </a:srgbClr>
            </a:outerShdw>
          </a:effectLst>
          <a:scene3d>
            <a:camera prst="orthographicFront">
              <a:rot lat="0" lon="0" rev="0"/>
            </a:camera>
            <a:lightRig rig="threePt" dir="tl">
              <a:rot lat="0" lon="0" rev="19800000"/>
            </a:lightRig>
          </a:scene3d>
          <a:sp3d prstMaterial="plastic">
            <a:bevelT h="63500" prst="softRound"/>
          </a:sp3d>
        </a:effectStyle>
      </a:effectStyleLst>
      <a:bgFillStyleLst>
        <a:solidFill>
          <a:schemeClr val="phClr"/>
        </a:solidFill>
        <a:gradFill rotWithShape="1">
          <a:gsLst>
            <a:gs pos="0">
              <a:schemeClr val="phClr">
                <a:tint val="95000"/>
                <a:satMod val="140000"/>
                <a:lumMod val="120000"/>
              </a:schemeClr>
            </a:gs>
            <a:gs pos="100000">
              <a:schemeClr val="phClr">
                <a:tint val="95000"/>
                <a:shade val="70000"/>
                <a:satMod val="180000"/>
                <a:lumMod val="82000"/>
              </a:schemeClr>
            </a:gs>
          </a:gsLst>
          <a:path path="circle">
            <a:fillToRect l="25000" t="25000" r="25000" b="25000"/>
          </a:path>
        </a:gradFill>
        <a:gradFill rotWithShape="1">
          <a:gsLst>
            <a:gs pos="0">
              <a:schemeClr val="phClr">
                <a:tint val="94000"/>
                <a:satMod val="140000"/>
                <a:lumMod val="120000"/>
              </a:schemeClr>
            </a:gs>
            <a:gs pos="100000">
              <a:schemeClr val="phClr">
                <a:tint val="97000"/>
                <a:shade val="70000"/>
                <a:satMod val="190000"/>
                <a:lumMod val="72000"/>
              </a:schemeClr>
            </a:gs>
          </a:gsLst>
          <a:path path="circle">
            <a:fillToRect l="50000" t="50000" r="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Expo.thmx</Template>
  <TotalTime>575</TotalTime>
  <Words>1060</Words>
  <Application>Microsoft Office PowerPoint</Application>
  <PresentationFormat>On-screen Show (4:3)</PresentationFormat>
  <Paragraphs>92</Paragraphs>
  <Slides>21</Slides>
  <Notes>1</Notes>
  <HiddenSlides>0</HiddenSlides>
  <MMClips>0</MMClips>
  <ScaleCrop>false</ScaleCrop>
  <HeadingPairs>
    <vt:vector size="4" baseType="variant">
      <vt:variant>
        <vt:lpstr>Theme</vt:lpstr>
      </vt:variant>
      <vt:variant>
        <vt:i4>1</vt:i4>
      </vt:variant>
      <vt:variant>
        <vt:lpstr>Slide Titles</vt:lpstr>
      </vt:variant>
      <vt:variant>
        <vt:i4>21</vt:i4>
      </vt:variant>
    </vt:vector>
  </HeadingPairs>
  <TitlesOfParts>
    <vt:vector size="22" baseType="lpstr">
      <vt:lpstr>Kilter</vt:lpstr>
      <vt:lpstr>THE ATTRIBUTES OF GOD</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End of Lesson 4</vt:lpstr>
    </vt:vector>
  </TitlesOfParts>
  <Company>UPCI</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Jere Riddick</dc:creator>
  <cp:lastModifiedBy>Jere Riddick</cp:lastModifiedBy>
  <cp:revision>58</cp:revision>
  <dcterms:created xsi:type="dcterms:W3CDTF">2011-09-29T00:17:56Z</dcterms:created>
  <dcterms:modified xsi:type="dcterms:W3CDTF">2011-10-31T21:27:16Z</dcterms:modified>
</cp:coreProperties>
</file>