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2"/>
    <p:sldMasterId id="2147483670" r:id="rId3"/>
  </p:sldMasterIdLst>
  <p:sldIdLst>
    <p:sldId id="256" r:id="rId4"/>
    <p:sldId id="257" r:id="rId5"/>
    <p:sldId id="258" r:id="rId6"/>
    <p:sldId id="259" r:id="rId7"/>
    <p:sldId id="260" r:id="rId8"/>
    <p:sldId id="261" r:id="rId9"/>
    <p:sldId id="262" r:id="rId10"/>
    <p:sldId id="263" r:id="rId11"/>
    <p:sldId id="265" r:id="rId12"/>
    <p:sldId id="268" r:id="rId13"/>
    <p:sldId id="271" r:id="rId14"/>
    <p:sldId id="266" r:id="rId15"/>
    <p:sldId id="267" r:id="rId16"/>
    <p:sldId id="264" r:id="rId17"/>
    <p:sldId id="276" r:id="rId18"/>
    <p:sldId id="275" r:id="rId19"/>
    <p:sldId id="269" r:id="rId20"/>
    <p:sldId id="273" r:id="rId21"/>
    <p:sldId id="274" r:id="rId22"/>
    <p:sldId id="270" r:id="rId23"/>
    <p:sldId id="272" r:id="rId24"/>
    <p:sldId id="277" r:id="rId25"/>
    <p:sldId id="278" r:id="rId26"/>
    <p:sldId id="279"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2" d="100"/>
          <a:sy n="92" d="100"/>
        </p:scale>
        <p:origin x="-1344"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04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2.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722313" y="1905000"/>
            <a:ext cx="8040688" cy="22098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0.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2"/>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3"/>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3"/>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3"/>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3"/>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1"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mn-lt"/>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mn-lt"/>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mn-lt"/>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829305"/>
            <a:ext cx="9144000" cy="1523495"/>
          </a:xfrm>
        </p:spPr>
        <p:txBody>
          <a:bodyPr/>
          <a:lstStyle/>
          <a:p>
            <a:pPr algn="ctr"/>
            <a:r>
              <a:rPr lang="en-US" sz="8000" dirty="0" smtClean="0">
                <a:latin typeface="Verdana" pitchFamily="34" charset="0"/>
                <a:ea typeface="Verdana" pitchFamily="34" charset="0"/>
                <a:cs typeface="Verdana" pitchFamily="34" charset="0"/>
              </a:rPr>
              <a:t>Evangelism II</a:t>
            </a:r>
            <a:endParaRPr lang="en-US" sz="8000" dirty="0">
              <a:latin typeface="Verdana" pitchFamily="34" charset="0"/>
              <a:ea typeface="Verdana" pitchFamily="34" charset="0"/>
              <a:cs typeface="Verdana" pitchFamily="34" charset="0"/>
            </a:endParaRPr>
          </a:p>
        </p:txBody>
      </p:sp>
      <p:sp>
        <p:nvSpPr>
          <p:cNvPr id="3" name="Subtitle 2"/>
          <p:cNvSpPr>
            <a:spLocks noGrp="1"/>
          </p:cNvSpPr>
          <p:nvPr>
            <p:ph type="subTitle" idx="1"/>
          </p:nvPr>
        </p:nvSpPr>
        <p:spPr>
          <a:xfrm>
            <a:off x="-1295400" y="6400800"/>
            <a:ext cx="9144000" cy="461665"/>
          </a:xfrm>
        </p:spPr>
        <p:txBody>
          <a:bodyPr/>
          <a:lstStyle/>
          <a:p>
            <a:pPr algn="ctr"/>
            <a:r>
              <a:rPr lang="en-US" sz="2400" dirty="0" smtClean="0">
                <a:latin typeface="Verdana" pitchFamily="34" charset="0"/>
                <a:ea typeface="Verdana" pitchFamily="34" charset="0"/>
                <a:cs typeface="Verdana" pitchFamily="34" charset="0"/>
              </a:rPr>
              <a:t>Global University of Theological Studies</a:t>
            </a:r>
            <a:endParaRPr lang="en-US" sz="2400" dirty="0">
              <a:latin typeface="Verdana" pitchFamily="34" charset="0"/>
              <a:ea typeface="Verdana" pitchFamily="34" charset="0"/>
              <a:cs typeface="Verdana" pitchFamily="34" charset="0"/>
            </a:endParaRPr>
          </a:p>
        </p:txBody>
      </p:sp>
      <p:sp>
        <p:nvSpPr>
          <p:cNvPr id="4" name="TextBox 3"/>
          <p:cNvSpPr txBox="1"/>
          <p:nvPr/>
        </p:nvSpPr>
        <p:spPr>
          <a:xfrm>
            <a:off x="76200" y="76200"/>
            <a:ext cx="9144000" cy="1323439"/>
          </a:xfrm>
          <a:prstGeom prst="rect">
            <a:avLst/>
          </a:prstGeom>
          <a:noFill/>
        </p:spPr>
        <p:txBody>
          <a:bodyPr wrap="square" rtlCol="0">
            <a:spAutoFit/>
          </a:bodyPr>
          <a:lstStyle/>
          <a:p>
            <a:r>
              <a:rPr lang="en-US" sz="4000" dirty="0" smtClean="0">
                <a:latin typeface="Verdana" pitchFamily="34" charset="0"/>
                <a:ea typeface="Verdana" pitchFamily="34" charset="0"/>
                <a:cs typeface="Verdana" pitchFamily="34" charset="0"/>
              </a:rPr>
              <a:t>Lesson </a:t>
            </a:r>
            <a:r>
              <a:rPr lang="en-US" sz="4000" dirty="0" smtClean="0">
                <a:latin typeface="Verdana" pitchFamily="34" charset="0"/>
                <a:ea typeface="Verdana" pitchFamily="34" charset="0"/>
                <a:cs typeface="Verdana" pitchFamily="34" charset="0"/>
              </a:rPr>
              <a:t>9: Personal Evangelism </a:t>
            </a:r>
          </a:p>
          <a:p>
            <a:r>
              <a:rPr lang="en-US" sz="4000" dirty="0">
                <a:latin typeface="Verdana" pitchFamily="34" charset="0"/>
                <a:ea typeface="Verdana" pitchFamily="34" charset="0"/>
                <a:cs typeface="Verdana" pitchFamily="34" charset="0"/>
              </a:rPr>
              <a:t> </a:t>
            </a:r>
            <a:r>
              <a:rPr lang="en-US" sz="4000" dirty="0" smtClean="0">
                <a:latin typeface="Verdana" pitchFamily="34" charset="0"/>
                <a:ea typeface="Verdana" pitchFamily="34" charset="0"/>
                <a:cs typeface="Verdana" pitchFamily="34" charset="0"/>
              </a:rPr>
              <a:t>              </a:t>
            </a:r>
            <a:r>
              <a:rPr lang="en-US" sz="4000" dirty="0" smtClean="0">
                <a:latin typeface="Verdana" pitchFamily="34" charset="0"/>
                <a:ea typeface="Verdana" pitchFamily="34" charset="0"/>
                <a:cs typeface="Verdana" pitchFamily="34" charset="0"/>
              </a:rPr>
              <a:t>– </a:t>
            </a:r>
            <a:r>
              <a:rPr lang="en-US" sz="4000" dirty="0" smtClean="0">
                <a:latin typeface="Verdana" pitchFamily="34" charset="0"/>
                <a:ea typeface="Verdana" pitchFamily="34" charset="0"/>
                <a:cs typeface="Verdana" pitchFamily="34" charset="0"/>
              </a:rPr>
              <a:t>Part </a:t>
            </a:r>
            <a:r>
              <a:rPr lang="en-US" sz="4000" dirty="0" smtClean="0">
                <a:latin typeface="Verdana" pitchFamily="34" charset="0"/>
                <a:ea typeface="Verdana" pitchFamily="34" charset="0"/>
                <a:cs typeface="Verdana" pitchFamily="34" charset="0"/>
              </a:rPr>
              <a:t>II</a:t>
            </a:r>
            <a:endParaRPr lang="en-US" sz="4000" dirty="0">
              <a:latin typeface="Verdana" pitchFamily="34" charset="0"/>
              <a:ea typeface="Verdana" pitchFamily="34" charset="0"/>
              <a:cs typeface="Verdana" pitchFamily="34" charset="0"/>
            </a:endParaRPr>
          </a:p>
        </p:txBody>
      </p:sp>
      <p:pic>
        <p:nvPicPr>
          <p:cNvPr id="8" name="Picture 7"/>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5031218" y="3048000"/>
            <a:ext cx="4112781" cy="3810000"/>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646" y="76201"/>
            <a:ext cx="8662554"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0" y="1447800"/>
            <a:ext cx="9144000" cy="2092881"/>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“I do not wish to be forced to a decision. When I am ready I </a:t>
            </a:r>
            <a:r>
              <a:rPr lang="en-US" sz="2600" b="1" dirty="0" smtClean="0">
                <a:latin typeface="Verdana" pitchFamily="34" charset="0"/>
                <a:ea typeface="Verdana" pitchFamily="34" charset="0"/>
                <a:cs typeface="Verdana" pitchFamily="34" charset="0"/>
              </a:rPr>
              <a:t>will come</a:t>
            </a:r>
            <a:r>
              <a:rPr lang="en-US" sz="2600" b="1" dirty="0">
                <a:latin typeface="Verdana" pitchFamily="34" charset="0"/>
                <a:ea typeface="Verdana" pitchFamily="34" charset="0"/>
                <a:cs typeface="Verdana" pitchFamily="34" charset="0"/>
              </a:rPr>
              <a:t>.”</a:t>
            </a:r>
          </a:p>
          <a:p>
            <a:pPr algn="ctr"/>
            <a:endParaRPr lang="en-US" sz="2600" b="1" dirty="0">
              <a:latin typeface="Verdana" pitchFamily="34" charset="0"/>
              <a:ea typeface="Verdana" pitchFamily="34" charset="0"/>
              <a:cs typeface="Verdana" pitchFamily="34" charset="0"/>
            </a:endParaRPr>
          </a:p>
          <a:p>
            <a:pPr algn="ctr"/>
            <a:r>
              <a:rPr lang="en-US" sz="2600" i="1" dirty="0" smtClean="0">
                <a:solidFill>
                  <a:srgbClr val="FFFFCC"/>
                </a:solidFill>
                <a:latin typeface="Verdana" pitchFamily="34" charset="0"/>
                <a:ea typeface="Verdana" pitchFamily="34" charset="0"/>
                <a:cs typeface="Verdana" pitchFamily="34" charset="0"/>
              </a:rPr>
              <a:t>“</a:t>
            </a:r>
            <a:r>
              <a:rPr lang="en-US" sz="2600" i="1" dirty="0">
                <a:solidFill>
                  <a:srgbClr val="FFFFCC"/>
                </a:solidFill>
                <a:latin typeface="Verdana" pitchFamily="34" charset="0"/>
                <a:ea typeface="Verdana" pitchFamily="34" charset="0"/>
                <a:cs typeface="Verdana" pitchFamily="34" charset="0"/>
              </a:rPr>
              <a:t>Seek ye the Lord while he may be found, call ye upon him while he is near” </a:t>
            </a:r>
            <a:r>
              <a:rPr lang="en-US" sz="2600" dirty="0">
                <a:solidFill>
                  <a:srgbClr val="FFFFCC"/>
                </a:solidFill>
                <a:latin typeface="Verdana" pitchFamily="34" charset="0"/>
                <a:ea typeface="Verdana" pitchFamily="34" charset="0"/>
                <a:cs typeface="Verdana" pitchFamily="34" charset="0"/>
              </a:rPr>
              <a:t>(</a:t>
            </a:r>
            <a:r>
              <a:rPr lang="en-US" sz="2600" dirty="0" smtClean="0">
                <a:solidFill>
                  <a:srgbClr val="FFFFCC"/>
                </a:solidFill>
                <a:latin typeface="Verdana" pitchFamily="34" charset="0"/>
                <a:ea typeface="Verdana" pitchFamily="34" charset="0"/>
                <a:cs typeface="Verdana" pitchFamily="34" charset="0"/>
              </a:rPr>
              <a:t>Isaiah 55:6</a:t>
            </a:r>
            <a:r>
              <a:rPr lang="en-US" sz="2600" dirty="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9218" name="Picture 2" descr="http://www.finalevents.com/images/portals/Bible_Praye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66688">
            <a:off x="688703" y="3838063"/>
            <a:ext cx="3429000" cy="2449286"/>
          </a:xfrm>
          <a:prstGeom prst="roundRect">
            <a:avLst>
              <a:gd name="adj" fmla="val 13261"/>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388552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1548246" y="152400"/>
            <a:ext cx="7595754"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6" name="TextBox 5"/>
          <p:cNvSpPr txBox="1"/>
          <p:nvPr/>
        </p:nvSpPr>
        <p:spPr>
          <a:xfrm>
            <a:off x="1447800" y="1412319"/>
            <a:ext cx="7696200" cy="2492990"/>
          </a:xfrm>
          <a:prstGeom prst="rect">
            <a:avLst/>
          </a:prstGeom>
          <a:noFill/>
        </p:spPr>
        <p:txBody>
          <a:bodyPr wrap="square" rtlCol="0">
            <a:spAutoFit/>
          </a:bodyPr>
          <a:lstStyle/>
          <a:p>
            <a:pPr algn="ctr"/>
            <a:r>
              <a:rPr lang="en-US" sz="2600" b="1" dirty="0" smtClean="0">
                <a:latin typeface="Verdana" pitchFamily="34" charset="0"/>
                <a:ea typeface="Verdana" pitchFamily="34" charset="0"/>
                <a:cs typeface="Verdana" pitchFamily="34" charset="0"/>
              </a:rPr>
              <a:t>“My </a:t>
            </a:r>
            <a:r>
              <a:rPr lang="en-US" sz="2600" b="1" dirty="0">
                <a:latin typeface="Verdana" pitchFamily="34" charset="0"/>
                <a:ea typeface="Verdana" pitchFamily="34" charset="0"/>
                <a:cs typeface="Verdana" pitchFamily="34" charset="0"/>
              </a:rPr>
              <a:t>friends will ridicule me</a:t>
            </a:r>
            <a:r>
              <a:rPr lang="en-US" sz="2600" b="1" dirty="0" smtClean="0">
                <a:latin typeface="Verdana" pitchFamily="34" charset="0"/>
                <a:ea typeface="Verdana" pitchFamily="34" charset="0"/>
                <a:cs typeface="Verdana" pitchFamily="34" charset="0"/>
              </a:rPr>
              <a:t>.”</a:t>
            </a:r>
          </a:p>
          <a:p>
            <a:pPr algn="ctr"/>
            <a:endParaRPr lang="en-US" sz="2600" b="1" dirty="0">
              <a:latin typeface="Verdana" pitchFamily="34" charset="0"/>
              <a:ea typeface="Verdana" pitchFamily="34" charset="0"/>
              <a:cs typeface="Verdana" pitchFamily="34" charset="0"/>
            </a:endParaRPr>
          </a:p>
          <a:p>
            <a:pPr algn="ctr"/>
            <a:r>
              <a:rPr lang="en-US" sz="2600" dirty="0">
                <a:solidFill>
                  <a:srgbClr val="FFFFCC"/>
                </a:solidFill>
                <a:latin typeface="Verdana" pitchFamily="34" charset="0"/>
                <a:ea typeface="Verdana" pitchFamily="34" charset="0"/>
                <a:cs typeface="Verdana" pitchFamily="34" charset="0"/>
              </a:rPr>
              <a:t>“Blessed is the man that </a:t>
            </a:r>
            <a:r>
              <a:rPr lang="en-US" sz="2600" dirty="0" err="1">
                <a:solidFill>
                  <a:srgbClr val="FFFFCC"/>
                </a:solidFill>
                <a:latin typeface="Verdana" pitchFamily="34" charset="0"/>
                <a:ea typeface="Verdana" pitchFamily="34" charset="0"/>
                <a:cs typeface="Verdana" pitchFamily="34" charset="0"/>
              </a:rPr>
              <a:t>walketh</a:t>
            </a:r>
            <a:r>
              <a:rPr lang="en-US" sz="2600" dirty="0">
                <a:solidFill>
                  <a:srgbClr val="FFFFCC"/>
                </a:solidFill>
                <a:latin typeface="Verdana" pitchFamily="34" charset="0"/>
                <a:ea typeface="Verdana" pitchFamily="34" charset="0"/>
                <a:cs typeface="Verdana" pitchFamily="34" charset="0"/>
              </a:rPr>
              <a:t> not in the counsel of the ungodly, nor </a:t>
            </a:r>
            <a:r>
              <a:rPr lang="en-US" sz="2600" dirty="0" err="1">
                <a:solidFill>
                  <a:srgbClr val="FFFFCC"/>
                </a:solidFill>
                <a:latin typeface="Verdana" pitchFamily="34" charset="0"/>
                <a:ea typeface="Verdana" pitchFamily="34" charset="0"/>
                <a:cs typeface="Verdana" pitchFamily="34" charset="0"/>
              </a:rPr>
              <a:t>standeth</a:t>
            </a:r>
            <a:r>
              <a:rPr lang="en-US" sz="2600" dirty="0">
                <a:solidFill>
                  <a:srgbClr val="FFFFCC"/>
                </a:solidFill>
                <a:latin typeface="Verdana" pitchFamily="34" charset="0"/>
                <a:ea typeface="Verdana" pitchFamily="34" charset="0"/>
                <a:cs typeface="Verdana" pitchFamily="34" charset="0"/>
              </a:rPr>
              <a:t> in</a:t>
            </a:r>
          </a:p>
          <a:p>
            <a:pPr algn="ctr"/>
            <a:r>
              <a:rPr lang="en-US" sz="2600" dirty="0">
                <a:solidFill>
                  <a:srgbClr val="FFFFCC"/>
                </a:solidFill>
                <a:latin typeface="Verdana" pitchFamily="34" charset="0"/>
                <a:ea typeface="Verdana" pitchFamily="34" charset="0"/>
                <a:cs typeface="Verdana" pitchFamily="34" charset="0"/>
              </a:rPr>
              <a:t>the way of sinners, nor </a:t>
            </a:r>
            <a:r>
              <a:rPr lang="en-US" sz="2600" dirty="0" err="1">
                <a:solidFill>
                  <a:srgbClr val="FFFFCC"/>
                </a:solidFill>
                <a:latin typeface="Verdana" pitchFamily="34" charset="0"/>
                <a:ea typeface="Verdana" pitchFamily="34" charset="0"/>
                <a:cs typeface="Verdana" pitchFamily="34" charset="0"/>
              </a:rPr>
              <a:t>sitteth</a:t>
            </a:r>
            <a:r>
              <a:rPr lang="en-US" sz="2600" dirty="0">
                <a:solidFill>
                  <a:srgbClr val="FFFFCC"/>
                </a:solidFill>
                <a:latin typeface="Verdana" pitchFamily="34" charset="0"/>
                <a:ea typeface="Verdana" pitchFamily="34" charset="0"/>
                <a:cs typeface="Verdana" pitchFamily="34" charset="0"/>
              </a:rPr>
              <a:t> in the seat of the </a:t>
            </a:r>
            <a:r>
              <a:rPr lang="en-US" sz="2600" dirty="0" smtClean="0">
                <a:solidFill>
                  <a:srgbClr val="FFFFCC"/>
                </a:solidFill>
                <a:latin typeface="Verdana" pitchFamily="34" charset="0"/>
                <a:ea typeface="Verdana" pitchFamily="34" charset="0"/>
                <a:cs typeface="Verdana" pitchFamily="34" charset="0"/>
              </a:rPr>
              <a:t>scornful.” </a:t>
            </a:r>
            <a:r>
              <a:rPr lang="en-US" sz="2600" dirty="0">
                <a:solidFill>
                  <a:srgbClr val="FFFFCC"/>
                </a:solidFill>
                <a:latin typeface="Verdana" pitchFamily="34" charset="0"/>
                <a:ea typeface="Verdana" pitchFamily="34" charset="0"/>
                <a:cs typeface="Verdana" pitchFamily="34" charset="0"/>
              </a:rPr>
              <a:t>(Psalm 1:1</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10242" name="Picture 2" descr="http://www.cells-church.com/wp-content/uploads/WalkLikeJesus-798x36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4036308"/>
            <a:ext cx="5410200" cy="24406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461925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646" y="152400"/>
            <a:ext cx="7519554"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0" y="2402681"/>
            <a:ext cx="7696200" cy="3693319"/>
          </a:xfrm>
          <a:prstGeom prst="rect">
            <a:avLst/>
          </a:prstGeom>
          <a:noFill/>
        </p:spPr>
        <p:txBody>
          <a:bodyPr wrap="square" rtlCol="0">
            <a:spAutoFit/>
          </a:bodyPr>
          <a:lstStyle/>
          <a:p>
            <a:pPr algn="ctr"/>
            <a:r>
              <a:rPr lang="en-US" sz="2600" b="1" dirty="0" smtClean="0">
                <a:latin typeface="Verdana" pitchFamily="34" charset="0"/>
                <a:ea typeface="Verdana" pitchFamily="34" charset="0"/>
                <a:cs typeface="Verdana" pitchFamily="34" charset="0"/>
              </a:rPr>
              <a:t>                          “</a:t>
            </a:r>
            <a:r>
              <a:rPr lang="en-US" sz="2600" b="1" dirty="0">
                <a:latin typeface="Verdana" pitchFamily="34" charset="0"/>
                <a:ea typeface="Verdana" pitchFamily="34" charset="0"/>
                <a:cs typeface="Verdana" pitchFamily="34" charset="0"/>
              </a:rPr>
              <a:t>I will be saved after I </a:t>
            </a:r>
            <a:endParaRPr lang="en-US" sz="2600" b="1" dirty="0" smtClean="0">
              <a:latin typeface="Verdana" pitchFamily="34" charset="0"/>
              <a:ea typeface="Verdana" pitchFamily="34" charset="0"/>
              <a:cs typeface="Verdana" pitchFamily="34" charset="0"/>
            </a:endParaRPr>
          </a:p>
          <a:p>
            <a:pPr algn="ctr"/>
            <a:r>
              <a:rPr lang="en-US" sz="2600" b="1" dirty="0">
                <a:latin typeface="Verdana" pitchFamily="34" charset="0"/>
                <a:ea typeface="Verdana" pitchFamily="34" charset="0"/>
                <a:cs typeface="Verdana" pitchFamily="34" charset="0"/>
              </a:rPr>
              <a:t> </a:t>
            </a:r>
            <a:r>
              <a:rPr lang="en-US" sz="2600" b="1" dirty="0" smtClean="0">
                <a:latin typeface="Verdana" pitchFamily="34" charset="0"/>
                <a:ea typeface="Verdana" pitchFamily="34" charset="0"/>
                <a:cs typeface="Verdana" pitchFamily="34" charset="0"/>
              </a:rPr>
              <a:t>                      am </a:t>
            </a:r>
            <a:r>
              <a:rPr lang="en-US" sz="2600" b="1" dirty="0">
                <a:latin typeface="Verdana" pitchFamily="34" charset="0"/>
                <a:ea typeface="Verdana" pitchFamily="34" charset="0"/>
                <a:cs typeface="Verdana" pitchFamily="34" charset="0"/>
              </a:rPr>
              <a:t>established in </a:t>
            </a:r>
            <a:endParaRPr lang="en-US" sz="2600" b="1" dirty="0" smtClean="0">
              <a:latin typeface="Verdana" pitchFamily="34" charset="0"/>
              <a:ea typeface="Verdana" pitchFamily="34" charset="0"/>
              <a:cs typeface="Verdana" pitchFamily="34" charset="0"/>
            </a:endParaRPr>
          </a:p>
          <a:p>
            <a:pPr algn="ctr"/>
            <a:r>
              <a:rPr lang="en-US" sz="2600" b="1" dirty="0">
                <a:latin typeface="Verdana" pitchFamily="34" charset="0"/>
                <a:ea typeface="Verdana" pitchFamily="34" charset="0"/>
                <a:cs typeface="Verdana" pitchFamily="34" charset="0"/>
              </a:rPr>
              <a:t> </a:t>
            </a:r>
            <a:r>
              <a:rPr lang="en-US" sz="2600" b="1" dirty="0" smtClean="0">
                <a:latin typeface="Verdana" pitchFamily="34" charset="0"/>
                <a:ea typeface="Verdana" pitchFamily="34" charset="0"/>
                <a:cs typeface="Verdana" pitchFamily="34" charset="0"/>
              </a:rPr>
              <a:t>              business.”</a:t>
            </a:r>
          </a:p>
          <a:p>
            <a:pPr algn="ctr"/>
            <a:endParaRPr lang="en-US" sz="2600" b="1" dirty="0">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“And I will say to my soul, Soul, thou hast much goods laid up for many years; take</a:t>
            </a:r>
          </a:p>
          <a:p>
            <a:pPr algn="ctr"/>
            <a:r>
              <a:rPr lang="en-US" sz="2600" i="1" dirty="0" err="1">
                <a:solidFill>
                  <a:srgbClr val="FFFFCC"/>
                </a:solidFill>
                <a:latin typeface="Verdana" pitchFamily="34" charset="0"/>
                <a:ea typeface="Verdana" pitchFamily="34" charset="0"/>
                <a:cs typeface="Verdana" pitchFamily="34" charset="0"/>
              </a:rPr>
              <a:t>thine</a:t>
            </a:r>
            <a:r>
              <a:rPr lang="en-US" sz="2600" i="1" dirty="0">
                <a:solidFill>
                  <a:srgbClr val="FFFFCC"/>
                </a:solidFill>
                <a:latin typeface="Verdana" pitchFamily="34" charset="0"/>
                <a:ea typeface="Verdana" pitchFamily="34" charset="0"/>
                <a:cs typeface="Verdana" pitchFamily="34" charset="0"/>
              </a:rPr>
              <a:t> ease, eat drink, and be merry. But God said unto him, Thou fool, this night </a:t>
            </a:r>
            <a:r>
              <a:rPr lang="en-US" sz="2600" i="1" dirty="0" smtClean="0">
                <a:solidFill>
                  <a:srgbClr val="FFFFCC"/>
                </a:solidFill>
                <a:latin typeface="Verdana" pitchFamily="34" charset="0"/>
                <a:ea typeface="Verdana" pitchFamily="34" charset="0"/>
                <a:cs typeface="Verdana" pitchFamily="34" charset="0"/>
              </a:rPr>
              <a:t>thy soul </a:t>
            </a:r>
            <a:r>
              <a:rPr lang="en-US" sz="2600" i="1" dirty="0">
                <a:solidFill>
                  <a:srgbClr val="FFFFCC"/>
                </a:solidFill>
                <a:latin typeface="Verdana" pitchFamily="34" charset="0"/>
                <a:ea typeface="Verdana" pitchFamily="34" charset="0"/>
                <a:cs typeface="Verdana" pitchFamily="34" charset="0"/>
              </a:rPr>
              <a:t>shall be required of </a:t>
            </a:r>
            <a:r>
              <a:rPr lang="en-US" sz="2600" i="1" dirty="0" smtClean="0">
                <a:solidFill>
                  <a:srgbClr val="FFFFCC"/>
                </a:solidFill>
                <a:latin typeface="Verdana" pitchFamily="34" charset="0"/>
                <a:ea typeface="Verdana" pitchFamily="34" charset="0"/>
                <a:cs typeface="Verdana" pitchFamily="34" charset="0"/>
              </a:rPr>
              <a:t>thee.” </a:t>
            </a:r>
            <a:r>
              <a:rPr lang="en-US" sz="2600" dirty="0">
                <a:solidFill>
                  <a:srgbClr val="FFFFCC"/>
                </a:solidFill>
                <a:latin typeface="Verdana" pitchFamily="34" charset="0"/>
                <a:ea typeface="Verdana" pitchFamily="34" charset="0"/>
                <a:cs typeface="Verdana" pitchFamily="34" charset="0"/>
              </a:rPr>
              <a:t>(Luke 12:19-20</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11266" name="Picture 2" descr="http://goodcreditscore.dnb.com/wp-content/uploads/2012/01/establish_business_credit-300x29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95090">
            <a:off x="489237" y="1429889"/>
            <a:ext cx="2428303" cy="23635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98088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646" y="76201"/>
            <a:ext cx="8205354"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76200" y="2667000"/>
            <a:ext cx="8991600" cy="3693319"/>
          </a:xfrm>
          <a:prstGeom prst="rect">
            <a:avLst/>
          </a:prstGeom>
          <a:noFill/>
        </p:spPr>
        <p:txBody>
          <a:bodyPr wrap="square" rtlCol="0">
            <a:spAutoFit/>
          </a:bodyPr>
          <a:lstStyle/>
          <a:p>
            <a:r>
              <a:rPr lang="en-US" sz="2600" b="1" dirty="0">
                <a:latin typeface="Verdana" pitchFamily="34" charset="0"/>
                <a:ea typeface="Verdana" pitchFamily="34" charset="0"/>
                <a:cs typeface="Verdana" pitchFamily="34" charset="0"/>
              </a:rPr>
              <a:t>“I will wait until I am older</a:t>
            </a:r>
            <a:r>
              <a:rPr lang="en-US" sz="2600" b="1" dirty="0" smtClean="0">
                <a:latin typeface="Verdana" pitchFamily="34" charset="0"/>
                <a:ea typeface="Verdana" pitchFamily="34" charset="0"/>
                <a:cs typeface="Verdana" pitchFamily="34" charset="0"/>
              </a:rPr>
              <a:t>.”</a:t>
            </a:r>
          </a:p>
          <a:p>
            <a:pPr algn="ctr"/>
            <a:endParaRPr lang="en-US" sz="2600" b="1" dirty="0" smtClean="0">
              <a:solidFill>
                <a:srgbClr val="FFFFCC"/>
              </a:solidFill>
              <a:latin typeface="Verdana" pitchFamily="34" charset="0"/>
              <a:ea typeface="Verdana" pitchFamily="34" charset="0"/>
              <a:cs typeface="Verdana" pitchFamily="34" charset="0"/>
            </a:endParaRPr>
          </a:p>
          <a:p>
            <a:pPr algn="ctr"/>
            <a:endParaRPr lang="en-US" sz="2600" b="1" dirty="0">
              <a:solidFill>
                <a:srgbClr val="FFFFCC"/>
              </a:solidFill>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“I love them that love me; and those that seek me early shall find </a:t>
            </a:r>
            <a:r>
              <a:rPr lang="en-US" sz="2600" i="1" dirty="0" smtClean="0">
                <a:solidFill>
                  <a:srgbClr val="FFFFCC"/>
                </a:solidFill>
                <a:latin typeface="Verdana" pitchFamily="34" charset="0"/>
                <a:ea typeface="Verdana" pitchFamily="34" charset="0"/>
                <a:cs typeface="Verdana" pitchFamily="34" charset="0"/>
              </a:rPr>
              <a:t>me.” </a:t>
            </a:r>
            <a:r>
              <a:rPr lang="en-US" sz="2600" dirty="0">
                <a:solidFill>
                  <a:srgbClr val="FFFFCC"/>
                </a:solidFill>
                <a:latin typeface="Verdana" pitchFamily="34" charset="0"/>
                <a:ea typeface="Verdana" pitchFamily="34" charset="0"/>
                <a:cs typeface="Verdana" pitchFamily="34" charset="0"/>
              </a:rPr>
              <a:t>(Proverbs 8:17</a:t>
            </a:r>
            <a:r>
              <a:rPr lang="en-US" sz="2600" dirty="0" smtClean="0">
                <a:solidFill>
                  <a:srgbClr val="FFFFCC"/>
                </a:solidFill>
                <a:latin typeface="Verdana" pitchFamily="34" charset="0"/>
                <a:ea typeface="Verdana" pitchFamily="34" charset="0"/>
                <a:cs typeface="Verdana" pitchFamily="34" charset="0"/>
              </a:rPr>
              <a:t>)</a:t>
            </a:r>
          </a:p>
          <a:p>
            <a:pPr algn="ctr"/>
            <a:endParaRPr lang="en-US" sz="2600" dirty="0" smtClean="0">
              <a:solidFill>
                <a:srgbClr val="FFFFCC"/>
              </a:solidFill>
              <a:latin typeface="Verdana" pitchFamily="34" charset="0"/>
              <a:ea typeface="Verdana" pitchFamily="34" charset="0"/>
              <a:cs typeface="Verdana" pitchFamily="34" charset="0"/>
            </a:endParaRPr>
          </a:p>
          <a:p>
            <a:pPr algn="ctr"/>
            <a:endParaRPr lang="en-US" sz="2600" dirty="0">
              <a:solidFill>
                <a:srgbClr val="FFFFCC"/>
              </a:solidFill>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“Boast not thyself of tomorrow; for thou </a:t>
            </a:r>
            <a:r>
              <a:rPr lang="en-US" sz="2600" i="1" dirty="0" err="1">
                <a:solidFill>
                  <a:srgbClr val="FFFFCC"/>
                </a:solidFill>
                <a:latin typeface="Verdana" pitchFamily="34" charset="0"/>
                <a:ea typeface="Verdana" pitchFamily="34" charset="0"/>
                <a:cs typeface="Verdana" pitchFamily="34" charset="0"/>
              </a:rPr>
              <a:t>knowest</a:t>
            </a:r>
            <a:r>
              <a:rPr lang="en-US" sz="2600" i="1" dirty="0">
                <a:solidFill>
                  <a:srgbClr val="FFFFCC"/>
                </a:solidFill>
                <a:latin typeface="Verdana" pitchFamily="34" charset="0"/>
                <a:ea typeface="Verdana" pitchFamily="34" charset="0"/>
                <a:cs typeface="Verdana" pitchFamily="34" charset="0"/>
              </a:rPr>
              <a:t> not what a day may bring </a:t>
            </a:r>
            <a:r>
              <a:rPr lang="en-US" sz="2600" i="1" dirty="0" smtClean="0">
                <a:solidFill>
                  <a:srgbClr val="FFFFCC"/>
                </a:solidFill>
                <a:latin typeface="Verdana" pitchFamily="34" charset="0"/>
                <a:ea typeface="Verdana" pitchFamily="34" charset="0"/>
                <a:cs typeface="Verdana" pitchFamily="34" charset="0"/>
              </a:rPr>
              <a:t>forth.”</a:t>
            </a:r>
            <a:r>
              <a:rPr lang="en-US" sz="2600" i="1" dirty="0">
                <a:solidFill>
                  <a:srgbClr val="FFFFCC"/>
                </a:solidFill>
                <a:latin typeface="Verdana" pitchFamily="34" charset="0"/>
                <a:ea typeface="Verdana" pitchFamily="34" charset="0"/>
                <a:cs typeface="Verdana" pitchFamily="34" charset="0"/>
              </a:rPr>
              <a:t> </a:t>
            </a:r>
            <a:r>
              <a:rPr lang="en-US" sz="2600" dirty="0" smtClean="0">
                <a:solidFill>
                  <a:srgbClr val="FFFFCC"/>
                </a:solidFill>
                <a:latin typeface="Verdana" pitchFamily="34" charset="0"/>
                <a:ea typeface="Verdana" pitchFamily="34" charset="0"/>
                <a:cs typeface="Verdana" pitchFamily="34" charset="0"/>
              </a:rPr>
              <a:t>(</a:t>
            </a:r>
            <a:r>
              <a:rPr lang="en-US" sz="2600" dirty="0">
                <a:solidFill>
                  <a:srgbClr val="FFFFCC"/>
                </a:solidFill>
                <a:latin typeface="Verdana" pitchFamily="34" charset="0"/>
                <a:ea typeface="Verdana" pitchFamily="34" charset="0"/>
                <a:cs typeface="Verdana" pitchFamily="34" charset="0"/>
              </a:rPr>
              <a:t>Proverbs 27:1</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12290" name="Picture 2" descr="http://media.carbonated.tv/76683_story__aging-3-generation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40374">
            <a:off x="5744478" y="1513830"/>
            <a:ext cx="2971800" cy="21150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38417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1548246" y="152400"/>
            <a:ext cx="7595754"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6" name="TextBox 5"/>
          <p:cNvSpPr txBox="1"/>
          <p:nvPr/>
        </p:nvSpPr>
        <p:spPr>
          <a:xfrm>
            <a:off x="1447800" y="1295400"/>
            <a:ext cx="7696200" cy="3693319"/>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“If I were a Christian, my loved ones would disown me</a:t>
            </a:r>
            <a:r>
              <a:rPr lang="en-US" sz="2600" b="1" dirty="0" smtClean="0">
                <a:latin typeface="Verdana" pitchFamily="34" charset="0"/>
                <a:ea typeface="Verdana" pitchFamily="34" charset="0"/>
                <a:cs typeface="Verdana" pitchFamily="34" charset="0"/>
              </a:rPr>
              <a:t>.”</a:t>
            </a:r>
          </a:p>
          <a:p>
            <a:pPr algn="ctr"/>
            <a:endParaRPr lang="en-US" b="1" dirty="0">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“He that </a:t>
            </a:r>
            <a:r>
              <a:rPr lang="en-US" sz="2600" i="1" dirty="0" err="1">
                <a:solidFill>
                  <a:srgbClr val="FFFFCC"/>
                </a:solidFill>
                <a:latin typeface="Verdana" pitchFamily="34" charset="0"/>
                <a:ea typeface="Verdana" pitchFamily="34" charset="0"/>
                <a:cs typeface="Verdana" pitchFamily="34" charset="0"/>
              </a:rPr>
              <a:t>loveth</a:t>
            </a:r>
            <a:r>
              <a:rPr lang="en-US" sz="2600" i="1" dirty="0">
                <a:solidFill>
                  <a:srgbClr val="FFFFCC"/>
                </a:solidFill>
                <a:latin typeface="Verdana" pitchFamily="34" charset="0"/>
                <a:ea typeface="Verdana" pitchFamily="34" charset="0"/>
                <a:cs typeface="Verdana" pitchFamily="34" charset="0"/>
              </a:rPr>
              <a:t> father or mother more than me is not worthy of me: and he that </a:t>
            </a:r>
            <a:r>
              <a:rPr lang="en-US" sz="2600" i="1" dirty="0" err="1">
                <a:solidFill>
                  <a:srgbClr val="FFFFCC"/>
                </a:solidFill>
                <a:latin typeface="Verdana" pitchFamily="34" charset="0"/>
                <a:ea typeface="Verdana" pitchFamily="34" charset="0"/>
                <a:cs typeface="Verdana" pitchFamily="34" charset="0"/>
              </a:rPr>
              <a:t>loveth</a:t>
            </a:r>
            <a:endParaRPr lang="en-US" sz="2600" i="1" dirty="0">
              <a:solidFill>
                <a:srgbClr val="FFFFCC"/>
              </a:solidFill>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son or daughter more than me is not worthy of me. And he that </a:t>
            </a:r>
            <a:r>
              <a:rPr lang="en-US" sz="2600" i="1" dirty="0" err="1">
                <a:solidFill>
                  <a:srgbClr val="FFFFCC"/>
                </a:solidFill>
                <a:latin typeface="Verdana" pitchFamily="34" charset="0"/>
                <a:ea typeface="Verdana" pitchFamily="34" charset="0"/>
                <a:cs typeface="Verdana" pitchFamily="34" charset="0"/>
              </a:rPr>
              <a:t>taketh</a:t>
            </a:r>
            <a:r>
              <a:rPr lang="en-US" sz="2600" i="1" dirty="0">
                <a:solidFill>
                  <a:srgbClr val="FFFFCC"/>
                </a:solidFill>
                <a:latin typeface="Verdana" pitchFamily="34" charset="0"/>
                <a:ea typeface="Verdana" pitchFamily="34" charset="0"/>
                <a:cs typeface="Verdana" pitchFamily="34" charset="0"/>
              </a:rPr>
              <a:t> not his cross,</a:t>
            </a:r>
          </a:p>
          <a:p>
            <a:pPr algn="ctr"/>
            <a:r>
              <a:rPr lang="en-US" sz="2600" i="1" dirty="0">
                <a:solidFill>
                  <a:srgbClr val="FFFFCC"/>
                </a:solidFill>
                <a:latin typeface="Verdana" pitchFamily="34" charset="0"/>
                <a:ea typeface="Verdana" pitchFamily="34" charset="0"/>
                <a:cs typeface="Verdana" pitchFamily="34" charset="0"/>
              </a:rPr>
              <a:t>and </a:t>
            </a:r>
            <a:r>
              <a:rPr lang="en-US" sz="2600" i="1" dirty="0" err="1">
                <a:solidFill>
                  <a:srgbClr val="FFFFCC"/>
                </a:solidFill>
                <a:latin typeface="Verdana" pitchFamily="34" charset="0"/>
                <a:ea typeface="Verdana" pitchFamily="34" charset="0"/>
                <a:cs typeface="Verdana" pitchFamily="34" charset="0"/>
              </a:rPr>
              <a:t>followeth</a:t>
            </a:r>
            <a:r>
              <a:rPr lang="en-US" sz="2600" i="1" dirty="0">
                <a:solidFill>
                  <a:srgbClr val="FFFFCC"/>
                </a:solidFill>
                <a:latin typeface="Verdana" pitchFamily="34" charset="0"/>
                <a:ea typeface="Verdana" pitchFamily="34" charset="0"/>
                <a:cs typeface="Verdana" pitchFamily="34" charset="0"/>
              </a:rPr>
              <a:t> after me, is not worthy of </a:t>
            </a:r>
            <a:r>
              <a:rPr lang="en-US" sz="2600" i="1" dirty="0" smtClean="0">
                <a:solidFill>
                  <a:srgbClr val="FFFFCC"/>
                </a:solidFill>
                <a:latin typeface="Verdana" pitchFamily="34" charset="0"/>
                <a:ea typeface="Verdana" pitchFamily="34" charset="0"/>
                <a:cs typeface="Verdana" pitchFamily="34" charset="0"/>
              </a:rPr>
              <a:t> </a:t>
            </a:r>
          </a:p>
          <a:p>
            <a:pPr algn="ctr"/>
            <a:r>
              <a:rPr lang="en-US" sz="2600" i="1" dirty="0">
                <a:solidFill>
                  <a:srgbClr val="FFFFCC"/>
                </a:solidFill>
                <a:latin typeface="Verdana" pitchFamily="34" charset="0"/>
                <a:ea typeface="Verdana" pitchFamily="34" charset="0"/>
                <a:cs typeface="Verdana" pitchFamily="34" charset="0"/>
              </a:rPr>
              <a:t> </a:t>
            </a:r>
            <a:r>
              <a:rPr lang="en-US" sz="2600" i="1" dirty="0" smtClean="0">
                <a:solidFill>
                  <a:srgbClr val="FFFFCC"/>
                </a:solidFill>
                <a:latin typeface="Verdana" pitchFamily="34" charset="0"/>
                <a:ea typeface="Verdana" pitchFamily="34" charset="0"/>
                <a:cs typeface="Verdana" pitchFamily="34" charset="0"/>
              </a:rPr>
              <a:t>                       me.” </a:t>
            </a:r>
            <a:r>
              <a:rPr lang="en-US" sz="2600" dirty="0">
                <a:solidFill>
                  <a:srgbClr val="FFFFCC"/>
                </a:solidFill>
                <a:latin typeface="Verdana" pitchFamily="34" charset="0"/>
                <a:ea typeface="Verdana" pitchFamily="34" charset="0"/>
                <a:cs typeface="Verdana" pitchFamily="34" charset="0"/>
              </a:rPr>
              <a:t>(Matthew 10:37, 38</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13314" name="Picture 2" descr="http://www.charcoalpencildrawings.com/family_portrai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303328">
            <a:off x="1713011" y="4631914"/>
            <a:ext cx="2743200" cy="18463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42854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646" y="152400"/>
            <a:ext cx="7519554"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0" y="1295400"/>
            <a:ext cx="7696200" cy="3293209"/>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“There is someone I simply </a:t>
            </a:r>
            <a:r>
              <a:rPr lang="en-US" sz="2600" b="1" dirty="0" smtClean="0">
                <a:latin typeface="Verdana" pitchFamily="34" charset="0"/>
                <a:ea typeface="Verdana" pitchFamily="34" charset="0"/>
                <a:cs typeface="Verdana" pitchFamily="34" charset="0"/>
              </a:rPr>
              <a:t>cannot forgive.”</a:t>
            </a:r>
          </a:p>
          <a:p>
            <a:pPr algn="ctr"/>
            <a:endParaRPr lang="en-US" b="1" dirty="0">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“For If ye forgive men their trespasses, your heavenly Father will also forgive you: But</a:t>
            </a:r>
          </a:p>
          <a:p>
            <a:pPr algn="ctr"/>
            <a:r>
              <a:rPr lang="en-US" sz="2600" i="1" dirty="0">
                <a:solidFill>
                  <a:srgbClr val="FFFFCC"/>
                </a:solidFill>
                <a:latin typeface="Verdana" pitchFamily="34" charset="0"/>
                <a:ea typeface="Verdana" pitchFamily="34" charset="0"/>
                <a:cs typeface="Verdana" pitchFamily="34" charset="0"/>
              </a:rPr>
              <a:t>if ye forgive not men their trespasses, neither will your Father forgive your </a:t>
            </a:r>
            <a:r>
              <a:rPr lang="en-US" sz="2600" i="1" dirty="0" smtClean="0">
                <a:solidFill>
                  <a:srgbClr val="FFFFCC"/>
                </a:solidFill>
                <a:latin typeface="Verdana" pitchFamily="34" charset="0"/>
                <a:ea typeface="Verdana" pitchFamily="34" charset="0"/>
                <a:cs typeface="Verdana" pitchFamily="34" charset="0"/>
              </a:rPr>
              <a:t>trespasses.” </a:t>
            </a:r>
            <a:r>
              <a:rPr lang="en-US" sz="2600" dirty="0" smtClean="0">
                <a:solidFill>
                  <a:srgbClr val="FFFFCC"/>
                </a:solidFill>
                <a:latin typeface="Verdana" pitchFamily="34" charset="0"/>
                <a:ea typeface="Verdana" pitchFamily="34" charset="0"/>
                <a:cs typeface="Verdana" pitchFamily="34" charset="0"/>
              </a:rPr>
              <a:t>(</a:t>
            </a:r>
            <a:r>
              <a:rPr lang="en-US" sz="2600" dirty="0">
                <a:solidFill>
                  <a:srgbClr val="FFFFCC"/>
                </a:solidFill>
                <a:latin typeface="Verdana" pitchFamily="34" charset="0"/>
                <a:ea typeface="Verdana" pitchFamily="34" charset="0"/>
                <a:cs typeface="Verdana" pitchFamily="34" charset="0"/>
              </a:rPr>
              <a:t>Matthew 6:14, 15</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14338" name="Picture 2" descr="http://paulocoelhoblog.com/wp-content/uploads/2012/06/forgivenes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4495800"/>
            <a:ext cx="3086099" cy="2057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784501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646" y="76201"/>
            <a:ext cx="8205354"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0" y="1905000"/>
            <a:ext cx="8991600" cy="3293209"/>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“I wish to become a Christian, but I do not know what to do</a:t>
            </a:r>
            <a:r>
              <a:rPr lang="en-US" sz="2600" b="1" dirty="0" smtClean="0">
                <a:latin typeface="Verdana" pitchFamily="34" charset="0"/>
                <a:ea typeface="Verdana" pitchFamily="34" charset="0"/>
                <a:cs typeface="Verdana" pitchFamily="34" charset="0"/>
              </a:rPr>
              <a:t>.”</a:t>
            </a:r>
          </a:p>
          <a:p>
            <a:pPr algn="ctr"/>
            <a:endParaRPr lang="en-US" sz="2600" b="1" dirty="0">
              <a:latin typeface="Verdana" pitchFamily="34" charset="0"/>
              <a:ea typeface="Verdana" pitchFamily="34" charset="0"/>
              <a:cs typeface="Verdana" pitchFamily="34" charset="0"/>
            </a:endParaRPr>
          </a:p>
          <a:p>
            <a:pPr algn="ctr"/>
            <a:r>
              <a:rPr lang="en-US" sz="2600" i="1" dirty="0" smtClean="0">
                <a:solidFill>
                  <a:srgbClr val="FFFFCC"/>
                </a:solidFill>
                <a:latin typeface="Verdana" pitchFamily="34" charset="0"/>
                <a:ea typeface="Verdana" pitchFamily="34" charset="0"/>
                <a:cs typeface="Verdana" pitchFamily="34" charset="0"/>
              </a:rPr>
              <a:t>                          “</a:t>
            </a:r>
            <a:r>
              <a:rPr lang="en-US" sz="2600" i="1" dirty="0">
                <a:solidFill>
                  <a:srgbClr val="FFFFCC"/>
                </a:solidFill>
                <a:latin typeface="Verdana" pitchFamily="34" charset="0"/>
                <a:ea typeface="Verdana" pitchFamily="34" charset="0"/>
                <a:cs typeface="Verdana" pitchFamily="34" charset="0"/>
              </a:rPr>
              <a:t>But as many as received him, to </a:t>
            </a:r>
            <a:endParaRPr lang="en-US" sz="2600" i="1" dirty="0" smtClean="0">
              <a:solidFill>
                <a:srgbClr val="FFFFCC"/>
              </a:solidFill>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 </a:t>
            </a:r>
            <a:r>
              <a:rPr lang="en-US" sz="2600" i="1" dirty="0" smtClean="0">
                <a:solidFill>
                  <a:srgbClr val="FFFFCC"/>
                </a:solidFill>
                <a:latin typeface="Verdana" pitchFamily="34" charset="0"/>
                <a:ea typeface="Verdana" pitchFamily="34" charset="0"/>
                <a:cs typeface="Verdana" pitchFamily="34" charset="0"/>
              </a:rPr>
              <a:t>                           them </a:t>
            </a:r>
            <a:r>
              <a:rPr lang="en-US" sz="2600" i="1" dirty="0">
                <a:solidFill>
                  <a:srgbClr val="FFFFCC"/>
                </a:solidFill>
                <a:latin typeface="Verdana" pitchFamily="34" charset="0"/>
                <a:ea typeface="Verdana" pitchFamily="34" charset="0"/>
                <a:cs typeface="Verdana" pitchFamily="34" charset="0"/>
              </a:rPr>
              <a:t>gave he power to </a:t>
            </a:r>
            <a:r>
              <a:rPr lang="en-US" sz="2600" i="1" dirty="0" smtClean="0">
                <a:solidFill>
                  <a:srgbClr val="FFFFCC"/>
                </a:solidFill>
                <a:latin typeface="Verdana" pitchFamily="34" charset="0"/>
                <a:ea typeface="Verdana" pitchFamily="34" charset="0"/>
                <a:cs typeface="Verdana" pitchFamily="34" charset="0"/>
              </a:rPr>
              <a:t>become</a:t>
            </a:r>
          </a:p>
          <a:p>
            <a:pPr algn="ctr"/>
            <a:r>
              <a:rPr lang="en-US" sz="2600" i="1" dirty="0">
                <a:solidFill>
                  <a:srgbClr val="FFFFCC"/>
                </a:solidFill>
                <a:latin typeface="Verdana" pitchFamily="34" charset="0"/>
                <a:ea typeface="Verdana" pitchFamily="34" charset="0"/>
                <a:cs typeface="Verdana" pitchFamily="34" charset="0"/>
              </a:rPr>
              <a:t> </a:t>
            </a:r>
            <a:r>
              <a:rPr lang="en-US" sz="2600" i="1" dirty="0" smtClean="0">
                <a:solidFill>
                  <a:srgbClr val="FFFFCC"/>
                </a:solidFill>
                <a:latin typeface="Verdana" pitchFamily="34" charset="0"/>
                <a:ea typeface="Verdana" pitchFamily="34" charset="0"/>
                <a:cs typeface="Verdana" pitchFamily="34" charset="0"/>
              </a:rPr>
              <a:t>                          </a:t>
            </a:r>
            <a:r>
              <a:rPr lang="en-US" sz="2600" i="1" dirty="0">
                <a:solidFill>
                  <a:srgbClr val="FFFFCC"/>
                </a:solidFill>
                <a:latin typeface="Verdana" pitchFamily="34" charset="0"/>
                <a:ea typeface="Verdana" pitchFamily="34" charset="0"/>
                <a:cs typeface="Verdana" pitchFamily="34" charset="0"/>
              </a:rPr>
              <a:t>the sons of </a:t>
            </a:r>
            <a:r>
              <a:rPr lang="en-US" sz="2600" i="1" dirty="0" smtClean="0">
                <a:solidFill>
                  <a:srgbClr val="FFFFCC"/>
                </a:solidFill>
                <a:latin typeface="Verdana" pitchFamily="34" charset="0"/>
                <a:ea typeface="Verdana" pitchFamily="34" charset="0"/>
                <a:cs typeface="Verdana" pitchFamily="34" charset="0"/>
              </a:rPr>
              <a:t>God, even </a:t>
            </a:r>
            <a:r>
              <a:rPr lang="en-US" sz="2600" i="1" dirty="0">
                <a:solidFill>
                  <a:srgbClr val="FFFFCC"/>
                </a:solidFill>
                <a:latin typeface="Verdana" pitchFamily="34" charset="0"/>
                <a:ea typeface="Verdana" pitchFamily="34" charset="0"/>
                <a:cs typeface="Verdana" pitchFamily="34" charset="0"/>
              </a:rPr>
              <a:t>to </a:t>
            </a:r>
            <a:r>
              <a:rPr lang="en-US" sz="2600" i="1" dirty="0" smtClean="0">
                <a:solidFill>
                  <a:srgbClr val="FFFFCC"/>
                </a:solidFill>
                <a:latin typeface="Verdana" pitchFamily="34" charset="0"/>
                <a:ea typeface="Verdana" pitchFamily="34" charset="0"/>
                <a:cs typeface="Verdana" pitchFamily="34" charset="0"/>
              </a:rPr>
              <a:t>them</a:t>
            </a:r>
          </a:p>
          <a:p>
            <a:pPr algn="ctr"/>
            <a:r>
              <a:rPr lang="en-US" sz="2600" i="1" dirty="0">
                <a:solidFill>
                  <a:srgbClr val="FFFFCC"/>
                </a:solidFill>
                <a:latin typeface="Verdana" pitchFamily="34" charset="0"/>
                <a:ea typeface="Verdana" pitchFamily="34" charset="0"/>
                <a:cs typeface="Verdana" pitchFamily="34" charset="0"/>
              </a:rPr>
              <a:t> </a:t>
            </a:r>
            <a:r>
              <a:rPr lang="en-US" sz="2600" i="1" dirty="0" smtClean="0">
                <a:solidFill>
                  <a:srgbClr val="FFFFCC"/>
                </a:solidFill>
                <a:latin typeface="Verdana" pitchFamily="34" charset="0"/>
                <a:ea typeface="Verdana" pitchFamily="34" charset="0"/>
                <a:cs typeface="Verdana" pitchFamily="34" charset="0"/>
              </a:rPr>
              <a:t>                      that </a:t>
            </a:r>
            <a:r>
              <a:rPr lang="en-US" sz="2600" i="1" dirty="0">
                <a:solidFill>
                  <a:srgbClr val="FFFFCC"/>
                </a:solidFill>
                <a:latin typeface="Verdana" pitchFamily="34" charset="0"/>
                <a:ea typeface="Verdana" pitchFamily="34" charset="0"/>
                <a:cs typeface="Verdana" pitchFamily="34" charset="0"/>
              </a:rPr>
              <a:t>believe on his </a:t>
            </a:r>
            <a:r>
              <a:rPr lang="en-US" sz="2600" i="1" dirty="0" smtClean="0">
                <a:solidFill>
                  <a:srgbClr val="FFFFCC"/>
                </a:solidFill>
                <a:latin typeface="Verdana" pitchFamily="34" charset="0"/>
                <a:ea typeface="Verdana" pitchFamily="34" charset="0"/>
                <a:cs typeface="Verdana" pitchFamily="34" charset="0"/>
              </a:rPr>
              <a:t>name.”   </a:t>
            </a:r>
          </a:p>
          <a:p>
            <a:pPr algn="ctr"/>
            <a:r>
              <a:rPr lang="en-US" sz="2600" i="1" dirty="0">
                <a:solidFill>
                  <a:srgbClr val="FFFFCC"/>
                </a:solidFill>
                <a:latin typeface="Verdana" pitchFamily="34" charset="0"/>
                <a:ea typeface="Verdana" pitchFamily="34" charset="0"/>
                <a:cs typeface="Verdana" pitchFamily="34" charset="0"/>
              </a:rPr>
              <a:t> </a:t>
            </a:r>
            <a:r>
              <a:rPr lang="en-US" sz="2600" i="1" dirty="0" smtClean="0">
                <a:solidFill>
                  <a:srgbClr val="FFFFCC"/>
                </a:solidFill>
                <a:latin typeface="Verdana" pitchFamily="34" charset="0"/>
                <a:ea typeface="Verdana" pitchFamily="34" charset="0"/>
                <a:cs typeface="Verdana" pitchFamily="34" charset="0"/>
              </a:rPr>
              <a:t>  </a:t>
            </a:r>
            <a:r>
              <a:rPr lang="en-US" sz="2600" dirty="0" smtClean="0">
                <a:solidFill>
                  <a:srgbClr val="FFFFCC"/>
                </a:solidFill>
                <a:latin typeface="Verdana" pitchFamily="34" charset="0"/>
                <a:ea typeface="Verdana" pitchFamily="34" charset="0"/>
                <a:cs typeface="Verdana" pitchFamily="34" charset="0"/>
              </a:rPr>
              <a:t>(</a:t>
            </a:r>
            <a:r>
              <a:rPr lang="en-US" sz="2600" dirty="0">
                <a:solidFill>
                  <a:srgbClr val="FFFFCC"/>
                </a:solidFill>
                <a:latin typeface="Verdana" pitchFamily="34" charset="0"/>
                <a:ea typeface="Verdana" pitchFamily="34" charset="0"/>
                <a:cs typeface="Verdana" pitchFamily="34" charset="0"/>
              </a:rPr>
              <a:t>John 1:12</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15362" name="Picture 2" descr="http://i159.photobucket.com/albums/t148/livingstones/how_to_be_a_Christian_graphi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239449">
            <a:off x="518054" y="3026069"/>
            <a:ext cx="2667538" cy="33344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163043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1548246" y="152400"/>
            <a:ext cx="7595754"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6" name="TextBox 5"/>
          <p:cNvSpPr txBox="1"/>
          <p:nvPr/>
        </p:nvSpPr>
        <p:spPr>
          <a:xfrm>
            <a:off x="1447800" y="3259991"/>
            <a:ext cx="7696200" cy="3293209"/>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“I wish to become a Christian, but I do not know what to do.”</a:t>
            </a:r>
          </a:p>
          <a:p>
            <a:pPr algn="ctr"/>
            <a:endParaRPr lang="en-US" sz="2600" b="1" dirty="0">
              <a:latin typeface="Verdana" pitchFamily="34" charset="0"/>
              <a:ea typeface="Verdana" pitchFamily="34" charset="0"/>
              <a:cs typeface="Verdana" pitchFamily="34" charset="0"/>
            </a:endParaRPr>
          </a:p>
          <a:p>
            <a:pPr algn="ctr"/>
            <a:r>
              <a:rPr lang="en-US" sz="2600" i="1" dirty="0" smtClean="0">
                <a:solidFill>
                  <a:srgbClr val="FFFFCC"/>
                </a:solidFill>
                <a:latin typeface="Verdana" pitchFamily="34" charset="0"/>
                <a:ea typeface="Verdana" pitchFamily="34" charset="0"/>
                <a:cs typeface="Verdana" pitchFamily="34" charset="0"/>
              </a:rPr>
              <a:t>“</a:t>
            </a:r>
            <a:r>
              <a:rPr lang="en-US" sz="2600" i="1" dirty="0">
                <a:solidFill>
                  <a:srgbClr val="FFFFCC"/>
                </a:solidFill>
                <a:latin typeface="Verdana" pitchFamily="34" charset="0"/>
                <a:ea typeface="Verdana" pitchFamily="34" charset="0"/>
                <a:cs typeface="Verdana" pitchFamily="34" charset="0"/>
              </a:rPr>
              <a:t>Then Peter said unto them, Repent, and be baptized everyone of you in the name of Jesus Christ for the remission of sins, and ye shall receive the gift of the Holy Ghost.” </a:t>
            </a:r>
            <a:r>
              <a:rPr lang="en-US" sz="2600" dirty="0">
                <a:solidFill>
                  <a:srgbClr val="FFFFCC"/>
                </a:solidFill>
                <a:latin typeface="Verdana" pitchFamily="34" charset="0"/>
                <a:ea typeface="Verdana" pitchFamily="34" charset="0"/>
                <a:cs typeface="Verdana" pitchFamily="34" charset="0"/>
              </a:rPr>
              <a:t>(Acts 2:38</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16386" name="Picture 2" descr="http://actsii38.com/wp-content/themes/grunge-wall/images/23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350793"/>
            <a:ext cx="4953000" cy="17734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985374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0"/>
            <a:ext cx="7620000"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0" y="1469410"/>
            <a:ext cx="7696200" cy="2492990"/>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“I wish to become a Christian, but I do not know what to do.”</a:t>
            </a:r>
          </a:p>
          <a:p>
            <a:pPr algn="ctr"/>
            <a:endParaRPr lang="en-US" sz="2600" b="1" dirty="0">
              <a:latin typeface="Verdana" pitchFamily="34" charset="0"/>
              <a:ea typeface="Verdana" pitchFamily="34" charset="0"/>
              <a:cs typeface="Verdana" pitchFamily="34" charset="0"/>
            </a:endParaRPr>
          </a:p>
          <a:p>
            <a:pPr algn="ctr"/>
            <a:r>
              <a:rPr lang="en-US" sz="2600" i="1" dirty="0" smtClean="0">
                <a:solidFill>
                  <a:srgbClr val="FFFFCC"/>
                </a:solidFill>
                <a:latin typeface="Verdana" pitchFamily="34" charset="0"/>
                <a:ea typeface="Verdana" pitchFamily="34" charset="0"/>
                <a:cs typeface="Verdana" pitchFamily="34" charset="0"/>
              </a:rPr>
              <a:t>“</a:t>
            </a:r>
            <a:r>
              <a:rPr lang="en-US" sz="2600" i="1" dirty="0">
                <a:solidFill>
                  <a:srgbClr val="FFFFCC"/>
                </a:solidFill>
                <a:latin typeface="Verdana" pitchFamily="34" charset="0"/>
                <a:ea typeface="Verdana" pitchFamily="34" charset="0"/>
                <a:cs typeface="Verdana" pitchFamily="34" charset="0"/>
              </a:rPr>
              <a:t>And they said, Believe on the Lord Jesus Christ, and thou shalt be saved, and thy House.” </a:t>
            </a:r>
            <a:r>
              <a:rPr lang="en-US" sz="2600" dirty="0">
                <a:solidFill>
                  <a:srgbClr val="FFFFCC"/>
                </a:solidFill>
                <a:latin typeface="Verdana" pitchFamily="34" charset="0"/>
                <a:ea typeface="Verdana" pitchFamily="34" charset="0"/>
                <a:cs typeface="Verdana" pitchFamily="34" charset="0"/>
              </a:rPr>
              <a:t>(Acts 16:31)</a:t>
            </a:r>
            <a:endParaRPr lang="en-US" sz="2600" dirty="0">
              <a:solidFill>
                <a:srgbClr val="FFFFCC"/>
              </a:solidFill>
              <a:latin typeface="Verdana" pitchFamily="34" charset="0"/>
              <a:ea typeface="Verdana" pitchFamily="34" charset="0"/>
              <a:cs typeface="Verdana" pitchFamily="34" charset="0"/>
            </a:endParaRPr>
          </a:p>
        </p:txBody>
      </p:sp>
      <p:pic>
        <p:nvPicPr>
          <p:cNvPr id="1741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668" t="8347" r="4855"/>
          <a:stretch/>
        </p:blipFill>
        <p:spPr bwMode="auto">
          <a:xfrm>
            <a:off x="1055276" y="4114800"/>
            <a:ext cx="5574124" cy="23385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9706277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646" y="76201"/>
            <a:ext cx="8891154" cy="990600"/>
          </a:xfrm>
        </p:spPr>
        <p:txBody>
          <a:bodyPr/>
          <a:lstStyle/>
          <a:p>
            <a:r>
              <a:rPr lang="en-US" sz="4000" dirty="0" smtClean="0">
                <a:latin typeface="Verdana" pitchFamily="34" charset="0"/>
                <a:ea typeface="Verdana" pitchFamily="34" charset="0"/>
                <a:cs typeface="Verdana" pitchFamily="34" charset="0"/>
              </a:rPr>
              <a:t>B. How To Deal With A Procrastinator</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76200" y="1676400"/>
            <a:ext cx="8991600" cy="4493538"/>
          </a:xfrm>
          <a:prstGeom prst="rect">
            <a:avLst/>
          </a:prstGeom>
          <a:noFill/>
        </p:spPr>
        <p:txBody>
          <a:bodyPr wrap="square" rtlCol="0">
            <a:spAutoFit/>
          </a:bodyPr>
          <a:lstStyle/>
          <a:p>
            <a:pPr marL="457200" indent="-457200">
              <a:buFont typeface="Wingdings" pitchFamily="2" charset="2"/>
              <a:buChar char="v"/>
            </a:pPr>
            <a:r>
              <a:rPr lang="en-US" sz="2600" dirty="0">
                <a:latin typeface="Verdana" pitchFamily="34" charset="0"/>
                <a:ea typeface="Verdana" pitchFamily="34" charset="0"/>
                <a:cs typeface="Verdana" pitchFamily="34" charset="0"/>
              </a:rPr>
              <a:t>Opportunities to deal with the </a:t>
            </a:r>
            <a:r>
              <a:rPr lang="en-US" sz="2600" dirty="0" smtClean="0">
                <a:latin typeface="Verdana" pitchFamily="34" charset="0"/>
                <a:ea typeface="Verdana" pitchFamily="34" charset="0"/>
                <a:cs typeface="Verdana" pitchFamily="34" charset="0"/>
              </a:rPr>
              <a:t>                               souls </a:t>
            </a:r>
            <a:r>
              <a:rPr lang="en-US" sz="2600" dirty="0">
                <a:latin typeface="Verdana" pitchFamily="34" charset="0"/>
                <a:ea typeface="Verdana" pitchFamily="34" charset="0"/>
                <a:cs typeface="Verdana" pitchFamily="34" charset="0"/>
              </a:rPr>
              <a:t>of men sometimes only </a:t>
            </a:r>
            <a:r>
              <a:rPr lang="en-US" sz="2600" dirty="0" smtClean="0">
                <a:latin typeface="Verdana" pitchFamily="34" charset="0"/>
                <a:ea typeface="Verdana" pitchFamily="34" charset="0"/>
                <a:cs typeface="Verdana" pitchFamily="34" charset="0"/>
              </a:rPr>
              <a:t>                                come </a:t>
            </a:r>
            <a:r>
              <a:rPr lang="en-US" sz="2600" dirty="0">
                <a:latin typeface="Verdana" pitchFamily="34" charset="0"/>
                <a:ea typeface="Verdana" pitchFamily="34" charset="0"/>
                <a:cs typeface="Verdana" pitchFamily="34" charset="0"/>
              </a:rPr>
              <a:t>once. </a:t>
            </a:r>
            <a:endParaRPr lang="en-US" sz="2600" dirty="0" smtClean="0">
              <a:latin typeface="Verdana" pitchFamily="34" charset="0"/>
              <a:ea typeface="Verdana" pitchFamily="34" charset="0"/>
              <a:cs typeface="Verdana" pitchFamily="34" charset="0"/>
            </a:endParaRPr>
          </a:p>
          <a:p>
            <a:pPr marL="457200" indent="-457200">
              <a:buFont typeface="Wingdings" pitchFamily="2" charset="2"/>
              <a:buChar char="v"/>
            </a:pPr>
            <a:endParaRPr lang="en-US" sz="2600" dirty="0" smtClean="0">
              <a:latin typeface="Verdana" pitchFamily="34" charset="0"/>
              <a:ea typeface="Verdana" pitchFamily="34" charset="0"/>
              <a:cs typeface="Verdana" pitchFamily="34" charset="0"/>
            </a:endParaRPr>
          </a:p>
          <a:p>
            <a:pPr marL="457200" indent="-457200">
              <a:buFont typeface="Wingdings" pitchFamily="2" charset="2"/>
              <a:buChar char="v"/>
            </a:pPr>
            <a:endParaRPr lang="en-US" sz="2600" dirty="0">
              <a:latin typeface="Verdana" pitchFamily="34" charset="0"/>
              <a:ea typeface="Verdana" pitchFamily="34" charset="0"/>
              <a:cs typeface="Verdana" pitchFamily="34" charset="0"/>
            </a:endParaRPr>
          </a:p>
          <a:p>
            <a:pPr marL="457200" indent="-457200">
              <a:buFont typeface="Wingdings" pitchFamily="2" charset="2"/>
              <a:buChar char="v"/>
            </a:pPr>
            <a:r>
              <a:rPr lang="en-US" sz="2600" dirty="0" smtClean="0">
                <a:latin typeface="Verdana" pitchFamily="34" charset="0"/>
                <a:ea typeface="Verdana" pitchFamily="34" charset="0"/>
                <a:cs typeface="Verdana" pitchFamily="34" charset="0"/>
              </a:rPr>
              <a:t>A</a:t>
            </a:r>
            <a:r>
              <a:rPr lang="en-US" sz="2600" dirty="0">
                <a:latin typeface="Verdana" pitchFamily="34" charset="0"/>
                <a:ea typeface="Verdana" pitchFamily="34" charset="0"/>
                <a:cs typeface="Verdana" pitchFamily="34" charset="0"/>
              </a:rPr>
              <a:t> </a:t>
            </a:r>
            <a:r>
              <a:rPr lang="en-US" sz="2600" dirty="0" smtClean="0">
                <a:latin typeface="Verdana" pitchFamily="34" charset="0"/>
                <a:ea typeface="Verdana" pitchFamily="34" charset="0"/>
                <a:cs typeface="Verdana" pitchFamily="34" charset="0"/>
              </a:rPr>
              <a:t>soul </a:t>
            </a:r>
            <a:r>
              <a:rPr lang="en-US" sz="2600" dirty="0">
                <a:latin typeface="Verdana" pitchFamily="34" charset="0"/>
                <a:ea typeface="Verdana" pitchFamily="34" charset="0"/>
                <a:cs typeface="Verdana" pitchFamily="34" charset="0"/>
              </a:rPr>
              <a:t>can </a:t>
            </a:r>
            <a:r>
              <a:rPr lang="en-US" sz="2600" dirty="0" smtClean="0">
                <a:latin typeface="Verdana" pitchFamily="34" charset="0"/>
                <a:ea typeface="Verdana" pitchFamily="34" charset="0"/>
                <a:cs typeface="Verdana" pitchFamily="34" charset="0"/>
              </a:rPr>
              <a:t>be </a:t>
            </a:r>
            <a:r>
              <a:rPr lang="en-US" sz="2600" dirty="0">
                <a:latin typeface="Verdana" pitchFamily="34" charset="0"/>
                <a:ea typeface="Verdana" pitchFamily="34" charset="0"/>
                <a:cs typeface="Verdana" pitchFamily="34" charset="0"/>
              </a:rPr>
              <a:t>saved </a:t>
            </a:r>
            <a:r>
              <a:rPr lang="en-US" sz="2600" dirty="0" smtClean="0">
                <a:latin typeface="Verdana" pitchFamily="34" charset="0"/>
                <a:ea typeface="Verdana" pitchFamily="34" charset="0"/>
                <a:cs typeface="Verdana" pitchFamily="34" charset="0"/>
              </a:rPr>
              <a:t>when the                                  Holy Spirit convicts and deals with </a:t>
            </a:r>
            <a:r>
              <a:rPr lang="en-US" sz="2600" dirty="0">
                <a:latin typeface="Verdana" pitchFamily="34" charset="0"/>
                <a:ea typeface="Verdana" pitchFamily="34" charset="0"/>
                <a:cs typeface="Verdana" pitchFamily="34" charset="0"/>
              </a:rPr>
              <a:t>him.</a:t>
            </a:r>
          </a:p>
          <a:p>
            <a:endParaRPr lang="en-US" sz="2600" dirty="0" smtClean="0">
              <a:latin typeface="Verdana" pitchFamily="34" charset="0"/>
              <a:ea typeface="Verdana" pitchFamily="34" charset="0"/>
              <a:cs typeface="Verdana" pitchFamily="34" charset="0"/>
            </a:endParaRPr>
          </a:p>
          <a:p>
            <a:endParaRPr lang="en-US" sz="2600" dirty="0" smtClean="0">
              <a:latin typeface="Verdana" pitchFamily="34" charset="0"/>
              <a:ea typeface="Verdana" pitchFamily="34" charset="0"/>
              <a:cs typeface="Verdana" pitchFamily="34" charset="0"/>
            </a:endParaRPr>
          </a:p>
          <a:p>
            <a:pPr marL="457200" indent="-457200">
              <a:buFont typeface="Wingdings" pitchFamily="2" charset="2"/>
              <a:buChar char="v"/>
            </a:pPr>
            <a:r>
              <a:rPr lang="en-US" sz="2600" dirty="0" smtClean="0">
                <a:latin typeface="Verdana" pitchFamily="34" charset="0"/>
                <a:ea typeface="Verdana" pitchFamily="34" charset="0"/>
                <a:cs typeface="Verdana" pitchFamily="34" charset="0"/>
              </a:rPr>
              <a:t>Since </a:t>
            </a:r>
            <a:r>
              <a:rPr lang="en-US" sz="2600" dirty="0">
                <a:latin typeface="Verdana" pitchFamily="34" charset="0"/>
                <a:ea typeface="Verdana" pitchFamily="34" charset="0"/>
                <a:cs typeface="Verdana" pitchFamily="34" charset="0"/>
              </a:rPr>
              <a:t>this opportunity sometimes never returns, it is essential to press for an </a:t>
            </a:r>
            <a:r>
              <a:rPr lang="en-US" sz="2600" dirty="0" smtClean="0">
                <a:latin typeface="Verdana" pitchFamily="34" charset="0"/>
                <a:ea typeface="Verdana" pitchFamily="34" charset="0"/>
                <a:cs typeface="Verdana" pitchFamily="34" charset="0"/>
              </a:rPr>
              <a:t>immediate decision</a:t>
            </a:r>
            <a:r>
              <a:rPr lang="en-US" sz="2600" dirty="0">
                <a:latin typeface="Verdana" pitchFamily="34" charset="0"/>
                <a:ea typeface="Verdana" pitchFamily="34" charset="0"/>
                <a:cs typeface="Verdana" pitchFamily="34" charset="0"/>
              </a:rPr>
              <a:t>.</a:t>
            </a:r>
            <a:endParaRPr lang="en-US" sz="2600" dirty="0">
              <a:latin typeface="Verdana" pitchFamily="34" charset="0"/>
              <a:ea typeface="Verdana" pitchFamily="34" charset="0"/>
              <a:cs typeface="Verdana" pitchFamily="34" charset="0"/>
            </a:endParaRPr>
          </a:p>
        </p:txBody>
      </p:sp>
      <p:pic>
        <p:nvPicPr>
          <p:cNvPr id="18434" name="Picture 2" descr="http://www.ncregister.com/images/uploads/shutterstock_5083986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396447">
            <a:off x="5996192" y="1508909"/>
            <a:ext cx="2594739" cy="23883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3501"/>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1548246" y="152400"/>
            <a:ext cx="7595754" cy="990600"/>
          </a:xfrm>
        </p:spPr>
        <p:txBody>
          <a:bodyPr/>
          <a:lstStyle/>
          <a:p>
            <a:r>
              <a:rPr lang="en-US" sz="4000" dirty="0" smtClean="0">
                <a:latin typeface="Verdana" pitchFamily="34" charset="0"/>
                <a:ea typeface="Verdana" pitchFamily="34" charset="0"/>
                <a:cs typeface="Verdana" pitchFamily="34" charset="0"/>
              </a:rPr>
              <a:t>A. </a:t>
            </a:r>
            <a:r>
              <a:rPr lang="en-US" sz="4000" dirty="0" smtClean="0">
                <a:latin typeface="Verdana" pitchFamily="34" charset="0"/>
                <a:ea typeface="Verdana" pitchFamily="34" charset="0"/>
                <a:cs typeface="Verdana" pitchFamily="34" charset="0"/>
              </a:rPr>
              <a:t>Scriptures To Be Memorized By Personal Workers</a:t>
            </a:r>
            <a:endParaRPr lang="en-US" sz="4000" dirty="0">
              <a:latin typeface="Verdana" pitchFamily="34" charset="0"/>
              <a:ea typeface="Verdana" pitchFamily="34" charset="0"/>
              <a:cs typeface="Verdana" pitchFamily="34" charset="0"/>
            </a:endParaRPr>
          </a:p>
        </p:txBody>
      </p:sp>
      <p:sp>
        <p:nvSpPr>
          <p:cNvPr id="6" name="TextBox 5"/>
          <p:cNvSpPr txBox="1"/>
          <p:nvPr/>
        </p:nvSpPr>
        <p:spPr>
          <a:xfrm>
            <a:off x="1427018" y="3660100"/>
            <a:ext cx="7716982" cy="2893100"/>
          </a:xfrm>
          <a:prstGeom prst="rect">
            <a:avLst/>
          </a:prstGeom>
          <a:noFill/>
        </p:spPr>
        <p:txBody>
          <a:bodyPr wrap="square" rtlCol="0">
            <a:spAutoFit/>
          </a:bodyPr>
          <a:lstStyle/>
          <a:p>
            <a:pPr algn="ctr"/>
            <a:r>
              <a:rPr lang="en-US" sz="2600" b="1" dirty="0" smtClean="0">
                <a:latin typeface="Verdana" pitchFamily="34" charset="0"/>
                <a:ea typeface="Verdana" pitchFamily="34" charset="0"/>
                <a:cs typeface="Verdana" pitchFamily="34" charset="0"/>
              </a:rPr>
              <a:t>“I </a:t>
            </a:r>
            <a:r>
              <a:rPr lang="en-US" sz="2600" b="1" dirty="0">
                <a:latin typeface="Verdana" pitchFamily="34" charset="0"/>
                <a:ea typeface="Verdana" pitchFamily="34" charset="0"/>
                <a:cs typeface="Verdana" pitchFamily="34" charset="0"/>
              </a:rPr>
              <a:t>will lose my friends</a:t>
            </a:r>
            <a:r>
              <a:rPr lang="en-US" sz="2600" b="1" dirty="0" smtClean="0">
                <a:latin typeface="Verdana" pitchFamily="34" charset="0"/>
                <a:ea typeface="Verdana" pitchFamily="34" charset="0"/>
                <a:cs typeface="Verdana" pitchFamily="34" charset="0"/>
              </a:rPr>
              <a:t>.”</a:t>
            </a:r>
          </a:p>
          <a:p>
            <a:pPr algn="ctr"/>
            <a:endParaRPr lang="en-US" sz="2600" b="1" dirty="0">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“If ye were of the world, the world would love his own: but because ye are not of the</a:t>
            </a:r>
          </a:p>
          <a:p>
            <a:pPr algn="ctr"/>
            <a:r>
              <a:rPr lang="en-US" sz="2600" i="1" dirty="0">
                <a:solidFill>
                  <a:srgbClr val="FFFFCC"/>
                </a:solidFill>
                <a:latin typeface="Verdana" pitchFamily="34" charset="0"/>
                <a:ea typeface="Verdana" pitchFamily="34" charset="0"/>
                <a:cs typeface="Verdana" pitchFamily="34" charset="0"/>
              </a:rPr>
              <a:t>world, but I have chosen you out of the world, therefore the world </a:t>
            </a:r>
            <a:r>
              <a:rPr lang="en-US" sz="2600" i="1" dirty="0" err="1">
                <a:solidFill>
                  <a:srgbClr val="FFFFCC"/>
                </a:solidFill>
                <a:latin typeface="Verdana" pitchFamily="34" charset="0"/>
                <a:ea typeface="Verdana" pitchFamily="34" charset="0"/>
                <a:cs typeface="Verdana" pitchFamily="34" charset="0"/>
              </a:rPr>
              <a:t>hateth</a:t>
            </a:r>
            <a:r>
              <a:rPr lang="en-US" sz="2600" i="1" dirty="0">
                <a:solidFill>
                  <a:srgbClr val="FFFFCC"/>
                </a:solidFill>
                <a:latin typeface="Verdana" pitchFamily="34" charset="0"/>
                <a:ea typeface="Verdana" pitchFamily="34" charset="0"/>
                <a:cs typeface="Verdana" pitchFamily="34" charset="0"/>
              </a:rPr>
              <a:t> </a:t>
            </a:r>
            <a:r>
              <a:rPr lang="en-US" sz="2600" i="1" dirty="0" smtClean="0">
                <a:solidFill>
                  <a:srgbClr val="FFFFCC"/>
                </a:solidFill>
                <a:latin typeface="Verdana" pitchFamily="34" charset="0"/>
                <a:ea typeface="Verdana" pitchFamily="34" charset="0"/>
                <a:cs typeface="Verdana" pitchFamily="34" charset="0"/>
              </a:rPr>
              <a:t>you.” </a:t>
            </a:r>
            <a:r>
              <a:rPr lang="en-US" sz="2600" dirty="0">
                <a:solidFill>
                  <a:srgbClr val="FFFFCC"/>
                </a:solidFill>
                <a:latin typeface="Verdana" pitchFamily="34" charset="0"/>
                <a:ea typeface="Verdana" pitchFamily="34" charset="0"/>
                <a:cs typeface="Verdana" pitchFamily="34" charset="0"/>
              </a:rPr>
              <a:t>(</a:t>
            </a:r>
            <a:r>
              <a:rPr lang="en-US" sz="2600" dirty="0" smtClean="0">
                <a:solidFill>
                  <a:srgbClr val="FFFFCC"/>
                </a:solidFill>
                <a:latin typeface="Verdana" pitchFamily="34" charset="0"/>
                <a:ea typeface="Verdana" pitchFamily="34" charset="0"/>
                <a:cs typeface="Verdana" pitchFamily="34" charset="0"/>
              </a:rPr>
              <a:t>John 15:19)</a:t>
            </a:r>
          </a:p>
        </p:txBody>
      </p:sp>
      <p:pic>
        <p:nvPicPr>
          <p:cNvPr id="1026" name="Picture 2" descr="http://www.almightydad.com/wp-content/uploads/2010/05/little-friend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1355344"/>
            <a:ext cx="3505200" cy="21498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3224410"/>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1472046" y="76201"/>
            <a:ext cx="8205354" cy="990600"/>
          </a:xfrm>
        </p:spPr>
        <p:txBody>
          <a:bodyPr/>
          <a:lstStyle/>
          <a:p>
            <a:r>
              <a:rPr lang="en-US" sz="3500" dirty="0">
                <a:latin typeface="Verdana" pitchFamily="34" charset="0"/>
                <a:ea typeface="Verdana" pitchFamily="34" charset="0"/>
                <a:cs typeface="Verdana" pitchFamily="34" charset="0"/>
              </a:rPr>
              <a:t>B. How To Deal With A Procrastinator</a:t>
            </a:r>
            <a:endParaRPr lang="en-US" sz="3500" dirty="0">
              <a:latin typeface="Verdana" pitchFamily="34" charset="0"/>
              <a:ea typeface="Verdana" pitchFamily="34" charset="0"/>
              <a:cs typeface="Verdana" pitchFamily="34" charset="0"/>
            </a:endParaRPr>
          </a:p>
        </p:txBody>
      </p:sp>
      <p:sp>
        <p:nvSpPr>
          <p:cNvPr id="6" name="TextBox 5"/>
          <p:cNvSpPr txBox="1"/>
          <p:nvPr/>
        </p:nvSpPr>
        <p:spPr>
          <a:xfrm>
            <a:off x="1447800" y="1066800"/>
            <a:ext cx="7696200" cy="2492990"/>
          </a:xfrm>
          <a:prstGeom prst="rect">
            <a:avLst/>
          </a:prstGeom>
          <a:noFill/>
        </p:spPr>
        <p:txBody>
          <a:bodyPr wrap="square" rtlCol="0">
            <a:spAutoFit/>
          </a:bodyPr>
          <a:lstStyle/>
          <a:p>
            <a:pPr marL="457200" indent="-457200">
              <a:buFont typeface="Wingdings" pitchFamily="2" charset="2"/>
              <a:buChar char="v"/>
            </a:pPr>
            <a:r>
              <a:rPr lang="en-US" sz="2600" dirty="0">
                <a:latin typeface="Verdana" pitchFamily="34" charset="0"/>
                <a:ea typeface="Verdana" pitchFamily="34" charset="0"/>
                <a:cs typeface="Verdana" pitchFamily="34" charset="0"/>
              </a:rPr>
              <a:t>In person evangelism one of the greatest problems </a:t>
            </a:r>
            <a:r>
              <a:rPr lang="en-US" sz="2600" dirty="0" smtClean="0">
                <a:latin typeface="Verdana" pitchFamily="34" charset="0"/>
                <a:ea typeface="Verdana" pitchFamily="34" charset="0"/>
                <a:cs typeface="Verdana" pitchFamily="34" charset="0"/>
              </a:rPr>
              <a:t>is </a:t>
            </a:r>
            <a:r>
              <a:rPr lang="en-US" sz="2600" dirty="0">
                <a:latin typeface="Verdana" pitchFamily="34" charset="0"/>
                <a:ea typeface="Verdana" pitchFamily="34" charset="0"/>
                <a:cs typeface="Verdana" pitchFamily="34" charset="0"/>
              </a:rPr>
              <a:t>to know how </a:t>
            </a:r>
            <a:r>
              <a:rPr lang="en-US" sz="2600" dirty="0" smtClean="0">
                <a:latin typeface="Verdana" pitchFamily="34" charset="0"/>
                <a:ea typeface="Verdana" pitchFamily="34" charset="0"/>
                <a:cs typeface="Verdana" pitchFamily="34" charset="0"/>
              </a:rPr>
              <a:t>to lead </a:t>
            </a:r>
            <a:r>
              <a:rPr lang="en-US" sz="2600" dirty="0">
                <a:latin typeface="Verdana" pitchFamily="34" charset="0"/>
                <a:ea typeface="Verdana" pitchFamily="34" charset="0"/>
                <a:cs typeface="Verdana" pitchFamily="34" charset="0"/>
              </a:rPr>
              <a:t>a person to an acceptance of </a:t>
            </a:r>
            <a:r>
              <a:rPr lang="en-US" sz="2600" dirty="0" smtClean="0">
                <a:latin typeface="Verdana" pitchFamily="34" charset="0"/>
                <a:ea typeface="Verdana" pitchFamily="34" charset="0"/>
                <a:cs typeface="Verdana" pitchFamily="34" charset="0"/>
              </a:rPr>
              <a:t>Christ. </a:t>
            </a:r>
          </a:p>
          <a:p>
            <a:pPr marL="457200" indent="-457200">
              <a:buFont typeface="Wingdings" pitchFamily="2" charset="2"/>
              <a:buChar char="v"/>
            </a:pPr>
            <a:endParaRPr lang="en-US" sz="2600" dirty="0">
              <a:latin typeface="Verdana" pitchFamily="34" charset="0"/>
              <a:ea typeface="Verdana" pitchFamily="34" charset="0"/>
              <a:cs typeface="Verdana" pitchFamily="34" charset="0"/>
            </a:endParaRPr>
          </a:p>
          <a:p>
            <a:pPr marL="457200" indent="-457200">
              <a:buFont typeface="Wingdings" pitchFamily="2" charset="2"/>
              <a:buChar char="v"/>
            </a:pPr>
            <a:r>
              <a:rPr lang="en-US" sz="2600" dirty="0" smtClean="0">
                <a:latin typeface="Verdana" pitchFamily="34" charset="0"/>
                <a:ea typeface="Verdana" pitchFamily="34" charset="0"/>
                <a:cs typeface="Verdana" pitchFamily="34" charset="0"/>
              </a:rPr>
              <a:t>It</a:t>
            </a:r>
            <a:r>
              <a:rPr lang="en-US" sz="2600" dirty="0">
                <a:latin typeface="Verdana" pitchFamily="34" charset="0"/>
                <a:ea typeface="Verdana" pitchFamily="34" charset="0"/>
                <a:cs typeface="Verdana" pitchFamily="34" charset="0"/>
              </a:rPr>
              <a:t> </a:t>
            </a:r>
            <a:r>
              <a:rPr lang="en-US" sz="2600" dirty="0" smtClean="0">
                <a:latin typeface="Verdana" pitchFamily="34" charset="0"/>
                <a:ea typeface="Verdana" pitchFamily="34" charset="0"/>
                <a:cs typeface="Verdana" pitchFamily="34" charset="0"/>
              </a:rPr>
              <a:t>is </a:t>
            </a:r>
            <a:r>
              <a:rPr lang="en-US" sz="2600" dirty="0">
                <a:latin typeface="Verdana" pitchFamily="34" charset="0"/>
                <a:ea typeface="Verdana" pitchFamily="34" charset="0"/>
                <a:cs typeface="Verdana" pitchFamily="34" charset="0"/>
              </a:rPr>
              <a:t>the weakness of human nature </a:t>
            </a:r>
            <a:r>
              <a:rPr lang="en-US" sz="2600" dirty="0" smtClean="0">
                <a:latin typeface="Verdana" pitchFamily="34" charset="0"/>
                <a:ea typeface="Verdana" pitchFamily="34" charset="0"/>
                <a:cs typeface="Verdana" pitchFamily="34" charset="0"/>
              </a:rPr>
              <a:t>to procrastinate.</a:t>
            </a:r>
            <a:endParaRPr lang="en-US" sz="2600" dirty="0">
              <a:latin typeface="Verdana" pitchFamily="34" charset="0"/>
              <a:ea typeface="Verdana" pitchFamily="34" charset="0"/>
              <a:cs typeface="Verdana" pitchFamily="34" charset="0"/>
            </a:endParaRPr>
          </a:p>
        </p:txBody>
      </p:sp>
      <p:pic>
        <p:nvPicPr>
          <p:cNvPr id="19458" name="Picture 2" descr="http://www.theprospect.net/wp-content/uploads/2013/06/procrastinati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90654" y="3581400"/>
            <a:ext cx="4124546" cy="2895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426455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4246" y="76201"/>
            <a:ext cx="8814954" cy="990600"/>
          </a:xfrm>
        </p:spPr>
        <p:txBody>
          <a:bodyPr/>
          <a:lstStyle/>
          <a:p>
            <a:r>
              <a:rPr lang="en-US" sz="3500" dirty="0">
                <a:latin typeface="Verdana" pitchFamily="34" charset="0"/>
                <a:ea typeface="Verdana" pitchFamily="34" charset="0"/>
                <a:cs typeface="Verdana" pitchFamily="34" charset="0"/>
              </a:rPr>
              <a:t>B. How To Deal With A Procrastinator</a:t>
            </a:r>
            <a:endParaRPr lang="en-US" sz="3500" dirty="0">
              <a:latin typeface="Verdana" pitchFamily="34" charset="0"/>
              <a:ea typeface="Verdana" pitchFamily="34" charset="0"/>
              <a:cs typeface="Verdana" pitchFamily="34" charset="0"/>
            </a:endParaRPr>
          </a:p>
        </p:txBody>
      </p:sp>
      <p:sp>
        <p:nvSpPr>
          <p:cNvPr id="3" name="TextBox 2"/>
          <p:cNvSpPr txBox="1"/>
          <p:nvPr/>
        </p:nvSpPr>
        <p:spPr>
          <a:xfrm>
            <a:off x="0" y="3629323"/>
            <a:ext cx="7696200" cy="2923877"/>
          </a:xfrm>
          <a:prstGeom prst="rect">
            <a:avLst/>
          </a:prstGeom>
          <a:noFill/>
        </p:spPr>
        <p:txBody>
          <a:bodyPr wrap="square" rtlCol="0">
            <a:spAutoFit/>
          </a:bodyPr>
          <a:lstStyle/>
          <a:p>
            <a:pPr marL="457200" indent="-457200">
              <a:buFont typeface="Wingdings" pitchFamily="2" charset="2"/>
              <a:buChar char="v"/>
            </a:pPr>
            <a:r>
              <a:rPr lang="en-US" sz="2600" dirty="0">
                <a:latin typeface="Verdana" pitchFamily="34" charset="0"/>
                <a:ea typeface="Verdana" pitchFamily="34" charset="0"/>
                <a:cs typeface="Verdana" pitchFamily="34" charset="0"/>
              </a:rPr>
              <a:t>In dealing with a procrastinator, impress upon him the </a:t>
            </a:r>
            <a:r>
              <a:rPr lang="en-US" sz="2600" dirty="0" smtClean="0">
                <a:latin typeface="Verdana" pitchFamily="34" charset="0"/>
                <a:ea typeface="Verdana" pitchFamily="34" charset="0"/>
                <a:cs typeface="Verdana" pitchFamily="34" charset="0"/>
              </a:rPr>
              <a:t>following:</a:t>
            </a:r>
          </a:p>
          <a:p>
            <a:pPr marL="457200" indent="-457200">
              <a:buFont typeface="Wingdings" pitchFamily="2" charset="2"/>
              <a:buChar char="v"/>
            </a:pPr>
            <a:endParaRPr lang="en-US" sz="1200" dirty="0" smtClean="0">
              <a:latin typeface="Verdana" pitchFamily="34" charset="0"/>
              <a:ea typeface="Verdana" pitchFamily="34" charset="0"/>
              <a:cs typeface="Verdana" pitchFamily="34" charset="0"/>
            </a:endParaRPr>
          </a:p>
          <a:p>
            <a:pPr lvl="1"/>
            <a:r>
              <a:rPr lang="en-US" sz="2400" dirty="0" smtClean="0">
                <a:latin typeface="Verdana" pitchFamily="34" charset="0"/>
                <a:ea typeface="Verdana" pitchFamily="34" charset="0"/>
                <a:cs typeface="Verdana" pitchFamily="34" charset="0"/>
              </a:rPr>
              <a:t>1. Procrastination </a:t>
            </a:r>
            <a:r>
              <a:rPr lang="en-US" sz="2400" dirty="0">
                <a:latin typeface="Verdana" pitchFamily="34" charset="0"/>
                <a:ea typeface="Verdana" pitchFamily="34" charset="0"/>
                <a:cs typeface="Verdana" pitchFamily="34" charset="0"/>
              </a:rPr>
              <a:t>is the thief of time; the opportunity may never return</a:t>
            </a:r>
            <a:r>
              <a:rPr lang="en-US" sz="2400" dirty="0" smtClean="0">
                <a:latin typeface="Verdana" pitchFamily="34" charset="0"/>
                <a:ea typeface="Verdana" pitchFamily="34" charset="0"/>
                <a:cs typeface="Verdana" pitchFamily="34" charset="0"/>
              </a:rPr>
              <a:t>.</a:t>
            </a:r>
          </a:p>
          <a:p>
            <a:pPr marL="914400" lvl="1" indent="-457200">
              <a:buAutoNum type="arabicPeriod"/>
            </a:pPr>
            <a:endParaRPr lang="en-US" sz="2000" dirty="0">
              <a:latin typeface="Verdana" pitchFamily="34" charset="0"/>
              <a:ea typeface="Verdana" pitchFamily="34" charset="0"/>
              <a:cs typeface="Verdana" pitchFamily="34" charset="0"/>
            </a:endParaRPr>
          </a:p>
          <a:p>
            <a:pPr lvl="1"/>
            <a:r>
              <a:rPr lang="en-US" sz="2400" dirty="0">
                <a:latin typeface="Verdana" pitchFamily="34" charset="0"/>
                <a:ea typeface="Verdana" pitchFamily="34" charset="0"/>
                <a:cs typeface="Verdana" pitchFamily="34" charset="0"/>
              </a:rPr>
              <a:t>2. There is no better time to be saved than now</a:t>
            </a:r>
            <a:r>
              <a:rPr lang="en-US" sz="2400" dirty="0" smtClean="0">
                <a:latin typeface="Verdana" pitchFamily="34" charset="0"/>
                <a:ea typeface="Verdana" pitchFamily="34" charset="0"/>
                <a:cs typeface="Verdana" pitchFamily="34" charset="0"/>
              </a:rPr>
              <a:t>.</a:t>
            </a:r>
            <a:endParaRPr lang="en-US" sz="2400" dirty="0">
              <a:latin typeface="Verdana" pitchFamily="34" charset="0"/>
              <a:ea typeface="Verdana" pitchFamily="34" charset="0"/>
              <a:cs typeface="Verdana" pitchFamily="34" charset="0"/>
            </a:endParaRPr>
          </a:p>
        </p:txBody>
      </p:sp>
      <p:pic>
        <p:nvPicPr>
          <p:cNvPr id="20482" name="Picture 2" descr="http://img.fotocommunity.com/images/Subjects/Still-life/TIme-is-running-out-a28888183.jpg"/>
          <p:cNvPicPr>
            <a:picLocks noChangeAspect="1" noChangeArrowheads="1"/>
          </p:cNvPicPr>
          <p:nvPr/>
        </p:nvPicPr>
        <p:blipFill rotWithShape="1">
          <a:blip r:embed="rId3">
            <a:extLst>
              <a:ext uri="{28A0092B-C50C-407E-A947-70E740481C1C}">
                <a14:useLocalDpi xmlns:a14="http://schemas.microsoft.com/office/drawing/2010/main" val="0"/>
              </a:ext>
            </a:extLst>
          </a:blip>
          <a:srcRect t="9269" b="8645"/>
          <a:stretch/>
        </p:blipFill>
        <p:spPr bwMode="auto">
          <a:xfrm>
            <a:off x="1524000" y="1070675"/>
            <a:ext cx="4572000" cy="2510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9498004"/>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646" y="76201"/>
            <a:ext cx="8814954" cy="990600"/>
          </a:xfrm>
        </p:spPr>
        <p:txBody>
          <a:bodyPr/>
          <a:lstStyle/>
          <a:p>
            <a:r>
              <a:rPr lang="en-US" sz="4000" dirty="0">
                <a:latin typeface="Verdana" pitchFamily="34" charset="0"/>
                <a:ea typeface="Verdana" pitchFamily="34" charset="0"/>
                <a:cs typeface="Verdana" pitchFamily="34" charset="0"/>
              </a:rPr>
              <a:t>B. How To Deal With A Procrastinator</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0" y="1331655"/>
            <a:ext cx="9067800" cy="2554545"/>
          </a:xfrm>
          <a:prstGeom prst="rect">
            <a:avLst/>
          </a:prstGeom>
          <a:noFill/>
        </p:spPr>
        <p:txBody>
          <a:bodyPr wrap="square" rtlCol="0">
            <a:spAutoFit/>
          </a:bodyPr>
          <a:lstStyle/>
          <a:p>
            <a:pPr marL="457200" indent="-457200">
              <a:buFont typeface="Wingdings" pitchFamily="2" charset="2"/>
              <a:buChar char="v"/>
            </a:pPr>
            <a:r>
              <a:rPr lang="en-US" sz="2600" dirty="0">
                <a:latin typeface="Verdana" pitchFamily="34" charset="0"/>
                <a:ea typeface="Verdana" pitchFamily="34" charset="0"/>
                <a:cs typeface="Verdana" pitchFamily="34" charset="0"/>
              </a:rPr>
              <a:t>In dealing with a procrastinator, impress upon him the following</a:t>
            </a:r>
            <a:r>
              <a:rPr lang="en-US" sz="2600" dirty="0" smtClean="0">
                <a:latin typeface="Verdana" pitchFamily="34" charset="0"/>
                <a:ea typeface="Verdana" pitchFamily="34" charset="0"/>
                <a:cs typeface="Verdana" pitchFamily="34" charset="0"/>
              </a:rPr>
              <a:t>:</a:t>
            </a:r>
          </a:p>
          <a:p>
            <a:pPr marL="457200" indent="-457200">
              <a:buFont typeface="Wingdings" pitchFamily="2" charset="2"/>
              <a:buChar char="v"/>
            </a:pPr>
            <a:endParaRPr lang="en-US" sz="1200" dirty="0">
              <a:latin typeface="Verdana" pitchFamily="34" charset="0"/>
              <a:ea typeface="Verdana" pitchFamily="34" charset="0"/>
              <a:cs typeface="Verdana" pitchFamily="34" charset="0"/>
            </a:endParaRPr>
          </a:p>
          <a:p>
            <a:pPr lvl="1"/>
            <a:r>
              <a:rPr lang="en-US" sz="2400" dirty="0" smtClean="0">
                <a:latin typeface="Verdana" pitchFamily="34" charset="0"/>
                <a:ea typeface="Verdana" pitchFamily="34" charset="0"/>
                <a:cs typeface="Verdana" pitchFamily="34" charset="0"/>
              </a:rPr>
              <a:t>3</a:t>
            </a:r>
            <a:r>
              <a:rPr lang="en-US" sz="2400" dirty="0">
                <a:latin typeface="Verdana" pitchFamily="34" charset="0"/>
                <a:ea typeface="Verdana" pitchFamily="34" charset="0"/>
                <a:cs typeface="Verdana" pitchFamily="34" charset="0"/>
              </a:rPr>
              <a:t>. There is no easier time to be saved than now</a:t>
            </a:r>
            <a:r>
              <a:rPr lang="en-US" sz="2400" dirty="0" smtClean="0">
                <a:latin typeface="Verdana" pitchFamily="34" charset="0"/>
                <a:ea typeface="Verdana" pitchFamily="34" charset="0"/>
                <a:cs typeface="Verdana" pitchFamily="34" charset="0"/>
              </a:rPr>
              <a:t>.</a:t>
            </a:r>
          </a:p>
          <a:p>
            <a:pPr lvl="1"/>
            <a:endParaRPr lang="en-US" sz="2400" dirty="0">
              <a:latin typeface="Verdana" pitchFamily="34" charset="0"/>
              <a:ea typeface="Verdana" pitchFamily="34" charset="0"/>
              <a:cs typeface="Verdana" pitchFamily="34" charset="0"/>
            </a:endParaRPr>
          </a:p>
          <a:p>
            <a:pPr lvl="1"/>
            <a:r>
              <a:rPr lang="en-US" sz="2400" dirty="0">
                <a:latin typeface="Verdana" pitchFamily="34" charset="0"/>
                <a:ea typeface="Verdana" pitchFamily="34" charset="0"/>
                <a:cs typeface="Verdana" pitchFamily="34" charset="0"/>
              </a:rPr>
              <a:t>4. There is great danger in delay, for he has no guarantee of the future</a:t>
            </a:r>
            <a:r>
              <a:rPr lang="en-US" sz="2400" dirty="0" smtClean="0">
                <a:latin typeface="Verdana" pitchFamily="34" charset="0"/>
                <a:ea typeface="Verdana" pitchFamily="34" charset="0"/>
                <a:cs typeface="Verdana" pitchFamily="34" charset="0"/>
              </a:rPr>
              <a:t>.</a:t>
            </a:r>
          </a:p>
        </p:txBody>
      </p:sp>
      <p:pic>
        <p:nvPicPr>
          <p:cNvPr id="21506" name="Picture 2" descr="http://www.whygenesis.com/wp-content/uploads/2012/01/uncertain1.png"/>
          <p:cNvPicPr>
            <a:picLocks noChangeAspect="1" noChangeArrowheads="1"/>
          </p:cNvPicPr>
          <p:nvPr/>
        </p:nvPicPr>
        <p:blipFill rotWithShape="1">
          <a:blip r:embed="rId3">
            <a:extLst>
              <a:ext uri="{28A0092B-C50C-407E-A947-70E740481C1C}">
                <a14:useLocalDpi xmlns:a14="http://schemas.microsoft.com/office/drawing/2010/main" val="0"/>
              </a:ext>
            </a:extLst>
          </a:blip>
          <a:srcRect l="4192" t="5085" r="4265" b="6775"/>
          <a:stretch/>
        </p:blipFill>
        <p:spPr bwMode="auto">
          <a:xfrm rot="206571">
            <a:off x="4953414" y="3757425"/>
            <a:ext cx="3404338" cy="26538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8147238"/>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1524000" y="76200"/>
            <a:ext cx="8205354" cy="990600"/>
          </a:xfrm>
        </p:spPr>
        <p:txBody>
          <a:bodyPr/>
          <a:lstStyle/>
          <a:p>
            <a:r>
              <a:rPr lang="en-US" sz="3450" dirty="0">
                <a:latin typeface="Verdana" pitchFamily="34" charset="0"/>
                <a:ea typeface="Verdana" pitchFamily="34" charset="0"/>
                <a:cs typeface="Verdana" pitchFamily="34" charset="0"/>
              </a:rPr>
              <a:t>B. How To Deal With A Procrastinator</a:t>
            </a:r>
            <a:endParaRPr lang="en-US" sz="3450" dirty="0">
              <a:latin typeface="Verdana" pitchFamily="34" charset="0"/>
              <a:ea typeface="Verdana" pitchFamily="34" charset="0"/>
              <a:cs typeface="Verdana" pitchFamily="34" charset="0"/>
            </a:endParaRPr>
          </a:p>
        </p:txBody>
      </p:sp>
      <p:sp>
        <p:nvSpPr>
          <p:cNvPr id="6" name="TextBox 5"/>
          <p:cNvSpPr txBox="1"/>
          <p:nvPr/>
        </p:nvSpPr>
        <p:spPr>
          <a:xfrm>
            <a:off x="1447800" y="1066800"/>
            <a:ext cx="7696200" cy="2554545"/>
          </a:xfrm>
          <a:prstGeom prst="rect">
            <a:avLst/>
          </a:prstGeom>
          <a:noFill/>
        </p:spPr>
        <p:txBody>
          <a:bodyPr wrap="square" rtlCol="0">
            <a:spAutoFit/>
          </a:bodyPr>
          <a:lstStyle/>
          <a:p>
            <a:pPr marL="457200" indent="-457200">
              <a:buFont typeface="Wingdings" pitchFamily="2" charset="2"/>
              <a:buChar char="v"/>
            </a:pPr>
            <a:r>
              <a:rPr lang="en-US" sz="2600" dirty="0">
                <a:latin typeface="Verdana" pitchFamily="34" charset="0"/>
                <a:ea typeface="Verdana" pitchFamily="34" charset="0"/>
                <a:cs typeface="Verdana" pitchFamily="34" charset="0"/>
              </a:rPr>
              <a:t>In dealing with a procrastinator, impress upon him the following</a:t>
            </a:r>
            <a:r>
              <a:rPr lang="en-US" sz="2600" dirty="0" smtClean="0">
                <a:latin typeface="Verdana" pitchFamily="34" charset="0"/>
                <a:ea typeface="Verdana" pitchFamily="34" charset="0"/>
                <a:cs typeface="Verdana" pitchFamily="34" charset="0"/>
              </a:rPr>
              <a:t>:</a:t>
            </a:r>
          </a:p>
          <a:p>
            <a:pPr marL="457200" indent="-457200">
              <a:buFont typeface="Wingdings" pitchFamily="2" charset="2"/>
              <a:buChar char="v"/>
            </a:pPr>
            <a:endParaRPr lang="en-US" sz="1200" dirty="0">
              <a:latin typeface="Verdana" pitchFamily="34" charset="0"/>
              <a:ea typeface="Verdana" pitchFamily="34" charset="0"/>
              <a:cs typeface="Verdana" pitchFamily="34" charset="0"/>
            </a:endParaRPr>
          </a:p>
          <a:p>
            <a:pPr lvl="1"/>
            <a:r>
              <a:rPr lang="en-US" sz="2400" dirty="0">
                <a:latin typeface="Verdana" pitchFamily="34" charset="0"/>
                <a:ea typeface="Verdana" pitchFamily="34" charset="0"/>
                <a:cs typeface="Verdana" pitchFamily="34" charset="0"/>
              </a:rPr>
              <a:t>5. There is no time when he could give the Lord more of his life than at the present and that is unfair to present to the Lord what is left over from a life dissipated by sin.</a:t>
            </a:r>
            <a:endParaRPr lang="en-US" sz="2400" dirty="0">
              <a:latin typeface="Verdana" pitchFamily="34" charset="0"/>
              <a:ea typeface="Verdana" pitchFamily="34" charset="0"/>
              <a:cs typeface="Verdana" pitchFamily="34" charset="0"/>
            </a:endParaRPr>
          </a:p>
        </p:txBody>
      </p:sp>
      <p:pic>
        <p:nvPicPr>
          <p:cNvPr id="22530" name="Picture 2" descr="http://willtheseboneslive.com/images/raised_hand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790950"/>
            <a:ext cx="3581400" cy="2686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1239801"/>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6200" y="76200"/>
            <a:ext cx="8205354" cy="990600"/>
          </a:xfrm>
        </p:spPr>
        <p:txBody>
          <a:bodyPr/>
          <a:lstStyle/>
          <a:p>
            <a:r>
              <a:rPr lang="en-US" sz="3450" dirty="0">
                <a:latin typeface="Verdana" pitchFamily="34" charset="0"/>
                <a:ea typeface="Verdana" pitchFamily="34" charset="0"/>
                <a:cs typeface="Verdana" pitchFamily="34" charset="0"/>
              </a:rPr>
              <a:t>B. How To Deal With A Procrastinator</a:t>
            </a:r>
            <a:endParaRPr lang="en-US" sz="3450" dirty="0">
              <a:latin typeface="Verdana" pitchFamily="34" charset="0"/>
              <a:ea typeface="Verdana" pitchFamily="34" charset="0"/>
              <a:cs typeface="Verdana" pitchFamily="34" charset="0"/>
            </a:endParaRPr>
          </a:p>
        </p:txBody>
      </p:sp>
      <p:sp>
        <p:nvSpPr>
          <p:cNvPr id="3" name="TextBox 2"/>
          <p:cNvSpPr txBox="1"/>
          <p:nvPr/>
        </p:nvSpPr>
        <p:spPr>
          <a:xfrm>
            <a:off x="0" y="1298138"/>
            <a:ext cx="7696200" cy="1292662"/>
          </a:xfrm>
          <a:prstGeom prst="rect">
            <a:avLst/>
          </a:prstGeom>
          <a:noFill/>
        </p:spPr>
        <p:txBody>
          <a:bodyPr wrap="square" rtlCol="0">
            <a:spAutoFit/>
          </a:bodyPr>
          <a:lstStyle/>
          <a:p>
            <a:pPr marL="457200" indent="-457200">
              <a:buFont typeface="Wingdings" pitchFamily="2" charset="2"/>
              <a:buChar char="v"/>
            </a:pPr>
            <a:r>
              <a:rPr lang="en-US" sz="2600" dirty="0">
                <a:latin typeface="Verdana" pitchFamily="34" charset="0"/>
                <a:ea typeface="Verdana" pitchFamily="34" charset="0"/>
                <a:cs typeface="Verdana" pitchFamily="34" charset="0"/>
              </a:rPr>
              <a:t>The Bible is full of excellent Scriptures, which may be used with a person </a:t>
            </a:r>
            <a:r>
              <a:rPr lang="en-US" sz="2600" dirty="0" smtClean="0">
                <a:latin typeface="Verdana" pitchFamily="34" charset="0"/>
                <a:ea typeface="Verdana" pitchFamily="34" charset="0"/>
                <a:cs typeface="Verdana" pitchFamily="34" charset="0"/>
              </a:rPr>
              <a:t>who desires </a:t>
            </a:r>
            <a:r>
              <a:rPr lang="en-US" sz="2600" dirty="0">
                <a:latin typeface="Verdana" pitchFamily="34" charset="0"/>
                <a:ea typeface="Verdana" pitchFamily="34" charset="0"/>
                <a:cs typeface="Verdana" pitchFamily="34" charset="0"/>
              </a:rPr>
              <a:t>to delay his salvation.</a:t>
            </a:r>
            <a:endParaRPr lang="en-US" sz="2600" dirty="0" smtClean="0">
              <a:latin typeface="Verdana" pitchFamily="34" charset="0"/>
              <a:ea typeface="Verdana" pitchFamily="34" charset="0"/>
              <a:cs typeface="Verdana" pitchFamily="34" charset="0"/>
            </a:endParaRPr>
          </a:p>
        </p:txBody>
      </p:sp>
      <p:pic>
        <p:nvPicPr>
          <p:cNvPr id="23554" name="Picture 2" descr="http://t3.gstatic.com/images?q=tbn:ANd9GcQAE652w3P_TTtk7RUxOsxpFZibB4ehHoGhkPFZC_auvnXoLCmj"/>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3048000"/>
            <a:ext cx="4343400" cy="28903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056789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0"/>
            <a:ext cx="7467600"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0" y="1371600"/>
            <a:ext cx="7696200" cy="2492990"/>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“I will lose my friends.”</a:t>
            </a:r>
          </a:p>
          <a:p>
            <a:endParaRPr lang="en-US" sz="2600" dirty="0">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“Know ye not that the friendship of the world is enmity with God? Whosoever </a:t>
            </a:r>
            <a:r>
              <a:rPr lang="en-US" sz="2600" i="1" dirty="0" smtClean="0">
                <a:solidFill>
                  <a:srgbClr val="FFFFCC"/>
                </a:solidFill>
                <a:latin typeface="Verdana" pitchFamily="34" charset="0"/>
                <a:ea typeface="Verdana" pitchFamily="34" charset="0"/>
                <a:cs typeface="Verdana" pitchFamily="34" charset="0"/>
              </a:rPr>
              <a:t>therefore will </a:t>
            </a:r>
            <a:r>
              <a:rPr lang="en-US" sz="2600" i="1" dirty="0">
                <a:solidFill>
                  <a:srgbClr val="FFFFCC"/>
                </a:solidFill>
                <a:latin typeface="Verdana" pitchFamily="34" charset="0"/>
                <a:ea typeface="Verdana" pitchFamily="34" charset="0"/>
                <a:cs typeface="Verdana" pitchFamily="34" charset="0"/>
              </a:rPr>
              <a:t>be a friend of the world is the enemy of </a:t>
            </a:r>
            <a:r>
              <a:rPr lang="en-US" sz="2600" i="1" dirty="0" smtClean="0">
                <a:solidFill>
                  <a:srgbClr val="FFFFCC"/>
                </a:solidFill>
                <a:latin typeface="Verdana" pitchFamily="34" charset="0"/>
                <a:ea typeface="Verdana" pitchFamily="34" charset="0"/>
                <a:cs typeface="Verdana" pitchFamily="34" charset="0"/>
              </a:rPr>
              <a:t>God.” </a:t>
            </a:r>
            <a:r>
              <a:rPr lang="en-US" sz="2600" dirty="0">
                <a:solidFill>
                  <a:srgbClr val="FFFFCC"/>
                </a:solidFill>
                <a:latin typeface="Verdana" pitchFamily="34" charset="0"/>
                <a:ea typeface="Verdana" pitchFamily="34" charset="0"/>
                <a:cs typeface="Verdana" pitchFamily="34" charset="0"/>
              </a:rPr>
              <a:t>(James 4:4</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2050" name="Picture 2" descr="http://gracewalk.files.wordpress.com/2007/08/talk-to-the-ha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39433">
            <a:off x="5039362" y="3991512"/>
            <a:ext cx="2283956" cy="2561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037330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646" y="76201"/>
            <a:ext cx="8814954"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4" name="TextBox 3"/>
          <p:cNvSpPr txBox="1"/>
          <p:nvPr/>
        </p:nvSpPr>
        <p:spPr>
          <a:xfrm>
            <a:off x="76200" y="1295400"/>
            <a:ext cx="8915400" cy="3200876"/>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“I do not see any harm in the pleasures of the world</a:t>
            </a:r>
            <a:r>
              <a:rPr lang="en-US" sz="2600" b="1" dirty="0" smtClean="0">
                <a:latin typeface="Verdana" pitchFamily="34" charset="0"/>
                <a:ea typeface="Verdana" pitchFamily="34" charset="0"/>
                <a:cs typeface="Verdana" pitchFamily="34" charset="0"/>
              </a:rPr>
              <a:t>.”</a:t>
            </a:r>
          </a:p>
          <a:p>
            <a:pPr algn="ctr"/>
            <a:endParaRPr lang="en-US" sz="2000" b="1" dirty="0">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“Wherefore come out from among them, and be ye separate, </a:t>
            </a:r>
            <a:r>
              <a:rPr lang="en-US" sz="2600" i="1" dirty="0" err="1">
                <a:solidFill>
                  <a:srgbClr val="FFFFCC"/>
                </a:solidFill>
                <a:latin typeface="Verdana" pitchFamily="34" charset="0"/>
                <a:ea typeface="Verdana" pitchFamily="34" charset="0"/>
                <a:cs typeface="Verdana" pitchFamily="34" charset="0"/>
              </a:rPr>
              <a:t>saith</a:t>
            </a:r>
            <a:r>
              <a:rPr lang="en-US" sz="2600" i="1" dirty="0">
                <a:solidFill>
                  <a:srgbClr val="FFFFCC"/>
                </a:solidFill>
                <a:latin typeface="Verdana" pitchFamily="34" charset="0"/>
                <a:ea typeface="Verdana" pitchFamily="34" charset="0"/>
                <a:cs typeface="Verdana" pitchFamily="34" charset="0"/>
              </a:rPr>
              <a:t> the Lord, </a:t>
            </a:r>
            <a:r>
              <a:rPr lang="en-US" sz="2600" i="1" dirty="0" smtClean="0">
                <a:solidFill>
                  <a:srgbClr val="FFFFCC"/>
                </a:solidFill>
                <a:latin typeface="Verdana" pitchFamily="34" charset="0"/>
                <a:ea typeface="Verdana" pitchFamily="34" charset="0"/>
                <a:cs typeface="Verdana" pitchFamily="34" charset="0"/>
              </a:rPr>
              <a:t>and touch </a:t>
            </a:r>
            <a:r>
              <a:rPr lang="en-US" sz="2600" i="1" dirty="0">
                <a:solidFill>
                  <a:srgbClr val="FFFFCC"/>
                </a:solidFill>
                <a:latin typeface="Verdana" pitchFamily="34" charset="0"/>
                <a:ea typeface="Verdana" pitchFamily="34" charset="0"/>
                <a:cs typeface="Verdana" pitchFamily="34" charset="0"/>
              </a:rPr>
              <a:t>not the unclean thing; and I will receive you, And will be a Father unto you, </a:t>
            </a:r>
            <a:r>
              <a:rPr lang="en-US" sz="2600" i="1" dirty="0" smtClean="0">
                <a:solidFill>
                  <a:srgbClr val="FFFFCC"/>
                </a:solidFill>
                <a:latin typeface="Verdana" pitchFamily="34" charset="0"/>
                <a:ea typeface="Verdana" pitchFamily="34" charset="0"/>
                <a:cs typeface="Verdana" pitchFamily="34" charset="0"/>
              </a:rPr>
              <a:t>and ye </a:t>
            </a:r>
            <a:r>
              <a:rPr lang="en-US" sz="2600" i="1" dirty="0">
                <a:solidFill>
                  <a:srgbClr val="FFFFCC"/>
                </a:solidFill>
                <a:latin typeface="Verdana" pitchFamily="34" charset="0"/>
                <a:ea typeface="Verdana" pitchFamily="34" charset="0"/>
                <a:cs typeface="Verdana" pitchFamily="34" charset="0"/>
              </a:rPr>
              <a:t>shall be my sons and daughters, </a:t>
            </a:r>
            <a:r>
              <a:rPr lang="en-US" sz="2600" i="1" dirty="0" err="1">
                <a:solidFill>
                  <a:srgbClr val="FFFFCC"/>
                </a:solidFill>
                <a:latin typeface="Verdana" pitchFamily="34" charset="0"/>
                <a:ea typeface="Verdana" pitchFamily="34" charset="0"/>
                <a:cs typeface="Verdana" pitchFamily="34" charset="0"/>
              </a:rPr>
              <a:t>saith</a:t>
            </a:r>
            <a:r>
              <a:rPr lang="en-US" sz="2600" i="1" dirty="0">
                <a:solidFill>
                  <a:srgbClr val="FFFFCC"/>
                </a:solidFill>
                <a:latin typeface="Verdana" pitchFamily="34" charset="0"/>
                <a:ea typeface="Verdana" pitchFamily="34" charset="0"/>
                <a:cs typeface="Verdana" pitchFamily="34" charset="0"/>
              </a:rPr>
              <a:t> the Lord </a:t>
            </a:r>
            <a:r>
              <a:rPr lang="en-US" sz="2600" i="1" dirty="0" smtClean="0">
                <a:solidFill>
                  <a:srgbClr val="FFFFCC"/>
                </a:solidFill>
                <a:latin typeface="Verdana" pitchFamily="34" charset="0"/>
                <a:ea typeface="Verdana" pitchFamily="34" charset="0"/>
                <a:cs typeface="Verdana" pitchFamily="34" charset="0"/>
              </a:rPr>
              <a:t>Almighty.” </a:t>
            </a:r>
            <a:r>
              <a:rPr lang="en-US" sz="2600" dirty="0" smtClean="0">
                <a:solidFill>
                  <a:srgbClr val="FFFFCC"/>
                </a:solidFill>
                <a:latin typeface="Verdana" pitchFamily="34" charset="0"/>
                <a:ea typeface="Verdana" pitchFamily="34" charset="0"/>
                <a:cs typeface="Verdana" pitchFamily="34" charset="0"/>
              </a:rPr>
              <a:t>(</a:t>
            </a:r>
            <a:r>
              <a:rPr lang="en-US" sz="2600" dirty="0">
                <a:solidFill>
                  <a:srgbClr val="FFFFCC"/>
                </a:solidFill>
                <a:latin typeface="Verdana" pitchFamily="34" charset="0"/>
                <a:ea typeface="Verdana" pitchFamily="34" charset="0"/>
                <a:cs typeface="Verdana" pitchFamily="34" charset="0"/>
              </a:rPr>
              <a:t>II Corinthians 6:17-18</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3074" name="Picture 2" descr="http://www.missionislam.com/knowledge/knowgif/doingwithou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72037">
            <a:off x="2143950" y="4571770"/>
            <a:ext cx="2361847" cy="20764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pic>
        <p:nvPicPr>
          <p:cNvPr id="3076" name="Picture 4" descr="http://www.bahaiperspectives.com/wp-content/uploads/2008/05/dsc0138222bt6-300x19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99073">
            <a:off x="4413828" y="4787073"/>
            <a:ext cx="2615527" cy="17349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73852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1548246" y="152400"/>
            <a:ext cx="7592290"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6" name="TextBox 5"/>
          <p:cNvSpPr txBox="1"/>
          <p:nvPr/>
        </p:nvSpPr>
        <p:spPr>
          <a:xfrm>
            <a:off x="1444336" y="4038600"/>
            <a:ext cx="7696200" cy="2492990"/>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“I guess I will get to heaven at last</a:t>
            </a:r>
            <a:r>
              <a:rPr lang="en-US" sz="2600" b="1" dirty="0" smtClean="0">
                <a:latin typeface="Verdana" pitchFamily="34" charset="0"/>
                <a:ea typeface="Verdana" pitchFamily="34" charset="0"/>
                <a:cs typeface="Verdana" pitchFamily="34" charset="0"/>
              </a:rPr>
              <a:t>.”</a:t>
            </a:r>
          </a:p>
          <a:p>
            <a:pPr algn="ctr"/>
            <a:endParaRPr lang="en-US" sz="2600" b="1" dirty="0">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“Neither is there salvation in any other: for there is none other name under heaven</a:t>
            </a:r>
          </a:p>
          <a:p>
            <a:pPr algn="ctr"/>
            <a:r>
              <a:rPr lang="en-US" sz="2600" i="1" dirty="0">
                <a:solidFill>
                  <a:srgbClr val="FFFFCC"/>
                </a:solidFill>
                <a:latin typeface="Verdana" pitchFamily="34" charset="0"/>
                <a:ea typeface="Verdana" pitchFamily="34" charset="0"/>
                <a:cs typeface="Verdana" pitchFamily="34" charset="0"/>
              </a:rPr>
              <a:t>given among men, whereby we must be </a:t>
            </a:r>
            <a:r>
              <a:rPr lang="en-US" sz="2600" i="1" dirty="0" smtClean="0">
                <a:solidFill>
                  <a:srgbClr val="FFFFCC"/>
                </a:solidFill>
                <a:latin typeface="Verdana" pitchFamily="34" charset="0"/>
                <a:ea typeface="Verdana" pitchFamily="34" charset="0"/>
                <a:cs typeface="Verdana" pitchFamily="34" charset="0"/>
              </a:rPr>
              <a:t>saved.” </a:t>
            </a:r>
            <a:r>
              <a:rPr lang="en-US" sz="2600" dirty="0">
                <a:solidFill>
                  <a:srgbClr val="FFFFCC"/>
                </a:solidFill>
                <a:latin typeface="Verdana" pitchFamily="34" charset="0"/>
                <a:ea typeface="Verdana" pitchFamily="34" charset="0"/>
                <a:cs typeface="Verdana" pitchFamily="34" charset="0"/>
              </a:rPr>
              <a:t>(Acts 4:12</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4098" name="Picture 2" descr="http://ocawonder.files.wordpress.com/2012/08/gatesheaven92.jpg"/>
          <p:cNvPicPr>
            <a:picLocks noChangeAspect="1" noChangeArrowheads="1"/>
          </p:cNvPicPr>
          <p:nvPr/>
        </p:nvPicPr>
        <p:blipFill rotWithShape="1">
          <a:blip r:embed="rId3">
            <a:extLst>
              <a:ext uri="{28A0092B-C50C-407E-A947-70E740481C1C}">
                <a14:useLocalDpi xmlns:a14="http://schemas.microsoft.com/office/drawing/2010/main" val="0"/>
              </a:ext>
            </a:extLst>
          </a:blip>
          <a:srcRect t="8564"/>
          <a:stretch/>
        </p:blipFill>
        <p:spPr bwMode="auto">
          <a:xfrm>
            <a:off x="3124200" y="1333407"/>
            <a:ext cx="4089689" cy="24765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551808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0"/>
            <a:ext cx="7543800"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0" y="1450300"/>
            <a:ext cx="7696200" cy="2893100"/>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“I am a moral man, therefore I will be saved</a:t>
            </a:r>
            <a:r>
              <a:rPr lang="en-US" sz="2600" b="1" dirty="0" smtClean="0">
                <a:latin typeface="Verdana" pitchFamily="34" charset="0"/>
                <a:ea typeface="Verdana" pitchFamily="34" charset="0"/>
                <a:cs typeface="Verdana" pitchFamily="34" charset="0"/>
              </a:rPr>
              <a:t>.”</a:t>
            </a:r>
          </a:p>
          <a:p>
            <a:pPr algn="ctr"/>
            <a:endParaRPr lang="en-US" sz="2400" b="1" dirty="0">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“For by grace are ye saved through faith; and that not of yourself: it is the gift of God:</a:t>
            </a:r>
          </a:p>
          <a:p>
            <a:pPr algn="ctr"/>
            <a:r>
              <a:rPr lang="en-US" sz="2600" i="1" dirty="0">
                <a:solidFill>
                  <a:srgbClr val="FFFFCC"/>
                </a:solidFill>
                <a:latin typeface="Verdana" pitchFamily="34" charset="0"/>
                <a:ea typeface="Verdana" pitchFamily="34" charset="0"/>
                <a:cs typeface="Verdana" pitchFamily="34" charset="0"/>
              </a:rPr>
              <a:t>Not of works, lest any man should </a:t>
            </a:r>
            <a:r>
              <a:rPr lang="en-US" sz="2600" i="1" dirty="0" smtClean="0">
                <a:solidFill>
                  <a:srgbClr val="FFFFCC"/>
                </a:solidFill>
                <a:latin typeface="Verdana" pitchFamily="34" charset="0"/>
                <a:ea typeface="Verdana" pitchFamily="34" charset="0"/>
                <a:cs typeface="Verdana" pitchFamily="34" charset="0"/>
              </a:rPr>
              <a:t>boast.” </a:t>
            </a:r>
            <a:r>
              <a:rPr lang="en-US" sz="2600" dirty="0">
                <a:solidFill>
                  <a:srgbClr val="FFFFCC"/>
                </a:solidFill>
                <a:latin typeface="Verdana" pitchFamily="34" charset="0"/>
                <a:ea typeface="Verdana" pitchFamily="34" charset="0"/>
                <a:cs typeface="Verdana" pitchFamily="34" charset="0"/>
              </a:rPr>
              <a:t>(Ephesians. 2:8-9</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5122" name="Picture 2" descr="http://pastorthompson.files.wordpress.com/2011/08/faith-worship-god-jesus.jpg?w=498&amp;h=25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4419600"/>
            <a:ext cx="4286250" cy="21621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594818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646" y="76201"/>
            <a:ext cx="8357754"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0" y="1371600"/>
            <a:ext cx="8991600" cy="2492990"/>
          </a:xfrm>
          <a:prstGeom prst="rect">
            <a:avLst/>
          </a:prstGeom>
          <a:noFill/>
        </p:spPr>
        <p:txBody>
          <a:bodyPr wrap="square" rtlCol="0">
            <a:spAutoFit/>
          </a:bodyPr>
          <a:lstStyle/>
          <a:p>
            <a:pPr algn="ctr"/>
            <a:r>
              <a:rPr lang="en-US" sz="2600" b="1" dirty="0" smtClean="0">
                <a:latin typeface="Verdana" pitchFamily="34" charset="0"/>
                <a:ea typeface="Verdana" pitchFamily="34" charset="0"/>
                <a:cs typeface="Verdana" pitchFamily="34" charset="0"/>
              </a:rPr>
              <a:t>“I </a:t>
            </a:r>
            <a:r>
              <a:rPr lang="en-US" sz="2600" b="1" dirty="0">
                <a:latin typeface="Verdana" pitchFamily="34" charset="0"/>
                <a:ea typeface="Verdana" pitchFamily="34" charset="0"/>
                <a:cs typeface="Verdana" pitchFamily="34" charset="0"/>
              </a:rPr>
              <a:t>belong to the church</a:t>
            </a:r>
            <a:r>
              <a:rPr lang="en-US" sz="2600" b="1" dirty="0" smtClean="0">
                <a:latin typeface="Verdana" pitchFamily="34" charset="0"/>
                <a:ea typeface="Verdana" pitchFamily="34" charset="0"/>
                <a:cs typeface="Verdana" pitchFamily="34" charset="0"/>
              </a:rPr>
              <a:t>.”</a:t>
            </a:r>
          </a:p>
          <a:p>
            <a:pPr algn="ctr"/>
            <a:endParaRPr lang="en-US" sz="2600" b="1" dirty="0">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“Not everyone that </a:t>
            </a:r>
            <a:r>
              <a:rPr lang="en-US" sz="2600" i="1" dirty="0" err="1">
                <a:solidFill>
                  <a:srgbClr val="FFFFCC"/>
                </a:solidFill>
                <a:latin typeface="Verdana" pitchFamily="34" charset="0"/>
                <a:ea typeface="Verdana" pitchFamily="34" charset="0"/>
                <a:cs typeface="Verdana" pitchFamily="34" charset="0"/>
              </a:rPr>
              <a:t>saith</a:t>
            </a:r>
            <a:r>
              <a:rPr lang="en-US" sz="2600" i="1" dirty="0">
                <a:solidFill>
                  <a:srgbClr val="FFFFCC"/>
                </a:solidFill>
                <a:latin typeface="Verdana" pitchFamily="34" charset="0"/>
                <a:ea typeface="Verdana" pitchFamily="34" charset="0"/>
                <a:cs typeface="Verdana" pitchFamily="34" charset="0"/>
              </a:rPr>
              <a:t> unto me, Lord, Lord, shall enter into the kingdom of </a:t>
            </a:r>
            <a:r>
              <a:rPr lang="en-US" sz="2600" i="1" dirty="0" smtClean="0">
                <a:solidFill>
                  <a:srgbClr val="FFFFCC"/>
                </a:solidFill>
                <a:latin typeface="Verdana" pitchFamily="34" charset="0"/>
                <a:ea typeface="Verdana" pitchFamily="34" charset="0"/>
                <a:cs typeface="Verdana" pitchFamily="34" charset="0"/>
              </a:rPr>
              <a:t>heaven; but </a:t>
            </a:r>
            <a:r>
              <a:rPr lang="en-US" sz="2600" i="1" dirty="0">
                <a:solidFill>
                  <a:srgbClr val="FFFFCC"/>
                </a:solidFill>
                <a:latin typeface="Verdana" pitchFamily="34" charset="0"/>
                <a:ea typeface="Verdana" pitchFamily="34" charset="0"/>
                <a:cs typeface="Verdana" pitchFamily="34" charset="0"/>
              </a:rPr>
              <a:t>he that doeth the will of my Father which is in </a:t>
            </a:r>
            <a:r>
              <a:rPr lang="en-US" sz="2600" i="1" dirty="0" smtClean="0">
                <a:solidFill>
                  <a:srgbClr val="FFFFCC"/>
                </a:solidFill>
                <a:latin typeface="Verdana" pitchFamily="34" charset="0"/>
                <a:ea typeface="Verdana" pitchFamily="34" charset="0"/>
                <a:cs typeface="Verdana" pitchFamily="34" charset="0"/>
              </a:rPr>
              <a:t>heaven.”              </a:t>
            </a:r>
            <a:r>
              <a:rPr lang="en-US" sz="2600" dirty="0" smtClean="0">
                <a:solidFill>
                  <a:srgbClr val="FFFFCC"/>
                </a:solidFill>
                <a:latin typeface="Verdana" pitchFamily="34" charset="0"/>
                <a:ea typeface="Verdana" pitchFamily="34" charset="0"/>
                <a:cs typeface="Verdana" pitchFamily="34" charset="0"/>
              </a:rPr>
              <a:t>(</a:t>
            </a:r>
            <a:r>
              <a:rPr lang="en-US" sz="2600" dirty="0">
                <a:solidFill>
                  <a:srgbClr val="FFFFCC"/>
                </a:solidFill>
                <a:latin typeface="Verdana" pitchFamily="34" charset="0"/>
                <a:ea typeface="Verdana" pitchFamily="34" charset="0"/>
                <a:cs typeface="Verdana" pitchFamily="34" charset="0"/>
              </a:rPr>
              <a:t>Matthew 7:21</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sp>
        <p:nvSpPr>
          <p:cNvPr id="4" name="AutoShape 4" descr="http://biblelessonsite.org/flash/images40/slides/p_001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6" descr="http://biblelessonsite.org/flash/images40/slides/p_0010.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46" name="Picture 2" descr="http://www.fellowshipbcwaco.org/Websites/fellowshipbcwaco/Images/headers/belonging-head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3962400"/>
            <a:ext cx="5664860" cy="24672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51949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1"/>
          <p:cNvSpPr>
            <a:spLocks noGrp="1"/>
          </p:cNvSpPr>
          <p:nvPr>
            <p:ph type="ctrTitle"/>
          </p:nvPr>
        </p:nvSpPr>
        <p:spPr>
          <a:xfrm>
            <a:off x="1548246" y="152400"/>
            <a:ext cx="7595754"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6" name="TextBox 5"/>
          <p:cNvSpPr txBox="1"/>
          <p:nvPr/>
        </p:nvSpPr>
        <p:spPr>
          <a:xfrm>
            <a:off x="1447800" y="1336119"/>
            <a:ext cx="7696200" cy="3293209"/>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“I have not been guilty to terrible sins.”</a:t>
            </a:r>
          </a:p>
          <a:p>
            <a:pPr algn="ctr"/>
            <a:endParaRPr lang="en-US" sz="2600" i="1" dirty="0" smtClean="0">
              <a:latin typeface="Verdana" pitchFamily="34" charset="0"/>
              <a:ea typeface="Verdana" pitchFamily="34" charset="0"/>
              <a:cs typeface="Verdana" pitchFamily="34" charset="0"/>
            </a:endParaRPr>
          </a:p>
          <a:p>
            <a:pPr algn="ctr"/>
            <a:r>
              <a:rPr lang="en-US" sz="2600" i="1" dirty="0" smtClean="0">
                <a:solidFill>
                  <a:srgbClr val="FFFFCC"/>
                </a:solidFill>
                <a:latin typeface="Verdana" pitchFamily="34" charset="0"/>
                <a:ea typeface="Verdana" pitchFamily="34" charset="0"/>
                <a:cs typeface="Verdana" pitchFamily="34" charset="0"/>
              </a:rPr>
              <a:t>“</a:t>
            </a:r>
            <a:r>
              <a:rPr lang="en-US" sz="2600" i="1" dirty="0">
                <a:solidFill>
                  <a:srgbClr val="FFFFCC"/>
                </a:solidFill>
                <a:latin typeface="Verdana" pitchFamily="34" charset="0"/>
                <a:ea typeface="Verdana" pitchFamily="34" charset="0"/>
                <a:cs typeface="Verdana" pitchFamily="34" charset="0"/>
              </a:rPr>
              <a:t>Jesus said unto him, Thou shalt love the Lord thy God with all thy heart, and with all</a:t>
            </a:r>
          </a:p>
          <a:p>
            <a:pPr algn="ctr"/>
            <a:r>
              <a:rPr lang="en-US" sz="2600" i="1" dirty="0">
                <a:solidFill>
                  <a:srgbClr val="FFFFCC"/>
                </a:solidFill>
                <a:latin typeface="Verdana" pitchFamily="34" charset="0"/>
                <a:ea typeface="Verdana" pitchFamily="34" charset="0"/>
                <a:cs typeface="Verdana" pitchFamily="34" charset="0"/>
              </a:rPr>
              <a:t>thy soul, and with all thy mind. This is the first and great commandment. And the </a:t>
            </a:r>
            <a:r>
              <a:rPr lang="en-US" sz="2600" i="1" dirty="0" smtClean="0">
                <a:solidFill>
                  <a:srgbClr val="FFFFCC"/>
                </a:solidFill>
                <a:latin typeface="Verdana" pitchFamily="34" charset="0"/>
                <a:ea typeface="Verdana" pitchFamily="34" charset="0"/>
                <a:cs typeface="Verdana" pitchFamily="34" charset="0"/>
              </a:rPr>
              <a:t>second is </a:t>
            </a:r>
            <a:r>
              <a:rPr lang="en-US" sz="2600" i="1" dirty="0">
                <a:solidFill>
                  <a:srgbClr val="FFFFCC"/>
                </a:solidFill>
                <a:latin typeface="Verdana" pitchFamily="34" charset="0"/>
                <a:ea typeface="Verdana" pitchFamily="34" charset="0"/>
                <a:cs typeface="Verdana" pitchFamily="34" charset="0"/>
              </a:rPr>
              <a:t>like unto it, Thou shalt love thy neighbor as </a:t>
            </a:r>
            <a:r>
              <a:rPr lang="en-US" sz="2600" i="1" dirty="0" smtClean="0">
                <a:solidFill>
                  <a:srgbClr val="FFFFCC"/>
                </a:solidFill>
                <a:latin typeface="Verdana" pitchFamily="34" charset="0"/>
                <a:ea typeface="Verdana" pitchFamily="34" charset="0"/>
                <a:cs typeface="Verdana" pitchFamily="34" charset="0"/>
              </a:rPr>
              <a:t>thyself.” </a:t>
            </a:r>
            <a:r>
              <a:rPr lang="en-US" sz="2600" dirty="0">
                <a:solidFill>
                  <a:srgbClr val="FFFFCC"/>
                </a:solidFill>
                <a:latin typeface="Verdana" pitchFamily="34" charset="0"/>
                <a:ea typeface="Verdana" pitchFamily="34" charset="0"/>
                <a:cs typeface="Verdana" pitchFamily="34" charset="0"/>
              </a:rPr>
              <a:t>(Matthew 22:37-39</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7170" name="Picture 2" descr="http://www.internetviz.com/psjblog/wp-content/uploads/2010/12/iStock_000009489613XSmall-300x19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390700">
            <a:off x="1964281" y="4657177"/>
            <a:ext cx="2857500" cy="18954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846823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2400"/>
            <a:ext cx="7543800" cy="990600"/>
          </a:xfrm>
        </p:spPr>
        <p:txBody>
          <a:bodyPr/>
          <a:lstStyle/>
          <a:p>
            <a:r>
              <a:rPr lang="en-US" sz="4000" dirty="0">
                <a:latin typeface="Verdana" pitchFamily="34" charset="0"/>
                <a:ea typeface="Verdana" pitchFamily="34" charset="0"/>
                <a:cs typeface="Verdana" pitchFamily="34" charset="0"/>
              </a:rPr>
              <a:t>A. Scriptures To Be Memorized By Personal Workers</a:t>
            </a:r>
            <a:endParaRPr lang="en-US" sz="4000" dirty="0">
              <a:latin typeface="Verdana" pitchFamily="34" charset="0"/>
              <a:ea typeface="Verdana" pitchFamily="34" charset="0"/>
              <a:cs typeface="Verdana" pitchFamily="34" charset="0"/>
            </a:endParaRPr>
          </a:p>
        </p:txBody>
      </p:sp>
      <p:sp>
        <p:nvSpPr>
          <p:cNvPr id="3" name="TextBox 2"/>
          <p:cNvSpPr txBox="1"/>
          <p:nvPr/>
        </p:nvSpPr>
        <p:spPr>
          <a:xfrm>
            <a:off x="0" y="1371600"/>
            <a:ext cx="7696200" cy="2492990"/>
          </a:xfrm>
          <a:prstGeom prst="rect">
            <a:avLst/>
          </a:prstGeom>
          <a:noFill/>
        </p:spPr>
        <p:txBody>
          <a:bodyPr wrap="square" rtlCol="0">
            <a:spAutoFit/>
          </a:bodyPr>
          <a:lstStyle/>
          <a:p>
            <a:pPr algn="ctr"/>
            <a:r>
              <a:rPr lang="en-US" sz="2600" b="1" dirty="0">
                <a:latin typeface="Verdana" pitchFamily="34" charset="0"/>
                <a:ea typeface="Verdana" pitchFamily="34" charset="0"/>
                <a:cs typeface="Verdana" pitchFamily="34" charset="0"/>
              </a:rPr>
              <a:t>“I do not wish to be forced to </a:t>
            </a:r>
            <a:r>
              <a:rPr lang="en-US" sz="2600" b="1" dirty="0" smtClean="0">
                <a:latin typeface="Verdana" pitchFamily="34" charset="0"/>
                <a:ea typeface="Verdana" pitchFamily="34" charset="0"/>
                <a:cs typeface="Verdana" pitchFamily="34" charset="0"/>
              </a:rPr>
              <a:t>a decision</a:t>
            </a:r>
            <a:r>
              <a:rPr lang="en-US" sz="2600" b="1" dirty="0">
                <a:latin typeface="Verdana" pitchFamily="34" charset="0"/>
                <a:ea typeface="Verdana" pitchFamily="34" charset="0"/>
                <a:cs typeface="Verdana" pitchFamily="34" charset="0"/>
              </a:rPr>
              <a:t>. When I am ready I </a:t>
            </a:r>
            <a:r>
              <a:rPr lang="en-US" sz="2600" b="1" dirty="0" smtClean="0">
                <a:latin typeface="Verdana" pitchFamily="34" charset="0"/>
                <a:ea typeface="Verdana" pitchFamily="34" charset="0"/>
                <a:cs typeface="Verdana" pitchFamily="34" charset="0"/>
              </a:rPr>
              <a:t>will come.”</a:t>
            </a:r>
          </a:p>
          <a:p>
            <a:pPr algn="ctr"/>
            <a:endParaRPr lang="en-US" sz="2600" b="1" dirty="0">
              <a:latin typeface="Verdana" pitchFamily="34" charset="0"/>
              <a:ea typeface="Verdana" pitchFamily="34" charset="0"/>
              <a:cs typeface="Verdana" pitchFamily="34" charset="0"/>
            </a:endParaRPr>
          </a:p>
          <a:p>
            <a:pPr algn="ctr"/>
            <a:r>
              <a:rPr lang="en-US" sz="2600" i="1" dirty="0">
                <a:solidFill>
                  <a:srgbClr val="FFFFCC"/>
                </a:solidFill>
                <a:latin typeface="Verdana" pitchFamily="34" charset="0"/>
                <a:ea typeface="Verdana" pitchFamily="34" charset="0"/>
                <a:cs typeface="Verdana" pitchFamily="34" charset="0"/>
              </a:rPr>
              <a:t>“Therefore be ye also ready: for in such an hour as ye think not the Son of </a:t>
            </a:r>
            <a:r>
              <a:rPr lang="en-US" sz="2600" i="1" dirty="0" smtClean="0">
                <a:solidFill>
                  <a:srgbClr val="FFFFCC"/>
                </a:solidFill>
                <a:latin typeface="Verdana" pitchFamily="34" charset="0"/>
                <a:ea typeface="Verdana" pitchFamily="34" charset="0"/>
                <a:cs typeface="Verdana" pitchFamily="34" charset="0"/>
              </a:rPr>
              <a:t>man cometh</a:t>
            </a:r>
            <a:r>
              <a:rPr lang="en-US" sz="2600" i="1" dirty="0">
                <a:solidFill>
                  <a:srgbClr val="FFFFCC"/>
                </a:solidFill>
                <a:latin typeface="Verdana" pitchFamily="34" charset="0"/>
                <a:ea typeface="Verdana" pitchFamily="34" charset="0"/>
                <a:cs typeface="Verdana" pitchFamily="34" charset="0"/>
              </a:rPr>
              <a:t>” </a:t>
            </a:r>
            <a:r>
              <a:rPr lang="en-US" sz="2600" dirty="0">
                <a:solidFill>
                  <a:srgbClr val="FFFFCC"/>
                </a:solidFill>
                <a:latin typeface="Verdana" pitchFamily="34" charset="0"/>
                <a:ea typeface="Verdana" pitchFamily="34" charset="0"/>
                <a:cs typeface="Verdana" pitchFamily="34" charset="0"/>
              </a:rPr>
              <a:t>(Matthew 24:44</a:t>
            </a:r>
            <a:r>
              <a:rPr lang="en-US" sz="2600" dirty="0" smtClean="0">
                <a:solidFill>
                  <a:srgbClr val="FFFFCC"/>
                </a:solidFill>
                <a:latin typeface="Verdana" pitchFamily="34" charset="0"/>
                <a:ea typeface="Verdana" pitchFamily="34" charset="0"/>
                <a:cs typeface="Verdana" pitchFamily="34" charset="0"/>
              </a:rPr>
              <a:t>).</a:t>
            </a:r>
            <a:endParaRPr lang="en-US" sz="2600" dirty="0">
              <a:solidFill>
                <a:srgbClr val="FFFFCC"/>
              </a:solidFill>
              <a:latin typeface="Verdana" pitchFamily="34" charset="0"/>
              <a:ea typeface="Verdana" pitchFamily="34" charset="0"/>
              <a:cs typeface="Verdana" pitchFamily="34" charset="0"/>
            </a:endParaRPr>
          </a:p>
        </p:txBody>
      </p:sp>
      <p:pic>
        <p:nvPicPr>
          <p:cNvPr id="8194" name="Picture 2" descr="http://www.jesus-is-savior.com/End%20of%20the%20World/rapture.jpg"/>
          <p:cNvPicPr>
            <a:picLocks noChangeAspect="1" noChangeArrowheads="1"/>
          </p:cNvPicPr>
          <p:nvPr/>
        </p:nvPicPr>
        <p:blipFill rotWithShape="1">
          <a:blip r:embed="rId3">
            <a:extLst>
              <a:ext uri="{28A0092B-C50C-407E-A947-70E740481C1C}">
                <a14:useLocalDpi xmlns:a14="http://schemas.microsoft.com/office/drawing/2010/main" val="0"/>
              </a:ext>
            </a:extLst>
          </a:blip>
          <a:srcRect r="4838" b="4310"/>
          <a:stretch/>
        </p:blipFill>
        <p:spPr bwMode="auto">
          <a:xfrm>
            <a:off x="1981200" y="3935634"/>
            <a:ext cx="3693824" cy="25413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70432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Evangelism II Lesson 1">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F65518A-9930-4861-9944-85DDBBED179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Evangelism II Lesson 1</Template>
  <TotalTime>3886</TotalTime>
  <Words>1354</Words>
  <Application>Microsoft Office PowerPoint</Application>
  <PresentationFormat>On-screen Show (4:3)</PresentationFormat>
  <Paragraphs>122</Paragraphs>
  <Slides>24</Slides>
  <Notes>0</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Evangelism II Lesson 1</vt:lpstr>
      <vt:lpstr>White with Courier font for code slides</vt:lpstr>
      <vt:lpstr>Evangelism II</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A. Scriptures To Be Memorized By Personal Workers</vt:lpstr>
      <vt:lpstr>B. How To Deal With A Procrastinator</vt:lpstr>
      <vt:lpstr>B. How To Deal With A Procrastinator</vt:lpstr>
      <vt:lpstr>B. How To Deal With A Procrastinator</vt:lpstr>
      <vt:lpstr>B. How To Deal With A Procrastinator</vt:lpstr>
      <vt:lpstr>B. How To Deal With A Procrastinator</vt:lpstr>
      <vt:lpstr>B. How To Deal With A Procrastinator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Evangelism II</dc:title>
  <dc:creator>Alyssa</dc:creator>
  <cp:lastModifiedBy>Alyssa</cp:lastModifiedBy>
  <cp:revision>146</cp:revision>
  <dcterms:created xsi:type="dcterms:W3CDTF">2013-06-10T19:35:52Z</dcterms:created>
  <dcterms:modified xsi:type="dcterms:W3CDTF">2013-07-25T22:23:06Z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TC102867249990</vt:lpwstr>
  </property>
</Properties>
</file>