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9"/>
  </p:notesMasterIdLst>
  <p:sldIdLst>
    <p:sldId id="257" r:id="rId2"/>
    <p:sldId id="267" r:id="rId3"/>
    <p:sldId id="406" r:id="rId4"/>
    <p:sldId id="377" r:id="rId5"/>
    <p:sldId id="370" r:id="rId6"/>
    <p:sldId id="376" r:id="rId7"/>
    <p:sldId id="374" r:id="rId8"/>
    <p:sldId id="372" r:id="rId9"/>
    <p:sldId id="373" r:id="rId10"/>
    <p:sldId id="375" r:id="rId11"/>
    <p:sldId id="371" r:id="rId12"/>
    <p:sldId id="289" r:id="rId13"/>
    <p:sldId id="359" r:id="rId14"/>
    <p:sldId id="378" r:id="rId15"/>
    <p:sldId id="368" r:id="rId16"/>
    <p:sldId id="380" r:id="rId17"/>
    <p:sldId id="268" r:id="rId18"/>
    <p:sldId id="381" r:id="rId19"/>
    <p:sldId id="357" r:id="rId20"/>
    <p:sldId id="382" r:id="rId21"/>
    <p:sldId id="367" r:id="rId22"/>
    <p:sldId id="383" r:id="rId23"/>
    <p:sldId id="384" r:id="rId24"/>
    <p:sldId id="385" r:id="rId25"/>
    <p:sldId id="386" r:id="rId26"/>
    <p:sldId id="387" r:id="rId27"/>
    <p:sldId id="388" r:id="rId28"/>
    <p:sldId id="389" r:id="rId29"/>
    <p:sldId id="390" r:id="rId30"/>
    <p:sldId id="391" r:id="rId31"/>
    <p:sldId id="292" r:id="rId32"/>
    <p:sldId id="392" r:id="rId33"/>
    <p:sldId id="393" r:id="rId34"/>
    <p:sldId id="394" r:id="rId35"/>
    <p:sldId id="395" r:id="rId36"/>
    <p:sldId id="396" r:id="rId37"/>
    <p:sldId id="397" r:id="rId38"/>
    <p:sldId id="398" r:id="rId39"/>
    <p:sldId id="399" r:id="rId40"/>
    <p:sldId id="365" r:id="rId41"/>
    <p:sldId id="401" r:id="rId42"/>
    <p:sldId id="402" r:id="rId43"/>
    <p:sldId id="403" r:id="rId44"/>
    <p:sldId id="404" r:id="rId45"/>
    <p:sldId id="405" r:id="rId46"/>
    <p:sldId id="361" r:id="rId47"/>
    <p:sldId id="278" r:id="rId4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Arial" charset="0"/>
      </a:defRPr>
    </a:lvl1pPr>
    <a:lvl2pPr marL="457200" algn="l" rtl="0" fontAlgn="base">
      <a:spcBef>
        <a:spcPct val="0"/>
      </a:spcBef>
      <a:spcAft>
        <a:spcPct val="0"/>
      </a:spcAft>
      <a:defRPr kern="1200">
        <a:solidFill>
          <a:schemeClr val="tx1"/>
        </a:solidFill>
        <a:latin typeface="Arial" charset="0"/>
        <a:ea typeface="ＭＳ Ｐゴシック" charset="0"/>
        <a:cs typeface="Arial" charset="0"/>
      </a:defRPr>
    </a:lvl2pPr>
    <a:lvl3pPr marL="914400" algn="l" rtl="0" fontAlgn="base">
      <a:spcBef>
        <a:spcPct val="0"/>
      </a:spcBef>
      <a:spcAft>
        <a:spcPct val="0"/>
      </a:spcAft>
      <a:defRPr kern="1200">
        <a:solidFill>
          <a:schemeClr val="tx1"/>
        </a:solidFill>
        <a:latin typeface="Arial" charset="0"/>
        <a:ea typeface="ＭＳ Ｐゴシック" charset="0"/>
        <a:cs typeface="Arial" charset="0"/>
      </a:defRPr>
    </a:lvl3pPr>
    <a:lvl4pPr marL="1371600" algn="l" rtl="0" fontAlgn="base">
      <a:spcBef>
        <a:spcPct val="0"/>
      </a:spcBef>
      <a:spcAft>
        <a:spcPct val="0"/>
      </a:spcAft>
      <a:defRPr kern="1200">
        <a:solidFill>
          <a:schemeClr val="tx1"/>
        </a:solidFill>
        <a:latin typeface="Arial" charset="0"/>
        <a:ea typeface="ＭＳ Ｐゴシック" charset="0"/>
        <a:cs typeface="Arial" charset="0"/>
      </a:defRPr>
    </a:lvl4pPr>
    <a:lvl5pPr marL="1828800" algn="l" rtl="0" fontAlgn="base">
      <a:spcBef>
        <a:spcPct val="0"/>
      </a:spcBef>
      <a:spcAft>
        <a:spcPct val="0"/>
      </a:spcAft>
      <a:defRPr kern="1200">
        <a:solidFill>
          <a:schemeClr val="tx1"/>
        </a:solidFill>
        <a:latin typeface="Arial" charset="0"/>
        <a:ea typeface="ＭＳ Ｐゴシック" charset="0"/>
        <a:cs typeface="Arial" charset="0"/>
      </a:defRPr>
    </a:lvl5pPr>
    <a:lvl6pPr marL="2286000" algn="l" defTabSz="457200" rtl="0" eaLnBrk="1" latinLnBrk="0" hangingPunct="1">
      <a:defRPr kern="1200">
        <a:solidFill>
          <a:schemeClr val="tx1"/>
        </a:solidFill>
        <a:latin typeface="Arial" charset="0"/>
        <a:ea typeface="ＭＳ Ｐゴシック" charset="0"/>
        <a:cs typeface="Arial" charset="0"/>
      </a:defRPr>
    </a:lvl6pPr>
    <a:lvl7pPr marL="2743200" algn="l" defTabSz="457200" rtl="0" eaLnBrk="1" latinLnBrk="0" hangingPunct="1">
      <a:defRPr kern="1200">
        <a:solidFill>
          <a:schemeClr val="tx1"/>
        </a:solidFill>
        <a:latin typeface="Arial" charset="0"/>
        <a:ea typeface="ＭＳ Ｐゴシック" charset="0"/>
        <a:cs typeface="Arial" charset="0"/>
      </a:defRPr>
    </a:lvl7pPr>
    <a:lvl8pPr marL="3200400" algn="l" defTabSz="457200" rtl="0" eaLnBrk="1" latinLnBrk="0" hangingPunct="1">
      <a:defRPr kern="1200">
        <a:solidFill>
          <a:schemeClr val="tx1"/>
        </a:solidFill>
        <a:latin typeface="Arial" charset="0"/>
        <a:ea typeface="ＭＳ Ｐゴシック" charset="0"/>
        <a:cs typeface="Arial" charset="0"/>
      </a:defRPr>
    </a:lvl8pPr>
    <a:lvl9pPr marL="3657600" algn="l" defTabSz="457200" rtl="0" eaLnBrk="1" latinLnBrk="0" hangingPunct="1">
      <a:defRPr kern="1200">
        <a:solidFill>
          <a:schemeClr val="tx1"/>
        </a:solidFill>
        <a:latin typeface="Arial" charset="0"/>
        <a:ea typeface="ＭＳ Ｐゴシック" charset="0"/>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50C"/>
    <a:srgbClr val="010D21"/>
    <a:srgbClr val="000000"/>
    <a:srgbClr val="006600"/>
    <a:srgbClr val="FFFF00"/>
    <a:srgbClr val="66CCFF"/>
    <a:srgbClr val="9C1406"/>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901" autoAdjust="0"/>
    <p:restoredTop sz="94660"/>
  </p:normalViewPr>
  <p:slideViewPr>
    <p:cSldViewPr snapToGrid="0">
      <p:cViewPr>
        <p:scale>
          <a:sx n="100" d="100"/>
          <a:sy n="100" d="100"/>
        </p:scale>
        <p:origin x="-864" y="-8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printerSettings" Target="printerSettings/printerSettings1.bin"/><Relationship Id="rId51" Type="http://schemas.openxmlformats.org/officeDocument/2006/relationships/presProps" Target="presProps.xml"/><Relationship Id="rId52" Type="http://schemas.openxmlformats.org/officeDocument/2006/relationships/viewProps" Target="viewProps.xml"/><Relationship Id="rId53" Type="http://schemas.openxmlformats.org/officeDocument/2006/relationships/theme" Target="theme/theme1.xml"/><Relationship Id="rId54"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10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lvl1pPr>
          </a:lstStyle>
          <a:p>
            <a:fld id="{951BA6AC-5286-E248-BF9F-92FF7C553631}" type="slidenum">
              <a:rPr lang="en-US"/>
              <a:pPr/>
              <a:t>‹#›</a:t>
            </a:fld>
            <a:endParaRPr lang="en-US"/>
          </a:p>
        </p:txBody>
      </p:sp>
    </p:spTree>
    <p:extLst>
      <p:ext uri="{BB962C8B-B14F-4D97-AF65-F5344CB8AC3E}">
        <p14:creationId xmlns:p14="http://schemas.microsoft.com/office/powerpoint/2010/main" val="59860136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charset="0"/>
        <a:cs typeface="Arial" charset="0"/>
      </a:defRPr>
    </a:lvl1pPr>
    <a:lvl2pPr marL="457200" algn="l" rtl="0" fontAlgn="base">
      <a:spcBef>
        <a:spcPct val="30000"/>
      </a:spcBef>
      <a:spcAft>
        <a:spcPct val="0"/>
      </a:spcAft>
      <a:defRPr sz="1200" kern="1200">
        <a:solidFill>
          <a:schemeClr val="tx1"/>
        </a:solidFill>
        <a:latin typeface="Arial" charset="0"/>
        <a:ea typeface="Arial" charset="0"/>
        <a:cs typeface="Arial" charset="0"/>
      </a:defRPr>
    </a:lvl2pPr>
    <a:lvl3pPr marL="914400" algn="l" rtl="0" fontAlgn="base">
      <a:spcBef>
        <a:spcPct val="30000"/>
      </a:spcBef>
      <a:spcAft>
        <a:spcPct val="0"/>
      </a:spcAft>
      <a:defRPr sz="1200" kern="1200">
        <a:solidFill>
          <a:schemeClr val="tx1"/>
        </a:solidFill>
        <a:latin typeface="Arial" charset="0"/>
        <a:ea typeface="Arial" charset="0"/>
        <a:cs typeface="Arial" charset="0"/>
      </a:defRPr>
    </a:lvl3pPr>
    <a:lvl4pPr marL="1371600" algn="l" rtl="0" fontAlgn="base">
      <a:spcBef>
        <a:spcPct val="30000"/>
      </a:spcBef>
      <a:spcAft>
        <a:spcPct val="0"/>
      </a:spcAft>
      <a:defRPr sz="1200" kern="1200">
        <a:solidFill>
          <a:schemeClr val="tx1"/>
        </a:solidFill>
        <a:latin typeface="Arial" charset="0"/>
        <a:ea typeface="Arial" charset="0"/>
        <a:cs typeface="Arial" charset="0"/>
      </a:defRPr>
    </a:lvl4pPr>
    <a:lvl5pPr marL="1828800" algn="l" rtl="0" fontAlgn="base">
      <a:spcBef>
        <a:spcPct val="30000"/>
      </a:spcBef>
      <a:spcAft>
        <a:spcPct val="0"/>
      </a:spcAft>
      <a:defRPr sz="1200" kern="1200">
        <a:solidFill>
          <a:schemeClr val="tx1"/>
        </a:solidFill>
        <a:latin typeface="Arial" charset="0"/>
        <a:ea typeface="Arial" charset="0"/>
        <a:cs typeface="Arial"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ED78E3-5343-D244-A3C6-8E73719114B1}" type="slidenum">
              <a:rPr lang="en-US"/>
              <a:pPr/>
              <a:t>1</a:t>
            </a:fld>
            <a:endParaRPr lang="en-US"/>
          </a:p>
        </p:txBody>
      </p:sp>
      <p:sp>
        <p:nvSpPr>
          <p:cNvPr id="512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51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474D5B-3EC2-2947-A9A3-9CA46CDF31DB}" type="slidenum">
              <a:rPr lang="en-US"/>
              <a:pPr/>
              <a:t>10</a:t>
            </a:fld>
            <a:endParaRPr lang="en-US"/>
          </a:p>
        </p:txBody>
      </p:sp>
      <p:sp>
        <p:nvSpPr>
          <p:cNvPr id="28057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805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0CF24E-C5C2-DD45-AAC9-F077637C37F6}" type="slidenum">
              <a:rPr lang="en-US"/>
              <a:pPr/>
              <a:t>11</a:t>
            </a:fld>
            <a:endParaRPr lang="en-US"/>
          </a:p>
        </p:txBody>
      </p:sp>
      <p:sp>
        <p:nvSpPr>
          <p:cNvPr id="27238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723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7693AA-4781-D441-90BF-953C7CC4AEA3}" type="slidenum">
              <a:rPr lang="en-US"/>
              <a:pPr/>
              <a:t>12</a:t>
            </a:fld>
            <a:endParaRPr lang="en-US"/>
          </a:p>
        </p:txBody>
      </p:sp>
      <p:sp>
        <p:nvSpPr>
          <p:cNvPr id="6963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696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9B4EB5-766B-F54B-9B05-1EB69484FCB9}" type="slidenum">
              <a:rPr lang="en-US"/>
              <a:pPr/>
              <a:t>13</a:t>
            </a:fld>
            <a:endParaRPr lang="en-US"/>
          </a:p>
        </p:txBody>
      </p:sp>
      <p:sp>
        <p:nvSpPr>
          <p:cNvPr id="24781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478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7C40D56-9489-0C4C-86B0-1FF8510BE4B4}" type="slidenum">
              <a:rPr lang="en-US"/>
              <a:pPr/>
              <a:t>14</a:t>
            </a:fld>
            <a:endParaRPr lang="en-US"/>
          </a:p>
        </p:txBody>
      </p:sp>
      <p:sp>
        <p:nvSpPr>
          <p:cNvPr id="28672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86723"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8FE1A2-3675-A644-AB0B-C3DB32F57852}" type="slidenum">
              <a:rPr lang="en-US"/>
              <a:pPr/>
              <a:t>15</a:t>
            </a:fld>
            <a:endParaRPr lang="en-US"/>
          </a:p>
        </p:txBody>
      </p:sp>
      <p:sp>
        <p:nvSpPr>
          <p:cNvPr id="26624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66243"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7C10E7-B1BD-3345-A1F8-BCC47E841893}" type="slidenum">
              <a:rPr lang="en-US"/>
              <a:pPr/>
              <a:t>16</a:t>
            </a:fld>
            <a:endParaRPr lang="en-US"/>
          </a:p>
        </p:txBody>
      </p:sp>
      <p:sp>
        <p:nvSpPr>
          <p:cNvPr id="29081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90819"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250E73-ACC0-E84E-AC4F-6E785C173071}" type="slidenum">
              <a:rPr lang="en-US"/>
              <a:pPr/>
              <a:t>17</a:t>
            </a:fld>
            <a:endParaRPr lang="en-US"/>
          </a:p>
        </p:txBody>
      </p:sp>
      <p:sp>
        <p:nvSpPr>
          <p:cNvPr id="3072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0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59D1A5-02F2-1D4D-B5F0-0CEF49F434B4}" type="slidenum">
              <a:rPr lang="en-US"/>
              <a:pPr/>
              <a:t>18</a:t>
            </a:fld>
            <a:endParaRPr lang="en-US"/>
          </a:p>
        </p:txBody>
      </p:sp>
      <p:sp>
        <p:nvSpPr>
          <p:cNvPr id="29286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92867"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79B3156-77DA-2049-9C97-D3A18CAE854B}" type="slidenum">
              <a:rPr lang="en-US"/>
              <a:pPr/>
              <a:t>19</a:t>
            </a:fld>
            <a:endParaRPr lang="en-US"/>
          </a:p>
        </p:txBody>
      </p:sp>
      <p:sp>
        <p:nvSpPr>
          <p:cNvPr id="24166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416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647308E-7B2F-4B48-9A1E-7B0038219274}" type="slidenum">
              <a:rPr lang="en-US"/>
              <a:pPr/>
              <a:t>2</a:t>
            </a:fld>
            <a:endParaRPr lang="en-US"/>
          </a:p>
        </p:txBody>
      </p:sp>
      <p:sp>
        <p:nvSpPr>
          <p:cNvPr id="2662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6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1C34ECF-ABFA-594A-8573-8F5ACBDEAD1C}" type="slidenum">
              <a:rPr lang="en-US"/>
              <a:pPr/>
              <a:t>20</a:t>
            </a:fld>
            <a:endParaRPr lang="en-US"/>
          </a:p>
        </p:txBody>
      </p:sp>
      <p:sp>
        <p:nvSpPr>
          <p:cNvPr id="29491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949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53A098-781C-B349-9287-9DA0D6987BF5}" type="slidenum">
              <a:rPr lang="en-US"/>
              <a:pPr/>
              <a:t>21</a:t>
            </a:fld>
            <a:endParaRPr lang="en-US"/>
          </a:p>
        </p:txBody>
      </p:sp>
      <p:sp>
        <p:nvSpPr>
          <p:cNvPr id="26419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64195"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17BF75-8ABB-ED4C-BEE0-9F9AA75EFB31}" type="slidenum">
              <a:rPr lang="en-US"/>
              <a:pPr/>
              <a:t>22</a:t>
            </a:fld>
            <a:endParaRPr lang="en-US"/>
          </a:p>
        </p:txBody>
      </p:sp>
      <p:sp>
        <p:nvSpPr>
          <p:cNvPr id="29696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96963"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13EF6B3-CAC6-F143-985D-0E03A671D946}" type="slidenum">
              <a:rPr lang="en-US"/>
              <a:pPr/>
              <a:t>23</a:t>
            </a:fld>
            <a:endParaRPr lang="en-US"/>
          </a:p>
        </p:txBody>
      </p:sp>
      <p:sp>
        <p:nvSpPr>
          <p:cNvPr id="29901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990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AC5995-F533-4B48-A77D-F648E5F7B6FB}" type="slidenum">
              <a:rPr lang="en-US"/>
              <a:pPr/>
              <a:t>24</a:t>
            </a:fld>
            <a:endParaRPr lang="en-US"/>
          </a:p>
        </p:txBody>
      </p:sp>
      <p:sp>
        <p:nvSpPr>
          <p:cNvPr id="30105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010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6FB6F6-DC0D-4145-809B-6813A473C340}" type="slidenum">
              <a:rPr lang="en-US"/>
              <a:pPr/>
              <a:t>25</a:t>
            </a:fld>
            <a:endParaRPr lang="en-US"/>
          </a:p>
        </p:txBody>
      </p:sp>
      <p:sp>
        <p:nvSpPr>
          <p:cNvPr id="30310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031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F72A02-C01D-8D46-A250-DCCE000C39A1}" type="slidenum">
              <a:rPr lang="en-US"/>
              <a:pPr/>
              <a:t>26</a:t>
            </a:fld>
            <a:endParaRPr lang="en-US"/>
          </a:p>
        </p:txBody>
      </p:sp>
      <p:sp>
        <p:nvSpPr>
          <p:cNvPr id="30515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05155"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EA55D1-F617-854E-9A26-0AE634B8434F}" type="slidenum">
              <a:rPr lang="en-US"/>
              <a:pPr/>
              <a:t>27</a:t>
            </a:fld>
            <a:endParaRPr lang="en-US"/>
          </a:p>
        </p:txBody>
      </p:sp>
      <p:sp>
        <p:nvSpPr>
          <p:cNvPr id="30720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072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3D598EC-D2E8-8F4E-9C61-4525F8885996}" type="slidenum">
              <a:rPr lang="en-US"/>
              <a:pPr/>
              <a:t>28</a:t>
            </a:fld>
            <a:endParaRPr lang="en-US"/>
          </a:p>
        </p:txBody>
      </p:sp>
      <p:sp>
        <p:nvSpPr>
          <p:cNvPr id="30925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09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1E0646B-5E3D-D34C-8505-AF916C8EE660}" type="slidenum">
              <a:rPr lang="en-US"/>
              <a:pPr/>
              <a:t>29</a:t>
            </a:fld>
            <a:endParaRPr lang="en-US"/>
          </a:p>
        </p:txBody>
      </p:sp>
      <p:sp>
        <p:nvSpPr>
          <p:cNvPr id="31129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112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2BCC13-A2CE-8045-BFF3-6CE38684DA8C}" type="slidenum">
              <a:rPr lang="en-US"/>
              <a:pPr/>
              <a:t>3</a:t>
            </a:fld>
            <a:endParaRPr lang="en-US"/>
          </a:p>
        </p:txBody>
      </p:sp>
      <p:sp>
        <p:nvSpPr>
          <p:cNvPr id="34816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481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A26C61-5953-6E42-9E4B-7ED30C0B63B9}" type="slidenum">
              <a:rPr lang="en-US"/>
              <a:pPr/>
              <a:t>30</a:t>
            </a:fld>
            <a:endParaRPr lang="en-US"/>
          </a:p>
        </p:txBody>
      </p:sp>
      <p:sp>
        <p:nvSpPr>
          <p:cNvPr id="31334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133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8B34AD-1F34-794D-8057-CCC80B7E66D6}" type="slidenum">
              <a:rPr lang="en-US"/>
              <a:pPr/>
              <a:t>31</a:t>
            </a:fld>
            <a:endParaRPr lang="en-US"/>
          </a:p>
        </p:txBody>
      </p:sp>
      <p:sp>
        <p:nvSpPr>
          <p:cNvPr id="8806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880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9817DD-039C-1E47-84EA-97F92FE1FCFD}" type="slidenum">
              <a:rPr lang="en-US"/>
              <a:pPr/>
              <a:t>32</a:t>
            </a:fld>
            <a:endParaRPr lang="en-US"/>
          </a:p>
        </p:txBody>
      </p:sp>
      <p:sp>
        <p:nvSpPr>
          <p:cNvPr id="31539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153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5DCB7BA-CC4A-B242-A575-85DFCAC1888F}" type="slidenum">
              <a:rPr lang="en-US"/>
              <a:pPr/>
              <a:t>33</a:t>
            </a:fld>
            <a:endParaRPr lang="en-US"/>
          </a:p>
        </p:txBody>
      </p:sp>
      <p:sp>
        <p:nvSpPr>
          <p:cNvPr id="31744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174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4F52942-F095-BA46-AFC9-954F289CB50C}" type="slidenum">
              <a:rPr lang="en-US"/>
              <a:pPr/>
              <a:t>34</a:t>
            </a:fld>
            <a:endParaRPr lang="en-US"/>
          </a:p>
        </p:txBody>
      </p:sp>
      <p:sp>
        <p:nvSpPr>
          <p:cNvPr id="31949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194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7EB6EBA-1F25-2B46-9FBB-9BA464C8C655}" type="slidenum">
              <a:rPr lang="en-US"/>
              <a:pPr/>
              <a:t>35</a:t>
            </a:fld>
            <a:endParaRPr lang="en-US"/>
          </a:p>
        </p:txBody>
      </p:sp>
      <p:sp>
        <p:nvSpPr>
          <p:cNvPr id="32153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215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4897D8-7E8F-FA40-8C6E-7E9A03C7DEC0}" type="slidenum">
              <a:rPr lang="en-US"/>
              <a:pPr/>
              <a:t>36</a:t>
            </a:fld>
            <a:endParaRPr lang="en-US"/>
          </a:p>
        </p:txBody>
      </p:sp>
      <p:sp>
        <p:nvSpPr>
          <p:cNvPr id="32358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235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176F2E-FC7C-C04A-BD5A-729DC68D795C}" type="slidenum">
              <a:rPr lang="en-US"/>
              <a:pPr/>
              <a:t>37</a:t>
            </a:fld>
            <a:endParaRPr lang="en-US"/>
          </a:p>
        </p:txBody>
      </p:sp>
      <p:sp>
        <p:nvSpPr>
          <p:cNvPr id="32563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256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E3A385-CD57-3F4C-BE2A-40B5A0337C5B}" type="slidenum">
              <a:rPr lang="en-US"/>
              <a:pPr/>
              <a:t>38</a:t>
            </a:fld>
            <a:endParaRPr lang="en-US"/>
          </a:p>
        </p:txBody>
      </p:sp>
      <p:sp>
        <p:nvSpPr>
          <p:cNvPr id="32768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276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16F997-2394-B54F-8EAD-FF5F289E01EE}" type="slidenum">
              <a:rPr lang="en-US"/>
              <a:pPr/>
              <a:t>39</a:t>
            </a:fld>
            <a:endParaRPr lang="en-US"/>
          </a:p>
        </p:txBody>
      </p:sp>
      <p:sp>
        <p:nvSpPr>
          <p:cNvPr id="32973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297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15B692-CB81-2744-AA12-CABEE8E35C95}" type="slidenum">
              <a:rPr lang="en-US"/>
              <a:pPr/>
              <a:t>4</a:t>
            </a:fld>
            <a:endParaRPr lang="en-US"/>
          </a:p>
        </p:txBody>
      </p:sp>
      <p:sp>
        <p:nvSpPr>
          <p:cNvPr id="28467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846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2BF810-B107-8F42-AC6B-704A8556EF7B}" type="slidenum">
              <a:rPr lang="en-US"/>
              <a:pPr/>
              <a:t>40</a:t>
            </a:fld>
            <a:endParaRPr lang="en-US"/>
          </a:p>
        </p:txBody>
      </p:sp>
      <p:sp>
        <p:nvSpPr>
          <p:cNvPr id="26009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600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4F17BE5-F0F7-3741-A3CA-10A003959D6B}" type="slidenum">
              <a:rPr lang="en-US"/>
              <a:pPr/>
              <a:t>41</a:t>
            </a:fld>
            <a:endParaRPr lang="en-US"/>
          </a:p>
        </p:txBody>
      </p:sp>
      <p:sp>
        <p:nvSpPr>
          <p:cNvPr id="33382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338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20BD03-5289-2D4E-BC3B-70198B12205E}" type="slidenum">
              <a:rPr lang="en-US"/>
              <a:pPr/>
              <a:t>42</a:t>
            </a:fld>
            <a:endParaRPr lang="en-US"/>
          </a:p>
        </p:txBody>
      </p:sp>
      <p:sp>
        <p:nvSpPr>
          <p:cNvPr id="33587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358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FEA51AB-0F9C-A84E-948C-B2D013275588}" type="slidenum">
              <a:rPr lang="en-US"/>
              <a:pPr/>
              <a:t>43</a:t>
            </a:fld>
            <a:endParaRPr lang="en-US"/>
          </a:p>
        </p:txBody>
      </p:sp>
      <p:sp>
        <p:nvSpPr>
          <p:cNvPr id="33792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379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AF2F66-5700-8C48-A201-176EEC52493B}" type="slidenum">
              <a:rPr lang="en-US"/>
              <a:pPr/>
              <a:t>44</a:t>
            </a:fld>
            <a:endParaRPr lang="en-US"/>
          </a:p>
        </p:txBody>
      </p:sp>
      <p:sp>
        <p:nvSpPr>
          <p:cNvPr id="33997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399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BDC3E6-3107-B640-BCA9-A220BD48D04C}" type="slidenum">
              <a:rPr lang="en-US"/>
              <a:pPr/>
              <a:t>45</a:t>
            </a:fld>
            <a:endParaRPr lang="en-US"/>
          </a:p>
        </p:txBody>
      </p:sp>
      <p:sp>
        <p:nvSpPr>
          <p:cNvPr id="34201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420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0A34636-0FDE-6242-B974-ACDF66261ADD}" type="slidenum">
              <a:rPr lang="en-US"/>
              <a:pPr/>
              <a:t>46</a:t>
            </a:fld>
            <a:endParaRPr lang="en-US"/>
          </a:p>
        </p:txBody>
      </p:sp>
      <p:sp>
        <p:nvSpPr>
          <p:cNvPr id="25190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519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098B02-FEEA-534A-9601-F42E9EF7443F}" type="slidenum">
              <a:rPr lang="en-US"/>
              <a:pPr/>
              <a:t>47</a:t>
            </a:fld>
            <a:endParaRPr lang="en-US"/>
          </a:p>
        </p:txBody>
      </p:sp>
      <p:sp>
        <p:nvSpPr>
          <p:cNvPr id="5325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53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57674A-3A2B-9E46-BE23-59A4E0A0A8E1}" type="slidenum">
              <a:rPr lang="en-US"/>
              <a:pPr/>
              <a:t>5</a:t>
            </a:fld>
            <a:endParaRPr lang="en-US"/>
          </a:p>
        </p:txBody>
      </p:sp>
      <p:sp>
        <p:nvSpPr>
          <p:cNvPr id="27033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70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62CE53D-32C6-7E41-81E5-941A24653B73}" type="slidenum">
              <a:rPr lang="en-US"/>
              <a:pPr/>
              <a:t>6</a:t>
            </a:fld>
            <a:endParaRPr lang="en-US"/>
          </a:p>
        </p:txBody>
      </p:sp>
      <p:sp>
        <p:nvSpPr>
          <p:cNvPr id="28262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82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EBF112-DF0E-244D-B15D-7CCC653B09EB}" type="slidenum">
              <a:rPr lang="en-US"/>
              <a:pPr/>
              <a:t>7</a:t>
            </a:fld>
            <a:endParaRPr lang="en-US"/>
          </a:p>
        </p:txBody>
      </p:sp>
      <p:sp>
        <p:nvSpPr>
          <p:cNvPr id="27853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785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7C735A-E670-3043-9B16-FE512582A7F1}" type="slidenum">
              <a:rPr lang="en-US"/>
              <a:pPr/>
              <a:t>8</a:t>
            </a:fld>
            <a:endParaRPr lang="en-US"/>
          </a:p>
        </p:txBody>
      </p:sp>
      <p:sp>
        <p:nvSpPr>
          <p:cNvPr id="27443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744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571A16-3BEB-5946-90D7-81FD3C2FAB05}" type="slidenum">
              <a:rPr lang="en-US"/>
              <a:pPr/>
              <a:t>9</a:t>
            </a:fld>
            <a:endParaRPr lang="en-US"/>
          </a:p>
        </p:txBody>
      </p:sp>
      <p:sp>
        <p:nvSpPr>
          <p:cNvPr id="27648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7648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2525F4F-FC07-A346-98C6-17471CD792BA}" type="slidenum">
              <a:rPr lang="en-US"/>
              <a:pPr/>
              <a:t>‹#›</a:t>
            </a:fld>
            <a:endParaRPr lang="en-US"/>
          </a:p>
        </p:txBody>
      </p:sp>
    </p:spTree>
    <p:extLst>
      <p:ext uri="{BB962C8B-B14F-4D97-AF65-F5344CB8AC3E}">
        <p14:creationId xmlns:p14="http://schemas.microsoft.com/office/powerpoint/2010/main" val="1069576712"/>
      </p:ext>
    </p:extLst>
  </p:cSld>
  <p:clrMapOvr>
    <a:masterClrMapping/>
  </p:clrMapOvr>
  <p:transition xmlns:p14="http://schemas.microsoft.com/office/powerpoint/2010/main" spd="slow">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F7F31BE-0B6B-B548-8C0C-44089DD8A07A}" type="slidenum">
              <a:rPr lang="en-US"/>
              <a:pPr/>
              <a:t>‹#›</a:t>
            </a:fld>
            <a:endParaRPr lang="en-US"/>
          </a:p>
        </p:txBody>
      </p:sp>
    </p:spTree>
    <p:extLst>
      <p:ext uri="{BB962C8B-B14F-4D97-AF65-F5344CB8AC3E}">
        <p14:creationId xmlns:p14="http://schemas.microsoft.com/office/powerpoint/2010/main" val="1003693916"/>
      </p:ext>
    </p:extLst>
  </p:cSld>
  <p:clrMapOvr>
    <a:masterClrMapping/>
  </p:clrMapOvr>
  <p:transition xmlns:p14="http://schemas.microsoft.com/office/powerpoint/2010/main" spd="slow">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74DA6C1-89E3-EC41-A59E-4AE1B7AAA322}" type="slidenum">
              <a:rPr lang="en-US"/>
              <a:pPr/>
              <a:t>‹#›</a:t>
            </a:fld>
            <a:endParaRPr lang="en-US"/>
          </a:p>
        </p:txBody>
      </p:sp>
    </p:spTree>
    <p:extLst>
      <p:ext uri="{BB962C8B-B14F-4D97-AF65-F5344CB8AC3E}">
        <p14:creationId xmlns:p14="http://schemas.microsoft.com/office/powerpoint/2010/main" val="1239854872"/>
      </p:ext>
    </p:extLst>
  </p:cSld>
  <p:clrMapOvr>
    <a:masterClrMapping/>
  </p:clrMapOvr>
  <p:transition xmlns:p14="http://schemas.microsoft.com/office/powerpoint/2010/main" spd="slow">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9509CF0-AF58-9D4E-8651-68B2D63A1447}" type="slidenum">
              <a:rPr lang="en-US"/>
              <a:pPr/>
              <a:t>‹#›</a:t>
            </a:fld>
            <a:endParaRPr lang="en-US"/>
          </a:p>
        </p:txBody>
      </p:sp>
    </p:spTree>
    <p:extLst>
      <p:ext uri="{BB962C8B-B14F-4D97-AF65-F5344CB8AC3E}">
        <p14:creationId xmlns:p14="http://schemas.microsoft.com/office/powerpoint/2010/main" val="1949448277"/>
      </p:ext>
    </p:extLst>
  </p:cSld>
  <p:clrMapOvr>
    <a:masterClrMapping/>
  </p:clrMapOvr>
  <p:transition xmlns:p14="http://schemas.microsoft.com/office/powerpoint/2010/main" spd="slow">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4B0B735-BA94-014B-A027-2695162508A6}" type="slidenum">
              <a:rPr lang="en-US"/>
              <a:pPr/>
              <a:t>‹#›</a:t>
            </a:fld>
            <a:endParaRPr lang="en-US"/>
          </a:p>
        </p:txBody>
      </p:sp>
    </p:spTree>
    <p:extLst>
      <p:ext uri="{BB962C8B-B14F-4D97-AF65-F5344CB8AC3E}">
        <p14:creationId xmlns:p14="http://schemas.microsoft.com/office/powerpoint/2010/main" val="3258176676"/>
      </p:ext>
    </p:extLst>
  </p:cSld>
  <p:clrMapOvr>
    <a:masterClrMapping/>
  </p:clrMapOvr>
  <p:transition xmlns:p14="http://schemas.microsoft.com/office/powerpoint/2010/main" spd="slow">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7590492-F3D8-D441-8212-7A621F536E7C}" type="slidenum">
              <a:rPr lang="en-US"/>
              <a:pPr/>
              <a:t>‹#›</a:t>
            </a:fld>
            <a:endParaRPr lang="en-US"/>
          </a:p>
        </p:txBody>
      </p:sp>
    </p:spTree>
    <p:extLst>
      <p:ext uri="{BB962C8B-B14F-4D97-AF65-F5344CB8AC3E}">
        <p14:creationId xmlns:p14="http://schemas.microsoft.com/office/powerpoint/2010/main" val="1022424750"/>
      </p:ext>
    </p:extLst>
  </p:cSld>
  <p:clrMapOvr>
    <a:masterClrMapping/>
  </p:clrMapOvr>
  <p:transition xmlns:p14="http://schemas.microsoft.com/office/powerpoint/2010/main" spd="slow">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205F6A85-62C4-BF4E-9147-0A852D13ED4A}" type="slidenum">
              <a:rPr lang="en-US"/>
              <a:pPr/>
              <a:t>‹#›</a:t>
            </a:fld>
            <a:endParaRPr lang="en-US"/>
          </a:p>
        </p:txBody>
      </p:sp>
    </p:spTree>
    <p:extLst>
      <p:ext uri="{BB962C8B-B14F-4D97-AF65-F5344CB8AC3E}">
        <p14:creationId xmlns:p14="http://schemas.microsoft.com/office/powerpoint/2010/main" val="1421161790"/>
      </p:ext>
    </p:extLst>
  </p:cSld>
  <p:clrMapOvr>
    <a:masterClrMapping/>
  </p:clrMapOvr>
  <p:transition xmlns:p14="http://schemas.microsoft.com/office/powerpoint/2010/mai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9C0B1AC0-931D-1F43-9263-A7D1DE320603}" type="slidenum">
              <a:rPr lang="en-US"/>
              <a:pPr/>
              <a:t>‹#›</a:t>
            </a:fld>
            <a:endParaRPr lang="en-US"/>
          </a:p>
        </p:txBody>
      </p:sp>
    </p:spTree>
    <p:extLst>
      <p:ext uri="{BB962C8B-B14F-4D97-AF65-F5344CB8AC3E}">
        <p14:creationId xmlns:p14="http://schemas.microsoft.com/office/powerpoint/2010/main" val="164052273"/>
      </p:ext>
    </p:extLst>
  </p:cSld>
  <p:clrMapOvr>
    <a:masterClrMapping/>
  </p:clrMapOvr>
  <p:transition xmlns:p14="http://schemas.microsoft.com/office/powerpoint/2010/main" spd="slow">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1FB7973D-C715-A04F-8C42-6A0D8D636F9F}" type="slidenum">
              <a:rPr lang="en-US"/>
              <a:pPr/>
              <a:t>‹#›</a:t>
            </a:fld>
            <a:endParaRPr lang="en-US"/>
          </a:p>
        </p:txBody>
      </p:sp>
    </p:spTree>
    <p:extLst>
      <p:ext uri="{BB962C8B-B14F-4D97-AF65-F5344CB8AC3E}">
        <p14:creationId xmlns:p14="http://schemas.microsoft.com/office/powerpoint/2010/main" val="98718941"/>
      </p:ext>
    </p:extLst>
  </p:cSld>
  <p:clrMapOvr>
    <a:masterClrMapping/>
  </p:clrMapOvr>
  <p:transition xmlns:p14="http://schemas.microsoft.com/office/powerpoint/2010/mai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649B7A3-260B-7E4C-B669-1CA496BAB48C}" type="slidenum">
              <a:rPr lang="en-US"/>
              <a:pPr/>
              <a:t>‹#›</a:t>
            </a:fld>
            <a:endParaRPr lang="en-US"/>
          </a:p>
        </p:txBody>
      </p:sp>
    </p:spTree>
    <p:extLst>
      <p:ext uri="{BB962C8B-B14F-4D97-AF65-F5344CB8AC3E}">
        <p14:creationId xmlns:p14="http://schemas.microsoft.com/office/powerpoint/2010/main" val="3177360217"/>
      </p:ext>
    </p:extLst>
  </p:cSld>
  <p:clrMapOvr>
    <a:masterClrMapping/>
  </p:clrMapOvr>
  <p:transition xmlns:p14="http://schemas.microsoft.com/office/powerpoint/2010/mai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8ECCCB6-DEC8-6240-B13F-329D0A98BA6F}" type="slidenum">
              <a:rPr lang="en-US"/>
              <a:pPr/>
              <a:t>‹#›</a:t>
            </a:fld>
            <a:endParaRPr lang="en-US"/>
          </a:p>
        </p:txBody>
      </p:sp>
    </p:spTree>
    <p:extLst>
      <p:ext uri="{BB962C8B-B14F-4D97-AF65-F5344CB8AC3E}">
        <p14:creationId xmlns:p14="http://schemas.microsoft.com/office/powerpoint/2010/main" val="805731939"/>
      </p:ext>
    </p:extLst>
  </p:cSld>
  <p:clrMapOvr>
    <a:masterClrMapping/>
  </p:clrMapOvr>
  <p:transition xmlns:p14="http://schemas.microsoft.com/office/powerpoint/2010/main" spd="slow">
    <p:wipe dir="d"/>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a:lvl1pPr>
          </a:lstStyle>
          <a:p>
            <a:fld id="{787C88D1-A787-234F-B9AD-D4DB052847B7}"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xmlns:p14="http://schemas.microsoft.com/office/powerpoint/2010/main" spd="slow">
    <p:wipe dir="d"/>
  </p:transition>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ea typeface="ＭＳ Ｐゴシック" charset="0"/>
          <a:cs typeface="Arial" charset="0"/>
        </a:defRPr>
      </a:lvl2pPr>
      <a:lvl3pPr algn="ctr" rtl="0" fontAlgn="base">
        <a:spcBef>
          <a:spcPct val="0"/>
        </a:spcBef>
        <a:spcAft>
          <a:spcPct val="0"/>
        </a:spcAft>
        <a:defRPr sz="4400">
          <a:solidFill>
            <a:schemeClr val="tx2"/>
          </a:solidFill>
          <a:latin typeface="Arial" charset="0"/>
          <a:ea typeface="ＭＳ Ｐゴシック" charset="0"/>
          <a:cs typeface="Arial" charset="0"/>
        </a:defRPr>
      </a:lvl3pPr>
      <a:lvl4pPr algn="ctr" rtl="0" fontAlgn="base">
        <a:spcBef>
          <a:spcPct val="0"/>
        </a:spcBef>
        <a:spcAft>
          <a:spcPct val="0"/>
        </a:spcAft>
        <a:defRPr sz="4400">
          <a:solidFill>
            <a:schemeClr val="tx2"/>
          </a:solidFill>
          <a:latin typeface="Arial" charset="0"/>
          <a:ea typeface="ＭＳ Ｐゴシック" charset="0"/>
          <a:cs typeface="Arial" charset="0"/>
        </a:defRPr>
      </a:lvl4pPr>
      <a:lvl5pPr algn="ctr" rtl="0" fontAlgn="base">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Arial" charset="0"/>
          <a:cs typeface="+mn-cs"/>
        </a:defRPr>
      </a:lvl2pPr>
      <a:lvl3pPr marL="1143000" indent="-228600" algn="l" rtl="0" fontAlgn="base">
        <a:spcBef>
          <a:spcPct val="20000"/>
        </a:spcBef>
        <a:spcAft>
          <a:spcPct val="0"/>
        </a:spcAft>
        <a:buChar char="•"/>
        <a:defRPr sz="2400">
          <a:solidFill>
            <a:schemeClr val="tx1"/>
          </a:solidFill>
          <a:latin typeface="+mn-lt"/>
          <a:ea typeface="Arial" charset="0"/>
          <a:cs typeface="+mn-cs"/>
        </a:defRPr>
      </a:lvl3pPr>
      <a:lvl4pPr marL="1600200" indent="-228600" algn="l" rtl="0" fontAlgn="base">
        <a:spcBef>
          <a:spcPct val="20000"/>
        </a:spcBef>
        <a:spcAft>
          <a:spcPct val="0"/>
        </a:spcAft>
        <a:buChar char="–"/>
        <a:defRPr sz="2000">
          <a:solidFill>
            <a:schemeClr val="tx1"/>
          </a:solidFill>
          <a:latin typeface="+mn-lt"/>
          <a:ea typeface="Arial" charset="0"/>
          <a:cs typeface="+mn-cs"/>
        </a:defRPr>
      </a:lvl4pPr>
      <a:lvl5pPr marL="2057400" indent="-228600" algn="l" rtl="0" fontAlgn="base">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ea typeface="Arial" charset="0"/>
          <a:cs typeface="+mn-cs"/>
        </a:defRPr>
      </a:lvl6pPr>
      <a:lvl7pPr marL="2971800" indent="-228600" algn="l" rtl="0" fontAlgn="base">
        <a:spcBef>
          <a:spcPct val="20000"/>
        </a:spcBef>
        <a:spcAft>
          <a:spcPct val="0"/>
        </a:spcAft>
        <a:buChar char="»"/>
        <a:defRPr sz="2000">
          <a:solidFill>
            <a:schemeClr val="tx1"/>
          </a:solidFill>
          <a:latin typeface="+mn-lt"/>
          <a:ea typeface="Arial" charset="0"/>
          <a:cs typeface="+mn-cs"/>
        </a:defRPr>
      </a:lvl7pPr>
      <a:lvl8pPr marL="3429000" indent="-228600" algn="l" rtl="0" fontAlgn="base">
        <a:spcBef>
          <a:spcPct val="20000"/>
        </a:spcBef>
        <a:spcAft>
          <a:spcPct val="0"/>
        </a:spcAft>
        <a:buChar char="»"/>
        <a:defRPr sz="2000">
          <a:solidFill>
            <a:schemeClr val="tx1"/>
          </a:solidFill>
          <a:latin typeface="+mn-lt"/>
          <a:ea typeface="Arial" charset="0"/>
          <a:cs typeface="+mn-cs"/>
        </a:defRPr>
      </a:lvl8pPr>
      <a:lvl9pPr marL="3886200" indent="-228600" algn="l" rtl="0" fontAlgn="base">
        <a:spcBef>
          <a:spcPct val="20000"/>
        </a:spcBef>
        <a:spcAft>
          <a:spcPct val="0"/>
        </a:spcAft>
        <a:buChar char="»"/>
        <a:defRPr sz="2000">
          <a:solidFill>
            <a:schemeClr val="tx1"/>
          </a:solidFill>
          <a:latin typeface="+mn-lt"/>
          <a:ea typeface="Arial" charset="0"/>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9.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notesSlide" Target="../notesSlides/notesSlide12.xml"/><Relationship Id="rId5" Type="http://schemas.openxmlformats.org/officeDocument/2006/relationships/image" Target="../media/image11.png"/><Relationship Id="rId1" Type="http://schemas.microsoft.com/office/2007/relationships/media" Target="file:///C:\Documents%20and%20Settings\Raymond%20Woodward\Data\Bible%20Studies\Tabernacle\Clip%20-%20Ark%20of%20the%20Covenant.wmv" TargetMode="External"/><Relationship Id="rId2" Type="http://schemas.openxmlformats.org/officeDocument/2006/relationships/video" Target="file:///C:\Documents%20and%20Settings\Raymond%20Woodward\Data\Bible%20Studies\Tabernacle\Clip%20-%20Ark%20of%20the%20Covenant.wmv"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2.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6.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6.jpeg"/></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16.jpeg"/></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wmf"/></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17.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17.jpeg"/></Relationships>
</file>

<file path=ppt/slides/_rels/slide33.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 Id="rId3" Type="http://schemas.openxmlformats.org/officeDocument/2006/relationships/image" Target="../media/image18.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 Id="rId3" Type="http://schemas.openxmlformats.org/officeDocument/2006/relationships/image" Target="../media/image18.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18.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18.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18.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18.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 Id="rId3" Type="http://schemas.openxmlformats.org/officeDocument/2006/relationships/image" Target="../media/image19.jpeg"/></Relationships>
</file>

<file path=ppt/slides/_rels/slide47.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4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7.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3"/>
          <p:cNvSpPr>
            <a:spLocks noChangeArrowheads="1"/>
          </p:cNvSpPr>
          <p:nvPr/>
        </p:nvSpPr>
        <p:spPr bwMode="auto">
          <a:xfrm>
            <a:off x="-12700" y="381000"/>
            <a:ext cx="9296400" cy="2514600"/>
          </a:xfrm>
          <a:prstGeom prst="rect">
            <a:avLst/>
          </a:prstGeom>
          <a:noFill/>
          <a:ln>
            <a:noFill/>
          </a:ln>
          <a:effectLst/>
          <a:extLst>
            <a:ext uri="{909E8E84-426E-40dd-AFC4-6F175D3DCCD1}">
              <a14:hiddenFill xmlns:a14="http://schemas.microsoft.com/office/drawing/2010/main">
                <a:solidFill>
                  <a:srgbClr val="9C1406"/>
                </a:solidFill>
              </a14:hiddenFill>
            </a:ext>
            <a:ext uri="{91240B29-F687-4f45-9708-019B960494DF}">
              <a14:hiddenLine xmlns:a14="http://schemas.microsoft.com/office/drawing/2010/main" w="25400">
                <a:solidFill>
                  <a:schemeClr val="accent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600">
                <a:latin typeface="Aquaduct" charset="0"/>
              </a:rPr>
              <a:t>The Tabernacle</a:t>
            </a:r>
          </a:p>
          <a:p>
            <a:pPr algn="ctr">
              <a:lnSpc>
                <a:spcPct val="90000"/>
              </a:lnSpc>
            </a:pPr>
            <a:r>
              <a:rPr lang="en-US" sz="5400">
                <a:latin typeface="Aquaduct" charset="0"/>
              </a:rPr>
              <a:t>God</a:t>
            </a:r>
            <a:r>
              <a:rPr lang="ja-JP" altLang="en-US" sz="5400">
                <a:latin typeface="Arial"/>
              </a:rPr>
              <a:t>’</a:t>
            </a:r>
            <a:r>
              <a:rPr lang="en-US" sz="5400">
                <a:latin typeface="Aquaduct" charset="0"/>
              </a:rPr>
              <a:t>s Blueprint for Relationship</a:t>
            </a:r>
          </a:p>
          <a:p>
            <a:pPr algn="ctr">
              <a:lnSpc>
                <a:spcPct val="90000"/>
              </a:lnSpc>
            </a:pPr>
            <a:endParaRPr lang="en-US" sz="3800">
              <a:solidFill>
                <a:schemeClr val="bg1"/>
              </a:solidFill>
              <a:latin typeface="Aquaduct" charset="0"/>
            </a:endParaRPr>
          </a:p>
        </p:txBody>
      </p:sp>
      <p:sp>
        <p:nvSpPr>
          <p:cNvPr id="3076" name="Rectangle 4"/>
          <p:cNvSpPr>
            <a:spLocks noChangeArrowheads="1"/>
          </p:cNvSpPr>
          <p:nvPr/>
        </p:nvSpPr>
        <p:spPr bwMode="auto">
          <a:xfrm>
            <a:off x="-50800" y="342900"/>
            <a:ext cx="9296400" cy="2514600"/>
          </a:xfrm>
          <a:prstGeom prst="rect">
            <a:avLst/>
          </a:prstGeom>
          <a:noFill/>
          <a:ln>
            <a:noFill/>
          </a:ln>
          <a:effectLst/>
          <a:extLst>
            <a:ext uri="{909E8E84-426E-40dd-AFC4-6F175D3DCCD1}">
              <a14:hiddenFill xmlns:a14="http://schemas.microsoft.com/office/drawing/2010/main">
                <a:solidFill>
                  <a:srgbClr val="9C1406"/>
                </a:solidFill>
              </a14:hiddenFill>
            </a:ext>
            <a:ext uri="{91240B29-F687-4f45-9708-019B960494DF}">
              <a14:hiddenLine xmlns:a14="http://schemas.microsoft.com/office/drawing/2010/main" w="25400">
                <a:solidFill>
                  <a:schemeClr val="accent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600">
                <a:solidFill>
                  <a:srgbClr val="FFFF00"/>
                </a:solidFill>
                <a:latin typeface="Aquaduct" charset="0"/>
              </a:rPr>
              <a:t>The Tabernacle</a:t>
            </a:r>
          </a:p>
          <a:p>
            <a:pPr algn="ctr">
              <a:lnSpc>
                <a:spcPct val="90000"/>
              </a:lnSpc>
            </a:pPr>
            <a:r>
              <a:rPr lang="en-US" sz="5400">
                <a:solidFill>
                  <a:schemeClr val="bg1"/>
                </a:solidFill>
                <a:latin typeface="Aquaduct" charset="0"/>
              </a:rPr>
              <a:t>God</a:t>
            </a:r>
            <a:r>
              <a:rPr lang="ja-JP" altLang="en-US" sz="5400">
                <a:solidFill>
                  <a:schemeClr val="bg1"/>
                </a:solidFill>
                <a:latin typeface="Arial"/>
              </a:rPr>
              <a:t>’</a:t>
            </a:r>
            <a:r>
              <a:rPr lang="en-US" sz="5400">
                <a:solidFill>
                  <a:schemeClr val="bg1"/>
                </a:solidFill>
                <a:latin typeface="Aquaduct" charset="0"/>
              </a:rPr>
              <a:t>s Blueprint for Relationship</a:t>
            </a:r>
          </a:p>
          <a:p>
            <a:pPr algn="ctr">
              <a:lnSpc>
                <a:spcPct val="90000"/>
              </a:lnSpc>
            </a:pPr>
            <a:endParaRPr lang="en-US" sz="3800">
              <a:solidFill>
                <a:schemeClr val="bg1"/>
              </a:solidFill>
              <a:latin typeface="Aquaduct" charset="0"/>
            </a:endParaRPr>
          </a:p>
        </p:txBody>
      </p:sp>
      <p:sp>
        <p:nvSpPr>
          <p:cNvPr id="3077" name="Rectangle 5"/>
          <p:cNvSpPr>
            <a:spLocks noChangeArrowheads="1"/>
          </p:cNvSpPr>
          <p:nvPr/>
        </p:nvSpPr>
        <p:spPr bwMode="auto">
          <a:xfrm>
            <a:off x="5422900" y="5346700"/>
            <a:ext cx="4152900" cy="1536700"/>
          </a:xfrm>
          <a:prstGeom prst="rect">
            <a:avLst/>
          </a:prstGeom>
          <a:noFill/>
          <a:ln>
            <a:noFill/>
          </a:ln>
          <a:effectLst/>
          <a:extLst>
            <a:ext uri="{909E8E84-426E-40dd-AFC4-6F175D3DCCD1}">
              <a14:hiddenFill xmlns:a14="http://schemas.microsoft.com/office/drawing/2010/main">
                <a:solidFill>
                  <a:srgbClr val="9C1406"/>
                </a:solidFill>
              </a14:hiddenFill>
            </a:ext>
            <a:ext uri="{91240B29-F687-4f45-9708-019B960494DF}">
              <a14:hiddenLine xmlns:a14="http://schemas.microsoft.com/office/drawing/2010/main" w="25400">
                <a:solidFill>
                  <a:schemeClr val="accent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5400">
                <a:latin typeface="Aquaduct" charset="0"/>
              </a:rPr>
              <a:t>Part Four</a:t>
            </a:r>
            <a:endParaRPr lang="en-US" sz="3800">
              <a:latin typeface="Aquaduct" charset="0"/>
            </a:endParaRPr>
          </a:p>
        </p:txBody>
      </p:sp>
      <p:sp>
        <p:nvSpPr>
          <p:cNvPr id="3081" name="Rectangle 9"/>
          <p:cNvSpPr>
            <a:spLocks noChangeArrowheads="1"/>
          </p:cNvSpPr>
          <p:nvPr/>
        </p:nvSpPr>
        <p:spPr bwMode="auto">
          <a:xfrm>
            <a:off x="5384800" y="5308600"/>
            <a:ext cx="4152900" cy="1536700"/>
          </a:xfrm>
          <a:prstGeom prst="rect">
            <a:avLst/>
          </a:prstGeom>
          <a:noFill/>
          <a:ln>
            <a:noFill/>
          </a:ln>
          <a:effectLst/>
          <a:extLst>
            <a:ext uri="{909E8E84-426E-40dd-AFC4-6F175D3DCCD1}">
              <a14:hiddenFill xmlns:a14="http://schemas.microsoft.com/office/drawing/2010/main">
                <a:solidFill>
                  <a:srgbClr val="9C1406"/>
                </a:solidFill>
              </a14:hiddenFill>
            </a:ext>
            <a:ext uri="{91240B29-F687-4f45-9708-019B960494DF}">
              <a14:hiddenLine xmlns:a14="http://schemas.microsoft.com/office/drawing/2010/main" w="25400">
                <a:solidFill>
                  <a:schemeClr val="accent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5400">
                <a:solidFill>
                  <a:schemeClr val="bg1"/>
                </a:solidFill>
                <a:latin typeface="Aquaduct" charset="0"/>
              </a:rPr>
              <a:t>Part Four</a:t>
            </a:r>
            <a:endParaRPr lang="en-US" sz="3800">
              <a:solidFill>
                <a:schemeClr val="bg1"/>
              </a:solidFill>
              <a:latin typeface="Aquaduct" charset="0"/>
            </a:endParaRP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9559" name="Picture 7" descr="AARON-WITH-INCENSE-ALTA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1364" name="Picture 4" descr="SHOWBREAD-TABL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13" name="Clip - Ark of the Covenant.wmv">
            <a:hlinkClick r:id="" action="ppaction://media"/>
          </p:cNvPr>
          <p:cNvPicPr>
            <a:picLocks noRot="1" noChangeAspect="1" noChangeArrowheads="1"/>
          </p:cNvPicPr>
          <p:nvPr>
            <a:videoFile r:link="rId2"/>
            <p:extLst>
              <p:ext uri="{DAA4B4D4-6D71-4841-9C94-3DE7FCFB9230}">
                <p14:media xmlns:p14="http://schemas.microsoft.com/office/powerpoint/2010/main" r:link="rId1"/>
              </p:ext>
            </p:extLst>
          </p:nvPr>
        </p:nvPicPr>
        <p:blipFill>
          <a:blip r:embed="rId5">
            <a:extLst>
              <a:ext uri="{28A0092B-C50C-407E-A947-70E740481C1C}">
                <a14:useLocalDpi xmlns:a14="http://schemas.microsoft.com/office/drawing/2010/main" val="0"/>
              </a:ext>
            </a:extLst>
          </a:blip>
          <a:srcRect/>
          <a:stretch>
            <a:fillRect/>
          </a:stretch>
        </p:blipFill>
        <p:spPr bwMode="auto">
          <a:xfrm>
            <a:off x="0" y="927100"/>
            <a:ext cx="9144000" cy="5934075"/>
          </a:xfrm>
          <a:prstGeom prst="rect">
            <a:avLst/>
          </a:prstGeom>
          <a:noFill/>
          <a:extLst>
            <a:ext uri="{909E8E84-426E-40dd-AFC4-6F175D3DCCD1}">
              <a14:hiddenFill xmlns:a14="http://schemas.microsoft.com/office/drawing/2010/main">
                <a:solidFill>
                  <a:srgbClr val="FFFFFF"/>
                </a:solidFill>
              </a14:hiddenFill>
            </a:ext>
          </a:extLst>
        </p:spPr>
      </p:pic>
      <p:sp>
        <p:nvSpPr>
          <p:cNvPr id="72708" name="Text Box 4"/>
          <p:cNvSpPr txBox="1">
            <a:spLocks noChangeArrowheads="1"/>
          </p:cNvSpPr>
          <p:nvPr/>
        </p:nvSpPr>
        <p:spPr bwMode="auto">
          <a:xfrm>
            <a:off x="0" y="80963"/>
            <a:ext cx="9144000" cy="701675"/>
          </a:xfrm>
          <a:prstGeom prst="rect">
            <a:avLst/>
          </a:prstGeom>
          <a:noFill/>
          <a:ln>
            <a:noFill/>
          </a:ln>
          <a:effectLst>
            <a:outerShdw blurRad="63500" dist="46662" dir="3284183" algn="ctr" rotWithShape="0">
              <a:srgbClr val="FFFF00">
                <a:alpha val="5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rgbClr val="9C1406"/>
                </a:solidFill>
                <a:latin typeface="Tahoma" charset="0"/>
              </a:rPr>
              <a:t>Exodus 25:10-22</a:t>
            </a:r>
          </a:p>
        </p:txBody>
      </p:sp>
      <p:sp>
        <p:nvSpPr>
          <p:cNvPr id="72711" name="Text Box 7"/>
          <p:cNvSpPr txBox="1">
            <a:spLocks noChangeArrowheads="1"/>
          </p:cNvSpPr>
          <p:nvPr/>
        </p:nvSpPr>
        <p:spPr bwMode="auto">
          <a:xfrm>
            <a:off x="204788" y="1166813"/>
            <a:ext cx="8704262" cy="5526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sz="1700"/>
              <a:t>     </a:t>
            </a:r>
            <a:r>
              <a:rPr lang="en-US" sz="1700" b="1">
                <a:solidFill>
                  <a:srgbClr val="006600"/>
                </a:solidFill>
              </a:rPr>
              <a:t>10</a:t>
            </a:r>
            <a:r>
              <a:rPr lang="en-US" sz="1700"/>
              <a:t> And they shall make an ark of shittim wood: two cubits and a half shall be the length thereof, and a cubit and a half the breadth thereof, and a cubit and a half the height thereof. </a:t>
            </a:r>
            <a:r>
              <a:rPr lang="en-US" sz="1700" b="1">
                <a:solidFill>
                  <a:srgbClr val="006600"/>
                </a:solidFill>
              </a:rPr>
              <a:t>11</a:t>
            </a:r>
            <a:r>
              <a:rPr lang="en-US" sz="1700"/>
              <a:t> And thou shalt overlay it with pure gold, within and without shalt thou overlay it, and shalt make upon it a crown of gold round about. </a:t>
            </a:r>
            <a:r>
              <a:rPr lang="en-US" sz="1700" b="1">
                <a:solidFill>
                  <a:srgbClr val="006600"/>
                </a:solidFill>
              </a:rPr>
              <a:t>12</a:t>
            </a:r>
            <a:r>
              <a:rPr lang="en-US" sz="1700"/>
              <a:t> And thou shalt cast four rings of gold for it, and put them in the four corners thereof; and two rings shall be in the one side of it, and two rings in the other side of it. </a:t>
            </a:r>
            <a:r>
              <a:rPr lang="en-US" sz="1700" b="1">
                <a:solidFill>
                  <a:srgbClr val="006600"/>
                </a:solidFill>
              </a:rPr>
              <a:t>13</a:t>
            </a:r>
            <a:r>
              <a:rPr lang="en-US" sz="1700"/>
              <a:t> And thou shalt make staves of shittim wood, and overlay them with gold. </a:t>
            </a:r>
            <a:r>
              <a:rPr lang="en-US" sz="1700" b="1">
                <a:solidFill>
                  <a:srgbClr val="006600"/>
                </a:solidFill>
              </a:rPr>
              <a:t>14</a:t>
            </a:r>
            <a:r>
              <a:rPr lang="en-US" sz="1700"/>
              <a:t> And thou shalt put the staves into the rings by the sides of the ark, that the ark may be borne with them. </a:t>
            </a:r>
            <a:r>
              <a:rPr lang="en-US" sz="1700" b="1">
                <a:solidFill>
                  <a:srgbClr val="006600"/>
                </a:solidFill>
              </a:rPr>
              <a:t>15</a:t>
            </a:r>
            <a:r>
              <a:rPr lang="en-US" sz="1700"/>
              <a:t> The staves shall be in the rings of the ark: they shall not be taken from it. </a:t>
            </a:r>
            <a:r>
              <a:rPr lang="en-US" sz="1700" b="1">
                <a:solidFill>
                  <a:srgbClr val="006600"/>
                </a:solidFill>
              </a:rPr>
              <a:t>16</a:t>
            </a:r>
            <a:r>
              <a:rPr lang="en-US" sz="1700"/>
              <a:t> And thou shalt put into the ark the testimony which I shall give thee. </a:t>
            </a:r>
            <a:r>
              <a:rPr lang="en-US" sz="1700" b="1">
                <a:solidFill>
                  <a:srgbClr val="006600"/>
                </a:solidFill>
              </a:rPr>
              <a:t>17</a:t>
            </a:r>
            <a:r>
              <a:rPr lang="en-US" sz="1700"/>
              <a:t> And thou shalt make a mercy seat of pure gold: two cubits and a half shall be the length thereof, and a cubit and a half the breadth thereof. </a:t>
            </a:r>
            <a:r>
              <a:rPr lang="en-US" sz="1700" b="1">
                <a:solidFill>
                  <a:srgbClr val="006600"/>
                </a:solidFill>
              </a:rPr>
              <a:t>18</a:t>
            </a:r>
            <a:r>
              <a:rPr lang="en-US" sz="1700"/>
              <a:t> And thou shalt make two cherubims of gold, of beaten work shalt thou make them, in the two ends of the mercy seat. </a:t>
            </a:r>
            <a:r>
              <a:rPr lang="en-US" sz="1700" b="1">
                <a:solidFill>
                  <a:srgbClr val="006600"/>
                </a:solidFill>
              </a:rPr>
              <a:t>19</a:t>
            </a:r>
            <a:r>
              <a:rPr lang="en-US" sz="1700"/>
              <a:t> And make one cherub on the one end, and the other cherub on the other end: even of the mercy seat shall ye make the cherubims on the two ends thereof. </a:t>
            </a:r>
            <a:r>
              <a:rPr lang="en-US" sz="1700" b="1">
                <a:solidFill>
                  <a:srgbClr val="006600"/>
                </a:solidFill>
              </a:rPr>
              <a:t>20</a:t>
            </a:r>
            <a:r>
              <a:rPr lang="en-US" sz="1700"/>
              <a:t> And the cherubims shall stretch forth their wings on high, covering the mercy seat with their wings, and their faces shall look one to another; toward the mercy seat shall the faces of the cherubims be. </a:t>
            </a:r>
            <a:r>
              <a:rPr lang="en-US" sz="1700" b="1">
                <a:solidFill>
                  <a:srgbClr val="006600"/>
                </a:solidFill>
              </a:rPr>
              <a:t>21</a:t>
            </a:r>
            <a:r>
              <a:rPr lang="en-US" sz="1700"/>
              <a:t> And thou shalt put the mercy seat above upon the ark; and in the ark thou shalt put the testimony that I shall give thee. </a:t>
            </a:r>
            <a:r>
              <a:rPr lang="en-US" sz="1700" b="1">
                <a:solidFill>
                  <a:srgbClr val="006600"/>
                </a:solidFill>
              </a:rPr>
              <a:t>22</a:t>
            </a:r>
            <a:r>
              <a:rPr lang="en-US" sz="1700"/>
              <a:t> And there I will meet with thee, and I will commune with thee from above the mercy seat, from between the two cherubims which are upon the ark of the testimony, of all things which I will give thee in commandment unto the children of Israel. </a:t>
            </a:r>
          </a:p>
        </p:txBody>
      </p:sp>
      <p:sp>
        <p:nvSpPr>
          <p:cNvPr id="72710" name="Line 6"/>
          <p:cNvSpPr>
            <a:spLocks noChangeShapeType="1"/>
          </p:cNvSpPr>
          <p:nvPr/>
        </p:nvSpPr>
        <p:spPr bwMode="auto">
          <a:xfrm>
            <a:off x="0" y="901700"/>
            <a:ext cx="9144000" cy="0"/>
          </a:xfrm>
          <a:prstGeom prst="line">
            <a:avLst/>
          </a:prstGeom>
          <a:noFill/>
          <a:ln w="571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2710"/>
                                        </p:tgtEl>
                                        <p:attrNameLst>
                                          <p:attrName>style.visibility</p:attrName>
                                        </p:attrNameLst>
                                      </p:cBhvr>
                                      <p:to>
                                        <p:strVal val="visible"/>
                                      </p:to>
                                    </p:set>
                                    <p:animEffect transition="in" filter="wipe(left)">
                                      <p:cBhvr>
                                        <p:cTn id="7" dur="3000"/>
                                        <p:tgtEl>
                                          <p:spTgt spid="72710"/>
                                        </p:tgtEl>
                                      </p:cBhvr>
                                    </p:animEffect>
                                  </p:childTnLst>
                                </p:cTn>
                              </p:par>
                            </p:childTnLst>
                          </p:cTn>
                        </p:par>
                        <p:par>
                          <p:cTn id="8" fill="hold" nodeType="afterGroup">
                            <p:stCondLst>
                              <p:cond delay="3000"/>
                            </p:stCondLst>
                            <p:childTnLst>
                              <p:par>
                                <p:cTn id="9" presetID="47" presetClass="entr" presetSubtype="0" fill="hold" grpId="0" nodeType="afterEffect">
                                  <p:stCondLst>
                                    <p:cond delay="0"/>
                                  </p:stCondLst>
                                  <p:childTnLst>
                                    <p:set>
                                      <p:cBhvr>
                                        <p:cTn id="10" dur="1" fill="hold">
                                          <p:stCondLst>
                                            <p:cond delay="0"/>
                                          </p:stCondLst>
                                        </p:cTn>
                                        <p:tgtEl>
                                          <p:spTgt spid="72708"/>
                                        </p:tgtEl>
                                        <p:attrNameLst>
                                          <p:attrName>style.visibility</p:attrName>
                                        </p:attrNameLst>
                                      </p:cBhvr>
                                      <p:to>
                                        <p:strVal val="visible"/>
                                      </p:to>
                                    </p:set>
                                    <p:animEffect transition="in" filter="fade">
                                      <p:cBhvr>
                                        <p:cTn id="11" dur="2000"/>
                                        <p:tgtEl>
                                          <p:spTgt spid="72708"/>
                                        </p:tgtEl>
                                      </p:cBhvr>
                                    </p:animEffect>
                                    <p:anim calcmode="lin" valueType="num">
                                      <p:cBhvr>
                                        <p:cTn id="12" dur="2000" fill="hold"/>
                                        <p:tgtEl>
                                          <p:spTgt spid="72708"/>
                                        </p:tgtEl>
                                        <p:attrNameLst>
                                          <p:attrName>ppt_x</p:attrName>
                                        </p:attrNameLst>
                                      </p:cBhvr>
                                      <p:tavLst>
                                        <p:tav tm="0">
                                          <p:val>
                                            <p:strVal val="#ppt_x"/>
                                          </p:val>
                                        </p:tav>
                                        <p:tav tm="100000">
                                          <p:val>
                                            <p:strVal val="#ppt_x"/>
                                          </p:val>
                                        </p:tav>
                                      </p:tavLst>
                                    </p:anim>
                                    <p:anim calcmode="lin" valueType="num">
                                      <p:cBhvr>
                                        <p:cTn id="13" dur="2000" fill="hold"/>
                                        <p:tgtEl>
                                          <p:spTgt spid="72708"/>
                                        </p:tgtEl>
                                        <p:attrNameLst>
                                          <p:attrName>ppt_y</p:attrName>
                                        </p:attrNameLst>
                                      </p:cBhvr>
                                      <p:tavLst>
                                        <p:tav tm="0">
                                          <p:val>
                                            <p:strVal val="#ppt_y-.1"/>
                                          </p:val>
                                        </p:tav>
                                        <p:tav tm="100000">
                                          <p:val>
                                            <p:strVal val="#ppt_y"/>
                                          </p:val>
                                        </p:tav>
                                      </p:tavLst>
                                    </p:anim>
                                  </p:childTnLst>
                                </p:cTn>
                              </p:par>
                            </p:childTnLst>
                          </p:cTn>
                        </p:par>
                        <p:par>
                          <p:cTn id="14" fill="hold" nodeType="afterGroup">
                            <p:stCondLst>
                              <p:cond delay="5000"/>
                            </p:stCondLst>
                            <p:childTnLst>
                              <p:par>
                                <p:cTn id="15" presetID="1" presetClass="mediacall" presetSubtype="0" fill="hold" nodeType="afterEffect">
                                  <p:stCondLst>
                                    <p:cond delay="0"/>
                                  </p:stCondLst>
                                  <p:childTnLst>
                                    <p:cmd type="call" cmd="playFrom(0.0)">
                                      <p:cBhvr>
                                        <p:cTn id="16" dur="127151" fill="hold"/>
                                        <p:tgtEl>
                                          <p:spTgt spid="72713"/>
                                        </p:tgtEl>
                                      </p:cBhvr>
                                    </p:cmd>
                                  </p:childTnLst>
                                </p:cTn>
                              </p:par>
                            </p:childTnLst>
                          </p:cTn>
                        </p:par>
                        <p:par>
                          <p:cTn id="17" fill="hold" nodeType="afterGroup">
                            <p:stCondLst>
                              <p:cond delay="132151"/>
                            </p:stCondLst>
                            <p:childTnLst>
                              <p:par>
                                <p:cTn id="18" presetID="1" presetClass="exit" presetSubtype="0" fill="hold" nodeType="afterEffect">
                                  <p:stCondLst>
                                    <p:cond delay="0"/>
                                  </p:stCondLst>
                                  <p:childTnLst>
                                    <p:set>
                                      <p:cBhvr>
                                        <p:cTn id="19" dur="1" fill="hold">
                                          <p:stCondLst>
                                            <p:cond delay="0"/>
                                          </p:stCondLst>
                                        </p:cTn>
                                        <p:tgtEl>
                                          <p:spTgt spid="72713"/>
                                        </p:tgtEl>
                                        <p:attrNameLst>
                                          <p:attrName>style.visibility</p:attrName>
                                        </p:attrNameLst>
                                      </p:cBhvr>
                                      <p:to>
                                        <p:strVal val="hidden"/>
                                      </p:to>
                                    </p:set>
                                    <p:cmd type="call" cmd="stop">
                                      <p:cBhvr>
                                        <p:cTn id="20" dur="1">
                                          <p:stCondLst>
                                            <p:cond delay="0"/>
                                          </p:stCondLst>
                                        </p:cTn>
                                        <p:tgtEl>
                                          <p:spTgt spid="72713"/>
                                        </p:tgtEl>
                                      </p:cBhvr>
                                    </p:cmd>
                                  </p:childTnLst>
                                </p:cTn>
                              </p:par>
                            </p:childTnLst>
                          </p:cTn>
                        </p:par>
                        <p:par>
                          <p:cTn id="21" fill="hold" nodeType="afterGroup">
                            <p:stCondLst>
                              <p:cond delay="132151"/>
                            </p:stCondLst>
                            <p:childTnLst>
                              <p:par>
                                <p:cTn id="22" presetID="42" presetClass="entr" presetSubtype="0" fill="hold" grpId="0" nodeType="afterEffect">
                                  <p:stCondLst>
                                    <p:cond delay="0"/>
                                  </p:stCondLst>
                                  <p:childTnLst>
                                    <p:set>
                                      <p:cBhvr>
                                        <p:cTn id="23" dur="1" fill="hold">
                                          <p:stCondLst>
                                            <p:cond delay="0"/>
                                          </p:stCondLst>
                                        </p:cTn>
                                        <p:tgtEl>
                                          <p:spTgt spid="72711"/>
                                        </p:tgtEl>
                                        <p:attrNameLst>
                                          <p:attrName>style.visibility</p:attrName>
                                        </p:attrNameLst>
                                      </p:cBhvr>
                                      <p:to>
                                        <p:strVal val="visible"/>
                                      </p:to>
                                    </p:set>
                                    <p:animEffect transition="in" filter="fade">
                                      <p:cBhvr>
                                        <p:cTn id="24" dur="3000"/>
                                        <p:tgtEl>
                                          <p:spTgt spid="72711"/>
                                        </p:tgtEl>
                                      </p:cBhvr>
                                    </p:animEffect>
                                    <p:anim calcmode="lin" valueType="num">
                                      <p:cBhvr>
                                        <p:cTn id="25" dur="3000" fill="hold"/>
                                        <p:tgtEl>
                                          <p:spTgt spid="72711"/>
                                        </p:tgtEl>
                                        <p:attrNameLst>
                                          <p:attrName>ppt_x</p:attrName>
                                        </p:attrNameLst>
                                      </p:cBhvr>
                                      <p:tavLst>
                                        <p:tav tm="0">
                                          <p:val>
                                            <p:strVal val="#ppt_x"/>
                                          </p:val>
                                        </p:tav>
                                        <p:tav tm="100000">
                                          <p:val>
                                            <p:strVal val="#ppt_x"/>
                                          </p:val>
                                        </p:tav>
                                      </p:tavLst>
                                    </p:anim>
                                    <p:anim calcmode="lin" valueType="num">
                                      <p:cBhvr>
                                        <p:cTn id="26" dur="3000" fill="hold"/>
                                        <p:tgtEl>
                                          <p:spTgt spid="727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video>
              <p:cMediaNode>
                <p:cTn id="27" fill="hold" display="0">
                  <p:stCondLst>
                    <p:cond delay="indefinite"/>
                  </p:stCondLst>
                  <p:endCondLst>
                    <p:cond evt="onNext" delay="0">
                      <p:tgtEl>
                        <p:sldTgt/>
                      </p:tgtEl>
                    </p:cond>
                    <p:cond evt="onPrev" delay="0">
                      <p:tgtEl>
                        <p:sldTgt/>
                      </p:tgtEl>
                    </p:cond>
                  </p:endCondLst>
                </p:cTn>
                <p:tgtEl>
                  <p:spTgt spid="72713"/>
                </p:tgtEl>
              </p:cMediaNode>
            </p:video>
          </p:childTnLst>
        </p:cTn>
      </p:par>
    </p:tnLst>
    <p:bldLst>
      <p:bldP spid="72708" grpId="0"/>
      <p:bldP spid="72711" grpId="0"/>
      <p:bldP spid="727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6788" name="Picture 4" descr="ARK-OF-THE-COVENANT-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0">
          <a:gsLst>
            <a:gs pos="0">
              <a:srgbClr val="A03A02"/>
            </a:gs>
            <a:gs pos="50000">
              <a:schemeClr val="accent2"/>
            </a:gs>
            <a:gs pos="100000">
              <a:srgbClr val="A03A02"/>
            </a:gs>
          </a:gsLst>
          <a:lin ang="2700000" scaled="1"/>
        </a:gradFill>
        <a:effectLst/>
      </p:bgPr>
    </p:bg>
    <p:spTree>
      <p:nvGrpSpPr>
        <p:cNvPr id="1" name=""/>
        <p:cNvGrpSpPr/>
        <p:nvPr/>
      </p:nvGrpSpPr>
      <p:grpSpPr>
        <a:xfrm>
          <a:off x="0" y="0"/>
          <a:ext cx="0" cy="0"/>
          <a:chOff x="0" y="0"/>
          <a:chExt cx="0" cy="0"/>
        </a:xfrm>
      </p:grpSpPr>
      <p:sp>
        <p:nvSpPr>
          <p:cNvPr id="285699" name="Text Box 3"/>
          <p:cNvSpPr txBox="1">
            <a:spLocks noChangeArrowheads="1"/>
          </p:cNvSpPr>
          <p:nvPr/>
        </p:nvSpPr>
        <p:spPr bwMode="auto">
          <a:xfrm>
            <a:off x="327025" y="323850"/>
            <a:ext cx="8521700" cy="6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3800" b="1">
                <a:solidFill>
                  <a:schemeClr val="bg1"/>
                </a:solidFill>
              </a:rPr>
              <a:t>The Ark of the Covenant represents:</a:t>
            </a:r>
          </a:p>
        </p:txBody>
      </p:sp>
      <p:grpSp>
        <p:nvGrpSpPr>
          <p:cNvPr id="285710" name="Group 14"/>
          <p:cNvGrpSpPr>
            <a:grpSpLocks/>
          </p:cNvGrpSpPr>
          <p:nvPr/>
        </p:nvGrpSpPr>
        <p:grpSpPr bwMode="auto">
          <a:xfrm>
            <a:off x="217488" y="1276350"/>
            <a:ext cx="8370887" cy="1346200"/>
            <a:chOff x="137" y="804"/>
            <a:chExt cx="5273" cy="848"/>
          </a:xfrm>
        </p:grpSpPr>
        <p:pic>
          <p:nvPicPr>
            <p:cNvPr id="285698" name="Picture 2" descr="ark_of_covenan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7" y="804"/>
              <a:ext cx="1402" cy="848"/>
            </a:xfrm>
            <a:prstGeom prst="rect">
              <a:avLst/>
            </a:prstGeom>
            <a:noFill/>
            <a:extLst>
              <a:ext uri="{909E8E84-426E-40dd-AFC4-6F175D3DCCD1}">
                <a14:hiddenFill xmlns:a14="http://schemas.microsoft.com/office/drawing/2010/main">
                  <a:solidFill>
                    <a:srgbClr val="FFFFFF"/>
                  </a:solidFill>
                </a14:hiddenFill>
              </a:ext>
            </a:extLst>
          </p:spPr>
        </p:pic>
        <p:sp>
          <p:nvSpPr>
            <p:cNvPr id="285706" name="Text Box 10"/>
            <p:cNvSpPr txBox="1">
              <a:spLocks noChangeArrowheads="1"/>
            </p:cNvSpPr>
            <p:nvPr/>
          </p:nvSpPr>
          <p:spPr bwMode="auto">
            <a:xfrm>
              <a:off x="1561" y="1054"/>
              <a:ext cx="3849" cy="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nSpc>
                  <a:spcPct val="80000"/>
                </a:lnSpc>
              </a:pPr>
              <a:r>
                <a:rPr lang="en-US" sz="3200" b="1">
                  <a:solidFill>
                    <a:schemeClr val="bg1"/>
                  </a:solidFill>
                </a:rPr>
                <a:t>The Throne of God in the earth</a:t>
              </a:r>
            </a:p>
          </p:txBody>
        </p:sp>
      </p:grpSp>
      <p:grpSp>
        <p:nvGrpSpPr>
          <p:cNvPr id="285711" name="Group 15"/>
          <p:cNvGrpSpPr>
            <a:grpSpLocks/>
          </p:cNvGrpSpPr>
          <p:nvPr/>
        </p:nvGrpSpPr>
        <p:grpSpPr bwMode="auto">
          <a:xfrm>
            <a:off x="668338" y="2601913"/>
            <a:ext cx="8215312" cy="1346200"/>
            <a:chOff x="421" y="1594"/>
            <a:chExt cx="5175" cy="848"/>
          </a:xfrm>
        </p:grpSpPr>
        <p:pic>
          <p:nvPicPr>
            <p:cNvPr id="285704" name="Picture 8" descr="ark_of_covenan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194" y="1594"/>
              <a:ext cx="1402" cy="848"/>
            </a:xfrm>
            <a:prstGeom prst="rect">
              <a:avLst/>
            </a:prstGeom>
            <a:noFill/>
            <a:extLst>
              <a:ext uri="{909E8E84-426E-40dd-AFC4-6F175D3DCCD1}">
                <a14:hiddenFill xmlns:a14="http://schemas.microsoft.com/office/drawing/2010/main">
                  <a:solidFill>
                    <a:srgbClr val="FFFFFF"/>
                  </a:solidFill>
                </a14:hiddenFill>
              </a:ext>
            </a:extLst>
          </p:spPr>
        </p:pic>
        <p:sp>
          <p:nvSpPr>
            <p:cNvPr id="285707" name="Text Box 11"/>
            <p:cNvSpPr txBox="1">
              <a:spLocks noChangeArrowheads="1"/>
            </p:cNvSpPr>
            <p:nvPr/>
          </p:nvSpPr>
          <p:spPr bwMode="auto">
            <a:xfrm>
              <a:off x="421" y="1746"/>
              <a:ext cx="3752" cy="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r">
                <a:lnSpc>
                  <a:spcPct val="80000"/>
                </a:lnSpc>
              </a:pPr>
              <a:r>
                <a:rPr lang="en-US" sz="3200" b="1">
                  <a:solidFill>
                    <a:schemeClr val="bg1"/>
                  </a:solidFill>
                </a:rPr>
                <a:t>The Presence of God in the</a:t>
              </a:r>
            </a:p>
            <a:p>
              <a:pPr algn="r">
                <a:lnSpc>
                  <a:spcPct val="80000"/>
                </a:lnSpc>
              </a:pPr>
              <a:r>
                <a:rPr lang="en-US" sz="3200" b="1">
                  <a:solidFill>
                    <a:schemeClr val="bg1"/>
                  </a:solidFill>
                </a:rPr>
                <a:t>midst of His redeemed people</a:t>
              </a:r>
            </a:p>
          </p:txBody>
        </p:sp>
      </p:grpSp>
      <p:grpSp>
        <p:nvGrpSpPr>
          <p:cNvPr id="285713" name="Group 17"/>
          <p:cNvGrpSpPr>
            <a:grpSpLocks/>
          </p:cNvGrpSpPr>
          <p:nvPr/>
        </p:nvGrpSpPr>
        <p:grpSpPr bwMode="auto">
          <a:xfrm>
            <a:off x="869950" y="5245100"/>
            <a:ext cx="8008938" cy="1346200"/>
            <a:chOff x="548" y="3169"/>
            <a:chExt cx="5045" cy="848"/>
          </a:xfrm>
        </p:grpSpPr>
        <p:pic>
          <p:nvPicPr>
            <p:cNvPr id="285705" name="Picture 9" descr="ark_of_covenan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191" y="3169"/>
              <a:ext cx="1402" cy="848"/>
            </a:xfrm>
            <a:prstGeom prst="rect">
              <a:avLst/>
            </a:prstGeom>
            <a:noFill/>
            <a:extLst>
              <a:ext uri="{909E8E84-426E-40dd-AFC4-6F175D3DCCD1}">
                <a14:hiddenFill xmlns:a14="http://schemas.microsoft.com/office/drawing/2010/main">
                  <a:solidFill>
                    <a:srgbClr val="FFFFFF"/>
                  </a:solidFill>
                </a14:hiddenFill>
              </a:ext>
            </a:extLst>
          </p:spPr>
        </p:pic>
        <p:sp>
          <p:nvSpPr>
            <p:cNvPr id="285708" name="Text Box 12"/>
            <p:cNvSpPr txBox="1">
              <a:spLocks noChangeArrowheads="1"/>
            </p:cNvSpPr>
            <p:nvPr/>
          </p:nvSpPr>
          <p:spPr bwMode="auto">
            <a:xfrm>
              <a:off x="548" y="3330"/>
              <a:ext cx="3621" cy="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r">
                <a:lnSpc>
                  <a:spcPct val="80000"/>
                </a:lnSpc>
              </a:pPr>
              <a:r>
                <a:rPr lang="en-US" sz="3200" b="1">
                  <a:solidFill>
                    <a:schemeClr val="bg1"/>
                  </a:solidFill>
                </a:rPr>
                <a:t>The Fullness of the Godhead</a:t>
              </a:r>
            </a:p>
            <a:p>
              <a:pPr algn="r">
                <a:lnSpc>
                  <a:spcPct val="80000"/>
                </a:lnSpc>
              </a:pPr>
              <a:r>
                <a:rPr lang="en-US" sz="3200" b="1">
                  <a:solidFill>
                    <a:schemeClr val="bg1"/>
                  </a:solidFill>
                </a:rPr>
                <a:t>as revealed in Jesus Christ</a:t>
              </a:r>
            </a:p>
          </p:txBody>
        </p:sp>
      </p:grpSp>
      <p:grpSp>
        <p:nvGrpSpPr>
          <p:cNvPr id="285712" name="Group 16"/>
          <p:cNvGrpSpPr>
            <a:grpSpLocks/>
          </p:cNvGrpSpPr>
          <p:nvPr/>
        </p:nvGrpSpPr>
        <p:grpSpPr bwMode="auto">
          <a:xfrm>
            <a:off x="212725" y="3919538"/>
            <a:ext cx="7516813" cy="1346200"/>
            <a:chOff x="134" y="2379"/>
            <a:chExt cx="4735" cy="848"/>
          </a:xfrm>
        </p:grpSpPr>
        <p:pic>
          <p:nvPicPr>
            <p:cNvPr id="285703" name="Picture 7" descr="ark_of_covenan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4" y="2379"/>
              <a:ext cx="1402" cy="848"/>
            </a:xfrm>
            <a:prstGeom prst="rect">
              <a:avLst/>
            </a:prstGeom>
            <a:noFill/>
            <a:extLst>
              <a:ext uri="{909E8E84-426E-40dd-AFC4-6F175D3DCCD1}">
                <a14:hiddenFill xmlns:a14="http://schemas.microsoft.com/office/drawing/2010/main">
                  <a:solidFill>
                    <a:srgbClr val="FFFFFF"/>
                  </a:solidFill>
                </a14:hiddenFill>
              </a:ext>
            </a:extLst>
          </p:spPr>
        </p:pic>
        <p:sp>
          <p:nvSpPr>
            <p:cNvPr id="285709" name="Text Box 13"/>
            <p:cNvSpPr txBox="1">
              <a:spLocks noChangeArrowheads="1"/>
            </p:cNvSpPr>
            <p:nvPr/>
          </p:nvSpPr>
          <p:spPr bwMode="auto">
            <a:xfrm>
              <a:off x="1558" y="2563"/>
              <a:ext cx="3311" cy="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nSpc>
                  <a:spcPct val="80000"/>
                </a:lnSpc>
              </a:pPr>
              <a:r>
                <a:rPr lang="en-US" sz="3200" b="1">
                  <a:solidFill>
                    <a:schemeClr val="bg1"/>
                  </a:solidFill>
                </a:rPr>
                <a:t>The Glory of God revealed</a:t>
              </a:r>
            </a:p>
            <a:p>
              <a:pPr>
                <a:lnSpc>
                  <a:spcPct val="80000"/>
                </a:lnSpc>
              </a:pPr>
              <a:r>
                <a:rPr lang="en-US" sz="3200" b="1">
                  <a:solidFill>
                    <a:schemeClr val="bg1"/>
                  </a:solidFill>
                </a:rPr>
                <a:t>through true worship</a:t>
              </a:r>
            </a:p>
          </p:txBody>
        </p:sp>
      </p:gr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85699"/>
                                        </p:tgtEl>
                                        <p:attrNameLst>
                                          <p:attrName>style.visibility</p:attrName>
                                        </p:attrNameLst>
                                      </p:cBhvr>
                                      <p:to>
                                        <p:strVal val="visible"/>
                                      </p:to>
                                    </p:set>
                                    <p:anim calcmode="lin" valueType="num">
                                      <p:cBhvr additive="base">
                                        <p:cTn id="7" dur="3000" fill="hold"/>
                                        <p:tgtEl>
                                          <p:spTgt spid="285699"/>
                                        </p:tgtEl>
                                        <p:attrNameLst>
                                          <p:attrName>ppt_x</p:attrName>
                                        </p:attrNameLst>
                                      </p:cBhvr>
                                      <p:tavLst>
                                        <p:tav tm="0">
                                          <p:val>
                                            <p:strVal val="0-#ppt_w/2"/>
                                          </p:val>
                                        </p:tav>
                                        <p:tav tm="100000">
                                          <p:val>
                                            <p:strVal val="#ppt_x"/>
                                          </p:val>
                                        </p:tav>
                                      </p:tavLst>
                                    </p:anim>
                                    <p:anim calcmode="lin" valueType="num">
                                      <p:cBhvr additive="base">
                                        <p:cTn id="8" dur="3000" fill="hold"/>
                                        <p:tgtEl>
                                          <p:spTgt spid="28569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nodeType="clickEffect">
                                  <p:stCondLst>
                                    <p:cond delay="0"/>
                                  </p:stCondLst>
                                  <p:childTnLst>
                                    <p:set>
                                      <p:cBhvr>
                                        <p:cTn id="12" dur="1" fill="hold">
                                          <p:stCondLst>
                                            <p:cond delay="0"/>
                                          </p:stCondLst>
                                        </p:cTn>
                                        <p:tgtEl>
                                          <p:spTgt spid="285710"/>
                                        </p:tgtEl>
                                        <p:attrNameLst>
                                          <p:attrName>style.visibility</p:attrName>
                                        </p:attrNameLst>
                                      </p:cBhvr>
                                      <p:to>
                                        <p:strVal val="visible"/>
                                      </p:to>
                                    </p:set>
                                    <p:anim calcmode="lin" valueType="num">
                                      <p:cBhvr additive="base">
                                        <p:cTn id="13" dur="3000" fill="hold"/>
                                        <p:tgtEl>
                                          <p:spTgt spid="285710"/>
                                        </p:tgtEl>
                                        <p:attrNameLst>
                                          <p:attrName>ppt_x</p:attrName>
                                        </p:attrNameLst>
                                      </p:cBhvr>
                                      <p:tavLst>
                                        <p:tav tm="0">
                                          <p:val>
                                            <p:strVal val="1+#ppt_w/2"/>
                                          </p:val>
                                        </p:tav>
                                        <p:tav tm="100000">
                                          <p:val>
                                            <p:strVal val="#ppt_x"/>
                                          </p:val>
                                        </p:tav>
                                      </p:tavLst>
                                    </p:anim>
                                    <p:anim calcmode="lin" valueType="num">
                                      <p:cBhvr additive="base">
                                        <p:cTn id="14" dur="3000" fill="hold"/>
                                        <p:tgtEl>
                                          <p:spTgt spid="285710"/>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285711"/>
                                        </p:tgtEl>
                                        <p:attrNameLst>
                                          <p:attrName>style.visibility</p:attrName>
                                        </p:attrNameLst>
                                      </p:cBhvr>
                                      <p:to>
                                        <p:strVal val="visible"/>
                                      </p:to>
                                    </p:set>
                                    <p:anim calcmode="lin" valueType="num">
                                      <p:cBhvr additive="base">
                                        <p:cTn id="19" dur="3000" fill="hold"/>
                                        <p:tgtEl>
                                          <p:spTgt spid="285711"/>
                                        </p:tgtEl>
                                        <p:attrNameLst>
                                          <p:attrName>ppt_x</p:attrName>
                                        </p:attrNameLst>
                                      </p:cBhvr>
                                      <p:tavLst>
                                        <p:tav tm="0">
                                          <p:val>
                                            <p:strVal val="0-#ppt_w/2"/>
                                          </p:val>
                                        </p:tav>
                                        <p:tav tm="100000">
                                          <p:val>
                                            <p:strVal val="#ppt_x"/>
                                          </p:val>
                                        </p:tav>
                                      </p:tavLst>
                                    </p:anim>
                                    <p:anim calcmode="lin" valueType="num">
                                      <p:cBhvr additive="base">
                                        <p:cTn id="20" dur="3000" fill="hold"/>
                                        <p:tgtEl>
                                          <p:spTgt spid="285711"/>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nodeType="clickEffect">
                                  <p:stCondLst>
                                    <p:cond delay="0"/>
                                  </p:stCondLst>
                                  <p:childTnLst>
                                    <p:set>
                                      <p:cBhvr>
                                        <p:cTn id="24" dur="1" fill="hold">
                                          <p:stCondLst>
                                            <p:cond delay="0"/>
                                          </p:stCondLst>
                                        </p:cTn>
                                        <p:tgtEl>
                                          <p:spTgt spid="285712"/>
                                        </p:tgtEl>
                                        <p:attrNameLst>
                                          <p:attrName>style.visibility</p:attrName>
                                        </p:attrNameLst>
                                      </p:cBhvr>
                                      <p:to>
                                        <p:strVal val="visible"/>
                                      </p:to>
                                    </p:set>
                                    <p:anim calcmode="lin" valueType="num">
                                      <p:cBhvr additive="base">
                                        <p:cTn id="25" dur="3000" fill="hold"/>
                                        <p:tgtEl>
                                          <p:spTgt spid="285712"/>
                                        </p:tgtEl>
                                        <p:attrNameLst>
                                          <p:attrName>ppt_x</p:attrName>
                                        </p:attrNameLst>
                                      </p:cBhvr>
                                      <p:tavLst>
                                        <p:tav tm="0">
                                          <p:val>
                                            <p:strVal val="1+#ppt_w/2"/>
                                          </p:val>
                                        </p:tav>
                                        <p:tav tm="100000">
                                          <p:val>
                                            <p:strVal val="#ppt_x"/>
                                          </p:val>
                                        </p:tav>
                                      </p:tavLst>
                                    </p:anim>
                                    <p:anim calcmode="lin" valueType="num">
                                      <p:cBhvr additive="base">
                                        <p:cTn id="26" dur="3000" fill="hold"/>
                                        <p:tgtEl>
                                          <p:spTgt spid="285712"/>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285713"/>
                                        </p:tgtEl>
                                        <p:attrNameLst>
                                          <p:attrName>style.visibility</p:attrName>
                                        </p:attrNameLst>
                                      </p:cBhvr>
                                      <p:to>
                                        <p:strVal val="visible"/>
                                      </p:to>
                                    </p:set>
                                    <p:anim calcmode="lin" valueType="num">
                                      <p:cBhvr additive="base">
                                        <p:cTn id="31" dur="3000" fill="hold"/>
                                        <p:tgtEl>
                                          <p:spTgt spid="285713"/>
                                        </p:tgtEl>
                                        <p:attrNameLst>
                                          <p:attrName>ppt_x</p:attrName>
                                        </p:attrNameLst>
                                      </p:cBhvr>
                                      <p:tavLst>
                                        <p:tav tm="0">
                                          <p:val>
                                            <p:strVal val="0-#ppt_w/2"/>
                                          </p:val>
                                        </p:tav>
                                        <p:tav tm="100000">
                                          <p:val>
                                            <p:strVal val="#ppt_x"/>
                                          </p:val>
                                        </p:tav>
                                      </p:tavLst>
                                    </p:anim>
                                    <p:anim calcmode="lin" valueType="num">
                                      <p:cBhvr additive="base">
                                        <p:cTn id="32" dur="3000" fill="hold"/>
                                        <p:tgtEl>
                                          <p:spTgt spid="2857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569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5220" name="Picture 4" descr="Ark"/>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65228" name="Oval 12"/>
          <p:cNvSpPr>
            <a:spLocks noChangeArrowheads="1"/>
          </p:cNvSpPr>
          <p:nvPr/>
        </p:nvSpPr>
        <p:spPr bwMode="auto">
          <a:xfrm>
            <a:off x="3019425" y="3706813"/>
            <a:ext cx="2814638" cy="2814637"/>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pic>
        <p:nvPicPr>
          <p:cNvPr id="265227" name="Picture 11" descr="Click 'BuyNow' below for purchase.."/>
          <p:cNvPicPr>
            <a:picLocks noChangeAspect="1" noChangeArrowheads="1"/>
          </p:cNvPicPr>
          <p:nvPr/>
        </p:nvPicPr>
        <p:blipFill>
          <a:blip r:embed="rId4" cstate="screen">
            <a:extLst>
              <a:ext uri="{28A0092B-C50C-407E-A947-70E740481C1C}">
                <a14:useLocalDpi xmlns:a14="http://schemas.microsoft.com/office/drawing/2010/main"/>
              </a:ext>
            </a:extLst>
          </a:blip>
          <a:srcRect t="5383" b="6897"/>
          <a:stretch>
            <a:fillRect/>
          </a:stretch>
        </p:blipFill>
        <p:spPr bwMode="auto">
          <a:xfrm>
            <a:off x="3402013" y="4168775"/>
            <a:ext cx="2068512" cy="1814513"/>
          </a:xfrm>
          <a:prstGeom prst="rect">
            <a:avLst/>
          </a:prstGeom>
          <a:noFill/>
          <a:extLst>
            <a:ext uri="{909E8E84-426E-40dd-AFC4-6F175D3DCCD1}">
              <a14:hiddenFill xmlns:a14="http://schemas.microsoft.com/office/drawing/2010/main">
                <a:solidFill>
                  <a:srgbClr val="FFFFFF"/>
                </a:solidFill>
              </a14:hiddenFill>
            </a:ext>
          </a:extLst>
        </p:spPr>
      </p:pic>
      <p:sp>
        <p:nvSpPr>
          <p:cNvPr id="265229" name="Line 13"/>
          <p:cNvSpPr>
            <a:spLocks noChangeShapeType="1"/>
          </p:cNvSpPr>
          <p:nvPr/>
        </p:nvSpPr>
        <p:spPr bwMode="auto">
          <a:xfrm>
            <a:off x="2452688" y="2381250"/>
            <a:ext cx="3990975" cy="0"/>
          </a:xfrm>
          <a:prstGeom prst="line">
            <a:avLst/>
          </a:prstGeom>
          <a:noFill/>
          <a:ln w="20320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65230" name="AutoShape 14"/>
          <p:cNvSpPr>
            <a:spLocks noChangeArrowheads="1"/>
          </p:cNvSpPr>
          <p:nvPr/>
        </p:nvSpPr>
        <p:spPr bwMode="auto">
          <a:xfrm>
            <a:off x="3876675" y="0"/>
            <a:ext cx="1131888" cy="2263775"/>
          </a:xfrm>
          <a:prstGeom prst="downArrow">
            <a:avLst>
              <a:gd name="adj1" fmla="val 29593"/>
              <a:gd name="adj2" fmla="val 46167"/>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eaVert" wrap="none" anchor="ctr"/>
          <a:lstStyle/>
          <a:p>
            <a:endParaRPr lang="en-US"/>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528" fill="hold" grpId="0" nodeType="clickEffect">
                                  <p:stCondLst>
                                    <p:cond delay="0"/>
                                  </p:stCondLst>
                                  <p:childTnLst>
                                    <p:set>
                                      <p:cBhvr>
                                        <p:cTn id="6" dur="1" fill="hold">
                                          <p:stCondLst>
                                            <p:cond delay="0"/>
                                          </p:stCondLst>
                                        </p:cTn>
                                        <p:tgtEl>
                                          <p:spTgt spid="265228"/>
                                        </p:tgtEl>
                                        <p:attrNameLst>
                                          <p:attrName>style.visibility</p:attrName>
                                        </p:attrNameLst>
                                      </p:cBhvr>
                                      <p:to>
                                        <p:strVal val="visible"/>
                                      </p:to>
                                    </p:set>
                                    <p:anim calcmode="lin" valueType="num">
                                      <p:cBhvr>
                                        <p:cTn id="7" dur="5000" fill="hold"/>
                                        <p:tgtEl>
                                          <p:spTgt spid="265228"/>
                                        </p:tgtEl>
                                        <p:attrNameLst>
                                          <p:attrName>ppt_w</p:attrName>
                                        </p:attrNameLst>
                                      </p:cBhvr>
                                      <p:tavLst>
                                        <p:tav tm="0">
                                          <p:val>
                                            <p:fltVal val="0"/>
                                          </p:val>
                                        </p:tav>
                                        <p:tav tm="100000">
                                          <p:val>
                                            <p:strVal val="#ppt_w"/>
                                          </p:val>
                                        </p:tav>
                                      </p:tavLst>
                                    </p:anim>
                                    <p:anim calcmode="lin" valueType="num">
                                      <p:cBhvr>
                                        <p:cTn id="8" dur="5000" fill="hold"/>
                                        <p:tgtEl>
                                          <p:spTgt spid="265228"/>
                                        </p:tgtEl>
                                        <p:attrNameLst>
                                          <p:attrName>ppt_h</p:attrName>
                                        </p:attrNameLst>
                                      </p:cBhvr>
                                      <p:tavLst>
                                        <p:tav tm="0">
                                          <p:val>
                                            <p:fltVal val="0"/>
                                          </p:val>
                                        </p:tav>
                                        <p:tav tm="100000">
                                          <p:val>
                                            <p:strVal val="#ppt_h"/>
                                          </p:val>
                                        </p:tav>
                                      </p:tavLst>
                                    </p:anim>
                                    <p:anim calcmode="lin" valueType="num">
                                      <p:cBhvr>
                                        <p:cTn id="9" dur="5000" fill="hold"/>
                                        <p:tgtEl>
                                          <p:spTgt spid="265228"/>
                                        </p:tgtEl>
                                        <p:attrNameLst>
                                          <p:attrName>ppt_x</p:attrName>
                                        </p:attrNameLst>
                                      </p:cBhvr>
                                      <p:tavLst>
                                        <p:tav tm="0">
                                          <p:val>
                                            <p:fltVal val="0.5"/>
                                          </p:val>
                                        </p:tav>
                                        <p:tav tm="100000">
                                          <p:val>
                                            <p:strVal val="#ppt_x"/>
                                          </p:val>
                                        </p:tav>
                                      </p:tavLst>
                                    </p:anim>
                                    <p:anim calcmode="lin" valueType="num">
                                      <p:cBhvr>
                                        <p:cTn id="10" dur="5000" fill="hold"/>
                                        <p:tgtEl>
                                          <p:spTgt spid="265228"/>
                                        </p:tgtEl>
                                        <p:attrNameLst>
                                          <p:attrName>ppt_y</p:attrName>
                                        </p:attrNameLst>
                                      </p:cBhvr>
                                      <p:tavLst>
                                        <p:tav tm="0">
                                          <p:val>
                                            <p:fltVal val="0.5"/>
                                          </p:val>
                                        </p:tav>
                                        <p:tav tm="100000">
                                          <p:val>
                                            <p:strVal val="#ppt_y"/>
                                          </p:val>
                                        </p:tav>
                                      </p:tavLst>
                                    </p:anim>
                                  </p:childTnLst>
                                </p:cTn>
                              </p:par>
                            </p:childTnLst>
                          </p:cTn>
                        </p:par>
                        <p:par>
                          <p:cTn id="11" fill="hold" nodeType="afterGroup">
                            <p:stCondLst>
                              <p:cond delay="5000"/>
                            </p:stCondLst>
                            <p:childTnLst>
                              <p:par>
                                <p:cTn id="12" presetID="53" presetClass="entr" presetSubtype="0" fill="hold" nodeType="afterEffect">
                                  <p:stCondLst>
                                    <p:cond delay="0"/>
                                  </p:stCondLst>
                                  <p:childTnLst>
                                    <p:set>
                                      <p:cBhvr>
                                        <p:cTn id="13" dur="1" fill="hold">
                                          <p:stCondLst>
                                            <p:cond delay="0"/>
                                          </p:stCondLst>
                                        </p:cTn>
                                        <p:tgtEl>
                                          <p:spTgt spid="265227"/>
                                        </p:tgtEl>
                                        <p:attrNameLst>
                                          <p:attrName>style.visibility</p:attrName>
                                        </p:attrNameLst>
                                      </p:cBhvr>
                                      <p:to>
                                        <p:strVal val="visible"/>
                                      </p:to>
                                    </p:set>
                                    <p:anim calcmode="lin" valueType="num">
                                      <p:cBhvr>
                                        <p:cTn id="14" dur="5000" fill="hold"/>
                                        <p:tgtEl>
                                          <p:spTgt spid="265227"/>
                                        </p:tgtEl>
                                        <p:attrNameLst>
                                          <p:attrName>ppt_w</p:attrName>
                                        </p:attrNameLst>
                                      </p:cBhvr>
                                      <p:tavLst>
                                        <p:tav tm="0">
                                          <p:val>
                                            <p:fltVal val="0"/>
                                          </p:val>
                                        </p:tav>
                                        <p:tav tm="100000">
                                          <p:val>
                                            <p:strVal val="#ppt_w"/>
                                          </p:val>
                                        </p:tav>
                                      </p:tavLst>
                                    </p:anim>
                                    <p:anim calcmode="lin" valueType="num">
                                      <p:cBhvr>
                                        <p:cTn id="15" dur="5000" fill="hold"/>
                                        <p:tgtEl>
                                          <p:spTgt spid="265227"/>
                                        </p:tgtEl>
                                        <p:attrNameLst>
                                          <p:attrName>ppt_h</p:attrName>
                                        </p:attrNameLst>
                                      </p:cBhvr>
                                      <p:tavLst>
                                        <p:tav tm="0">
                                          <p:val>
                                            <p:fltVal val="0"/>
                                          </p:val>
                                        </p:tav>
                                        <p:tav tm="100000">
                                          <p:val>
                                            <p:strVal val="#ppt_h"/>
                                          </p:val>
                                        </p:tav>
                                      </p:tavLst>
                                    </p:anim>
                                    <p:animEffect transition="in" filter="fade">
                                      <p:cBhvr>
                                        <p:cTn id="16" dur="5000"/>
                                        <p:tgtEl>
                                          <p:spTgt spid="265227"/>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265229"/>
                                        </p:tgtEl>
                                        <p:attrNameLst>
                                          <p:attrName>style.visibility</p:attrName>
                                        </p:attrNameLst>
                                      </p:cBhvr>
                                      <p:to>
                                        <p:strVal val="visible"/>
                                      </p:to>
                                    </p:set>
                                    <p:animEffect transition="in" filter="fade">
                                      <p:cBhvr>
                                        <p:cTn id="21" dur="3000"/>
                                        <p:tgtEl>
                                          <p:spTgt spid="265229"/>
                                        </p:tgtEl>
                                      </p:cBhvr>
                                    </p:animEffect>
                                    <p:anim calcmode="lin" valueType="num">
                                      <p:cBhvr>
                                        <p:cTn id="22" dur="3000" fill="hold"/>
                                        <p:tgtEl>
                                          <p:spTgt spid="265229"/>
                                        </p:tgtEl>
                                        <p:attrNameLst>
                                          <p:attrName>ppt_x</p:attrName>
                                        </p:attrNameLst>
                                      </p:cBhvr>
                                      <p:tavLst>
                                        <p:tav tm="0">
                                          <p:val>
                                            <p:strVal val="#ppt_x"/>
                                          </p:val>
                                        </p:tav>
                                        <p:tav tm="100000">
                                          <p:val>
                                            <p:strVal val="#ppt_x"/>
                                          </p:val>
                                        </p:tav>
                                      </p:tavLst>
                                    </p:anim>
                                    <p:anim calcmode="lin" valueType="num">
                                      <p:cBhvr>
                                        <p:cTn id="23" dur="3000" fill="hold"/>
                                        <p:tgtEl>
                                          <p:spTgt spid="265229"/>
                                        </p:tgtEl>
                                        <p:attrNameLst>
                                          <p:attrName>ppt_y</p:attrName>
                                        </p:attrNameLst>
                                      </p:cBhvr>
                                      <p:tavLst>
                                        <p:tav tm="0">
                                          <p:val>
                                            <p:strVal val="#ppt_y-.1"/>
                                          </p:val>
                                        </p:tav>
                                        <p:tav tm="100000">
                                          <p:val>
                                            <p:strVal val="#ppt_y"/>
                                          </p:val>
                                        </p:tav>
                                      </p:tavLst>
                                    </p:anim>
                                  </p:childTnLst>
                                </p:cTn>
                              </p:par>
                            </p:childTnLst>
                          </p:cTn>
                        </p:par>
                        <p:par>
                          <p:cTn id="24" fill="hold" nodeType="afterGroup">
                            <p:stCondLst>
                              <p:cond delay="3000"/>
                            </p:stCondLst>
                            <p:childTnLst>
                              <p:par>
                                <p:cTn id="25" presetID="2" presetClass="entr" presetSubtype="1" fill="hold" grpId="0" nodeType="afterEffect">
                                  <p:stCondLst>
                                    <p:cond delay="0"/>
                                  </p:stCondLst>
                                  <p:childTnLst>
                                    <p:set>
                                      <p:cBhvr>
                                        <p:cTn id="26" dur="1" fill="hold">
                                          <p:stCondLst>
                                            <p:cond delay="0"/>
                                          </p:stCondLst>
                                        </p:cTn>
                                        <p:tgtEl>
                                          <p:spTgt spid="265230"/>
                                        </p:tgtEl>
                                        <p:attrNameLst>
                                          <p:attrName>style.visibility</p:attrName>
                                        </p:attrNameLst>
                                      </p:cBhvr>
                                      <p:to>
                                        <p:strVal val="visible"/>
                                      </p:to>
                                    </p:set>
                                    <p:anim calcmode="lin" valueType="num">
                                      <p:cBhvr additive="base">
                                        <p:cTn id="27" dur="3000" fill="hold"/>
                                        <p:tgtEl>
                                          <p:spTgt spid="265230"/>
                                        </p:tgtEl>
                                        <p:attrNameLst>
                                          <p:attrName>ppt_x</p:attrName>
                                        </p:attrNameLst>
                                      </p:cBhvr>
                                      <p:tavLst>
                                        <p:tav tm="0">
                                          <p:val>
                                            <p:strVal val="#ppt_x"/>
                                          </p:val>
                                        </p:tav>
                                        <p:tav tm="100000">
                                          <p:val>
                                            <p:strVal val="#ppt_x"/>
                                          </p:val>
                                        </p:tav>
                                      </p:tavLst>
                                    </p:anim>
                                    <p:anim calcmode="lin" valueType="num">
                                      <p:cBhvr additive="base">
                                        <p:cTn id="28" dur="3000" fill="hold"/>
                                        <p:tgtEl>
                                          <p:spTgt spid="26523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5228" grpId="0" animBg="1"/>
      <p:bldP spid="265229" grpId="0" animBg="1"/>
      <p:bldP spid="26523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9794" name="Picture 2" descr="Ark"/>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89795" name="Oval 3"/>
          <p:cNvSpPr>
            <a:spLocks noChangeArrowheads="1"/>
          </p:cNvSpPr>
          <p:nvPr/>
        </p:nvSpPr>
        <p:spPr bwMode="auto">
          <a:xfrm>
            <a:off x="3019425" y="3706813"/>
            <a:ext cx="2814638" cy="2814637"/>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pic>
        <p:nvPicPr>
          <p:cNvPr id="289796" name="Picture 4" descr="Click 'BuyNow' below for purchase.."/>
          <p:cNvPicPr>
            <a:picLocks noChangeAspect="1" noChangeArrowheads="1"/>
          </p:cNvPicPr>
          <p:nvPr/>
        </p:nvPicPr>
        <p:blipFill>
          <a:blip r:embed="rId4" cstate="screen">
            <a:extLst>
              <a:ext uri="{28A0092B-C50C-407E-A947-70E740481C1C}">
                <a14:useLocalDpi xmlns:a14="http://schemas.microsoft.com/office/drawing/2010/main"/>
              </a:ext>
            </a:extLst>
          </a:blip>
          <a:srcRect t="5383" b="6897"/>
          <a:stretch>
            <a:fillRect/>
          </a:stretch>
        </p:blipFill>
        <p:spPr bwMode="auto">
          <a:xfrm>
            <a:off x="3402013" y="4168775"/>
            <a:ext cx="2068512" cy="1814513"/>
          </a:xfrm>
          <a:prstGeom prst="rect">
            <a:avLst/>
          </a:prstGeom>
          <a:noFill/>
          <a:extLst>
            <a:ext uri="{909E8E84-426E-40dd-AFC4-6F175D3DCCD1}">
              <a14:hiddenFill xmlns:a14="http://schemas.microsoft.com/office/drawing/2010/main">
                <a:solidFill>
                  <a:srgbClr val="FFFFFF"/>
                </a:solidFill>
              </a14:hiddenFill>
            </a:ext>
          </a:extLst>
        </p:spPr>
      </p:pic>
      <p:sp>
        <p:nvSpPr>
          <p:cNvPr id="289797" name="Line 5"/>
          <p:cNvSpPr>
            <a:spLocks noChangeShapeType="1"/>
          </p:cNvSpPr>
          <p:nvPr/>
        </p:nvSpPr>
        <p:spPr bwMode="auto">
          <a:xfrm>
            <a:off x="2452688" y="2381250"/>
            <a:ext cx="3990975" cy="0"/>
          </a:xfrm>
          <a:prstGeom prst="line">
            <a:avLst/>
          </a:prstGeom>
          <a:noFill/>
          <a:ln w="20320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nvGrpSpPr>
          <p:cNvPr id="289803" name="Group 11"/>
          <p:cNvGrpSpPr>
            <a:grpSpLocks/>
          </p:cNvGrpSpPr>
          <p:nvPr/>
        </p:nvGrpSpPr>
        <p:grpSpPr bwMode="auto">
          <a:xfrm>
            <a:off x="3876675" y="-3397250"/>
            <a:ext cx="1131888" cy="5661025"/>
            <a:chOff x="2442" y="-2140"/>
            <a:chExt cx="713" cy="3566"/>
          </a:xfrm>
        </p:grpSpPr>
        <p:sp>
          <p:nvSpPr>
            <p:cNvPr id="289798" name="AutoShape 6"/>
            <p:cNvSpPr>
              <a:spLocks noChangeArrowheads="1"/>
            </p:cNvSpPr>
            <p:nvPr/>
          </p:nvSpPr>
          <p:spPr bwMode="auto">
            <a:xfrm>
              <a:off x="2442" y="0"/>
              <a:ext cx="713" cy="1426"/>
            </a:xfrm>
            <a:prstGeom prst="downArrow">
              <a:avLst>
                <a:gd name="adj1" fmla="val 29593"/>
                <a:gd name="adj2" fmla="val 46167"/>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eaVert" wrap="none" anchor="ctr"/>
            <a:lstStyle/>
            <a:p>
              <a:endParaRPr lang="en-US"/>
            </a:p>
          </p:txBody>
        </p:sp>
        <p:sp>
          <p:nvSpPr>
            <p:cNvPr id="289801" name="Rectangle 9"/>
            <p:cNvSpPr>
              <a:spLocks noChangeArrowheads="1"/>
            </p:cNvSpPr>
            <p:nvPr/>
          </p:nvSpPr>
          <p:spPr bwMode="auto">
            <a:xfrm>
              <a:off x="2693" y="-2140"/>
              <a:ext cx="210" cy="2140"/>
            </a:xfrm>
            <a:prstGeom prst="rect">
              <a:avLst/>
            </a:prstGeom>
            <a:solidFill>
              <a:srgbClr val="FFFF00"/>
            </a:solidFill>
            <a:ln>
              <a:noFill/>
            </a:ln>
            <a:effectLst/>
            <a:extLst>
              <a:ext uri="{91240B29-F687-4f45-9708-019B960494DF}">
                <a14:hiddenLine xmlns:a14="http://schemas.microsoft.com/office/drawing/2010/main" w="2032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xit" presetSubtype="4" fill="hold" grpId="0" nodeType="afterEffect">
                                  <p:stCondLst>
                                    <p:cond delay="0"/>
                                  </p:stCondLst>
                                  <p:childTnLst>
                                    <p:anim calcmode="lin" valueType="num">
                                      <p:cBhvr additive="base">
                                        <p:cTn id="6" dur="3000"/>
                                        <p:tgtEl>
                                          <p:spTgt spid="289797"/>
                                        </p:tgtEl>
                                        <p:attrNameLst>
                                          <p:attrName>ppt_x</p:attrName>
                                        </p:attrNameLst>
                                      </p:cBhvr>
                                      <p:tavLst>
                                        <p:tav tm="0">
                                          <p:val>
                                            <p:strVal val="ppt_x"/>
                                          </p:val>
                                        </p:tav>
                                        <p:tav tm="100000">
                                          <p:val>
                                            <p:strVal val="ppt_x"/>
                                          </p:val>
                                        </p:tav>
                                      </p:tavLst>
                                    </p:anim>
                                    <p:anim calcmode="lin" valueType="num">
                                      <p:cBhvr additive="base">
                                        <p:cTn id="7" dur="3000"/>
                                        <p:tgtEl>
                                          <p:spTgt spid="289797"/>
                                        </p:tgtEl>
                                        <p:attrNameLst>
                                          <p:attrName>ppt_y</p:attrName>
                                        </p:attrNameLst>
                                      </p:cBhvr>
                                      <p:tavLst>
                                        <p:tav tm="0">
                                          <p:val>
                                            <p:strVal val="ppt_y"/>
                                          </p:val>
                                        </p:tav>
                                        <p:tav tm="100000">
                                          <p:val>
                                            <p:strVal val="1+ppt_h/2"/>
                                          </p:val>
                                        </p:tav>
                                      </p:tavLst>
                                    </p:anim>
                                    <p:set>
                                      <p:cBhvr>
                                        <p:cTn id="8" dur="1" fill="hold">
                                          <p:stCondLst>
                                            <p:cond delay="2999"/>
                                          </p:stCondLst>
                                        </p:cTn>
                                        <p:tgtEl>
                                          <p:spTgt spid="289797"/>
                                        </p:tgtEl>
                                        <p:attrNameLst>
                                          <p:attrName>style.visibility</p:attrName>
                                        </p:attrNameLst>
                                      </p:cBhvr>
                                      <p:to>
                                        <p:strVal val="hidden"/>
                                      </p:to>
                                    </p:set>
                                  </p:childTnLst>
                                </p:cTn>
                              </p:par>
                            </p:childTnLst>
                          </p:cTn>
                        </p:par>
                        <p:par>
                          <p:cTn id="9" fill="hold" nodeType="afterGroup">
                            <p:stCondLst>
                              <p:cond delay="3000"/>
                            </p:stCondLst>
                            <p:childTnLst>
                              <p:par>
                                <p:cTn id="10" presetID="0" presetClass="path" presetSubtype="0" accel="50000" decel="50000" fill="hold" nodeType="afterEffect">
                                  <p:stCondLst>
                                    <p:cond delay="0"/>
                                  </p:stCondLst>
                                  <p:childTnLst>
                                    <p:animMotion origin="layout" path="M 8.88889E-6 -1.11111E-6 L 8.88889E-6 0.42361 " pathEditMode="relative" ptsTypes="AA">
                                      <p:cBhvr>
                                        <p:cTn id="11" dur="3000" fill="hold"/>
                                        <p:tgtEl>
                                          <p:spTgt spid="289803"/>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979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699"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1 Samuel 6:19</a:t>
            </a:r>
          </a:p>
        </p:txBody>
      </p:sp>
      <p:sp>
        <p:nvSpPr>
          <p:cNvPr id="29700" name="Text Box 4"/>
          <p:cNvSpPr txBox="1">
            <a:spLocks noChangeArrowheads="1"/>
          </p:cNvSpPr>
          <p:nvPr/>
        </p:nvSpPr>
        <p:spPr bwMode="auto">
          <a:xfrm>
            <a:off x="328613" y="1035050"/>
            <a:ext cx="8501062" cy="55784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a:solidFill>
                  <a:srgbClr val="FFFF00"/>
                </a:solidFill>
              </a:rPr>
              <a:t>And he smote the men of Bethshemesh, because they had looked into the ark of the LORD, even he smote of the people fifty thousand and threescore and ten men: and the people lamented, because the LORD had smitten many of the people with a great slaughter.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9699"/>
                                        </p:tgtEl>
                                        <p:attrNameLst>
                                          <p:attrName>style.visibility</p:attrName>
                                        </p:attrNameLst>
                                      </p:cBhvr>
                                      <p:to>
                                        <p:strVal val="visible"/>
                                      </p:to>
                                    </p:set>
                                    <p:animEffect transition="in" filter="fade">
                                      <p:cBhvr>
                                        <p:cTn id="7" dur="2000"/>
                                        <p:tgtEl>
                                          <p:spTgt spid="29699"/>
                                        </p:tgtEl>
                                      </p:cBhvr>
                                    </p:animEffect>
                                    <p:anim calcmode="lin" valueType="num">
                                      <p:cBhvr>
                                        <p:cTn id="8" dur="2000" fill="hold"/>
                                        <p:tgtEl>
                                          <p:spTgt spid="29699"/>
                                        </p:tgtEl>
                                        <p:attrNameLst>
                                          <p:attrName>ppt_x</p:attrName>
                                        </p:attrNameLst>
                                      </p:cBhvr>
                                      <p:tavLst>
                                        <p:tav tm="0">
                                          <p:val>
                                            <p:strVal val="#ppt_x"/>
                                          </p:val>
                                        </p:tav>
                                        <p:tav tm="100000">
                                          <p:val>
                                            <p:strVal val="#ppt_x"/>
                                          </p:val>
                                        </p:tav>
                                      </p:tavLst>
                                    </p:anim>
                                    <p:anim calcmode="lin" valueType="num">
                                      <p:cBhvr>
                                        <p:cTn id="9" dur="2000" fill="hold"/>
                                        <p:tgtEl>
                                          <p:spTgt spid="2969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700"/>
                                        </p:tgtEl>
                                        <p:attrNameLst>
                                          <p:attrName>style.visibility</p:attrName>
                                        </p:attrNameLst>
                                      </p:cBhvr>
                                      <p:to>
                                        <p:strVal val="visible"/>
                                      </p:to>
                                    </p:set>
                                    <p:animEffect transition="in" filter="fade">
                                      <p:cBhvr>
                                        <p:cTn id="12" dur="2000"/>
                                        <p:tgtEl>
                                          <p:spTgt spid="29700"/>
                                        </p:tgtEl>
                                      </p:cBhvr>
                                    </p:animEffect>
                                    <p:anim calcmode="lin" valueType="num">
                                      <p:cBhvr>
                                        <p:cTn id="13" dur="2000" fill="hold"/>
                                        <p:tgtEl>
                                          <p:spTgt spid="29700"/>
                                        </p:tgtEl>
                                        <p:attrNameLst>
                                          <p:attrName>ppt_x</p:attrName>
                                        </p:attrNameLst>
                                      </p:cBhvr>
                                      <p:tavLst>
                                        <p:tav tm="0">
                                          <p:val>
                                            <p:strVal val="#ppt_x"/>
                                          </p:val>
                                        </p:tav>
                                        <p:tav tm="100000">
                                          <p:val>
                                            <p:strVal val="#ppt_x"/>
                                          </p:val>
                                        </p:tav>
                                      </p:tavLst>
                                    </p:anim>
                                    <p:anim calcmode="lin" valueType="num">
                                      <p:cBhvr>
                                        <p:cTn id="14" dur="2000" fill="hold"/>
                                        <p:tgtEl>
                                          <p:spTgt spid="297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p:bldP spid="2970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1842" name="Picture 2" descr="Ark"/>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91849" name="AutoShape 9"/>
          <p:cNvSpPr>
            <a:spLocks noChangeArrowheads="1"/>
          </p:cNvSpPr>
          <p:nvPr/>
        </p:nvSpPr>
        <p:spPr bwMode="auto">
          <a:xfrm>
            <a:off x="-1085850" y="-3238500"/>
            <a:ext cx="11068050" cy="10410825"/>
          </a:xfrm>
          <a:prstGeom prst="star32">
            <a:avLst>
              <a:gd name="adj" fmla="val 2065"/>
            </a:avLst>
          </a:prstGeom>
          <a:solidFill>
            <a:srgbClr val="FFFF00">
              <a:alpha val="5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91849"/>
                                        </p:tgtEl>
                                        <p:attrNameLst>
                                          <p:attrName>style.visibility</p:attrName>
                                        </p:attrNameLst>
                                      </p:cBhvr>
                                      <p:to>
                                        <p:strVal val="visible"/>
                                      </p:to>
                                    </p:set>
                                    <p:anim calcmode="lin" valueType="num">
                                      <p:cBhvr>
                                        <p:cTn id="7" dur="5000" fill="hold"/>
                                        <p:tgtEl>
                                          <p:spTgt spid="291849"/>
                                        </p:tgtEl>
                                        <p:attrNameLst>
                                          <p:attrName>ppt_w</p:attrName>
                                        </p:attrNameLst>
                                      </p:cBhvr>
                                      <p:tavLst>
                                        <p:tav tm="0">
                                          <p:val>
                                            <p:fltVal val="0"/>
                                          </p:val>
                                        </p:tav>
                                        <p:tav tm="100000">
                                          <p:val>
                                            <p:strVal val="#ppt_w"/>
                                          </p:val>
                                        </p:tav>
                                      </p:tavLst>
                                    </p:anim>
                                    <p:anim calcmode="lin" valueType="num">
                                      <p:cBhvr>
                                        <p:cTn id="8" dur="5000" fill="hold"/>
                                        <p:tgtEl>
                                          <p:spTgt spid="291849"/>
                                        </p:tgtEl>
                                        <p:attrNameLst>
                                          <p:attrName>ppt_h</p:attrName>
                                        </p:attrNameLst>
                                      </p:cBhvr>
                                      <p:tavLst>
                                        <p:tav tm="0">
                                          <p:val>
                                            <p:fltVal val="0"/>
                                          </p:val>
                                        </p:tav>
                                        <p:tav tm="100000">
                                          <p:val>
                                            <p:strVal val="#ppt_h"/>
                                          </p:val>
                                        </p:tav>
                                      </p:tavLst>
                                    </p:anim>
                                  </p:childTnLst>
                                </p:cTn>
                              </p:par>
                            </p:childTnLst>
                          </p:cTn>
                        </p:par>
                        <p:par>
                          <p:cTn id="9" fill="hold" nodeType="afterGroup">
                            <p:stCondLst>
                              <p:cond delay="5000"/>
                            </p:stCondLst>
                            <p:childTnLst>
                              <p:par>
                                <p:cTn id="10" presetID="6" presetClass="emph" presetSubtype="0" accel="50000" decel="50000" autoRev="1" fill="remove" grpId="1" nodeType="afterEffect">
                                  <p:stCondLst>
                                    <p:cond delay="0"/>
                                  </p:stCondLst>
                                  <p:childTnLst>
                                    <p:animScale>
                                      <p:cBhvr>
                                        <p:cTn id="11" dur="5000" fill="hold"/>
                                        <p:tgtEl>
                                          <p:spTgt spid="291849"/>
                                        </p:tgtEl>
                                      </p:cBhvr>
                                      <p:by x="150000" y="150000"/>
                                    </p:animScale>
                                  </p:childTnLst>
                                </p:cTn>
                              </p:par>
                            </p:childTnLst>
                          </p:cTn>
                        </p:par>
                        <p:par>
                          <p:cTn id="12" fill="hold" nodeType="afterGroup">
                            <p:stCondLst>
                              <p:cond delay="15000"/>
                            </p:stCondLst>
                            <p:childTnLst>
                              <p:par>
                                <p:cTn id="13" presetID="6" presetClass="emph" presetSubtype="0" accel="50000" decel="50000" autoRev="1" fill="remove" grpId="2" nodeType="afterEffect">
                                  <p:stCondLst>
                                    <p:cond delay="0"/>
                                  </p:stCondLst>
                                  <p:childTnLst>
                                    <p:animScale>
                                      <p:cBhvr>
                                        <p:cTn id="14" dur="5000" fill="hold"/>
                                        <p:tgtEl>
                                          <p:spTgt spid="291849"/>
                                        </p:tgtEl>
                                      </p:cBhvr>
                                      <p:by x="150000" y="150000"/>
                                    </p:animScale>
                                  </p:childTnLst>
                                </p:cTn>
                              </p:par>
                            </p:childTnLst>
                          </p:cTn>
                        </p:par>
                        <p:par>
                          <p:cTn id="15" fill="hold" nodeType="afterGroup">
                            <p:stCondLst>
                              <p:cond delay="25000"/>
                            </p:stCondLst>
                            <p:childTnLst>
                              <p:par>
                                <p:cTn id="16" presetID="6" presetClass="emph" presetSubtype="0" accel="50000" decel="50000" autoRev="1" fill="remove" grpId="3" nodeType="afterEffect">
                                  <p:stCondLst>
                                    <p:cond delay="0"/>
                                  </p:stCondLst>
                                  <p:childTnLst>
                                    <p:animScale>
                                      <p:cBhvr>
                                        <p:cTn id="17" dur="5000" fill="hold"/>
                                        <p:tgtEl>
                                          <p:spTgt spid="291849"/>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1849" grpId="0" animBg="1"/>
      <p:bldP spid="291849" grpId="1" animBg="1"/>
      <p:bldP spid="291849" grpId="2" animBg="1"/>
      <p:bldP spid="291849" grpId="3"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0642"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0643"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Romans 3:24-25</a:t>
            </a:r>
          </a:p>
        </p:txBody>
      </p:sp>
      <p:sp>
        <p:nvSpPr>
          <p:cNvPr id="240644" name="Text Box 4"/>
          <p:cNvSpPr txBox="1">
            <a:spLocks noChangeArrowheads="1"/>
          </p:cNvSpPr>
          <p:nvPr/>
        </p:nvSpPr>
        <p:spPr bwMode="auto">
          <a:xfrm>
            <a:off x="328613" y="1035050"/>
            <a:ext cx="8501062" cy="54514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400">
                <a:solidFill>
                  <a:srgbClr val="FFFF00"/>
                </a:solidFill>
              </a:rPr>
              <a:t>Being justified freely by his grace through the redemption that is in Christ Jesus: Whom God hath set forth to be a propitiation through faith in his blood, to declare his righteousness for the remission of sins that are past, through the forbearance of God;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40643"/>
                                        </p:tgtEl>
                                        <p:attrNameLst>
                                          <p:attrName>style.visibility</p:attrName>
                                        </p:attrNameLst>
                                      </p:cBhvr>
                                      <p:to>
                                        <p:strVal val="visible"/>
                                      </p:to>
                                    </p:set>
                                    <p:animEffect transition="in" filter="fade">
                                      <p:cBhvr>
                                        <p:cTn id="7" dur="2000"/>
                                        <p:tgtEl>
                                          <p:spTgt spid="240643"/>
                                        </p:tgtEl>
                                      </p:cBhvr>
                                    </p:animEffect>
                                    <p:anim calcmode="lin" valueType="num">
                                      <p:cBhvr>
                                        <p:cTn id="8" dur="2000" fill="hold"/>
                                        <p:tgtEl>
                                          <p:spTgt spid="240643"/>
                                        </p:tgtEl>
                                        <p:attrNameLst>
                                          <p:attrName>ppt_x</p:attrName>
                                        </p:attrNameLst>
                                      </p:cBhvr>
                                      <p:tavLst>
                                        <p:tav tm="0">
                                          <p:val>
                                            <p:strVal val="#ppt_x"/>
                                          </p:val>
                                        </p:tav>
                                        <p:tav tm="100000">
                                          <p:val>
                                            <p:strVal val="#ppt_x"/>
                                          </p:val>
                                        </p:tav>
                                      </p:tavLst>
                                    </p:anim>
                                    <p:anim calcmode="lin" valueType="num">
                                      <p:cBhvr>
                                        <p:cTn id="9" dur="2000" fill="hold"/>
                                        <p:tgtEl>
                                          <p:spTgt spid="24064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40644"/>
                                        </p:tgtEl>
                                        <p:attrNameLst>
                                          <p:attrName>style.visibility</p:attrName>
                                        </p:attrNameLst>
                                      </p:cBhvr>
                                      <p:to>
                                        <p:strVal val="visible"/>
                                      </p:to>
                                    </p:set>
                                    <p:animEffect transition="in" filter="fade">
                                      <p:cBhvr>
                                        <p:cTn id="12" dur="2000"/>
                                        <p:tgtEl>
                                          <p:spTgt spid="240644"/>
                                        </p:tgtEl>
                                      </p:cBhvr>
                                    </p:animEffect>
                                    <p:anim calcmode="lin" valueType="num">
                                      <p:cBhvr>
                                        <p:cTn id="13" dur="2000" fill="hold"/>
                                        <p:tgtEl>
                                          <p:spTgt spid="240644"/>
                                        </p:tgtEl>
                                        <p:attrNameLst>
                                          <p:attrName>ppt_x</p:attrName>
                                        </p:attrNameLst>
                                      </p:cBhvr>
                                      <p:tavLst>
                                        <p:tav tm="0">
                                          <p:val>
                                            <p:strVal val="#ppt_x"/>
                                          </p:val>
                                        </p:tav>
                                        <p:tav tm="100000">
                                          <p:val>
                                            <p:strVal val="#ppt_x"/>
                                          </p:val>
                                        </p:tav>
                                      </p:tavLst>
                                    </p:anim>
                                    <p:anim calcmode="lin" valueType="num">
                                      <p:cBhvr>
                                        <p:cTn id="14" dur="2000" fill="hold"/>
                                        <p:tgtEl>
                                          <p:spTgt spid="2406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0643" grpId="0"/>
      <p:bldP spid="24064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6" name="Picture 6"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Exodus 25:8-9</a:t>
            </a:r>
          </a:p>
        </p:txBody>
      </p:sp>
      <p:sp>
        <p:nvSpPr>
          <p:cNvPr id="25604" name="Text Box 4"/>
          <p:cNvSpPr txBox="1">
            <a:spLocks noChangeArrowheads="1"/>
          </p:cNvSpPr>
          <p:nvPr/>
        </p:nvSpPr>
        <p:spPr bwMode="auto">
          <a:xfrm>
            <a:off x="328613" y="1035050"/>
            <a:ext cx="8501062" cy="57054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600">
                <a:solidFill>
                  <a:srgbClr val="FFFF00"/>
                </a:solidFill>
              </a:rPr>
              <a:t>And let them make me a sanctuary; that I may dwell among them. According to all that I shew thee, after the pattern of the tabernacle, and the pattern of all the instruments thereof, even so shall ye make it.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5603"/>
                                        </p:tgtEl>
                                        <p:attrNameLst>
                                          <p:attrName>style.visibility</p:attrName>
                                        </p:attrNameLst>
                                      </p:cBhvr>
                                      <p:to>
                                        <p:strVal val="visible"/>
                                      </p:to>
                                    </p:set>
                                    <p:animEffect transition="in" filter="fade">
                                      <p:cBhvr>
                                        <p:cTn id="7" dur="2000"/>
                                        <p:tgtEl>
                                          <p:spTgt spid="25603"/>
                                        </p:tgtEl>
                                      </p:cBhvr>
                                    </p:animEffect>
                                    <p:anim calcmode="lin" valueType="num">
                                      <p:cBhvr>
                                        <p:cTn id="8" dur="2000" fill="hold"/>
                                        <p:tgtEl>
                                          <p:spTgt spid="25603"/>
                                        </p:tgtEl>
                                        <p:attrNameLst>
                                          <p:attrName>ppt_x</p:attrName>
                                        </p:attrNameLst>
                                      </p:cBhvr>
                                      <p:tavLst>
                                        <p:tav tm="0">
                                          <p:val>
                                            <p:strVal val="#ppt_x"/>
                                          </p:val>
                                        </p:tav>
                                        <p:tav tm="100000">
                                          <p:val>
                                            <p:strVal val="#ppt_x"/>
                                          </p:val>
                                        </p:tav>
                                      </p:tavLst>
                                    </p:anim>
                                    <p:anim calcmode="lin" valueType="num">
                                      <p:cBhvr>
                                        <p:cTn id="9" dur="2000" fill="hold"/>
                                        <p:tgtEl>
                                          <p:spTgt spid="2560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5604"/>
                                        </p:tgtEl>
                                        <p:attrNameLst>
                                          <p:attrName>style.visibility</p:attrName>
                                        </p:attrNameLst>
                                      </p:cBhvr>
                                      <p:to>
                                        <p:strVal val="visible"/>
                                      </p:to>
                                    </p:set>
                                    <p:animEffect transition="in" filter="fade">
                                      <p:cBhvr>
                                        <p:cTn id="12" dur="2000"/>
                                        <p:tgtEl>
                                          <p:spTgt spid="25604"/>
                                        </p:tgtEl>
                                      </p:cBhvr>
                                    </p:animEffect>
                                    <p:anim calcmode="lin" valueType="num">
                                      <p:cBhvr>
                                        <p:cTn id="13" dur="2000" fill="hold"/>
                                        <p:tgtEl>
                                          <p:spTgt spid="25604"/>
                                        </p:tgtEl>
                                        <p:attrNameLst>
                                          <p:attrName>ppt_x</p:attrName>
                                        </p:attrNameLst>
                                      </p:cBhvr>
                                      <p:tavLst>
                                        <p:tav tm="0">
                                          <p:val>
                                            <p:strVal val="#ppt_x"/>
                                          </p:val>
                                        </p:tav>
                                        <p:tav tm="100000">
                                          <p:val>
                                            <p:strVal val="#ppt_x"/>
                                          </p:val>
                                        </p:tav>
                                      </p:tavLst>
                                    </p:anim>
                                    <p:anim calcmode="lin" valueType="num">
                                      <p:cBhvr>
                                        <p:cTn id="14" dur="2000" fill="hold"/>
                                        <p:tgtEl>
                                          <p:spTgt spid="2560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p:bldP spid="2560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3890"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3891"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Luke 18:13</a:t>
            </a:r>
          </a:p>
        </p:txBody>
      </p:sp>
      <p:sp>
        <p:nvSpPr>
          <p:cNvPr id="293892" name="Text Box 4"/>
          <p:cNvSpPr txBox="1">
            <a:spLocks noChangeArrowheads="1"/>
          </p:cNvSpPr>
          <p:nvPr/>
        </p:nvSpPr>
        <p:spPr bwMode="auto">
          <a:xfrm>
            <a:off x="328613" y="1035050"/>
            <a:ext cx="8501062" cy="502602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5400">
                <a:solidFill>
                  <a:srgbClr val="FFFF00"/>
                </a:solidFill>
              </a:rPr>
              <a:t>And the publican, standing afar off, would not lift up so much as his eyes unto heaven, but smote upon his breast, saying, God be merciful to me a sinner.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93891"/>
                                        </p:tgtEl>
                                        <p:attrNameLst>
                                          <p:attrName>style.visibility</p:attrName>
                                        </p:attrNameLst>
                                      </p:cBhvr>
                                      <p:to>
                                        <p:strVal val="visible"/>
                                      </p:to>
                                    </p:set>
                                    <p:animEffect transition="in" filter="fade">
                                      <p:cBhvr>
                                        <p:cTn id="7" dur="2000"/>
                                        <p:tgtEl>
                                          <p:spTgt spid="293891"/>
                                        </p:tgtEl>
                                      </p:cBhvr>
                                    </p:animEffect>
                                    <p:anim calcmode="lin" valueType="num">
                                      <p:cBhvr>
                                        <p:cTn id="8" dur="2000" fill="hold"/>
                                        <p:tgtEl>
                                          <p:spTgt spid="293891"/>
                                        </p:tgtEl>
                                        <p:attrNameLst>
                                          <p:attrName>ppt_x</p:attrName>
                                        </p:attrNameLst>
                                      </p:cBhvr>
                                      <p:tavLst>
                                        <p:tav tm="0">
                                          <p:val>
                                            <p:strVal val="#ppt_x"/>
                                          </p:val>
                                        </p:tav>
                                        <p:tav tm="100000">
                                          <p:val>
                                            <p:strVal val="#ppt_x"/>
                                          </p:val>
                                        </p:tav>
                                      </p:tavLst>
                                    </p:anim>
                                    <p:anim calcmode="lin" valueType="num">
                                      <p:cBhvr>
                                        <p:cTn id="9" dur="2000" fill="hold"/>
                                        <p:tgtEl>
                                          <p:spTgt spid="29389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3892"/>
                                        </p:tgtEl>
                                        <p:attrNameLst>
                                          <p:attrName>style.visibility</p:attrName>
                                        </p:attrNameLst>
                                      </p:cBhvr>
                                      <p:to>
                                        <p:strVal val="visible"/>
                                      </p:to>
                                    </p:set>
                                    <p:animEffect transition="in" filter="fade">
                                      <p:cBhvr>
                                        <p:cTn id="12" dur="2000"/>
                                        <p:tgtEl>
                                          <p:spTgt spid="293892"/>
                                        </p:tgtEl>
                                      </p:cBhvr>
                                    </p:animEffect>
                                    <p:anim calcmode="lin" valueType="num">
                                      <p:cBhvr>
                                        <p:cTn id="13" dur="2000" fill="hold"/>
                                        <p:tgtEl>
                                          <p:spTgt spid="293892"/>
                                        </p:tgtEl>
                                        <p:attrNameLst>
                                          <p:attrName>ppt_x</p:attrName>
                                        </p:attrNameLst>
                                      </p:cBhvr>
                                      <p:tavLst>
                                        <p:tav tm="0">
                                          <p:val>
                                            <p:strVal val="#ppt_x"/>
                                          </p:val>
                                        </p:tav>
                                        <p:tav tm="100000">
                                          <p:val>
                                            <p:strVal val="#ppt_x"/>
                                          </p:val>
                                        </p:tav>
                                      </p:tavLst>
                                    </p:anim>
                                    <p:anim calcmode="lin" valueType="num">
                                      <p:cBhvr>
                                        <p:cTn id="14" dur="2000" fill="hold"/>
                                        <p:tgtEl>
                                          <p:spTgt spid="2938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3891" grpId="0"/>
      <p:bldP spid="29389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3171" name="Picture 3" descr="temple-angels-sm"/>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4797425" cy="6858000"/>
          </a:xfrm>
          <a:prstGeom prst="rect">
            <a:avLst/>
          </a:prstGeom>
          <a:noFill/>
          <a:extLst>
            <a:ext uri="{909E8E84-426E-40dd-AFC4-6F175D3DCCD1}">
              <a14:hiddenFill xmlns:a14="http://schemas.microsoft.com/office/drawing/2010/main">
                <a:solidFill>
                  <a:srgbClr val="FFFFFF"/>
                </a:solidFill>
              </a14:hiddenFill>
            </a:ext>
          </a:extLst>
        </p:spPr>
      </p:pic>
      <p:sp>
        <p:nvSpPr>
          <p:cNvPr id="263175" name="Rectangle 7"/>
          <p:cNvSpPr>
            <a:spLocks noChangeArrowheads="1"/>
          </p:cNvSpPr>
          <p:nvPr/>
        </p:nvSpPr>
        <p:spPr bwMode="auto">
          <a:xfrm>
            <a:off x="4789488" y="-796925"/>
            <a:ext cx="4354512" cy="7654925"/>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63176" name="Text Box 8"/>
          <p:cNvSpPr txBox="1">
            <a:spLocks noChangeArrowheads="1"/>
          </p:cNvSpPr>
          <p:nvPr/>
        </p:nvSpPr>
        <p:spPr bwMode="auto">
          <a:xfrm>
            <a:off x="5207000" y="736600"/>
            <a:ext cx="370205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400">
                <a:solidFill>
                  <a:srgbClr val="FFFF00"/>
                </a:solidFill>
                <a:latin typeface="High Tower Text" charset="0"/>
              </a:rPr>
              <a:t>The Mercy Seat was the only </a:t>
            </a:r>
            <a:r>
              <a:rPr lang="en-US" sz="4400" u="sng">
                <a:solidFill>
                  <a:srgbClr val="FFFF00"/>
                </a:solidFill>
                <a:latin typeface="High Tower Text" charset="0"/>
              </a:rPr>
              <a:t>SEAT</a:t>
            </a:r>
            <a:r>
              <a:rPr lang="en-US" sz="4400">
                <a:solidFill>
                  <a:srgbClr val="FFFF00"/>
                </a:solidFill>
                <a:latin typeface="High Tower Text" charset="0"/>
              </a:rPr>
              <a:t> </a:t>
            </a:r>
          </a:p>
          <a:p>
            <a:r>
              <a:rPr lang="en-US" sz="4400">
                <a:solidFill>
                  <a:srgbClr val="FFFF00"/>
                </a:solidFill>
                <a:latin typeface="High Tower Text" charset="0"/>
              </a:rPr>
              <a:t>in the Tabernacle, but no </a:t>
            </a:r>
          </a:p>
          <a:p>
            <a:r>
              <a:rPr lang="en-US" sz="4400">
                <a:solidFill>
                  <a:srgbClr val="FFFF00"/>
                </a:solidFill>
                <a:latin typeface="High Tower Text" charset="0"/>
              </a:rPr>
              <a:t>man ever </a:t>
            </a:r>
          </a:p>
          <a:p>
            <a:r>
              <a:rPr lang="en-US" sz="4400" u="sng">
                <a:solidFill>
                  <a:srgbClr val="FFFF00"/>
                </a:solidFill>
                <a:latin typeface="High Tower Text" charset="0"/>
              </a:rPr>
              <a:t>SAT THERE</a:t>
            </a:r>
            <a:r>
              <a:rPr lang="en-US" sz="4400">
                <a:solidFill>
                  <a:srgbClr val="FFFF00"/>
                </a:solidFill>
                <a:latin typeface="High Tower Text" charset="0"/>
              </a:rPr>
              <a:t>.</a:t>
            </a:r>
            <a:endParaRPr lang="en-US" sz="4400"/>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63176"/>
                                        </p:tgtEl>
                                        <p:attrNameLst>
                                          <p:attrName>style.visibility</p:attrName>
                                        </p:attrNameLst>
                                      </p:cBhvr>
                                      <p:to>
                                        <p:strVal val="visible"/>
                                      </p:to>
                                    </p:set>
                                    <p:animEffect transition="in" filter="fade">
                                      <p:cBhvr>
                                        <p:cTn id="7" dur="3000"/>
                                        <p:tgtEl>
                                          <p:spTgt spid="263176"/>
                                        </p:tgtEl>
                                      </p:cBhvr>
                                    </p:animEffect>
                                    <p:anim calcmode="lin" valueType="num">
                                      <p:cBhvr>
                                        <p:cTn id="8" dur="3000" fill="hold"/>
                                        <p:tgtEl>
                                          <p:spTgt spid="263176"/>
                                        </p:tgtEl>
                                        <p:attrNameLst>
                                          <p:attrName>ppt_x</p:attrName>
                                        </p:attrNameLst>
                                      </p:cBhvr>
                                      <p:tavLst>
                                        <p:tav tm="0">
                                          <p:val>
                                            <p:strVal val="#ppt_x"/>
                                          </p:val>
                                        </p:tav>
                                        <p:tav tm="100000">
                                          <p:val>
                                            <p:strVal val="#ppt_x"/>
                                          </p:val>
                                        </p:tav>
                                      </p:tavLst>
                                    </p:anim>
                                    <p:anim calcmode="lin" valueType="num">
                                      <p:cBhvr>
                                        <p:cTn id="9" dur="3000" fill="hold"/>
                                        <p:tgtEl>
                                          <p:spTgt spid="26317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17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5938" name="Picture 2" descr="temple-angels-sm"/>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4797425" cy="6858000"/>
          </a:xfrm>
          <a:prstGeom prst="rect">
            <a:avLst/>
          </a:prstGeom>
          <a:noFill/>
          <a:extLst>
            <a:ext uri="{909E8E84-426E-40dd-AFC4-6F175D3DCCD1}">
              <a14:hiddenFill xmlns:a14="http://schemas.microsoft.com/office/drawing/2010/main">
                <a:solidFill>
                  <a:srgbClr val="FFFFFF"/>
                </a:solidFill>
              </a14:hiddenFill>
            </a:ext>
          </a:extLst>
        </p:spPr>
      </p:pic>
      <p:sp>
        <p:nvSpPr>
          <p:cNvPr id="295939" name="Rectangle 3"/>
          <p:cNvSpPr>
            <a:spLocks noChangeArrowheads="1"/>
          </p:cNvSpPr>
          <p:nvPr/>
        </p:nvSpPr>
        <p:spPr bwMode="auto">
          <a:xfrm>
            <a:off x="4789488" y="-796925"/>
            <a:ext cx="4354512" cy="7654925"/>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95940" name="Text Box 4"/>
          <p:cNvSpPr txBox="1">
            <a:spLocks noChangeArrowheads="1"/>
          </p:cNvSpPr>
          <p:nvPr/>
        </p:nvSpPr>
        <p:spPr bwMode="auto">
          <a:xfrm>
            <a:off x="5207000" y="736600"/>
            <a:ext cx="370205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400">
                <a:solidFill>
                  <a:srgbClr val="FFFF00"/>
                </a:solidFill>
                <a:latin typeface="High Tower Text" charset="0"/>
              </a:rPr>
              <a:t>This pointed ahead to the </a:t>
            </a:r>
            <a:r>
              <a:rPr lang="en-US" sz="4400" u="sng">
                <a:solidFill>
                  <a:srgbClr val="FFFF00"/>
                </a:solidFill>
                <a:latin typeface="High Tower Text" charset="0"/>
              </a:rPr>
              <a:t>FINISHED WORK</a:t>
            </a:r>
            <a:r>
              <a:rPr lang="en-US" sz="4400">
                <a:solidFill>
                  <a:srgbClr val="FFFF00"/>
                </a:solidFill>
                <a:latin typeface="High Tower Text" charset="0"/>
              </a:rPr>
              <a:t> </a:t>
            </a:r>
          </a:p>
          <a:p>
            <a:r>
              <a:rPr lang="en-US" sz="4400">
                <a:solidFill>
                  <a:srgbClr val="FFFF00"/>
                </a:solidFill>
                <a:latin typeface="High Tower Text" charset="0"/>
              </a:rPr>
              <a:t>of Calvary.</a:t>
            </a:r>
            <a:endParaRPr lang="en-US" sz="4400"/>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95940"/>
                                        </p:tgtEl>
                                        <p:attrNameLst>
                                          <p:attrName>style.visibility</p:attrName>
                                        </p:attrNameLst>
                                      </p:cBhvr>
                                      <p:to>
                                        <p:strVal val="visible"/>
                                      </p:to>
                                    </p:set>
                                    <p:animEffect transition="in" filter="fade">
                                      <p:cBhvr>
                                        <p:cTn id="7" dur="3000"/>
                                        <p:tgtEl>
                                          <p:spTgt spid="295940"/>
                                        </p:tgtEl>
                                      </p:cBhvr>
                                    </p:animEffect>
                                    <p:anim calcmode="lin" valueType="num">
                                      <p:cBhvr>
                                        <p:cTn id="8" dur="3000" fill="hold"/>
                                        <p:tgtEl>
                                          <p:spTgt spid="295940"/>
                                        </p:tgtEl>
                                        <p:attrNameLst>
                                          <p:attrName>ppt_x</p:attrName>
                                        </p:attrNameLst>
                                      </p:cBhvr>
                                      <p:tavLst>
                                        <p:tav tm="0">
                                          <p:val>
                                            <p:strVal val="#ppt_x"/>
                                          </p:val>
                                        </p:tav>
                                        <p:tav tm="100000">
                                          <p:val>
                                            <p:strVal val="#ppt_x"/>
                                          </p:val>
                                        </p:tav>
                                      </p:tavLst>
                                    </p:anim>
                                    <p:anim calcmode="lin" valueType="num">
                                      <p:cBhvr>
                                        <p:cTn id="9" dur="3000" fill="hold"/>
                                        <p:tgtEl>
                                          <p:spTgt spid="2959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594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986"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987"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Hebrews 10:11-12</a:t>
            </a:r>
          </a:p>
        </p:txBody>
      </p:sp>
      <p:sp>
        <p:nvSpPr>
          <p:cNvPr id="297988" name="Text Box 4"/>
          <p:cNvSpPr txBox="1">
            <a:spLocks noChangeArrowheads="1"/>
          </p:cNvSpPr>
          <p:nvPr/>
        </p:nvSpPr>
        <p:spPr bwMode="auto">
          <a:xfrm>
            <a:off x="328613" y="1035050"/>
            <a:ext cx="8501062" cy="4781550"/>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400">
                <a:solidFill>
                  <a:srgbClr val="FFFF00"/>
                </a:solidFill>
              </a:rPr>
              <a:t>And every priest standeth daily ministering and offering oftentimes the same sacrifices, which can never take away sins: But this man, after he had offered one sacrifice for sins for ever, sat down on the right hand of God;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97987"/>
                                        </p:tgtEl>
                                        <p:attrNameLst>
                                          <p:attrName>style.visibility</p:attrName>
                                        </p:attrNameLst>
                                      </p:cBhvr>
                                      <p:to>
                                        <p:strVal val="visible"/>
                                      </p:to>
                                    </p:set>
                                    <p:animEffect transition="in" filter="fade">
                                      <p:cBhvr>
                                        <p:cTn id="7" dur="2000"/>
                                        <p:tgtEl>
                                          <p:spTgt spid="297987"/>
                                        </p:tgtEl>
                                      </p:cBhvr>
                                    </p:animEffect>
                                    <p:anim calcmode="lin" valueType="num">
                                      <p:cBhvr>
                                        <p:cTn id="8" dur="2000" fill="hold"/>
                                        <p:tgtEl>
                                          <p:spTgt spid="297987"/>
                                        </p:tgtEl>
                                        <p:attrNameLst>
                                          <p:attrName>ppt_x</p:attrName>
                                        </p:attrNameLst>
                                      </p:cBhvr>
                                      <p:tavLst>
                                        <p:tav tm="0">
                                          <p:val>
                                            <p:strVal val="#ppt_x"/>
                                          </p:val>
                                        </p:tav>
                                        <p:tav tm="100000">
                                          <p:val>
                                            <p:strVal val="#ppt_x"/>
                                          </p:val>
                                        </p:tav>
                                      </p:tavLst>
                                    </p:anim>
                                    <p:anim calcmode="lin" valueType="num">
                                      <p:cBhvr>
                                        <p:cTn id="9" dur="2000" fill="hold"/>
                                        <p:tgtEl>
                                          <p:spTgt spid="29798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7988"/>
                                        </p:tgtEl>
                                        <p:attrNameLst>
                                          <p:attrName>style.visibility</p:attrName>
                                        </p:attrNameLst>
                                      </p:cBhvr>
                                      <p:to>
                                        <p:strVal val="visible"/>
                                      </p:to>
                                    </p:set>
                                    <p:animEffect transition="in" filter="fade">
                                      <p:cBhvr>
                                        <p:cTn id="12" dur="2000"/>
                                        <p:tgtEl>
                                          <p:spTgt spid="297988"/>
                                        </p:tgtEl>
                                      </p:cBhvr>
                                    </p:animEffect>
                                    <p:anim calcmode="lin" valueType="num">
                                      <p:cBhvr>
                                        <p:cTn id="13" dur="2000" fill="hold"/>
                                        <p:tgtEl>
                                          <p:spTgt spid="297988"/>
                                        </p:tgtEl>
                                        <p:attrNameLst>
                                          <p:attrName>ppt_x</p:attrName>
                                        </p:attrNameLst>
                                      </p:cBhvr>
                                      <p:tavLst>
                                        <p:tav tm="0">
                                          <p:val>
                                            <p:strVal val="#ppt_x"/>
                                          </p:val>
                                        </p:tav>
                                        <p:tav tm="100000">
                                          <p:val>
                                            <p:strVal val="#ppt_x"/>
                                          </p:val>
                                        </p:tav>
                                      </p:tavLst>
                                    </p:anim>
                                    <p:anim calcmode="lin" valueType="num">
                                      <p:cBhvr>
                                        <p:cTn id="14" dur="2000" fill="hold"/>
                                        <p:tgtEl>
                                          <p:spTgt spid="2979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987" grpId="0"/>
      <p:bldP spid="29798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0034"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0035"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John 19:30</a:t>
            </a:r>
          </a:p>
        </p:txBody>
      </p:sp>
      <p:sp>
        <p:nvSpPr>
          <p:cNvPr id="300036" name="Text Box 4"/>
          <p:cNvSpPr txBox="1">
            <a:spLocks noChangeArrowheads="1"/>
          </p:cNvSpPr>
          <p:nvPr/>
        </p:nvSpPr>
        <p:spPr bwMode="auto">
          <a:xfrm>
            <a:off x="328613" y="1035050"/>
            <a:ext cx="8501062" cy="55784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6000">
                <a:solidFill>
                  <a:srgbClr val="FFFF00"/>
                </a:solidFill>
              </a:rPr>
              <a:t>When Jesus therefore had received the vinegar, he said, It is finished: and he bowed his head, and gave up the ghost.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00035"/>
                                        </p:tgtEl>
                                        <p:attrNameLst>
                                          <p:attrName>style.visibility</p:attrName>
                                        </p:attrNameLst>
                                      </p:cBhvr>
                                      <p:to>
                                        <p:strVal val="visible"/>
                                      </p:to>
                                    </p:set>
                                    <p:animEffect transition="in" filter="fade">
                                      <p:cBhvr>
                                        <p:cTn id="7" dur="2000"/>
                                        <p:tgtEl>
                                          <p:spTgt spid="300035"/>
                                        </p:tgtEl>
                                      </p:cBhvr>
                                    </p:animEffect>
                                    <p:anim calcmode="lin" valueType="num">
                                      <p:cBhvr>
                                        <p:cTn id="8" dur="2000" fill="hold"/>
                                        <p:tgtEl>
                                          <p:spTgt spid="300035"/>
                                        </p:tgtEl>
                                        <p:attrNameLst>
                                          <p:attrName>ppt_x</p:attrName>
                                        </p:attrNameLst>
                                      </p:cBhvr>
                                      <p:tavLst>
                                        <p:tav tm="0">
                                          <p:val>
                                            <p:strVal val="#ppt_x"/>
                                          </p:val>
                                        </p:tav>
                                        <p:tav tm="100000">
                                          <p:val>
                                            <p:strVal val="#ppt_x"/>
                                          </p:val>
                                        </p:tav>
                                      </p:tavLst>
                                    </p:anim>
                                    <p:anim calcmode="lin" valueType="num">
                                      <p:cBhvr>
                                        <p:cTn id="9" dur="2000" fill="hold"/>
                                        <p:tgtEl>
                                          <p:spTgt spid="30003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00036"/>
                                        </p:tgtEl>
                                        <p:attrNameLst>
                                          <p:attrName>style.visibility</p:attrName>
                                        </p:attrNameLst>
                                      </p:cBhvr>
                                      <p:to>
                                        <p:strVal val="visible"/>
                                      </p:to>
                                    </p:set>
                                    <p:animEffect transition="in" filter="fade">
                                      <p:cBhvr>
                                        <p:cTn id="12" dur="2000"/>
                                        <p:tgtEl>
                                          <p:spTgt spid="300036"/>
                                        </p:tgtEl>
                                      </p:cBhvr>
                                    </p:animEffect>
                                    <p:anim calcmode="lin" valueType="num">
                                      <p:cBhvr>
                                        <p:cTn id="13" dur="2000" fill="hold"/>
                                        <p:tgtEl>
                                          <p:spTgt spid="300036"/>
                                        </p:tgtEl>
                                        <p:attrNameLst>
                                          <p:attrName>ppt_x</p:attrName>
                                        </p:attrNameLst>
                                      </p:cBhvr>
                                      <p:tavLst>
                                        <p:tav tm="0">
                                          <p:val>
                                            <p:strVal val="#ppt_x"/>
                                          </p:val>
                                        </p:tav>
                                        <p:tav tm="100000">
                                          <p:val>
                                            <p:strVal val="#ppt_x"/>
                                          </p:val>
                                        </p:tav>
                                      </p:tavLst>
                                    </p:anim>
                                    <p:anim calcmode="lin" valueType="num">
                                      <p:cBhvr>
                                        <p:cTn id="14" dur="2000" fill="hold"/>
                                        <p:tgtEl>
                                          <p:spTgt spid="3000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0035" grpId="0"/>
      <p:bldP spid="30003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2082"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2083"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Ephesians 2:4-6</a:t>
            </a:r>
          </a:p>
        </p:txBody>
      </p:sp>
      <p:sp>
        <p:nvSpPr>
          <p:cNvPr id="302084" name="Text Box 4"/>
          <p:cNvSpPr txBox="1">
            <a:spLocks noChangeArrowheads="1"/>
          </p:cNvSpPr>
          <p:nvPr/>
        </p:nvSpPr>
        <p:spPr bwMode="auto">
          <a:xfrm>
            <a:off x="328613" y="1035050"/>
            <a:ext cx="8501062" cy="49688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a:solidFill>
                  <a:srgbClr val="FFFF00"/>
                </a:solidFill>
              </a:rPr>
              <a:t>But God, who is rich in mercy, for his great love wherewith he loved us, Even when we were dead in sins, hath quickened us together with Christ, (by grace ye are saved;) And hath raised us up together, and made us sit together in heavenly places in Christ Jesus: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02083"/>
                                        </p:tgtEl>
                                        <p:attrNameLst>
                                          <p:attrName>style.visibility</p:attrName>
                                        </p:attrNameLst>
                                      </p:cBhvr>
                                      <p:to>
                                        <p:strVal val="visible"/>
                                      </p:to>
                                    </p:set>
                                    <p:animEffect transition="in" filter="fade">
                                      <p:cBhvr>
                                        <p:cTn id="7" dur="2000"/>
                                        <p:tgtEl>
                                          <p:spTgt spid="302083"/>
                                        </p:tgtEl>
                                      </p:cBhvr>
                                    </p:animEffect>
                                    <p:anim calcmode="lin" valueType="num">
                                      <p:cBhvr>
                                        <p:cTn id="8" dur="2000" fill="hold"/>
                                        <p:tgtEl>
                                          <p:spTgt spid="302083"/>
                                        </p:tgtEl>
                                        <p:attrNameLst>
                                          <p:attrName>ppt_x</p:attrName>
                                        </p:attrNameLst>
                                      </p:cBhvr>
                                      <p:tavLst>
                                        <p:tav tm="0">
                                          <p:val>
                                            <p:strVal val="#ppt_x"/>
                                          </p:val>
                                        </p:tav>
                                        <p:tav tm="100000">
                                          <p:val>
                                            <p:strVal val="#ppt_x"/>
                                          </p:val>
                                        </p:tav>
                                      </p:tavLst>
                                    </p:anim>
                                    <p:anim calcmode="lin" valueType="num">
                                      <p:cBhvr>
                                        <p:cTn id="9" dur="2000" fill="hold"/>
                                        <p:tgtEl>
                                          <p:spTgt spid="30208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02084"/>
                                        </p:tgtEl>
                                        <p:attrNameLst>
                                          <p:attrName>style.visibility</p:attrName>
                                        </p:attrNameLst>
                                      </p:cBhvr>
                                      <p:to>
                                        <p:strVal val="visible"/>
                                      </p:to>
                                    </p:set>
                                    <p:animEffect transition="in" filter="fade">
                                      <p:cBhvr>
                                        <p:cTn id="12" dur="2000"/>
                                        <p:tgtEl>
                                          <p:spTgt spid="302084"/>
                                        </p:tgtEl>
                                      </p:cBhvr>
                                    </p:animEffect>
                                    <p:anim calcmode="lin" valueType="num">
                                      <p:cBhvr>
                                        <p:cTn id="13" dur="2000" fill="hold"/>
                                        <p:tgtEl>
                                          <p:spTgt spid="302084"/>
                                        </p:tgtEl>
                                        <p:attrNameLst>
                                          <p:attrName>ppt_x</p:attrName>
                                        </p:attrNameLst>
                                      </p:cBhvr>
                                      <p:tavLst>
                                        <p:tav tm="0">
                                          <p:val>
                                            <p:strVal val="#ppt_x"/>
                                          </p:val>
                                        </p:tav>
                                        <p:tav tm="100000">
                                          <p:val>
                                            <p:strVal val="#ppt_x"/>
                                          </p:val>
                                        </p:tav>
                                      </p:tavLst>
                                    </p:anim>
                                    <p:anim calcmode="lin" valueType="num">
                                      <p:cBhvr>
                                        <p:cTn id="14" dur="2000" fill="hold"/>
                                        <p:tgtEl>
                                          <p:spTgt spid="3020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2083" grpId="0"/>
      <p:bldP spid="30208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4130" name="Picture 2" descr="temple-angels-sm"/>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4797425" cy="6858000"/>
          </a:xfrm>
          <a:prstGeom prst="rect">
            <a:avLst/>
          </a:prstGeom>
          <a:noFill/>
          <a:extLst>
            <a:ext uri="{909E8E84-426E-40dd-AFC4-6F175D3DCCD1}">
              <a14:hiddenFill xmlns:a14="http://schemas.microsoft.com/office/drawing/2010/main">
                <a:solidFill>
                  <a:srgbClr val="FFFFFF"/>
                </a:solidFill>
              </a14:hiddenFill>
            </a:ext>
          </a:extLst>
        </p:spPr>
      </p:pic>
      <p:sp>
        <p:nvSpPr>
          <p:cNvPr id="304131" name="Rectangle 3"/>
          <p:cNvSpPr>
            <a:spLocks noChangeArrowheads="1"/>
          </p:cNvSpPr>
          <p:nvPr/>
        </p:nvSpPr>
        <p:spPr bwMode="auto">
          <a:xfrm>
            <a:off x="4789488" y="-796925"/>
            <a:ext cx="4354512" cy="7654925"/>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04132" name="Text Box 4"/>
          <p:cNvSpPr txBox="1">
            <a:spLocks noChangeArrowheads="1"/>
          </p:cNvSpPr>
          <p:nvPr/>
        </p:nvSpPr>
        <p:spPr bwMode="auto">
          <a:xfrm>
            <a:off x="5207000" y="1289050"/>
            <a:ext cx="370205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5200">
                <a:solidFill>
                  <a:srgbClr val="FFFF00"/>
                </a:solidFill>
                <a:latin typeface="High Tower Text" charset="0"/>
              </a:rPr>
              <a:t>The word </a:t>
            </a:r>
            <a:r>
              <a:rPr lang="ja-JP" altLang="en-US" sz="5200">
                <a:solidFill>
                  <a:srgbClr val="FFFF00"/>
                </a:solidFill>
                <a:latin typeface="High Tower Text" charset="0"/>
              </a:rPr>
              <a:t>“</a:t>
            </a:r>
            <a:r>
              <a:rPr lang="en-US" sz="5200">
                <a:solidFill>
                  <a:srgbClr val="FFFF00"/>
                </a:solidFill>
                <a:latin typeface="High Tower Text" charset="0"/>
              </a:rPr>
              <a:t>Shekinah</a:t>
            </a:r>
            <a:r>
              <a:rPr lang="ja-JP" altLang="en-US" sz="5200">
                <a:solidFill>
                  <a:srgbClr val="FFFF00"/>
                </a:solidFill>
                <a:latin typeface="High Tower Text" charset="0"/>
              </a:rPr>
              <a:t>”</a:t>
            </a:r>
            <a:r>
              <a:rPr lang="en-US" sz="5200">
                <a:solidFill>
                  <a:srgbClr val="FFFF00"/>
                </a:solidFill>
                <a:latin typeface="High Tower Text" charset="0"/>
              </a:rPr>
              <a:t> means </a:t>
            </a:r>
          </a:p>
          <a:p>
            <a:r>
              <a:rPr lang="ja-JP" altLang="en-US" sz="5200">
                <a:solidFill>
                  <a:srgbClr val="FFFF00"/>
                </a:solidFill>
                <a:latin typeface="High Tower Text" charset="0"/>
              </a:rPr>
              <a:t>“</a:t>
            </a:r>
            <a:r>
              <a:rPr lang="en-US" sz="5200" u="sng">
                <a:solidFill>
                  <a:srgbClr val="FFFF00"/>
                </a:solidFill>
                <a:latin typeface="High Tower Text" charset="0"/>
              </a:rPr>
              <a:t>the One who dwells</a:t>
            </a:r>
            <a:r>
              <a:rPr lang="ja-JP" altLang="en-US" sz="5200">
                <a:solidFill>
                  <a:srgbClr val="FFFF00"/>
                </a:solidFill>
                <a:latin typeface="High Tower Text" charset="0"/>
              </a:rPr>
              <a:t>”</a:t>
            </a:r>
            <a:endParaRPr lang="en-US" sz="5200"/>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04132"/>
                                        </p:tgtEl>
                                        <p:attrNameLst>
                                          <p:attrName>style.visibility</p:attrName>
                                        </p:attrNameLst>
                                      </p:cBhvr>
                                      <p:to>
                                        <p:strVal val="visible"/>
                                      </p:to>
                                    </p:set>
                                    <p:animEffect transition="in" filter="fade">
                                      <p:cBhvr>
                                        <p:cTn id="7" dur="3000"/>
                                        <p:tgtEl>
                                          <p:spTgt spid="304132"/>
                                        </p:tgtEl>
                                      </p:cBhvr>
                                    </p:animEffect>
                                    <p:anim calcmode="lin" valueType="num">
                                      <p:cBhvr>
                                        <p:cTn id="8" dur="3000" fill="hold"/>
                                        <p:tgtEl>
                                          <p:spTgt spid="304132"/>
                                        </p:tgtEl>
                                        <p:attrNameLst>
                                          <p:attrName>ppt_x</p:attrName>
                                        </p:attrNameLst>
                                      </p:cBhvr>
                                      <p:tavLst>
                                        <p:tav tm="0">
                                          <p:val>
                                            <p:strVal val="#ppt_x"/>
                                          </p:val>
                                        </p:tav>
                                        <p:tav tm="100000">
                                          <p:val>
                                            <p:strVal val="#ppt_x"/>
                                          </p:val>
                                        </p:tav>
                                      </p:tavLst>
                                    </p:anim>
                                    <p:anim calcmode="lin" valueType="num">
                                      <p:cBhvr>
                                        <p:cTn id="9" dur="3000" fill="hold"/>
                                        <p:tgtEl>
                                          <p:spTgt spid="3041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413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6178"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6179"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Psalm 80:1</a:t>
            </a:r>
          </a:p>
        </p:txBody>
      </p:sp>
      <p:sp>
        <p:nvSpPr>
          <p:cNvPr id="306180" name="Text Box 4"/>
          <p:cNvSpPr txBox="1">
            <a:spLocks noChangeArrowheads="1"/>
          </p:cNvSpPr>
          <p:nvPr/>
        </p:nvSpPr>
        <p:spPr bwMode="auto">
          <a:xfrm>
            <a:off x="328613" y="1035050"/>
            <a:ext cx="8501062" cy="55784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6000">
                <a:solidFill>
                  <a:srgbClr val="FFFF00"/>
                </a:solidFill>
              </a:rPr>
              <a:t>Give ear, O Shepherd of Israel, thou that leadest Joseph like a flock; thou that dwellest between the cherubims, </a:t>
            </a:r>
          </a:p>
          <a:p>
            <a:pPr algn="ctr"/>
            <a:r>
              <a:rPr lang="en-US" sz="6000">
                <a:solidFill>
                  <a:srgbClr val="FFFF00"/>
                </a:solidFill>
              </a:rPr>
              <a:t>shine forth.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06179"/>
                                        </p:tgtEl>
                                        <p:attrNameLst>
                                          <p:attrName>style.visibility</p:attrName>
                                        </p:attrNameLst>
                                      </p:cBhvr>
                                      <p:to>
                                        <p:strVal val="visible"/>
                                      </p:to>
                                    </p:set>
                                    <p:animEffect transition="in" filter="fade">
                                      <p:cBhvr>
                                        <p:cTn id="7" dur="2000"/>
                                        <p:tgtEl>
                                          <p:spTgt spid="306179"/>
                                        </p:tgtEl>
                                      </p:cBhvr>
                                    </p:animEffect>
                                    <p:anim calcmode="lin" valueType="num">
                                      <p:cBhvr>
                                        <p:cTn id="8" dur="2000" fill="hold"/>
                                        <p:tgtEl>
                                          <p:spTgt spid="306179"/>
                                        </p:tgtEl>
                                        <p:attrNameLst>
                                          <p:attrName>ppt_x</p:attrName>
                                        </p:attrNameLst>
                                      </p:cBhvr>
                                      <p:tavLst>
                                        <p:tav tm="0">
                                          <p:val>
                                            <p:strVal val="#ppt_x"/>
                                          </p:val>
                                        </p:tav>
                                        <p:tav tm="100000">
                                          <p:val>
                                            <p:strVal val="#ppt_x"/>
                                          </p:val>
                                        </p:tav>
                                      </p:tavLst>
                                    </p:anim>
                                    <p:anim calcmode="lin" valueType="num">
                                      <p:cBhvr>
                                        <p:cTn id="9" dur="2000" fill="hold"/>
                                        <p:tgtEl>
                                          <p:spTgt spid="30617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06180"/>
                                        </p:tgtEl>
                                        <p:attrNameLst>
                                          <p:attrName>style.visibility</p:attrName>
                                        </p:attrNameLst>
                                      </p:cBhvr>
                                      <p:to>
                                        <p:strVal val="visible"/>
                                      </p:to>
                                    </p:set>
                                    <p:animEffect transition="in" filter="fade">
                                      <p:cBhvr>
                                        <p:cTn id="12" dur="2000"/>
                                        <p:tgtEl>
                                          <p:spTgt spid="306180"/>
                                        </p:tgtEl>
                                      </p:cBhvr>
                                    </p:animEffect>
                                    <p:anim calcmode="lin" valueType="num">
                                      <p:cBhvr>
                                        <p:cTn id="13" dur="2000" fill="hold"/>
                                        <p:tgtEl>
                                          <p:spTgt spid="306180"/>
                                        </p:tgtEl>
                                        <p:attrNameLst>
                                          <p:attrName>ppt_x</p:attrName>
                                        </p:attrNameLst>
                                      </p:cBhvr>
                                      <p:tavLst>
                                        <p:tav tm="0">
                                          <p:val>
                                            <p:strVal val="#ppt_x"/>
                                          </p:val>
                                        </p:tav>
                                        <p:tav tm="100000">
                                          <p:val>
                                            <p:strVal val="#ppt_x"/>
                                          </p:val>
                                        </p:tav>
                                      </p:tavLst>
                                    </p:anim>
                                    <p:anim calcmode="lin" valueType="num">
                                      <p:cBhvr>
                                        <p:cTn id="14" dur="2000" fill="hold"/>
                                        <p:tgtEl>
                                          <p:spTgt spid="30618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6179" grpId="0"/>
      <p:bldP spid="30618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226"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227"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Exodus 29:43</a:t>
            </a:r>
          </a:p>
        </p:txBody>
      </p:sp>
      <p:sp>
        <p:nvSpPr>
          <p:cNvPr id="308228" name="Text Box 4"/>
          <p:cNvSpPr txBox="1">
            <a:spLocks noChangeArrowheads="1"/>
          </p:cNvSpPr>
          <p:nvPr/>
        </p:nvSpPr>
        <p:spPr bwMode="auto">
          <a:xfrm>
            <a:off x="328613" y="1035050"/>
            <a:ext cx="8501062" cy="5124450"/>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6600">
                <a:solidFill>
                  <a:srgbClr val="FFFF00"/>
                </a:solidFill>
              </a:rPr>
              <a:t>And there I will meet with the children of Israel, and the tabernacle shall be sanctified by my glory.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08227"/>
                                        </p:tgtEl>
                                        <p:attrNameLst>
                                          <p:attrName>style.visibility</p:attrName>
                                        </p:attrNameLst>
                                      </p:cBhvr>
                                      <p:to>
                                        <p:strVal val="visible"/>
                                      </p:to>
                                    </p:set>
                                    <p:animEffect transition="in" filter="fade">
                                      <p:cBhvr>
                                        <p:cTn id="7" dur="2000"/>
                                        <p:tgtEl>
                                          <p:spTgt spid="308227"/>
                                        </p:tgtEl>
                                      </p:cBhvr>
                                    </p:animEffect>
                                    <p:anim calcmode="lin" valueType="num">
                                      <p:cBhvr>
                                        <p:cTn id="8" dur="2000" fill="hold"/>
                                        <p:tgtEl>
                                          <p:spTgt spid="308227"/>
                                        </p:tgtEl>
                                        <p:attrNameLst>
                                          <p:attrName>ppt_x</p:attrName>
                                        </p:attrNameLst>
                                      </p:cBhvr>
                                      <p:tavLst>
                                        <p:tav tm="0">
                                          <p:val>
                                            <p:strVal val="#ppt_x"/>
                                          </p:val>
                                        </p:tav>
                                        <p:tav tm="100000">
                                          <p:val>
                                            <p:strVal val="#ppt_x"/>
                                          </p:val>
                                        </p:tav>
                                      </p:tavLst>
                                    </p:anim>
                                    <p:anim calcmode="lin" valueType="num">
                                      <p:cBhvr>
                                        <p:cTn id="9" dur="2000" fill="hold"/>
                                        <p:tgtEl>
                                          <p:spTgt spid="30822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08228"/>
                                        </p:tgtEl>
                                        <p:attrNameLst>
                                          <p:attrName>style.visibility</p:attrName>
                                        </p:attrNameLst>
                                      </p:cBhvr>
                                      <p:to>
                                        <p:strVal val="visible"/>
                                      </p:to>
                                    </p:set>
                                    <p:animEffect transition="in" filter="fade">
                                      <p:cBhvr>
                                        <p:cTn id="12" dur="2000"/>
                                        <p:tgtEl>
                                          <p:spTgt spid="308228"/>
                                        </p:tgtEl>
                                      </p:cBhvr>
                                    </p:animEffect>
                                    <p:anim calcmode="lin" valueType="num">
                                      <p:cBhvr>
                                        <p:cTn id="13" dur="2000" fill="hold"/>
                                        <p:tgtEl>
                                          <p:spTgt spid="308228"/>
                                        </p:tgtEl>
                                        <p:attrNameLst>
                                          <p:attrName>ppt_x</p:attrName>
                                        </p:attrNameLst>
                                      </p:cBhvr>
                                      <p:tavLst>
                                        <p:tav tm="0">
                                          <p:val>
                                            <p:strVal val="#ppt_x"/>
                                          </p:val>
                                        </p:tav>
                                        <p:tav tm="100000">
                                          <p:val>
                                            <p:strVal val="#ppt_x"/>
                                          </p:val>
                                        </p:tav>
                                      </p:tavLst>
                                    </p:anim>
                                    <p:anim calcmode="lin" valueType="num">
                                      <p:cBhvr>
                                        <p:cTn id="14" dur="2000" fill="hold"/>
                                        <p:tgtEl>
                                          <p:spTgt spid="3082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227" grpId="0"/>
      <p:bldP spid="30822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0274"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0275"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Exodus 40:35</a:t>
            </a:r>
          </a:p>
        </p:txBody>
      </p:sp>
      <p:sp>
        <p:nvSpPr>
          <p:cNvPr id="310276" name="Text Box 4"/>
          <p:cNvSpPr txBox="1">
            <a:spLocks noChangeArrowheads="1"/>
          </p:cNvSpPr>
          <p:nvPr/>
        </p:nvSpPr>
        <p:spPr bwMode="auto">
          <a:xfrm>
            <a:off x="328613" y="1035050"/>
            <a:ext cx="8501062" cy="502602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5400">
                <a:solidFill>
                  <a:srgbClr val="FFFF00"/>
                </a:solidFill>
              </a:rPr>
              <a:t>And Moses was not able to enter into the tent of the congregation, because the cloud abode thereon, and the glory of the LORD filled the tabernacle.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10275"/>
                                        </p:tgtEl>
                                        <p:attrNameLst>
                                          <p:attrName>style.visibility</p:attrName>
                                        </p:attrNameLst>
                                      </p:cBhvr>
                                      <p:to>
                                        <p:strVal val="visible"/>
                                      </p:to>
                                    </p:set>
                                    <p:animEffect transition="in" filter="fade">
                                      <p:cBhvr>
                                        <p:cTn id="7" dur="2000"/>
                                        <p:tgtEl>
                                          <p:spTgt spid="310275"/>
                                        </p:tgtEl>
                                      </p:cBhvr>
                                    </p:animEffect>
                                    <p:anim calcmode="lin" valueType="num">
                                      <p:cBhvr>
                                        <p:cTn id="8" dur="2000" fill="hold"/>
                                        <p:tgtEl>
                                          <p:spTgt spid="310275"/>
                                        </p:tgtEl>
                                        <p:attrNameLst>
                                          <p:attrName>ppt_x</p:attrName>
                                        </p:attrNameLst>
                                      </p:cBhvr>
                                      <p:tavLst>
                                        <p:tav tm="0">
                                          <p:val>
                                            <p:strVal val="#ppt_x"/>
                                          </p:val>
                                        </p:tav>
                                        <p:tav tm="100000">
                                          <p:val>
                                            <p:strVal val="#ppt_x"/>
                                          </p:val>
                                        </p:tav>
                                      </p:tavLst>
                                    </p:anim>
                                    <p:anim calcmode="lin" valueType="num">
                                      <p:cBhvr>
                                        <p:cTn id="9" dur="2000" fill="hold"/>
                                        <p:tgtEl>
                                          <p:spTgt spid="31027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10276"/>
                                        </p:tgtEl>
                                        <p:attrNameLst>
                                          <p:attrName>style.visibility</p:attrName>
                                        </p:attrNameLst>
                                      </p:cBhvr>
                                      <p:to>
                                        <p:strVal val="visible"/>
                                      </p:to>
                                    </p:set>
                                    <p:animEffect transition="in" filter="fade">
                                      <p:cBhvr>
                                        <p:cTn id="12" dur="2000"/>
                                        <p:tgtEl>
                                          <p:spTgt spid="310276"/>
                                        </p:tgtEl>
                                      </p:cBhvr>
                                    </p:animEffect>
                                    <p:anim calcmode="lin" valueType="num">
                                      <p:cBhvr>
                                        <p:cTn id="13" dur="2000" fill="hold"/>
                                        <p:tgtEl>
                                          <p:spTgt spid="310276"/>
                                        </p:tgtEl>
                                        <p:attrNameLst>
                                          <p:attrName>ppt_x</p:attrName>
                                        </p:attrNameLst>
                                      </p:cBhvr>
                                      <p:tavLst>
                                        <p:tav tm="0">
                                          <p:val>
                                            <p:strVal val="#ppt_x"/>
                                          </p:val>
                                        </p:tav>
                                        <p:tav tm="100000">
                                          <p:val>
                                            <p:strVal val="#ppt_x"/>
                                          </p:val>
                                        </p:tav>
                                      </p:tavLst>
                                    </p:anim>
                                    <p:anim calcmode="lin" valueType="num">
                                      <p:cBhvr>
                                        <p:cTn id="14" dur="2000" fill="hold"/>
                                        <p:tgtEl>
                                          <p:spTgt spid="31027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0275" grpId="0"/>
      <p:bldP spid="31027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7138"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9700" y="-79375"/>
            <a:ext cx="9474200" cy="7108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2322"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2323"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2 Chronicles 7:2</a:t>
            </a:r>
          </a:p>
        </p:txBody>
      </p:sp>
      <p:sp>
        <p:nvSpPr>
          <p:cNvPr id="312324" name="Text Box 4"/>
          <p:cNvSpPr txBox="1">
            <a:spLocks noChangeArrowheads="1"/>
          </p:cNvSpPr>
          <p:nvPr/>
        </p:nvSpPr>
        <p:spPr bwMode="auto">
          <a:xfrm>
            <a:off x="328613" y="1035050"/>
            <a:ext cx="8501062" cy="55784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6000">
                <a:solidFill>
                  <a:srgbClr val="FFFF00"/>
                </a:solidFill>
              </a:rPr>
              <a:t>And the priests could not enter into the house of the LORD, because the glory of the LORD had filled the LORD'S house.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12323"/>
                                        </p:tgtEl>
                                        <p:attrNameLst>
                                          <p:attrName>style.visibility</p:attrName>
                                        </p:attrNameLst>
                                      </p:cBhvr>
                                      <p:to>
                                        <p:strVal val="visible"/>
                                      </p:to>
                                    </p:set>
                                    <p:animEffect transition="in" filter="fade">
                                      <p:cBhvr>
                                        <p:cTn id="7" dur="2000"/>
                                        <p:tgtEl>
                                          <p:spTgt spid="312323"/>
                                        </p:tgtEl>
                                      </p:cBhvr>
                                    </p:animEffect>
                                    <p:anim calcmode="lin" valueType="num">
                                      <p:cBhvr>
                                        <p:cTn id="8" dur="2000" fill="hold"/>
                                        <p:tgtEl>
                                          <p:spTgt spid="312323"/>
                                        </p:tgtEl>
                                        <p:attrNameLst>
                                          <p:attrName>ppt_x</p:attrName>
                                        </p:attrNameLst>
                                      </p:cBhvr>
                                      <p:tavLst>
                                        <p:tav tm="0">
                                          <p:val>
                                            <p:strVal val="#ppt_x"/>
                                          </p:val>
                                        </p:tav>
                                        <p:tav tm="100000">
                                          <p:val>
                                            <p:strVal val="#ppt_x"/>
                                          </p:val>
                                        </p:tav>
                                      </p:tavLst>
                                    </p:anim>
                                    <p:anim calcmode="lin" valueType="num">
                                      <p:cBhvr>
                                        <p:cTn id="9" dur="2000" fill="hold"/>
                                        <p:tgtEl>
                                          <p:spTgt spid="31232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12324"/>
                                        </p:tgtEl>
                                        <p:attrNameLst>
                                          <p:attrName>style.visibility</p:attrName>
                                        </p:attrNameLst>
                                      </p:cBhvr>
                                      <p:to>
                                        <p:strVal val="visible"/>
                                      </p:to>
                                    </p:set>
                                    <p:animEffect transition="in" filter="fade">
                                      <p:cBhvr>
                                        <p:cTn id="12" dur="2000"/>
                                        <p:tgtEl>
                                          <p:spTgt spid="312324"/>
                                        </p:tgtEl>
                                      </p:cBhvr>
                                    </p:animEffect>
                                    <p:anim calcmode="lin" valueType="num">
                                      <p:cBhvr>
                                        <p:cTn id="13" dur="2000" fill="hold"/>
                                        <p:tgtEl>
                                          <p:spTgt spid="312324"/>
                                        </p:tgtEl>
                                        <p:attrNameLst>
                                          <p:attrName>ppt_x</p:attrName>
                                        </p:attrNameLst>
                                      </p:cBhvr>
                                      <p:tavLst>
                                        <p:tav tm="0">
                                          <p:val>
                                            <p:strVal val="#ppt_x"/>
                                          </p:val>
                                        </p:tav>
                                        <p:tav tm="100000">
                                          <p:val>
                                            <p:strVal val="#ppt_x"/>
                                          </p:val>
                                        </p:tav>
                                      </p:tavLst>
                                    </p:anim>
                                    <p:anim calcmode="lin" valueType="num">
                                      <p:cBhvr>
                                        <p:cTn id="14" dur="2000" fill="hold"/>
                                        <p:tgtEl>
                                          <p:spTgt spid="3123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2323" grpId="0"/>
      <p:bldP spid="31232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50" name="Picture 10" descr="ark_of_covanen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805113" y="0"/>
            <a:ext cx="7181850" cy="6862763"/>
          </a:xfrm>
          <a:prstGeom prst="rect">
            <a:avLst/>
          </a:prstGeom>
          <a:noFill/>
          <a:extLst>
            <a:ext uri="{909E8E84-426E-40dd-AFC4-6F175D3DCCD1}">
              <a14:hiddenFill xmlns:a14="http://schemas.microsoft.com/office/drawing/2010/main">
                <a:solidFill>
                  <a:srgbClr val="FFFFFF"/>
                </a:solidFill>
              </a14:hiddenFill>
            </a:ext>
          </a:extLst>
        </p:spPr>
      </p:pic>
      <p:sp>
        <p:nvSpPr>
          <p:cNvPr id="87051" name="Rectangle 11"/>
          <p:cNvSpPr>
            <a:spLocks noChangeArrowheads="1"/>
          </p:cNvSpPr>
          <p:nvPr/>
        </p:nvSpPr>
        <p:spPr bwMode="auto">
          <a:xfrm>
            <a:off x="0" y="0"/>
            <a:ext cx="2905125" cy="6858000"/>
          </a:xfrm>
          <a:prstGeom prst="rect">
            <a:avLst/>
          </a:prstGeom>
          <a:solidFill>
            <a:srgbClr val="00050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7044" name="Text Box 4"/>
          <p:cNvSpPr txBox="1">
            <a:spLocks noChangeArrowheads="1"/>
          </p:cNvSpPr>
          <p:nvPr/>
        </p:nvSpPr>
        <p:spPr bwMode="auto">
          <a:xfrm>
            <a:off x="430213" y="315913"/>
            <a:ext cx="528320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5500" u="sng">
                <a:solidFill>
                  <a:srgbClr val="FFFF00"/>
                </a:solidFill>
                <a:latin typeface="High Tower Text" charset="0"/>
              </a:rPr>
              <a:t>Old Testament</a:t>
            </a:r>
            <a:r>
              <a:rPr lang="en-US" sz="5500">
                <a:solidFill>
                  <a:srgbClr val="FFFF00"/>
                </a:solidFill>
                <a:latin typeface="High Tower Text" charset="0"/>
              </a:rPr>
              <a:t>:</a:t>
            </a:r>
          </a:p>
          <a:p>
            <a:endParaRPr lang="en-US" sz="1000">
              <a:solidFill>
                <a:srgbClr val="FFFF00"/>
              </a:solidFill>
              <a:latin typeface="High Tower Text" charset="0"/>
            </a:endParaRPr>
          </a:p>
          <a:p>
            <a:r>
              <a:rPr lang="en-US" sz="5500">
                <a:solidFill>
                  <a:srgbClr val="FFFF00"/>
                </a:solidFill>
                <a:latin typeface="High Tower Text" charset="0"/>
              </a:rPr>
              <a:t>man could not</a:t>
            </a:r>
          </a:p>
          <a:p>
            <a:r>
              <a:rPr lang="en-US" sz="5500">
                <a:solidFill>
                  <a:srgbClr val="FFFF00"/>
                </a:solidFill>
                <a:latin typeface="High Tower Text" charset="0"/>
              </a:rPr>
              <a:t>enter God</a:t>
            </a:r>
            <a:r>
              <a:rPr lang="ja-JP" altLang="en-US" sz="5500">
                <a:solidFill>
                  <a:srgbClr val="FFFF00"/>
                </a:solidFill>
                <a:latin typeface="High Tower Text" charset="0"/>
              </a:rPr>
              <a:t>’</a:t>
            </a:r>
            <a:r>
              <a:rPr lang="en-US" sz="5500">
                <a:solidFill>
                  <a:srgbClr val="FFFF00"/>
                </a:solidFill>
                <a:latin typeface="High Tower Text" charset="0"/>
              </a:rPr>
              <a:t>s</a:t>
            </a:r>
          </a:p>
          <a:p>
            <a:r>
              <a:rPr lang="en-US" sz="5500">
                <a:solidFill>
                  <a:srgbClr val="FFFF00"/>
                </a:solidFill>
                <a:latin typeface="High Tower Text" charset="0"/>
              </a:rPr>
              <a:t>glory</a:t>
            </a:r>
            <a:endParaRPr lang="en-US" sz="5500"/>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7044"/>
                                        </p:tgtEl>
                                        <p:attrNameLst>
                                          <p:attrName>style.visibility</p:attrName>
                                        </p:attrNameLst>
                                      </p:cBhvr>
                                      <p:to>
                                        <p:strVal val="visible"/>
                                      </p:to>
                                    </p:set>
                                    <p:animEffect transition="in" filter="fade">
                                      <p:cBhvr>
                                        <p:cTn id="7" dur="3000"/>
                                        <p:tgtEl>
                                          <p:spTgt spid="87044"/>
                                        </p:tgtEl>
                                      </p:cBhvr>
                                    </p:animEffect>
                                    <p:anim calcmode="lin" valueType="num">
                                      <p:cBhvr>
                                        <p:cTn id="8" dur="3000" fill="hold"/>
                                        <p:tgtEl>
                                          <p:spTgt spid="87044"/>
                                        </p:tgtEl>
                                        <p:attrNameLst>
                                          <p:attrName>ppt_x</p:attrName>
                                        </p:attrNameLst>
                                      </p:cBhvr>
                                      <p:tavLst>
                                        <p:tav tm="0">
                                          <p:val>
                                            <p:strVal val="#ppt_x"/>
                                          </p:val>
                                        </p:tav>
                                        <p:tav tm="100000">
                                          <p:val>
                                            <p:strVal val="#ppt_x"/>
                                          </p:val>
                                        </p:tav>
                                      </p:tavLst>
                                    </p:anim>
                                    <p:anim calcmode="lin" valueType="num">
                                      <p:cBhvr>
                                        <p:cTn id="9" dur="3000" fill="hold"/>
                                        <p:tgtEl>
                                          <p:spTgt spid="870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4370" name="Picture 2" descr="ark_of_covanen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805113" y="0"/>
            <a:ext cx="7181850" cy="6862763"/>
          </a:xfrm>
          <a:prstGeom prst="rect">
            <a:avLst/>
          </a:prstGeom>
          <a:noFill/>
          <a:extLst>
            <a:ext uri="{909E8E84-426E-40dd-AFC4-6F175D3DCCD1}">
              <a14:hiddenFill xmlns:a14="http://schemas.microsoft.com/office/drawing/2010/main">
                <a:solidFill>
                  <a:srgbClr val="FFFFFF"/>
                </a:solidFill>
              </a14:hiddenFill>
            </a:ext>
          </a:extLst>
        </p:spPr>
      </p:pic>
      <p:sp>
        <p:nvSpPr>
          <p:cNvPr id="314371" name="Rectangle 3"/>
          <p:cNvSpPr>
            <a:spLocks noChangeArrowheads="1"/>
          </p:cNvSpPr>
          <p:nvPr/>
        </p:nvSpPr>
        <p:spPr bwMode="auto">
          <a:xfrm>
            <a:off x="0" y="0"/>
            <a:ext cx="2905125" cy="6858000"/>
          </a:xfrm>
          <a:prstGeom prst="rect">
            <a:avLst/>
          </a:prstGeom>
          <a:solidFill>
            <a:srgbClr val="00050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14372" name="Text Box 4"/>
          <p:cNvSpPr txBox="1">
            <a:spLocks noChangeArrowheads="1"/>
          </p:cNvSpPr>
          <p:nvPr/>
        </p:nvSpPr>
        <p:spPr bwMode="auto">
          <a:xfrm>
            <a:off x="430213" y="315913"/>
            <a:ext cx="528320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5500" u="sng">
                <a:solidFill>
                  <a:srgbClr val="FFFF00"/>
                </a:solidFill>
                <a:latin typeface="High Tower Text" charset="0"/>
              </a:rPr>
              <a:t>New Testament</a:t>
            </a:r>
            <a:r>
              <a:rPr lang="en-US" sz="5500">
                <a:solidFill>
                  <a:srgbClr val="FFFF00"/>
                </a:solidFill>
                <a:latin typeface="High Tower Text" charset="0"/>
              </a:rPr>
              <a:t>:</a:t>
            </a:r>
          </a:p>
          <a:p>
            <a:endParaRPr lang="en-US" sz="1000">
              <a:solidFill>
                <a:srgbClr val="FFFF00"/>
              </a:solidFill>
              <a:latin typeface="High Tower Text" charset="0"/>
            </a:endParaRPr>
          </a:p>
          <a:p>
            <a:r>
              <a:rPr lang="en-US" sz="5500">
                <a:solidFill>
                  <a:srgbClr val="FFFF00"/>
                </a:solidFill>
                <a:latin typeface="High Tower Text" charset="0"/>
              </a:rPr>
              <a:t>God</a:t>
            </a:r>
            <a:r>
              <a:rPr lang="ja-JP" altLang="en-US" sz="5500">
                <a:solidFill>
                  <a:srgbClr val="FFFF00"/>
                </a:solidFill>
                <a:latin typeface="High Tower Text" charset="0"/>
              </a:rPr>
              <a:t>’</a:t>
            </a:r>
            <a:r>
              <a:rPr lang="en-US" sz="5500">
                <a:solidFill>
                  <a:srgbClr val="FFFF00"/>
                </a:solidFill>
                <a:latin typeface="High Tower Text" charset="0"/>
              </a:rPr>
              <a:t>s glory </a:t>
            </a:r>
          </a:p>
          <a:p>
            <a:r>
              <a:rPr lang="en-US" sz="5500">
                <a:solidFill>
                  <a:srgbClr val="FFFF00"/>
                </a:solidFill>
                <a:latin typeface="High Tower Text" charset="0"/>
              </a:rPr>
              <a:t>in us by the</a:t>
            </a:r>
          </a:p>
          <a:p>
            <a:r>
              <a:rPr lang="en-US" sz="5500">
                <a:solidFill>
                  <a:srgbClr val="FFFF00"/>
                </a:solidFill>
                <a:latin typeface="High Tower Text" charset="0"/>
              </a:rPr>
              <a:t>Holy Ghost</a:t>
            </a:r>
            <a:endParaRPr lang="en-US" sz="5500"/>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14372"/>
                                        </p:tgtEl>
                                        <p:attrNameLst>
                                          <p:attrName>style.visibility</p:attrName>
                                        </p:attrNameLst>
                                      </p:cBhvr>
                                      <p:to>
                                        <p:strVal val="visible"/>
                                      </p:to>
                                    </p:set>
                                    <p:animEffect transition="in" filter="fade">
                                      <p:cBhvr>
                                        <p:cTn id="7" dur="3000"/>
                                        <p:tgtEl>
                                          <p:spTgt spid="314372"/>
                                        </p:tgtEl>
                                      </p:cBhvr>
                                    </p:animEffect>
                                    <p:anim calcmode="lin" valueType="num">
                                      <p:cBhvr>
                                        <p:cTn id="8" dur="3000" fill="hold"/>
                                        <p:tgtEl>
                                          <p:spTgt spid="314372"/>
                                        </p:tgtEl>
                                        <p:attrNameLst>
                                          <p:attrName>ppt_x</p:attrName>
                                        </p:attrNameLst>
                                      </p:cBhvr>
                                      <p:tavLst>
                                        <p:tav tm="0">
                                          <p:val>
                                            <p:strVal val="#ppt_x"/>
                                          </p:val>
                                        </p:tav>
                                        <p:tav tm="100000">
                                          <p:val>
                                            <p:strVal val="#ppt_x"/>
                                          </p:val>
                                        </p:tav>
                                      </p:tavLst>
                                    </p:anim>
                                    <p:anim calcmode="lin" valueType="num">
                                      <p:cBhvr>
                                        <p:cTn id="9" dur="3000" fill="hold"/>
                                        <p:tgtEl>
                                          <p:spTgt spid="3143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437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6418"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6419"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John 1:14</a:t>
            </a:r>
          </a:p>
        </p:txBody>
      </p:sp>
      <p:sp>
        <p:nvSpPr>
          <p:cNvPr id="316420" name="Text Box 4"/>
          <p:cNvSpPr txBox="1">
            <a:spLocks noChangeArrowheads="1"/>
          </p:cNvSpPr>
          <p:nvPr/>
        </p:nvSpPr>
        <p:spPr bwMode="auto">
          <a:xfrm>
            <a:off x="328613" y="1035050"/>
            <a:ext cx="8501062" cy="502602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5400">
                <a:solidFill>
                  <a:srgbClr val="FFFF00"/>
                </a:solidFill>
              </a:rPr>
              <a:t>And the Word was made flesh, and dwelt among us, (and we beheld his glory, the glory as of the only begotten of the Father,) full of grace and truth.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16419"/>
                                        </p:tgtEl>
                                        <p:attrNameLst>
                                          <p:attrName>style.visibility</p:attrName>
                                        </p:attrNameLst>
                                      </p:cBhvr>
                                      <p:to>
                                        <p:strVal val="visible"/>
                                      </p:to>
                                    </p:set>
                                    <p:animEffect transition="in" filter="fade">
                                      <p:cBhvr>
                                        <p:cTn id="7" dur="2000"/>
                                        <p:tgtEl>
                                          <p:spTgt spid="316419"/>
                                        </p:tgtEl>
                                      </p:cBhvr>
                                    </p:animEffect>
                                    <p:anim calcmode="lin" valueType="num">
                                      <p:cBhvr>
                                        <p:cTn id="8" dur="2000" fill="hold"/>
                                        <p:tgtEl>
                                          <p:spTgt spid="316419"/>
                                        </p:tgtEl>
                                        <p:attrNameLst>
                                          <p:attrName>ppt_x</p:attrName>
                                        </p:attrNameLst>
                                      </p:cBhvr>
                                      <p:tavLst>
                                        <p:tav tm="0">
                                          <p:val>
                                            <p:strVal val="#ppt_x"/>
                                          </p:val>
                                        </p:tav>
                                        <p:tav tm="100000">
                                          <p:val>
                                            <p:strVal val="#ppt_x"/>
                                          </p:val>
                                        </p:tav>
                                      </p:tavLst>
                                    </p:anim>
                                    <p:anim calcmode="lin" valueType="num">
                                      <p:cBhvr>
                                        <p:cTn id="9" dur="2000" fill="hold"/>
                                        <p:tgtEl>
                                          <p:spTgt spid="31641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16420"/>
                                        </p:tgtEl>
                                        <p:attrNameLst>
                                          <p:attrName>style.visibility</p:attrName>
                                        </p:attrNameLst>
                                      </p:cBhvr>
                                      <p:to>
                                        <p:strVal val="visible"/>
                                      </p:to>
                                    </p:set>
                                    <p:animEffect transition="in" filter="fade">
                                      <p:cBhvr>
                                        <p:cTn id="12" dur="2000"/>
                                        <p:tgtEl>
                                          <p:spTgt spid="316420"/>
                                        </p:tgtEl>
                                      </p:cBhvr>
                                    </p:animEffect>
                                    <p:anim calcmode="lin" valueType="num">
                                      <p:cBhvr>
                                        <p:cTn id="13" dur="2000" fill="hold"/>
                                        <p:tgtEl>
                                          <p:spTgt spid="316420"/>
                                        </p:tgtEl>
                                        <p:attrNameLst>
                                          <p:attrName>ppt_x</p:attrName>
                                        </p:attrNameLst>
                                      </p:cBhvr>
                                      <p:tavLst>
                                        <p:tav tm="0">
                                          <p:val>
                                            <p:strVal val="#ppt_x"/>
                                          </p:val>
                                        </p:tav>
                                        <p:tav tm="100000">
                                          <p:val>
                                            <p:strVal val="#ppt_x"/>
                                          </p:val>
                                        </p:tav>
                                      </p:tavLst>
                                    </p:anim>
                                    <p:anim calcmode="lin" valueType="num">
                                      <p:cBhvr>
                                        <p:cTn id="14" dur="2000" fill="hold"/>
                                        <p:tgtEl>
                                          <p:spTgt spid="3164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6419" grpId="0"/>
      <p:bldP spid="31642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8466"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8467"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John 17:22</a:t>
            </a:r>
          </a:p>
        </p:txBody>
      </p:sp>
      <p:sp>
        <p:nvSpPr>
          <p:cNvPr id="318468" name="Text Box 4"/>
          <p:cNvSpPr txBox="1">
            <a:spLocks noChangeArrowheads="1"/>
          </p:cNvSpPr>
          <p:nvPr/>
        </p:nvSpPr>
        <p:spPr bwMode="auto">
          <a:xfrm>
            <a:off x="328613" y="1035050"/>
            <a:ext cx="8501062" cy="5124450"/>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6600">
                <a:solidFill>
                  <a:srgbClr val="FFFF00"/>
                </a:solidFill>
              </a:rPr>
              <a:t>And the glory which thou gavest me I have given them; that they may be one, even as we are one: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18467"/>
                                        </p:tgtEl>
                                        <p:attrNameLst>
                                          <p:attrName>style.visibility</p:attrName>
                                        </p:attrNameLst>
                                      </p:cBhvr>
                                      <p:to>
                                        <p:strVal val="visible"/>
                                      </p:to>
                                    </p:set>
                                    <p:animEffect transition="in" filter="fade">
                                      <p:cBhvr>
                                        <p:cTn id="7" dur="2000"/>
                                        <p:tgtEl>
                                          <p:spTgt spid="318467"/>
                                        </p:tgtEl>
                                      </p:cBhvr>
                                    </p:animEffect>
                                    <p:anim calcmode="lin" valueType="num">
                                      <p:cBhvr>
                                        <p:cTn id="8" dur="2000" fill="hold"/>
                                        <p:tgtEl>
                                          <p:spTgt spid="318467"/>
                                        </p:tgtEl>
                                        <p:attrNameLst>
                                          <p:attrName>ppt_x</p:attrName>
                                        </p:attrNameLst>
                                      </p:cBhvr>
                                      <p:tavLst>
                                        <p:tav tm="0">
                                          <p:val>
                                            <p:strVal val="#ppt_x"/>
                                          </p:val>
                                        </p:tav>
                                        <p:tav tm="100000">
                                          <p:val>
                                            <p:strVal val="#ppt_x"/>
                                          </p:val>
                                        </p:tav>
                                      </p:tavLst>
                                    </p:anim>
                                    <p:anim calcmode="lin" valueType="num">
                                      <p:cBhvr>
                                        <p:cTn id="9" dur="2000" fill="hold"/>
                                        <p:tgtEl>
                                          <p:spTgt spid="31846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18468"/>
                                        </p:tgtEl>
                                        <p:attrNameLst>
                                          <p:attrName>style.visibility</p:attrName>
                                        </p:attrNameLst>
                                      </p:cBhvr>
                                      <p:to>
                                        <p:strVal val="visible"/>
                                      </p:to>
                                    </p:set>
                                    <p:animEffect transition="in" filter="fade">
                                      <p:cBhvr>
                                        <p:cTn id="12" dur="2000"/>
                                        <p:tgtEl>
                                          <p:spTgt spid="318468"/>
                                        </p:tgtEl>
                                      </p:cBhvr>
                                    </p:animEffect>
                                    <p:anim calcmode="lin" valueType="num">
                                      <p:cBhvr>
                                        <p:cTn id="13" dur="2000" fill="hold"/>
                                        <p:tgtEl>
                                          <p:spTgt spid="318468"/>
                                        </p:tgtEl>
                                        <p:attrNameLst>
                                          <p:attrName>ppt_x</p:attrName>
                                        </p:attrNameLst>
                                      </p:cBhvr>
                                      <p:tavLst>
                                        <p:tav tm="0">
                                          <p:val>
                                            <p:strVal val="#ppt_x"/>
                                          </p:val>
                                        </p:tav>
                                        <p:tav tm="100000">
                                          <p:val>
                                            <p:strVal val="#ppt_x"/>
                                          </p:val>
                                        </p:tav>
                                      </p:tavLst>
                                    </p:anim>
                                    <p:anim calcmode="lin" valueType="num">
                                      <p:cBhvr>
                                        <p:cTn id="14" dur="2000" fill="hold"/>
                                        <p:tgtEl>
                                          <p:spTgt spid="31846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8467" grpId="0"/>
      <p:bldP spid="31846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0514"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0515"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John 14:16-18</a:t>
            </a:r>
          </a:p>
        </p:txBody>
      </p:sp>
      <p:sp>
        <p:nvSpPr>
          <p:cNvPr id="320516" name="Text Box 4"/>
          <p:cNvSpPr txBox="1">
            <a:spLocks noChangeArrowheads="1"/>
          </p:cNvSpPr>
          <p:nvPr/>
        </p:nvSpPr>
        <p:spPr bwMode="auto">
          <a:xfrm>
            <a:off x="328613" y="1035050"/>
            <a:ext cx="8501062" cy="5035550"/>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3600">
                <a:solidFill>
                  <a:srgbClr val="FFFF00"/>
                </a:solidFill>
              </a:rPr>
              <a:t>And I will pray the Father, and he shall give you another Comforter, that he may abide with you for ever; Even the Spirit of truth; whom the world cannot receive, because it seeth him not, neither knoweth him: but ye know him; for he dwelleth with you, and shall be in you. I will not leave you comfortless: I will come to you.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20515"/>
                                        </p:tgtEl>
                                        <p:attrNameLst>
                                          <p:attrName>style.visibility</p:attrName>
                                        </p:attrNameLst>
                                      </p:cBhvr>
                                      <p:to>
                                        <p:strVal val="visible"/>
                                      </p:to>
                                    </p:set>
                                    <p:animEffect transition="in" filter="fade">
                                      <p:cBhvr>
                                        <p:cTn id="7" dur="2000"/>
                                        <p:tgtEl>
                                          <p:spTgt spid="320515"/>
                                        </p:tgtEl>
                                      </p:cBhvr>
                                    </p:animEffect>
                                    <p:anim calcmode="lin" valueType="num">
                                      <p:cBhvr>
                                        <p:cTn id="8" dur="2000" fill="hold"/>
                                        <p:tgtEl>
                                          <p:spTgt spid="320515"/>
                                        </p:tgtEl>
                                        <p:attrNameLst>
                                          <p:attrName>ppt_x</p:attrName>
                                        </p:attrNameLst>
                                      </p:cBhvr>
                                      <p:tavLst>
                                        <p:tav tm="0">
                                          <p:val>
                                            <p:strVal val="#ppt_x"/>
                                          </p:val>
                                        </p:tav>
                                        <p:tav tm="100000">
                                          <p:val>
                                            <p:strVal val="#ppt_x"/>
                                          </p:val>
                                        </p:tav>
                                      </p:tavLst>
                                    </p:anim>
                                    <p:anim calcmode="lin" valueType="num">
                                      <p:cBhvr>
                                        <p:cTn id="9" dur="2000" fill="hold"/>
                                        <p:tgtEl>
                                          <p:spTgt spid="3205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20516"/>
                                        </p:tgtEl>
                                        <p:attrNameLst>
                                          <p:attrName>style.visibility</p:attrName>
                                        </p:attrNameLst>
                                      </p:cBhvr>
                                      <p:to>
                                        <p:strVal val="visible"/>
                                      </p:to>
                                    </p:set>
                                    <p:animEffect transition="in" filter="fade">
                                      <p:cBhvr>
                                        <p:cTn id="12" dur="2000"/>
                                        <p:tgtEl>
                                          <p:spTgt spid="320516"/>
                                        </p:tgtEl>
                                      </p:cBhvr>
                                    </p:animEffect>
                                    <p:anim calcmode="lin" valueType="num">
                                      <p:cBhvr>
                                        <p:cTn id="13" dur="2000" fill="hold"/>
                                        <p:tgtEl>
                                          <p:spTgt spid="320516"/>
                                        </p:tgtEl>
                                        <p:attrNameLst>
                                          <p:attrName>ppt_x</p:attrName>
                                        </p:attrNameLst>
                                      </p:cBhvr>
                                      <p:tavLst>
                                        <p:tav tm="0">
                                          <p:val>
                                            <p:strVal val="#ppt_x"/>
                                          </p:val>
                                        </p:tav>
                                        <p:tav tm="100000">
                                          <p:val>
                                            <p:strVal val="#ppt_x"/>
                                          </p:val>
                                        </p:tav>
                                      </p:tavLst>
                                    </p:anim>
                                    <p:anim calcmode="lin" valueType="num">
                                      <p:cBhvr>
                                        <p:cTn id="14" dur="2000" fill="hold"/>
                                        <p:tgtEl>
                                          <p:spTgt spid="3205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0515" grpId="0"/>
      <p:bldP spid="32051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2562"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2563"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Romans 6:4</a:t>
            </a:r>
          </a:p>
        </p:txBody>
      </p:sp>
      <p:sp>
        <p:nvSpPr>
          <p:cNvPr id="322564" name="Text Box 4"/>
          <p:cNvSpPr txBox="1">
            <a:spLocks noChangeArrowheads="1"/>
          </p:cNvSpPr>
          <p:nvPr/>
        </p:nvSpPr>
        <p:spPr bwMode="auto">
          <a:xfrm>
            <a:off x="328613" y="1035050"/>
            <a:ext cx="8501062" cy="54260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5000">
                <a:solidFill>
                  <a:srgbClr val="FFFF00"/>
                </a:solidFill>
              </a:rPr>
              <a:t>Therefore we are buried with him by baptism into death: that like as Christ was raised up from the dead by the glory of the Father, even so we also should walk in newness of life.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22563"/>
                                        </p:tgtEl>
                                        <p:attrNameLst>
                                          <p:attrName>style.visibility</p:attrName>
                                        </p:attrNameLst>
                                      </p:cBhvr>
                                      <p:to>
                                        <p:strVal val="visible"/>
                                      </p:to>
                                    </p:set>
                                    <p:animEffect transition="in" filter="fade">
                                      <p:cBhvr>
                                        <p:cTn id="7" dur="2000"/>
                                        <p:tgtEl>
                                          <p:spTgt spid="322563"/>
                                        </p:tgtEl>
                                      </p:cBhvr>
                                    </p:animEffect>
                                    <p:anim calcmode="lin" valueType="num">
                                      <p:cBhvr>
                                        <p:cTn id="8" dur="2000" fill="hold"/>
                                        <p:tgtEl>
                                          <p:spTgt spid="322563"/>
                                        </p:tgtEl>
                                        <p:attrNameLst>
                                          <p:attrName>ppt_x</p:attrName>
                                        </p:attrNameLst>
                                      </p:cBhvr>
                                      <p:tavLst>
                                        <p:tav tm="0">
                                          <p:val>
                                            <p:strVal val="#ppt_x"/>
                                          </p:val>
                                        </p:tav>
                                        <p:tav tm="100000">
                                          <p:val>
                                            <p:strVal val="#ppt_x"/>
                                          </p:val>
                                        </p:tav>
                                      </p:tavLst>
                                    </p:anim>
                                    <p:anim calcmode="lin" valueType="num">
                                      <p:cBhvr>
                                        <p:cTn id="9" dur="2000" fill="hold"/>
                                        <p:tgtEl>
                                          <p:spTgt spid="32256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22564"/>
                                        </p:tgtEl>
                                        <p:attrNameLst>
                                          <p:attrName>style.visibility</p:attrName>
                                        </p:attrNameLst>
                                      </p:cBhvr>
                                      <p:to>
                                        <p:strVal val="visible"/>
                                      </p:to>
                                    </p:set>
                                    <p:animEffect transition="in" filter="fade">
                                      <p:cBhvr>
                                        <p:cTn id="12" dur="2000"/>
                                        <p:tgtEl>
                                          <p:spTgt spid="322564"/>
                                        </p:tgtEl>
                                      </p:cBhvr>
                                    </p:animEffect>
                                    <p:anim calcmode="lin" valueType="num">
                                      <p:cBhvr>
                                        <p:cTn id="13" dur="2000" fill="hold"/>
                                        <p:tgtEl>
                                          <p:spTgt spid="322564"/>
                                        </p:tgtEl>
                                        <p:attrNameLst>
                                          <p:attrName>ppt_x</p:attrName>
                                        </p:attrNameLst>
                                      </p:cBhvr>
                                      <p:tavLst>
                                        <p:tav tm="0">
                                          <p:val>
                                            <p:strVal val="#ppt_x"/>
                                          </p:val>
                                        </p:tav>
                                        <p:tav tm="100000">
                                          <p:val>
                                            <p:strVal val="#ppt_x"/>
                                          </p:val>
                                        </p:tav>
                                      </p:tavLst>
                                    </p:anim>
                                    <p:anim calcmode="lin" valueType="num">
                                      <p:cBhvr>
                                        <p:cTn id="14" dur="2000" fill="hold"/>
                                        <p:tgtEl>
                                          <p:spTgt spid="3225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2563" grpId="0"/>
      <p:bldP spid="32256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4610"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4611"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2 Corinthians 4:6-7</a:t>
            </a:r>
          </a:p>
        </p:txBody>
      </p:sp>
      <p:sp>
        <p:nvSpPr>
          <p:cNvPr id="324612" name="Text Box 4"/>
          <p:cNvSpPr txBox="1">
            <a:spLocks noChangeArrowheads="1"/>
          </p:cNvSpPr>
          <p:nvPr/>
        </p:nvSpPr>
        <p:spPr bwMode="auto">
          <a:xfrm>
            <a:off x="328613" y="1035050"/>
            <a:ext cx="8501062" cy="49688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a:solidFill>
                  <a:srgbClr val="FFFF00"/>
                </a:solidFill>
              </a:rPr>
              <a:t>For God, who commanded the light to shine out of darkness, hath shined in our hearts, to give the light of the knowledge of the glory of God in the face of Jesus Christ. But we have this treasure in earthen vessels, that the excellency of the power may be of God, and not of us.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24611"/>
                                        </p:tgtEl>
                                        <p:attrNameLst>
                                          <p:attrName>style.visibility</p:attrName>
                                        </p:attrNameLst>
                                      </p:cBhvr>
                                      <p:to>
                                        <p:strVal val="visible"/>
                                      </p:to>
                                    </p:set>
                                    <p:animEffect transition="in" filter="fade">
                                      <p:cBhvr>
                                        <p:cTn id="7" dur="2000"/>
                                        <p:tgtEl>
                                          <p:spTgt spid="324611"/>
                                        </p:tgtEl>
                                      </p:cBhvr>
                                    </p:animEffect>
                                    <p:anim calcmode="lin" valueType="num">
                                      <p:cBhvr>
                                        <p:cTn id="8" dur="2000" fill="hold"/>
                                        <p:tgtEl>
                                          <p:spTgt spid="324611"/>
                                        </p:tgtEl>
                                        <p:attrNameLst>
                                          <p:attrName>ppt_x</p:attrName>
                                        </p:attrNameLst>
                                      </p:cBhvr>
                                      <p:tavLst>
                                        <p:tav tm="0">
                                          <p:val>
                                            <p:strVal val="#ppt_x"/>
                                          </p:val>
                                        </p:tav>
                                        <p:tav tm="100000">
                                          <p:val>
                                            <p:strVal val="#ppt_x"/>
                                          </p:val>
                                        </p:tav>
                                      </p:tavLst>
                                    </p:anim>
                                    <p:anim calcmode="lin" valueType="num">
                                      <p:cBhvr>
                                        <p:cTn id="9" dur="2000" fill="hold"/>
                                        <p:tgtEl>
                                          <p:spTgt spid="3246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24612"/>
                                        </p:tgtEl>
                                        <p:attrNameLst>
                                          <p:attrName>style.visibility</p:attrName>
                                        </p:attrNameLst>
                                      </p:cBhvr>
                                      <p:to>
                                        <p:strVal val="visible"/>
                                      </p:to>
                                    </p:set>
                                    <p:animEffect transition="in" filter="fade">
                                      <p:cBhvr>
                                        <p:cTn id="12" dur="2000"/>
                                        <p:tgtEl>
                                          <p:spTgt spid="324612"/>
                                        </p:tgtEl>
                                      </p:cBhvr>
                                    </p:animEffect>
                                    <p:anim calcmode="lin" valueType="num">
                                      <p:cBhvr>
                                        <p:cTn id="13" dur="2000" fill="hold"/>
                                        <p:tgtEl>
                                          <p:spTgt spid="324612"/>
                                        </p:tgtEl>
                                        <p:attrNameLst>
                                          <p:attrName>ppt_x</p:attrName>
                                        </p:attrNameLst>
                                      </p:cBhvr>
                                      <p:tavLst>
                                        <p:tav tm="0">
                                          <p:val>
                                            <p:strVal val="#ppt_x"/>
                                          </p:val>
                                        </p:tav>
                                        <p:tav tm="100000">
                                          <p:val>
                                            <p:strVal val="#ppt_x"/>
                                          </p:val>
                                        </p:tav>
                                      </p:tavLst>
                                    </p:anim>
                                    <p:anim calcmode="lin" valueType="num">
                                      <p:cBhvr>
                                        <p:cTn id="14" dur="2000" fill="hold"/>
                                        <p:tgtEl>
                                          <p:spTgt spid="3246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4611" grpId="0"/>
      <p:bldP spid="32461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6658"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6659"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Colossians 1:26-27</a:t>
            </a:r>
          </a:p>
        </p:txBody>
      </p:sp>
      <p:sp>
        <p:nvSpPr>
          <p:cNvPr id="326660" name="Text Box 4"/>
          <p:cNvSpPr txBox="1">
            <a:spLocks noChangeArrowheads="1"/>
          </p:cNvSpPr>
          <p:nvPr/>
        </p:nvSpPr>
        <p:spPr bwMode="auto">
          <a:xfrm>
            <a:off x="328613" y="1035050"/>
            <a:ext cx="8501062" cy="52101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200">
                <a:solidFill>
                  <a:srgbClr val="FFFF00"/>
                </a:solidFill>
              </a:rPr>
              <a:t>Even the mystery which hath been hid from ages and from generations, but now is made manifest to his saints: To whom God would make known what is the riches of the glory of this mystery among the Gentiles; which is Christ in you, the hope of glory: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26659"/>
                                        </p:tgtEl>
                                        <p:attrNameLst>
                                          <p:attrName>style.visibility</p:attrName>
                                        </p:attrNameLst>
                                      </p:cBhvr>
                                      <p:to>
                                        <p:strVal val="visible"/>
                                      </p:to>
                                    </p:set>
                                    <p:animEffect transition="in" filter="fade">
                                      <p:cBhvr>
                                        <p:cTn id="7" dur="2000"/>
                                        <p:tgtEl>
                                          <p:spTgt spid="326659"/>
                                        </p:tgtEl>
                                      </p:cBhvr>
                                    </p:animEffect>
                                    <p:anim calcmode="lin" valueType="num">
                                      <p:cBhvr>
                                        <p:cTn id="8" dur="2000" fill="hold"/>
                                        <p:tgtEl>
                                          <p:spTgt spid="326659"/>
                                        </p:tgtEl>
                                        <p:attrNameLst>
                                          <p:attrName>ppt_x</p:attrName>
                                        </p:attrNameLst>
                                      </p:cBhvr>
                                      <p:tavLst>
                                        <p:tav tm="0">
                                          <p:val>
                                            <p:strVal val="#ppt_x"/>
                                          </p:val>
                                        </p:tav>
                                        <p:tav tm="100000">
                                          <p:val>
                                            <p:strVal val="#ppt_x"/>
                                          </p:val>
                                        </p:tav>
                                      </p:tavLst>
                                    </p:anim>
                                    <p:anim calcmode="lin" valueType="num">
                                      <p:cBhvr>
                                        <p:cTn id="9" dur="2000" fill="hold"/>
                                        <p:tgtEl>
                                          <p:spTgt spid="32665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26660"/>
                                        </p:tgtEl>
                                        <p:attrNameLst>
                                          <p:attrName>style.visibility</p:attrName>
                                        </p:attrNameLst>
                                      </p:cBhvr>
                                      <p:to>
                                        <p:strVal val="visible"/>
                                      </p:to>
                                    </p:set>
                                    <p:animEffect transition="in" filter="fade">
                                      <p:cBhvr>
                                        <p:cTn id="12" dur="2000"/>
                                        <p:tgtEl>
                                          <p:spTgt spid="326660"/>
                                        </p:tgtEl>
                                      </p:cBhvr>
                                    </p:animEffect>
                                    <p:anim calcmode="lin" valueType="num">
                                      <p:cBhvr>
                                        <p:cTn id="13" dur="2000" fill="hold"/>
                                        <p:tgtEl>
                                          <p:spTgt spid="326660"/>
                                        </p:tgtEl>
                                        <p:attrNameLst>
                                          <p:attrName>ppt_x</p:attrName>
                                        </p:attrNameLst>
                                      </p:cBhvr>
                                      <p:tavLst>
                                        <p:tav tm="0">
                                          <p:val>
                                            <p:strVal val="#ppt_x"/>
                                          </p:val>
                                        </p:tav>
                                        <p:tav tm="100000">
                                          <p:val>
                                            <p:strVal val="#ppt_x"/>
                                          </p:val>
                                        </p:tav>
                                      </p:tavLst>
                                    </p:anim>
                                    <p:anim calcmode="lin" valueType="num">
                                      <p:cBhvr>
                                        <p:cTn id="14" dur="2000" fill="hold"/>
                                        <p:tgtEl>
                                          <p:spTgt spid="3266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6659" grpId="0"/>
      <p:bldP spid="326660"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8706"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8707"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1 Peter 1:8</a:t>
            </a:r>
          </a:p>
        </p:txBody>
      </p:sp>
      <p:sp>
        <p:nvSpPr>
          <p:cNvPr id="328708" name="Text Box 4"/>
          <p:cNvSpPr txBox="1">
            <a:spLocks noChangeArrowheads="1"/>
          </p:cNvSpPr>
          <p:nvPr/>
        </p:nvSpPr>
        <p:spPr bwMode="auto">
          <a:xfrm>
            <a:off x="328613" y="1035050"/>
            <a:ext cx="8501062" cy="502602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5400">
                <a:solidFill>
                  <a:srgbClr val="FFFF00"/>
                </a:solidFill>
              </a:rPr>
              <a:t>Whom having not seen, ye love; in whom, though now ye see him not, yet believing, ye rejoice with joy unspeakable and full of glory: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28707"/>
                                        </p:tgtEl>
                                        <p:attrNameLst>
                                          <p:attrName>style.visibility</p:attrName>
                                        </p:attrNameLst>
                                      </p:cBhvr>
                                      <p:to>
                                        <p:strVal val="visible"/>
                                      </p:to>
                                    </p:set>
                                    <p:animEffect transition="in" filter="fade">
                                      <p:cBhvr>
                                        <p:cTn id="7" dur="2000"/>
                                        <p:tgtEl>
                                          <p:spTgt spid="328707"/>
                                        </p:tgtEl>
                                      </p:cBhvr>
                                    </p:animEffect>
                                    <p:anim calcmode="lin" valueType="num">
                                      <p:cBhvr>
                                        <p:cTn id="8" dur="2000" fill="hold"/>
                                        <p:tgtEl>
                                          <p:spTgt spid="328707"/>
                                        </p:tgtEl>
                                        <p:attrNameLst>
                                          <p:attrName>ppt_x</p:attrName>
                                        </p:attrNameLst>
                                      </p:cBhvr>
                                      <p:tavLst>
                                        <p:tav tm="0">
                                          <p:val>
                                            <p:strVal val="#ppt_x"/>
                                          </p:val>
                                        </p:tav>
                                        <p:tav tm="100000">
                                          <p:val>
                                            <p:strVal val="#ppt_x"/>
                                          </p:val>
                                        </p:tav>
                                      </p:tavLst>
                                    </p:anim>
                                    <p:anim calcmode="lin" valueType="num">
                                      <p:cBhvr>
                                        <p:cTn id="9" dur="2000" fill="hold"/>
                                        <p:tgtEl>
                                          <p:spTgt spid="32870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28708"/>
                                        </p:tgtEl>
                                        <p:attrNameLst>
                                          <p:attrName>style.visibility</p:attrName>
                                        </p:attrNameLst>
                                      </p:cBhvr>
                                      <p:to>
                                        <p:strVal val="visible"/>
                                      </p:to>
                                    </p:set>
                                    <p:animEffect transition="in" filter="fade">
                                      <p:cBhvr>
                                        <p:cTn id="12" dur="2000"/>
                                        <p:tgtEl>
                                          <p:spTgt spid="328708"/>
                                        </p:tgtEl>
                                      </p:cBhvr>
                                    </p:animEffect>
                                    <p:anim calcmode="lin" valueType="num">
                                      <p:cBhvr>
                                        <p:cTn id="13" dur="2000" fill="hold"/>
                                        <p:tgtEl>
                                          <p:spTgt spid="328708"/>
                                        </p:tgtEl>
                                        <p:attrNameLst>
                                          <p:attrName>ppt_x</p:attrName>
                                        </p:attrNameLst>
                                      </p:cBhvr>
                                      <p:tavLst>
                                        <p:tav tm="0">
                                          <p:val>
                                            <p:strVal val="#ppt_x"/>
                                          </p:val>
                                        </p:tav>
                                        <p:tav tm="100000">
                                          <p:val>
                                            <p:strVal val="#ppt_x"/>
                                          </p:val>
                                        </p:tav>
                                      </p:tavLst>
                                    </p:anim>
                                    <p:anim calcmode="lin" valueType="num">
                                      <p:cBhvr>
                                        <p:cTn id="14" dur="2000" fill="hold"/>
                                        <p:tgtEl>
                                          <p:spTgt spid="32870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8707" grpId="0"/>
      <p:bldP spid="32870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3657" name="Picture 9" descr="SETTING-UP-THE-TABERNACL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2"/>
          <p:cNvSpPr>
            <a:spLocks noChangeArrowheads="1"/>
          </p:cNvSpPr>
          <p:nvPr/>
        </p:nvSpPr>
        <p:spPr bwMode="auto">
          <a:xfrm>
            <a:off x="4037013" y="0"/>
            <a:ext cx="5106987" cy="6858000"/>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59075" name="Text Box 3"/>
          <p:cNvSpPr txBox="1">
            <a:spLocks noChangeArrowheads="1"/>
          </p:cNvSpPr>
          <p:nvPr/>
        </p:nvSpPr>
        <p:spPr bwMode="auto">
          <a:xfrm>
            <a:off x="4292600" y="241300"/>
            <a:ext cx="461645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400" b="1">
                <a:solidFill>
                  <a:srgbClr val="FFFF00"/>
                </a:solidFill>
              </a:rPr>
              <a:t>6</a:t>
            </a:r>
            <a:r>
              <a:rPr lang="en-US" sz="4400">
                <a:solidFill>
                  <a:schemeClr val="bg1"/>
                </a:solidFill>
              </a:rPr>
              <a:t> Who also hath made us able ministers of the new testament; not of the letter, but of the spirit: for the letter killeth, but the spirit giveth life. </a:t>
            </a:r>
          </a:p>
        </p:txBody>
      </p:sp>
      <p:pic>
        <p:nvPicPr>
          <p:cNvPr id="259076" name="Picture 4" descr="Ark_of_the_Covenan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71463" y="0"/>
            <a:ext cx="4322763" cy="6858000"/>
          </a:xfrm>
          <a:prstGeom prst="rect">
            <a:avLst/>
          </a:prstGeom>
          <a:noFill/>
          <a:extLst>
            <a:ext uri="{909E8E84-426E-40dd-AFC4-6F175D3DCCD1}">
              <a14:hiddenFill xmlns:a14="http://schemas.microsoft.com/office/drawing/2010/main">
                <a:solidFill>
                  <a:srgbClr val="FFFFFF"/>
                </a:solidFill>
              </a14:hiddenFill>
            </a:ext>
          </a:extLst>
        </p:spPr>
      </p:pic>
      <p:sp>
        <p:nvSpPr>
          <p:cNvPr id="259078" name="Text Box 6"/>
          <p:cNvSpPr txBox="1">
            <a:spLocks noChangeArrowheads="1"/>
          </p:cNvSpPr>
          <p:nvPr/>
        </p:nvSpPr>
        <p:spPr bwMode="auto">
          <a:xfrm>
            <a:off x="368300" y="6184900"/>
            <a:ext cx="351155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2600" b="1" i="1">
                <a:solidFill>
                  <a:srgbClr val="FFFF00"/>
                </a:solidFill>
              </a:rPr>
              <a:t>2 Corinthians 3:6-18</a:t>
            </a:r>
            <a:endParaRPr lang="en-US" sz="2600" b="1" i="1"/>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59078"/>
                                        </p:tgtEl>
                                        <p:attrNameLst>
                                          <p:attrName>style.visibility</p:attrName>
                                        </p:attrNameLst>
                                      </p:cBhvr>
                                      <p:to>
                                        <p:strVal val="visible"/>
                                      </p:to>
                                    </p:set>
                                    <p:animEffect transition="in" filter="fade">
                                      <p:cBhvr>
                                        <p:cTn id="7" dur="2000"/>
                                        <p:tgtEl>
                                          <p:spTgt spid="259078"/>
                                        </p:tgtEl>
                                      </p:cBhvr>
                                    </p:animEffect>
                                    <p:anim calcmode="lin" valueType="num">
                                      <p:cBhvr>
                                        <p:cTn id="8" dur="2000" fill="hold"/>
                                        <p:tgtEl>
                                          <p:spTgt spid="259078"/>
                                        </p:tgtEl>
                                        <p:attrNameLst>
                                          <p:attrName>ppt_x</p:attrName>
                                        </p:attrNameLst>
                                      </p:cBhvr>
                                      <p:tavLst>
                                        <p:tav tm="0">
                                          <p:val>
                                            <p:strVal val="#ppt_x"/>
                                          </p:val>
                                        </p:tav>
                                        <p:tav tm="100000">
                                          <p:val>
                                            <p:strVal val="#ppt_x"/>
                                          </p:val>
                                        </p:tav>
                                      </p:tavLst>
                                    </p:anim>
                                    <p:anim calcmode="lin" valueType="num">
                                      <p:cBhvr>
                                        <p:cTn id="9" dur="2000" fill="hold"/>
                                        <p:tgtEl>
                                          <p:spTgt spid="259078"/>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2000"/>
                            </p:stCondLst>
                            <p:childTnLst>
                              <p:par>
                                <p:cTn id="11" presetID="42" presetClass="entr" presetSubtype="0" fill="hold" grpId="0" nodeType="afterEffect">
                                  <p:stCondLst>
                                    <p:cond delay="0"/>
                                  </p:stCondLst>
                                  <p:childTnLst>
                                    <p:set>
                                      <p:cBhvr>
                                        <p:cTn id="12" dur="1" fill="hold">
                                          <p:stCondLst>
                                            <p:cond delay="0"/>
                                          </p:stCondLst>
                                        </p:cTn>
                                        <p:tgtEl>
                                          <p:spTgt spid="259075"/>
                                        </p:tgtEl>
                                        <p:attrNameLst>
                                          <p:attrName>style.visibility</p:attrName>
                                        </p:attrNameLst>
                                      </p:cBhvr>
                                      <p:to>
                                        <p:strVal val="visible"/>
                                      </p:to>
                                    </p:set>
                                    <p:animEffect transition="in" filter="fade">
                                      <p:cBhvr>
                                        <p:cTn id="13" dur="3000"/>
                                        <p:tgtEl>
                                          <p:spTgt spid="259075"/>
                                        </p:tgtEl>
                                      </p:cBhvr>
                                    </p:animEffect>
                                    <p:anim calcmode="lin" valueType="num">
                                      <p:cBhvr>
                                        <p:cTn id="14" dur="3000" fill="hold"/>
                                        <p:tgtEl>
                                          <p:spTgt spid="259075"/>
                                        </p:tgtEl>
                                        <p:attrNameLst>
                                          <p:attrName>ppt_x</p:attrName>
                                        </p:attrNameLst>
                                      </p:cBhvr>
                                      <p:tavLst>
                                        <p:tav tm="0">
                                          <p:val>
                                            <p:strVal val="#ppt_x"/>
                                          </p:val>
                                        </p:tav>
                                        <p:tav tm="100000">
                                          <p:val>
                                            <p:strVal val="#ppt_x"/>
                                          </p:val>
                                        </p:tav>
                                      </p:tavLst>
                                    </p:anim>
                                    <p:anim calcmode="lin" valueType="num">
                                      <p:cBhvr>
                                        <p:cTn id="15" dur="3000" fill="hold"/>
                                        <p:tgtEl>
                                          <p:spTgt spid="2590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9075" grpId="0"/>
      <p:bldP spid="259078"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2" name="Rectangle 2"/>
          <p:cNvSpPr>
            <a:spLocks noChangeArrowheads="1"/>
          </p:cNvSpPr>
          <p:nvPr/>
        </p:nvSpPr>
        <p:spPr bwMode="auto">
          <a:xfrm>
            <a:off x="4037013" y="0"/>
            <a:ext cx="5106987" cy="6858000"/>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32803" name="Text Box 3"/>
          <p:cNvSpPr txBox="1">
            <a:spLocks noChangeArrowheads="1"/>
          </p:cNvSpPr>
          <p:nvPr/>
        </p:nvSpPr>
        <p:spPr bwMode="auto">
          <a:xfrm>
            <a:off x="4292600" y="241300"/>
            <a:ext cx="461645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3200" b="1">
                <a:solidFill>
                  <a:srgbClr val="FFFF00"/>
                </a:solidFill>
              </a:rPr>
              <a:t>7</a:t>
            </a:r>
            <a:r>
              <a:rPr lang="en-US" sz="3200">
                <a:solidFill>
                  <a:schemeClr val="bg1"/>
                </a:solidFill>
              </a:rPr>
              <a:t> But if the ministration of death, written and engraven in stones, was glorious, so that the children of Israel could not stedfastly behold the face of Moses for the glory of his countenance; which glory was to be done away: </a:t>
            </a:r>
            <a:r>
              <a:rPr lang="en-US" sz="3200" b="1">
                <a:solidFill>
                  <a:srgbClr val="FFFF00"/>
                </a:solidFill>
              </a:rPr>
              <a:t>8</a:t>
            </a:r>
            <a:r>
              <a:rPr lang="en-US" sz="3200">
                <a:solidFill>
                  <a:schemeClr val="bg1"/>
                </a:solidFill>
              </a:rPr>
              <a:t> How shall not the ministration of the spirit be rather glorious? </a:t>
            </a:r>
          </a:p>
        </p:txBody>
      </p:sp>
      <p:pic>
        <p:nvPicPr>
          <p:cNvPr id="332804" name="Picture 4" descr="Ark_of_the_Covenan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71463" y="0"/>
            <a:ext cx="4322763" cy="6858000"/>
          </a:xfrm>
          <a:prstGeom prst="rect">
            <a:avLst/>
          </a:prstGeom>
          <a:noFill/>
          <a:extLst>
            <a:ext uri="{909E8E84-426E-40dd-AFC4-6F175D3DCCD1}">
              <a14:hiddenFill xmlns:a14="http://schemas.microsoft.com/office/drawing/2010/main">
                <a:solidFill>
                  <a:srgbClr val="FFFFFF"/>
                </a:solidFill>
              </a14:hiddenFill>
            </a:ext>
          </a:extLst>
        </p:spPr>
      </p:pic>
      <p:sp>
        <p:nvSpPr>
          <p:cNvPr id="332806" name="Text Box 6"/>
          <p:cNvSpPr txBox="1">
            <a:spLocks noChangeArrowheads="1"/>
          </p:cNvSpPr>
          <p:nvPr/>
        </p:nvSpPr>
        <p:spPr bwMode="auto">
          <a:xfrm>
            <a:off x="368300" y="6184900"/>
            <a:ext cx="351155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2600" b="1" i="1">
                <a:solidFill>
                  <a:srgbClr val="FFFF00"/>
                </a:solidFill>
              </a:rPr>
              <a:t>2 Corinthians 3:6-18</a:t>
            </a:r>
            <a:endParaRPr lang="en-US" sz="2600" b="1" i="1"/>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32803"/>
                                        </p:tgtEl>
                                        <p:attrNameLst>
                                          <p:attrName>style.visibility</p:attrName>
                                        </p:attrNameLst>
                                      </p:cBhvr>
                                      <p:to>
                                        <p:strVal val="visible"/>
                                      </p:to>
                                    </p:set>
                                    <p:animEffect transition="in" filter="fade">
                                      <p:cBhvr>
                                        <p:cTn id="7" dur="3000"/>
                                        <p:tgtEl>
                                          <p:spTgt spid="332803"/>
                                        </p:tgtEl>
                                      </p:cBhvr>
                                    </p:animEffect>
                                    <p:anim calcmode="lin" valueType="num">
                                      <p:cBhvr>
                                        <p:cTn id="8" dur="3000" fill="hold"/>
                                        <p:tgtEl>
                                          <p:spTgt spid="332803"/>
                                        </p:tgtEl>
                                        <p:attrNameLst>
                                          <p:attrName>ppt_x</p:attrName>
                                        </p:attrNameLst>
                                      </p:cBhvr>
                                      <p:tavLst>
                                        <p:tav tm="0">
                                          <p:val>
                                            <p:strVal val="#ppt_x"/>
                                          </p:val>
                                        </p:tav>
                                        <p:tav tm="100000">
                                          <p:val>
                                            <p:strVal val="#ppt_x"/>
                                          </p:val>
                                        </p:tav>
                                      </p:tavLst>
                                    </p:anim>
                                    <p:anim calcmode="lin" valueType="num">
                                      <p:cBhvr>
                                        <p:cTn id="9" dur="3000" fill="hold"/>
                                        <p:tgtEl>
                                          <p:spTgt spid="33280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80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50" name="Rectangle 2"/>
          <p:cNvSpPr>
            <a:spLocks noChangeArrowheads="1"/>
          </p:cNvSpPr>
          <p:nvPr/>
        </p:nvSpPr>
        <p:spPr bwMode="auto">
          <a:xfrm>
            <a:off x="4037013" y="0"/>
            <a:ext cx="5106987" cy="6858000"/>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34851" name="Text Box 3"/>
          <p:cNvSpPr txBox="1">
            <a:spLocks noChangeArrowheads="1"/>
          </p:cNvSpPr>
          <p:nvPr/>
        </p:nvSpPr>
        <p:spPr bwMode="auto">
          <a:xfrm>
            <a:off x="4292600" y="241300"/>
            <a:ext cx="461645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3000" b="1">
                <a:solidFill>
                  <a:srgbClr val="FFFF00"/>
                </a:solidFill>
              </a:rPr>
              <a:t>9</a:t>
            </a:r>
            <a:r>
              <a:rPr lang="en-US" sz="3000">
                <a:solidFill>
                  <a:schemeClr val="bg1"/>
                </a:solidFill>
              </a:rPr>
              <a:t> For if the ministration of condemnation be glory, much more doth the ministration of righteousness exceed in glory. </a:t>
            </a:r>
            <a:r>
              <a:rPr lang="en-US" sz="3000" b="1">
                <a:solidFill>
                  <a:srgbClr val="FFFF00"/>
                </a:solidFill>
              </a:rPr>
              <a:t>10</a:t>
            </a:r>
            <a:r>
              <a:rPr lang="en-US" sz="3000">
                <a:solidFill>
                  <a:schemeClr val="bg1"/>
                </a:solidFill>
              </a:rPr>
              <a:t> For even that which was made glorious had no glory in this respect, by reason of the glory that excelleth. </a:t>
            </a:r>
            <a:r>
              <a:rPr lang="en-US" sz="3000" b="1">
                <a:solidFill>
                  <a:srgbClr val="FFFF00"/>
                </a:solidFill>
              </a:rPr>
              <a:t>11</a:t>
            </a:r>
            <a:r>
              <a:rPr lang="en-US" sz="3000">
                <a:solidFill>
                  <a:schemeClr val="bg1"/>
                </a:solidFill>
              </a:rPr>
              <a:t> For if that which is done away was glorious, much more that which remaineth is glorious. </a:t>
            </a:r>
          </a:p>
        </p:txBody>
      </p:sp>
      <p:pic>
        <p:nvPicPr>
          <p:cNvPr id="334852" name="Picture 4" descr="Ark_of_the_Covenan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71463" y="0"/>
            <a:ext cx="4322763" cy="6858000"/>
          </a:xfrm>
          <a:prstGeom prst="rect">
            <a:avLst/>
          </a:prstGeom>
          <a:noFill/>
          <a:extLst>
            <a:ext uri="{909E8E84-426E-40dd-AFC4-6F175D3DCCD1}">
              <a14:hiddenFill xmlns:a14="http://schemas.microsoft.com/office/drawing/2010/main">
                <a:solidFill>
                  <a:srgbClr val="FFFFFF"/>
                </a:solidFill>
              </a14:hiddenFill>
            </a:ext>
          </a:extLst>
        </p:spPr>
      </p:pic>
      <p:sp>
        <p:nvSpPr>
          <p:cNvPr id="334855" name="Text Box 7"/>
          <p:cNvSpPr txBox="1">
            <a:spLocks noChangeArrowheads="1"/>
          </p:cNvSpPr>
          <p:nvPr/>
        </p:nvSpPr>
        <p:spPr bwMode="auto">
          <a:xfrm>
            <a:off x="368300" y="6184900"/>
            <a:ext cx="351155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2600" b="1" i="1">
                <a:solidFill>
                  <a:srgbClr val="FFFF00"/>
                </a:solidFill>
              </a:rPr>
              <a:t>2 Corinthians 3:6-18</a:t>
            </a:r>
            <a:endParaRPr lang="en-US" sz="2600" b="1" i="1"/>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34851"/>
                                        </p:tgtEl>
                                        <p:attrNameLst>
                                          <p:attrName>style.visibility</p:attrName>
                                        </p:attrNameLst>
                                      </p:cBhvr>
                                      <p:to>
                                        <p:strVal val="visible"/>
                                      </p:to>
                                    </p:set>
                                    <p:animEffect transition="in" filter="fade">
                                      <p:cBhvr>
                                        <p:cTn id="7" dur="3000"/>
                                        <p:tgtEl>
                                          <p:spTgt spid="334851"/>
                                        </p:tgtEl>
                                      </p:cBhvr>
                                    </p:animEffect>
                                    <p:anim calcmode="lin" valueType="num">
                                      <p:cBhvr>
                                        <p:cTn id="8" dur="3000" fill="hold"/>
                                        <p:tgtEl>
                                          <p:spTgt spid="334851"/>
                                        </p:tgtEl>
                                        <p:attrNameLst>
                                          <p:attrName>ppt_x</p:attrName>
                                        </p:attrNameLst>
                                      </p:cBhvr>
                                      <p:tavLst>
                                        <p:tav tm="0">
                                          <p:val>
                                            <p:strVal val="#ppt_x"/>
                                          </p:val>
                                        </p:tav>
                                        <p:tav tm="100000">
                                          <p:val>
                                            <p:strVal val="#ppt_x"/>
                                          </p:val>
                                        </p:tav>
                                      </p:tavLst>
                                    </p:anim>
                                    <p:anim calcmode="lin" valueType="num">
                                      <p:cBhvr>
                                        <p:cTn id="9" dur="3000" fill="hold"/>
                                        <p:tgtEl>
                                          <p:spTgt spid="3348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4851"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8" name="Rectangle 2"/>
          <p:cNvSpPr>
            <a:spLocks noChangeArrowheads="1"/>
          </p:cNvSpPr>
          <p:nvPr/>
        </p:nvSpPr>
        <p:spPr bwMode="auto">
          <a:xfrm>
            <a:off x="4037013" y="0"/>
            <a:ext cx="5106987" cy="6858000"/>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36899" name="Text Box 3"/>
          <p:cNvSpPr txBox="1">
            <a:spLocks noChangeArrowheads="1"/>
          </p:cNvSpPr>
          <p:nvPr/>
        </p:nvSpPr>
        <p:spPr bwMode="auto">
          <a:xfrm>
            <a:off x="4292600" y="241300"/>
            <a:ext cx="461645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2800" b="1">
                <a:solidFill>
                  <a:srgbClr val="FFFF00"/>
                </a:solidFill>
              </a:rPr>
              <a:t>12</a:t>
            </a:r>
            <a:r>
              <a:rPr lang="en-US" sz="2800">
                <a:solidFill>
                  <a:schemeClr val="bg1"/>
                </a:solidFill>
              </a:rPr>
              <a:t> Seeing then that we have such hope, we use great plainness of speech: </a:t>
            </a:r>
            <a:r>
              <a:rPr lang="en-US" sz="2800" b="1">
                <a:solidFill>
                  <a:srgbClr val="FFFF00"/>
                </a:solidFill>
              </a:rPr>
              <a:t>13</a:t>
            </a:r>
            <a:r>
              <a:rPr lang="en-US" sz="2800">
                <a:solidFill>
                  <a:schemeClr val="bg1"/>
                </a:solidFill>
              </a:rPr>
              <a:t> And not as Moses, which put a vail over his face, that the children of Israel could not stedfastly look to the end of that which is abolished: </a:t>
            </a:r>
            <a:r>
              <a:rPr lang="en-US" sz="2800" b="1">
                <a:solidFill>
                  <a:srgbClr val="FFFF00"/>
                </a:solidFill>
              </a:rPr>
              <a:t>14</a:t>
            </a:r>
            <a:r>
              <a:rPr lang="en-US" sz="2800">
                <a:solidFill>
                  <a:schemeClr val="bg1"/>
                </a:solidFill>
              </a:rPr>
              <a:t> But their minds were blinded: for until this day remaineth the same vail untaken away in the reading of the old testament; which vail is done away in Christ. </a:t>
            </a:r>
          </a:p>
        </p:txBody>
      </p:sp>
      <p:pic>
        <p:nvPicPr>
          <p:cNvPr id="336900" name="Picture 4" descr="Ark_of_the_Covenan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71463" y="0"/>
            <a:ext cx="4322763" cy="6858000"/>
          </a:xfrm>
          <a:prstGeom prst="rect">
            <a:avLst/>
          </a:prstGeom>
          <a:noFill/>
          <a:extLst>
            <a:ext uri="{909E8E84-426E-40dd-AFC4-6F175D3DCCD1}">
              <a14:hiddenFill xmlns:a14="http://schemas.microsoft.com/office/drawing/2010/main">
                <a:solidFill>
                  <a:srgbClr val="FFFFFF"/>
                </a:solidFill>
              </a14:hiddenFill>
            </a:ext>
          </a:extLst>
        </p:spPr>
      </p:pic>
      <p:sp>
        <p:nvSpPr>
          <p:cNvPr id="336902" name="Text Box 6"/>
          <p:cNvSpPr txBox="1">
            <a:spLocks noChangeArrowheads="1"/>
          </p:cNvSpPr>
          <p:nvPr/>
        </p:nvSpPr>
        <p:spPr bwMode="auto">
          <a:xfrm>
            <a:off x="368300" y="6184900"/>
            <a:ext cx="351155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2600" b="1" i="1">
                <a:solidFill>
                  <a:srgbClr val="FFFF00"/>
                </a:solidFill>
              </a:rPr>
              <a:t>2 Corinthians 3:6-18</a:t>
            </a:r>
            <a:endParaRPr lang="en-US" sz="2600" b="1" i="1"/>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36899"/>
                                        </p:tgtEl>
                                        <p:attrNameLst>
                                          <p:attrName>style.visibility</p:attrName>
                                        </p:attrNameLst>
                                      </p:cBhvr>
                                      <p:to>
                                        <p:strVal val="visible"/>
                                      </p:to>
                                    </p:set>
                                    <p:animEffect transition="in" filter="fade">
                                      <p:cBhvr>
                                        <p:cTn id="7" dur="3000"/>
                                        <p:tgtEl>
                                          <p:spTgt spid="336899"/>
                                        </p:tgtEl>
                                      </p:cBhvr>
                                    </p:animEffect>
                                    <p:anim calcmode="lin" valueType="num">
                                      <p:cBhvr>
                                        <p:cTn id="8" dur="3000" fill="hold"/>
                                        <p:tgtEl>
                                          <p:spTgt spid="336899"/>
                                        </p:tgtEl>
                                        <p:attrNameLst>
                                          <p:attrName>ppt_x</p:attrName>
                                        </p:attrNameLst>
                                      </p:cBhvr>
                                      <p:tavLst>
                                        <p:tav tm="0">
                                          <p:val>
                                            <p:strVal val="#ppt_x"/>
                                          </p:val>
                                        </p:tav>
                                        <p:tav tm="100000">
                                          <p:val>
                                            <p:strVal val="#ppt_x"/>
                                          </p:val>
                                        </p:tav>
                                      </p:tavLst>
                                    </p:anim>
                                    <p:anim calcmode="lin" valueType="num">
                                      <p:cBhvr>
                                        <p:cTn id="9" dur="3000" fill="hold"/>
                                        <p:tgtEl>
                                          <p:spTgt spid="33689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6899"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946" name="Rectangle 2"/>
          <p:cNvSpPr>
            <a:spLocks noChangeArrowheads="1"/>
          </p:cNvSpPr>
          <p:nvPr/>
        </p:nvSpPr>
        <p:spPr bwMode="auto">
          <a:xfrm>
            <a:off x="4037013" y="0"/>
            <a:ext cx="5106987" cy="6858000"/>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38947" name="Text Box 3"/>
          <p:cNvSpPr txBox="1">
            <a:spLocks noChangeArrowheads="1"/>
          </p:cNvSpPr>
          <p:nvPr/>
        </p:nvSpPr>
        <p:spPr bwMode="auto">
          <a:xfrm>
            <a:off x="4292600" y="241300"/>
            <a:ext cx="461645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3500" b="1">
                <a:solidFill>
                  <a:srgbClr val="FFFF00"/>
                </a:solidFill>
              </a:rPr>
              <a:t>15</a:t>
            </a:r>
            <a:r>
              <a:rPr lang="en-US" sz="3500">
                <a:solidFill>
                  <a:schemeClr val="bg1"/>
                </a:solidFill>
              </a:rPr>
              <a:t> But even unto this day, when Moses is read, the vail is upon their heart. </a:t>
            </a:r>
            <a:r>
              <a:rPr lang="en-US" sz="3500" b="1">
                <a:solidFill>
                  <a:srgbClr val="FFFF00"/>
                </a:solidFill>
              </a:rPr>
              <a:t>16</a:t>
            </a:r>
            <a:r>
              <a:rPr lang="en-US" sz="3500">
                <a:solidFill>
                  <a:schemeClr val="bg1"/>
                </a:solidFill>
              </a:rPr>
              <a:t> Nevertheless when it shall turn to the Lord, the vail shall be taken away. </a:t>
            </a:r>
            <a:r>
              <a:rPr lang="en-US" sz="3500" b="1">
                <a:solidFill>
                  <a:srgbClr val="FFFF00"/>
                </a:solidFill>
              </a:rPr>
              <a:t>17</a:t>
            </a:r>
            <a:r>
              <a:rPr lang="en-US" sz="3500">
                <a:solidFill>
                  <a:schemeClr val="bg1"/>
                </a:solidFill>
              </a:rPr>
              <a:t> Now the Lord is that Spirit: and where the Spirit of the Lord is, there </a:t>
            </a:r>
          </a:p>
          <a:p>
            <a:r>
              <a:rPr lang="en-US" sz="3500">
                <a:solidFill>
                  <a:schemeClr val="bg1"/>
                </a:solidFill>
              </a:rPr>
              <a:t>is liberty.</a:t>
            </a:r>
          </a:p>
        </p:txBody>
      </p:sp>
      <p:pic>
        <p:nvPicPr>
          <p:cNvPr id="338948" name="Picture 4" descr="Ark_of_the_Covenan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71463" y="0"/>
            <a:ext cx="4322763" cy="6858000"/>
          </a:xfrm>
          <a:prstGeom prst="rect">
            <a:avLst/>
          </a:prstGeom>
          <a:noFill/>
          <a:extLst>
            <a:ext uri="{909E8E84-426E-40dd-AFC4-6F175D3DCCD1}">
              <a14:hiddenFill xmlns:a14="http://schemas.microsoft.com/office/drawing/2010/main">
                <a:solidFill>
                  <a:srgbClr val="FFFFFF"/>
                </a:solidFill>
              </a14:hiddenFill>
            </a:ext>
          </a:extLst>
        </p:spPr>
      </p:pic>
      <p:sp>
        <p:nvSpPr>
          <p:cNvPr id="338950" name="Text Box 6"/>
          <p:cNvSpPr txBox="1">
            <a:spLocks noChangeArrowheads="1"/>
          </p:cNvSpPr>
          <p:nvPr/>
        </p:nvSpPr>
        <p:spPr bwMode="auto">
          <a:xfrm>
            <a:off x="368300" y="6184900"/>
            <a:ext cx="351155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2600" b="1" i="1">
                <a:solidFill>
                  <a:srgbClr val="FFFF00"/>
                </a:solidFill>
              </a:rPr>
              <a:t>2 Corinthians 3:6-18</a:t>
            </a:r>
            <a:endParaRPr lang="en-US" sz="2600" b="1" i="1"/>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38947"/>
                                        </p:tgtEl>
                                        <p:attrNameLst>
                                          <p:attrName>style.visibility</p:attrName>
                                        </p:attrNameLst>
                                      </p:cBhvr>
                                      <p:to>
                                        <p:strVal val="visible"/>
                                      </p:to>
                                    </p:set>
                                    <p:animEffect transition="in" filter="fade">
                                      <p:cBhvr>
                                        <p:cTn id="7" dur="3000"/>
                                        <p:tgtEl>
                                          <p:spTgt spid="338947"/>
                                        </p:tgtEl>
                                      </p:cBhvr>
                                    </p:animEffect>
                                    <p:anim calcmode="lin" valueType="num">
                                      <p:cBhvr>
                                        <p:cTn id="8" dur="3000" fill="hold"/>
                                        <p:tgtEl>
                                          <p:spTgt spid="338947"/>
                                        </p:tgtEl>
                                        <p:attrNameLst>
                                          <p:attrName>ppt_x</p:attrName>
                                        </p:attrNameLst>
                                      </p:cBhvr>
                                      <p:tavLst>
                                        <p:tav tm="0">
                                          <p:val>
                                            <p:strVal val="#ppt_x"/>
                                          </p:val>
                                        </p:tav>
                                        <p:tav tm="100000">
                                          <p:val>
                                            <p:strVal val="#ppt_x"/>
                                          </p:val>
                                        </p:tav>
                                      </p:tavLst>
                                    </p:anim>
                                    <p:anim calcmode="lin" valueType="num">
                                      <p:cBhvr>
                                        <p:cTn id="9" dur="3000" fill="hold"/>
                                        <p:tgtEl>
                                          <p:spTgt spid="3389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947"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994" name="Rectangle 2"/>
          <p:cNvSpPr>
            <a:spLocks noChangeArrowheads="1"/>
          </p:cNvSpPr>
          <p:nvPr/>
        </p:nvSpPr>
        <p:spPr bwMode="auto">
          <a:xfrm>
            <a:off x="4037013" y="0"/>
            <a:ext cx="5106987" cy="6858000"/>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40995" name="Text Box 3"/>
          <p:cNvSpPr txBox="1">
            <a:spLocks noChangeArrowheads="1"/>
          </p:cNvSpPr>
          <p:nvPr/>
        </p:nvSpPr>
        <p:spPr bwMode="auto">
          <a:xfrm>
            <a:off x="4292600" y="241300"/>
            <a:ext cx="461645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100" b="1">
                <a:solidFill>
                  <a:srgbClr val="FFFF00"/>
                </a:solidFill>
              </a:rPr>
              <a:t>18</a:t>
            </a:r>
            <a:r>
              <a:rPr lang="en-US" sz="4100">
                <a:solidFill>
                  <a:schemeClr val="bg1"/>
                </a:solidFill>
              </a:rPr>
              <a:t> But we all, with open face beholding as in a glass the glory of the Lord, are changed into the same image from glory to glory, even as by the Spirit of the Lord. </a:t>
            </a:r>
          </a:p>
        </p:txBody>
      </p:sp>
      <p:pic>
        <p:nvPicPr>
          <p:cNvPr id="340996" name="Picture 4" descr="Ark_of_the_Covenan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71463" y="0"/>
            <a:ext cx="4322763" cy="6858000"/>
          </a:xfrm>
          <a:prstGeom prst="rect">
            <a:avLst/>
          </a:prstGeom>
          <a:noFill/>
          <a:extLst>
            <a:ext uri="{909E8E84-426E-40dd-AFC4-6F175D3DCCD1}">
              <a14:hiddenFill xmlns:a14="http://schemas.microsoft.com/office/drawing/2010/main">
                <a:solidFill>
                  <a:srgbClr val="FFFFFF"/>
                </a:solidFill>
              </a14:hiddenFill>
            </a:ext>
          </a:extLst>
        </p:spPr>
      </p:pic>
      <p:sp>
        <p:nvSpPr>
          <p:cNvPr id="340998" name="Text Box 6"/>
          <p:cNvSpPr txBox="1">
            <a:spLocks noChangeArrowheads="1"/>
          </p:cNvSpPr>
          <p:nvPr/>
        </p:nvSpPr>
        <p:spPr bwMode="auto">
          <a:xfrm>
            <a:off x="368300" y="6184900"/>
            <a:ext cx="351155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2600" b="1" i="1">
                <a:solidFill>
                  <a:srgbClr val="FFFF00"/>
                </a:solidFill>
              </a:rPr>
              <a:t>2 Corinthians 3:6-18</a:t>
            </a:r>
            <a:endParaRPr lang="en-US" sz="2600" b="1" i="1"/>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40995"/>
                                        </p:tgtEl>
                                        <p:attrNameLst>
                                          <p:attrName>style.visibility</p:attrName>
                                        </p:attrNameLst>
                                      </p:cBhvr>
                                      <p:to>
                                        <p:strVal val="visible"/>
                                      </p:to>
                                    </p:set>
                                    <p:animEffect transition="in" filter="fade">
                                      <p:cBhvr>
                                        <p:cTn id="7" dur="3000"/>
                                        <p:tgtEl>
                                          <p:spTgt spid="340995"/>
                                        </p:tgtEl>
                                      </p:cBhvr>
                                    </p:animEffect>
                                    <p:anim calcmode="lin" valueType="num">
                                      <p:cBhvr>
                                        <p:cTn id="8" dur="3000" fill="hold"/>
                                        <p:tgtEl>
                                          <p:spTgt spid="340995"/>
                                        </p:tgtEl>
                                        <p:attrNameLst>
                                          <p:attrName>ppt_x</p:attrName>
                                        </p:attrNameLst>
                                      </p:cBhvr>
                                      <p:tavLst>
                                        <p:tav tm="0">
                                          <p:val>
                                            <p:strVal val="#ppt_x"/>
                                          </p:val>
                                        </p:tav>
                                        <p:tav tm="100000">
                                          <p:val>
                                            <p:strVal val="#ppt_x"/>
                                          </p:val>
                                        </p:tav>
                                      </p:tavLst>
                                    </p:anim>
                                    <p:anim calcmode="lin" valueType="num">
                                      <p:cBhvr>
                                        <p:cTn id="9" dur="3000" fill="hold"/>
                                        <p:tgtEl>
                                          <p:spTgt spid="34099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0995"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0882" name="Picture 2" descr="Ark of the Covenant and the Mercy Seat Ar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31750"/>
            <a:ext cx="9144000" cy="67945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27" name="Rectangle 3"/>
          <p:cNvSpPr>
            <a:spLocks noChangeArrowheads="1"/>
          </p:cNvSpPr>
          <p:nvPr/>
        </p:nvSpPr>
        <p:spPr bwMode="auto">
          <a:xfrm>
            <a:off x="-12700" y="381000"/>
            <a:ext cx="9296400" cy="2514600"/>
          </a:xfrm>
          <a:prstGeom prst="rect">
            <a:avLst/>
          </a:prstGeom>
          <a:noFill/>
          <a:ln>
            <a:noFill/>
          </a:ln>
          <a:effectLst/>
          <a:extLst>
            <a:ext uri="{909E8E84-426E-40dd-AFC4-6F175D3DCCD1}">
              <a14:hiddenFill xmlns:a14="http://schemas.microsoft.com/office/drawing/2010/main">
                <a:solidFill>
                  <a:srgbClr val="9C1406"/>
                </a:solidFill>
              </a14:hiddenFill>
            </a:ext>
            <a:ext uri="{91240B29-F687-4f45-9708-019B960494DF}">
              <a14:hiddenLine xmlns:a14="http://schemas.microsoft.com/office/drawing/2010/main" w="25400">
                <a:solidFill>
                  <a:schemeClr val="accent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600">
                <a:latin typeface="Aquaduct" charset="0"/>
              </a:rPr>
              <a:t>The Tabernacle</a:t>
            </a:r>
          </a:p>
          <a:p>
            <a:pPr algn="ctr">
              <a:lnSpc>
                <a:spcPct val="90000"/>
              </a:lnSpc>
            </a:pPr>
            <a:r>
              <a:rPr lang="en-US" sz="5400">
                <a:latin typeface="Aquaduct" charset="0"/>
              </a:rPr>
              <a:t>God</a:t>
            </a:r>
            <a:r>
              <a:rPr lang="ja-JP" altLang="en-US" sz="5400">
                <a:latin typeface="Arial"/>
              </a:rPr>
              <a:t>’</a:t>
            </a:r>
            <a:r>
              <a:rPr lang="en-US" sz="5400">
                <a:latin typeface="Aquaduct" charset="0"/>
              </a:rPr>
              <a:t>s Blueprint for Relationship</a:t>
            </a:r>
          </a:p>
          <a:p>
            <a:pPr algn="ctr">
              <a:lnSpc>
                <a:spcPct val="90000"/>
              </a:lnSpc>
            </a:pPr>
            <a:endParaRPr lang="en-US" sz="3800">
              <a:solidFill>
                <a:schemeClr val="bg1"/>
              </a:solidFill>
              <a:latin typeface="Aquaduct" charset="0"/>
            </a:endParaRPr>
          </a:p>
        </p:txBody>
      </p:sp>
      <p:sp>
        <p:nvSpPr>
          <p:cNvPr id="52228" name="Rectangle 4"/>
          <p:cNvSpPr>
            <a:spLocks noChangeArrowheads="1"/>
          </p:cNvSpPr>
          <p:nvPr/>
        </p:nvSpPr>
        <p:spPr bwMode="auto">
          <a:xfrm>
            <a:off x="-50800" y="342900"/>
            <a:ext cx="9296400" cy="2514600"/>
          </a:xfrm>
          <a:prstGeom prst="rect">
            <a:avLst/>
          </a:prstGeom>
          <a:noFill/>
          <a:ln>
            <a:noFill/>
          </a:ln>
          <a:effectLst/>
          <a:extLst>
            <a:ext uri="{909E8E84-426E-40dd-AFC4-6F175D3DCCD1}">
              <a14:hiddenFill xmlns:a14="http://schemas.microsoft.com/office/drawing/2010/main">
                <a:solidFill>
                  <a:srgbClr val="9C1406"/>
                </a:solidFill>
              </a14:hiddenFill>
            </a:ext>
            <a:ext uri="{91240B29-F687-4f45-9708-019B960494DF}">
              <a14:hiddenLine xmlns:a14="http://schemas.microsoft.com/office/drawing/2010/main" w="25400">
                <a:solidFill>
                  <a:schemeClr val="accent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600">
                <a:solidFill>
                  <a:srgbClr val="FFFF00"/>
                </a:solidFill>
                <a:latin typeface="Aquaduct" charset="0"/>
              </a:rPr>
              <a:t>The Tabernacle</a:t>
            </a:r>
          </a:p>
          <a:p>
            <a:pPr algn="ctr">
              <a:lnSpc>
                <a:spcPct val="90000"/>
              </a:lnSpc>
            </a:pPr>
            <a:r>
              <a:rPr lang="en-US" sz="5400">
                <a:solidFill>
                  <a:schemeClr val="bg1"/>
                </a:solidFill>
                <a:latin typeface="Aquaduct" charset="0"/>
              </a:rPr>
              <a:t>God</a:t>
            </a:r>
            <a:r>
              <a:rPr lang="ja-JP" altLang="en-US" sz="5400">
                <a:solidFill>
                  <a:schemeClr val="bg1"/>
                </a:solidFill>
                <a:latin typeface="Arial"/>
              </a:rPr>
              <a:t>’</a:t>
            </a:r>
            <a:r>
              <a:rPr lang="en-US" sz="5400">
                <a:solidFill>
                  <a:schemeClr val="bg1"/>
                </a:solidFill>
                <a:latin typeface="Aquaduct" charset="0"/>
              </a:rPr>
              <a:t>s Blueprint for Relationship</a:t>
            </a:r>
          </a:p>
          <a:p>
            <a:pPr algn="ctr">
              <a:lnSpc>
                <a:spcPct val="90000"/>
              </a:lnSpc>
            </a:pPr>
            <a:endParaRPr lang="en-US" sz="3800">
              <a:solidFill>
                <a:schemeClr val="bg1"/>
              </a:solidFill>
              <a:latin typeface="Aquaduct" charset="0"/>
            </a:endParaRP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9318" name="Picture 6" descr="AARON-AND-THE-BRONZE-ALTA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1608" name="Picture 8" descr="LAVE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7514" name="Picture 10" descr="MOSES-OUTSIDE-THE-TABERNACL"/>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3411" name="Picture 3" descr="ARK-OF-THE-COVENAN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5461" name="Picture 5" descr="AARON-WITH-LAMPSTAND"/>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ＭＳ Ｐゴシック"/>
        <a:cs typeface="Arial"/>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1411</TotalTime>
  <Words>1061</Words>
  <Application>Microsoft Macintosh PowerPoint</Application>
  <PresentationFormat>On-screen Show (4:3)</PresentationFormat>
  <Paragraphs>135</Paragraphs>
  <Slides>47</Slides>
  <Notes>47</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47</vt:i4>
      </vt:variant>
    </vt:vector>
  </HeadingPairs>
  <TitlesOfParts>
    <vt:vector size="53" baseType="lpstr">
      <vt:lpstr>Arial</vt:lpstr>
      <vt:lpstr>Aquaduct</vt:lpstr>
      <vt:lpstr>Tahoma</vt:lpstr>
      <vt:lpstr>Times New Roman</vt:lpstr>
      <vt:lpstr>High Tower Text</vt: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First Church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Raymond Woodward</dc:creator>
  <cp:lastModifiedBy>Ashton Loyd</cp:lastModifiedBy>
  <cp:revision>30</cp:revision>
  <dcterms:created xsi:type="dcterms:W3CDTF">2006-09-13T12:39:45Z</dcterms:created>
  <dcterms:modified xsi:type="dcterms:W3CDTF">2018-02-16T20:05:33Z</dcterms:modified>
</cp:coreProperties>
</file>