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sldIdLst>
    <p:sldId id="257" r:id="rId2"/>
    <p:sldId id="267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58" r:id="rId14"/>
    <p:sldId id="259" r:id="rId15"/>
    <p:sldId id="260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5" r:id="rId28"/>
    <p:sldId id="306" r:id="rId29"/>
    <p:sldId id="307" r:id="rId30"/>
    <p:sldId id="308" r:id="rId31"/>
    <p:sldId id="309" r:id="rId32"/>
    <p:sldId id="310" r:id="rId33"/>
    <p:sldId id="311" r:id="rId34"/>
    <p:sldId id="278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FF00"/>
    <a:srgbClr val="66CCFF"/>
    <a:srgbClr val="9C1406"/>
    <a:srgbClr val="A03A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46" autoAdjust="0"/>
    <p:restoredTop sz="94660"/>
  </p:normalViewPr>
  <p:slideViewPr>
    <p:cSldViewPr snapToGrid="0">
      <p:cViewPr>
        <p:scale>
          <a:sx n="75" d="100"/>
          <a:sy n="75" d="100"/>
        </p:scale>
        <p:origin x="-1488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C9285F4-CDDD-204A-A9DC-CFBFDD40F3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5639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870239-BC5E-D04F-AF58-A5C90D2EC87D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8D43A6-98BD-0544-87A2-BDA0D68B30F9}" type="slidenum">
              <a:rPr lang="en-US"/>
              <a:pPr/>
              <a:t>10</a:t>
            </a:fld>
            <a:endParaRPr lang="en-US"/>
          </a:p>
        </p:txBody>
      </p:sp>
      <p:sp>
        <p:nvSpPr>
          <p:cNvPr id="66562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090DB4-5B54-F143-AD73-4F788760BC2B}" type="slidenum">
              <a:rPr lang="en-US"/>
              <a:pPr/>
              <a:t>11</a:t>
            </a:fld>
            <a:endParaRPr lang="en-US"/>
          </a:p>
        </p:txBody>
      </p:sp>
      <p:sp>
        <p:nvSpPr>
          <p:cNvPr id="67586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50C15A-D850-B547-ACFA-4F18E1A35D36}" type="slidenum">
              <a:rPr lang="en-US"/>
              <a:pPr/>
              <a:t>12</a:t>
            </a:fld>
            <a:endParaRPr lang="en-US"/>
          </a:p>
        </p:txBody>
      </p:sp>
      <p:sp>
        <p:nvSpPr>
          <p:cNvPr id="68610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37A812-8979-E64F-AFA0-C07EA4FCB0F2}" type="slidenum">
              <a:rPr lang="en-US"/>
              <a:pPr/>
              <a:t>13</a:t>
            </a:fld>
            <a:endParaRPr lang="en-US"/>
          </a:p>
        </p:txBody>
      </p:sp>
      <p:sp>
        <p:nvSpPr>
          <p:cNvPr id="7170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E2C3A9-AFAA-A543-9D77-DD3748A59C01}" type="slidenum">
              <a:rPr lang="en-US"/>
              <a:pPr/>
              <a:t>14</a:t>
            </a:fld>
            <a:endParaRPr lang="en-US"/>
          </a:p>
        </p:txBody>
      </p:sp>
      <p:sp>
        <p:nvSpPr>
          <p:cNvPr id="8194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86AA74-22CD-1A45-AA87-DD66D63D6554}" type="slidenum">
              <a:rPr lang="en-US"/>
              <a:pPr/>
              <a:t>15</a:t>
            </a:fld>
            <a:endParaRPr lang="en-US"/>
          </a:p>
        </p:txBody>
      </p:sp>
      <p:sp>
        <p:nvSpPr>
          <p:cNvPr id="9218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A25756-4823-5040-AD44-6D7B4F1A7CCE}" type="slidenum">
              <a:rPr lang="en-US"/>
              <a:pPr/>
              <a:t>16</a:t>
            </a:fld>
            <a:endParaRPr lang="en-US"/>
          </a:p>
        </p:txBody>
      </p:sp>
      <p:sp>
        <p:nvSpPr>
          <p:cNvPr id="94210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3DF6CB-9681-CA4A-B39C-23B4FB845E7A}" type="slidenum">
              <a:rPr lang="en-US"/>
              <a:pPr/>
              <a:t>17</a:t>
            </a:fld>
            <a:endParaRPr lang="en-US"/>
          </a:p>
        </p:txBody>
      </p:sp>
      <p:sp>
        <p:nvSpPr>
          <p:cNvPr id="96258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AD85A7-728C-5449-9619-B22972D20261}" type="slidenum">
              <a:rPr lang="en-US"/>
              <a:pPr/>
              <a:t>18</a:t>
            </a:fld>
            <a:endParaRPr lang="en-US"/>
          </a:p>
        </p:txBody>
      </p:sp>
      <p:sp>
        <p:nvSpPr>
          <p:cNvPr id="98306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524588-E727-A448-8623-899501814010}" type="slidenum">
              <a:rPr lang="en-US"/>
              <a:pPr/>
              <a:t>19</a:t>
            </a:fld>
            <a:endParaRPr lang="en-US"/>
          </a:p>
        </p:txBody>
      </p:sp>
      <p:sp>
        <p:nvSpPr>
          <p:cNvPr id="100354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E79BBF-0CF0-E64C-A731-991E33E936C4}" type="slidenum">
              <a:rPr lang="en-US"/>
              <a:pPr/>
              <a:t>2</a:t>
            </a:fld>
            <a:endParaRPr lang="en-US"/>
          </a:p>
        </p:txBody>
      </p:sp>
      <p:sp>
        <p:nvSpPr>
          <p:cNvPr id="26626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DF6EC4-B915-D340-A8B5-AE180E6A0359}" type="slidenum">
              <a:rPr lang="en-US"/>
              <a:pPr/>
              <a:t>20</a:t>
            </a:fld>
            <a:endParaRPr lang="en-US"/>
          </a:p>
        </p:txBody>
      </p:sp>
      <p:sp>
        <p:nvSpPr>
          <p:cNvPr id="102402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91C048-6C6A-274E-BC48-2D11889D7341}" type="slidenum">
              <a:rPr lang="en-US"/>
              <a:pPr/>
              <a:t>21</a:t>
            </a:fld>
            <a:endParaRPr lang="en-US"/>
          </a:p>
        </p:txBody>
      </p:sp>
      <p:sp>
        <p:nvSpPr>
          <p:cNvPr id="104450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838E26-9737-E040-BF53-5546B3C82961}" type="slidenum">
              <a:rPr lang="en-US"/>
              <a:pPr/>
              <a:t>22</a:t>
            </a:fld>
            <a:endParaRPr lang="en-US"/>
          </a:p>
        </p:txBody>
      </p:sp>
      <p:sp>
        <p:nvSpPr>
          <p:cNvPr id="106498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C2E730-0B54-D54D-AFA7-45D0C3174F15}" type="slidenum">
              <a:rPr lang="en-US"/>
              <a:pPr/>
              <a:t>23</a:t>
            </a:fld>
            <a:endParaRPr lang="en-US"/>
          </a:p>
        </p:txBody>
      </p:sp>
      <p:sp>
        <p:nvSpPr>
          <p:cNvPr id="108546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3DC816-CF7C-EF4D-A9CE-1511A7CB1708}" type="slidenum">
              <a:rPr lang="en-US"/>
              <a:pPr/>
              <a:t>24</a:t>
            </a:fld>
            <a:endParaRPr lang="en-US"/>
          </a:p>
        </p:txBody>
      </p:sp>
      <p:sp>
        <p:nvSpPr>
          <p:cNvPr id="110594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76BF89-96FB-E946-8CE5-AC8D0A4B079F}" type="slidenum">
              <a:rPr lang="en-US"/>
              <a:pPr/>
              <a:t>25</a:t>
            </a:fld>
            <a:endParaRPr lang="en-US"/>
          </a:p>
        </p:txBody>
      </p:sp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F20BEF-F028-EC48-AF7E-827745BBA0DF}" type="slidenum">
              <a:rPr lang="en-US"/>
              <a:pPr/>
              <a:t>26</a:t>
            </a:fld>
            <a:endParaRPr lang="en-US"/>
          </a:p>
        </p:txBody>
      </p:sp>
      <p:sp>
        <p:nvSpPr>
          <p:cNvPr id="114690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1EAE17-205E-5147-B909-229A6D5D8220}" type="slidenum">
              <a:rPr lang="en-US"/>
              <a:pPr/>
              <a:t>27</a:t>
            </a:fld>
            <a:endParaRPr lang="en-US"/>
          </a:p>
        </p:txBody>
      </p:sp>
      <p:sp>
        <p:nvSpPr>
          <p:cNvPr id="116738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FA6EE4-A3D6-954C-9272-6B8BD3599DAF}" type="slidenum">
              <a:rPr lang="en-US"/>
              <a:pPr/>
              <a:t>28</a:t>
            </a:fld>
            <a:endParaRPr lang="en-US"/>
          </a:p>
        </p:txBody>
      </p:sp>
      <p:sp>
        <p:nvSpPr>
          <p:cNvPr id="118786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F3568D-3FD1-594C-BBC5-C2A6DE861C6F}" type="slidenum">
              <a:rPr lang="en-US"/>
              <a:pPr/>
              <a:t>29</a:t>
            </a:fld>
            <a:endParaRPr lang="en-US"/>
          </a:p>
        </p:txBody>
      </p:sp>
      <p:sp>
        <p:nvSpPr>
          <p:cNvPr id="120834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A35976-E365-0E49-ACB6-41292ED094D8}" type="slidenum">
              <a:rPr lang="en-US"/>
              <a:pPr/>
              <a:t>3</a:t>
            </a:fld>
            <a:endParaRPr lang="en-US"/>
          </a:p>
        </p:txBody>
      </p:sp>
      <p:sp>
        <p:nvSpPr>
          <p:cNvPr id="54274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49CE65-4648-1647-831B-6506DB6454E0}" type="slidenum">
              <a:rPr lang="en-US"/>
              <a:pPr/>
              <a:t>30</a:t>
            </a:fld>
            <a:endParaRPr lang="en-US"/>
          </a:p>
        </p:txBody>
      </p:sp>
      <p:sp>
        <p:nvSpPr>
          <p:cNvPr id="122882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45402C-3CEE-2E4B-863E-137863A701DB}" type="slidenum">
              <a:rPr lang="en-US"/>
              <a:pPr/>
              <a:t>31</a:t>
            </a:fld>
            <a:endParaRPr lang="en-US"/>
          </a:p>
        </p:txBody>
      </p:sp>
      <p:sp>
        <p:nvSpPr>
          <p:cNvPr id="124930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B5C7FA-1AD4-1044-905B-AE17B743FFCA}" type="slidenum">
              <a:rPr lang="en-US"/>
              <a:pPr/>
              <a:t>32</a:t>
            </a:fld>
            <a:endParaRPr lang="en-US"/>
          </a:p>
        </p:txBody>
      </p:sp>
      <p:sp>
        <p:nvSpPr>
          <p:cNvPr id="126978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A138C7-324B-B741-87A9-1837A537D11C}" type="slidenum">
              <a:rPr lang="en-US"/>
              <a:pPr/>
              <a:t>33</a:t>
            </a:fld>
            <a:endParaRPr lang="en-US"/>
          </a:p>
        </p:txBody>
      </p:sp>
      <p:sp>
        <p:nvSpPr>
          <p:cNvPr id="129026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7E364F-0C38-4748-8A42-B4833C109C20}" type="slidenum">
              <a:rPr lang="en-US"/>
              <a:pPr/>
              <a:t>34</a:t>
            </a:fld>
            <a:endParaRPr lang="en-US"/>
          </a:p>
        </p:txBody>
      </p:sp>
      <p:sp>
        <p:nvSpPr>
          <p:cNvPr id="53250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6DABDF-8F05-9847-99BB-90586CB5543A}" type="slidenum">
              <a:rPr lang="en-US"/>
              <a:pPr/>
              <a:t>4</a:t>
            </a:fld>
            <a:endParaRPr lang="en-US"/>
          </a:p>
        </p:txBody>
      </p:sp>
      <p:sp>
        <p:nvSpPr>
          <p:cNvPr id="55298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97F8A3-D2A0-A146-95B9-E3D37BDA1C89}" type="slidenum">
              <a:rPr lang="en-US"/>
              <a:pPr/>
              <a:t>5</a:t>
            </a:fld>
            <a:endParaRPr lang="en-US"/>
          </a:p>
        </p:txBody>
      </p:sp>
      <p:sp>
        <p:nvSpPr>
          <p:cNvPr id="56322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D8C49C-AC4B-D948-9E85-ABCA04FD95A4}" type="slidenum">
              <a:rPr lang="en-US"/>
              <a:pPr/>
              <a:t>6</a:t>
            </a:fld>
            <a:endParaRPr lang="en-US"/>
          </a:p>
        </p:txBody>
      </p:sp>
      <p:sp>
        <p:nvSpPr>
          <p:cNvPr id="57346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761B81-0500-6546-9736-1BB41B0413C2}" type="slidenum">
              <a:rPr lang="en-US"/>
              <a:pPr/>
              <a:t>7</a:t>
            </a:fld>
            <a:endParaRPr lang="en-US"/>
          </a:p>
        </p:txBody>
      </p:sp>
      <p:sp>
        <p:nvSpPr>
          <p:cNvPr id="58370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413F9C1-8226-5B49-8085-223E5FA4C2B9}" type="slidenum">
              <a:rPr lang="en-US"/>
              <a:pPr/>
              <a:t>8</a:t>
            </a:fld>
            <a:endParaRPr lang="en-US"/>
          </a:p>
        </p:txBody>
      </p:sp>
      <p:sp>
        <p:nvSpPr>
          <p:cNvPr id="64514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69C750-1C4B-8547-80AC-7799FFA723F6}" type="slidenum">
              <a:rPr lang="en-US"/>
              <a:pPr/>
              <a:t>9</a:t>
            </a:fld>
            <a:endParaRPr lang="en-US"/>
          </a:p>
        </p:txBody>
      </p:sp>
      <p:sp>
        <p:nvSpPr>
          <p:cNvPr id="65538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6B8E79-4876-F542-A45B-88FB15F957B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014550"/>
      </p:ext>
    </p:extLst>
  </p:cSld>
  <p:clrMapOvr>
    <a:masterClrMapping/>
  </p:clrMapOvr>
  <p:transition xmlns:p14="http://schemas.microsoft.com/office/powerpoint/2010/main"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BC42E0-4630-FF4E-8D43-E7F8F682CB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238712"/>
      </p:ext>
    </p:extLst>
  </p:cSld>
  <p:clrMapOvr>
    <a:masterClrMapping/>
  </p:clrMapOvr>
  <p:transition xmlns:p14="http://schemas.microsoft.com/office/powerpoint/2010/main"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72343-ADB9-7C44-B574-33C243F054A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428993"/>
      </p:ext>
    </p:extLst>
  </p:cSld>
  <p:clrMapOvr>
    <a:masterClrMapping/>
  </p:clrMapOvr>
  <p:transition xmlns:p14="http://schemas.microsoft.com/office/powerpoint/2010/main"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F10C08-4EB6-384F-AE2C-90941A7ED1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28844"/>
      </p:ext>
    </p:extLst>
  </p:cSld>
  <p:clrMapOvr>
    <a:masterClrMapping/>
  </p:clrMapOvr>
  <p:transition xmlns:p14="http://schemas.microsoft.com/office/powerpoint/2010/main"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8F0331-64C5-CB46-91AD-0FFC5B29406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8193"/>
      </p:ext>
    </p:extLst>
  </p:cSld>
  <p:clrMapOvr>
    <a:masterClrMapping/>
  </p:clrMapOvr>
  <p:transition xmlns:p14="http://schemas.microsoft.com/office/powerpoint/2010/main"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BD526E-A968-0846-B2BE-1DBC37D8A5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585874"/>
      </p:ext>
    </p:extLst>
  </p:cSld>
  <p:clrMapOvr>
    <a:masterClrMapping/>
  </p:clrMapOvr>
  <p:transition xmlns:p14="http://schemas.microsoft.com/office/powerpoint/2010/main"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432691-F764-4548-A856-87707F17A36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74058"/>
      </p:ext>
    </p:extLst>
  </p:cSld>
  <p:clrMapOvr>
    <a:masterClrMapping/>
  </p:clrMapOvr>
  <p:transition xmlns:p14="http://schemas.microsoft.com/office/powerpoint/2010/main"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39A838-23FA-A14D-BD32-03F889DD9FC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789562"/>
      </p:ext>
    </p:extLst>
  </p:cSld>
  <p:clrMapOvr>
    <a:masterClrMapping/>
  </p:clrMapOvr>
  <p:transition xmlns:p14="http://schemas.microsoft.com/office/powerpoint/2010/main"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46CCFC-330D-B741-8FEF-B28E2C7026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794495"/>
      </p:ext>
    </p:extLst>
  </p:cSld>
  <p:clrMapOvr>
    <a:masterClrMapping/>
  </p:clrMapOvr>
  <p:transition xmlns:p14="http://schemas.microsoft.com/office/powerpoint/2010/main"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1D817-AD99-6A44-A867-CB3E8B010D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211263"/>
      </p:ext>
    </p:extLst>
  </p:cSld>
  <p:clrMapOvr>
    <a:masterClrMapping/>
  </p:clrMapOvr>
  <p:transition xmlns:p14="http://schemas.microsoft.com/office/powerpoint/2010/main"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CBE631-1326-6146-9FDE-E70913999C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922920"/>
      </p:ext>
    </p:extLst>
  </p:cSld>
  <p:clrMapOvr>
    <a:masterClrMapping/>
  </p:clrMapOvr>
  <p:transition xmlns:p14="http://schemas.microsoft.com/office/powerpoint/2010/main"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B3A4348-9E4F-0C4B-87DA-D9B0D08A7EA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xmlns:p14="http://schemas.microsoft.com/office/powerpoint/2010/main" spd="slow">
    <p:wipe dir="d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file://localhost/http://members.cox.net/mdecarmo/Tabernacle_Study/tabernacle%2520Pic%25201.jpg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file://localhost/http://members.cox.net/mdecarmo/Tabernacle_Study/tabernacle%2520Pic%25201.jpg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file://localhost/http://members.cox.net/mdecarmo/Tabernacle_Study/tabernacle%2520Pic%25201.jpg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members.cox.net/mdecarmo/Tabernacle_Study/tabernacle%20Pic%201.jpg"/>
          <p:cNvPicPr>
            <a:picLocks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971800" y="0"/>
            <a:ext cx="12801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-12700" y="381000"/>
            <a:ext cx="92964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C1406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600">
                <a:latin typeface="Aquaduct" charset="0"/>
              </a:rPr>
              <a:t>The Tabernacle</a:t>
            </a:r>
          </a:p>
          <a:p>
            <a:pPr algn="ctr">
              <a:lnSpc>
                <a:spcPct val="90000"/>
              </a:lnSpc>
            </a:pPr>
            <a:r>
              <a:rPr lang="en-US" sz="5400">
                <a:latin typeface="Aquaduct" charset="0"/>
              </a:rPr>
              <a:t>God</a:t>
            </a:r>
            <a:r>
              <a:rPr lang="ja-JP" altLang="en-US" sz="5400">
                <a:latin typeface="Arial"/>
              </a:rPr>
              <a:t>’</a:t>
            </a:r>
            <a:r>
              <a:rPr lang="en-US" sz="5400">
                <a:latin typeface="Aquaduct" charset="0"/>
              </a:rPr>
              <a:t>s Blueprint for Relationship</a:t>
            </a:r>
          </a:p>
          <a:p>
            <a:pPr algn="ctr">
              <a:lnSpc>
                <a:spcPct val="90000"/>
              </a:lnSpc>
            </a:pPr>
            <a:endParaRPr lang="en-US" sz="3800">
              <a:solidFill>
                <a:schemeClr val="bg1"/>
              </a:solidFill>
              <a:latin typeface="Aquaduct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-50800" y="342900"/>
            <a:ext cx="92964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C1406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600">
                <a:solidFill>
                  <a:srgbClr val="FFFF00"/>
                </a:solidFill>
                <a:latin typeface="Aquaduct" charset="0"/>
              </a:rPr>
              <a:t>The Tabernacle</a:t>
            </a:r>
          </a:p>
          <a:p>
            <a:pPr algn="ctr">
              <a:lnSpc>
                <a:spcPct val="90000"/>
              </a:lnSpc>
            </a:pPr>
            <a:r>
              <a:rPr lang="en-US" sz="5400">
                <a:solidFill>
                  <a:schemeClr val="bg1"/>
                </a:solidFill>
                <a:latin typeface="Aquaduct" charset="0"/>
              </a:rPr>
              <a:t>God</a:t>
            </a:r>
            <a:r>
              <a:rPr lang="ja-JP" altLang="en-US" sz="5400">
                <a:solidFill>
                  <a:schemeClr val="bg1"/>
                </a:solidFill>
                <a:latin typeface="Arial"/>
              </a:rPr>
              <a:t>’</a:t>
            </a:r>
            <a:r>
              <a:rPr lang="en-US" sz="5400">
                <a:solidFill>
                  <a:schemeClr val="bg1"/>
                </a:solidFill>
                <a:latin typeface="Aquaduct" charset="0"/>
              </a:rPr>
              <a:t>s Blueprint for Relationship</a:t>
            </a:r>
          </a:p>
          <a:p>
            <a:pPr algn="ctr">
              <a:lnSpc>
                <a:spcPct val="90000"/>
              </a:lnSpc>
            </a:pPr>
            <a:endParaRPr lang="en-US" sz="3800">
              <a:solidFill>
                <a:schemeClr val="bg1"/>
              </a:solidFill>
              <a:latin typeface="Aquaduct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5422900" y="5346700"/>
            <a:ext cx="41529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C1406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5400">
                <a:latin typeface="Aquaduct" charset="0"/>
              </a:rPr>
              <a:t>Part One</a:t>
            </a:r>
            <a:endParaRPr lang="en-US" sz="3800">
              <a:latin typeface="Aquaduct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5384800" y="5308600"/>
            <a:ext cx="41529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C1406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5400">
                <a:solidFill>
                  <a:schemeClr val="bg1"/>
                </a:solidFill>
                <a:latin typeface="Aquaduct" charset="0"/>
              </a:rPr>
              <a:t>Part One</a:t>
            </a:r>
            <a:endParaRPr lang="en-US" sz="3800">
              <a:solidFill>
                <a:schemeClr val="bg1"/>
              </a:solidFill>
              <a:latin typeface="Aquaduct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9" name="Picture 3" descr="The Shewbread Table: Table of Shewbrea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0813"/>
            <a:ext cx="9144000" cy="661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5" name="Picture 3" descr="Altar of Incense 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038"/>
            <a:ext cx="9144000" cy="676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1" name="Picture 3" descr="Ark of the Covenant and the Mercy Seat 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44000" cy="679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20060913101003600_000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22313" y="-1495425"/>
            <a:ext cx="10423526" cy="888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20060913101003600_000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8600" y="152400"/>
            <a:ext cx="9652000" cy="670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20060913101003600_000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69900" y="0"/>
            <a:ext cx="10236200" cy="686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9700" y="-79375"/>
            <a:ext cx="9474200" cy="517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a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85788"/>
            <a:ext cx="9144000" cy="590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ark_of_covan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5113" y="0"/>
            <a:ext cx="7181850" cy="686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283" name="Rectangle 3"/>
          <p:cNvSpPr>
            <a:spLocks noChangeArrowheads="1"/>
          </p:cNvSpPr>
          <p:nvPr/>
        </p:nvSpPr>
        <p:spPr bwMode="auto">
          <a:xfrm>
            <a:off x="0" y="0"/>
            <a:ext cx="2905125" cy="6858000"/>
          </a:xfrm>
          <a:prstGeom prst="rect">
            <a:avLst/>
          </a:prstGeom>
          <a:solidFill>
            <a:srgbClr val="0005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430213" y="315913"/>
            <a:ext cx="37020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5500">
                <a:solidFill>
                  <a:srgbClr val="FFFF00"/>
                </a:solidFill>
                <a:latin typeface="High Tower Text" charset="0"/>
              </a:rPr>
              <a:t>Text</a:t>
            </a:r>
            <a:endParaRPr lang="en-US" sz="5500"/>
          </a:p>
        </p:txBody>
      </p:sp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ChangeArrowheads="1"/>
          </p:cNvSpPr>
          <p:nvPr/>
        </p:nvSpPr>
        <p:spPr bwMode="auto">
          <a:xfrm>
            <a:off x="4789488" y="-796925"/>
            <a:ext cx="4354512" cy="7654925"/>
          </a:xfrm>
          <a:prstGeom prst="rect">
            <a:avLst/>
          </a:prstGeom>
          <a:solidFill>
            <a:srgbClr val="32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9331" name="Text Box 3"/>
          <p:cNvSpPr txBox="1">
            <a:spLocks noChangeArrowheads="1"/>
          </p:cNvSpPr>
          <p:nvPr/>
        </p:nvSpPr>
        <p:spPr bwMode="auto">
          <a:xfrm>
            <a:off x="5207000" y="241300"/>
            <a:ext cx="37020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5000">
                <a:solidFill>
                  <a:srgbClr val="FFFF00"/>
                </a:solidFill>
                <a:latin typeface="High Tower Text" charset="0"/>
              </a:rPr>
              <a:t>Text</a:t>
            </a:r>
            <a:endParaRPr lang="en-US" sz="5000"/>
          </a:p>
        </p:txBody>
      </p:sp>
      <p:pic>
        <p:nvPicPr>
          <p:cNvPr id="99332" name="Picture 4" descr="Ark_of_the_Covena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1463" y="0"/>
            <a:ext cx="50657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6" name="Picture 6" descr="http://members.cox.net/mdecarmo/Tabernacle_Study/tabernacle%20Pic%201.jpg"/>
          <p:cNvPicPr>
            <a:picLocks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971800" y="0"/>
            <a:ext cx="12801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0" y="182563"/>
            <a:ext cx="9144000" cy="701675"/>
          </a:xfrm>
          <a:prstGeom prst="rect">
            <a:avLst/>
          </a:prstGeom>
          <a:noFill/>
          <a:ln>
            <a:noFill/>
          </a:ln>
          <a:effectLst>
            <a:outerShdw blurRad="63500" dist="46662" dir="3284183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4000" i="1">
                <a:solidFill>
                  <a:schemeClr val="bg1"/>
                </a:solidFill>
                <a:latin typeface="Tahoma" charset="0"/>
              </a:rPr>
              <a:t>Exodus 25:8-9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28613" y="1035050"/>
            <a:ext cx="8501062" cy="5705475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4600">
                <a:solidFill>
                  <a:srgbClr val="FFFF00"/>
                </a:solidFill>
              </a:rPr>
              <a:t>And let them make me a sanctuary; that I may dwell among them. According to all that I shew thee, after the pattern of the tabernacle, and the pattern of all the instruments thereof, even so shall ye make it. </a:t>
            </a:r>
          </a:p>
        </p:txBody>
      </p:sp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a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ark_covena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temple-angels-s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974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75" name="Rectangle 3"/>
          <p:cNvSpPr>
            <a:spLocks noChangeArrowheads="1"/>
          </p:cNvSpPr>
          <p:nvPr/>
        </p:nvSpPr>
        <p:spPr bwMode="auto">
          <a:xfrm>
            <a:off x="4789488" y="-796925"/>
            <a:ext cx="4354512" cy="7654925"/>
          </a:xfrm>
          <a:prstGeom prst="rect">
            <a:avLst/>
          </a:prstGeom>
          <a:solidFill>
            <a:srgbClr val="32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5207000" y="241300"/>
            <a:ext cx="37020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5000">
                <a:solidFill>
                  <a:srgbClr val="FFFF00"/>
                </a:solidFill>
                <a:latin typeface="High Tower Text" charset="0"/>
              </a:rPr>
              <a:t>Text</a:t>
            </a:r>
            <a:endParaRPr lang="en-US" sz="5000"/>
          </a:p>
        </p:txBody>
      </p:sp>
    </p:spTree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A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ark_of_covena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550" y="463550"/>
            <a:ext cx="2943225" cy="178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SETTING-UP-THE-TABERNAC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AARON-AND-THE-BRONZE-ALT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LA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MOSES-OUTSIDE-THE-TABERNAC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ARK-OF-THE-COVENA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3" descr="Tabernacle of Moses: Inner Court cutaway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27000"/>
            <a:ext cx="9144000" cy="733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 descr="AARON-WITH-LAMPSTA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 descr="AARON-WITH-INCENSE-ALT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 descr="SHOWBREAD-TAB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 descr="ARK-OF-THE-COVENANT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members.cox.net/mdecarmo/Tabernacle_Study/tabernacle%20Pic%201.jpg"/>
          <p:cNvPicPr>
            <a:picLocks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971800" y="0"/>
            <a:ext cx="12801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-12700" y="381000"/>
            <a:ext cx="92964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C1406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600">
                <a:latin typeface="Aquaduct" charset="0"/>
              </a:rPr>
              <a:t>The Tabernacle</a:t>
            </a:r>
          </a:p>
          <a:p>
            <a:pPr algn="ctr">
              <a:lnSpc>
                <a:spcPct val="90000"/>
              </a:lnSpc>
            </a:pPr>
            <a:r>
              <a:rPr lang="en-US" sz="5400">
                <a:latin typeface="Aquaduct" charset="0"/>
              </a:rPr>
              <a:t>God</a:t>
            </a:r>
            <a:r>
              <a:rPr lang="ja-JP" altLang="en-US" sz="5400">
                <a:latin typeface="Arial"/>
              </a:rPr>
              <a:t>’</a:t>
            </a:r>
            <a:r>
              <a:rPr lang="en-US" sz="5400">
                <a:latin typeface="Aquaduct" charset="0"/>
              </a:rPr>
              <a:t>s Blueprint for Relationship</a:t>
            </a:r>
          </a:p>
          <a:p>
            <a:pPr algn="ctr">
              <a:lnSpc>
                <a:spcPct val="90000"/>
              </a:lnSpc>
            </a:pPr>
            <a:endParaRPr lang="en-US" sz="3800">
              <a:solidFill>
                <a:schemeClr val="bg1"/>
              </a:solidFill>
              <a:latin typeface="Aquaduct" charset="0"/>
            </a:endParaRPr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-50800" y="342900"/>
            <a:ext cx="92964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C1406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600">
                <a:solidFill>
                  <a:srgbClr val="FFFF00"/>
                </a:solidFill>
                <a:latin typeface="Aquaduct" charset="0"/>
              </a:rPr>
              <a:t>The Tabernacle</a:t>
            </a:r>
          </a:p>
          <a:p>
            <a:pPr algn="ctr">
              <a:lnSpc>
                <a:spcPct val="90000"/>
              </a:lnSpc>
            </a:pPr>
            <a:r>
              <a:rPr lang="en-US" sz="5400">
                <a:solidFill>
                  <a:schemeClr val="bg1"/>
                </a:solidFill>
                <a:latin typeface="Aquaduct" charset="0"/>
              </a:rPr>
              <a:t>God</a:t>
            </a:r>
            <a:r>
              <a:rPr lang="ja-JP" altLang="en-US" sz="5400">
                <a:solidFill>
                  <a:schemeClr val="bg1"/>
                </a:solidFill>
                <a:latin typeface="Arial"/>
              </a:rPr>
              <a:t>’</a:t>
            </a:r>
            <a:r>
              <a:rPr lang="en-US" sz="5400">
                <a:solidFill>
                  <a:schemeClr val="bg1"/>
                </a:solidFill>
                <a:latin typeface="Aquaduct" charset="0"/>
              </a:rPr>
              <a:t>s Blueprint for Relationship</a:t>
            </a:r>
          </a:p>
          <a:p>
            <a:pPr algn="ctr">
              <a:lnSpc>
                <a:spcPct val="90000"/>
              </a:lnSpc>
            </a:pPr>
            <a:endParaRPr lang="en-US" sz="3800">
              <a:solidFill>
                <a:schemeClr val="bg1"/>
              </a:solidFill>
              <a:latin typeface="Aquaduct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3" descr="Tabernacle of Moses: Entrance View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50800"/>
            <a:ext cx="9144000" cy="752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3" descr="Inner Court | Sanctuary | Inner Chambers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700"/>
            <a:ext cx="9144000" cy="682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Picture 3" descr="Tabernacle in the Wilderness: Covering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0500" y="-85725"/>
            <a:ext cx="9525000" cy="702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Picture 3" descr="The Brazen Altar: Artwo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7" name="Picture 3" descr="The Brazen Laver: Art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787400"/>
            <a:ext cx="9144000" cy="8539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3" name="Picture 3" descr="The Gold Lampstand: Art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000" y="-355600"/>
            <a:ext cx="8636000" cy="789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811</TotalTime>
  <Words>117</Words>
  <Application>Microsoft Macintosh PowerPoint</Application>
  <PresentationFormat>On-screen Show (4:3)</PresentationFormat>
  <Paragraphs>49</Paragraphs>
  <Slides>34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Arial</vt:lpstr>
      <vt:lpstr>Aquaduct</vt:lpstr>
      <vt:lpstr>Tahoma</vt:lpstr>
      <vt:lpstr>Times New Roman</vt:lpstr>
      <vt:lpstr>High Tower Text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First Church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Raymond Woodward</dc:creator>
  <cp:lastModifiedBy>Ashton Loyd</cp:lastModifiedBy>
  <cp:revision>16</cp:revision>
  <dcterms:created xsi:type="dcterms:W3CDTF">2006-09-13T12:39:45Z</dcterms:created>
  <dcterms:modified xsi:type="dcterms:W3CDTF">2018-02-16T20:06:42Z</dcterms:modified>
</cp:coreProperties>
</file>