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257" r:id="rId2"/>
    <p:sldId id="267" r:id="rId3"/>
    <p:sldId id="260" r:id="rId4"/>
    <p:sldId id="259" r:id="rId5"/>
    <p:sldId id="289" r:id="rId6"/>
    <p:sldId id="290" r:id="rId7"/>
    <p:sldId id="268" r:id="rId8"/>
    <p:sldId id="291" r:id="rId9"/>
    <p:sldId id="269" r:id="rId10"/>
    <p:sldId id="295" r:id="rId11"/>
    <p:sldId id="296" r:id="rId12"/>
    <p:sldId id="292" r:id="rId13"/>
    <p:sldId id="297" r:id="rId14"/>
    <p:sldId id="298" r:id="rId15"/>
    <p:sldId id="299" r:id="rId16"/>
    <p:sldId id="293" r:id="rId17"/>
    <p:sldId id="300" r:id="rId18"/>
    <p:sldId id="301" r:id="rId19"/>
    <p:sldId id="302" r:id="rId20"/>
    <p:sldId id="294" r:id="rId21"/>
    <p:sldId id="303" r:id="rId22"/>
    <p:sldId id="304" r:id="rId23"/>
    <p:sldId id="305" r:id="rId24"/>
    <p:sldId id="270" r:id="rId25"/>
    <p:sldId id="280" r:id="rId26"/>
    <p:sldId id="306" r:id="rId27"/>
    <p:sldId id="307" r:id="rId28"/>
    <p:sldId id="315" r:id="rId29"/>
    <p:sldId id="283" r:id="rId30"/>
    <p:sldId id="308" r:id="rId31"/>
    <p:sldId id="309" r:id="rId32"/>
    <p:sldId id="312" r:id="rId33"/>
    <p:sldId id="310" r:id="rId34"/>
    <p:sldId id="313" r:id="rId35"/>
    <p:sldId id="311" r:id="rId36"/>
    <p:sldId id="314" r:id="rId37"/>
    <p:sldId id="316" r:id="rId38"/>
    <p:sldId id="271" r:id="rId39"/>
    <p:sldId id="278" r:id="rId4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FFFF00"/>
    <a:srgbClr val="66CCFF"/>
    <a:srgbClr val="9C1406"/>
    <a:srgbClr val="A03A0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8" autoAdjust="0"/>
    <p:restoredTop sz="94660"/>
  </p:normalViewPr>
  <p:slideViewPr>
    <p:cSldViewPr snapToGrid="0">
      <p:cViewPr>
        <p:scale>
          <a:sx n="75" d="100"/>
          <a:sy n="75" d="100"/>
        </p:scale>
        <p:origin x="-1224" y="-24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53671126-3F73-7843-98C9-13A84E8FACA0}" type="slidenum">
              <a:rPr lang="en-US"/>
              <a:pPr/>
              <a:t>‹#›</a:t>
            </a:fld>
            <a:endParaRPr lang="en-US"/>
          </a:p>
        </p:txBody>
      </p:sp>
    </p:spTree>
    <p:extLst>
      <p:ext uri="{BB962C8B-B14F-4D97-AF65-F5344CB8AC3E}">
        <p14:creationId xmlns:p14="http://schemas.microsoft.com/office/powerpoint/2010/main" val="214356097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0"/>
        <a:cs typeface="Arial" charset="0"/>
      </a:defRPr>
    </a:lvl1pPr>
    <a:lvl2pPr marL="457200" algn="l" rtl="0" fontAlgn="base">
      <a:spcBef>
        <a:spcPct val="30000"/>
      </a:spcBef>
      <a:spcAft>
        <a:spcPct val="0"/>
      </a:spcAft>
      <a:defRPr sz="1200" kern="1200">
        <a:solidFill>
          <a:schemeClr val="tx1"/>
        </a:solidFill>
        <a:latin typeface="Arial" charset="0"/>
        <a:ea typeface="Arial" charset="0"/>
        <a:cs typeface="Arial" charset="0"/>
      </a:defRPr>
    </a:lvl2pPr>
    <a:lvl3pPr marL="914400" algn="l" rtl="0" fontAlgn="base">
      <a:spcBef>
        <a:spcPct val="30000"/>
      </a:spcBef>
      <a:spcAft>
        <a:spcPct val="0"/>
      </a:spcAft>
      <a:defRPr sz="1200" kern="1200">
        <a:solidFill>
          <a:schemeClr val="tx1"/>
        </a:solidFill>
        <a:latin typeface="Arial" charset="0"/>
        <a:ea typeface="Arial" charset="0"/>
        <a:cs typeface="Arial" charset="0"/>
      </a:defRPr>
    </a:lvl3pPr>
    <a:lvl4pPr marL="1371600" algn="l" rtl="0" fontAlgn="base">
      <a:spcBef>
        <a:spcPct val="30000"/>
      </a:spcBef>
      <a:spcAft>
        <a:spcPct val="0"/>
      </a:spcAft>
      <a:defRPr sz="1200" kern="1200">
        <a:solidFill>
          <a:schemeClr val="tx1"/>
        </a:solidFill>
        <a:latin typeface="Arial" charset="0"/>
        <a:ea typeface="Arial" charset="0"/>
        <a:cs typeface="Arial" charset="0"/>
      </a:defRPr>
    </a:lvl4pPr>
    <a:lvl5pPr marL="1828800" algn="l" rtl="0" fontAlgn="base">
      <a:spcBef>
        <a:spcPct val="30000"/>
      </a:spcBef>
      <a:spcAft>
        <a:spcPct val="0"/>
      </a:spcAft>
      <a:defRPr sz="1200" kern="1200">
        <a:solidFill>
          <a:schemeClr val="tx1"/>
        </a:solidFill>
        <a:latin typeface="Arial" charset="0"/>
        <a:ea typeface="Arial" charset="0"/>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5D2B39-09BD-784E-A41A-8845A6538B32}" type="slidenum">
              <a:rPr lang="en-US"/>
              <a:pPr/>
              <a:t>1</a:t>
            </a:fld>
            <a:endParaRPr lang="en-US"/>
          </a:p>
        </p:txBody>
      </p:sp>
      <p:sp>
        <p:nvSpPr>
          <p:cNvPr id="51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12350A-0599-6F46-A607-15765295F688}" type="slidenum">
              <a:rPr lang="en-US"/>
              <a:pPr/>
              <a:t>10</a:t>
            </a:fld>
            <a:endParaRPr lang="en-US"/>
          </a:p>
        </p:txBody>
      </p:sp>
      <p:sp>
        <p:nvSpPr>
          <p:cNvPr id="9421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942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2D378E-CD99-BB47-95F5-842E16DBBB61}" type="slidenum">
              <a:rPr lang="en-US"/>
              <a:pPr/>
              <a:t>11</a:t>
            </a:fld>
            <a:endParaRPr lang="en-US"/>
          </a:p>
        </p:txBody>
      </p:sp>
      <p:sp>
        <p:nvSpPr>
          <p:cNvPr id="9625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96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11C1D9-94BB-7D49-9355-6715CF4A9B30}" type="slidenum">
              <a:rPr lang="en-US"/>
              <a:pPr/>
              <a:t>12</a:t>
            </a:fld>
            <a:endParaRPr lang="en-US"/>
          </a:p>
        </p:txBody>
      </p:sp>
      <p:sp>
        <p:nvSpPr>
          <p:cNvPr id="8806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88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AED98C-FCE0-A547-9EC3-C8AEEA10D8B3}" type="slidenum">
              <a:rPr lang="en-US"/>
              <a:pPr/>
              <a:t>13</a:t>
            </a:fld>
            <a:endParaRPr lang="en-US"/>
          </a:p>
        </p:txBody>
      </p:sp>
      <p:sp>
        <p:nvSpPr>
          <p:cNvPr id="9830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983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CE8533-EE70-CD42-B8A9-8889D6909B7A}" type="slidenum">
              <a:rPr lang="en-US"/>
              <a:pPr/>
              <a:t>14</a:t>
            </a:fld>
            <a:endParaRPr lang="en-US"/>
          </a:p>
        </p:txBody>
      </p:sp>
      <p:sp>
        <p:nvSpPr>
          <p:cNvPr id="10035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00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F500EF-A08E-EC40-9E8A-981A91828255}" type="slidenum">
              <a:rPr lang="en-US"/>
              <a:pPr/>
              <a:t>15</a:t>
            </a:fld>
            <a:endParaRPr lang="en-US"/>
          </a:p>
        </p:txBody>
      </p:sp>
      <p:sp>
        <p:nvSpPr>
          <p:cNvPr id="10240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02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D4347D-2670-AE46-B395-E2820F74BC86}" type="slidenum">
              <a:rPr lang="en-US"/>
              <a:pPr/>
              <a:t>16</a:t>
            </a:fld>
            <a:endParaRPr lang="en-US"/>
          </a:p>
        </p:txBody>
      </p:sp>
      <p:sp>
        <p:nvSpPr>
          <p:cNvPr id="9011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90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DF5122-34B2-2548-A3B6-A82B3FF2F5FD}" type="slidenum">
              <a:rPr lang="en-US"/>
              <a:pPr/>
              <a:t>17</a:t>
            </a:fld>
            <a:endParaRPr lang="en-US"/>
          </a:p>
        </p:txBody>
      </p:sp>
      <p:sp>
        <p:nvSpPr>
          <p:cNvPr id="10445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04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1B22A7-03F0-DE47-950D-03DF4A7123E4}" type="slidenum">
              <a:rPr lang="en-US"/>
              <a:pPr/>
              <a:t>18</a:t>
            </a:fld>
            <a:endParaRPr lang="en-US"/>
          </a:p>
        </p:txBody>
      </p:sp>
      <p:sp>
        <p:nvSpPr>
          <p:cNvPr id="10649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06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FAECF1-7A53-7748-BDBD-F881DA706820}" type="slidenum">
              <a:rPr lang="en-US"/>
              <a:pPr/>
              <a:t>19</a:t>
            </a:fld>
            <a:endParaRPr lang="en-US"/>
          </a:p>
        </p:txBody>
      </p:sp>
      <p:sp>
        <p:nvSpPr>
          <p:cNvPr id="10854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08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D6D098-938C-974A-A270-9289CD8869AB}" type="slidenum">
              <a:rPr lang="en-US"/>
              <a:pPr/>
              <a:t>2</a:t>
            </a:fld>
            <a:endParaRPr lang="en-US"/>
          </a:p>
        </p:txBody>
      </p:sp>
      <p:sp>
        <p:nvSpPr>
          <p:cNvPr id="2662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D393ED-70E2-3B41-8302-389B3EFE67D4}" type="slidenum">
              <a:rPr lang="en-US"/>
              <a:pPr/>
              <a:t>20</a:t>
            </a:fld>
            <a:endParaRPr lang="en-US"/>
          </a:p>
        </p:txBody>
      </p:sp>
      <p:sp>
        <p:nvSpPr>
          <p:cNvPr id="9216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92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0742B7-84DC-8644-BC9E-B5BE43EDF642}" type="slidenum">
              <a:rPr lang="en-US"/>
              <a:pPr/>
              <a:t>21</a:t>
            </a:fld>
            <a:endParaRPr lang="en-US"/>
          </a:p>
        </p:txBody>
      </p:sp>
      <p:sp>
        <p:nvSpPr>
          <p:cNvPr id="11059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10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4CD82C-85AC-1D4F-901A-2D4BBE0F2CA6}" type="slidenum">
              <a:rPr lang="en-US"/>
              <a:pPr/>
              <a:t>22</a:t>
            </a:fld>
            <a:endParaRPr lang="en-US"/>
          </a:p>
        </p:txBody>
      </p:sp>
      <p:sp>
        <p:nvSpPr>
          <p:cNvPr id="11264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12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12FF9B-81D5-1F4B-AF66-42381AE078EE}" type="slidenum">
              <a:rPr lang="en-US"/>
              <a:pPr/>
              <a:t>23</a:t>
            </a:fld>
            <a:endParaRPr lang="en-US"/>
          </a:p>
        </p:txBody>
      </p:sp>
      <p:sp>
        <p:nvSpPr>
          <p:cNvPr id="11469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14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BA5383-50FC-A14A-86BD-483D3980CBF8}" type="slidenum">
              <a:rPr lang="en-US"/>
              <a:pPr/>
              <a:t>24</a:t>
            </a:fld>
            <a:endParaRPr lang="en-US"/>
          </a:p>
        </p:txBody>
      </p:sp>
      <p:sp>
        <p:nvSpPr>
          <p:cNvPr id="3481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51D9EF-AE5E-8B44-B1A5-636A1FF2DE3E}" type="slidenum">
              <a:rPr lang="en-US"/>
              <a:pPr/>
              <a:t>25</a:t>
            </a:fld>
            <a:endParaRPr lang="en-US"/>
          </a:p>
        </p:txBody>
      </p:sp>
      <p:sp>
        <p:nvSpPr>
          <p:cNvPr id="5529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5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53422D-2271-404A-9F54-3C9550AB8E6F}" type="slidenum">
              <a:rPr lang="en-US"/>
              <a:pPr/>
              <a:t>26</a:t>
            </a:fld>
            <a:endParaRPr lang="en-US"/>
          </a:p>
        </p:txBody>
      </p:sp>
      <p:sp>
        <p:nvSpPr>
          <p:cNvPr id="11673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16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9F0ACC-BEE8-634A-9444-F7A649EA4ED4}" type="slidenum">
              <a:rPr lang="en-US"/>
              <a:pPr/>
              <a:t>27</a:t>
            </a:fld>
            <a:endParaRPr lang="en-US"/>
          </a:p>
        </p:txBody>
      </p:sp>
      <p:sp>
        <p:nvSpPr>
          <p:cNvPr id="11878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18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AF1185-F8C4-0B40-A9AA-8DE51EE63A7C}" type="slidenum">
              <a:rPr lang="en-US"/>
              <a:pPr/>
              <a:t>28</a:t>
            </a:fld>
            <a:endParaRPr lang="en-US"/>
          </a:p>
        </p:txBody>
      </p:sp>
      <p:sp>
        <p:nvSpPr>
          <p:cNvPr id="13517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35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663253-1650-4340-A32F-12CE844ED318}" type="slidenum">
              <a:rPr lang="en-US"/>
              <a:pPr/>
              <a:t>29</a:t>
            </a:fld>
            <a:endParaRPr lang="en-US"/>
          </a:p>
        </p:txBody>
      </p:sp>
      <p:sp>
        <p:nvSpPr>
          <p:cNvPr id="5837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58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6FDF62-5B11-B54F-BD0C-248AAC9C595A}" type="slidenum">
              <a:rPr lang="en-US"/>
              <a:pPr/>
              <a:t>3</a:t>
            </a:fld>
            <a:endParaRPr lang="en-US"/>
          </a:p>
        </p:txBody>
      </p:sp>
      <p:sp>
        <p:nvSpPr>
          <p:cNvPr id="921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9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6187F3-679F-AD4C-8716-622BBCA61E01}" type="slidenum">
              <a:rPr lang="en-US"/>
              <a:pPr/>
              <a:t>30</a:t>
            </a:fld>
            <a:endParaRPr lang="en-US"/>
          </a:p>
        </p:txBody>
      </p:sp>
      <p:sp>
        <p:nvSpPr>
          <p:cNvPr id="12083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20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909F2B-799B-1241-9838-16D9A0F80627}" type="slidenum">
              <a:rPr lang="en-US"/>
              <a:pPr/>
              <a:t>31</a:t>
            </a:fld>
            <a:endParaRPr lang="en-US"/>
          </a:p>
        </p:txBody>
      </p:sp>
      <p:sp>
        <p:nvSpPr>
          <p:cNvPr id="12288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228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060A30-64D2-DB4C-9425-8DFBFF8439EC}" type="slidenum">
              <a:rPr lang="en-US"/>
              <a:pPr/>
              <a:t>32</a:t>
            </a:fld>
            <a:endParaRPr lang="en-US"/>
          </a:p>
        </p:txBody>
      </p:sp>
      <p:sp>
        <p:nvSpPr>
          <p:cNvPr id="12902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29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33B498-B292-9345-A4B7-0A52AD2F0434}" type="slidenum">
              <a:rPr lang="en-US"/>
              <a:pPr/>
              <a:t>33</a:t>
            </a:fld>
            <a:endParaRPr lang="en-US"/>
          </a:p>
        </p:txBody>
      </p:sp>
      <p:sp>
        <p:nvSpPr>
          <p:cNvPr id="12493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24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44F872-F613-3E42-AA47-BF832564F350}" type="slidenum">
              <a:rPr lang="en-US"/>
              <a:pPr/>
              <a:t>34</a:t>
            </a:fld>
            <a:endParaRPr lang="en-US"/>
          </a:p>
        </p:txBody>
      </p:sp>
      <p:sp>
        <p:nvSpPr>
          <p:cNvPr id="13107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31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8EFE28-CBF3-7640-8330-D78025B2C717}" type="slidenum">
              <a:rPr lang="en-US"/>
              <a:pPr/>
              <a:t>35</a:t>
            </a:fld>
            <a:endParaRPr lang="en-US"/>
          </a:p>
        </p:txBody>
      </p:sp>
      <p:sp>
        <p:nvSpPr>
          <p:cNvPr id="12697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26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B61960-386E-3E47-BE23-9DE5B6FF396F}" type="slidenum">
              <a:rPr lang="en-US"/>
              <a:pPr/>
              <a:t>36</a:t>
            </a:fld>
            <a:endParaRPr lang="en-US"/>
          </a:p>
        </p:txBody>
      </p:sp>
      <p:sp>
        <p:nvSpPr>
          <p:cNvPr id="1331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33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B71123-6552-5E40-A0E1-34AA919EC5D6}" type="slidenum">
              <a:rPr lang="en-US"/>
              <a:pPr/>
              <a:t>37</a:t>
            </a:fld>
            <a:endParaRPr lang="en-US"/>
          </a:p>
        </p:txBody>
      </p:sp>
      <p:sp>
        <p:nvSpPr>
          <p:cNvPr id="13721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137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5164EA-08F5-3C4F-A648-1B634BC45C8E}" type="slidenum">
              <a:rPr lang="en-US"/>
              <a:pPr/>
              <a:t>38</a:t>
            </a:fld>
            <a:endParaRPr lang="en-US"/>
          </a:p>
        </p:txBody>
      </p:sp>
      <p:sp>
        <p:nvSpPr>
          <p:cNvPr id="3686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6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863F66-0982-0E47-B09A-391DB618E5C5}" type="slidenum">
              <a:rPr lang="en-US"/>
              <a:pPr/>
              <a:t>39</a:t>
            </a:fld>
            <a:endParaRPr lang="en-US"/>
          </a:p>
        </p:txBody>
      </p:sp>
      <p:sp>
        <p:nvSpPr>
          <p:cNvPr id="5325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0589B6-8883-6D4E-93E9-A98B13A84D4F}" type="slidenum">
              <a:rPr lang="en-US"/>
              <a:pPr/>
              <a:t>4</a:t>
            </a:fld>
            <a:endParaRPr lang="en-US"/>
          </a:p>
        </p:txBody>
      </p:sp>
      <p:sp>
        <p:nvSpPr>
          <p:cNvPr id="819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8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7CF1F7-73EF-DB43-B2C2-56A761548A75}" type="slidenum">
              <a:rPr lang="en-US"/>
              <a:pPr/>
              <a:t>5</a:t>
            </a:fld>
            <a:endParaRPr lang="en-US"/>
          </a:p>
        </p:txBody>
      </p:sp>
      <p:sp>
        <p:nvSpPr>
          <p:cNvPr id="6963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69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D820EB-5E31-B44E-A56A-FDA2D78A3C5E}" type="slidenum">
              <a:rPr lang="en-US"/>
              <a:pPr/>
              <a:t>6</a:t>
            </a:fld>
            <a:endParaRPr lang="en-US"/>
          </a:p>
        </p:txBody>
      </p:sp>
      <p:sp>
        <p:nvSpPr>
          <p:cNvPr id="7987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79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9B6D59-8254-A04E-8352-F1EE034C26B8}" type="slidenum">
              <a:rPr lang="en-US"/>
              <a:pPr/>
              <a:t>7</a:t>
            </a:fld>
            <a:endParaRPr lang="en-US"/>
          </a:p>
        </p:txBody>
      </p:sp>
      <p:sp>
        <p:nvSpPr>
          <p:cNvPr id="307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C2E91B-F8B7-EB4E-A447-553FEAC460E2}" type="slidenum">
              <a:rPr lang="en-US"/>
              <a:pPr/>
              <a:t>8</a:t>
            </a:fld>
            <a:endParaRPr lang="en-US"/>
          </a:p>
        </p:txBody>
      </p:sp>
      <p:sp>
        <p:nvSpPr>
          <p:cNvPr id="8601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860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70C563-D899-C84C-AE61-E9A06A7EE6A7}" type="slidenum">
              <a:rPr lang="en-US"/>
              <a:pPr/>
              <a:t>9</a:t>
            </a:fld>
            <a:endParaRPr lang="en-US"/>
          </a:p>
        </p:txBody>
      </p:sp>
      <p:sp>
        <p:nvSpPr>
          <p:cNvPr id="3277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277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1139AF5-2A71-C34B-8C71-34EFC3608E8A}" type="slidenum">
              <a:rPr lang="en-US"/>
              <a:pPr/>
              <a:t>‹#›</a:t>
            </a:fld>
            <a:endParaRPr lang="en-US"/>
          </a:p>
        </p:txBody>
      </p:sp>
    </p:spTree>
    <p:extLst>
      <p:ext uri="{BB962C8B-B14F-4D97-AF65-F5344CB8AC3E}">
        <p14:creationId xmlns:p14="http://schemas.microsoft.com/office/powerpoint/2010/main" val="1146669309"/>
      </p:ext>
    </p:extLst>
  </p:cSld>
  <p:clrMapOvr>
    <a:masterClrMapping/>
  </p:clrMapOvr>
  <p:transition xmlns:p14="http://schemas.microsoft.com/office/powerpoint/2010/mai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58B362B-1B56-E846-925A-6C771B5A343F}" type="slidenum">
              <a:rPr lang="en-US"/>
              <a:pPr/>
              <a:t>‹#›</a:t>
            </a:fld>
            <a:endParaRPr lang="en-US"/>
          </a:p>
        </p:txBody>
      </p:sp>
    </p:spTree>
    <p:extLst>
      <p:ext uri="{BB962C8B-B14F-4D97-AF65-F5344CB8AC3E}">
        <p14:creationId xmlns:p14="http://schemas.microsoft.com/office/powerpoint/2010/main" val="3866466615"/>
      </p:ext>
    </p:extLst>
  </p:cSld>
  <p:clrMapOvr>
    <a:masterClrMapping/>
  </p:clrMapOvr>
  <p:transition xmlns:p14="http://schemas.microsoft.com/office/powerpoint/2010/mai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ADCD29A-BF20-F548-8EA7-418A751F4E7F}" type="slidenum">
              <a:rPr lang="en-US"/>
              <a:pPr/>
              <a:t>‹#›</a:t>
            </a:fld>
            <a:endParaRPr lang="en-US"/>
          </a:p>
        </p:txBody>
      </p:sp>
    </p:spTree>
    <p:extLst>
      <p:ext uri="{BB962C8B-B14F-4D97-AF65-F5344CB8AC3E}">
        <p14:creationId xmlns:p14="http://schemas.microsoft.com/office/powerpoint/2010/main" val="2715384623"/>
      </p:ext>
    </p:extLst>
  </p:cSld>
  <p:clrMapOvr>
    <a:masterClrMapping/>
  </p:clrMapOvr>
  <p:transition xmlns:p14="http://schemas.microsoft.com/office/powerpoint/2010/mai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30A3960-5531-254A-B588-A3F0799CD91B}" type="slidenum">
              <a:rPr lang="en-US"/>
              <a:pPr/>
              <a:t>‹#›</a:t>
            </a:fld>
            <a:endParaRPr lang="en-US"/>
          </a:p>
        </p:txBody>
      </p:sp>
    </p:spTree>
    <p:extLst>
      <p:ext uri="{BB962C8B-B14F-4D97-AF65-F5344CB8AC3E}">
        <p14:creationId xmlns:p14="http://schemas.microsoft.com/office/powerpoint/2010/main" val="2943115398"/>
      </p:ext>
    </p:extLst>
  </p:cSld>
  <p:clrMapOvr>
    <a:masterClrMapping/>
  </p:clrMapOvr>
  <p:transition xmlns:p14="http://schemas.microsoft.com/office/powerpoint/2010/mai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6C01965-E45D-2D41-8E8E-DB31239D51D8}" type="slidenum">
              <a:rPr lang="en-US"/>
              <a:pPr/>
              <a:t>‹#›</a:t>
            </a:fld>
            <a:endParaRPr lang="en-US"/>
          </a:p>
        </p:txBody>
      </p:sp>
    </p:spTree>
    <p:extLst>
      <p:ext uri="{BB962C8B-B14F-4D97-AF65-F5344CB8AC3E}">
        <p14:creationId xmlns:p14="http://schemas.microsoft.com/office/powerpoint/2010/main" val="3763517471"/>
      </p:ext>
    </p:extLst>
  </p:cSld>
  <p:clrMapOvr>
    <a:masterClrMapping/>
  </p:clrMapOvr>
  <p:transition xmlns:p14="http://schemas.microsoft.com/office/powerpoint/2010/mai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230C4FE-FF37-3B49-839F-F8880380D63C}" type="slidenum">
              <a:rPr lang="en-US"/>
              <a:pPr/>
              <a:t>‹#›</a:t>
            </a:fld>
            <a:endParaRPr lang="en-US"/>
          </a:p>
        </p:txBody>
      </p:sp>
    </p:spTree>
    <p:extLst>
      <p:ext uri="{BB962C8B-B14F-4D97-AF65-F5344CB8AC3E}">
        <p14:creationId xmlns:p14="http://schemas.microsoft.com/office/powerpoint/2010/main" val="3023314350"/>
      </p:ext>
    </p:extLst>
  </p:cSld>
  <p:clrMapOvr>
    <a:masterClrMapping/>
  </p:clrMapOvr>
  <p:transition xmlns:p14="http://schemas.microsoft.com/office/powerpoint/2010/mai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BADAAD4-3D12-9B4E-8C40-20AED4BA2220}" type="slidenum">
              <a:rPr lang="en-US"/>
              <a:pPr/>
              <a:t>‹#›</a:t>
            </a:fld>
            <a:endParaRPr lang="en-US"/>
          </a:p>
        </p:txBody>
      </p:sp>
    </p:spTree>
    <p:extLst>
      <p:ext uri="{BB962C8B-B14F-4D97-AF65-F5344CB8AC3E}">
        <p14:creationId xmlns:p14="http://schemas.microsoft.com/office/powerpoint/2010/main" val="1106698551"/>
      </p:ext>
    </p:extLst>
  </p:cSld>
  <p:clrMapOvr>
    <a:masterClrMapping/>
  </p:clrMapOvr>
  <p:transition xmlns:p14="http://schemas.microsoft.com/office/powerpoint/2010/mai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CF41C00-9A26-8A4B-AB78-3D91B640B810}" type="slidenum">
              <a:rPr lang="en-US"/>
              <a:pPr/>
              <a:t>‹#›</a:t>
            </a:fld>
            <a:endParaRPr lang="en-US"/>
          </a:p>
        </p:txBody>
      </p:sp>
    </p:spTree>
    <p:extLst>
      <p:ext uri="{BB962C8B-B14F-4D97-AF65-F5344CB8AC3E}">
        <p14:creationId xmlns:p14="http://schemas.microsoft.com/office/powerpoint/2010/main" val="451830381"/>
      </p:ext>
    </p:extLst>
  </p:cSld>
  <p:clrMapOvr>
    <a:masterClrMapping/>
  </p:clrMapOvr>
  <p:transition xmlns:p14="http://schemas.microsoft.com/office/powerpoint/2010/mai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48E42ED-4E73-2E48-A663-FDAE9B260F92}" type="slidenum">
              <a:rPr lang="en-US"/>
              <a:pPr/>
              <a:t>‹#›</a:t>
            </a:fld>
            <a:endParaRPr lang="en-US"/>
          </a:p>
        </p:txBody>
      </p:sp>
    </p:spTree>
    <p:extLst>
      <p:ext uri="{BB962C8B-B14F-4D97-AF65-F5344CB8AC3E}">
        <p14:creationId xmlns:p14="http://schemas.microsoft.com/office/powerpoint/2010/main" val="800688528"/>
      </p:ext>
    </p:extLst>
  </p:cSld>
  <p:clrMapOvr>
    <a:masterClrMapping/>
  </p:clrMapOvr>
  <p:transition xmlns:p14="http://schemas.microsoft.com/office/powerpoint/2010/mai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87967C6-0C00-2148-9C65-84E5C3CA9BC5}" type="slidenum">
              <a:rPr lang="en-US"/>
              <a:pPr/>
              <a:t>‹#›</a:t>
            </a:fld>
            <a:endParaRPr lang="en-US"/>
          </a:p>
        </p:txBody>
      </p:sp>
    </p:spTree>
    <p:extLst>
      <p:ext uri="{BB962C8B-B14F-4D97-AF65-F5344CB8AC3E}">
        <p14:creationId xmlns:p14="http://schemas.microsoft.com/office/powerpoint/2010/main" val="3783359752"/>
      </p:ext>
    </p:extLst>
  </p:cSld>
  <p:clrMapOvr>
    <a:masterClrMapping/>
  </p:clrMapOvr>
  <p:transition xmlns:p14="http://schemas.microsoft.com/office/powerpoint/2010/mai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3AEA224-2D7C-3E4E-9E0D-E136FABBB2C9}" type="slidenum">
              <a:rPr lang="en-US"/>
              <a:pPr/>
              <a:t>‹#›</a:t>
            </a:fld>
            <a:endParaRPr lang="en-US"/>
          </a:p>
        </p:txBody>
      </p:sp>
    </p:spTree>
    <p:extLst>
      <p:ext uri="{BB962C8B-B14F-4D97-AF65-F5344CB8AC3E}">
        <p14:creationId xmlns:p14="http://schemas.microsoft.com/office/powerpoint/2010/main" val="1724995006"/>
      </p:ext>
    </p:extLst>
  </p:cSld>
  <p:clrMapOvr>
    <a:masterClrMapping/>
  </p:clrMapOvr>
  <p:transition xmlns:p14="http://schemas.microsoft.com/office/powerpoint/2010/main" spd="slow">
    <p:wipe dir="d"/>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vl1pPr>
          </a:lstStyle>
          <a:p>
            <a:fld id="{7AD5E97D-915A-0949-A879-08506A9753C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spd="slow">
    <p:wipe dir="d"/>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ＭＳ Ｐゴシック" charset="0"/>
          <a:cs typeface="Arial" charset="0"/>
        </a:defRPr>
      </a:lvl2pPr>
      <a:lvl3pPr algn="ctr" rtl="0" fontAlgn="base">
        <a:spcBef>
          <a:spcPct val="0"/>
        </a:spcBef>
        <a:spcAft>
          <a:spcPct val="0"/>
        </a:spcAft>
        <a:defRPr sz="4400">
          <a:solidFill>
            <a:schemeClr val="tx2"/>
          </a:solidFill>
          <a:latin typeface="Arial" charset="0"/>
          <a:ea typeface="ＭＳ Ｐゴシック" charset="0"/>
          <a:cs typeface="Arial" charset="0"/>
        </a:defRPr>
      </a:lvl3pPr>
      <a:lvl4pPr algn="ctr" rtl="0" fontAlgn="base">
        <a:spcBef>
          <a:spcPct val="0"/>
        </a:spcBef>
        <a:spcAft>
          <a:spcPct val="0"/>
        </a:spcAft>
        <a:defRPr sz="4400">
          <a:solidFill>
            <a:schemeClr val="tx2"/>
          </a:solidFill>
          <a:latin typeface="Arial" charset="0"/>
          <a:ea typeface="ＭＳ Ｐゴシック" charset="0"/>
          <a:cs typeface="Arial" charset="0"/>
        </a:defRPr>
      </a:lvl4pPr>
      <a:lvl5pPr algn="ctr" rtl="0" fontAlgn="base">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Arial" charset="0"/>
          <a:cs typeface="+mn-cs"/>
        </a:defRPr>
      </a:lvl2pPr>
      <a:lvl3pPr marL="1143000" indent="-228600" algn="l" rtl="0" fontAlgn="base">
        <a:spcBef>
          <a:spcPct val="20000"/>
        </a:spcBef>
        <a:spcAft>
          <a:spcPct val="0"/>
        </a:spcAft>
        <a:buChar char="•"/>
        <a:defRPr sz="2400">
          <a:solidFill>
            <a:schemeClr val="tx1"/>
          </a:solidFill>
          <a:latin typeface="+mn-lt"/>
          <a:ea typeface="Arial" charset="0"/>
          <a:cs typeface="+mn-cs"/>
        </a:defRPr>
      </a:lvl3pPr>
      <a:lvl4pPr marL="1600200" indent="-228600" algn="l" rtl="0" fontAlgn="base">
        <a:spcBef>
          <a:spcPct val="20000"/>
        </a:spcBef>
        <a:spcAft>
          <a:spcPct val="0"/>
        </a:spcAft>
        <a:buChar char="–"/>
        <a:defRPr sz="2000">
          <a:solidFill>
            <a:schemeClr val="tx1"/>
          </a:solidFill>
          <a:latin typeface="+mn-lt"/>
          <a:ea typeface="Arial" charset="0"/>
          <a:cs typeface="+mn-cs"/>
        </a:defRPr>
      </a:lvl4pPr>
      <a:lvl5pPr marL="2057400" indent="-228600" algn="l" rtl="0" fontAlgn="base">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ea typeface="Arial" charset="0"/>
          <a:cs typeface="+mn-cs"/>
        </a:defRPr>
      </a:lvl6pPr>
      <a:lvl7pPr marL="2971800" indent="-228600" algn="l" rtl="0" fontAlgn="base">
        <a:spcBef>
          <a:spcPct val="20000"/>
        </a:spcBef>
        <a:spcAft>
          <a:spcPct val="0"/>
        </a:spcAft>
        <a:buChar char="»"/>
        <a:defRPr sz="2000">
          <a:solidFill>
            <a:schemeClr val="tx1"/>
          </a:solidFill>
          <a:latin typeface="+mn-lt"/>
          <a:ea typeface="Arial" charset="0"/>
          <a:cs typeface="+mn-cs"/>
        </a:defRPr>
      </a:lvl7pPr>
      <a:lvl8pPr marL="3429000" indent="-228600" algn="l" rtl="0" fontAlgn="base">
        <a:spcBef>
          <a:spcPct val="20000"/>
        </a:spcBef>
        <a:spcAft>
          <a:spcPct val="0"/>
        </a:spcAft>
        <a:buChar char="»"/>
        <a:defRPr sz="2000">
          <a:solidFill>
            <a:schemeClr val="tx1"/>
          </a:solidFill>
          <a:latin typeface="+mn-lt"/>
          <a:ea typeface="Arial" charset="0"/>
          <a:cs typeface="+mn-cs"/>
        </a:defRPr>
      </a:lvl8pPr>
      <a:lvl9pPr marL="3886200" indent="-228600" algn="l" rtl="0" fontAlgn="base">
        <a:spcBef>
          <a:spcPct val="20000"/>
        </a:spcBef>
        <a:spcAft>
          <a:spcPct val="0"/>
        </a:spcAft>
        <a:buChar char="»"/>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4.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5.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5.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6.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6.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6.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6.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6.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6.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6.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6.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6.jpeg"/></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notesSlide" Target="../notesSlides/notesSlide5.xml"/><Relationship Id="rId1" Type="http://schemas.microsoft.com/office/2007/relationships/media" Target="file:///C:\Documents%20and%20Settings\Raymond%20Woodward\Data\Tabernacle\Clip%20-%20Brazen%20Altar.wmv" TargetMode="External"/><Relationship Id="rId2" Type="http://schemas.openxmlformats.org/officeDocument/2006/relationships/video" Target="file:///C:\Documents%20and%20Settings\Raymond%20Woodward\Data\Tabernacle\Clip%20-%20Brazen%20Altar.wmv"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ChangeArrowheads="1"/>
          </p:cNvSpPr>
          <p:nvPr/>
        </p:nvSpPr>
        <p:spPr bwMode="auto">
          <a:xfrm>
            <a:off x="-12700" y="3810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latin typeface="Aquaduct" charset="0"/>
              </a:rPr>
              <a:t>The Tabernacle</a:t>
            </a:r>
          </a:p>
          <a:p>
            <a:pPr algn="ctr">
              <a:lnSpc>
                <a:spcPct val="90000"/>
              </a:lnSpc>
            </a:pPr>
            <a:r>
              <a:rPr lang="en-US" sz="5400">
                <a:latin typeface="Aquaduct" charset="0"/>
              </a:rPr>
              <a:t>God</a:t>
            </a:r>
            <a:r>
              <a:rPr lang="ja-JP" altLang="en-US" sz="5400">
                <a:latin typeface="Arial"/>
              </a:rPr>
              <a:t>’</a:t>
            </a:r>
            <a:r>
              <a:rPr lang="en-US" sz="5400">
                <a:latin typeface="Aquaduct" charset="0"/>
              </a:rPr>
              <a:t>s Blueprint for Relationship</a:t>
            </a:r>
          </a:p>
          <a:p>
            <a:pPr algn="ctr">
              <a:lnSpc>
                <a:spcPct val="90000"/>
              </a:lnSpc>
            </a:pPr>
            <a:endParaRPr lang="en-US" sz="3800">
              <a:solidFill>
                <a:schemeClr val="bg1"/>
              </a:solidFill>
              <a:latin typeface="Aquaduct" charset="0"/>
            </a:endParaRPr>
          </a:p>
        </p:txBody>
      </p:sp>
      <p:sp>
        <p:nvSpPr>
          <p:cNvPr id="3076" name="Rectangle 4"/>
          <p:cNvSpPr>
            <a:spLocks noChangeArrowheads="1"/>
          </p:cNvSpPr>
          <p:nvPr/>
        </p:nvSpPr>
        <p:spPr bwMode="auto">
          <a:xfrm>
            <a:off x="-50800" y="3429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solidFill>
                  <a:srgbClr val="FFFF00"/>
                </a:solidFill>
                <a:latin typeface="Aquaduct" charset="0"/>
              </a:rPr>
              <a:t>The Tabernacle</a:t>
            </a:r>
          </a:p>
          <a:p>
            <a:pPr algn="ctr">
              <a:lnSpc>
                <a:spcPct val="90000"/>
              </a:lnSpc>
            </a:pPr>
            <a:r>
              <a:rPr lang="en-US" sz="5400">
                <a:solidFill>
                  <a:schemeClr val="bg1"/>
                </a:solidFill>
                <a:latin typeface="Aquaduct" charset="0"/>
              </a:rPr>
              <a:t>God</a:t>
            </a:r>
            <a:r>
              <a:rPr lang="ja-JP" altLang="en-US" sz="5400">
                <a:solidFill>
                  <a:schemeClr val="bg1"/>
                </a:solidFill>
                <a:latin typeface="Arial"/>
              </a:rPr>
              <a:t>’</a:t>
            </a:r>
            <a:r>
              <a:rPr lang="en-US" sz="5400">
                <a:solidFill>
                  <a:schemeClr val="bg1"/>
                </a:solidFill>
                <a:latin typeface="Aquaduct" charset="0"/>
              </a:rPr>
              <a:t>s Blueprint for Relationship</a:t>
            </a:r>
          </a:p>
          <a:p>
            <a:pPr algn="ctr">
              <a:lnSpc>
                <a:spcPct val="90000"/>
              </a:lnSpc>
            </a:pPr>
            <a:endParaRPr lang="en-US" sz="3800">
              <a:solidFill>
                <a:schemeClr val="bg1"/>
              </a:solidFill>
              <a:latin typeface="Aquaduct" charset="0"/>
            </a:endParaRPr>
          </a:p>
        </p:txBody>
      </p:sp>
      <p:sp>
        <p:nvSpPr>
          <p:cNvPr id="3077" name="Rectangle 5"/>
          <p:cNvSpPr>
            <a:spLocks noChangeArrowheads="1"/>
          </p:cNvSpPr>
          <p:nvPr/>
        </p:nvSpPr>
        <p:spPr bwMode="auto">
          <a:xfrm>
            <a:off x="5422900" y="5346700"/>
            <a:ext cx="4152900" cy="15367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5400">
                <a:latin typeface="Aquaduct" charset="0"/>
              </a:rPr>
              <a:t>Part Two</a:t>
            </a:r>
            <a:endParaRPr lang="en-US" sz="3800">
              <a:latin typeface="Aquaduct" charset="0"/>
            </a:endParaRPr>
          </a:p>
        </p:txBody>
      </p:sp>
      <p:sp>
        <p:nvSpPr>
          <p:cNvPr id="3079" name="Rectangle 7"/>
          <p:cNvSpPr>
            <a:spLocks noChangeArrowheads="1"/>
          </p:cNvSpPr>
          <p:nvPr/>
        </p:nvSpPr>
        <p:spPr bwMode="auto">
          <a:xfrm>
            <a:off x="5384800" y="5308600"/>
            <a:ext cx="4152900" cy="15367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5400">
                <a:solidFill>
                  <a:schemeClr val="bg1"/>
                </a:solidFill>
                <a:latin typeface="Aquaduct" charset="0"/>
              </a:rPr>
              <a:t>Part Two</a:t>
            </a:r>
            <a:endParaRPr lang="en-US" sz="3800">
              <a:solidFill>
                <a:schemeClr val="bg1"/>
              </a:solidFill>
              <a:latin typeface="Aquaduct" charset="0"/>
            </a:endParaRP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18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Numbers 21:8-9</a:t>
            </a:r>
          </a:p>
        </p:txBody>
      </p:sp>
      <p:sp>
        <p:nvSpPr>
          <p:cNvPr id="93188" name="Text Box 4"/>
          <p:cNvSpPr txBox="1">
            <a:spLocks noChangeArrowheads="1"/>
          </p:cNvSpPr>
          <p:nvPr/>
        </p:nvSpPr>
        <p:spPr bwMode="auto">
          <a:xfrm>
            <a:off x="328613" y="1035050"/>
            <a:ext cx="8501062" cy="503555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3600">
                <a:solidFill>
                  <a:srgbClr val="FFFF00"/>
                </a:solidFill>
              </a:rPr>
              <a:t>And the LORD said unto Moses, Make thee a fiery serpent, and set it upon a pole: and it shall come to pass, that every one that is bitten, when he looketh upon it, shall live. And Moses made a serpent of brass, and put it upon a pole, and it came to pass, that if a serpent had bitten any man, when he beheld the serpent of brass, he lived.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3187"/>
                                        </p:tgtEl>
                                        <p:attrNameLst>
                                          <p:attrName>style.visibility</p:attrName>
                                        </p:attrNameLst>
                                      </p:cBhvr>
                                      <p:to>
                                        <p:strVal val="visible"/>
                                      </p:to>
                                    </p:set>
                                    <p:animEffect transition="in" filter="fade">
                                      <p:cBhvr>
                                        <p:cTn id="7" dur="2000"/>
                                        <p:tgtEl>
                                          <p:spTgt spid="93187"/>
                                        </p:tgtEl>
                                      </p:cBhvr>
                                    </p:animEffect>
                                    <p:anim calcmode="lin" valueType="num">
                                      <p:cBhvr>
                                        <p:cTn id="8" dur="2000" fill="hold"/>
                                        <p:tgtEl>
                                          <p:spTgt spid="93187"/>
                                        </p:tgtEl>
                                        <p:attrNameLst>
                                          <p:attrName>ppt_x</p:attrName>
                                        </p:attrNameLst>
                                      </p:cBhvr>
                                      <p:tavLst>
                                        <p:tav tm="0">
                                          <p:val>
                                            <p:strVal val="#ppt_x"/>
                                          </p:val>
                                        </p:tav>
                                        <p:tav tm="100000">
                                          <p:val>
                                            <p:strVal val="#ppt_x"/>
                                          </p:val>
                                        </p:tav>
                                      </p:tavLst>
                                    </p:anim>
                                    <p:anim calcmode="lin" valueType="num">
                                      <p:cBhvr>
                                        <p:cTn id="9" dur="2000" fill="hold"/>
                                        <p:tgtEl>
                                          <p:spTgt spid="9318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3188"/>
                                        </p:tgtEl>
                                        <p:attrNameLst>
                                          <p:attrName>style.visibility</p:attrName>
                                        </p:attrNameLst>
                                      </p:cBhvr>
                                      <p:to>
                                        <p:strVal val="visible"/>
                                      </p:to>
                                    </p:set>
                                    <p:animEffect transition="in" filter="fade">
                                      <p:cBhvr>
                                        <p:cTn id="12" dur="2000"/>
                                        <p:tgtEl>
                                          <p:spTgt spid="93188"/>
                                        </p:tgtEl>
                                      </p:cBhvr>
                                    </p:animEffect>
                                    <p:anim calcmode="lin" valueType="num">
                                      <p:cBhvr>
                                        <p:cTn id="13" dur="2000" fill="hold"/>
                                        <p:tgtEl>
                                          <p:spTgt spid="93188"/>
                                        </p:tgtEl>
                                        <p:attrNameLst>
                                          <p:attrName>ppt_x</p:attrName>
                                        </p:attrNameLst>
                                      </p:cBhvr>
                                      <p:tavLst>
                                        <p:tav tm="0">
                                          <p:val>
                                            <p:strVal val="#ppt_x"/>
                                          </p:val>
                                        </p:tav>
                                        <p:tav tm="100000">
                                          <p:val>
                                            <p:strVal val="#ppt_x"/>
                                          </p:val>
                                        </p:tav>
                                      </p:tavLst>
                                    </p:anim>
                                    <p:anim calcmode="lin" valueType="num">
                                      <p:cBhvr>
                                        <p:cTn id="14" dur="2000" fill="hold"/>
                                        <p:tgtEl>
                                          <p:spTgt spid="931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7" grpId="0"/>
      <p:bldP spid="9318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23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John 3:14-15</a:t>
            </a:r>
          </a:p>
        </p:txBody>
      </p:sp>
      <p:sp>
        <p:nvSpPr>
          <p:cNvPr id="95236" name="Text Box 4"/>
          <p:cNvSpPr txBox="1">
            <a:spLocks noChangeArrowheads="1"/>
          </p:cNvSpPr>
          <p:nvPr/>
        </p:nvSpPr>
        <p:spPr bwMode="auto">
          <a:xfrm>
            <a:off x="328613" y="1035050"/>
            <a:ext cx="8501062" cy="46640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000">
                <a:solidFill>
                  <a:srgbClr val="FFFF00"/>
                </a:solidFill>
              </a:rPr>
              <a:t>And as Moses lifted up the serpent in the wilderness, even so must the Son of man be lifted up: That whosoever believeth in him should not perish, but have eternal life.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5235"/>
                                        </p:tgtEl>
                                        <p:attrNameLst>
                                          <p:attrName>style.visibility</p:attrName>
                                        </p:attrNameLst>
                                      </p:cBhvr>
                                      <p:to>
                                        <p:strVal val="visible"/>
                                      </p:to>
                                    </p:set>
                                    <p:animEffect transition="in" filter="fade">
                                      <p:cBhvr>
                                        <p:cTn id="7" dur="2000"/>
                                        <p:tgtEl>
                                          <p:spTgt spid="95235"/>
                                        </p:tgtEl>
                                      </p:cBhvr>
                                    </p:animEffect>
                                    <p:anim calcmode="lin" valueType="num">
                                      <p:cBhvr>
                                        <p:cTn id="8" dur="2000" fill="hold"/>
                                        <p:tgtEl>
                                          <p:spTgt spid="95235"/>
                                        </p:tgtEl>
                                        <p:attrNameLst>
                                          <p:attrName>ppt_x</p:attrName>
                                        </p:attrNameLst>
                                      </p:cBhvr>
                                      <p:tavLst>
                                        <p:tav tm="0">
                                          <p:val>
                                            <p:strVal val="#ppt_x"/>
                                          </p:val>
                                        </p:tav>
                                        <p:tav tm="100000">
                                          <p:val>
                                            <p:strVal val="#ppt_x"/>
                                          </p:val>
                                        </p:tav>
                                      </p:tavLst>
                                    </p:anim>
                                    <p:anim calcmode="lin" valueType="num">
                                      <p:cBhvr>
                                        <p:cTn id="9" dur="2000" fill="hold"/>
                                        <p:tgtEl>
                                          <p:spTgt spid="952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5236"/>
                                        </p:tgtEl>
                                        <p:attrNameLst>
                                          <p:attrName>style.visibility</p:attrName>
                                        </p:attrNameLst>
                                      </p:cBhvr>
                                      <p:to>
                                        <p:strVal val="visible"/>
                                      </p:to>
                                    </p:set>
                                    <p:animEffect transition="in" filter="fade">
                                      <p:cBhvr>
                                        <p:cTn id="12" dur="2000"/>
                                        <p:tgtEl>
                                          <p:spTgt spid="95236"/>
                                        </p:tgtEl>
                                      </p:cBhvr>
                                    </p:animEffect>
                                    <p:anim calcmode="lin" valueType="num">
                                      <p:cBhvr>
                                        <p:cTn id="13" dur="2000" fill="hold"/>
                                        <p:tgtEl>
                                          <p:spTgt spid="95236"/>
                                        </p:tgtEl>
                                        <p:attrNameLst>
                                          <p:attrName>ppt_x</p:attrName>
                                        </p:attrNameLst>
                                      </p:cBhvr>
                                      <p:tavLst>
                                        <p:tav tm="0">
                                          <p:val>
                                            <p:strVal val="#ppt_x"/>
                                          </p:val>
                                        </p:tav>
                                        <p:tav tm="100000">
                                          <p:val>
                                            <p:strVal val="#ppt_x"/>
                                          </p:val>
                                        </p:tav>
                                      </p:tavLst>
                                    </p:anim>
                                    <p:anim calcmode="lin" valueType="num">
                                      <p:cBhvr>
                                        <p:cTn id="14" dur="2000" fill="hold"/>
                                        <p:tgtEl>
                                          <p:spTgt spid="952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p:bldP spid="952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descr="Tabernacle of Moses: Entrance View"/>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24000" y="-2106613"/>
            <a:ext cx="13335000" cy="10614026"/>
          </a:xfrm>
          <a:prstGeom prst="rect">
            <a:avLst/>
          </a:prstGeom>
          <a:noFill/>
          <a:extLst>
            <a:ext uri="{909E8E84-426E-40dd-AFC4-6F175D3DCCD1}">
              <a14:hiddenFill xmlns:a14="http://schemas.microsoft.com/office/drawing/2010/main">
                <a:solidFill>
                  <a:srgbClr val="FFFFFF"/>
                </a:solidFill>
              </a14:hiddenFill>
            </a:ext>
          </a:extLst>
        </p:spPr>
      </p:pic>
      <p:sp>
        <p:nvSpPr>
          <p:cNvPr id="87043" name="Rectangle 3"/>
          <p:cNvSpPr>
            <a:spLocks noChangeArrowheads="1"/>
          </p:cNvSpPr>
          <p:nvPr/>
        </p:nvSpPr>
        <p:spPr bwMode="auto">
          <a:xfrm>
            <a:off x="0" y="3556000"/>
            <a:ext cx="9144000" cy="3302000"/>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7044" name="Text Box 4"/>
          <p:cNvSpPr txBox="1">
            <a:spLocks noChangeArrowheads="1"/>
          </p:cNvSpPr>
          <p:nvPr/>
        </p:nvSpPr>
        <p:spPr bwMode="auto">
          <a:xfrm>
            <a:off x="292100" y="3613150"/>
            <a:ext cx="855980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5000">
                <a:solidFill>
                  <a:srgbClr val="FFFF00"/>
                </a:solidFill>
                <a:latin typeface="High Tower Text" charset="0"/>
              </a:rPr>
              <a:t>The </a:t>
            </a:r>
            <a:r>
              <a:rPr lang="en-US" sz="5000" u="sng">
                <a:solidFill>
                  <a:srgbClr val="FFFF00"/>
                </a:solidFill>
                <a:latin typeface="High Tower Text" charset="0"/>
              </a:rPr>
              <a:t>FIRE</a:t>
            </a:r>
            <a:r>
              <a:rPr lang="en-US" sz="5000">
                <a:solidFill>
                  <a:srgbClr val="FFFF00"/>
                </a:solidFill>
                <a:latin typeface="High Tower Text" charset="0"/>
              </a:rPr>
              <a:t> on the Brazen Altar was never allowed to go out. It was ignited by God, but had to be </a:t>
            </a:r>
            <a:r>
              <a:rPr lang="en-US" sz="5000" u="sng">
                <a:solidFill>
                  <a:srgbClr val="FFFF00"/>
                </a:solidFill>
                <a:latin typeface="High Tower Text" charset="0"/>
              </a:rPr>
              <a:t>MAINTAINED</a:t>
            </a:r>
            <a:r>
              <a:rPr lang="en-US" sz="5000">
                <a:solidFill>
                  <a:srgbClr val="FFFF00"/>
                </a:solidFill>
                <a:latin typeface="High Tower Text" charset="0"/>
              </a:rPr>
              <a:t> by man.</a:t>
            </a:r>
          </a:p>
          <a:p>
            <a:pPr algn="r"/>
            <a:r>
              <a:rPr lang="en-US" sz="5000">
                <a:solidFill>
                  <a:srgbClr val="FFFF00"/>
                </a:solidFill>
                <a:latin typeface="High Tower Text" charset="0"/>
              </a:rPr>
              <a:t> </a:t>
            </a:r>
            <a:endParaRPr lang="en-US"/>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7044"/>
                                        </p:tgtEl>
                                        <p:attrNameLst>
                                          <p:attrName>style.visibility</p:attrName>
                                        </p:attrNameLst>
                                      </p:cBhvr>
                                      <p:to>
                                        <p:strVal val="visible"/>
                                      </p:to>
                                    </p:set>
                                    <p:animEffect transition="in" filter="fade">
                                      <p:cBhvr>
                                        <p:cTn id="7" dur="3000"/>
                                        <p:tgtEl>
                                          <p:spTgt spid="87044"/>
                                        </p:tgtEl>
                                      </p:cBhvr>
                                    </p:animEffect>
                                    <p:anim calcmode="lin" valueType="num">
                                      <p:cBhvr>
                                        <p:cTn id="8" dur="3000" fill="hold"/>
                                        <p:tgtEl>
                                          <p:spTgt spid="87044"/>
                                        </p:tgtEl>
                                        <p:attrNameLst>
                                          <p:attrName>ppt_x</p:attrName>
                                        </p:attrNameLst>
                                      </p:cBhvr>
                                      <p:tavLst>
                                        <p:tav tm="0">
                                          <p:val>
                                            <p:strVal val="#ppt_x"/>
                                          </p:val>
                                        </p:tav>
                                        <p:tav tm="100000">
                                          <p:val>
                                            <p:strVal val="#ppt_x"/>
                                          </p:val>
                                        </p:tav>
                                      </p:tavLst>
                                    </p:anim>
                                    <p:anim calcmode="lin" valueType="num">
                                      <p:cBhvr>
                                        <p:cTn id="9" dur="3000" fill="hold"/>
                                        <p:tgtEl>
                                          <p:spTgt spid="870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8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Leviticus 6:13</a:t>
            </a:r>
          </a:p>
        </p:txBody>
      </p:sp>
      <p:sp>
        <p:nvSpPr>
          <p:cNvPr id="97284" name="Text Box 4"/>
          <p:cNvSpPr txBox="1">
            <a:spLocks noChangeArrowheads="1"/>
          </p:cNvSpPr>
          <p:nvPr/>
        </p:nvSpPr>
        <p:spPr bwMode="auto">
          <a:xfrm>
            <a:off x="328613" y="1035050"/>
            <a:ext cx="8501062" cy="49688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8000">
                <a:solidFill>
                  <a:srgbClr val="FFFF00"/>
                </a:solidFill>
              </a:rPr>
              <a:t>The fire shall ever be burning upon the altar; it shall never go out.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7283"/>
                                        </p:tgtEl>
                                        <p:attrNameLst>
                                          <p:attrName>style.visibility</p:attrName>
                                        </p:attrNameLst>
                                      </p:cBhvr>
                                      <p:to>
                                        <p:strVal val="visible"/>
                                      </p:to>
                                    </p:set>
                                    <p:animEffect transition="in" filter="fade">
                                      <p:cBhvr>
                                        <p:cTn id="7" dur="2000"/>
                                        <p:tgtEl>
                                          <p:spTgt spid="97283"/>
                                        </p:tgtEl>
                                      </p:cBhvr>
                                    </p:animEffect>
                                    <p:anim calcmode="lin" valueType="num">
                                      <p:cBhvr>
                                        <p:cTn id="8" dur="2000" fill="hold"/>
                                        <p:tgtEl>
                                          <p:spTgt spid="97283"/>
                                        </p:tgtEl>
                                        <p:attrNameLst>
                                          <p:attrName>ppt_x</p:attrName>
                                        </p:attrNameLst>
                                      </p:cBhvr>
                                      <p:tavLst>
                                        <p:tav tm="0">
                                          <p:val>
                                            <p:strVal val="#ppt_x"/>
                                          </p:val>
                                        </p:tav>
                                        <p:tav tm="100000">
                                          <p:val>
                                            <p:strVal val="#ppt_x"/>
                                          </p:val>
                                        </p:tav>
                                      </p:tavLst>
                                    </p:anim>
                                    <p:anim calcmode="lin" valueType="num">
                                      <p:cBhvr>
                                        <p:cTn id="9" dur="2000" fill="hold"/>
                                        <p:tgtEl>
                                          <p:spTgt spid="9728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7284"/>
                                        </p:tgtEl>
                                        <p:attrNameLst>
                                          <p:attrName>style.visibility</p:attrName>
                                        </p:attrNameLst>
                                      </p:cBhvr>
                                      <p:to>
                                        <p:strVal val="visible"/>
                                      </p:to>
                                    </p:set>
                                    <p:animEffect transition="in" filter="fade">
                                      <p:cBhvr>
                                        <p:cTn id="12" dur="2000"/>
                                        <p:tgtEl>
                                          <p:spTgt spid="97284"/>
                                        </p:tgtEl>
                                      </p:cBhvr>
                                    </p:animEffect>
                                    <p:anim calcmode="lin" valueType="num">
                                      <p:cBhvr>
                                        <p:cTn id="13" dur="2000" fill="hold"/>
                                        <p:tgtEl>
                                          <p:spTgt spid="97284"/>
                                        </p:tgtEl>
                                        <p:attrNameLst>
                                          <p:attrName>ppt_x</p:attrName>
                                        </p:attrNameLst>
                                      </p:cBhvr>
                                      <p:tavLst>
                                        <p:tav tm="0">
                                          <p:val>
                                            <p:strVal val="#ppt_x"/>
                                          </p:val>
                                        </p:tav>
                                        <p:tav tm="100000">
                                          <p:val>
                                            <p:strVal val="#ppt_x"/>
                                          </p:val>
                                        </p:tav>
                                      </p:tavLst>
                                    </p:anim>
                                    <p:anim calcmode="lin" valueType="num">
                                      <p:cBhvr>
                                        <p:cTn id="14" dur="2000" fill="hold"/>
                                        <p:tgtEl>
                                          <p:spTgt spid="972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p:bldP spid="9728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31"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Leviticus 9:24</a:t>
            </a:r>
          </a:p>
        </p:txBody>
      </p:sp>
      <p:sp>
        <p:nvSpPr>
          <p:cNvPr id="99332" name="Text Box 4"/>
          <p:cNvSpPr txBox="1">
            <a:spLocks noChangeArrowheads="1"/>
          </p:cNvSpPr>
          <p:nvPr/>
        </p:nvSpPr>
        <p:spPr bwMode="auto">
          <a:xfrm>
            <a:off x="328613" y="1035050"/>
            <a:ext cx="8501062" cy="5637213"/>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200">
                <a:solidFill>
                  <a:srgbClr val="FFFF00"/>
                </a:solidFill>
              </a:rPr>
              <a:t>And there came a fire out from before the LORD, and consumed upon the altar the burnt offering and the fat: which when all the people saw, they shouted, and fell on their faces.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9331"/>
                                        </p:tgtEl>
                                        <p:attrNameLst>
                                          <p:attrName>style.visibility</p:attrName>
                                        </p:attrNameLst>
                                      </p:cBhvr>
                                      <p:to>
                                        <p:strVal val="visible"/>
                                      </p:to>
                                    </p:set>
                                    <p:animEffect transition="in" filter="fade">
                                      <p:cBhvr>
                                        <p:cTn id="7" dur="2000"/>
                                        <p:tgtEl>
                                          <p:spTgt spid="99331"/>
                                        </p:tgtEl>
                                      </p:cBhvr>
                                    </p:animEffect>
                                    <p:anim calcmode="lin" valueType="num">
                                      <p:cBhvr>
                                        <p:cTn id="8" dur="2000" fill="hold"/>
                                        <p:tgtEl>
                                          <p:spTgt spid="99331"/>
                                        </p:tgtEl>
                                        <p:attrNameLst>
                                          <p:attrName>ppt_x</p:attrName>
                                        </p:attrNameLst>
                                      </p:cBhvr>
                                      <p:tavLst>
                                        <p:tav tm="0">
                                          <p:val>
                                            <p:strVal val="#ppt_x"/>
                                          </p:val>
                                        </p:tav>
                                        <p:tav tm="100000">
                                          <p:val>
                                            <p:strVal val="#ppt_x"/>
                                          </p:val>
                                        </p:tav>
                                      </p:tavLst>
                                    </p:anim>
                                    <p:anim calcmode="lin" valueType="num">
                                      <p:cBhvr>
                                        <p:cTn id="9" dur="2000" fill="hold"/>
                                        <p:tgtEl>
                                          <p:spTgt spid="993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9332"/>
                                        </p:tgtEl>
                                        <p:attrNameLst>
                                          <p:attrName>style.visibility</p:attrName>
                                        </p:attrNameLst>
                                      </p:cBhvr>
                                      <p:to>
                                        <p:strVal val="visible"/>
                                      </p:to>
                                    </p:set>
                                    <p:animEffect transition="in" filter="fade">
                                      <p:cBhvr>
                                        <p:cTn id="12" dur="2000"/>
                                        <p:tgtEl>
                                          <p:spTgt spid="99332"/>
                                        </p:tgtEl>
                                      </p:cBhvr>
                                    </p:animEffect>
                                    <p:anim calcmode="lin" valueType="num">
                                      <p:cBhvr>
                                        <p:cTn id="13" dur="2000" fill="hold"/>
                                        <p:tgtEl>
                                          <p:spTgt spid="99332"/>
                                        </p:tgtEl>
                                        <p:attrNameLst>
                                          <p:attrName>ppt_x</p:attrName>
                                        </p:attrNameLst>
                                      </p:cBhvr>
                                      <p:tavLst>
                                        <p:tav tm="0">
                                          <p:val>
                                            <p:strVal val="#ppt_x"/>
                                          </p:val>
                                        </p:tav>
                                        <p:tav tm="100000">
                                          <p:val>
                                            <p:strVal val="#ppt_x"/>
                                          </p:val>
                                        </p:tav>
                                      </p:tavLst>
                                    </p:anim>
                                    <p:anim calcmode="lin" valueType="num">
                                      <p:cBhvr>
                                        <p:cTn id="14" dur="2000" fill="hold"/>
                                        <p:tgtEl>
                                          <p:spTgt spid="993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p:bldP spid="9933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37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Hebrews 12:29</a:t>
            </a:r>
          </a:p>
        </p:txBody>
      </p:sp>
      <p:sp>
        <p:nvSpPr>
          <p:cNvPr id="101380" name="Text Box 4"/>
          <p:cNvSpPr txBox="1">
            <a:spLocks noChangeArrowheads="1"/>
          </p:cNvSpPr>
          <p:nvPr/>
        </p:nvSpPr>
        <p:spPr bwMode="auto">
          <a:xfrm>
            <a:off x="328613" y="1035050"/>
            <a:ext cx="8501062" cy="448310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9600">
                <a:solidFill>
                  <a:srgbClr val="FFFF00"/>
                </a:solidFill>
              </a:rPr>
              <a:t>For our God is a consuming fire.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01379"/>
                                        </p:tgtEl>
                                        <p:attrNameLst>
                                          <p:attrName>style.visibility</p:attrName>
                                        </p:attrNameLst>
                                      </p:cBhvr>
                                      <p:to>
                                        <p:strVal val="visible"/>
                                      </p:to>
                                    </p:set>
                                    <p:animEffect transition="in" filter="fade">
                                      <p:cBhvr>
                                        <p:cTn id="7" dur="2000"/>
                                        <p:tgtEl>
                                          <p:spTgt spid="101379"/>
                                        </p:tgtEl>
                                      </p:cBhvr>
                                    </p:animEffect>
                                    <p:anim calcmode="lin" valueType="num">
                                      <p:cBhvr>
                                        <p:cTn id="8" dur="2000" fill="hold"/>
                                        <p:tgtEl>
                                          <p:spTgt spid="101379"/>
                                        </p:tgtEl>
                                        <p:attrNameLst>
                                          <p:attrName>ppt_x</p:attrName>
                                        </p:attrNameLst>
                                      </p:cBhvr>
                                      <p:tavLst>
                                        <p:tav tm="0">
                                          <p:val>
                                            <p:strVal val="#ppt_x"/>
                                          </p:val>
                                        </p:tav>
                                        <p:tav tm="100000">
                                          <p:val>
                                            <p:strVal val="#ppt_x"/>
                                          </p:val>
                                        </p:tav>
                                      </p:tavLst>
                                    </p:anim>
                                    <p:anim calcmode="lin" valueType="num">
                                      <p:cBhvr>
                                        <p:cTn id="9" dur="2000" fill="hold"/>
                                        <p:tgtEl>
                                          <p:spTgt spid="10137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1380"/>
                                        </p:tgtEl>
                                        <p:attrNameLst>
                                          <p:attrName>style.visibility</p:attrName>
                                        </p:attrNameLst>
                                      </p:cBhvr>
                                      <p:to>
                                        <p:strVal val="visible"/>
                                      </p:to>
                                    </p:set>
                                    <p:animEffect transition="in" filter="fade">
                                      <p:cBhvr>
                                        <p:cTn id="12" dur="2000"/>
                                        <p:tgtEl>
                                          <p:spTgt spid="101380"/>
                                        </p:tgtEl>
                                      </p:cBhvr>
                                    </p:animEffect>
                                    <p:anim calcmode="lin" valueType="num">
                                      <p:cBhvr>
                                        <p:cTn id="13" dur="2000" fill="hold"/>
                                        <p:tgtEl>
                                          <p:spTgt spid="101380"/>
                                        </p:tgtEl>
                                        <p:attrNameLst>
                                          <p:attrName>ppt_x</p:attrName>
                                        </p:attrNameLst>
                                      </p:cBhvr>
                                      <p:tavLst>
                                        <p:tav tm="0">
                                          <p:val>
                                            <p:strVal val="#ppt_x"/>
                                          </p:val>
                                        </p:tav>
                                        <p:tav tm="100000">
                                          <p:val>
                                            <p:strVal val="#ppt_x"/>
                                          </p:val>
                                        </p:tav>
                                      </p:tavLst>
                                    </p:anim>
                                    <p:anim calcmode="lin" valueType="num">
                                      <p:cBhvr>
                                        <p:cTn id="14" dur="2000" fill="hold"/>
                                        <p:tgtEl>
                                          <p:spTgt spid="1013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p:bldP spid="10138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Tabernacle of Moses: Entrance View"/>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24000" y="-2106613"/>
            <a:ext cx="13335000" cy="10614026"/>
          </a:xfrm>
          <a:prstGeom prst="rect">
            <a:avLst/>
          </a:prstGeom>
          <a:noFill/>
          <a:extLst>
            <a:ext uri="{909E8E84-426E-40dd-AFC4-6F175D3DCCD1}">
              <a14:hiddenFill xmlns:a14="http://schemas.microsoft.com/office/drawing/2010/main">
                <a:solidFill>
                  <a:srgbClr val="FFFFFF"/>
                </a:solidFill>
              </a14:hiddenFill>
            </a:ext>
          </a:extLst>
        </p:spPr>
      </p:pic>
      <p:sp>
        <p:nvSpPr>
          <p:cNvPr id="89091" name="Rectangle 3"/>
          <p:cNvSpPr>
            <a:spLocks noChangeArrowheads="1"/>
          </p:cNvSpPr>
          <p:nvPr/>
        </p:nvSpPr>
        <p:spPr bwMode="auto">
          <a:xfrm>
            <a:off x="0" y="4102100"/>
            <a:ext cx="9144000" cy="2755900"/>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9092" name="Text Box 4"/>
          <p:cNvSpPr txBox="1">
            <a:spLocks noChangeArrowheads="1"/>
          </p:cNvSpPr>
          <p:nvPr/>
        </p:nvSpPr>
        <p:spPr bwMode="auto">
          <a:xfrm>
            <a:off x="292100" y="4641850"/>
            <a:ext cx="855980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5000">
                <a:solidFill>
                  <a:srgbClr val="FFFF00"/>
                </a:solidFill>
                <a:latin typeface="High Tower Text" charset="0"/>
              </a:rPr>
              <a:t>The main message of this altar was </a:t>
            </a:r>
            <a:r>
              <a:rPr lang="en-US" sz="5000" u="sng">
                <a:solidFill>
                  <a:srgbClr val="FFFF00"/>
                </a:solidFill>
                <a:latin typeface="High Tower Text" charset="0"/>
              </a:rPr>
              <a:t>BLOOD ATONEMENT</a:t>
            </a:r>
            <a:r>
              <a:rPr lang="en-US" sz="5000">
                <a:solidFill>
                  <a:srgbClr val="FFFF00"/>
                </a:solidFill>
                <a:latin typeface="High Tower Text" charset="0"/>
              </a:rPr>
              <a:t>.</a:t>
            </a:r>
          </a:p>
          <a:p>
            <a:pPr algn="r"/>
            <a:r>
              <a:rPr lang="en-US" sz="5000">
                <a:solidFill>
                  <a:srgbClr val="FFFF00"/>
                </a:solidFill>
                <a:latin typeface="High Tower Text" charset="0"/>
              </a:rPr>
              <a:t> </a:t>
            </a:r>
            <a:endParaRPr lang="en-US"/>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9092"/>
                                        </p:tgtEl>
                                        <p:attrNameLst>
                                          <p:attrName>style.visibility</p:attrName>
                                        </p:attrNameLst>
                                      </p:cBhvr>
                                      <p:to>
                                        <p:strVal val="visible"/>
                                      </p:to>
                                    </p:set>
                                    <p:animEffect transition="in" filter="fade">
                                      <p:cBhvr>
                                        <p:cTn id="7" dur="3000"/>
                                        <p:tgtEl>
                                          <p:spTgt spid="89092"/>
                                        </p:tgtEl>
                                      </p:cBhvr>
                                    </p:animEffect>
                                    <p:anim calcmode="lin" valueType="num">
                                      <p:cBhvr>
                                        <p:cTn id="8" dur="3000" fill="hold"/>
                                        <p:tgtEl>
                                          <p:spTgt spid="89092"/>
                                        </p:tgtEl>
                                        <p:attrNameLst>
                                          <p:attrName>ppt_x</p:attrName>
                                        </p:attrNameLst>
                                      </p:cBhvr>
                                      <p:tavLst>
                                        <p:tav tm="0">
                                          <p:val>
                                            <p:strVal val="#ppt_x"/>
                                          </p:val>
                                        </p:tav>
                                        <p:tav tm="100000">
                                          <p:val>
                                            <p:strVal val="#ppt_x"/>
                                          </p:val>
                                        </p:tav>
                                      </p:tavLst>
                                    </p:anim>
                                    <p:anim calcmode="lin" valueType="num">
                                      <p:cBhvr>
                                        <p:cTn id="9" dur="3000" fill="hold"/>
                                        <p:tgtEl>
                                          <p:spTgt spid="890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2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Hebrews 9:21-22</a:t>
            </a:r>
          </a:p>
        </p:txBody>
      </p:sp>
      <p:sp>
        <p:nvSpPr>
          <p:cNvPr id="103428" name="Text Box 4"/>
          <p:cNvSpPr txBox="1">
            <a:spLocks noChangeArrowheads="1"/>
          </p:cNvSpPr>
          <p:nvPr/>
        </p:nvSpPr>
        <p:spPr bwMode="auto">
          <a:xfrm>
            <a:off x="328613" y="1035050"/>
            <a:ext cx="8501062" cy="5214938"/>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800">
                <a:solidFill>
                  <a:srgbClr val="FFFF00"/>
                </a:solidFill>
              </a:rPr>
              <a:t>Moreover he sprinkled with blood both the tabernacle, and all the vessels of the ministry. And almost all things are by the law purged with blood; and without shedding of blood is no remission.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03427"/>
                                        </p:tgtEl>
                                        <p:attrNameLst>
                                          <p:attrName>style.visibility</p:attrName>
                                        </p:attrNameLst>
                                      </p:cBhvr>
                                      <p:to>
                                        <p:strVal val="visible"/>
                                      </p:to>
                                    </p:set>
                                    <p:animEffect transition="in" filter="fade">
                                      <p:cBhvr>
                                        <p:cTn id="7" dur="2000"/>
                                        <p:tgtEl>
                                          <p:spTgt spid="103427"/>
                                        </p:tgtEl>
                                      </p:cBhvr>
                                    </p:animEffect>
                                    <p:anim calcmode="lin" valueType="num">
                                      <p:cBhvr>
                                        <p:cTn id="8" dur="2000" fill="hold"/>
                                        <p:tgtEl>
                                          <p:spTgt spid="103427"/>
                                        </p:tgtEl>
                                        <p:attrNameLst>
                                          <p:attrName>ppt_x</p:attrName>
                                        </p:attrNameLst>
                                      </p:cBhvr>
                                      <p:tavLst>
                                        <p:tav tm="0">
                                          <p:val>
                                            <p:strVal val="#ppt_x"/>
                                          </p:val>
                                        </p:tav>
                                        <p:tav tm="100000">
                                          <p:val>
                                            <p:strVal val="#ppt_x"/>
                                          </p:val>
                                        </p:tav>
                                      </p:tavLst>
                                    </p:anim>
                                    <p:anim calcmode="lin" valueType="num">
                                      <p:cBhvr>
                                        <p:cTn id="9" dur="2000" fill="hold"/>
                                        <p:tgtEl>
                                          <p:spTgt spid="10342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3428"/>
                                        </p:tgtEl>
                                        <p:attrNameLst>
                                          <p:attrName>style.visibility</p:attrName>
                                        </p:attrNameLst>
                                      </p:cBhvr>
                                      <p:to>
                                        <p:strVal val="visible"/>
                                      </p:to>
                                    </p:set>
                                    <p:animEffect transition="in" filter="fade">
                                      <p:cBhvr>
                                        <p:cTn id="12" dur="2000"/>
                                        <p:tgtEl>
                                          <p:spTgt spid="103428"/>
                                        </p:tgtEl>
                                      </p:cBhvr>
                                    </p:animEffect>
                                    <p:anim calcmode="lin" valueType="num">
                                      <p:cBhvr>
                                        <p:cTn id="13" dur="2000" fill="hold"/>
                                        <p:tgtEl>
                                          <p:spTgt spid="103428"/>
                                        </p:tgtEl>
                                        <p:attrNameLst>
                                          <p:attrName>ppt_x</p:attrName>
                                        </p:attrNameLst>
                                      </p:cBhvr>
                                      <p:tavLst>
                                        <p:tav tm="0">
                                          <p:val>
                                            <p:strVal val="#ppt_x"/>
                                          </p:val>
                                        </p:tav>
                                        <p:tav tm="100000">
                                          <p:val>
                                            <p:strVal val="#ppt_x"/>
                                          </p:val>
                                        </p:tav>
                                      </p:tavLst>
                                    </p:anim>
                                    <p:anim calcmode="lin" valueType="num">
                                      <p:cBhvr>
                                        <p:cTn id="14" dur="2000" fill="hold"/>
                                        <p:tgtEl>
                                          <p:spTgt spid="1034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p:bldP spid="10342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47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Hebrews 9:12</a:t>
            </a:r>
          </a:p>
        </p:txBody>
      </p:sp>
      <p:sp>
        <p:nvSpPr>
          <p:cNvPr id="105476" name="Text Box 4"/>
          <p:cNvSpPr txBox="1">
            <a:spLocks noChangeArrowheads="1"/>
          </p:cNvSpPr>
          <p:nvPr/>
        </p:nvSpPr>
        <p:spPr bwMode="auto">
          <a:xfrm>
            <a:off x="328613" y="1035050"/>
            <a:ext cx="8501062" cy="502602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400">
                <a:solidFill>
                  <a:srgbClr val="FFFF00"/>
                </a:solidFill>
              </a:rPr>
              <a:t>Neither by the blood of goats and calves, but by his own blood he entered in once into the holy place, having obtained eternal redemption for us.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05475"/>
                                        </p:tgtEl>
                                        <p:attrNameLst>
                                          <p:attrName>style.visibility</p:attrName>
                                        </p:attrNameLst>
                                      </p:cBhvr>
                                      <p:to>
                                        <p:strVal val="visible"/>
                                      </p:to>
                                    </p:set>
                                    <p:animEffect transition="in" filter="fade">
                                      <p:cBhvr>
                                        <p:cTn id="7" dur="2000"/>
                                        <p:tgtEl>
                                          <p:spTgt spid="105475"/>
                                        </p:tgtEl>
                                      </p:cBhvr>
                                    </p:animEffect>
                                    <p:anim calcmode="lin" valueType="num">
                                      <p:cBhvr>
                                        <p:cTn id="8" dur="2000" fill="hold"/>
                                        <p:tgtEl>
                                          <p:spTgt spid="105475"/>
                                        </p:tgtEl>
                                        <p:attrNameLst>
                                          <p:attrName>ppt_x</p:attrName>
                                        </p:attrNameLst>
                                      </p:cBhvr>
                                      <p:tavLst>
                                        <p:tav tm="0">
                                          <p:val>
                                            <p:strVal val="#ppt_x"/>
                                          </p:val>
                                        </p:tav>
                                        <p:tav tm="100000">
                                          <p:val>
                                            <p:strVal val="#ppt_x"/>
                                          </p:val>
                                        </p:tav>
                                      </p:tavLst>
                                    </p:anim>
                                    <p:anim calcmode="lin" valueType="num">
                                      <p:cBhvr>
                                        <p:cTn id="9" dur="2000" fill="hold"/>
                                        <p:tgtEl>
                                          <p:spTgt spid="10547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5476"/>
                                        </p:tgtEl>
                                        <p:attrNameLst>
                                          <p:attrName>style.visibility</p:attrName>
                                        </p:attrNameLst>
                                      </p:cBhvr>
                                      <p:to>
                                        <p:strVal val="visible"/>
                                      </p:to>
                                    </p:set>
                                    <p:animEffect transition="in" filter="fade">
                                      <p:cBhvr>
                                        <p:cTn id="12" dur="2000"/>
                                        <p:tgtEl>
                                          <p:spTgt spid="105476"/>
                                        </p:tgtEl>
                                      </p:cBhvr>
                                    </p:animEffect>
                                    <p:anim calcmode="lin" valueType="num">
                                      <p:cBhvr>
                                        <p:cTn id="13" dur="2000" fill="hold"/>
                                        <p:tgtEl>
                                          <p:spTgt spid="105476"/>
                                        </p:tgtEl>
                                        <p:attrNameLst>
                                          <p:attrName>ppt_x</p:attrName>
                                        </p:attrNameLst>
                                      </p:cBhvr>
                                      <p:tavLst>
                                        <p:tav tm="0">
                                          <p:val>
                                            <p:strVal val="#ppt_x"/>
                                          </p:val>
                                        </p:tav>
                                        <p:tav tm="100000">
                                          <p:val>
                                            <p:strVal val="#ppt_x"/>
                                          </p:val>
                                        </p:tav>
                                      </p:tavLst>
                                    </p:anim>
                                    <p:anim calcmode="lin" valueType="num">
                                      <p:cBhvr>
                                        <p:cTn id="14" dur="2000" fill="hold"/>
                                        <p:tgtEl>
                                          <p:spTgt spid="1054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5" grpId="0"/>
      <p:bldP spid="10547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2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1 Corinthians 1:18</a:t>
            </a:r>
          </a:p>
        </p:txBody>
      </p:sp>
      <p:sp>
        <p:nvSpPr>
          <p:cNvPr id="107524" name="Text Box 4"/>
          <p:cNvSpPr txBox="1">
            <a:spLocks noChangeArrowheads="1"/>
          </p:cNvSpPr>
          <p:nvPr/>
        </p:nvSpPr>
        <p:spPr bwMode="auto">
          <a:xfrm>
            <a:off x="328613" y="1035050"/>
            <a:ext cx="8501062" cy="46640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For the preaching of the cross is to them that perish foolishness; but unto us which are saved it is the power of God.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07523"/>
                                        </p:tgtEl>
                                        <p:attrNameLst>
                                          <p:attrName>style.visibility</p:attrName>
                                        </p:attrNameLst>
                                      </p:cBhvr>
                                      <p:to>
                                        <p:strVal val="visible"/>
                                      </p:to>
                                    </p:set>
                                    <p:animEffect transition="in" filter="fade">
                                      <p:cBhvr>
                                        <p:cTn id="7" dur="2000"/>
                                        <p:tgtEl>
                                          <p:spTgt spid="107523"/>
                                        </p:tgtEl>
                                      </p:cBhvr>
                                    </p:animEffect>
                                    <p:anim calcmode="lin" valueType="num">
                                      <p:cBhvr>
                                        <p:cTn id="8" dur="2000" fill="hold"/>
                                        <p:tgtEl>
                                          <p:spTgt spid="107523"/>
                                        </p:tgtEl>
                                        <p:attrNameLst>
                                          <p:attrName>ppt_x</p:attrName>
                                        </p:attrNameLst>
                                      </p:cBhvr>
                                      <p:tavLst>
                                        <p:tav tm="0">
                                          <p:val>
                                            <p:strVal val="#ppt_x"/>
                                          </p:val>
                                        </p:tav>
                                        <p:tav tm="100000">
                                          <p:val>
                                            <p:strVal val="#ppt_x"/>
                                          </p:val>
                                        </p:tav>
                                      </p:tavLst>
                                    </p:anim>
                                    <p:anim calcmode="lin" valueType="num">
                                      <p:cBhvr>
                                        <p:cTn id="9" dur="2000" fill="hold"/>
                                        <p:tgtEl>
                                          <p:spTgt spid="10752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7524"/>
                                        </p:tgtEl>
                                        <p:attrNameLst>
                                          <p:attrName>style.visibility</p:attrName>
                                        </p:attrNameLst>
                                      </p:cBhvr>
                                      <p:to>
                                        <p:strVal val="visible"/>
                                      </p:to>
                                    </p:set>
                                    <p:animEffect transition="in" filter="fade">
                                      <p:cBhvr>
                                        <p:cTn id="12" dur="2000"/>
                                        <p:tgtEl>
                                          <p:spTgt spid="107524"/>
                                        </p:tgtEl>
                                      </p:cBhvr>
                                    </p:animEffect>
                                    <p:anim calcmode="lin" valueType="num">
                                      <p:cBhvr>
                                        <p:cTn id="13" dur="2000" fill="hold"/>
                                        <p:tgtEl>
                                          <p:spTgt spid="107524"/>
                                        </p:tgtEl>
                                        <p:attrNameLst>
                                          <p:attrName>ppt_x</p:attrName>
                                        </p:attrNameLst>
                                      </p:cBhvr>
                                      <p:tavLst>
                                        <p:tav tm="0">
                                          <p:val>
                                            <p:strVal val="#ppt_x"/>
                                          </p:val>
                                        </p:tav>
                                        <p:tav tm="100000">
                                          <p:val>
                                            <p:strVal val="#ppt_x"/>
                                          </p:val>
                                        </p:tav>
                                      </p:tavLst>
                                    </p:anim>
                                    <p:anim calcmode="lin" valueType="num">
                                      <p:cBhvr>
                                        <p:cTn id="14" dur="2000" fill="hold"/>
                                        <p:tgtEl>
                                          <p:spTgt spid="1075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3" grpId="0"/>
      <p:bldP spid="1075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6" name="Picture 6"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Exodus 25:8-9</a:t>
            </a:r>
          </a:p>
        </p:txBody>
      </p:sp>
      <p:sp>
        <p:nvSpPr>
          <p:cNvPr id="25604" name="Text Box 4"/>
          <p:cNvSpPr txBox="1">
            <a:spLocks noChangeArrowheads="1"/>
          </p:cNvSpPr>
          <p:nvPr/>
        </p:nvSpPr>
        <p:spPr bwMode="auto">
          <a:xfrm>
            <a:off x="328613" y="1035050"/>
            <a:ext cx="8501062" cy="5705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600">
                <a:solidFill>
                  <a:srgbClr val="FFFF00"/>
                </a:solidFill>
              </a:rPr>
              <a:t>And let them make me a sanctuary; that I may dwell among them. According to all that I shew thee, after the pattern of the tabernacle, and the pattern of all the instruments thereof, even so shall ye make it.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5603"/>
                                        </p:tgtEl>
                                        <p:attrNameLst>
                                          <p:attrName>style.visibility</p:attrName>
                                        </p:attrNameLst>
                                      </p:cBhvr>
                                      <p:to>
                                        <p:strVal val="visible"/>
                                      </p:to>
                                    </p:set>
                                    <p:animEffect transition="in" filter="fade">
                                      <p:cBhvr>
                                        <p:cTn id="7" dur="2000"/>
                                        <p:tgtEl>
                                          <p:spTgt spid="25603"/>
                                        </p:tgtEl>
                                      </p:cBhvr>
                                    </p:animEffect>
                                    <p:anim calcmode="lin" valueType="num">
                                      <p:cBhvr>
                                        <p:cTn id="8" dur="2000" fill="hold"/>
                                        <p:tgtEl>
                                          <p:spTgt spid="25603"/>
                                        </p:tgtEl>
                                        <p:attrNameLst>
                                          <p:attrName>ppt_x</p:attrName>
                                        </p:attrNameLst>
                                      </p:cBhvr>
                                      <p:tavLst>
                                        <p:tav tm="0">
                                          <p:val>
                                            <p:strVal val="#ppt_x"/>
                                          </p:val>
                                        </p:tav>
                                        <p:tav tm="100000">
                                          <p:val>
                                            <p:strVal val="#ppt_x"/>
                                          </p:val>
                                        </p:tav>
                                      </p:tavLst>
                                    </p:anim>
                                    <p:anim calcmode="lin" valueType="num">
                                      <p:cBhvr>
                                        <p:cTn id="9" dur="2000" fill="hold"/>
                                        <p:tgtEl>
                                          <p:spTgt spid="2560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5604"/>
                                        </p:tgtEl>
                                        <p:attrNameLst>
                                          <p:attrName>style.visibility</p:attrName>
                                        </p:attrNameLst>
                                      </p:cBhvr>
                                      <p:to>
                                        <p:strVal val="visible"/>
                                      </p:to>
                                    </p:set>
                                    <p:animEffect transition="in" filter="fade">
                                      <p:cBhvr>
                                        <p:cTn id="12" dur="2000"/>
                                        <p:tgtEl>
                                          <p:spTgt spid="25604"/>
                                        </p:tgtEl>
                                      </p:cBhvr>
                                    </p:animEffect>
                                    <p:anim calcmode="lin" valueType="num">
                                      <p:cBhvr>
                                        <p:cTn id="13" dur="2000" fill="hold"/>
                                        <p:tgtEl>
                                          <p:spTgt spid="25604"/>
                                        </p:tgtEl>
                                        <p:attrNameLst>
                                          <p:attrName>ppt_x</p:attrName>
                                        </p:attrNameLst>
                                      </p:cBhvr>
                                      <p:tavLst>
                                        <p:tav tm="0">
                                          <p:val>
                                            <p:strVal val="#ppt_x"/>
                                          </p:val>
                                        </p:tav>
                                        <p:tav tm="100000">
                                          <p:val>
                                            <p:strVal val="#ppt_x"/>
                                          </p:val>
                                        </p:tav>
                                      </p:tavLst>
                                    </p:anim>
                                    <p:anim calcmode="lin" valueType="num">
                                      <p:cBhvr>
                                        <p:cTn id="14" dur="2000" fill="hold"/>
                                        <p:tgtEl>
                                          <p:spTgt spid="256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p:bldP spid="2560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descr="Tabernacle of Moses: Entrance View"/>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24000" y="-2106613"/>
            <a:ext cx="13335000" cy="10614026"/>
          </a:xfrm>
          <a:prstGeom prst="rect">
            <a:avLst/>
          </a:prstGeom>
          <a:noFill/>
          <a:extLst>
            <a:ext uri="{909E8E84-426E-40dd-AFC4-6F175D3DCCD1}">
              <a14:hiddenFill xmlns:a14="http://schemas.microsoft.com/office/drawing/2010/main">
                <a:solidFill>
                  <a:srgbClr val="FFFFFF"/>
                </a:solidFill>
              </a14:hiddenFill>
            </a:ext>
          </a:extLst>
        </p:spPr>
      </p:pic>
      <p:sp>
        <p:nvSpPr>
          <p:cNvPr id="91139" name="Rectangle 3"/>
          <p:cNvSpPr>
            <a:spLocks noChangeArrowheads="1"/>
          </p:cNvSpPr>
          <p:nvPr/>
        </p:nvSpPr>
        <p:spPr bwMode="auto">
          <a:xfrm>
            <a:off x="0" y="4102100"/>
            <a:ext cx="9144000" cy="2755900"/>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91140" name="Text Box 4"/>
          <p:cNvSpPr txBox="1">
            <a:spLocks noChangeArrowheads="1"/>
          </p:cNvSpPr>
          <p:nvPr/>
        </p:nvSpPr>
        <p:spPr bwMode="auto">
          <a:xfrm>
            <a:off x="292100" y="4337050"/>
            <a:ext cx="855980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4600">
                <a:solidFill>
                  <a:srgbClr val="FFFF00"/>
                </a:solidFill>
                <a:latin typeface="High Tower Text" charset="0"/>
              </a:rPr>
              <a:t>The horns on the Brazen Altar symbolized </a:t>
            </a:r>
            <a:r>
              <a:rPr lang="en-US" sz="4600" u="sng">
                <a:solidFill>
                  <a:srgbClr val="FFFF00"/>
                </a:solidFill>
                <a:latin typeface="High Tower Text" charset="0"/>
              </a:rPr>
              <a:t>POWER</a:t>
            </a:r>
            <a:r>
              <a:rPr lang="en-US" sz="4600">
                <a:solidFill>
                  <a:srgbClr val="FFFF00"/>
                </a:solidFill>
                <a:latin typeface="High Tower Text" charset="0"/>
              </a:rPr>
              <a:t>. They were where the </a:t>
            </a:r>
            <a:r>
              <a:rPr lang="en-US" sz="4600" u="sng">
                <a:solidFill>
                  <a:srgbClr val="FFFF00"/>
                </a:solidFill>
                <a:latin typeface="High Tower Text" charset="0"/>
              </a:rPr>
              <a:t>BLOOD</a:t>
            </a:r>
            <a:r>
              <a:rPr lang="en-US" sz="4600">
                <a:solidFill>
                  <a:srgbClr val="FFFF00"/>
                </a:solidFill>
                <a:latin typeface="High Tower Text" charset="0"/>
              </a:rPr>
              <a:t> was applied.</a:t>
            </a:r>
          </a:p>
          <a:p>
            <a:pPr algn="r"/>
            <a:r>
              <a:rPr lang="en-US" sz="5000">
                <a:solidFill>
                  <a:srgbClr val="FFFF00"/>
                </a:solidFill>
                <a:latin typeface="High Tower Text" charset="0"/>
              </a:rPr>
              <a:t> </a:t>
            </a:r>
            <a:endParaRPr lang="en-US"/>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1140"/>
                                        </p:tgtEl>
                                        <p:attrNameLst>
                                          <p:attrName>style.visibility</p:attrName>
                                        </p:attrNameLst>
                                      </p:cBhvr>
                                      <p:to>
                                        <p:strVal val="visible"/>
                                      </p:to>
                                    </p:set>
                                    <p:animEffect transition="in" filter="fade">
                                      <p:cBhvr>
                                        <p:cTn id="7" dur="3000"/>
                                        <p:tgtEl>
                                          <p:spTgt spid="91140"/>
                                        </p:tgtEl>
                                      </p:cBhvr>
                                    </p:animEffect>
                                    <p:anim calcmode="lin" valueType="num">
                                      <p:cBhvr>
                                        <p:cTn id="8" dur="3000" fill="hold"/>
                                        <p:tgtEl>
                                          <p:spTgt spid="91140"/>
                                        </p:tgtEl>
                                        <p:attrNameLst>
                                          <p:attrName>ppt_x</p:attrName>
                                        </p:attrNameLst>
                                      </p:cBhvr>
                                      <p:tavLst>
                                        <p:tav tm="0">
                                          <p:val>
                                            <p:strVal val="#ppt_x"/>
                                          </p:val>
                                        </p:tav>
                                        <p:tav tm="100000">
                                          <p:val>
                                            <p:strVal val="#ppt_x"/>
                                          </p:val>
                                        </p:tav>
                                      </p:tavLst>
                                    </p:anim>
                                    <p:anim calcmode="lin" valueType="num">
                                      <p:cBhvr>
                                        <p:cTn id="9" dur="3000" fill="hold"/>
                                        <p:tgtEl>
                                          <p:spTgt spid="911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4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571"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Psalm 18:1-2</a:t>
            </a:r>
          </a:p>
        </p:txBody>
      </p:sp>
      <p:sp>
        <p:nvSpPr>
          <p:cNvPr id="109572" name="Text Box 4"/>
          <p:cNvSpPr txBox="1">
            <a:spLocks noChangeArrowheads="1"/>
          </p:cNvSpPr>
          <p:nvPr/>
        </p:nvSpPr>
        <p:spPr bwMode="auto">
          <a:xfrm>
            <a:off x="328613" y="1035050"/>
            <a:ext cx="8501062" cy="500380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600">
                <a:solidFill>
                  <a:srgbClr val="FFFF00"/>
                </a:solidFill>
              </a:rPr>
              <a:t>I will love thee, O LORD, my strength. The LORD is my rock, and my fortress, and my deliverer; my God, my strength, in whom I will trust; my buckler, and the horn of my salvation, and my high tower.</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09571"/>
                                        </p:tgtEl>
                                        <p:attrNameLst>
                                          <p:attrName>style.visibility</p:attrName>
                                        </p:attrNameLst>
                                      </p:cBhvr>
                                      <p:to>
                                        <p:strVal val="visible"/>
                                      </p:to>
                                    </p:set>
                                    <p:animEffect transition="in" filter="fade">
                                      <p:cBhvr>
                                        <p:cTn id="7" dur="2000"/>
                                        <p:tgtEl>
                                          <p:spTgt spid="109571"/>
                                        </p:tgtEl>
                                      </p:cBhvr>
                                    </p:animEffect>
                                    <p:anim calcmode="lin" valueType="num">
                                      <p:cBhvr>
                                        <p:cTn id="8" dur="2000" fill="hold"/>
                                        <p:tgtEl>
                                          <p:spTgt spid="109571"/>
                                        </p:tgtEl>
                                        <p:attrNameLst>
                                          <p:attrName>ppt_x</p:attrName>
                                        </p:attrNameLst>
                                      </p:cBhvr>
                                      <p:tavLst>
                                        <p:tav tm="0">
                                          <p:val>
                                            <p:strVal val="#ppt_x"/>
                                          </p:val>
                                        </p:tav>
                                        <p:tav tm="100000">
                                          <p:val>
                                            <p:strVal val="#ppt_x"/>
                                          </p:val>
                                        </p:tav>
                                      </p:tavLst>
                                    </p:anim>
                                    <p:anim calcmode="lin" valueType="num">
                                      <p:cBhvr>
                                        <p:cTn id="9" dur="2000" fill="hold"/>
                                        <p:tgtEl>
                                          <p:spTgt spid="10957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9572"/>
                                        </p:tgtEl>
                                        <p:attrNameLst>
                                          <p:attrName>style.visibility</p:attrName>
                                        </p:attrNameLst>
                                      </p:cBhvr>
                                      <p:to>
                                        <p:strVal val="visible"/>
                                      </p:to>
                                    </p:set>
                                    <p:animEffect transition="in" filter="fade">
                                      <p:cBhvr>
                                        <p:cTn id="12" dur="2000"/>
                                        <p:tgtEl>
                                          <p:spTgt spid="109572"/>
                                        </p:tgtEl>
                                      </p:cBhvr>
                                    </p:animEffect>
                                    <p:anim calcmode="lin" valueType="num">
                                      <p:cBhvr>
                                        <p:cTn id="13" dur="2000" fill="hold"/>
                                        <p:tgtEl>
                                          <p:spTgt spid="109572"/>
                                        </p:tgtEl>
                                        <p:attrNameLst>
                                          <p:attrName>ppt_x</p:attrName>
                                        </p:attrNameLst>
                                      </p:cBhvr>
                                      <p:tavLst>
                                        <p:tav tm="0">
                                          <p:val>
                                            <p:strVal val="#ppt_x"/>
                                          </p:val>
                                        </p:tav>
                                        <p:tav tm="100000">
                                          <p:val>
                                            <p:strVal val="#ppt_x"/>
                                          </p:val>
                                        </p:tav>
                                      </p:tavLst>
                                    </p:anim>
                                    <p:anim calcmode="lin" valueType="num">
                                      <p:cBhvr>
                                        <p:cTn id="14" dur="2000" fill="hold"/>
                                        <p:tgtEl>
                                          <p:spTgt spid="1095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p:bldP spid="10957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161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Luke 1:68-69</a:t>
            </a:r>
          </a:p>
        </p:txBody>
      </p:sp>
      <p:sp>
        <p:nvSpPr>
          <p:cNvPr id="111620" name="Text Box 4"/>
          <p:cNvSpPr txBox="1">
            <a:spLocks noChangeArrowheads="1"/>
          </p:cNvSpPr>
          <p:nvPr/>
        </p:nvSpPr>
        <p:spPr bwMode="auto">
          <a:xfrm>
            <a:off x="328613" y="1035050"/>
            <a:ext cx="8501062" cy="502602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400">
                <a:solidFill>
                  <a:srgbClr val="FFFF00"/>
                </a:solidFill>
              </a:rPr>
              <a:t>Blessed be the Lord God of Israel; for he hath visited and redeemed his people, And hath raised up an horn of salvation for us in the house of his servant David;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1619"/>
                                        </p:tgtEl>
                                        <p:attrNameLst>
                                          <p:attrName>style.visibility</p:attrName>
                                        </p:attrNameLst>
                                      </p:cBhvr>
                                      <p:to>
                                        <p:strVal val="visible"/>
                                      </p:to>
                                    </p:set>
                                    <p:animEffect transition="in" filter="fade">
                                      <p:cBhvr>
                                        <p:cTn id="7" dur="2000"/>
                                        <p:tgtEl>
                                          <p:spTgt spid="111619"/>
                                        </p:tgtEl>
                                      </p:cBhvr>
                                    </p:animEffect>
                                    <p:anim calcmode="lin" valueType="num">
                                      <p:cBhvr>
                                        <p:cTn id="8" dur="2000" fill="hold"/>
                                        <p:tgtEl>
                                          <p:spTgt spid="111619"/>
                                        </p:tgtEl>
                                        <p:attrNameLst>
                                          <p:attrName>ppt_x</p:attrName>
                                        </p:attrNameLst>
                                      </p:cBhvr>
                                      <p:tavLst>
                                        <p:tav tm="0">
                                          <p:val>
                                            <p:strVal val="#ppt_x"/>
                                          </p:val>
                                        </p:tav>
                                        <p:tav tm="100000">
                                          <p:val>
                                            <p:strVal val="#ppt_x"/>
                                          </p:val>
                                        </p:tav>
                                      </p:tavLst>
                                    </p:anim>
                                    <p:anim calcmode="lin" valueType="num">
                                      <p:cBhvr>
                                        <p:cTn id="9" dur="2000" fill="hold"/>
                                        <p:tgtEl>
                                          <p:spTgt spid="1116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1620"/>
                                        </p:tgtEl>
                                        <p:attrNameLst>
                                          <p:attrName>style.visibility</p:attrName>
                                        </p:attrNameLst>
                                      </p:cBhvr>
                                      <p:to>
                                        <p:strVal val="visible"/>
                                      </p:to>
                                    </p:set>
                                    <p:animEffect transition="in" filter="fade">
                                      <p:cBhvr>
                                        <p:cTn id="12" dur="2000"/>
                                        <p:tgtEl>
                                          <p:spTgt spid="111620"/>
                                        </p:tgtEl>
                                      </p:cBhvr>
                                    </p:animEffect>
                                    <p:anim calcmode="lin" valueType="num">
                                      <p:cBhvr>
                                        <p:cTn id="13" dur="2000" fill="hold"/>
                                        <p:tgtEl>
                                          <p:spTgt spid="111620"/>
                                        </p:tgtEl>
                                        <p:attrNameLst>
                                          <p:attrName>ppt_x</p:attrName>
                                        </p:attrNameLst>
                                      </p:cBhvr>
                                      <p:tavLst>
                                        <p:tav tm="0">
                                          <p:val>
                                            <p:strVal val="#ppt_x"/>
                                          </p:val>
                                        </p:tav>
                                        <p:tav tm="100000">
                                          <p:val>
                                            <p:strVal val="#ppt_x"/>
                                          </p:val>
                                        </p:tav>
                                      </p:tavLst>
                                    </p:anim>
                                    <p:anim calcmode="lin" valueType="num">
                                      <p:cBhvr>
                                        <p:cTn id="14" dur="2000" fill="hold"/>
                                        <p:tgtEl>
                                          <p:spTgt spid="1116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9" grpId="0"/>
      <p:bldP spid="1116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6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Leviticus 4:34</a:t>
            </a:r>
          </a:p>
        </p:txBody>
      </p:sp>
      <p:sp>
        <p:nvSpPr>
          <p:cNvPr id="113668" name="Text Box 4"/>
          <p:cNvSpPr txBox="1">
            <a:spLocks noChangeArrowheads="1"/>
          </p:cNvSpPr>
          <p:nvPr/>
        </p:nvSpPr>
        <p:spPr bwMode="auto">
          <a:xfrm>
            <a:off x="328613" y="1035050"/>
            <a:ext cx="8501062" cy="5214938"/>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800">
                <a:solidFill>
                  <a:srgbClr val="FFFF00"/>
                </a:solidFill>
              </a:rPr>
              <a:t>And the priest shall take of the blood of the sin offering with his finger, and put it upon the horns of the altar of burnt offering, and shall pour out all the blood thereof at the bottom of the altar: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3667"/>
                                        </p:tgtEl>
                                        <p:attrNameLst>
                                          <p:attrName>style.visibility</p:attrName>
                                        </p:attrNameLst>
                                      </p:cBhvr>
                                      <p:to>
                                        <p:strVal val="visible"/>
                                      </p:to>
                                    </p:set>
                                    <p:animEffect transition="in" filter="fade">
                                      <p:cBhvr>
                                        <p:cTn id="7" dur="2000"/>
                                        <p:tgtEl>
                                          <p:spTgt spid="113667"/>
                                        </p:tgtEl>
                                      </p:cBhvr>
                                    </p:animEffect>
                                    <p:anim calcmode="lin" valueType="num">
                                      <p:cBhvr>
                                        <p:cTn id="8" dur="2000" fill="hold"/>
                                        <p:tgtEl>
                                          <p:spTgt spid="113667"/>
                                        </p:tgtEl>
                                        <p:attrNameLst>
                                          <p:attrName>ppt_x</p:attrName>
                                        </p:attrNameLst>
                                      </p:cBhvr>
                                      <p:tavLst>
                                        <p:tav tm="0">
                                          <p:val>
                                            <p:strVal val="#ppt_x"/>
                                          </p:val>
                                        </p:tav>
                                        <p:tav tm="100000">
                                          <p:val>
                                            <p:strVal val="#ppt_x"/>
                                          </p:val>
                                        </p:tav>
                                      </p:tavLst>
                                    </p:anim>
                                    <p:anim calcmode="lin" valueType="num">
                                      <p:cBhvr>
                                        <p:cTn id="9" dur="2000" fill="hold"/>
                                        <p:tgtEl>
                                          <p:spTgt spid="11366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3668"/>
                                        </p:tgtEl>
                                        <p:attrNameLst>
                                          <p:attrName>style.visibility</p:attrName>
                                        </p:attrNameLst>
                                      </p:cBhvr>
                                      <p:to>
                                        <p:strVal val="visible"/>
                                      </p:to>
                                    </p:set>
                                    <p:animEffect transition="in" filter="fade">
                                      <p:cBhvr>
                                        <p:cTn id="12" dur="2000"/>
                                        <p:tgtEl>
                                          <p:spTgt spid="113668"/>
                                        </p:tgtEl>
                                      </p:cBhvr>
                                    </p:animEffect>
                                    <p:anim calcmode="lin" valueType="num">
                                      <p:cBhvr>
                                        <p:cTn id="13" dur="2000" fill="hold"/>
                                        <p:tgtEl>
                                          <p:spTgt spid="113668"/>
                                        </p:tgtEl>
                                        <p:attrNameLst>
                                          <p:attrName>ppt_x</p:attrName>
                                        </p:attrNameLst>
                                      </p:cBhvr>
                                      <p:tavLst>
                                        <p:tav tm="0">
                                          <p:val>
                                            <p:strVal val="#ppt_x"/>
                                          </p:val>
                                        </p:tav>
                                        <p:tav tm="100000">
                                          <p:val>
                                            <p:strVal val="#ppt_x"/>
                                          </p:val>
                                        </p:tav>
                                      </p:tavLst>
                                    </p:anim>
                                    <p:anim calcmode="lin" valueType="num">
                                      <p:cBhvr>
                                        <p:cTn id="14" dur="2000" fill="hold"/>
                                        <p:tgtEl>
                                          <p:spTgt spid="1136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p:bldP spid="11366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Exodus 21:13-14</a:t>
            </a:r>
          </a:p>
        </p:txBody>
      </p:sp>
      <p:sp>
        <p:nvSpPr>
          <p:cNvPr id="33796" name="Text Box 4"/>
          <p:cNvSpPr txBox="1">
            <a:spLocks noChangeArrowheads="1"/>
          </p:cNvSpPr>
          <p:nvPr/>
        </p:nvSpPr>
        <p:spPr bwMode="auto">
          <a:xfrm>
            <a:off x="328613" y="1035050"/>
            <a:ext cx="8501062" cy="5451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400">
                <a:solidFill>
                  <a:srgbClr val="FFFF00"/>
                </a:solidFill>
              </a:rPr>
              <a:t>And if a man lie not in wait, but God deliver him into his hand; then I will appoint thee a place whither he shall flee. But if a man come presumptuously upon his neighbour, to slay him with guile; thou shalt take him from mine altar, that he may die.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3795"/>
                                        </p:tgtEl>
                                        <p:attrNameLst>
                                          <p:attrName>style.visibility</p:attrName>
                                        </p:attrNameLst>
                                      </p:cBhvr>
                                      <p:to>
                                        <p:strVal val="visible"/>
                                      </p:to>
                                    </p:set>
                                    <p:animEffect transition="in" filter="fade">
                                      <p:cBhvr>
                                        <p:cTn id="7" dur="2000"/>
                                        <p:tgtEl>
                                          <p:spTgt spid="33795"/>
                                        </p:tgtEl>
                                      </p:cBhvr>
                                    </p:animEffect>
                                    <p:anim calcmode="lin" valueType="num">
                                      <p:cBhvr>
                                        <p:cTn id="8" dur="2000" fill="hold"/>
                                        <p:tgtEl>
                                          <p:spTgt spid="33795"/>
                                        </p:tgtEl>
                                        <p:attrNameLst>
                                          <p:attrName>ppt_x</p:attrName>
                                        </p:attrNameLst>
                                      </p:cBhvr>
                                      <p:tavLst>
                                        <p:tav tm="0">
                                          <p:val>
                                            <p:strVal val="#ppt_x"/>
                                          </p:val>
                                        </p:tav>
                                        <p:tav tm="100000">
                                          <p:val>
                                            <p:strVal val="#ppt_x"/>
                                          </p:val>
                                        </p:tav>
                                      </p:tavLst>
                                    </p:anim>
                                    <p:anim calcmode="lin" valueType="num">
                                      <p:cBhvr>
                                        <p:cTn id="9" dur="2000" fill="hold"/>
                                        <p:tgtEl>
                                          <p:spTgt spid="3379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3796"/>
                                        </p:tgtEl>
                                        <p:attrNameLst>
                                          <p:attrName>style.visibility</p:attrName>
                                        </p:attrNameLst>
                                      </p:cBhvr>
                                      <p:to>
                                        <p:strVal val="visible"/>
                                      </p:to>
                                    </p:set>
                                    <p:animEffect transition="in" filter="fade">
                                      <p:cBhvr>
                                        <p:cTn id="12" dur="2000"/>
                                        <p:tgtEl>
                                          <p:spTgt spid="33796"/>
                                        </p:tgtEl>
                                      </p:cBhvr>
                                    </p:animEffect>
                                    <p:anim calcmode="lin" valueType="num">
                                      <p:cBhvr>
                                        <p:cTn id="13" dur="2000" fill="hold"/>
                                        <p:tgtEl>
                                          <p:spTgt spid="33796"/>
                                        </p:tgtEl>
                                        <p:attrNameLst>
                                          <p:attrName>ppt_x</p:attrName>
                                        </p:attrNameLst>
                                      </p:cBhvr>
                                      <p:tavLst>
                                        <p:tav tm="0">
                                          <p:val>
                                            <p:strVal val="#ppt_x"/>
                                          </p:val>
                                        </p:tav>
                                        <p:tav tm="100000">
                                          <p:val>
                                            <p:strVal val="#ppt_x"/>
                                          </p:val>
                                        </p:tav>
                                      </p:tavLst>
                                    </p:anim>
                                    <p:anim calcmode="lin" valueType="num">
                                      <p:cBhvr>
                                        <p:cTn id="14" dur="2000" fill="hold"/>
                                        <p:tgtEl>
                                          <p:spTgt spid="337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p:bldP spid="3379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7" name="Picture 3" descr="Tabernacle of Moses: Entrance View"/>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3200" y="-838200"/>
            <a:ext cx="9804400" cy="92995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7" name="Picture 5" descr="The Brazen Altar: Artwork"/>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0500" y="-1044575"/>
            <a:ext cx="9525000" cy="5416550"/>
          </a:xfrm>
          <a:prstGeom prst="rect">
            <a:avLst/>
          </a:prstGeom>
          <a:noFill/>
          <a:extLst>
            <a:ext uri="{909E8E84-426E-40dd-AFC4-6F175D3DCCD1}">
              <a14:hiddenFill xmlns:a14="http://schemas.microsoft.com/office/drawing/2010/main">
                <a:solidFill>
                  <a:srgbClr val="FFFFFF"/>
                </a:solidFill>
              </a14:hiddenFill>
            </a:ext>
          </a:extLst>
        </p:spPr>
      </p:pic>
      <p:sp>
        <p:nvSpPr>
          <p:cNvPr id="115715" name="Rectangle 3"/>
          <p:cNvSpPr>
            <a:spLocks noChangeArrowheads="1"/>
          </p:cNvSpPr>
          <p:nvPr/>
        </p:nvSpPr>
        <p:spPr bwMode="auto">
          <a:xfrm>
            <a:off x="0" y="3581400"/>
            <a:ext cx="9144000" cy="3276600"/>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15716" name="Text Box 4"/>
          <p:cNvSpPr txBox="1">
            <a:spLocks noChangeArrowheads="1"/>
          </p:cNvSpPr>
          <p:nvPr/>
        </p:nvSpPr>
        <p:spPr bwMode="auto">
          <a:xfrm>
            <a:off x="292100" y="3727450"/>
            <a:ext cx="855980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4600">
                <a:solidFill>
                  <a:srgbClr val="FFFF00"/>
                </a:solidFill>
                <a:latin typeface="High Tower Text" charset="0"/>
              </a:rPr>
              <a:t>Joab is found merely </a:t>
            </a:r>
            <a:r>
              <a:rPr lang="en-US" sz="4600" u="sng">
                <a:solidFill>
                  <a:srgbClr val="FFFF00"/>
                </a:solidFill>
                <a:latin typeface="High Tower Text" charset="0"/>
              </a:rPr>
              <a:t>BY</a:t>
            </a:r>
            <a:r>
              <a:rPr lang="en-US" sz="4600">
                <a:solidFill>
                  <a:srgbClr val="FFFF00"/>
                </a:solidFill>
                <a:latin typeface="High Tower Text" charset="0"/>
              </a:rPr>
              <a:t> the altar and he </a:t>
            </a:r>
            <a:r>
              <a:rPr lang="en-US" sz="4600" u="sng">
                <a:solidFill>
                  <a:srgbClr val="FFFF00"/>
                </a:solidFill>
                <a:latin typeface="High Tower Text" charset="0"/>
              </a:rPr>
              <a:t>DIES</a:t>
            </a:r>
            <a:r>
              <a:rPr lang="en-US" sz="4600">
                <a:solidFill>
                  <a:srgbClr val="FFFF00"/>
                </a:solidFill>
                <a:latin typeface="High Tower Text" charset="0"/>
              </a:rPr>
              <a:t> there! </a:t>
            </a:r>
          </a:p>
          <a:p>
            <a:pPr algn="ctr"/>
            <a:r>
              <a:rPr lang="en-US" sz="4600">
                <a:solidFill>
                  <a:srgbClr val="FFFF00"/>
                </a:solidFill>
                <a:latin typeface="High Tower Text" charset="0"/>
              </a:rPr>
              <a:t>Adonijah is found </a:t>
            </a:r>
            <a:r>
              <a:rPr lang="en-US" sz="4600" u="sng">
                <a:solidFill>
                  <a:srgbClr val="FFFF00"/>
                </a:solidFill>
                <a:latin typeface="High Tower Text" charset="0"/>
              </a:rPr>
              <a:t>ON</a:t>
            </a:r>
            <a:r>
              <a:rPr lang="en-US" sz="4600">
                <a:solidFill>
                  <a:srgbClr val="FFFF00"/>
                </a:solidFill>
                <a:latin typeface="High Tower Text" charset="0"/>
              </a:rPr>
              <a:t> the altar and he is </a:t>
            </a:r>
            <a:r>
              <a:rPr lang="en-US" sz="4600" u="sng">
                <a:solidFill>
                  <a:srgbClr val="FFFF00"/>
                </a:solidFill>
                <a:latin typeface="High Tower Text" charset="0"/>
              </a:rPr>
              <a:t>SAVED</a:t>
            </a:r>
            <a:r>
              <a:rPr lang="en-US" sz="4600">
                <a:solidFill>
                  <a:srgbClr val="FFFF00"/>
                </a:solidFill>
                <a:latin typeface="High Tower Text" charset="0"/>
              </a:rPr>
              <a:t> there!</a:t>
            </a:r>
            <a:r>
              <a:rPr lang="en-US" sz="5000">
                <a:solidFill>
                  <a:srgbClr val="FFFF00"/>
                </a:solidFill>
                <a:latin typeface="High Tower Text" charset="0"/>
              </a:rPr>
              <a:t> </a:t>
            </a:r>
            <a:endParaRPr lang="en-US"/>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5716">
                                            <p:txEl>
                                              <p:pRg st="0" end="0"/>
                                            </p:txEl>
                                          </p:spTgt>
                                        </p:tgtEl>
                                        <p:attrNameLst>
                                          <p:attrName>style.visibility</p:attrName>
                                        </p:attrNameLst>
                                      </p:cBhvr>
                                      <p:to>
                                        <p:strVal val="visible"/>
                                      </p:to>
                                    </p:set>
                                    <p:animEffect transition="in" filter="fade">
                                      <p:cBhvr>
                                        <p:cTn id="7" dur="3000"/>
                                        <p:tgtEl>
                                          <p:spTgt spid="115716">
                                            <p:txEl>
                                              <p:pRg st="0" end="0"/>
                                            </p:txEl>
                                          </p:spTgt>
                                        </p:tgtEl>
                                      </p:cBhvr>
                                    </p:animEffect>
                                    <p:anim calcmode="lin" valueType="num">
                                      <p:cBhvr>
                                        <p:cTn id="8" dur="3000" fill="hold"/>
                                        <p:tgtEl>
                                          <p:spTgt spid="115716">
                                            <p:txEl>
                                              <p:pRg st="0" end="0"/>
                                            </p:txEl>
                                          </p:spTgt>
                                        </p:tgtEl>
                                        <p:attrNameLst>
                                          <p:attrName>ppt_x</p:attrName>
                                        </p:attrNameLst>
                                      </p:cBhvr>
                                      <p:tavLst>
                                        <p:tav tm="0">
                                          <p:val>
                                            <p:strVal val="#ppt_x"/>
                                          </p:val>
                                        </p:tav>
                                        <p:tav tm="100000">
                                          <p:val>
                                            <p:strVal val="#ppt_x"/>
                                          </p:val>
                                        </p:tav>
                                      </p:tavLst>
                                    </p:anim>
                                    <p:anim calcmode="lin" valueType="num">
                                      <p:cBhvr>
                                        <p:cTn id="9" dur="3000" fill="hold"/>
                                        <p:tgtEl>
                                          <p:spTgt spid="11571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5716">
                                            <p:txEl>
                                              <p:pRg st="1" end="1"/>
                                            </p:txEl>
                                          </p:spTgt>
                                        </p:tgtEl>
                                        <p:attrNameLst>
                                          <p:attrName>style.visibility</p:attrName>
                                        </p:attrNameLst>
                                      </p:cBhvr>
                                      <p:to>
                                        <p:strVal val="visible"/>
                                      </p:to>
                                    </p:set>
                                    <p:animEffect transition="in" filter="fade">
                                      <p:cBhvr>
                                        <p:cTn id="14" dur="3000"/>
                                        <p:tgtEl>
                                          <p:spTgt spid="115716">
                                            <p:txEl>
                                              <p:pRg st="1" end="1"/>
                                            </p:txEl>
                                          </p:spTgt>
                                        </p:tgtEl>
                                      </p:cBhvr>
                                    </p:animEffect>
                                    <p:anim calcmode="lin" valueType="num">
                                      <p:cBhvr>
                                        <p:cTn id="15" dur="3000" fill="hold"/>
                                        <p:tgtEl>
                                          <p:spTgt spid="115716">
                                            <p:txEl>
                                              <p:pRg st="1" end="1"/>
                                            </p:txEl>
                                          </p:spTgt>
                                        </p:tgtEl>
                                        <p:attrNameLst>
                                          <p:attrName>ppt_x</p:attrName>
                                        </p:attrNameLst>
                                      </p:cBhvr>
                                      <p:tavLst>
                                        <p:tav tm="0">
                                          <p:val>
                                            <p:strVal val="#ppt_x"/>
                                          </p:val>
                                        </p:tav>
                                        <p:tav tm="100000">
                                          <p:val>
                                            <p:strVal val="#ppt_x"/>
                                          </p:val>
                                        </p:tav>
                                      </p:tavLst>
                                    </p:anim>
                                    <p:anim calcmode="lin" valueType="num">
                                      <p:cBhvr>
                                        <p:cTn id="16" dur="3000" fill="hold"/>
                                        <p:tgtEl>
                                          <p:spTgt spid="11571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6"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Picture 2" descr="The Brazen Altar: Artwork"/>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00100" y="-635000"/>
            <a:ext cx="11061700" cy="82962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46" name="Picture 2" descr="13"/>
          <p:cNvPicPr>
            <a:picLocks noChangeAspect="1" noChangeArrowheads="1"/>
          </p:cNvPicPr>
          <p:nvPr/>
        </p:nvPicPr>
        <p:blipFill>
          <a:blip r:embed="rId3">
            <a:lum bright="-6000"/>
            <a:extLst>
              <a:ext uri="{28A0092B-C50C-407E-A947-70E740481C1C}">
                <a14:useLocalDpi xmlns:a14="http://schemas.microsoft.com/office/drawing/2010/main"/>
              </a:ext>
            </a:extLst>
          </a:blip>
          <a:srcRect/>
          <a:stretch>
            <a:fillRect/>
          </a:stretch>
        </p:blipFill>
        <p:spPr bwMode="auto">
          <a:xfrm>
            <a:off x="0" y="0"/>
            <a:ext cx="10504488" cy="68643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400" name="Picture 8" descr="13"/>
          <p:cNvPicPr>
            <a:picLocks noChangeAspect="1" noChangeArrowheads="1"/>
          </p:cNvPicPr>
          <p:nvPr/>
        </p:nvPicPr>
        <p:blipFill>
          <a:blip r:embed="rId3">
            <a:lum bright="-6000"/>
            <a:extLst>
              <a:ext uri="{28A0092B-C50C-407E-A947-70E740481C1C}">
                <a14:useLocalDpi xmlns:a14="http://schemas.microsoft.com/office/drawing/2010/main"/>
              </a:ext>
            </a:extLst>
          </a:blip>
          <a:srcRect/>
          <a:stretch>
            <a:fillRect/>
          </a:stretch>
        </p:blipFill>
        <p:spPr bwMode="auto">
          <a:xfrm>
            <a:off x="0" y="0"/>
            <a:ext cx="10504488" cy="6864350"/>
          </a:xfrm>
          <a:prstGeom prst="rect">
            <a:avLst/>
          </a:prstGeom>
          <a:noFill/>
          <a:extLst>
            <a:ext uri="{909E8E84-426E-40dd-AFC4-6F175D3DCCD1}">
              <a14:hiddenFill xmlns:a14="http://schemas.microsoft.com/office/drawing/2010/main">
                <a:solidFill>
                  <a:srgbClr val="FFFFFF"/>
                </a:solidFill>
              </a14:hiddenFill>
            </a:ext>
          </a:extLst>
        </p:spPr>
      </p:pic>
      <p:grpSp>
        <p:nvGrpSpPr>
          <p:cNvPr id="59404" name="Group 12"/>
          <p:cNvGrpSpPr>
            <a:grpSpLocks/>
          </p:cNvGrpSpPr>
          <p:nvPr/>
        </p:nvGrpSpPr>
        <p:grpSpPr bwMode="auto">
          <a:xfrm>
            <a:off x="365125" y="328613"/>
            <a:ext cx="8499475" cy="6226175"/>
            <a:chOff x="230" y="207"/>
            <a:chExt cx="5354" cy="3922"/>
          </a:xfrm>
        </p:grpSpPr>
        <p:sp>
          <p:nvSpPr>
            <p:cNvPr id="59396" name="Text Box 4"/>
            <p:cNvSpPr txBox="1">
              <a:spLocks noChangeArrowheads="1"/>
            </p:cNvSpPr>
            <p:nvPr/>
          </p:nvSpPr>
          <p:spPr bwMode="auto">
            <a:xfrm>
              <a:off x="254" y="231"/>
              <a:ext cx="5330" cy="3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5000"/>
                <a:t>My hope is built on nothing less</a:t>
              </a:r>
            </a:p>
            <a:p>
              <a:pPr algn="ctr"/>
              <a:r>
                <a:rPr lang="en-US" sz="5000"/>
                <a:t>Than Jesus' blood and righteousness</a:t>
              </a:r>
            </a:p>
            <a:p>
              <a:pPr algn="ctr"/>
              <a:r>
                <a:rPr lang="en-US" sz="5000"/>
                <a:t>I dare not trust the sweetest frame</a:t>
              </a:r>
            </a:p>
            <a:p>
              <a:pPr algn="ctr"/>
              <a:r>
                <a:rPr lang="en-US" sz="5000"/>
                <a:t>But wholly lean on Jesus' name</a:t>
              </a:r>
              <a:endParaRPr lang="en-US" sz="4800"/>
            </a:p>
          </p:txBody>
        </p:sp>
        <p:sp>
          <p:nvSpPr>
            <p:cNvPr id="59403" name="Text Box 11"/>
            <p:cNvSpPr txBox="1">
              <a:spLocks noChangeArrowheads="1"/>
            </p:cNvSpPr>
            <p:nvPr/>
          </p:nvSpPr>
          <p:spPr bwMode="auto">
            <a:xfrm>
              <a:off x="230" y="207"/>
              <a:ext cx="5330" cy="3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5000">
                  <a:solidFill>
                    <a:srgbClr val="FFFF00"/>
                  </a:solidFill>
                </a:rPr>
                <a:t>My hope is built on nothing less</a:t>
              </a:r>
            </a:p>
            <a:p>
              <a:pPr algn="ctr"/>
              <a:r>
                <a:rPr lang="en-US" sz="5000">
                  <a:solidFill>
                    <a:srgbClr val="FFFF00"/>
                  </a:solidFill>
                </a:rPr>
                <a:t>Than Jesus' blood and righteousness</a:t>
              </a:r>
            </a:p>
            <a:p>
              <a:pPr algn="ctr"/>
              <a:r>
                <a:rPr lang="en-US" sz="5000">
                  <a:solidFill>
                    <a:srgbClr val="FFFF00"/>
                  </a:solidFill>
                </a:rPr>
                <a:t>I dare not trust the sweetest frame</a:t>
              </a:r>
            </a:p>
            <a:p>
              <a:pPr algn="ctr"/>
              <a:r>
                <a:rPr lang="en-US" sz="5000">
                  <a:solidFill>
                    <a:srgbClr val="FFFF00"/>
                  </a:solidFill>
                </a:rPr>
                <a:t>But wholly lean on Jesus' name</a:t>
              </a:r>
              <a:endParaRPr lang="en-US" sz="4800"/>
            </a:p>
          </p:txBody>
        </p:sp>
      </p:gr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20060913101003600_000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9900" y="0"/>
            <a:ext cx="10236200" cy="68611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descr="13"/>
          <p:cNvPicPr>
            <a:picLocks noChangeAspect="1" noChangeArrowheads="1"/>
          </p:cNvPicPr>
          <p:nvPr/>
        </p:nvPicPr>
        <p:blipFill>
          <a:blip r:embed="rId3">
            <a:lum bright="-6000"/>
            <a:extLst>
              <a:ext uri="{28A0092B-C50C-407E-A947-70E740481C1C}">
                <a14:useLocalDpi xmlns:a14="http://schemas.microsoft.com/office/drawing/2010/main"/>
              </a:ext>
            </a:extLst>
          </a:blip>
          <a:srcRect/>
          <a:stretch>
            <a:fillRect/>
          </a:stretch>
        </p:blipFill>
        <p:spPr bwMode="auto">
          <a:xfrm>
            <a:off x="0" y="0"/>
            <a:ext cx="10504488" cy="6864350"/>
          </a:xfrm>
          <a:prstGeom prst="rect">
            <a:avLst/>
          </a:prstGeom>
          <a:noFill/>
          <a:extLst>
            <a:ext uri="{909E8E84-426E-40dd-AFC4-6F175D3DCCD1}">
              <a14:hiddenFill xmlns:a14="http://schemas.microsoft.com/office/drawing/2010/main">
                <a:solidFill>
                  <a:srgbClr val="FFFFFF"/>
                </a:solidFill>
              </a14:hiddenFill>
            </a:ext>
          </a:extLst>
        </p:spPr>
      </p:pic>
      <p:sp>
        <p:nvSpPr>
          <p:cNvPr id="119811" name="Text Box 3"/>
          <p:cNvSpPr txBox="1">
            <a:spLocks noChangeArrowheads="1"/>
          </p:cNvSpPr>
          <p:nvPr/>
        </p:nvSpPr>
        <p:spPr bwMode="auto">
          <a:xfrm>
            <a:off x="377825" y="392113"/>
            <a:ext cx="8461375" cy="603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6500"/>
              <a:t>On Christ the solid rock I stand</a:t>
            </a:r>
          </a:p>
          <a:p>
            <a:pPr algn="ctr"/>
            <a:r>
              <a:rPr lang="en-US" sz="6500"/>
              <a:t>All other ground is sinking sand</a:t>
            </a:r>
          </a:p>
          <a:p>
            <a:pPr algn="ctr"/>
            <a:r>
              <a:rPr lang="en-US" sz="6500"/>
              <a:t>All other ground is sinking sand</a:t>
            </a:r>
          </a:p>
        </p:txBody>
      </p:sp>
      <p:sp>
        <p:nvSpPr>
          <p:cNvPr id="119812" name="Text Box 4"/>
          <p:cNvSpPr txBox="1">
            <a:spLocks noChangeArrowheads="1"/>
          </p:cNvSpPr>
          <p:nvPr/>
        </p:nvSpPr>
        <p:spPr bwMode="auto">
          <a:xfrm>
            <a:off x="339725" y="366713"/>
            <a:ext cx="8461375" cy="603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6500">
                <a:solidFill>
                  <a:srgbClr val="FFFF00"/>
                </a:solidFill>
              </a:rPr>
              <a:t>On Christ the solid rock I stand</a:t>
            </a:r>
          </a:p>
          <a:p>
            <a:pPr algn="ctr"/>
            <a:r>
              <a:rPr lang="en-US" sz="6500">
                <a:solidFill>
                  <a:srgbClr val="FFFF00"/>
                </a:solidFill>
              </a:rPr>
              <a:t>All other ground is sinking sand</a:t>
            </a:r>
          </a:p>
          <a:p>
            <a:pPr algn="ctr"/>
            <a:r>
              <a:rPr lang="en-US" sz="6500">
                <a:solidFill>
                  <a:srgbClr val="FFFF00"/>
                </a:solidFill>
              </a:rPr>
              <a:t>All other ground is sinking sand</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2" descr="13"/>
          <p:cNvPicPr>
            <a:picLocks noChangeAspect="1" noChangeArrowheads="1"/>
          </p:cNvPicPr>
          <p:nvPr/>
        </p:nvPicPr>
        <p:blipFill>
          <a:blip r:embed="rId3">
            <a:lum bright="-6000"/>
            <a:extLst>
              <a:ext uri="{28A0092B-C50C-407E-A947-70E740481C1C}">
                <a14:useLocalDpi xmlns:a14="http://schemas.microsoft.com/office/drawing/2010/main"/>
              </a:ext>
            </a:extLst>
          </a:blip>
          <a:srcRect/>
          <a:stretch>
            <a:fillRect/>
          </a:stretch>
        </p:blipFill>
        <p:spPr bwMode="auto">
          <a:xfrm>
            <a:off x="0" y="0"/>
            <a:ext cx="10504488" cy="6864350"/>
          </a:xfrm>
          <a:prstGeom prst="rect">
            <a:avLst/>
          </a:prstGeom>
          <a:noFill/>
          <a:extLst>
            <a:ext uri="{909E8E84-426E-40dd-AFC4-6F175D3DCCD1}">
              <a14:hiddenFill xmlns:a14="http://schemas.microsoft.com/office/drawing/2010/main">
                <a:solidFill>
                  <a:srgbClr val="FFFFFF"/>
                </a:solidFill>
              </a14:hiddenFill>
            </a:ext>
          </a:extLst>
        </p:spPr>
      </p:pic>
      <p:sp>
        <p:nvSpPr>
          <p:cNvPr id="121860" name="Text Box 4"/>
          <p:cNvSpPr txBox="1">
            <a:spLocks noChangeArrowheads="1"/>
          </p:cNvSpPr>
          <p:nvPr/>
        </p:nvSpPr>
        <p:spPr bwMode="auto">
          <a:xfrm>
            <a:off x="403225" y="366713"/>
            <a:ext cx="8461375" cy="618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5000"/>
              <a:t>When darkness seems to hide His face</a:t>
            </a:r>
          </a:p>
          <a:p>
            <a:pPr algn="ctr"/>
            <a:r>
              <a:rPr lang="en-US" sz="5000"/>
              <a:t>I rest on his unchanging grace</a:t>
            </a:r>
          </a:p>
          <a:p>
            <a:pPr algn="ctr"/>
            <a:r>
              <a:rPr lang="en-US" sz="5000"/>
              <a:t>In every high and stormy gale</a:t>
            </a:r>
          </a:p>
          <a:p>
            <a:pPr algn="ctr"/>
            <a:r>
              <a:rPr lang="en-US" sz="5000"/>
              <a:t>My anchor holds within</a:t>
            </a:r>
          </a:p>
          <a:p>
            <a:pPr algn="ctr"/>
            <a:r>
              <a:rPr lang="en-US" sz="5000"/>
              <a:t>the veil</a:t>
            </a:r>
          </a:p>
        </p:txBody>
      </p:sp>
      <p:sp>
        <p:nvSpPr>
          <p:cNvPr id="121863" name="Text Box 7"/>
          <p:cNvSpPr txBox="1">
            <a:spLocks noChangeArrowheads="1"/>
          </p:cNvSpPr>
          <p:nvPr/>
        </p:nvSpPr>
        <p:spPr bwMode="auto">
          <a:xfrm>
            <a:off x="365125" y="328613"/>
            <a:ext cx="8461375" cy="618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5000">
                <a:solidFill>
                  <a:srgbClr val="FFFF00"/>
                </a:solidFill>
              </a:rPr>
              <a:t>When darkness seems to hide His face</a:t>
            </a:r>
          </a:p>
          <a:p>
            <a:pPr algn="ctr"/>
            <a:r>
              <a:rPr lang="en-US" sz="5000">
                <a:solidFill>
                  <a:srgbClr val="FFFF00"/>
                </a:solidFill>
              </a:rPr>
              <a:t>I rest on his unchanging grace</a:t>
            </a:r>
          </a:p>
          <a:p>
            <a:pPr algn="ctr"/>
            <a:r>
              <a:rPr lang="en-US" sz="5000">
                <a:solidFill>
                  <a:srgbClr val="FFFF00"/>
                </a:solidFill>
              </a:rPr>
              <a:t>In every high and stormy gale</a:t>
            </a:r>
          </a:p>
          <a:p>
            <a:pPr algn="ctr"/>
            <a:r>
              <a:rPr lang="en-US" sz="5000">
                <a:solidFill>
                  <a:srgbClr val="FFFF00"/>
                </a:solidFill>
              </a:rPr>
              <a:t>My anchor holds within</a:t>
            </a:r>
          </a:p>
          <a:p>
            <a:pPr algn="ctr"/>
            <a:r>
              <a:rPr lang="en-US" sz="5000">
                <a:solidFill>
                  <a:srgbClr val="FFFF00"/>
                </a:solidFill>
              </a:rPr>
              <a:t>the veil</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02" name="Picture 2" descr="13"/>
          <p:cNvPicPr>
            <a:picLocks noChangeAspect="1" noChangeArrowheads="1"/>
          </p:cNvPicPr>
          <p:nvPr/>
        </p:nvPicPr>
        <p:blipFill>
          <a:blip r:embed="rId3">
            <a:lum bright="-6000"/>
            <a:extLst>
              <a:ext uri="{28A0092B-C50C-407E-A947-70E740481C1C}">
                <a14:useLocalDpi xmlns:a14="http://schemas.microsoft.com/office/drawing/2010/main"/>
              </a:ext>
            </a:extLst>
          </a:blip>
          <a:srcRect/>
          <a:stretch>
            <a:fillRect/>
          </a:stretch>
        </p:blipFill>
        <p:spPr bwMode="auto">
          <a:xfrm>
            <a:off x="0" y="0"/>
            <a:ext cx="10504488" cy="6864350"/>
          </a:xfrm>
          <a:prstGeom prst="rect">
            <a:avLst/>
          </a:prstGeom>
          <a:noFill/>
          <a:extLst>
            <a:ext uri="{909E8E84-426E-40dd-AFC4-6F175D3DCCD1}">
              <a14:hiddenFill xmlns:a14="http://schemas.microsoft.com/office/drawing/2010/main">
                <a:solidFill>
                  <a:srgbClr val="FFFFFF"/>
                </a:solidFill>
              </a14:hiddenFill>
            </a:ext>
          </a:extLst>
        </p:spPr>
      </p:pic>
      <p:sp>
        <p:nvSpPr>
          <p:cNvPr id="128003" name="Text Box 3"/>
          <p:cNvSpPr txBox="1">
            <a:spLocks noChangeArrowheads="1"/>
          </p:cNvSpPr>
          <p:nvPr/>
        </p:nvSpPr>
        <p:spPr bwMode="auto">
          <a:xfrm>
            <a:off x="377825" y="392113"/>
            <a:ext cx="8461375" cy="603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6500"/>
              <a:t>On Christ the solid rock I stand</a:t>
            </a:r>
          </a:p>
          <a:p>
            <a:pPr algn="ctr"/>
            <a:r>
              <a:rPr lang="en-US" sz="6500"/>
              <a:t>All other ground is sinking sand</a:t>
            </a:r>
          </a:p>
          <a:p>
            <a:pPr algn="ctr"/>
            <a:r>
              <a:rPr lang="en-US" sz="6500"/>
              <a:t>All other ground is sinking sand</a:t>
            </a:r>
          </a:p>
        </p:txBody>
      </p:sp>
      <p:sp>
        <p:nvSpPr>
          <p:cNvPr id="128004" name="Text Box 4"/>
          <p:cNvSpPr txBox="1">
            <a:spLocks noChangeArrowheads="1"/>
          </p:cNvSpPr>
          <p:nvPr/>
        </p:nvSpPr>
        <p:spPr bwMode="auto">
          <a:xfrm>
            <a:off x="339725" y="366713"/>
            <a:ext cx="8461375" cy="603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6500">
                <a:solidFill>
                  <a:srgbClr val="FFFF00"/>
                </a:solidFill>
              </a:rPr>
              <a:t>On Christ the solid rock I stand</a:t>
            </a:r>
          </a:p>
          <a:p>
            <a:pPr algn="ctr"/>
            <a:r>
              <a:rPr lang="en-US" sz="6500">
                <a:solidFill>
                  <a:srgbClr val="FFFF00"/>
                </a:solidFill>
              </a:rPr>
              <a:t>All other ground is sinking sand</a:t>
            </a:r>
          </a:p>
          <a:p>
            <a:pPr algn="ctr"/>
            <a:r>
              <a:rPr lang="en-US" sz="6500">
                <a:solidFill>
                  <a:srgbClr val="FFFF00"/>
                </a:solidFill>
              </a:rPr>
              <a:t>All other ground is sinking sand</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906" name="Picture 2" descr="13"/>
          <p:cNvPicPr>
            <a:picLocks noChangeAspect="1" noChangeArrowheads="1"/>
          </p:cNvPicPr>
          <p:nvPr/>
        </p:nvPicPr>
        <p:blipFill>
          <a:blip r:embed="rId3">
            <a:lum bright="-6000"/>
            <a:extLst>
              <a:ext uri="{28A0092B-C50C-407E-A947-70E740481C1C}">
                <a14:useLocalDpi xmlns:a14="http://schemas.microsoft.com/office/drawing/2010/main"/>
              </a:ext>
            </a:extLst>
          </a:blip>
          <a:srcRect/>
          <a:stretch>
            <a:fillRect/>
          </a:stretch>
        </p:blipFill>
        <p:spPr bwMode="auto">
          <a:xfrm>
            <a:off x="0" y="0"/>
            <a:ext cx="10504488" cy="6864350"/>
          </a:xfrm>
          <a:prstGeom prst="rect">
            <a:avLst/>
          </a:prstGeom>
          <a:noFill/>
          <a:extLst>
            <a:ext uri="{909E8E84-426E-40dd-AFC4-6F175D3DCCD1}">
              <a14:hiddenFill xmlns:a14="http://schemas.microsoft.com/office/drawing/2010/main">
                <a:solidFill>
                  <a:srgbClr val="FFFFFF"/>
                </a:solidFill>
              </a14:hiddenFill>
            </a:ext>
          </a:extLst>
        </p:spPr>
      </p:pic>
      <p:sp>
        <p:nvSpPr>
          <p:cNvPr id="123908" name="Text Box 4"/>
          <p:cNvSpPr txBox="1">
            <a:spLocks noChangeArrowheads="1"/>
          </p:cNvSpPr>
          <p:nvPr/>
        </p:nvSpPr>
        <p:spPr bwMode="auto">
          <a:xfrm>
            <a:off x="403225" y="366713"/>
            <a:ext cx="8461375" cy="618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5000"/>
              <a:t>His oath, His covenant,</a:t>
            </a:r>
          </a:p>
          <a:p>
            <a:pPr algn="ctr"/>
            <a:r>
              <a:rPr lang="en-US" sz="5000"/>
              <a:t>His blood</a:t>
            </a:r>
          </a:p>
          <a:p>
            <a:pPr algn="ctr"/>
            <a:r>
              <a:rPr lang="en-US" sz="5000"/>
              <a:t>Support me in the whelming flood</a:t>
            </a:r>
          </a:p>
          <a:p>
            <a:pPr algn="ctr"/>
            <a:r>
              <a:rPr lang="en-US" sz="5000"/>
              <a:t>When all around my soul gives way</a:t>
            </a:r>
          </a:p>
          <a:p>
            <a:pPr algn="ctr"/>
            <a:r>
              <a:rPr lang="en-US" sz="5000"/>
              <a:t>He then is all my hope</a:t>
            </a:r>
          </a:p>
          <a:p>
            <a:pPr algn="ctr"/>
            <a:r>
              <a:rPr lang="en-US" sz="5000"/>
              <a:t>and stay </a:t>
            </a:r>
          </a:p>
        </p:txBody>
      </p:sp>
      <p:sp>
        <p:nvSpPr>
          <p:cNvPr id="123911" name="Text Box 7"/>
          <p:cNvSpPr txBox="1">
            <a:spLocks noChangeArrowheads="1"/>
          </p:cNvSpPr>
          <p:nvPr/>
        </p:nvSpPr>
        <p:spPr bwMode="auto">
          <a:xfrm>
            <a:off x="365125" y="328613"/>
            <a:ext cx="8461375" cy="618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5000">
                <a:solidFill>
                  <a:srgbClr val="FFFF00"/>
                </a:solidFill>
              </a:rPr>
              <a:t>His oath, His covenant,</a:t>
            </a:r>
          </a:p>
          <a:p>
            <a:pPr algn="ctr"/>
            <a:r>
              <a:rPr lang="en-US" sz="5000">
                <a:solidFill>
                  <a:srgbClr val="FFFF00"/>
                </a:solidFill>
              </a:rPr>
              <a:t>His blood</a:t>
            </a:r>
          </a:p>
          <a:p>
            <a:pPr algn="ctr"/>
            <a:r>
              <a:rPr lang="en-US" sz="5000">
                <a:solidFill>
                  <a:srgbClr val="FFFF00"/>
                </a:solidFill>
              </a:rPr>
              <a:t>Support me in the whelming flood</a:t>
            </a:r>
          </a:p>
          <a:p>
            <a:pPr algn="ctr"/>
            <a:r>
              <a:rPr lang="en-US" sz="5000">
                <a:solidFill>
                  <a:srgbClr val="FFFF00"/>
                </a:solidFill>
              </a:rPr>
              <a:t>When all around my soul gives way</a:t>
            </a:r>
          </a:p>
          <a:p>
            <a:pPr algn="ctr"/>
            <a:r>
              <a:rPr lang="en-US" sz="5000">
                <a:solidFill>
                  <a:srgbClr val="FFFF00"/>
                </a:solidFill>
              </a:rPr>
              <a:t>He then is all my hope</a:t>
            </a:r>
          </a:p>
          <a:p>
            <a:pPr algn="ctr"/>
            <a:r>
              <a:rPr lang="en-US" sz="5000">
                <a:solidFill>
                  <a:srgbClr val="FFFF00"/>
                </a:solidFill>
              </a:rPr>
              <a:t>and stay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50" name="Picture 2" descr="13"/>
          <p:cNvPicPr>
            <a:picLocks noChangeAspect="1" noChangeArrowheads="1"/>
          </p:cNvPicPr>
          <p:nvPr/>
        </p:nvPicPr>
        <p:blipFill>
          <a:blip r:embed="rId3">
            <a:lum bright="-6000"/>
            <a:extLst>
              <a:ext uri="{28A0092B-C50C-407E-A947-70E740481C1C}">
                <a14:useLocalDpi xmlns:a14="http://schemas.microsoft.com/office/drawing/2010/main"/>
              </a:ext>
            </a:extLst>
          </a:blip>
          <a:srcRect/>
          <a:stretch>
            <a:fillRect/>
          </a:stretch>
        </p:blipFill>
        <p:spPr bwMode="auto">
          <a:xfrm>
            <a:off x="0" y="0"/>
            <a:ext cx="10504488" cy="6864350"/>
          </a:xfrm>
          <a:prstGeom prst="rect">
            <a:avLst/>
          </a:prstGeom>
          <a:noFill/>
          <a:extLst>
            <a:ext uri="{909E8E84-426E-40dd-AFC4-6F175D3DCCD1}">
              <a14:hiddenFill xmlns:a14="http://schemas.microsoft.com/office/drawing/2010/main">
                <a:solidFill>
                  <a:srgbClr val="FFFFFF"/>
                </a:solidFill>
              </a14:hiddenFill>
            </a:ext>
          </a:extLst>
        </p:spPr>
      </p:pic>
      <p:sp>
        <p:nvSpPr>
          <p:cNvPr id="130051" name="Text Box 3"/>
          <p:cNvSpPr txBox="1">
            <a:spLocks noChangeArrowheads="1"/>
          </p:cNvSpPr>
          <p:nvPr/>
        </p:nvSpPr>
        <p:spPr bwMode="auto">
          <a:xfrm>
            <a:off x="377825" y="392113"/>
            <a:ext cx="8461375" cy="603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6500"/>
              <a:t>On Christ the solid rock I stand</a:t>
            </a:r>
          </a:p>
          <a:p>
            <a:pPr algn="ctr"/>
            <a:r>
              <a:rPr lang="en-US" sz="6500"/>
              <a:t>All other ground is sinking sand</a:t>
            </a:r>
          </a:p>
          <a:p>
            <a:pPr algn="ctr"/>
            <a:r>
              <a:rPr lang="en-US" sz="6500"/>
              <a:t>All other ground is sinking sand</a:t>
            </a:r>
          </a:p>
        </p:txBody>
      </p:sp>
      <p:sp>
        <p:nvSpPr>
          <p:cNvPr id="130052" name="Text Box 4"/>
          <p:cNvSpPr txBox="1">
            <a:spLocks noChangeArrowheads="1"/>
          </p:cNvSpPr>
          <p:nvPr/>
        </p:nvSpPr>
        <p:spPr bwMode="auto">
          <a:xfrm>
            <a:off x="339725" y="366713"/>
            <a:ext cx="8461375" cy="603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6500">
                <a:solidFill>
                  <a:srgbClr val="FFFF00"/>
                </a:solidFill>
              </a:rPr>
              <a:t>On Christ the solid rock I stand</a:t>
            </a:r>
          </a:p>
          <a:p>
            <a:pPr algn="ctr"/>
            <a:r>
              <a:rPr lang="en-US" sz="6500">
                <a:solidFill>
                  <a:srgbClr val="FFFF00"/>
                </a:solidFill>
              </a:rPr>
              <a:t>All other ground is sinking sand</a:t>
            </a:r>
          </a:p>
          <a:p>
            <a:pPr algn="ctr"/>
            <a:r>
              <a:rPr lang="en-US" sz="6500">
                <a:solidFill>
                  <a:srgbClr val="FFFF00"/>
                </a:solidFill>
              </a:rPr>
              <a:t>All other ground is sinking sand</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4" name="Picture 2" descr="13"/>
          <p:cNvPicPr>
            <a:picLocks noChangeAspect="1" noChangeArrowheads="1"/>
          </p:cNvPicPr>
          <p:nvPr/>
        </p:nvPicPr>
        <p:blipFill>
          <a:blip r:embed="rId3">
            <a:lum bright="-6000"/>
            <a:extLst>
              <a:ext uri="{28A0092B-C50C-407E-A947-70E740481C1C}">
                <a14:useLocalDpi xmlns:a14="http://schemas.microsoft.com/office/drawing/2010/main"/>
              </a:ext>
            </a:extLst>
          </a:blip>
          <a:srcRect/>
          <a:stretch>
            <a:fillRect/>
          </a:stretch>
        </p:blipFill>
        <p:spPr bwMode="auto">
          <a:xfrm>
            <a:off x="0" y="0"/>
            <a:ext cx="10504488" cy="6864350"/>
          </a:xfrm>
          <a:prstGeom prst="rect">
            <a:avLst/>
          </a:prstGeom>
          <a:noFill/>
          <a:extLst>
            <a:ext uri="{909E8E84-426E-40dd-AFC4-6F175D3DCCD1}">
              <a14:hiddenFill xmlns:a14="http://schemas.microsoft.com/office/drawing/2010/main">
                <a:solidFill>
                  <a:srgbClr val="FFFFFF"/>
                </a:solidFill>
              </a14:hiddenFill>
            </a:ext>
          </a:extLst>
        </p:spPr>
      </p:pic>
      <p:sp>
        <p:nvSpPr>
          <p:cNvPr id="125956" name="Text Box 4"/>
          <p:cNvSpPr txBox="1">
            <a:spLocks noChangeArrowheads="1"/>
          </p:cNvSpPr>
          <p:nvPr/>
        </p:nvSpPr>
        <p:spPr bwMode="auto">
          <a:xfrm>
            <a:off x="403225" y="366713"/>
            <a:ext cx="8461375" cy="618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5000"/>
              <a:t>When He shall come with trumpet sound</a:t>
            </a:r>
          </a:p>
          <a:p>
            <a:pPr algn="ctr"/>
            <a:r>
              <a:rPr lang="en-US" sz="5000"/>
              <a:t>Oh may I then in Him be found</a:t>
            </a:r>
          </a:p>
          <a:p>
            <a:pPr algn="ctr"/>
            <a:r>
              <a:rPr lang="en-US" sz="5000"/>
              <a:t>Dressed in His righteousness alone</a:t>
            </a:r>
          </a:p>
          <a:p>
            <a:pPr algn="ctr"/>
            <a:r>
              <a:rPr lang="en-US" sz="5000"/>
              <a:t>Faultless to stand before</a:t>
            </a:r>
          </a:p>
          <a:p>
            <a:pPr algn="ctr"/>
            <a:r>
              <a:rPr lang="en-US" sz="5000"/>
              <a:t>the throne</a:t>
            </a:r>
          </a:p>
        </p:txBody>
      </p:sp>
      <p:sp>
        <p:nvSpPr>
          <p:cNvPr id="125958" name="Text Box 6"/>
          <p:cNvSpPr txBox="1">
            <a:spLocks noChangeArrowheads="1"/>
          </p:cNvSpPr>
          <p:nvPr/>
        </p:nvSpPr>
        <p:spPr bwMode="auto">
          <a:xfrm>
            <a:off x="365125" y="328613"/>
            <a:ext cx="8461375" cy="618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5000">
                <a:solidFill>
                  <a:srgbClr val="FFFF00"/>
                </a:solidFill>
              </a:rPr>
              <a:t>When He shall come with trumpet sound</a:t>
            </a:r>
          </a:p>
          <a:p>
            <a:pPr algn="ctr"/>
            <a:r>
              <a:rPr lang="en-US" sz="5000">
                <a:solidFill>
                  <a:srgbClr val="FFFF00"/>
                </a:solidFill>
              </a:rPr>
              <a:t>Oh may I then in Him be found</a:t>
            </a:r>
          </a:p>
          <a:p>
            <a:pPr algn="ctr"/>
            <a:r>
              <a:rPr lang="en-US" sz="5000">
                <a:solidFill>
                  <a:srgbClr val="FFFF00"/>
                </a:solidFill>
              </a:rPr>
              <a:t>Dressed in His righteousness alone</a:t>
            </a:r>
          </a:p>
          <a:p>
            <a:pPr algn="ctr"/>
            <a:r>
              <a:rPr lang="en-US" sz="5000">
                <a:solidFill>
                  <a:srgbClr val="FFFF00"/>
                </a:solidFill>
              </a:rPr>
              <a:t>Faultless to stand before</a:t>
            </a:r>
          </a:p>
          <a:p>
            <a:pPr algn="ctr"/>
            <a:r>
              <a:rPr lang="en-US" sz="5000">
                <a:solidFill>
                  <a:srgbClr val="FFFF00"/>
                </a:solidFill>
              </a:rPr>
              <a:t>the throne</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098" name="Picture 2" descr="13"/>
          <p:cNvPicPr>
            <a:picLocks noChangeAspect="1" noChangeArrowheads="1"/>
          </p:cNvPicPr>
          <p:nvPr/>
        </p:nvPicPr>
        <p:blipFill>
          <a:blip r:embed="rId3">
            <a:lum bright="-6000"/>
            <a:extLst>
              <a:ext uri="{28A0092B-C50C-407E-A947-70E740481C1C}">
                <a14:useLocalDpi xmlns:a14="http://schemas.microsoft.com/office/drawing/2010/main"/>
              </a:ext>
            </a:extLst>
          </a:blip>
          <a:srcRect/>
          <a:stretch>
            <a:fillRect/>
          </a:stretch>
        </p:blipFill>
        <p:spPr bwMode="auto">
          <a:xfrm>
            <a:off x="0" y="0"/>
            <a:ext cx="10504488" cy="6864350"/>
          </a:xfrm>
          <a:prstGeom prst="rect">
            <a:avLst/>
          </a:prstGeom>
          <a:noFill/>
          <a:extLst>
            <a:ext uri="{909E8E84-426E-40dd-AFC4-6F175D3DCCD1}">
              <a14:hiddenFill xmlns:a14="http://schemas.microsoft.com/office/drawing/2010/main">
                <a:solidFill>
                  <a:srgbClr val="FFFFFF"/>
                </a:solidFill>
              </a14:hiddenFill>
            </a:ext>
          </a:extLst>
        </p:spPr>
      </p:pic>
      <p:sp>
        <p:nvSpPr>
          <p:cNvPr id="132099" name="Text Box 3"/>
          <p:cNvSpPr txBox="1">
            <a:spLocks noChangeArrowheads="1"/>
          </p:cNvSpPr>
          <p:nvPr/>
        </p:nvSpPr>
        <p:spPr bwMode="auto">
          <a:xfrm>
            <a:off x="377825" y="392113"/>
            <a:ext cx="8461375" cy="603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6500"/>
              <a:t>On Christ the solid rock I stand</a:t>
            </a:r>
          </a:p>
          <a:p>
            <a:pPr algn="ctr"/>
            <a:r>
              <a:rPr lang="en-US" sz="6500"/>
              <a:t>All other ground is sinking sand</a:t>
            </a:r>
          </a:p>
          <a:p>
            <a:pPr algn="ctr"/>
            <a:r>
              <a:rPr lang="en-US" sz="6500"/>
              <a:t>All other ground is sinking sand</a:t>
            </a:r>
          </a:p>
        </p:txBody>
      </p:sp>
      <p:sp>
        <p:nvSpPr>
          <p:cNvPr id="132100" name="Text Box 4"/>
          <p:cNvSpPr txBox="1">
            <a:spLocks noChangeArrowheads="1"/>
          </p:cNvSpPr>
          <p:nvPr/>
        </p:nvSpPr>
        <p:spPr bwMode="auto">
          <a:xfrm>
            <a:off x="339725" y="366713"/>
            <a:ext cx="8461375" cy="603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6500">
                <a:solidFill>
                  <a:srgbClr val="FFFF00"/>
                </a:solidFill>
              </a:rPr>
              <a:t>On Christ the solid rock I stand</a:t>
            </a:r>
          </a:p>
          <a:p>
            <a:pPr algn="ctr"/>
            <a:r>
              <a:rPr lang="en-US" sz="6500">
                <a:solidFill>
                  <a:srgbClr val="FFFF00"/>
                </a:solidFill>
              </a:rPr>
              <a:t>All other ground is sinking sand</a:t>
            </a:r>
          </a:p>
          <a:p>
            <a:pPr algn="ctr"/>
            <a:r>
              <a:rPr lang="en-US" sz="6500">
                <a:solidFill>
                  <a:srgbClr val="FFFF00"/>
                </a:solidFill>
              </a:rPr>
              <a:t>All other ground is sinking sand</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94" name="Picture 2" descr="13"/>
          <p:cNvPicPr>
            <a:picLocks noChangeAspect="1" noChangeArrowheads="1"/>
          </p:cNvPicPr>
          <p:nvPr/>
        </p:nvPicPr>
        <p:blipFill>
          <a:blip r:embed="rId3">
            <a:lum bright="-6000"/>
            <a:extLst>
              <a:ext uri="{28A0092B-C50C-407E-A947-70E740481C1C}">
                <a14:useLocalDpi xmlns:a14="http://schemas.microsoft.com/office/drawing/2010/main"/>
              </a:ext>
            </a:extLst>
          </a:blip>
          <a:srcRect/>
          <a:stretch>
            <a:fillRect/>
          </a:stretch>
        </p:blipFill>
        <p:spPr bwMode="auto">
          <a:xfrm>
            <a:off x="0" y="0"/>
            <a:ext cx="10504488" cy="68643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Romans 12:1</a:t>
            </a:r>
          </a:p>
        </p:txBody>
      </p:sp>
      <p:sp>
        <p:nvSpPr>
          <p:cNvPr id="35844" name="Text Box 4"/>
          <p:cNvSpPr txBox="1">
            <a:spLocks noChangeArrowheads="1"/>
          </p:cNvSpPr>
          <p:nvPr/>
        </p:nvSpPr>
        <p:spPr bwMode="auto">
          <a:xfrm>
            <a:off x="328613" y="1035050"/>
            <a:ext cx="8501062" cy="5637213"/>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200">
                <a:solidFill>
                  <a:srgbClr val="FFFF00"/>
                </a:solidFill>
              </a:rPr>
              <a:t>I beseech you therefore, brethren, by the mercies of God, that ye present your bodies a living sacrifice, holy, acceptable unto God, which is your reasonable service.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5843"/>
                                        </p:tgtEl>
                                        <p:attrNameLst>
                                          <p:attrName>style.visibility</p:attrName>
                                        </p:attrNameLst>
                                      </p:cBhvr>
                                      <p:to>
                                        <p:strVal val="visible"/>
                                      </p:to>
                                    </p:set>
                                    <p:animEffect transition="in" filter="fade">
                                      <p:cBhvr>
                                        <p:cTn id="7" dur="2000"/>
                                        <p:tgtEl>
                                          <p:spTgt spid="35843"/>
                                        </p:tgtEl>
                                      </p:cBhvr>
                                    </p:animEffect>
                                    <p:anim calcmode="lin" valueType="num">
                                      <p:cBhvr>
                                        <p:cTn id="8" dur="2000" fill="hold"/>
                                        <p:tgtEl>
                                          <p:spTgt spid="35843"/>
                                        </p:tgtEl>
                                        <p:attrNameLst>
                                          <p:attrName>ppt_x</p:attrName>
                                        </p:attrNameLst>
                                      </p:cBhvr>
                                      <p:tavLst>
                                        <p:tav tm="0">
                                          <p:val>
                                            <p:strVal val="#ppt_x"/>
                                          </p:val>
                                        </p:tav>
                                        <p:tav tm="100000">
                                          <p:val>
                                            <p:strVal val="#ppt_x"/>
                                          </p:val>
                                        </p:tav>
                                      </p:tavLst>
                                    </p:anim>
                                    <p:anim calcmode="lin" valueType="num">
                                      <p:cBhvr>
                                        <p:cTn id="9" dur="2000" fill="hold"/>
                                        <p:tgtEl>
                                          <p:spTgt spid="3584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5844"/>
                                        </p:tgtEl>
                                        <p:attrNameLst>
                                          <p:attrName>style.visibility</p:attrName>
                                        </p:attrNameLst>
                                      </p:cBhvr>
                                      <p:to>
                                        <p:strVal val="visible"/>
                                      </p:to>
                                    </p:set>
                                    <p:animEffect transition="in" filter="fade">
                                      <p:cBhvr>
                                        <p:cTn id="12" dur="2000"/>
                                        <p:tgtEl>
                                          <p:spTgt spid="35844"/>
                                        </p:tgtEl>
                                      </p:cBhvr>
                                    </p:animEffect>
                                    <p:anim calcmode="lin" valueType="num">
                                      <p:cBhvr>
                                        <p:cTn id="13" dur="2000" fill="hold"/>
                                        <p:tgtEl>
                                          <p:spTgt spid="35844"/>
                                        </p:tgtEl>
                                        <p:attrNameLst>
                                          <p:attrName>ppt_x</p:attrName>
                                        </p:attrNameLst>
                                      </p:cBhvr>
                                      <p:tavLst>
                                        <p:tav tm="0">
                                          <p:val>
                                            <p:strVal val="#ppt_x"/>
                                          </p:val>
                                        </p:tav>
                                        <p:tav tm="100000">
                                          <p:val>
                                            <p:strVal val="#ppt_x"/>
                                          </p:val>
                                        </p:tav>
                                      </p:tavLst>
                                    </p:anim>
                                    <p:anim calcmode="lin" valueType="num">
                                      <p:cBhvr>
                                        <p:cTn id="14" dur="2000" fill="hold"/>
                                        <p:tgtEl>
                                          <p:spTgt spid="358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p:bldP spid="3584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7" name="Rectangle 3"/>
          <p:cNvSpPr>
            <a:spLocks noChangeArrowheads="1"/>
          </p:cNvSpPr>
          <p:nvPr/>
        </p:nvSpPr>
        <p:spPr bwMode="auto">
          <a:xfrm>
            <a:off x="-12700" y="3810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latin typeface="Aquaduct" charset="0"/>
              </a:rPr>
              <a:t>The Tabernacle</a:t>
            </a:r>
          </a:p>
          <a:p>
            <a:pPr algn="ctr">
              <a:lnSpc>
                <a:spcPct val="90000"/>
              </a:lnSpc>
            </a:pPr>
            <a:r>
              <a:rPr lang="en-US" sz="5400">
                <a:latin typeface="Aquaduct" charset="0"/>
              </a:rPr>
              <a:t>God</a:t>
            </a:r>
            <a:r>
              <a:rPr lang="ja-JP" altLang="en-US" sz="5400">
                <a:latin typeface="Arial"/>
              </a:rPr>
              <a:t>’</a:t>
            </a:r>
            <a:r>
              <a:rPr lang="en-US" sz="5400">
                <a:latin typeface="Aquaduct" charset="0"/>
              </a:rPr>
              <a:t>s Blueprint for Relationship</a:t>
            </a:r>
          </a:p>
          <a:p>
            <a:pPr algn="ctr">
              <a:lnSpc>
                <a:spcPct val="90000"/>
              </a:lnSpc>
            </a:pPr>
            <a:endParaRPr lang="en-US" sz="3800">
              <a:solidFill>
                <a:schemeClr val="bg1"/>
              </a:solidFill>
              <a:latin typeface="Aquaduct" charset="0"/>
            </a:endParaRPr>
          </a:p>
        </p:txBody>
      </p:sp>
      <p:sp>
        <p:nvSpPr>
          <p:cNvPr id="52228" name="Rectangle 4"/>
          <p:cNvSpPr>
            <a:spLocks noChangeArrowheads="1"/>
          </p:cNvSpPr>
          <p:nvPr/>
        </p:nvSpPr>
        <p:spPr bwMode="auto">
          <a:xfrm>
            <a:off x="-50800" y="3429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solidFill>
                  <a:srgbClr val="FFFF00"/>
                </a:solidFill>
                <a:latin typeface="Aquaduct" charset="0"/>
              </a:rPr>
              <a:t>The Tabernacle</a:t>
            </a:r>
          </a:p>
          <a:p>
            <a:pPr algn="ctr">
              <a:lnSpc>
                <a:spcPct val="90000"/>
              </a:lnSpc>
            </a:pPr>
            <a:r>
              <a:rPr lang="en-US" sz="5400">
                <a:solidFill>
                  <a:schemeClr val="bg1"/>
                </a:solidFill>
                <a:latin typeface="Aquaduct" charset="0"/>
              </a:rPr>
              <a:t>God</a:t>
            </a:r>
            <a:r>
              <a:rPr lang="ja-JP" altLang="en-US" sz="5400">
                <a:solidFill>
                  <a:schemeClr val="bg1"/>
                </a:solidFill>
                <a:latin typeface="Arial"/>
              </a:rPr>
              <a:t>’</a:t>
            </a:r>
            <a:r>
              <a:rPr lang="en-US" sz="5400">
                <a:solidFill>
                  <a:schemeClr val="bg1"/>
                </a:solidFill>
                <a:latin typeface="Aquaduct" charset="0"/>
              </a:rPr>
              <a:t>s Blueprint for Relationship</a:t>
            </a:r>
          </a:p>
          <a:p>
            <a:pPr algn="ctr">
              <a:lnSpc>
                <a:spcPct val="90000"/>
              </a:lnSpc>
            </a:pPr>
            <a:endParaRPr lang="en-US" sz="3800">
              <a:solidFill>
                <a:schemeClr val="bg1"/>
              </a:solidFill>
              <a:latin typeface="Aquaduct" charset="0"/>
            </a:endParaRP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20060913101003600_000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8600" y="152400"/>
            <a:ext cx="9652000" cy="6705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Clip - Brazen Altar.wmv">
            <a:hlinkClick r:id="" action="ppaction://media"/>
          </p:cNvPr>
          <p:cNvPicPr>
            <a:picLocks noRot="1" noChangeAspect="1" noChangeArrowheads="1"/>
          </p:cNvPicPr>
          <p:nvPr>
            <a:videoFile r:link="rId2"/>
            <p:extLst>
              <p:ext uri="{DAA4B4D4-6D71-4841-9C94-3DE7FCFB9230}">
                <p14:media xmlns:p14="http://schemas.microsoft.com/office/powerpoint/2010/main" r:link="rId1"/>
              </p:ext>
            </p:extLst>
          </p:nvPr>
        </p:nvPicPr>
        <p:blipFill>
          <a:blip>
            <a:extLst>
              <a:ext uri="{28A0092B-C50C-407E-A947-70E740481C1C}">
                <a14:useLocalDpi xmlns:a14="http://schemas.microsoft.com/office/drawing/2010/main" val="0"/>
              </a:ext>
            </a:extLst>
          </a:blip>
          <a:srcRect/>
          <a:stretch>
            <a:fillRect/>
          </a:stretch>
        </p:blipFill>
        <p:spPr bwMode="auto">
          <a:xfrm>
            <a:off x="0" y="920750"/>
            <a:ext cx="9144000" cy="5937250"/>
          </a:xfrm>
          <a:prstGeom prst="rect">
            <a:avLst/>
          </a:prstGeom>
          <a:noFill/>
          <a:extLst>
            <a:ext uri="{909E8E84-426E-40dd-AFC4-6F175D3DCCD1}">
              <a14:hiddenFill xmlns:a14="http://schemas.microsoft.com/office/drawing/2010/main">
                <a:solidFill>
                  <a:srgbClr val="FFFFFF"/>
                </a:solidFill>
              </a14:hiddenFill>
            </a:ext>
          </a:extLst>
        </p:spPr>
      </p:pic>
      <p:sp>
        <p:nvSpPr>
          <p:cNvPr id="72708" name="Text Box 4"/>
          <p:cNvSpPr txBox="1">
            <a:spLocks noChangeArrowheads="1"/>
          </p:cNvSpPr>
          <p:nvPr/>
        </p:nvSpPr>
        <p:spPr bwMode="auto">
          <a:xfrm>
            <a:off x="0" y="80963"/>
            <a:ext cx="9144000" cy="701675"/>
          </a:xfrm>
          <a:prstGeom prst="rect">
            <a:avLst/>
          </a:prstGeom>
          <a:noFill/>
          <a:ln>
            <a:noFill/>
          </a:ln>
          <a:effectLst>
            <a:outerShdw blurRad="63500" dist="46662" dir="3284183" algn="ctr" rotWithShape="0">
              <a:srgbClr val="FFFF00">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rgbClr val="9C1406"/>
                </a:solidFill>
                <a:latin typeface="Tahoma" charset="0"/>
              </a:rPr>
              <a:t>Exodus 27:1-8</a:t>
            </a:r>
          </a:p>
        </p:txBody>
      </p:sp>
      <p:sp>
        <p:nvSpPr>
          <p:cNvPr id="72710" name="Line 6"/>
          <p:cNvSpPr>
            <a:spLocks noChangeShapeType="1"/>
          </p:cNvSpPr>
          <p:nvPr/>
        </p:nvSpPr>
        <p:spPr bwMode="auto">
          <a:xfrm>
            <a:off x="0" y="901700"/>
            <a:ext cx="9144000" cy="0"/>
          </a:xfrm>
          <a:prstGeom prst="line">
            <a:avLst/>
          </a:prstGeom>
          <a:noFill/>
          <a:ln w="571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72711" name="Text Box 7"/>
          <p:cNvSpPr txBox="1">
            <a:spLocks noChangeArrowheads="1"/>
          </p:cNvSpPr>
          <p:nvPr/>
        </p:nvSpPr>
        <p:spPr bwMode="auto">
          <a:xfrm>
            <a:off x="263525" y="1166813"/>
            <a:ext cx="8616950" cy="578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2200"/>
              <a:t> </a:t>
            </a:r>
            <a:r>
              <a:rPr lang="en-US" sz="2200" b="1">
                <a:solidFill>
                  <a:srgbClr val="006600"/>
                </a:solidFill>
              </a:rPr>
              <a:t>1</a:t>
            </a:r>
            <a:r>
              <a:rPr lang="en-US" sz="2200"/>
              <a:t> And thou shalt make an altar of shittim wood, five cubits long, and five cubits broad; the altar shall be foursquare: and the height thereof shall be three cubits. </a:t>
            </a:r>
            <a:r>
              <a:rPr lang="en-US" sz="2200" b="1">
                <a:solidFill>
                  <a:srgbClr val="006600"/>
                </a:solidFill>
              </a:rPr>
              <a:t>2</a:t>
            </a:r>
            <a:r>
              <a:rPr lang="en-US" sz="2200"/>
              <a:t> And thou shalt make the horns of it upon the four corners thereof: his horns shall be of the same: and thou shalt overlay it with brass. </a:t>
            </a:r>
            <a:r>
              <a:rPr lang="en-US" sz="2200" b="1">
                <a:solidFill>
                  <a:srgbClr val="006600"/>
                </a:solidFill>
              </a:rPr>
              <a:t>3</a:t>
            </a:r>
            <a:r>
              <a:rPr lang="en-US" sz="2200"/>
              <a:t> And thou shalt make his pans to receive his ashes, and his shovels, and his basons, and his fleshhooks, and his firepans: all the vessels thereof thou shalt make of brass. </a:t>
            </a:r>
            <a:r>
              <a:rPr lang="en-US" sz="2200" b="1">
                <a:solidFill>
                  <a:srgbClr val="006600"/>
                </a:solidFill>
              </a:rPr>
              <a:t>4</a:t>
            </a:r>
            <a:r>
              <a:rPr lang="en-US" sz="2200"/>
              <a:t> And thou shalt make for it a grate of network of brass; and upon the net shalt thou make four brasen rings in the four corners thereof. </a:t>
            </a:r>
            <a:r>
              <a:rPr lang="en-US" sz="2200" b="1">
                <a:solidFill>
                  <a:srgbClr val="006600"/>
                </a:solidFill>
              </a:rPr>
              <a:t>5</a:t>
            </a:r>
            <a:r>
              <a:rPr lang="en-US" sz="2200"/>
              <a:t> And thou shalt put it under the compass of the altar beneath, that the net may be even to the midst of the altar. </a:t>
            </a:r>
            <a:r>
              <a:rPr lang="en-US" sz="2200" b="1">
                <a:solidFill>
                  <a:srgbClr val="006600"/>
                </a:solidFill>
              </a:rPr>
              <a:t>6</a:t>
            </a:r>
            <a:r>
              <a:rPr lang="en-US" sz="2200"/>
              <a:t> And thou shalt make staves for the altar, staves of shittim wood, and overlay them with brass. </a:t>
            </a:r>
            <a:r>
              <a:rPr lang="en-US" sz="2200" b="1">
                <a:solidFill>
                  <a:srgbClr val="006600"/>
                </a:solidFill>
              </a:rPr>
              <a:t>7</a:t>
            </a:r>
            <a:r>
              <a:rPr lang="en-US" sz="2200"/>
              <a:t> And the staves shall be put into the rings, and the staves shall be upon the two sides of the altar, to bear it. </a:t>
            </a:r>
            <a:r>
              <a:rPr lang="en-US" sz="2200" b="1">
                <a:solidFill>
                  <a:srgbClr val="006600"/>
                </a:solidFill>
              </a:rPr>
              <a:t>8</a:t>
            </a:r>
            <a:r>
              <a:rPr lang="en-US" sz="2200"/>
              <a:t> Hollow with boards shalt thou make it: as it was shewed thee in the mount, so shall they make it. </a:t>
            </a:r>
          </a:p>
          <a:p>
            <a:endParaRPr lang="en-US" sz="2200"/>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2710"/>
                                        </p:tgtEl>
                                        <p:attrNameLst>
                                          <p:attrName>style.visibility</p:attrName>
                                        </p:attrNameLst>
                                      </p:cBhvr>
                                      <p:to>
                                        <p:strVal val="visible"/>
                                      </p:to>
                                    </p:set>
                                    <p:animEffect transition="in" filter="wipe(left)">
                                      <p:cBhvr>
                                        <p:cTn id="7" dur="3000"/>
                                        <p:tgtEl>
                                          <p:spTgt spid="72710"/>
                                        </p:tgtEl>
                                      </p:cBhvr>
                                    </p:animEffect>
                                  </p:childTnLst>
                                </p:cTn>
                              </p:par>
                            </p:childTnLst>
                          </p:cTn>
                        </p:par>
                        <p:par>
                          <p:cTn id="8" fill="hold" nodeType="afterGroup">
                            <p:stCondLst>
                              <p:cond delay="3000"/>
                            </p:stCondLst>
                            <p:childTnLst>
                              <p:par>
                                <p:cTn id="9" presetID="47" presetClass="entr" presetSubtype="0" fill="hold" grpId="0" nodeType="afterEffect">
                                  <p:stCondLst>
                                    <p:cond delay="0"/>
                                  </p:stCondLst>
                                  <p:childTnLst>
                                    <p:set>
                                      <p:cBhvr>
                                        <p:cTn id="10" dur="1" fill="hold">
                                          <p:stCondLst>
                                            <p:cond delay="0"/>
                                          </p:stCondLst>
                                        </p:cTn>
                                        <p:tgtEl>
                                          <p:spTgt spid="72708"/>
                                        </p:tgtEl>
                                        <p:attrNameLst>
                                          <p:attrName>style.visibility</p:attrName>
                                        </p:attrNameLst>
                                      </p:cBhvr>
                                      <p:to>
                                        <p:strVal val="visible"/>
                                      </p:to>
                                    </p:set>
                                    <p:animEffect transition="in" filter="fade">
                                      <p:cBhvr>
                                        <p:cTn id="11" dur="2000"/>
                                        <p:tgtEl>
                                          <p:spTgt spid="72708"/>
                                        </p:tgtEl>
                                      </p:cBhvr>
                                    </p:animEffect>
                                    <p:anim calcmode="lin" valueType="num">
                                      <p:cBhvr>
                                        <p:cTn id="12" dur="2000" fill="hold"/>
                                        <p:tgtEl>
                                          <p:spTgt spid="72708"/>
                                        </p:tgtEl>
                                        <p:attrNameLst>
                                          <p:attrName>ppt_x</p:attrName>
                                        </p:attrNameLst>
                                      </p:cBhvr>
                                      <p:tavLst>
                                        <p:tav tm="0">
                                          <p:val>
                                            <p:strVal val="#ppt_x"/>
                                          </p:val>
                                        </p:tav>
                                        <p:tav tm="100000">
                                          <p:val>
                                            <p:strVal val="#ppt_x"/>
                                          </p:val>
                                        </p:tav>
                                      </p:tavLst>
                                    </p:anim>
                                    <p:anim calcmode="lin" valueType="num">
                                      <p:cBhvr>
                                        <p:cTn id="13" dur="2000" fill="hold"/>
                                        <p:tgtEl>
                                          <p:spTgt spid="72708"/>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5000"/>
                            </p:stCondLst>
                            <p:childTnLst>
                              <p:par>
                                <p:cTn id="15" presetID="1" presetClass="mediacall" presetSubtype="0" fill="hold" nodeType="afterEffect">
                                  <p:stCondLst>
                                    <p:cond delay="0"/>
                                  </p:stCondLst>
                                  <p:childTnLst>
                                    <p:cmd type="call" cmd="playFrom(0.0)">
                                      <p:cBhvr>
                                        <p:cTn id="16" dur="73746" fill="hold"/>
                                        <p:tgtEl>
                                          <p:spTgt spid="72706"/>
                                        </p:tgtEl>
                                      </p:cBhvr>
                                    </p:cmd>
                                  </p:childTnLst>
                                </p:cTn>
                              </p:par>
                            </p:childTnLst>
                          </p:cTn>
                        </p:par>
                        <p:par>
                          <p:cTn id="17" fill="hold" nodeType="afterGroup">
                            <p:stCondLst>
                              <p:cond delay="78746"/>
                            </p:stCondLst>
                            <p:childTnLst>
                              <p:par>
                                <p:cTn id="18" presetID="1" presetClass="exit" presetSubtype="0" fill="hold" nodeType="afterEffect">
                                  <p:stCondLst>
                                    <p:cond delay="0"/>
                                  </p:stCondLst>
                                  <p:childTnLst>
                                    <p:set>
                                      <p:cBhvr>
                                        <p:cTn id="19" dur="1" fill="hold">
                                          <p:stCondLst>
                                            <p:cond delay="0"/>
                                          </p:stCondLst>
                                        </p:cTn>
                                        <p:tgtEl>
                                          <p:spTgt spid="72706"/>
                                        </p:tgtEl>
                                        <p:attrNameLst>
                                          <p:attrName>style.visibility</p:attrName>
                                        </p:attrNameLst>
                                      </p:cBhvr>
                                      <p:to>
                                        <p:strVal val="hidden"/>
                                      </p:to>
                                    </p:set>
                                    <p:cmd type="call" cmd="stop">
                                      <p:cBhvr>
                                        <p:cTn id="20" dur="1">
                                          <p:stCondLst>
                                            <p:cond delay="0"/>
                                          </p:stCondLst>
                                        </p:cTn>
                                        <p:tgtEl>
                                          <p:spTgt spid="72706"/>
                                        </p:tgtEl>
                                      </p:cBhvr>
                                    </p:cmd>
                                  </p:childTnLst>
                                </p:cTn>
                              </p:par>
                            </p:childTnLst>
                          </p:cTn>
                        </p:par>
                        <p:par>
                          <p:cTn id="21" fill="hold" nodeType="afterGroup">
                            <p:stCondLst>
                              <p:cond delay="78746"/>
                            </p:stCondLst>
                            <p:childTnLst>
                              <p:par>
                                <p:cTn id="22" presetID="42" presetClass="entr" presetSubtype="0" fill="hold" grpId="0" nodeType="afterEffect">
                                  <p:stCondLst>
                                    <p:cond delay="0"/>
                                  </p:stCondLst>
                                  <p:childTnLst>
                                    <p:set>
                                      <p:cBhvr>
                                        <p:cTn id="23" dur="1" fill="hold">
                                          <p:stCondLst>
                                            <p:cond delay="0"/>
                                          </p:stCondLst>
                                        </p:cTn>
                                        <p:tgtEl>
                                          <p:spTgt spid="72711"/>
                                        </p:tgtEl>
                                        <p:attrNameLst>
                                          <p:attrName>style.visibility</p:attrName>
                                        </p:attrNameLst>
                                      </p:cBhvr>
                                      <p:to>
                                        <p:strVal val="visible"/>
                                      </p:to>
                                    </p:set>
                                    <p:animEffect transition="in" filter="fade">
                                      <p:cBhvr>
                                        <p:cTn id="24" dur="3000"/>
                                        <p:tgtEl>
                                          <p:spTgt spid="72711"/>
                                        </p:tgtEl>
                                      </p:cBhvr>
                                    </p:animEffect>
                                    <p:anim calcmode="lin" valueType="num">
                                      <p:cBhvr>
                                        <p:cTn id="25" dur="3000" fill="hold"/>
                                        <p:tgtEl>
                                          <p:spTgt spid="72711"/>
                                        </p:tgtEl>
                                        <p:attrNameLst>
                                          <p:attrName>ppt_x</p:attrName>
                                        </p:attrNameLst>
                                      </p:cBhvr>
                                      <p:tavLst>
                                        <p:tav tm="0">
                                          <p:val>
                                            <p:strVal val="#ppt_x"/>
                                          </p:val>
                                        </p:tav>
                                        <p:tav tm="100000">
                                          <p:val>
                                            <p:strVal val="#ppt_x"/>
                                          </p:val>
                                        </p:tav>
                                      </p:tavLst>
                                    </p:anim>
                                    <p:anim calcmode="lin" valueType="num">
                                      <p:cBhvr>
                                        <p:cTn id="26" dur="3000" fill="hold"/>
                                        <p:tgtEl>
                                          <p:spTgt spid="727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p:cTn id="27" fill="hold" display="0">
                  <p:stCondLst>
                    <p:cond delay="indefinite"/>
                  </p:stCondLst>
                  <p:endCondLst>
                    <p:cond evt="onNext" delay="0">
                      <p:tgtEl>
                        <p:sldTgt/>
                      </p:tgtEl>
                    </p:cond>
                    <p:cond evt="onPrev" delay="0">
                      <p:tgtEl>
                        <p:sldTgt/>
                      </p:tgtEl>
                    </p:cond>
                  </p:endCondLst>
                </p:cTn>
                <p:tgtEl>
                  <p:spTgt spid="72706"/>
                </p:tgtEl>
              </p:cMediaNode>
            </p:video>
          </p:childTnLst>
        </p:cTn>
      </p:par>
    </p:tnLst>
    <p:bldLst>
      <p:bldP spid="72708" grpId="0"/>
      <p:bldP spid="72710" grpId="0" animBg="1"/>
      <p:bldP spid="727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3" name="Picture 5" descr="Tabernacle of Moses: Entrance View"/>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24000" y="-2106613"/>
            <a:ext cx="13335000" cy="10614026"/>
          </a:xfrm>
          <a:prstGeom prst="rect">
            <a:avLst/>
          </a:prstGeom>
          <a:noFill/>
          <a:extLst>
            <a:ext uri="{909E8E84-426E-40dd-AFC4-6F175D3DCCD1}">
              <a14:hiddenFill xmlns:a14="http://schemas.microsoft.com/office/drawing/2010/main">
                <a:solidFill>
                  <a:srgbClr val="FFFFFF"/>
                </a:solidFill>
              </a14:hiddenFill>
            </a:ext>
          </a:extLst>
        </p:spPr>
      </p:pic>
      <p:sp>
        <p:nvSpPr>
          <p:cNvPr id="78851" name="Rectangle 3"/>
          <p:cNvSpPr>
            <a:spLocks noChangeArrowheads="1"/>
          </p:cNvSpPr>
          <p:nvPr/>
        </p:nvSpPr>
        <p:spPr bwMode="auto">
          <a:xfrm>
            <a:off x="0" y="4102100"/>
            <a:ext cx="9144000" cy="2755900"/>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852" name="Text Box 4"/>
          <p:cNvSpPr txBox="1">
            <a:spLocks noChangeArrowheads="1"/>
          </p:cNvSpPr>
          <p:nvPr/>
        </p:nvSpPr>
        <p:spPr bwMode="auto">
          <a:xfrm>
            <a:off x="292100" y="4273550"/>
            <a:ext cx="855980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5000">
                <a:solidFill>
                  <a:srgbClr val="FFFF00"/>
                </a:solidFill>
                <a:latin typeface="High Tower Text" charset="0"/>
              </a:rPr>
              <a:t>God</a:t>
            </a:r>
            <a:r>
              <a:rPr lang="ja-JP" altLang="en-US" sz="5000">
                <a:solidFill>
                  <a:srgbClr val="FFFF00"/>
                </a:solidFill>
                <a:latin typeface="High Tower Text" charset="0"/>
              </a:rPr>
              <a:t>’</a:t>
            </a:r>
            <a:r>
              <a:rPr lang="en-US" sz="5000">
                <a:solidFill>
                  <a:srgbClr val="FFFF00"/>
                </a:solidFill>
                <a:latin typeface="High Tower Text" charset="0"/>
              </a:rPr>
              <a:t>s altars were not to have </a:t>
            </a:r>
            <a:r>
              <a:rPr lang="en-US" sz="5000" u="sng">
                <a:solidFill>
                  <a:srgbClr val="FFFF00"/>
                </a:solidFill>
                <a:latin typeface="High Tower Text" charset="0"/>
              </a:rPr>
              <a:t>STEPS</a:t>
            </a:r>
            <a:r>
              <a:rPr lang="en-US" sz="5000">
                <a:solidFill>
                  <a:srgbClr val="FFFF00"/>
                </a:solidFill>
                <a:latin typeface="High Tower Text" charset="0"/>
              </a:rPr>
              <a:t> so that no </a:t>
            </a:r>
            <a:r>
              <a:rPr lang="en-US" sz="5000" u="sng">
                <a:solidFill>
                  <a:srgbClr val="FFFF00"/>
                </a:solidFill>
                <a:latin typeface="High Tower Text" charset="0"/>
              </a:rPr>
              <a:t>FLESH</a:t>
            </a:r>
            <a:r>
              <a:rPr lang="en-US" sz="5000">
                <a:solidFill>
                  <a:srgbClr val="FFFF00"/>
                </a:solidFill>
                <a:latin typeface="High Tower Text" charset="0"/>
              </a:rPr>
              <a:t> was exposed during worship.</a:t>
            </a:r>
          </a:p>
          <a:p>
            <a:pPr algn="r"/>
            <a:r>
              <a:rPr lang="en-US" sz="5000">
                <a:solidFill>
                  <a:srgbClr val="FFFF00"/>
                </a:solidFill>
                <a:latin typeface="High Tower Text" charset="0"/>
              </a:rPr>
              <a:t> </a:t>
            </a:r>
            <a:endParaRPr lang="en-US"/>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8852"/>
                                        </p:tgtEl>
                                        <p:attrNameLst>
                                          <p:attrName>style.visibility</p:attrName>
                                        </p:attrNameLst>
                                      </p:cBhvr>
                                      <p:to>
                                        <p:strVal val="visible"/>
                                      </p:to>
                                    </p:set>
                                    <p:animEffect transition="in" filter="fade">
                                      <p:cBhvr>
                                        <p:cTn id="7" dur="3000"/>
                                        <p:tgtEl>
                                          <p:spTgt spid="78852"/>
                                        </p:tgtEl>
                                      </p:cBhvr>
                                    </p:animEffect>
                                    <p:anim calcmode="lin" valueType="num">
                                      <p:cBhvr>
                                        <p:cTn id="8" dur="3000" fill="hold"/>
                                        <p:tgtEl>
                                          <p:spTgt spid="78852"/>
                                        </p:tgtEl>
                                        <p:attrNameLst>
                                          <p:attrName>ppt_x</p:attrName>
                                        </p:attrNameLst>
                                      </p:cBhvr>
                                      <p:tavLst>
                                        <p:tav tm="0">
                                          <p:val>
                                            <p:strVal val="#ppt_x"/>
                                          </p:val>
                                        </p:tav>
                                        <p:tav tm="100000">
                                          <p:val>
                                            <p:strVal val="#ppt_x"/>
                                          </p:val>
                                        </p:tav>
                                      </p:tavLst>
                                    </p:anim>
                                    <p:anim calcmode="lin" valueType="num">
                                      <p:cBhvr>
                                        <p:cTn id="9" dur="3000" fill="hold"/>
                                        <p:tgtEl>
                                          <p:spTgt spid="788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Exodus 20:26</a:t>
            </a:r>
          </a:p>
        </p:txBody>
      </p:sp>
      <p:sp>
        <p:nvSpPr>
          <p:cNvPr id="29700" name="Text Box 4"/>
          <p:cNvSpPr txBox="1">
            <a:spLocks noChangeArrowheads="1"/>
          </p:cNvSpPr>
          <p:nvPr/>
        </p:nvSpPr>
        <p:spPr bwMode="auto">
          <a:xfrm>
            <a:off x="328613" y="1035050"/>
            <a:ext cx="8501062" cy="512445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600">
                <a:solidFill>
                  <a:srgbClr val="FFFF00"/>
                </a:solidFill>
              </a:rPr>
              <a:t>Neither shalt thou go up by steps unto mine altar, that thy nakedness be not discovered thereon.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9699"/>
                                        </p:tgtEl>
                                        <p:attrNameLst>
                                          <p:attrName>style.visibility</p:attrName>
                                        </p:attrNameLst>
                                      </p:cBhvr>
                                      <p:to>
                                        <p:strVal val="visible"/>
                                      </p:to>
                                    </p:set>
                                    <p:animEffect transition="in" filter="fade">
                                      <p:cBhvr>
                                        <p:cTn id="7" dur="2000"/>
                                        <p:tgtEl>
                                          <p:spTgt spid="29699"/>
                                        </p:tgtEl>
                                      </p:cBhvr>
                                    </p:animEffect>
                                    <p:anim calcmode="lin" valueType="num">
                                      <p:cBhvr>
                                        <p:cTn id="8" dur="2000" fill="hold"/>
                                        <p:tgtEl>
                                          <p:spTgt spid="29699"/>
                                        </p:tgtEl>
                                        <p:attrNameLst>
                                          <p:attrName>ppt_x</p:attrName>
                                        </p:attrNameLst>
                                      </p:cBhvr>
                                      <p:tavLst>
                                        <p:tav tm="0">
                                          <p:val>
                                            <p:strVal val="#ppt_x"/>
                                          </p:val>
                                        </p:tav>
                                        <p:tav tm="100000">
                                          <p:val>
                                            <p:strVal val="#ppt_x"/>
                                          </p:val>
                                        </p:tav>
                                      </p:tavLst>
                                    </p:anim>
                                    <p:anim calcmode="lin" valueType="num">
                                      <p:cBhvr>
                                        <p:cTn id="9" dur="2000" fill="hold"/>
                                        <p:tgtEl>
                                          <p:spTgt spid="2969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700"/>
                                        </p:tgtEl>
                                        <p:attrNameLst>
                                          <p:attrName>style.visibility</p:attrName>
                                        </p:attrNameLst>
                                      </p:cBhvr>
                                      <p:to>
                                        <p:strVal val="visible"/>
                                      </p:to>
                                    </p:set>
                                    <p:animEffect transition="in" filter="fade">
                                      <p:cBhvr>
                                        <p:cTn id="12" dur="2000"/>
                                        <p:tgtEl>
                                          <p:spTgt spid="29700"/>
                                        </p:tgtEl>
                                      </p:cBhvr>
                                    </p:animEffect>
                                    <p:anim calcmode="lin" valueType="num">
                                      <p:cBhvr>
                                        <p:cTn id="13" dur="2000" fill="hold"/>
                                        <p:tgtEl>
                                          <p:spTgt spid="29700"/>
                                        </p:tgtEl>
                                        <p:attrNameLst>
                                          <p:attrName>ppt_x</p:attrName>
                                        </p:attrNameLst>
                                      </p:cBhvr>
                                      <p:tavLst>
                                        <p:tav tm="0">
                                          <p:val>
                                            <p:strVal val="#ppt_x"/>
                                          </p:val>
                                        </p:tav>
                                        <p:tav tm="100000">
                                          <p:val>
                                            <p:strVal val="#ppt_x"/>
                                          </p:val>
                                        </p:tav>
                                      </p:tavLst>
                                    </p:anim>
                                    <p:anim calcmode="lin" valueType="num">
                                      <p:cBhvr>
                                        <p:cTn id="14" dur="2000" fill="hold"/>
                                        <p:tgtEl>
                                          <p:spTgt spid="297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p:bldP spid="2970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descr="Tabernacle of Moses: Entrance View"/>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24000" y="-2106613"/>
            <a:ext cx="13335000" cy="10614026"/>
          </a:xfrm>
          <a:prstGeom prst="rect">
            <a:avLst/>
          </a:prstGeom>
          <a:noFill/>
          <a:extLst>
            <a:ext uri="{909E8E84-426E-40dd-AFC4-6F175D3DCCD1}">
              <a14:hiddenFill xmlns:a14="http://schemas.microsoft.com/office/drawing/2010/main">
                <a:solidFill>
                  <a:srgbClr val="FFFFFF"/>
                </a:solidFill>
              </a14:hiddenFill>
            </a:ext>
          </a:extLst>
        </p:spPr>
      </p:pic>
      <p:sp>
        <p:nvSpPr>
          <p:cNvPr id="84995" name="Rectangle 3"/>
          <p:cNvSpPr>
            <a:spLocks noChangeArrowheads="1"/>
          </p:cNvSpPr>
          <p:nvPr/>
        </p:nvSpPr>
        <p:spPr bwMode="auto">
          <a:xfrm>
            <a:off x="0" y="4102100"/>
            <a:ext cx="9144000" cy="2755900"/>
          </a:xfrm>
          <a:prstGeom prst="rect">
            <a:avLst/>
          </a:prstGeom>
          <a:solidFill>
            <a:srgbClr val="32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4996" name="Text Box 4"/>
          <p:cNvSpPr txBox="1">
            <a:spLocks noChangeArrowheads="1"/>
          </p:cNvSpPr>
          <p:nvPr/>
        </p:nvSpPr>
        <p:spPr bwMode="auto">
          <a:xfrm>
            <a:off x="292100" y="4273550"/>
            <a:ext cx="855980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5000">
                <a:solidFill>
                  <a:srgbClr val="FFFF00"/>
                </a:solidFill>
                <a:latin typeface="High Tower Text" charset="0"/>
              </a:rPr>
              <a:t>The Brazen Altar was made of </a:t>
            </a:r>
            <a:r>
              <a:rPr lang="en-US" sz="5000" u="sng">
                <a:solidFill>
                  <a:srgbClr val="FFFF00"/>
                </a:solidFill>
                <a:latin typeface="High Tower Text" charset="0"/>
              </a:rPr>
              <a:t>BRASS</a:t>
            </a:r>
            <a:r>
              <a:rPr lang="en-US" sz="5000">
                <a:solidFill>
                  <a:srgbClr val="FFFF00"/>
                </a:solidFill>
                <a:latin typeface="High Tower Text" charset="0"/>
              </a:rPr>
              <a:t>, which is a symbol of </a:t>
            </a:r>
            <a:r>
              <a:rPr lang="en-US" sz="5000" u="sng">
                <a:solidFill>
                  <a:srgbClr val="FFFF00"/>
                </a:solidFill>
                <a:latin typeface="High Tower Text" charset="0"/>
              </a:rPr>
              <a:t>JUDGMENT</a:t>
            </a:r>
            <a:r>
              <a:rPr lang="en-US" sz="5000">
                <a:solidFill>
                  <a:srgbClr val="FFFF00"/>
                </a:solidFill>
                <a:latin typeface="High Tower Text" charset="0"/>
              </a:rPr>
              <a:t> against sin.</a:t>
            </a:r>
          </a:p>
          <a:p>
            <a:pPr algn="r"/>
            <a:r>
              <a:rPr lang="en-US" sz="5000">
                <a:solidFill>
                  <a:srgbClr val="FFFF00"/>
                </a:solidFill>
                <a:latin typeface="High Tower Text" charset="0"/>
              </a:rPr>
              <a:t> </a:t>
            </a:r>
            <a:endParaRPr lang="en-US"/>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4996"/>
                                        </p:tgtEl>
                                        <p:attrNameLst>
                                          <p:attrName>style.visibility</p:attrName>
                                        </p:attrNameLst>
                                      </p:cBhvr>
                                      <p:to>
                                        <p:strVal val="visible"/>
                                      </p:to>
                                    </p:set>
                                    <p:animEffect transition="in" filter="fade">
                                      <p:cBhvr>
                                        <p:cTn id="7" dur="3000"/>
                                        <p:tgtEl>
                                          <p:spTgt spid="84996"/>
                                        </p:tgtEl>
                                      </p:cBhvr>
                                    </p:animEffect>
                                    <p:anim calcmode="lin" valueType="num">
                                      <p:cBhvr>
                                        <p:cTn id="8" dur="3000" fill="hold"/>
                                        <p:tgtEl>
                                          <p:spTgt spid="84996"/>
                                        </p:tgtEl>
                                        <p:attrNameLst>
                                          <p:attrName>ppt_x</p:attrName>
                                        </p:attrNameLst>
                                      </p:cBhvr>
                                      <p:tavLst>
                                        <p:tav tm="0">
                                          <p:val>
                                            <p:strVal val="#ppt_x"/>
                                          </p:val>
                                        </p:tav>
                                        <p:tav tm="100000">
                                          <p:val>
                                            <p:strVal val="#ppt_x"/>
                                          </p:val>
                                        </p:tav>
                                      </p:tavLst>
                                    </p:anim>
                                    <p:anim calcmode="lin" valueType="num">
                                      <p:cBhvr>
                                        <p:cTn id="9" dur="3000" fill="hold"/>
                                        <p:tgtEl>
                                          <p:spTgt spid="849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Deuteronomy 28:15, 23</a:t>
            </a:r>
          </a:p>
        </p:txBody>
      </p:sp>
      <p:sp>
        <p:nvSpPr>
          <p:cNvPr id="31748" name="Text Box 4"/>
          <p:cNvSpPr txBox="1">
            <a:spLocks noChangeArrowheads="1"/>
          </p:cNvSpPr>
          <p:nvPr/>
        </p:nvSpPr>
        <p:spPr bwMode="auto">
          <a:xfrm>
            <a:off x="328613" y="1035050"/>
            <a:ext cx="8501062" cy="5035550"/>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3600">
                <a:solidFill>
                  <a:srgbClr val="FFFF00"/>
                </a:solidFill>
              </a:rPr>
              <a:t>But it shall come to pass, if thou wilt not hearken unto the voice of the LORD thy God, to observe to do all his commandments and his statutes which I command thee this day; that all these curses shall come upon thee, and overtake thee … And thy heaven that is over thy head shall be brass, and the earth that is under thee shall be iron.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1747"/>
                                        </p:tgtEl>
                                        <p:attrNameLst>
                                          <p:attrName>style.visibility</p:attrName>
                                        </p:attrNameLst>
                                      </p:cBhvr>
                                      <p:to>
                                        <p:strVal val="visible"/>
                                      </p:to>
                                    </p:set>
                                    <p:animEffect transition="in" filter="fade">
                                      <p:cBhvr>
                                        <p:cTn id="7" dur="2000"/>
                                        <p:tgtEl>
                                          <p:spTgt spid="31747"/>
                                        </p:tgtEl>
                                      </p:cBhvr>
                                    </p:animEffect>
                                    <p:anim calcmode="lin" valueType="num">
                                      <p:cBhvr>
                                        <p:cTn id="8" dur="2000" fill="hold"/>
                                        <p:tgtEl>
                                          <p:spTgt spid="31747"/>
                                        </p:tgtEl>
                                        <p:attrNameLst>
                                          <p:attrName>ppt_x</p:attrName>
                                        </p:attrNameLst>
                                      </p:cBhvr>
                                      <p:tavLst>
                                        <p:tav tm="0">
                                          <p:val>
                                            <p:strVal val="#ppt_x"/>
                                          </p:val>
                                        </p:tav>
                                        <p:tav tm="100000">
                                          <p:val>
                                            <p:strVal val="#ppt_x"/>
                                          </p:val>
                                        </p:tav>
                                      </p:tavLst>
                                    </p:anim>
                                    <p:anim calcmode="lin" valueType="num">
                                      <p:cBhvr>
                                        <p:cTn id="9" dur="2000" fill="hold"/>
                                        <p:tgtEl>
                                          <p:spTgt spid="3174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748"/>
                                        </p:tgtEl>
                                        <p:attrNameLst>
                                          <p:attrName>style.visibility</p:attrName>
                                        </p:attrNameLst>
                                      </p:cBhvr>
                                      <p:to>
                                        <p:strVal val="visible"/>
                                      </p:to>
                                    </p:set>
                                    <p:animEffect transition="in" filter="fade">
                                      <p:cBhvr>
                                        <p:cTn id="12" dur="2000"/>
                                        <p:tgtEl>
                                          <p:spTgt spid="31748"/>
                                        </p:tgtEl>
                                      </p:cBhvr>
                                    </p:animEffect>
                                    <p:anim calcmode="lin" valueType="num">
                                      <p:cBhvr>
                                        <p:cTn id="13" dur="2000" fill="hold"/>
                                        <p:tgtEl>
                                          <p:spTgt spid="31748"/>
                                        </p:tgtEl>
                                        <p:attrNameLst>
                                          <p:attrName>ppt_x</p:attrName>
                                        </p:attrNameLst>
                                      </p:cBhvr>
                                      <p:tavLst>
                                        <p:tav tm="0">
                                          <p:val>
                                            <p:strVal val="#ppt_x"/>
                                          </p:val>
                                        </p:tav>
                                        <p:tav tm="100000">
                                          <p:val>
                                            <p:strVal val="#ppt_x"/>
                                          </p:val>
                                        </p:tav>
                                      </p:tavLst>
                                    </p:anim>
                                    <p:anim calcmode="lin" valueType="num">
                                      <p:cBhvr>
                                        <p:cTn id="14" dur="2000" fill="hold"/>
                                        <p:tgtEl>
                                          <p:spTgt spid="317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p:bldP spid="31748"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848</TotalTime>
  <Words>1275</Words>
  <Application>Microsoft Macintosh PowerPoint</Application>
  <PresentationFormat>On-screen Show (4:3)</PresentationFormat>
  <Paragraphs>159</Paragraphs>
  <Slides>39</Slides>
  <Notes>39</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Aquaduct</vt:lpstr>
      <vt:lpstr>Tahoma</vt:lpstr>
      <vt:lpstr>Times New Roman</vt:lpstr>
      <vt:lpstr>High Tower Text</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First Church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Raymond Woodward</dc:creator>
  <cp:lastModifiedBy>Ashton Loyd</cp:lastModifiedBy>
  <cp:revision>15</cp:revision>
  <dcterms:created xsi:type="dcterms:W3CDTF">2006-09-13T12:39:45Z</dcterms:created>
  <dcterms:modified xsi:type="dcterms:W3CDTF">2018-02-16T20:06:06Z</dcterms:modified>
</cp:coreProperties>
</file>