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1.bin" ContentType="application/vnd.openxmlformats-officedocument.oleObject"/>
  <Override PartName="/ppt/notesSlides/notesSlide25.xml" ContentType="application/vnd.openxmlformats-officedocument.presentationml.notesSlide+xml"/>
  <Override PartName="/ppt/embeddings/oleObject2.bin" ContentType="application/vnd.openxmlformats-officedocument.oleObject"/>
  <Override PartName="/ppt/notesSlides/notesSlide26.xml" ContentType="application/vnd.openxmlformats-officedocument.presentationml.notesSlide+xml"/>
  <Override PartName="/ppt/embeddings/oleObject3.bin" ContentType="application/vnd.openxmlformats-officedocument.oleObject"/>
  <Override PartName="/ppt/notesSlides/notesSlide27.xml" ContentType="application/vnd.openxmlformats-officedocument.presentationml.notesSlide+xml"/>
  <Override PartName="/ppt/embeddings/oleObject4.bin" ContentType="application/vnd.openxmlformats-officedocument.oleObject"/>
  <Override PartName="/ppt/notesSlides/notesSlide28.xml" ContentType="application/vnd.openxmlformats-officedocument.presentationml.notesSlide+xml"/>
  <Override PartName="/ppt/embeddings/oleObject5.bin" ContentType="application/vnd.openxmlformats-officedocument.oleObject"/>
  <Override PartName="/ppt/notesSlides/notesSlide29.xml" ContentType="application/vnd.openxmlformats-officedocument.presentationml.notesSlide+xml"/>
  <Override PartName="/ppt/embeddings/oleObject6.bin" ContentType="application/vnd.openxmlformats-officedocument.oleObject"/>
  <Override PartName="/ppt/notesSlides/notesSlide30.xml" ContentType="application/vnd.openxmlformats-officedocument.presentationml.notesSlide+xml"/>
  <Override PartName="/ppt/embeddings/oleObject7.bin" ContentType="application/vnd.openxmlformats-officedocument.oleObject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7" r:id="rId2"/>
    <p:sldId id="267" r:id="rId3"/>
    <p:sldId id="377" r:id="rId4"/>
    <p:sldId id="370" r:id="rId5"/>
    <p:sldId id="376" r:id="rId6"/>
    <p:sldId id="374" r:id="rId7"/>
    <p:sldId id="372" r:id="rId8"/>
    <p:sldId id="373" r:id="rId9"/>
    <p:sldId id="375" r:id="rId10"/>
    <p:sldId id="371" r:id="rId11"/>
    <p:sldId id="289" r:id="rId12"/>
    <p:sldId id="387" r:id="rId13"/>
    <p:sldId id="409" r:id="rId14"/>
    <p:sldId id="442" r:id="rId15"/>
    <p:sldId id="268" r:id="rId16"/>
    <p:sldId id="357" r:id="rId17"/>
    <p:sldId id="443" r:id="rId18"/>
    <p:sldId id="382" r:id="rId19"/>
    <p:sldId id="384" r:id="rId20"/>
    <p:sldId id="385" r:id="rId21"/>
    <p:sldId id="386" r:id="rId22"/>
    <p:sldId id="444" r:id="rId23"/>
    <p:sldId id="388" r:id="rId24"/>
    <p:sldId id="418" r:id="rId25"/>
    <p:sldId id="434" r:id="rId26"/>
    <p:sldId id="435" r:id="rId27"/>
    <p:sldId id="436" r:id="rId28"/>
    <p:sldId id="437" r:id="rId29"/>
    <p:sldId id="438" r:id="rId30"/>
    <p:sldId id="440" r:id="rId31"/>
    <p:sldId id="441" r:id="rId32"/>
    <p:sldId id="445" r:id="rId33"/>
    <p:sldId id="278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50C"/>
    <a:srgbClr val="010D21"/>
    <a:srgbClr val="000000"/>
    <a:srgbClr val="008000"/>
    <a:srgbClr val="000099"/>
    <a:srgbClr val="CC0000"/>
    <a:srgbClr val="00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8" autoAdjust="0"/>
    <p:restoredTop sz="94660"/>
  </p:normalViewPr>
  <p:slideViewPr>
    <p:cSldViewPr snapToGrid="0">
      <p:cViewPr>
        <p:scale>
          <a:sx n="75" d="100"/>
          <a:sy n="75" d="100"/>
        </p:scale>
        <p:origin x="-14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EE52EB-5731-A645-89A0-28428ABF3A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78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7E6CC-B8B4-4249-92F9-0B8E015F15B9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77F222-C25E-AE49-9B5C-AC775378FC0D}" type="slidenum">
              <a:rPr lang="en-US"/>
              <a:pPr/>
              <a:t>10</a:t>
            </a:fld>
            <a:endParaRPr lang="en-US"/>
          </a:p>
        </p:txBody>
      </p:sp>
      <p:sp>
        <p:nvSpPr>
          <p:cNvPr id="272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57810-E86B-7D4D-89A3-6696B107CA83}" type="slidenum">
              <a:rPr lang="en-US"/>
              <a:pPr/>
              <a:t>11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4B1EB-1B12-214C-81D2-7AECED572AEE}" type="slidenum">
              <a:rPr lang="en-US"/>
              <a:pPr/>
              <a:t>12</a:t>
            </a:fld>
            <a:endParaRPr lang="en-US"/>
          </a:p>
        </p:txBody>
      </p:sp>
      <p:sp>
        <p:nvSpPr>
          <p:cNvPr id="305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40A00A-7B44-0545-A5FD-5ADA19A81BB5}" type="slidenum">
              <a:rPr lang="en-US"/>
              <a:pPr/>
              <a:t>13</a:t>
            </a:fld>
            <a:endParaRPr lang="en-US"/>
          </a:p>
        </p:txBody>
      </p:sp>
      <p:sp>
        <p:nvSpPr>
          <p:cNvPr id="356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B75A2-8599-3845-B5B2-C3407C489388}" type="slidenum">
              <a:rPr lang="en-US"/>
              <a:pPr/>
              <a:t>14</a:t>
            </a:fld>
            <a:endParaRPr lang="en-US"/>
          </a:p>
        </p:txBody>
      </p:sp>
      <p:sp>
        <p:nvSpPr>
          <p:cNvPr id="425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AF7A43-DFC5-9246-AB2B-48DDF7F1DA27}" type="slidenum">
              <a:rPr lang="en-US"/>
              <a:pPr/>
              <a:t>15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ED3C07-2B45-0149-9EF3-F34B9A1FA519}" type="slidenum">
              <a:rPr lang="en-US"/>
              <a:pPr/>
              <a:t>16</a:t>
            </a:fld>
            <a:endParaRPr lang="en-US"/>
          </a:p>
        </p:txBody>
      </p:sp>
      <p:sp>
        <p:nvSpPr>
          <p:cNvPr id="241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AC39D8-EF52-454D-82C0-F2FBEFD406C9}" type="slidenum">
              <a:rPr lang="en-US"/>
              <a:pPr/>
              <a:t>17</a:t>
            </a:fld>
            <a:endParaRPr lang="en-US"/>
          </a:p>
        </p:txBody>
      </p:sp>
      <p:sp>
        <p:nvSpPr>
          <p:cNvPr id="428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54DEA-0E82-8F4C-A983-5C8748EAA161}" type="slidenum">
              <a:rPr lang="en-US"/>
              <a:pPr/>
              <a:t>18</a:t>
            </a:fld>
            <a:endParaRPr lang="en-US"/>
          </a:p>
        </p:txBody>
      </p:sp>
      <p:sp>
        <p:nvSpPr>
          <p:cNvPr id="294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15462D-6192-FF47-8DCC-446C962EC725}" type="slidenum">
              <a:rPr lang="en-US"/>
              <a:pPr/>
              <a:t>19</a:t>
            </a:fld>
            <a:endParaRPr lang="en-US"/>
          </a:p>
        </p:txBody>
      </p:sp>
      <p:sp>
        <p:nvSpPr>
          <p:cNvPr id="299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8C4125-2F8F-9F47-8C09-DD324A1FF7E5}" type="slidenum">
              <a:rPr lang="en-US"/>
              <a:pPr/>
              <a:t>2</a:t>
            </a:fld>
            <a:endParaRPr lang="en-US"/>
          </a:p>
        </p:txBody>
      </p:sp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EC0E07-BFDE-E848-9885-FD46984EFA9D}" type="slidenum">
              <a:rPr lang="en-US"/>
              <a:pPr/>
              <a:t>20</a:t>
            </a:fld>
            <a:endParaRPr lang="en-US"/>
          </a:p>
        </p:txBody>
      </p:sp>
      <p:sp>
        <p:nvSpPr>
          <p:cNvPr id="301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327287-233C-EA40-A845-6FC0DF313F02}" type="slidenum">
              <a:rPr lang="en-US"/>
              <a:pPr/>
              <a:t>21</a:t>
            </a:fld>
            <a:endParaRPr lang="en-US"/>
          </a:p>
        </p:txBody>
      </p:sp>
      <p:sp>
        <p:nvSpPr>
          <p:cNvPr id="303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C99F41-5C2F-F048-A4C6-29CFAF5BDF29}" type="slidenum">
              <a:rPr lang="en-US"/>
              <a:pPr/>
              <a:t>22</a:t>
            </a:fld>
            <a:endParaRPr lang="en-US"/>
          </a:p>
        </p:txBody>
      </p:sp>
      <p:sp>
        <p:nvSpPr>
          <p:cNvPr id="430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1341FE-E751-AA4C-8677-25DD7F0FBFCE}" type="slidenum">
              <a:rPr lang="en-US"/>
              <a:pPr/>
              <a:t>23</a:t>
            </a:fld>
            <a:endParaRPr lang="en-US"/>
          </a:p>
        </p:txBody>
      </p:sp>
      <p:sp>
        <p:nvSpPr>
          <p:cNvPr id="307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A94A3-73B4-BB43-A164-51CA07729233}" type="slidenum">
              <a:rPr lang="en-US"/>
              <a:pPr/>
              <a:t>24</a:t>
            </a:fld>
            <a:endParaRPr lang="en-US"/>
          </a:p>
        </p:txBody>
      </p:sp>
      <p:sp>
        <p:nvSpPr>
          <p:cNvPr id="374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0A0DA-8355-0440-8613-53D45F6611BC}" type="slidenum">
              <a:rPr lang="en-US"/>
              <a:pPr/>
              <a:t>25</a:t>
            </a:fld>
            <a:endParaRPr lang="en-US"/>
          </a:p>
        </p:txBody>
      </p:sp>
      <p:sp>
        <p:nvSpPr>
          <p:cNvPr id="407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24DB1F-241A-6D4C-82B6-032F54E5915C}" type="slidenum">
              <a:rPr lang="en-US"/>
              <a:pPr/>
              <a:t>26</a:t>
            </a:fld>
            <a:endParaRPr lang="en-US"/>
          </a:p>
        </p:txBody>
      </p:sp>
      <p:sp>
        <p:nvSpPr>
          <p:cNvPr id="409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E4D5C-2AED-2346-81DF-D9E665B6EA3D}" type="slidenum">
              <a:rPr lang="en-US"/>
              <a:pPr/>
              <a:t>27</a:t>
            </a:fld>
            <a:endParaRPr lang="en-US"/>
          </a:p>
        </p:txBody>
      </p:sp>
      <p:sp>
        <p:nvSpPr>
          <p:cNvPr id="411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2707C1-1650-D64C-9A97-1D1D09733E77}" type="slidenum">
              <a:rPr lang="en-US"/>
              <a:pPr/>
              <a:t>28</a:t>
            </a:fld>
            <a:endParaRPr lang="en-US"/>
          </a:p>
        </p:txBody>
      </p:sp>
      <p:sp>
        <p:nvSpPr>
          <p:cNvPr id="413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90E48-63F5-194F-84E4-ADB52FEDFBCF}" type="slidenum">
              <a:rPr lang="en-US"/>
              <a:pPr/>
              <a:t>29</a:t>
            </a:fld>
            <a:endParaRPr lang="en-US"/>
          </a:p>
        </p:txBody>
      </p:sp>
      <p:sp>
        <p:nvSpPr>
          <p:cNvPr id="415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30EAA-6333-044D-944C-827DA38D7B55}" type="slidenum">
              <a:rPr lang="en-US"/>
              <a:pPr/>
              <a:t>3</a:t>
            </a:fld>
            <a:endParaRPr lang="en-US"/>
          </a:p>
        </p:txBody>
      </p:sp>
      <p:sp>
        <p:nvSpPr>
          <p:cNvPr id="284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2B2124-623C-294A-8031-5D73E7A76F08}" type="slidenum">
              <a:rPr lang="en-US"/>
              <a:pPr/>
              <a:t>30</a:t>
            </a:fld>
            <a:endParaRPr lang="en-US"/>
          </a:p>
        </p:txBody>
      </p:sp>
      <p:sp>
        <p:nvSpPr>
          <p:cNvPr id="421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4C18FD-8A1E-E140-B2C9-2882919E4AEB}" type="slidenum">
              <a:rPr lang="en-US"/>
              <a:pPr/>
              <a:t>31</a:t>
            </a:fld>
            <a:endParaRPr lang="en-US"/>
          </a:p>
        </p:txBody>
      </p:sp>
      <p:sp>
        <p:nvSpPr>
          <p:cNvPr id="423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8DC297-F243-3F45-B1E2-F85EA32A3848}" type="slidenum">
              <a:rPr lang="en-US"/>
              <a:pPr/>
              <a:t>32</a:t>
            </a:fld>
            <a:endParaRPr lang="en-US"/>
          </a:p>
        </p:txBody>
      </p:sp>
      <p:sp>
        <p:nvSpPr>
          <p:cNvPr id="432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C7B85D-56CE-9047-B98A-A6B28AFBAACD}" type="slidenum">
              <a:rPr lang="en-US"/>
              <a:pPr/>
              <a:t>33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249CA-A6B1-864B-9709-7ABDDFD1572F}" type="slidenum">
              <a:rPr lang="en-US"/>
              <a:pPr/>
              <a:t>4</a:t>
            </a:fld>
            <a:endParaRPr lang="en-US"/>
          </a:p>
        </p:txBody>
      </p:sp>
      <p:sp>
        <p:nvSpPr>
          <p:cNvPr id="270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DB2DA4-2771-544D-9E73-069A99F53E0B}" type="slidenum">
              <a:rPr lang="en-US"/>
              <a:pPr/>
              <a:t>5</a:t>
            </a:fld>
            <a:endParaRPr lang="en-US"/>
          </a:p>
        </p:txBody>
      </p:sp>
      <p:sp>
        <p:nvSpPr>
          <p:cNvPr id="282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36491-54BC-7A45-809F-6A914A7B1EFD}" type="slidenum">
              <a:rPr lang="en-US"/>
              <a:pPr/>
              <a:t>6</a:t>
            </a:fld>
            <a:endParaRPr lang="en-US"/>
          </a:p>
        </p:txBody>
      </p:sp>
      <p:sp>
        <p:nvSpPr>
          <p:cNvPr id="278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F0E51A-3022-2B41-B00D-5BFE702C3BAE}" type="slidenum">
              <a:rPr lang="en-US"/>
              <a:pPr/>
              <a:t>7</a:t>
            </a:fld>
            <a:endParaRPr lang="en-US"/>
          </a:p>
        </p:txBody>
      </p:sp>
      <p:sp>
        <p:nvSpPr>
          <p:cNvPr id="274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099F74-FBF9-AC44-A527-2ACDEFB3B688}" type="slidenum">
              <a:rPr lang="en-US"/>
              <a:pPr/>
              <a:t>8</a:t>
            </a:fld>
            <a:endParaRPr lang="en-US"/>
          </a:p>
        </p:txBody>
      </p:sp>
      <p:sp>
        <p:nvSpPr>
          <p:cNvPr id="276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CB40B-9F73-C041-AEBF-620E6D48FBF7}" type="slidenum">
              <a:rPr lang="en-US"/>
              <a:pPr/>
              <a:t>9</a:t>
            </a:fld>
            <a:endParaRPr lang="en-US"/>
          </a:p>
        </p:txBody>
      </p:sp>
      <p:sp>
        <p:nvSpPr>
          <p:cNvPr id="280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030A0-10C3-FC45-B0F5-4C6C4E82AC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04251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8DF5F-752F-A446-AAB9-84C2135408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93844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CDD6B-E2E2-0E4E-B1B1-876625CCF9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807669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1F5A1-B28E-9941-8F85-E1BB95BFA2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035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ACB63-EEC4-A741-A26F-0277F0DAB7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67093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66412-FAB5-2B40-81E7-B2091DB988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11888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1A5B9-174C-ED4D-970F-DCBEE59CD2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17558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B8B8E-6229-AC47-AF46-DA6237B16D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68798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24A0-BC10-9343-89DA-ABDBF3BB4B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80301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FB6B1-FA84-874C-8674-CC0E1D795B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1859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F98CB-3213-274E-B1AD-B6FAA44745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54223"/>
      </p:ext>
    </p:extLst>
  </p:cSld>
  <p:clrMapOvr>
    <a:masterClrMapping/>
  </p:clrMapOvr>
  <p:transition xmlns:p14="http://schemas.microsoft.com/office/powerpoint/2010/main"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038182-C8F4-1A48-BDE6-DD2EA6F3F7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1.xml"/><Relationship Id="rId5" Type="http://schemas.openxmlformats.org/officeDocument/2006/relationships/image" Target="../media/image10.png"/><Relationship Id="rId1" Type="http://schemas.microsoft.com/office/2007/relationships/media" Target="file:///C:\Documents%20and%20Settings\Raymond%20Woodward\Data\Bible%20Studies\Tabernacle\Clip%20-%20Table%20of%20Shewbread.wmv" TargetMode="External"/><Relationship Id="rId2" Type="http://schemas.openxmlformats.org/officeDocument/2006/relationships/video" Target="file:///C:\Documents%20and%20Settings\Raymond%20Woodward\Data\Bible%20Studies\Tabernacle\Clip%20-%20Table%20of%20Shewbread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2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file://localhost/http://members.cox.net/mdecarmo/Tabernacle_Study/tabernacle%2520Pic%25201.jp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-12700" y="381000"/>
            <a:ext cx="9296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1406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600">
                <a:latin typeface="Aquaduct" charset="0"/>
              </a:rPr>
              <a:t>The Tabernacle</a:t>
            </a:r>
          </a:p>
          <a:p>
            <a:pPr algn="ctr">
              <a:lnSpc>
                <a:spcPct val="90000"/>
              </a:lnSpc>
            </a:pPr>
            <a:r>
              <a:rPr lang="en-US" sz="5400">
                <a:latin typeface="Aquaduct" charset="0"/>
              </a:rPr>
              <a:t>God</a:t>
            </a:r>
            <a:r>
              <a:rPr lang="ja-JP" altLang="en-US" sz="5400">
                <a:latin typeface="Arial"/>
              </a:rPr>
              <a:t>’</a:t>
            </a:r>
            <a:r>
              <a:rPr lang="en-US" sz="5400">
                <a:latin typeface="Aquaduct" charset="0"/>
              </a:rPr>
              <a:t>s Blueprint for Relationship</a:t>
            </a:r>
          </a:p>
          <a:p>
            <a:pPr algn="ctr">
              <a:lnSpc>
                <a:spcPct val="90000"/>
              </a:lnSpc>
            </a:pPr>
            <a:endParaRPr lang="en-US" sz="3800">
              <a:solidFill>
                <a:schemeClr val="bg1"/>
              </a:solidFill>
              <a:latin typeface="Aquaduct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-50800" y="342900"/>
            <a:ext cx="9296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1406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600">
                <a:solidFill>
                  <a:srgbClr val="FFFF00"/>
                </a:solidFill>
                <a:latin typeface="Aquaduct" charset="0"/>
              </a:rPr>
              <a:t>The Tabernacle</a:t>
            </a:r>
          </a:p>
          <a:p>
            <a:pPr algn="ctr">
              <a:lnSpc>
                <a:spcPct val="90000"/>
              </a:lnSpc>
            </a:pPr>
            <a:r>
              <a:rPr lang="en-US" sz="5400">
                <a:solidFill>
                  <a:schemeClr val="bg1"/>
                </a:solidFill>
                <a:latin typeface="Aquaduct" charset="0"/>
              </a:rPr>
              <a:t>God</a:t>
            </a:r>
            <a:r>
              <a:rPr lang="ja-JP" altLang="en-US" sz="5400">
                <a:solidFill>
                  <a:schemeClr val="bg1"/>
                </a:solidFill>
                <a:latin typeface="Arial"/>
              </a:rPr>
              <a:t>’</a:t>
            </a:r>
            <a:r>
              <a:rPr lang="en-US" sz="5400">
                <a:solidFill>
                  <a:schemeClr val="bg1"/>
                </a:solidFill>
                <a:latin typeface="Aquaduct" charset="0"/>
              </a:rPr>
              <a:t>s Blueprint for Relationship</a:t>
            </a:r>
          </a:p>
          <a:p>
            <a:pPr algn="ctr">
              <a:lnSpc>
                <a:spcPct val="90000"/>
              </a:lnSpc>
            </a:pPr>
            <a:endParaRPr lang="en-US" sz="3800">
              <a:solidFill>
                <a:schemeClr val="bg1"/>
              </a:solidFill>
              <a:latin typeface="Aquaduct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422900" y="5346700"/>
            <a:ext cx="41529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1406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5400">
                <a:latin typeface="Aquaduct" charset="0"/>
              </a:rPr>
              <a:t>Part Seven</a:t>
            </a:r>
            <a:endParaRPr lang="en-US" sz="3800">
              <a:latin typeface="Aquaduct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384800" y="5308600"/>
            <a:ext cx="41529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1406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5400">
                <a:solidFill>
                  <a:schemeClr val="bg1"/>
                </a:solidFill>
                <a:latin typeface="Aquaduct" charset="0"/>
              </a:rPr>
              <a:t>Part Seven</a:t>
            </a:r>
            <a:endParaRPr lang="en-US" sz="3800">
              <a:solidFill>
                <a:schemeClr val="bg1"/>
              </a:solidFill>
              <a:latin typeface="Aquaduct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364" name="Picture 4" descr="SHOWBREAD-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6" name="Clip - Table of Shewbread.wmv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0" y="809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rgbClr val="FFFF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rgbClr val="9C1406"/>
                </a:solidFill>
                <a:latin typeface="Tahoma" charset="0"/>
              </a:rPr>
              <a:t>Exodus 25:23-30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04788" y="1166813"/>
            <a:ext cx="8704262" cy="535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300" b="1">
                <a:solidFill>
                  <a:srgbClr val="669900"/>
                </a:solidFill>
              </a:rPr>
              <a:t>23</a:t>
            </a:r>
            <a:r>
              <a:rPr lang="en-US" sz="2300"/>
              <a:t> Thou shalt also make a table of shittim wood: two cubits shall be the length thereof, and a cubit the breadth thereof, and a cubit and a half the height thereof. </a:t>
            </a:r>
            <a:r>
              <a:rPr lang="en-US" sz="2300" b="1">
                <a:solidFill>
                  <a:srgbClr val="669900"/>
                </a:solidFill>
              </a:rPr>
              <a:t>24</a:t>
            </a:r>
            <a:r>
              <a:rPr lang="en-US" sz="2300"/>
              <a:t> And thou shalt overlay it with pure gold, and make thereto a crown of gold round about. </a:t>
            </a:r>
            <a:r>
              <a:rPr lang="en-US" sz="2300" b="1">
                <a:solidFill>
                  <a:srgbClr val="669900"/>
                </a:solidFill>
              </a:rPr>
              <a:t>25</a:t>
            </a:r>
            <a:r>
              <a:rPr lang="en-US" sz="2300"/>
              <a:t> And thou shalt make unto it a border of an hand breadth round about, and thou shalt make a golden crown to the border thereof round about. </a:t>
            </a:r>
            <a:r>
              <a:rPr lang="en-US" sz="2300" b="1">
                <a:solidFill>
                  <a:srgbClr val="669900"/>
                </a:solidFill>
              </a:rPr>
              <a:t>26</a:t>
            </a:r>
            <a:r>
              <a:rPr lang="en-US" sz="2300"/>
              <a:t> And thou shalt make for it four rings of gold, and put the rings in the four corners that are on the four feet thereof. </a:t>
            </a:r>
            <a:r>
              <a:rPr lang="en-US" sz="2300" b="1">
                <a:solidFill>
                  <a:srgbClr val="669900"/>
                </a:solidFill>
              </a:rPr>
              <a:t>27</a:t>
            </a:r>
            <a:r>
              <a:rPr lang="en-US" sz="2300"/>
              <a:t> Over against the border shall the rings be for places of the staves to bear the table. </a:t>
            </a:r>
            <a:r>
              <a:rPr lang="en-US" sz="2300" b="1">
                <a:solidFill>
                  <a:srgbClr val="669900"/>
                </a:solidFill>
              </a:rPr>
              <a:t>28</a:t>
            </a:r>
            <a:r>
              <a:rPr lang="en-US" sz="2300"/>
              <a:t> And thou shalt make the staves of shittim wood, and overlay them with gold, that the table may be borne with them. </a:t>
            </a:r>
            <a:r>
              <a:rPr lang="en-US" sz="2300" b="1">
                <a:solidFill>
                  <a:srgbClr val="669900"/>
                </a:solidFill>
              </a:rPr>
              <a:t>29</a:t>
            </a:r>
            <a:r>
              <a:rPr lang="en-US" sz="2300"/>
              <a:t> And thou shalt make the dishes thereof, and spoons thereof, and covers thereof, and bowls thereof, to cover withal: of pure gold shalt thou make them. </a:t>
            </a:r>
            <a:r>
              <a:rPr lang="en-US" sz="2300" b="1">
                <a:solidFill>
                  <a:srgbClr val="669900"/>
                </a:solidFill>
              </a:rPr>
              <a:t>30</a:t>
            </a:r>
            <a:r>
              <a:rPr lang="en-US" sz="2300"/>
              <a:t> And thou shalt set upon the table shewbread before me alway. </a:t>
            </a:r>
          </a:p>
        </p:txBody>
      </p:sp>
      <p:sp>
        <p:nvSpPr>
          <p:cNvPr id="72710" name="Line 6"/>
          <p:cNvSpPr>
            <a:spLocks noChangeShapeType="1"/>
          </p:cNvSpPr>
          <p:nvPr/>
        </p:nvSpPr>
        <p:spPr bwMode="auto">
          <a:xfrm>
            <a:off x="0" y="901700"/>
            <a:ext cx="91440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78018" fill="hold"/>
                                        <p:tgtEl>
                                          <p:spTgt spid="727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3018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0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3018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2716"/>
                </p:tgtEl>
              </p:cMediaNode>
            </p:video>
          </p:childTnLst>
        </p:cTn>
      </p:par>
    </p:tnLst>
    <p:bldLst>
      <p:bldP spid="72708" grpId="0"/>
      <p:bldP spid="72711" grpId="0"/>
      <p:bldP spid="727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138" name="Group 10"/>
          <p:cNvGrpSpPr>
            <a:grpSpLocks/>
          </p:cNvGrpSpPr>
          <p:nvPr/>
        </p:nvGrpSpPr>
        <p:grpSpPr bwMode="auto">
          <a:xfrm>
            <a:off x="3006725" y="-304800"/>
            <a:ext cx="8389938" cy="6761163"/>
            <a:chOff x="1910" y="-312"/>
            <a:chExt cx="5285" cy="4259"/>
          </a:xfrm>
        </p:grpSpPr>
        <p:pic>
          <p:nvPicPr>
            <p:cNvPr id="304139" name="Picture 11" descr="The Shewbread Table: Table of Shewbre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0" y="127"/>
              <a:ext cx="5285" cy="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4140" name="Oval 12"/>
            <p:cNvSpPr>
              <a:spLocks noChangeArrowheads="1"/>
            </p:cNvSpPr>
            <p:nvPr/>
          </p:nvSpPr>
          <p:spPr bwMode="auto">
            <a:xfrm rot="1089327">
              <a:off x="3640" y="-312"/>
              <a:ext cx="3448" cy="1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4131" name="Rectangle 3"/>
          <p:cNvSpPr>
            <a:spLocks noChangeArrowheads="1"/>
          </p:cNvSpPr>
          <p:nvPr/>
        </p:nvSpPr>
        <p:spPr bwMode="auto">
          <a:xfrm>
            <a:off x="0" y="-796925"/>
            <a:ext cx="4583113" cy="7654925"/>
          </a:xfrm>
          <a:prstGeom prst="rect">
            <a:avLst/>
          </a:prstGeom>
          <a:solidFill>
            <a:srgbClr val="3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132" name="Text Box 4"/>
          <p:cNvSpPr txBox="1">
            <a:spLocks noChangeArrowheads="1"/>
          </p:cNvSpPr>
          <p:nvPr/>
        </p:nvSpPr>
        <p:spPr bwMode="auto">
          <a:xfrm>
            <a:off x="241300" y="368300"/>
            <a:ext cx="411321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4900">
                <a:solidFill>
                  <a:srgbClr val="FFFF00"/>
                </a:solidFill>
                <a:latin typeface="High Tower Text" charset="0"/>
              </a:rPr>
              <a:t>The Table of Shewbread </a:t>
            </a:r>
          </a:p>
          <a:p>
            <a:r>
              <a:rPr lang="en-US" sz="4900">
                <a:solidFill>
                  <a:srgbClr val="FFFF00"/>
                </a:solidFill>
                <a:latin typeface="High Tower Text" charset="0"/>
              </a:rPr>
              <a:t>was given to </a:t>
            </a:r>
            <a:r>
              <a:rPr lang="en-US" sz="4900" u="sng">
                <a:solidFill>
                  <a:srgbClr val="FFFF00"/>
                </a:solidFill>
                <a:latin typeface="High Tower Text" charset="0"/>
              </a:rPr>
              <a:t>FEED THE PRIESTS</a:t>
            </a:r>
            <a:r>
              <a:rPr lang="en-US" sz="4900">
                <a:solidFill>
                  <a:srgbClr val="FFFF00"/>
                </a:solidFill>
                <a:latin typeface="High Tower Text" charset="0"/>
              </a:rPr>
              <a:t>, just as the </a:t>
            </a:r>
            <a:r>
              <a:rPr lang="en-US" sz="4900" u="sng">
                <a:solidFill>
                  <a:srgbClr val="FFFF00"/>
                </a:solidFill>
                <a:latin typeface="High Tower Text" charset="0"/>
              </a:rPr>
              <a:t>WORD</a:t>
            </a:r>
            <a:r>
              <a:rPr lang="en-US" sz="4900">
                <a:solidFill>
                  <a:srgbClr val="FFFF00"/>
                </a:solidFill>
                <a:latin typeface="High Tower Text" charset="0"/>
              </a:rPr>
              <a:t> sustains every believer today.</a:t>
            </a:r>
            <a:endParaRPr lang="en-US" sz="490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4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5338" name="Group 10"/>
          <p:cNvGrpSpPr>
            <a:grpSpLocks/>
          </p:cNvGrpSpPr>
          <p:nvPr/>
        </p:nvGrpSpPr>
        <p:grpSpPr bwMode="auto">
          <a:xfrm>
            <a:off x="3006725" y="-304800"/>
            <a:ext cx="8389938" cy="6761163"/>
            <a:chOff x="1910" y="-312"/>
            <a:chExt cx="5285" cy="4259"/>
          </a:xfrm>
        </p:grpSpPr>
        <p:pic>
          <p:nvPicPr>
            <p:cNvPr id="355336" name="Picture 8" descr="The Shewbread Table: Table of Shewbre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0" y="127"/>
              <a:ext cx="5285" cy="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5337" name="Oval 9"/>
            <p:cNvSpPr>
              <a:spLocks noChangeArrowheads="1"/>
            </p:cNvSpPr>
            <p:nvPr/>
          </p:nvSpPr>
          <p:spPr bwMode="auto">
            <a:xfrm rot="1089327">
              <a:off x="3640" y="-312"/>
              <a:ext cx="3448" cy="1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5331" name="Rectangle 3"/>
          <p:cNvSpPr>
            <a:spLocks noChangeArrowheads="1"/>
          </p:cNvSpPr>
          <p:nvPr/>
        </p:nvSpPr>
        <p:spPr bwMode="auto">
          <a:xfrm>
            <a:off x="0" y="-796925"/>
            <a:ext cx="4583113" cy="7654925"/>
          </a:xfrm>
          <a:prstGeom prst="rect">
            <a:avLst/>
          </a:prstGeom>
          <a:solidFill>
            <a:srgbClr val="3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332" name="Text Box 4"/>
          <p:cNvSpPr txBox="1">
            <a:spLocks noChangeArrowheads="1"/>
          </p:cNvSpPr>
          <p:nvPr/>
        </p:nvSpPr>
        <p:spPr bwMode="auto">
          <a:xfrm>
            <a:off x="241300" y="511175"/>
            <a:ext cx="411321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6200" u="sng">
                <a:solidFill>
                  <a:srgbClr val="FFFF00"/>
                </a:solidFill>
                <a:latin typeface="High Tower Text" charset="0"/>
              </a:rPr>
              <a:t>WORD</a:t>
            </a:r>
          </a:p>
          <a:p>
            <a:endParaRPr lang="en-US" sz="3000">
              <a:solidFill>
                <a:srgbClr val="FFFF00"/>
              </a:solidFill>
              <a:latin typeface="High Tower Text" charset="0"/>
            </a:endParaRPr>
          </a:p>
          <a:p>
            <a:r>
              <a:rPr lang="en-US" sz="4200" i="1">
                <a:solidFill>
                  <a:srgbClr val="FFFF00"/>
                </a:solidFill>
                <a:latin typeface="High Tower Text" charset="0"/>
              </a:rPr>
              <a:t>means</a:t>
            </a:r>
          </a:p>
          <a:p>
            <a:r>
              <a:rPr lang="en-US" sz="6200" u="sng">
                <a:solidFill>
                  <a:srgbClr val="FFFF00"/>
                </a:solidFill>
                <a:latin typeface="High Tower Text" charset="0"/>
              </a:rPr>
              <a:t>GOD</a:t>
            </a:r>
            <a:r>
              <a:rPr lang="en-US" sz="4200">
                <a:solidFill>
                  <a:srgbClr val="FFFF00"/>
                </a:solidFill>
                <a:latin typeface="High Tower Text" charset="0"/>
              </a:rPr>
              <a:t> </a:t>
            </a:r>
          </a:p>
          <a:p>
            <a:endParaRPr lang="en-US" sz="3000">
              <a:solidFill>
                <a:srgbClr val="FFFF00"/>
              </a:solidFill>
              <a:latin typeface="High Tower Text" charset="0"/>
            </a:endParaRPr>
          </a:p>
          <a:p>
            <a:r>
              <a:rPr lang="en-US" sz="4200" i="1">
                <a:solidFill>
                  <a:srgbClr val="FFFF00"/>
                </a:solidFill>
                <a:latin typeface="High Tower Text" charset="0"/>
              </a:rPr>
              <a:t>talking</a:t>
            </a:r>
            <a:r>
              <a:rPr lang="en-US" sz="4200">
                <a:solidFill>
                  <a:srgbClr val="FFFF00"/>
                </a:solidFill>
                <a:latin typeface="High Tower Text" charset="0"/>
              </a:rPr>
              <a:t> </a:t>
            </a:r>
            <a:r>
              <a:rPr lang="en-US" sz="4200" i="1">
                <a:solidFill>
                  <a:srgbClr val="FFFF00"/>
                </a:solidFill>
                <a:latin typeface="High Tower Text" charset="0"/>
              </a:rPr>
              <a:t>to</a:t>
            </a:r>
          </a:p>
          <a:p>
            <a:r>
              <a:rPr lang="en-US" sz="6200" u="sng">
                <a:solidFill>
                  <a:srgbClr val="FFFF00"/>
                </a:solidFill>
                <a:latin typeface="High Tower Text" charset="0"/>
              </a:rPr>
              <a:t>ME</a:t>
            </a:r>
            <a:endParaRPr lang="en-US" sz="6200" u="sng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55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4962" name="Group 2"/>
          <p:cNvGrpSpPr>
            <a:grpSpLocks/>
          </p:cNvGrpSpPr>
          <p:nvPr/>
        </p:nvGrpSpPr>
        <p:grpSpPr bwMode="auto">
          <a:xfrm>
            <a:off x="3006725" y="-304800"/>
            <a:ext cx="8389938" cy="6761163"/>
            <a:chOff x="1910" y="-312"/>
            <a:chExt cx="5285" cy="4259"/>
          </a:xfrm>
        </p:grpSpPr>
        <p:pic>
          <p:nvPicPr>
            <p:cNvPr id="424963" name="Picture 3" descr="The Shewbread Table: Table of Shewbre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0" y="127"/>
              <a:ext cx="5285" cy="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4964" name="Oval 4"/>
            <p:cNvSpPr>
              <a:spLocks noChangeArrowheads="1"/>
            </p:cNvSpPr>
            <p:nvPr/>
          </p:nvSpPr>
          <p:spPr bwMode="auto">
            <a:xfrm rot="1089327">
              <a:off x="3640" y="-312"/>
              <a:ext cx="3448" cy="1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4965" name="Rectangle 5"/>
          <p:cNvSpPr>
            <a:spLocks noChangeArrowheads="1"/>
          </p:cNvSpPr>
          <p:nvPr/>
        </p:nvSpPr>
        <p:spPr bwMode="auto">
          <a:xfrm>
            <a:off x="0" y="-796925"/>
            <a:ext cx="4583113" cy="7654925"/>
          </a:xfrm>
          <a:prstGeom prst="rect">
            <a:avLst/>
          </a:prstGeom>
          <a:solidFill>
            <a:srgbClr val="3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966" name="Text Box 6"/>
          <p:cNvSpPr txBox="1">
            <a:spLocks noChangeArrowheads="1"/>
          </p:cNvSpPr>
          <p:nvPr/>
        </p:nvSpPr>
        <p:spPr bwMode="auto">
          <a:xfrm>
            <a:off x="241300" y="368300"/>
            <a:ext cx="411321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2100" indent="-2921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Char char="•"/>
            </a:pPr>
            <a:r>
              <a:rPr lang="en-US" sz="4400">
                <a:solidFill>
                  <a:srgbClr val="FFFF00"/>
                </a:solidFill>
                <a:latin typeface="High Tower Text" charset="0"/>
              </a:rPr>
              <a:t>Shewbread</a:t>
            </a:r>
          </a:p>
          <a:p>
            <a:pPr>
              <a:buFontTx/>
              <a:buChar char="•"/>
            </a:pPr>
            <a:r>
              <a:rPr lang="en-US" sz="4400">
                <a:solidFill>
                  <a:srgbClr val="FFFF00"/>
                </a:solidFill>
                <a:latin typeface="High Tower Text" charset="0"/>
              </a:rPr>
              <a:t>Bread of God</a:t>
            </a:r>
          </a:p>
          <a:p>
            <a:pPr>
              <a:buFontTx/>
              <a:buChar char="•"/>
            </a:pPr>
            <a:r>
              <a:rPr lang="en-US" sz="4400">
                <a:solidFill>
                  <a:srgbClr val="FFFF00"/>
                </a:solidFill>
                <a:latin typeface="High Tower Text" charset="0"/>
              </a:rPr>
              <a:t>Continual Bread</a:t>
            </a:r>
          </a:p>
          <a:p>
            <a:pPr>
              <a:buFontTx/>
              <a:buChar char="•"/>
            </a:pPr>
            <a:r>
              <a:rPr lang="en-US" sz="4400">
                <a:solidFill>
                  <a:srgbClr val="FFFF00"/>
                </a:solidFill>
                <a:latin typeface="High Tower Text" charset="0"/>
              </a:rPr>
              <a:t>Bread of the Presence</a:t>
            </a:r>
          </a:p>
          <a:p>
            <a:pPr>
              <a:buFontTx/>
              <a:buChar char="•"/>
            </a:pPr>
            <a:r>
              <a:rPr lang="en-US" sz="4400">
                <a:solidFill>
                  <a:srgbClr val="FFFF00"/>
                </a:solidFill>
                <a:latin typeface="High Tower Text" charset="0"/>
              </a:rPr>
              <a:t>Bread of the Face</a:t>
            </a:r>
          </a:p>
          <a:p>
            <a:pPr>
              <a:buFontTx/>
              <a:buChar char="•"/>
            </a:pPr>
            <a:r>
              <a:rPr lang="en-US" sz="4400">
                <a:solidFill>
                  <a:srgbClr val="FFFF00"/>
                </a:solidFill>
                <a:latin typeface="High Tower Text" charset="0"/>
              </a:rPr>
              <a:t>Bread of Order</a:t>
            </a:r>
            <a:endParaRPr lang="en-US" sz="440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4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24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24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24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24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24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24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24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24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24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24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24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24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24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24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424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24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24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Revelation 1:6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5784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6000">
                <a:solidFill>
                  <a:srgbClr val="FFFF00"/>
                </a:solidFill>
              </a:rPr>
              <a:t>And hath made us kings and priests unto God and his Father; to him be glory and dominion for ever and ever. Amen.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2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0643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2 Peter 2:9</a:t>
            </a:r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0038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600">
                <a:solidFill>
                  <a:srgbClr val="FFFF00"/>
                </a:solidFill>
              </a:rPr>
              <a:t>But ye are a chosen generation, a royal priesthood, an holy nation, a peculiar people; that ye should shew forth the praises of him who hath called you out of darkness into his marvellous light: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0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0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/>
      <p:bldP spid="2406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7010" name="Group 2"/>
          <p:cNvGrpSpPr>
            <a:grpSpLocks/>
          </p:cNvGrpSpPr>
          <p:nvPr/>
        </p:nvGrpSpPr>
        <p:grpSpPr bwMode="auto">
          <a:xfrm>
            <a:off x="3006725" y="-304800"/>
            <a:ext cx="8389938" cy="6761163"/>
            <a:chOff x="1910" y="-312"/>
            <a:chExt cx="5285" cy="4259"/>
          </a:xfrm>
        </p:grpSpPr>
        <p:pic>
          <p:nvPicPr>
            <p:cNvPr id="427011" name="Picture 3" descr="The Shewbread Table: Table of Shewbre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0" y="127"/>
              <a:ext cx="5285" cy="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7012" name="Oval 4"/>
            <p:cNvSpPr>
              <a:spLocks noChangeArrowheads="1"/>
            </p:cNvSpPr>
            <p:nvPr/>
          </p:nvSpPr>
          <p:spPr bwMode="auto">
            <a:xfrm rot="1089327">
              <a:off x="3640" y="-312"/>
              <a:ext cx="3448" cy="1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-796925"/>
            <a:ext cx="4583113" cy="7654925"/>
          </a:xfrm>
          <a:prstGeom prst="rect">
            <a:avLst/>
          </a:prstGeom>
          <a:solidFill>
            <a:srgbClr val="3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014" name="Text Box 6"/>
          <p:cNvSpPr txBox="1">
            <a:spLocks noChangeArrowheads="1"/>
          </p:cNvSpPr>
          <p:nvPr/>
        </p:nvSpPr>
        <p:spPr bwMode="auto">
          <a:xfrm>
            <a:off x="241300" y="368300"/>
            <a:ext cx="411321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4000">
                <a:solidFill>
                  <a:srgbClr val="FFFF00"/>
                </a:solidFill>
                <a:latin typeface="High Tower Text" charset="0"/>
              </a:rPr>
              <a:t>Twelve is the number of</a:t>
            </a:r>
          </a:p>
          <a:p>
            <a:r>
              <a:rPr lang="en-US" sz="4000" u="sng">
                <a:solidFill>
                  <a:srgbClr val="FFFF00"/>
                </a:solidFill>
                <a:latin typeface="High Tower Text" charset="0"/>
              </a:rPr>
              <a:t>GOVERNMENT</a:t>
            </a:r>
            <a:r>
              <a:rPr lang="en-US" sz="4000">
                <a:solidFill>
                  <a:srgbClr val="FFFF00"/>
                </a:solidFill>
                <a:latin typeface="High Tower Text" charset="0"/>
              </a:rPr>
              <a:t> in Scripture.</a:t>
            </a:r>
            <a:endParaRPr lang="en-US" sz="400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7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0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Matthew 15:36</a:t>
            </a:r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0260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FFFF00"/>
                </a:solidFill>
              </a:rPr>
              <a:t>And he took the seven loaves and the fishes, and gave thanks, and brake them, and gave to his disciples, and the disciples to the multitude.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3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3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/>
      <p:bldP spid="2938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986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1 Corinthians 10:17</a:t>
            </a:r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1244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6600">
                <a:solidFill>
                  <a:srgbClr val="FFFF00"/>
                </a:solidFill>
              </a:rPr>
              <a:t>For we being many are one bread, and one body: for we are all partakers of that one bread.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7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/>
      <p:bldP spid="2979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Exodus 25:8-9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7054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600">
                <a:solidFill>
                  <a:srgbClr val="FFFF00"/>
                </a:solidFill>
              </a:rPr>
              <a:t>And let them make me a sanctuary; that I may dwell among them. According to all that I shew thee, after the pattern of the tabernacle, and the pattern of all the instruments thereof, even so shall ye make it.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4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0035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John 6:51</a:t>
            </a:r>
          </a:p>
        </p:txBody>
      </p:sp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63721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5200">
                <a:solidFill>
                  <a:srgbClr val="FFFF00"/>
                </a:solidFill>
              </a:rPr>
              <a:t>I am the living bread which came down from heaven: if any man eat of this bread, he shall live for ever: and the bread that I will give is my flesh, which I will give for the life of the world.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0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0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5" grpId="0"/>
      <p:bldP spid="3000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2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John 1:14</a:t>
            </a:r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50260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FFFF00"/>
                </a:solidFill>
              </a:rPr>
              <a:t>And the Word was made flesh, and dwelt among us, (and we beheld his glory, the glory as of the only begotten of the Father,) full of grace and truth.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2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2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/>
      <p:bldP spid="3020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058" name="Group 2"/>
          <p:cNvGrpSpPr>
            <a:grpSpLocks/>
          </p:cNvGrpSpPr>
          <p:nvPr/>
        </p:nvGrpSpPr>
        <p:grpSpPr bwMode="auto">
          <a:xfrm>
            <a:off x="3006725" y="-304800"/>
            <a:ext cx="8389938" cy="6761163"/>
            <a:chOff x="1910" y="-312"/>
            <a:chExt cx="5285" cy="4259"/>
          </a:xfrm>
        </p:grpSpPr>
        <p:pic>
          <p:nvPicPr>
            <p:cNvPr id="429059" name="Picture 3" descr="The Shewbread Table: Table of Shewbre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0" y="127"/>
              <a:ext cx="5285" cy="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9060" name="Oval 4"/>
            <p:cNvSpPr>
              <a:spLocks noChangeArrowheads="1"/>
            </p:cNvSpPr>
            <p:nvPr/>
          </p:nvSpPr>
          <p:spPr bwMode="auto">
            <a:xfrm rot="1089327">
              <a:off x="3640" y="-312"/>
              <a:ext cx="3448" cy="1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9061" name="Rectangle 5"/>
          <p:cNvSpPr>
            <a:spLocks noChangeArrowheads="1"/>
          </p:cNvSpPr>
          <p:nvPr/>
        </p:nvSpPr>
        <p:spPr bwMode="auto">
          <a:xfrm>
            <a:off x="0" y="-796925"/>
            <a:ext cx="4583113" cy="7654925"/>
          </a:xfrm>
          <a:prstGeom prst="rect">
            <a:avLst/>
          </a:prstGeom>
          <a:solidFill>
            <a:srgbClr val="32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062" name="Text Box 6"/>
          <p:cNvSpPr txBox="1">
            <a:spLocks noChangeArrowheads="1"/>
          </p:cNvSpPr>
          <p:nvPr/>
        </p:nvSpPr>
        <p:spPr bwMode="auto">
          <a:xfrm>
            <a:off x="241300" y="368300"/>
            <a:ext cx="4113213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6600">
                <a:solidFill>
                  <a:srgbClr val="FFFF00"/>
                </a:solidFill>
                <a:latin typeface="High Tower Text" charset="0"/>
              </a:rPr>
              <a:t>What we </a:t>
            </a:r>
            <a:r>
              <a:rPr lang="en-US" sz="6600" u="sng">
                <a:solidFill>
                  <a:srgbClr val="FFFF00"/>
                </a:solidFill>
                <a:latin typeface="High Tower Text" charset="0"/>
              </a:rPr>
              <a:t>EAT</a:t>
            </a:r>
            <a:r>
              <a:rPr lang="en-US" sz="6600">
                <a:solidFill>
                  <a:srgbClr val="FFFF00"/>
                </a:solidFill>
                <a:latin typeface="High Tower Text" charset="0"/>
              </a:rPr>
              <a:t> becomes      a part of our being.</a:t>
            </a:r>
            <a:endParaRPr lang="en-US" sz="660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9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29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29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179" name="Text Box 3"/>
          <p:cNvSpPr txBox="1">
            <a:spLocks noChangeArrowheads="1"/>
          </p:cNvSpPr>
          <p:nvPr/>
        </p:nvSpPr>
        <p:spPr bwMode="auto">
          <a:xfrm>
            <a:off x="0" y="182563"/>
            <a:ext cx="9144000" cy="7016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i="1">
                <a:solidFill>
                  <a:schemeClr val="bg1"/>
                </a:solidFill>
                <a:latin typeface="Tahoma" charset="0"/>
              </a:rPr>
              <a:t>Jeremiah 15:16</a:t>
            </a:r>
          </a:p>
        </p:txBody>
      </p:sp>
      <p:sp>
        <p:nvSpPr>
          <p:cNvPr id="306180" name="Text Box 4"/>
          <p:cNvSpPr txBox="1">
            <a:spLocks noChangeArrowheads="1"/>
          </p:cNvSpPr>
          <p:nvPr/>
        </p:nvSpPr>
        <p:spPr bwMode="auto">
          <a:xfrm>
            <a:off x="328613" y="1035050"/>
            <a:ext cx="8501062" cy="48450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5200">
                <a:solidFill>
                  <a:srgbClr val="FFFF00"/>
                </a:solidFill>
              </a:rPr>
              <a:t>Thy words were found, and I did eat them; and thy word was unto me the joy and rejoicing of mine heart: for I am called by thy name, O LORD God of hosts.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6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6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6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6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79" grpId="0"/>
      <p:bldP spid="30618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775" name="Group 15"/>
          <p:cNvGrpSpPr>
            <a:grpSpLocks/>
          </p:cNvGrpSpPr>
          <p:nvPr/>
        </p:nvGrpSpPr>
        <p:grpSpPr bwMode="auto">
          <a:xfrm>
            <a:off x="4194175" y="1073150"/>
            <a:ext cx="5000625" cy="5146675"/>
            <a:chOff x="2642" y="676"/>
            <a:chExt cx="3150" cy="3242"/>
          </a:xfrm>
        </p:grpSpPr>
        <p:graphicFrame>
          <p:nvGraphicFramePr>
            <p:cNvPr id="373773" name="Object 13"/>
            <p:cNvGraphicFramePr>
              <a:graphicFrameLocks/>
            </p:cNvGraphicFramePr>
            <p:nvPr/>
          </p:nvGraphicFramePr>
          <p:xfrm>
            <a:off x="2642" y="676"/>
            <a:ext cx="3150" cy="32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3778" r:id="rId4" imgW="3723810" imgH="4153480" progId="MSPhotoEd.3">
                    <p:embed/>
                  </p:oleObj>
                </mc:Choice>
                <mc:Fallback>
                  <p:oleObj r:id="rId4" imgW="3723810" imgH="4153480" progId="MSPhotoEd.3">
                    <p:embed/>
                    <p:pic>
                      <p:nvPicPr>
                        <p:cNvPr id="0" name="Object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2" y="676"/>
                          <a:ext cx="3150" cy="32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3766" name="Rectangle 6"/>
            <p:cNvSpPr>
              <a:spLocks noChangeArrowheads="1"/>
            </p:cNvSpPr>
            <p:nvPr/>
          </p:nvSpPr>
          <p:spPr bwMode="auto">
            <a:xfrm rot="2147338">
              <a:off x="3635" y="2583"/>
              <a:ext cx="1255" cy="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767" name="Rectangle 7"/>
            <p:cNvSpPr>
              <a:spLocks noChangeArrowheads="1"/>
            </p:cNvSpPr>
            <p:nvPr/>
          </p:nvSpPr>
          <p:spPr bwMode="auto">
            <a:xfrm rot="2147338">
              <a:off x="2727" y="2491"/>
              <a:ext cx="1120" cy="1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768" name="Rectangle 8"/>
            <p:cNvSpPr>
              <a:spLocks noChangeArrowheads="1"/>
            </p:cNvSpPr>
            <p:nvPr/>
          </p:nvSpPr>
          <p:spPr bwMode="auto">
            <a:xfrm rot="3888325">
              <a:off x="3014" y="1624"/>
              <a:ext cx="1120" cy="1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769" name="Rectangle 9"/>
            <p:cNvSpPr>
              <a:spLocks noChangeArrowheads="1"/>
            </p:cNvSpPr>
            <p:nvPr/>
          </p:nvSpPr>
          <p:spPr bwMode="auto">
            <a:xfrm rot="4886558">
              <a:off x="3494" y="1338"/>
              <a:ext cx="1120" cy="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770" name="Rectangle 10"/>
            <p:cNvSpPr>
              <a:spLocks noChangeArrowheads="1"/>
            </p:cNvSpPr>
            <p:nvPr/>
          </p:nvSpPr>
          <p:spPr bwMode="auto">
            <a:xfrm rot="5993407">
              <a:off x="3979" y="1692"/>
              <a:ext cx="1373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771" name="Rectangle 11"/>
            <p:cNvSpPr>
              <a:spLocks noChangeArrowheads="1"/>
            </p:cNvSpPr>
            <p:nvPr/>
          </p:nvSpPr>
          <p:spPr bwMode="auto">
            <a:xfrm rot="7484103">
              <a:off x="4474" y="2043"/>
              <a:ext cx="1177" cy="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3764" name="Rectangle 4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373777" name="Group 17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373765" name="Rectangle 5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373776" name="Rectangle 16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73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73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73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6534" name="Rectangle 6"/>
          <p:cNvSpPr>
            <a:spLocks noChangeArrowheads="1"/>
          </p:cNvSpPr>
          <p:nvPr/>
        </p:nvSpPr>
        <p:spPr bwMode="auto">
          <a:xfrm rot="2147338">
            <a:off x="4329113" y="3984625"/>
            <a:ext cx="17780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35" name="Rectangle 7"/>
          <p:cNvSpPr>
            <a:spLocks noChangeArrowheads="1"/>
          </p:cNvSpPr>
          <p:nvPr/>
        </p:nvSpPr>
        <p:spPr bwMode="auto">
          <a:xfrm rot="3888325">
            <a:off x="4779963" y="2587625"/>
            <a:ext cx="1778000" cy="212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36" name="Rectangle 8"/>
          <p:cNvSpPr>
            <a:spLocks noChangeArrowheads="1"/>
          </p:cNvSpPr>
          <p:nvPr/>
        </p:nvSpPr>
        <p:spPr bwMode="auto">
          <a:xfrm rot="4886558">
            <a:off x="5558632" y="2135981"/>
            <a:ext cx="1778000" cy="271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37" name="Rectangle 9"/>
          <p:cNvSpPr>
            <a:spLocks noChangeArrowheads="1"/>
          </p:cNvSpPr>
          <p:nvPr/>
        </p:nvSpPr>
        <p:spPr bwMode="auto">
          <a:xfrm rot="5993407">
            <a:off x="6526213" y="2511425"/>
            <a:ext cx="17780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38" name="Rectangle 10"/>
          <p:cNvSpPr>
            <a:spLocks noChangeArrowheads="1"/>
          </p:cNvSpPr>
          <p:nvPr/>
        </p:nvSpPr>
        <p:spPr bwMode="auto">
          <a:xfrm rot="7484103">
            <a:off x="7169944" y="3204369"/>
            <a:ext cx="1778000" cy="211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6542" name="Object 14"/>
          <p:cNvGraphicFramePr>
            <a:graphicFrameLocks/>
          </p:cNvGraphicFramePr>
          <p:nvPr/>
        </p:nvGraphicFramePr>
        <p:xfrm>
          <a:off x="4194175" y="1073150"/>
          <a:ext cx="5000625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54" r:id="rId4" imgW="3723810" imgH="4153480" progId="MSPhotoEd.3">
                  <p:embed/>
                </p:oleObj>
              </mc:Choice>
              <mc:Fallback>
                <p:oleObj r:id="rId4" imgW="3723810" imgH="4153480" progId="MSPhotoEd.3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1073150"/>
                        <a:ext cx="5000625" cy="514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6543" name="Rectangle 15"/>
          <p:cNvSpPr>
            <a:spLocks noChangeArrowheads="1"/>
          </p:cNvSpPr>
          <p:nvPr/>
        </p:nvSpPr>
        <p:spPr bwMode="auto">
          <a:xfrm rot="2147338">
            <a:off x="5770563" y="4100513"/>
            <a:ext cx="1992312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45" name="Rectangle 17"/>
          <p:cNvSpPr>
            <a:spLocks noChangeArrowheads="1"/>
          </p:cNvSpPr>
          <p:nvPr/>
        </p:nvSpPr>
        <p:spPr bwMode="auto">
          <a:xfrm rot="3888325">
            <a:off x="4783932" y="2578894"/>
            <a:ext cx="1778000" cy="223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46" name="Rectangle 18"/>
          <p:cNvSpPr>
            <a:spLocks noChangeArrowheads="1"/>
          </p:cNvSpPr>
          <p:nvPr/>
        </p:nvSpPr>
        <p:spPr bwMode="auto">
          <a:xfrm rot="4886558">
            <a:off x="5545932" y="2124868"/>
            <a:ext cx="1778000" cy="296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47" name="Rectangle 19"/>
          <p:cNvSpPr>
            <a:spLocks noChangeArrowheads="1"/>
          </p:cNvSpPr>
          <p:nvPr/>
        </p:nvSpPr>
        <p:spPr bwMode="auto">
          <a:xfrm rot="5993407">
            <a:off x="6317456" y="2685257"/>
            <a:ext cx="2179637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548" name="Rectangle 20"/>
          <p:cNvSpPr>
            <a:spLocks noChangeArrowheads="1"/>
          </p:cNvSpPr>
          <p:nvPr/>
        </p:nvSpPr>
        <p:spPr bwMode="auto">
          <a:xfrm rot="7484103">
            <a:off x="7103269" y="3242469"/>
            <a:ext cx="1868487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6550" name="Group 22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406551" name="Rectangle 23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406552" name="Rectangle 24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  <p:sp>
        <p:nvSpPr>
          <p:cNvPr id="406553" name="Text Box 25"/>
          <p:cNvSpPr txBox="1">
            <a:spLocks noChangeArrowheads="1"/>
          </p:cNvSpPr>
          <p:nvPr/>
        </p:nvSpPr>
        <p:spPr bwMode="auto">
          <a:xfrm>
            <a:off x="352425" y="2500313"/>
            <a:ext cx="3333750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8000"/>
                </a:solidFill>
              </a:rPr>
              <a:t>Romans 10:17</a:t>
            </a:r>
          </a:p>
          <a:p>
            <a:endParaRPr lang="en-US" sz="1200" b="1">
              <a:solidFill>
                <a:srgbClr val="008000"/>
              </a:solidFill>
            </a:endParaRPr>
          </a:p>
          <a:p>
            <a:r>
              <a:rPr lang="en-US" sz="3800"/>
              <a:t>So then faith cometh by hearing, and hearing by the word of God.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6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6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6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5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8583" name="Rectangle 7"/>
          <p:cNvSpPr>
            <a:spLocks noChangeArrowheads="1"/>
          </p:cNvSpPr>
          <p:nvPr/>
        </p:nvSpPr>
        <p:spPr bwMode="auto">
          <a:xfrm rot="3888325">
            <a:off x="4779963" y="2587625"/>
            <a:ext cx="1778000" cy="212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84" name="Rectangle 8"/>
          <p:cNvSpPr>
            <a:spLocks noChangeArrowheads="1"/>
          </p:cNvSpPr>
          <p:nvPr/>
        </p:nvSpPr>
        <p:spPr bwMode="auto">
          <a:xfrm rot="4886558">
            <a:off x="5558632" y="2135981"/>
            <a:ext cx="1778000" cy="271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85" name="Rectangle 9"/>
          <p:cNvSpPr>
            <a:spLocks noChangeArrowheads="1"/>
          </p:cNvSpPr>
          <p:nvPr/>
        </p:nvSpPr>
        <p:spPr bwMode="auto">
          <a:xfrm rot="5993407">
            <a:off x="6526213" y="2511425"/>
            <a:ext cx="17780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86" name="Rectangle 10"/>
          <p:cNvSpPr>
            <a:spLocks noChangeArrowheads="1"/>
          </p:cNvSpPr>
          <p:nvPr/>
        </p:nvSpPr>
        <p:spPr bwMode="auto">
          <a:xfrm rot="7484103">
            <a:off x="7169944" y="3204369"/>
            <a:ext cx="1778000" cy="211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8589" name="Object 13"/>
          <p:cNvGraphicFramePr>
            <a:graphicFrameLocks/>
          </p:cNvGraphicFramePr>
          <p:nvPr/>
        </p:nvGraphicFramePr>
        <p:xfrm>
          <a:off x="4194175" y="1073150"/>
          <a:ext cx="5000625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00" r:id="rId4" imgW="3723810" imgH="4153480" progId="MSPhotoEd.3">
                  <p:embed/>
                </p:oleObj>
              </mc:Choice>
              <mc:Fallback>
                <p:oleObj r:id="rId4" imgW="3723810" imgH="4153480" progId="MSPhotoEd.3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1073150"/>
                        <a:ext cx="5000625" cy="514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590" name="Rectangle 14"/>
          <p:cNvSpPr>
            <a:spLocks noChangeArrowheads="1"/>
          </p:cNvSpPr>
          <p:nvPr/>
        </p:nvSpPr>
        <p:spPr bwMode="auto">
          <a:xfrm rot="2147338">
            <a:off x="5770563" y="4100513"/>
            <a:ext cx="1992312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93" name="Rectangle 17"/>
          <p:cNvSpPr>
            <a:spLocks noChangeArrowheads="1"/>
          </p:cNvSpPr>
          <p:nvPr/>
        </p:nvSpPr>
        <p:spPr bwMode="auto">
          <a:xfrm rot="4886558">
            <a:off x="5545932" y="2124868"/>
            <a:ext cx="1778000" cy="296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94" name="Rectangle 18"/>
          <p:cNvSpPr>
            <a:spLocks noChangeArrowheads="1"/>
          </p:cNvSpPr>
          <p:nvPr/>
        </p:nvSpPr>
        <p:spPr bwMode="auto">
          <a:xfrm rot="5993407">
            <a:off x="6317456" y="2685257"/>
            <a:ext cx="2179637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595" name="Rectangle 19"/>
          <p:cNvSpPr>
            <a:spLocks noChangeArrowheads="1"/>
          </p:cNvSpPr>
          <p:nvPr/>
        </p:nvSpPr>
        <p:spPr bwMode="auto">
          <a:xfrm rot="7484103">
            <a:off x="7103269" y="3242469"/>
            <a:ext cx="1868487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8596" name="Group 20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408597" name="Rectangle 21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408598" name="Rectangle 22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  <p:sp>
        <p:nvSpPr>
          <p:cNvPr id="408599" name="Text Box 23"/>
          <p:cNvSpPr txBox="1">
            <a:spLocks noChangeArrowheads="1"/>
          </p:cNvSpPr>
          <p:nvPr/>
        </p:nvSpPr>
        <p:spPr bwMode="auto">
          <a:xfrm>
            <a:off x="352425" y="2500313"/>
            <a:ext cx="3333750" cy="399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8000"/>
                </a:solidFill>
              </a:rPr>
              <a:t>Revelation 1:3</a:t>
            </a:r>
          </a:p>
          <a:p>
            <a:endParaRPr lang="en-US" sz="1200" b="1">
              <a:solidFill>
                <a:srgbClr val="008000"/>
              </a:solidFill>
            </a:endParaRPr>
          </a:p>
          <a:p>
            <a:r>
              <a:rPr lang="en-US" sz="2600"/>
              <a:t>Blessed is he that readeth, and they that hear the words of this prophecy, and keep those things which are written therein: for the time is at hand.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85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8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8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9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632" name="Rectangle 8"/>
          <p:cNvSpPr>
            <a:spLocks noChangeArrowheads="1"/>
          </p:cNvSpPr>
          <p:nvPr/>
        </p:nvSpPr>
        <p:spPr bwMode="auto">
          <a:xfrm rot="4886558">
            <a:off x="5558632" y="2135981"/>
            <a:ext cx="1778000" cy="271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33" name="Rectangle 9"/>
          <p:cNvSpPr>
            <a:spLocks noChangeArrowheads="1"/>
          </p:cNvSpPr>
          <p:nvPr/>
        </p:nvSpPr>
        <p:spPr bwMode="auto">
          <a:xfrm rot="5993407">
            <a:off x="6526213" y="2511425"/>
            <a:ext cx="17780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34" name="Rectangle 10"/>
          <p:cNvSpPr>
            <a:spLocks noChangeArrowheads="1"/>
          </p:cNvSpPr>
          <p:nvPr/>
        </p:nvSpPr>
        <p:spPr bwMode="auto">
          <a:xfrm rot="7484103">
            <a:off x="7169944" y="3204369"/>
            <a:ext cx="1778000" cy="211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10636" name="Object 12"/>
          <p:cNvGraphicFramePr>
            <a:graphicFrameLocks/>
          </p:cNvGraphicFramePr>
          <p:nvPr/>
        </p:nvGraphicFramePr>
        <p:xfrm>
          <a:off x="4194175" y="1073150"/>
          <a:ext cx="5000625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47" r:id="rId4" imgW="3723810" imgH="4153480" progId="MSPhotoEd.3">
                  <p:embed/>
                </p:oleObj>
              </mc:Choice>
              <mc:Fallback>
                <p:oleObj r:id="rId4" imgW="3723810" imgH="4153480" progId="MSPhotoEd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1073150"/>
                        <a:ext cx="5000625" cy="514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37" name="Rectangle 13"/>
          <p:cNvSpPr>
            <a:spLocks noChangeArrowheads="1"/>
          </p:cNvSpPr>
          <p:nvPr/>
        </p:nvSpPr>
        <p:spPr bwMode="auto">
          <a:xfrm rot="2147338">
            <a:off x="5770563" y="4100513"/>
            <a:ext cx="1992312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41" name="Rectangle 17"/>
          <p:cNvSpPr>
            <a:spLocks noChangeArrowheads="1"/>
          </p:cNvSpPr>
          <p:nvPr/>
        </p:nvSpPr>
        <p:spPr bwMode="auto">
          <a:xfrm rot="5993407">
            <a:off x="6317456" y="2685257"/>
            <a:ext cx="2179637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42" name="Rectangle 18"/>
          <p:cNvSpPr>
            <a:spLocks noChangeArrowheads="1"/>
          </p:cNvSpPr>
          <p:nvPr/>
        </p:nvSpPr>
        <p:spPr bwMode="auto">
          <a:xfrm rot="7484103">
            <a:off x="7103269" y="3242469"/>
            <a:ext cx="1868487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0643" name="Group 19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410644" name="Rectangle 20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410645" name="Rectangle 21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  <p:sp>
        <p:nvSpPr>
          <p:cNvPr id="410646" name="Text Box 22"/>
          <p:cNvSpPr txBox="1">
            <a:spLocks noChangeArrowheads="1"/>
          </p:cNvSpPr>
          <p:nvPr/>
        </p:nvSpPr>
        <p:spPr bwMode="auto">
          <a:xfrm>
            <a:off x="352425" y="2500313"/>
            <a:ext cx="3333750" cy="411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8000"/>
                </a:solidFill>
              </a:rPr>
              <a:t>Acts 17:11</a:t>
            </a:r>
          </a:p>
          <a:p>
            <a:endParaRPr lang="en-US" sz="1200" b="1">
              <a:solidFill>
                <a:srgbClr val="008000"/>
              </a:solidFill>
            </a:endParaRPr>
          </a:p>
          <a:p>
            <a:r>
              <a:rPr lang="en-US" sz="2400"/>
              <a:t>These were more noble than those in Thessalonica, in that they received the word with all readiness of mind, and searched the scriptures daily, whether those things were so.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10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0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10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2681" name="Rectangle 9"/>
          <p:cNvSpPr>
            <a:spLocks noChangeArrowheads="1"/>
          </p:cNvSpPr>
          <p:nvPr/>
        </p:nvSpPr>
        <p:spPr bwMode="auto">
          <a:xfrm rot="5993407">
            <a:off x="6526213" y="2511425"/>
            <a:ext cx="1778000" cy="17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82" name="Rectangle 10"/>
          <p:cNvSpPr>
            <a:spLocks noChangeArrowheads="1"/>
          </p:cNvSpPr>
          <p:nvPr/>
        </p:nvSpPr>
        <p:spPr bwMode="auto">
          <a:xfrm rot="7484103">
            <a:off x="7169944" y="3204369"/>
            <a:ext cx="1778000" cy="211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12684" name="Object 12"/>
          <p:cNvGraphicFramePr>
            <a:graphicFrameLocks/>
          </p:cNvGraphicFramePr>
          <p:nvPr/>
        </p:nvGraphicFramePr>
        <p:xfrm>
          <a:off x="4194175" y="1073150"/>
          <a:ext cx="5000625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95" r:id="rId4" imgW="3723810" imgH="4153480" progId="MSPhotoEd.3">
                  <p:embed/>
                </p:oleObj>
              </mc:Choice>
              <mc:Fallback>
                <p:oleObj r:id="rId4" imgW="3723810" imgH="4153480" progId="MSPhotoEd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1073150"/>
                        <a:ext cx="5000625" cy="514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685" name="Rectangle 13"/>
          <p:cNvSpPr>
            <a:spLocks noChangeArrowheads="1"/>
          </p:cNvSpPr>
          <p:nvPr/>
        </p:nvSpPr>
        <p:spPr bwMode="auto">
          <a:xfrm rot="2147338">
            <a:off x="5770563" y="4100513"/>
            <a:ext cx="1992312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90" name="Rectangle 18"/>
          <p:cNvSpPr>
            <a:spLocks noChangeArrowheads="1"/>
          </p:cNvSpPr>
          <p:nvPr/>
        </p:nvSpPr>
        <p:spPr bwMode="auto">
          <a:xfrm rot="7484103">
            <a:off x="7103269" y="3242469"/>
            <a:ext cx="1868487" cy="25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2691" name="Group 19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412692" name="Rectangle 20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412693" name="Rectangle 21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  <p:sp>
        <p:nvSpPr>
          <p:cNvPr id="412694" name="Text Box 22"/>
          <p:cNvSpPr txBox="1">
            <a:spLocks noChangeArrowheads="1"/>
          </p:cNvSpPr>
          <p:nvPr/>
        </p:nvSpPr>
        <p:spPr bwMode="auto">
          <a:xfrm>
            <a:off x="352425" y="2500313"/>
            <a:ext cx="3498850" cy="387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8000"/>
                </a:solidFill>
              </a:rPr>
              <a:t>Psalm 119:9,11</a:t>
            </a:r>
          </a:p>
          <a:p>
            <a:endParaRPr lang="en-US" sz="1200" b="1">
              <a:solidFill>
                <a:srgbClr val="008000"/>
              </a:solidFill>
            </a:endParaRPr>
          </a:p>
          <a:p>
            <a:r>
              <a:rPr lang="en-US" sz="2500"/>
              <a:t>Wherewithal shall a young man cleanse his way? by taking heed thereto according to thy word … Thy word have I hid in mine heart, that I might not sin against thee.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12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9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4730" name="Rectangle 10"/>
          <p:cNvSpPr>
            <a:spLocks noChangeArrowheads="1"/>
          </p:cNvSpPr>
          <p:nvPr/>
        </p:nvSpPr>
        <p:spPr bwMode="auto">
          <a:xfrm rot="7484103">
            <a:off x="7169944" y="3204369"/>
            <a:ext cx="1778000" cy="211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14732" name="Object 12"/>
          <p:cNvGraphicFramePr>
            <a:graphicFrameLocks/>
          </p:cNvGraphicFramePr>
          <p:nvPr/>
        </p:nvGraphicFramePr>
        <p:xfrm>
          <a:off x="4194175" y="1073150"/>
          <a:ext cx="5000625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43" r:id="rId4" imgW="3723810" imgH="4153480" progId="MSPhotoEd.3">
                  <p:embed/>
                </p:oleObj>
              </mc:Choice>
              <mc:Fallback>
                <p:oleObj r:id="rId4" imgW="3723810" imgH="4153480" progId="MSPhotoEd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1073150"/>
                        <a:ext cx="5000625" cy="514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4733" name="Rectangle 13"/>
          <p:cNvSpPr>
            <a:spLocks noChangeArrowheads="1"/>
          </p:cNvSpPr>
          <p:nvPr/>
        </p:nvSpPr>
        <p:spPr bwMode="auto">
          <a:xfrm rot="2147338">
            <a:off x="5770563" y="4100513"/>
            <a:ext cx="1992312" cy="67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4739" name="Group 19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414740" name="Rectangle 20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414741" name="Rectangle 21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  <p:sp>
        <p:nvSpPr>
          <p:cNvPr id="414742" name="Text Box 22"/>
          <p:cNvSpPr txBox="1">
            <a:spLocks noChangeArrowheads="1"/>
          </p:cNvSpPr>
          <p:nvPr/>
        </p:nvSpPr>
        <p:spPr bwMode="auto">
          <a:xfrm>
            <a:off x="352425" y="2500313"/>
            <a:ext cx="4832350" cy="411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8000"/>
                </a:solidFill>
              </a:rPr>
              <a:t>Psalm 1:2-3</a:t>
            </a:r>
          </a:p>
          <a:p>
            <a:endParaRPr lang="en-US" sz="1200" b="1">
              <a:solidFill>
                <a:srgbClr val="008000"/>
              </a:solidFill>
            </a:endParaRPr>
          </a:p>
          <a:p>
            <a:r>
              <a:rPr lang="en-US" sz="2400"/>
              <a:t>But his delight is in the </a:t>
            </a:r>
          </a:p>
          <a:p>
            <a:r>
              <a:rPr lang="en-US" sz="2400"/>
              <a:t>law of the LORD; and in </a:t>
            </a:r>
          </a:p>
          <a:p>
            <a:r>
              <a:rPr lang="en-US" sz="2400"/>
              <a:t>his law doth he meditate </a:t>
            </a:r>
          </a:p>
          <a:p>
            <a:r>
              <a:rPr lang="en-US" sz="2400"/>
              <a:t>day and night. And he shall be </a:t>
            </a:r>
          </a:p>
          <a:p>
            <a:r>
              <a:rPr lang="en-US" sz="2400"/>
              <a:t>like a tree planted by the rivers </a:t>
            </a:r>
          </a:p>
          <a:p>
            <a:r>
              <a:rPr lang="en-US" sz="2400"/>
              <a:t>of water, that bringeth forth his fruit in his season; his leaf also shall not wither; and whatsoever he doeth shall prosper.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147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4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14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57" name="Picture 9" descr="SETTING-UP-THE-TABERNA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ChangeArrowheads="1"/>
          </p:cNvSpPr>
          <p:nvPr/>
        </p:nvSpPr>
        <p:spPr bwMode="auto">
          <a:xfrm>
            <a:off x="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20871" name="Object 7"/>
          <p:cNvGraphicFramePr>
            <a:graphicFrameLocks/>
          </p:cNvGraphicFramePr>
          <p:nvPr/>
        </p:nvGraphicFramePr>
        <p:xfrm>
          <a:off x="4194175" y="1073150"/>
          <a:ext cx="5000625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82" r:id="rId4" imgW="3723810" imgH="4153480" progId="MSPhotoEd.3">
                  <p:embed/>
                </p:oleObj>
              </mc:Choice>
              <mc:Fallback>
                <p:oleObj r:id="rId4" imgW="3723810" imgH="4153480" progId="MSPhotoEd.3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1073150"/>
                        <a:ext cx="5000625" cy="514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0878" name="Group 14"/>
          <p:cNvGrpSpPr>
            <a:grpSpLocks/>
          </p:cNvGrpSpPr>
          <p:nvPr/>
        </p:nvGrpSpPr>
        <p:grpSpPr bwMode="auto">
          <a:xfrm>
            <a:off x="269875" y="17463"/>
            <a:ext cx="7131050" cy="6019800"/>
            <a:chOff x="170" y="11"/>
            <a:chExt cx="4492" cy="3792"/>
          </a:xfrm>
        </p:grpSpPr>
        <p:sp>
          <p:nvSpPr>
            <p:cNvPr id="420879" name="Rectangle 15"/>
            <p:cNvSpPr>
              <a:spLocks noChangeArrowheads="1"/>
            </p:cNvSpPr>
            <p:nvPr/>
          </p:nvSpPr>
          <p:spPr bwMode="auto">
            <a:xfrm>
              <a:off x="1090" y="409"/>
              <a:ext cx="3572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3600" b="1">
                  <a:solidFill>
                    <a:srgbClr val="000099"/>
                  </a:solidFill>
                </a:rPr>
                <a:t>Ways to Get a Grip</a:t>
              </a:r>
            </a:p>
            <a:p>
              <a:r>
                <a:rPr lang="en-US" sz="3600" b="1">
                  <a:solidFill>
                    <a:srgbClr val="000099"/>
                  </a:solidFill>
                </a:rPr>
                <a:t>On Your Bible</a:t>
              </a:r>
              <a:r>
                <a:rPr lang="en-US" sz="3600">
                  <a:solidFill>
                    <a:srgbClr val="000099"/>
                  </a:solidFill>
                </a:rPr>
                <a:t> </a:t>
              </a:r>
            </a:p>
          </p:txBody>
        </p:sp>
        <p:sp>
          <p:nvSpPr>
            <p:cNvPr id="420880" name="Rectangle 16"/>
            <p:cNvSpPr>
              <a:spLocks noChangeArrowheads="1"/>
            </p:cNvSpPr>
            <p:nvPr/>
          </p:nvSpPr>
          <p:spPr bwMode="auto">
            <a:xfrm>
              <a:off x="170" y="11"/>
              <a:ext cx="660" cy="3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sz="16000" b="1">
                  <a:solidFill>
                    <a:srgbClr val="CC0000"/>
                  </a:solidFill>
                  <a:latin typeface="Arial Black" charset="0"/>
                </a:rPr>
                <a:t>6</a:t>
              </a:r>
              <a:r>
                <a:rPr lang="en-US" sz="22900">
                  <a:latin typeface="Arial Black" charset="0"/>
                </a:rPr>
                <a:t> </a:t>
              </a:r>
            </a:p>
          </p:txBody>
        </p:sp>
      </p:grpSp>
      <p:sp>
        <p:nvSpPr>
          <p:cNvPr id="420881" name="Text Box 17"/>
          <p:cNvSpPr txBox="1">
            <a:spLocks noChangeArrowheads="1"/>
          </p:cNvSpPr>
          <p:nvPr/>
        </p:nvSpPr>
        <p:spPr bwMode="auto">
          <a:xfrm>
            <a:off x="352425" y="2500313"/>
            <a:ext cx="3333750" cy="411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8000"/>
                </a:solidFill>
              </a:rPr>
              <a:t>James 1:22</a:t>
            </a:r>
          </a:p>
          <a:p>
            <a:endParaRPr lang="en-US" sz="1200" b="1">
              <a:solidFill>
                <a:srgbClr val="008000"/>
              </a:solidFill>
            </a:endParaRPr>
          </a:p>
          <a:p>
            <a:r>
              <a:rPr lang="en-US" sz="3600"/>
              <a:t>But be ye doers of the word, and not hearers only, deceiving your own selves. 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08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20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20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8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915" name="Picture 3" descr="j01784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2916" name="Text Box 4"/>
          <p:cNvSpPr txBox="1">
            <a:spLocks noChangeArrowheads="1"/>
          </p:cNvSpPr>
          <p:nvPr/>
        </p:nvSpPr>
        <p:spPr bwMode="auto">
          <a:xfrm>
            <a:off x="276225" y="117475"/>
            <a:ext cx="4629150" cy="649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0" b="1">
                <a:solidFill>
                  <a:schemeClr val="bg1"/>
                </a:solidFill>
              </a:rPr>
              <a:t>SOAP</a:t>
            </a:r>
            <a:endParaRPr lang="en-US" sz="7200" b="1">
              <a:solidFill>
                <a:schemeClr val="bg1"/>
              </a:solidFill>
            </a:endParaRPr>
          </a:p>
          <a:p>
            <a:endParaRPr lang="en-US" sz="2000" b="1">
              <a:solidFill>
                <a:schemeClr val="bg1"/>
              </a:solidFill>
            </a:endParaRPr>
          </a:p>
          <a:p>
            <a:r>
              <a:rPr lang="en-US" sz="6000" b="1">
                <a:solidFill>
                  <a:srgbClr val="FFFF00"/>
                </a:solidFill>
              </a:rPr>
              <a:t>Scripture</a:t>
            </a:r>
          </a:p>
          <a:p>
            <a:endParaRPr lang="en-US" sz="2000" b="1">
              <a:solidFill>
                <a:srgbClr val="FFFF00"/>
              </a:solidFill>
            </a:endParaRPr>
          </a:p>
          <a:p>
            <a:r>
              <a:rPr lang="en-US" sz="6000" b="1">
                <a:solidFill>
                  <a:srgbClr val="FFFF00"/>
                </a:solidFill>
              </a:rPr>
              <a:t>Observation</a:t>
            </a:r>
          </a:p>
          <a:p>
            <a:endParaRPr lang="en-US" sz="2000" b="1">
              <a:solidFill>
                <a:srgbClr val="FFFF00"/>
              </a:solidFill>
            </a:endParaRPr>
          </a:p>
          <a:p>
            <a:r>
              <a:rPr lang="en-US" sz="6000" b="1">
                <a:solidFill>
                  <a:srgbClr val="FFFF00"/>
                </a:solidFill>
              </a:rPr>
              <a:t>Application</a:t>
            </a:r>
          </a:p>
          <a:p>
            <a:endParaRPr lang="en-US" sz="2000" b="1">
              <a:solidFill>
                <a:srgbClr val="FFFF00"/>
              </a:solidFill>
            </a:endParaRPr>
          </a:p>
          <a:p>
            <a:r>
              <a:rPr lang="en-US" sz="6000" b="1">
                <a:solidFill>
                  <a:srgbClr val="FFFF00"/>
                </a:solidFill>
              </a:rPr>
              <a:t>Prayer</a:t>
            </a: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2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22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22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22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22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22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22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22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22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22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22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22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22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22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22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106" name="Picture 2" descr="The Shewbread Table: Table of Shewbre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9144000" cy="661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members.cox.net/mdecarmo/Tabernacle_Study/tabernacle%20Pic%201.jpg"/>
          <p:cNvPicPr>
            <a:picLocks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1800" y="0"/>
            <a:ext cx="12801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-12700" y="381000"/>
            <a:ext cx="9296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1406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600">
                <a:latin typeface="Aquaduct" charset="0"/>
              </a:rPr>
              <a:t>The Tabernacle</a:t>
            </a:r>
          </a:p>
          <a:p>
            <a:pPr algn="ctr">
              <a:lnSpc>
                <a:spcPct val="90000"/>
              </a:lnSpc>
            </a:pPr>
            <a:r>
              <a:rPr lang="en-US" sz="5400">
                <a:latin typeface="Aquaduct" charset="0"/>
              </a:rPr>
              <a:t>God</a:t>
            </a:r>
            <a:r>
              <a:rPr lang="ja-JP" altLang="en-US" sz="5400">
                <a:latin typeface="Arial"/>
              </a:rPr>
              <a:t>’</a:t>
            </a:r>
            <a:r>
              <a:rPr lang="en-US" sz="5400">
                <a:latin typeface="Aquaduct" charset="0"/>
              </a:rPr>
              <a:t>s Blueprint for Relationship</a:t>
            </a:r>
          </a:p>
          <a:p>
            <a:pPr algn="ctr">
              <a:lnSpc>
                <a:spcPct val="90000"/>
              </a:lnSpc>
            </a:pPr>
            <a:endParaRPr lang="en-US" sz="3800">
              <a:solidFill>
                <a:schemeClr val="bg1"/>
              </a:solidFill>
              <a:latin typeface="Aquaduct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-50800" y="342900"/>
            <a:ext cx="9296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1406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0600">
                <a:solidFill>
                  <a:srgbClr val="FFFF00"/>
                </a:solidFill>
                <a:latin typeface="Aquaduct" charset="0"/>
              </a:rPr>
              <a:t>The Tabernacle</a:t>
            </a:r>
          </a:p>
          <a:p>
            <a:pPr algn="ctr">
              <a:lnSpc>
                <a:spcPct val="90000"/>
              </a:lnSpc>
            </a:pPr>
            <a:r>
              <a:rPr lang="en-US" sz="5400">
                <a:solidFill>
                  <a:schemeClr val="bg1"/>
                </a:solidFill>
                <a:latin typeface="Aquaduct" charset="0"/>
              </a:rPr>
              <a:t>God</a:t>
            </a:r>
            <a:r>
              <a:rPr lang="ja-JP" altLang="en-US" sz="5400">
                <a:solidFill>
                  <a:schemeClr val="bg1"/>
                </a:solidFill>
                <a:latin typeface="Arial"/>
              </a:rPr>
              <a:t>’</a:t>
            </a:r>
            <a:r>
              <a:rPr lang="en-US" sz="5400">
                <a:solidFill>
                  <a:schemeClr val="bg1"/>
                </a:solidFill>
                <a:latin typeface="Aquaduct" charset="0"/>
              </a:rPr>
              <a:t>s Blueprint for Relationship</a:t>
            </a:r>
          </a:p>
          <a:p>
            <a:pPr algn="ctr">
              <a:lnSpc>
                <a:spcPct val="90000"/>
              </a:lnSpc>
            </a:pPr>
            <a:endParaRPr lang="en-US" sz="3800">
              <a:solidFill>
                <a:schemeClr val="bg1"/>
              </a:solidFill>
              <a:latin typeface="Aquaduct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8" name="Picture 6" descr="AARON-AND-THE-BRONZE-ALT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608" name="Picture 8" descr="LA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514" name="Picture 10" descr="MOSES-OUTSIDE-THE-TABERNAC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1" name="Picture 3" descr="ARK-OF-THE-COVEN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461" name="Picture 5" descr="AARON-WITH-LAMPST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559" name="Picture 7" descr="AARON-WITH-INCENSE-ALT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740</Words>
  <Application>Microsoft Macintosh PowerPoint</Application>
  <PresentationFormat>On-screen Show (4:3)</PresentationFormat>
  <Paragraphs>132</Paragraphs>
  <Slides>33</Slides>
  <Notes>33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Aquaduct</vt:lpstr>
      <vt:lpstr>Tahoma</vt:lpstr>
      <vt:lpstr>Times New Roman</vt:lpstr>
      <vt:lpstr>High Tower Text</vt:lpstr>
      <vt:lpstr>Arial Black</vt:lpstr>
      <vt:lpstr>Default Design</vt:lpstr>
      <vt:lpstr>MSPhotoEd.3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First Church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Raymond Woodward</dc:creator>
  <cp:lastModifiedBy>Ashton Loyd</cp:lastModifiedBy>
  <cp:revision>49</cp:revision>
  <dcterms:created xsi:type="dcterms:W3CDTF">2006-09-13T12:39:45Z</dcterms:created>
  <dcterms:modified xsi:type="dcterms:W3CDTF">2018-02-16T19:25:17Z</dcterms:modified>
</cp:coreProperties>
</file>