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7" r:id="rId2"/>
    <p:sldId id="267" r:id="rId3"/>
    <p:sldId id="377" r:id="rId4"/>
    <p:sldId id="370" r:id="rId5"/>
    <p:sldId id="376" r:id="rId6"/>
    <p:sldId id="374" r:id="rId7"/>
    <p:sldId id="372" r:id="rId8"/>
    <p:sldId id="373" r:id="rId9"/>
    <p:sldId id="375" r:id="rId10"/>
    <p:sldId id="371" r:id="rId11"/>
    <p:sldId id="289" r:id="rId12"/>
    <p:sldId id="387" r:id="rId13"/>
    <p:sldId id="409" r:id="rId14"/>
    <p:sldId id="268" r:id="rId15"/>
    <p:sldId id="357" r:id="rId16"/>
    <p:sldId id="407" r:id="rId17"/>
    <p:sldId id="382" r:id="rId18"/>
    <p:sldId id="384" r:id="rId19"/>
    <p:sldId id="385" r:id="rId20"/>
    <p:sldId id="386" r:id="rId21"/>
    <p:sldId id="417" r:id="rId22"/>
    <p:sldId id="388" r:id="rId23"/>
    <p:sldId id="418" r:id="rId24"/>
    <p:sldId id="408" r:id="rId25"/>
    <p:sldId id="413" r:id="rId26"/>
    <p:sldId id="410" r:id="rId27"/>
    <p:sldId id="414" r:id="rId28"/>
    <p:sldId id="411" r:id="rId29"/>
    <p:sldId id="415" r:id="rId30"/>
    <p:sldId id="412" r:id="rId31"/>
    <p:sldId id="416" r:id="rId32"/>
    <p:sldId id="406" r:id="rId33"/>
    <p:sldId id="278"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50C"/>
    <a:srgbClr val="010D21"/>
    <a:srgbClr val="000000"/>
    <a:srgbClr val="006600"/>
    <a:srgbClr val="FFFF00"/>
    <a:srgbClr val="66CCFF"/>
    <a:srgbClr val="9C1406"/>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94660"/>
  </p:normalViewPr>
  <p:slideViewPr>
    <p:cSldViewPr snapToGrid="0">
      <p:cViewPr varScale="1">
        <p:scale>
          <a:sx n="70" d="100"/>
          <a:sy n="70" d="100"/>
        </p:scale>
        <p:origin x="-112" y="-2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71E62E40-10B8-314A-A45A-CA402FB80E1B}" type="slidenum">
              <a:rPr lang="en-US"/>
              <a:pPr/>
              <a:t>‹#›</a:t>
            </a:fld>
            <a:endParaRPr lang="en-US"/>
          </a:p>
        </p:txBody>
      </p:sp>
    </p:spTree>
    <p:extLst>
      <p:ext uri="{BB962C8B-B14F-4D97-AF65-F5344CB8AC3E}">
        <p14:creationId xmlns:p14="http://schemas.microsoft.com/office/powerpoint/2010/main" val="39314827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DCA334-B2D1-3941-A83E-4B87F976840F}"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87F13B-43EB-1D40-9960-44AB7FF0BA36}" type="slidenum">
              <a:rPr lang="en-US"/>
              <a:pPr/>
              <a:t>10</a:t>
            </a:fld>
            <a:endParaRPr lang="en-US"/>
          </a:p>
        </p:txBody>
      </p:sp>
      <p:sp>
        <p:nvSpPr>
          <p:cNvPr id="2723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377DB6-E7C4-8545-B4AF-DA370816D333}" type="slidenum">
              <a:rPr lang="en-US"/>
              <a:pPr/>
              <a:t>11</a:t>
            </a:fld>
            <a:endParaRPr lang="en-US"/>
          </a:p>
        </p:txBody>
      </p:sp>
      <p:sp>
        <p:nvSpPr>
          <p:cNvPr id="69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A4A81D-DA2A-CF46-8AD0-BECDD2E4B3B2}" type="slidenum">
              <a:rPr lang="en-US"/>
              <a:pPr/>
              <a:t>12</a:t>
            </a:fld>
            <a:endParaRPr lang="en-US"/>
          </a:p>
        </p:txBody>
      </p:sp>
      <p:sp>
        <p:nvSpPr>
          <p:cNvPr id="3051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51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B7F126-366A-574B-A2C1-72C1A3CC5544}" type="slidenum">
              <a:rPr lang="en-US"/>
              <a:pPr/>
              <a:t>13</a:t>
            </a:fld>
            <a:endParaRPr lang="en-US"/>
          </a:p>
        </p:txBody>
      </p:sp>
      <p:sp>
        <p:nvSpPr>
          <p:cNvPr id="3563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63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FAE825-DF14-254E-B51D-CACDEAD7DAA6}" type="slidenum">
              <a:rPr lang="en-US"/>
              <a:pPr/>
              <a:t>14</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34BB58-B0C6-534F-B227-06D720719135}" type="slidenum">
              <a:rPr lang="en-US"/>
              <a:pPr/>
              <a:t>15</a:t>
            </a:fld>
            <a:endParaRPr lang="en-US"/>
          </a:p>
        </p:txBody>
      </p:sp>
      <p:sp>
        <p:nvSpPr>
          <p:cNvPr id="2416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B5F0D-7616-464C-8BBD-C8382A0CA979}" type="slidenum">
              <a:rPr lang="en-US"/>
              <a:pPr/>
              <a:t>16</a:t>
            </a:fld>
            <a:endParaRPr lang="en-US"/>
          </a:p>
        </p:txBody>
      </p:sp>
      <p:sp>
        <p:nvSpPr>
          <p:cNvPr id="3522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225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84033E-4B42-7B4C-939A-49599BC8DF02}" type="slidenum">
              <a:rPr lang="en-US"/>
              <a:pPr/>
              <a:t>17</a:t>
            </a:fld>
            <a:endParaRPr lang="en-US"/>
          </a:p>
        </p:txBody>
      </p:sp>
      <p:sp>
        <p:nvSpPr>
          <p:cNvPr id="2949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ADF14F-B26B-A54F-B5BE-D63867CDE87B}" type="slidenum">
              <a:rPr lang="en-US"/>
              <a:pPr/>
              <a:t>18</a:t>
            </a:fld>
            <a:endParaRPr lang="en-US"/>
          </a:p>
        </p:txBody>
      </p:sp>
      <p:sp>
        <p:nvSpPr>
          <p:cNvPr id="2990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0DE9DC-23DB-424D-9046-096A2CEC63B4}" type="slidenum">
              <a:rPr lang="en-US"/>
              <a:pPr/>
              <a:t>19</a:t>
            </a:fld>
            <a:endParaRPr lang="en-US"/>
          </a:p>
        </p:txBody>
      </p:sp>
      <p:sp>
        <p:nvSpPr>
          <p:cNvPr id="3010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CD8A0-7B9C-F04E-B84E-B69B9412C857}"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FB16BE-DE9E-8B4A-92A3-FA6A551AFB67}" type="slidenum">
              <a:rPr lang="en-US"/>
              <a:pPr/>
              <a:t>20</a:t>
            </a:fld>
            <a:endParaRPr lang="en-US"/>
          </a:p>
        </p:txBody>
      </p:sp>
      <p:sp>
        <p:nvSpPr>
          <p:cNvPr id="3031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42CB31-E877-2548-A2B7-5EC062CECCEA}" type="slidenum">
              <a:rPr lang="en-US"/>
              <a:pPr/>
              <a:t>21</a:t>
            </a:fld>
            <a:endParaRPr lang="en-US"/>
          </a:p>
        </p:txBody>
      </p:sp>
      <p:sp>
        <p:nvSpPr>
          <p:cNvPr id="3727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273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10DEFC-93EE-5544-B9BD-7F448F9F6C0B}" type="slidenum">
              <a:rPr lang="en-US"/>
              <a:pPr/>
              <a:t>22</a:t>
            </a:fld>
            <a:endParaRPr lang="en-US"/>
          </a:p>
        </p:txBody>
      </p:sp>
      <p:sp>
        <p:nvSpPr>
          <p:cNvPr id="3072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FC84F3-CEE0-3245-B801-BD36E3DBA9DC}" type="slidenum">
              <a:rPr lang="en-US"/>
              <a:pPr/>
              <a:t>23</a:t>
            </a:fld>
            <a:endParaRPr lang="en-US"/>
          </a:p>
        </p:txBody>
      </p:sp>
      <p:sp>
        <p:nvSpPr>
          <p:cNvPr id="3747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3D3D6C-E85B-F547-8286-AC7FDD43D7D2}" type="slidenum">
              <a:rPr lang="en-US"/>
              <a:pPr/>
              <a:t>24</a:t>
            </a:fld>
            <a:endParaRPr lang="en-US"/>
          </a:p>
        </p:txBody>
      </p:sp>
      <p:sp>
        <p:nvSpPr>
          <p:cNvPr id="3543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4307"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1C4FC4-515B-8A41-B636-95EFC65413DF}" type="slidenum">
              <a:rPr lang="en-US"/>
              <a:pPr/>
              <a:t>25</a:t>
            </a:fld>
            <a:endParaRPr lang="en-US"/>
          </a:p>
        </p:txBody>
      </p:sp>
      <p:sp>
        <p:nvSpPr>
          <p:cNvPr id="3645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4547"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0ACFA2-AA91-8F49-BABF-7B3148884A0E}" type="slidenum">
              <a:rPr lang="en-US"/>
              <a:pPr/>
              <a:t>26</a:t>
            </a:fld>
            <a:endParaRPr lang="en-US"/>
          </a:p>
        </p:txBody>
      </p:sp>
      <p:sp>
        <p:nvSpPr>
          <p:cNvPr id="3584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840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528EB6-7FDC-C045-B7C8-58619C8F5C68}" type="slidenum">
              <a:rPr lang="en-US"/>
              <a:pPr/>
              <a:t>27</a:t>
            </a:fld>
            <a:endParaRPr lang="en-US"/>
          </a:p>
        </p:txBody>
      </p:sp>
      <p:sp>
        <p:nvSpPr>
          <p:cNvPr id="3665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659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04AC32-E9FD-E242-9C41-5ADDAFBFB583}" type="slidenum">
              <a:rPr lang="en-US"/>
              <a:pPr/>
              <a:t>28</a:t>
            </a:fld>
            <a:endParaRPr lang="en-US"/>
          </a:p>
        </p:txBody>
      </p:sp>
      <p:sp>
        <p:nvSpPr>
          <p:cNvPr id="3604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045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4FE052-61E3-954B-8262-503858979A52}" type="slidenum">
              <a:rPr lang="en-US"/>
              <a:pPr/>
              <a:t>29</a:t>
            </a:fld>
            <a:endParaRPr lang="en-US"/>
          </a:p>
        </p:txBody>
      </p:sp>
      <p:sp>
        <p:nvSpPr>
          <p:cNvPr id="3686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864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7F5143-DFF6-4E4C-B724-8FAE32811BC8}" type="slidenum">
              <a:rPr lang="en-US"/>
              <a:pPr/>
              <a:t>3</a:t>
            </a:fld>
            <a:endParaRPr lang="en-US"/>
          </a:p>
        </p:txBody>
      </p:sp>
      <p:sp>
        <p:nvSpPr>
          <p:cNvPr id="2846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463BB6-BF2E-E24D-A791-0183533DEEF4}" type="slidenum">
              <a:rPr lang="en-US"/>
              <a:pPr/>
              <a:t>30</a:t>
            </a:fld>
            <a:endParaRPr lang="en-US"/>
          </a:p>
        </p:txBody>
      </p:sp>
      <p:sp>
        <p:nvSpPr>
          <p:cNvPr id="3624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249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9798B4-62FC-5B48-B8FE-9F5053434798}" type="slidenum">
              <a:rPr lang="en-US"/>
              <a:pPr/>
              <a:t>31</a:t>
            </a:fld>
            <a:endParaRPr lang="en-US"/>
          </a:p>
        </p:txBody>
      </p:sp>
      <p:sp>
        <p:nvSpPr>
          <p:cNvPr id="3706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70691"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8DC631-E504-3C46-B812-AA829B31F669}" type="slidenum">
              <a:rPr lang="en-US"/>
              <a:pPr/>
              <a:t>32</a:t>
            </a:fld>
            <a:endParaRPr lang="en-US"/>
          </a:p>
        </p:txBody>
      </p:sp>
      <p:sp>
        <p:nvSpPr>
          <p:cNvPr id="3502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50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12EBA-A46A-644C-A47A-5EE3B37E9879}" type="slidenum">
              <a:rPr lang="en-US"/>
              <a:pPr/>
              <a:t>33</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6A3A40-4E30-BC41-96CE-93FCCFABDE68}" type="slidenum">
              <a:rPr lang="en-US"/>
              <a:pPr/>
              <a:t>4</a:t>
            </a:fld>
            <a:endParaRPr lang="en-US"/>
          </a:p>
        </p:txBody>
      </p:sp>
      <p:sp>
        <p:nvSpPr>
          <p:cNvPr id="2703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94FBCA-AD39-0C4B-AABD-2652D0CD9880}" type="slidenum">
              <a:rPr lang="en-US"/>
              <a:pPr/>
              <a:t>5</a:t>
            </a:fld>
            <a:endParaRPr lang="en-US"/>
          </a:p>
        </p:txBody>
      </p:sp>
      <p:sp>
        <p:nvSpPr>
          <p:cNvPr id="282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AEC13A-2282-1E4C-84D2-9EA394985073}" type="slidenum">
              <a:rPr lang="en-US"/>
              <a:pPr/>
              <a:t>6</a:t>
            </a:fld>
            <a:endParaRPr lang="en-US"/>
          </a:p>
        </p:txBody>
      </p:sp>
      <p:sp>
        <p:nvSpPr>
          <p:cNvPr id="2785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C7AB44-823B-884D-9601-F5AAFE43E3EB}" type="slidenum">
              <a:rPr lang="en-US"/>
              <a:pPr/>
              <a:t>7</a:t>
            </a:fld>
            <a:endParaRPr lang="en-US"/>
          </a:p>
        </p:txBody>
      </p:sp>
      <p:sp>
        <p:nvSpPr>
          <p:cNvPr id="2744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A04DFF-D599-3B47-A389-25A0E802BCB9}" type="slidenum">
              <a:rPr lang="en-US"/>
              <a:pPr/>
              <a:t>8</a:t>
            </a:fld>
            <a:endParaRPr lang="en-US"/>
          </a:p>
        </p:txBody>
      </p:sp>
      <p:sp>
        <p:nvSpPr>
          <p:cNvPr id="2764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02D0A8-3321-FE48-8DDE-88714EB131A8}" type="slidenum">
              <a:rPr lang="en-US"/>
              <a:pPr/>
              <a:t>9</a:t>
            </a:fld>
            <a:endParaRPr lang="en-US"/>
          </a:p>
        </p:txBody>
      </p:sp>
      <p:sp>
        <p:nvSpPr>
          <p:cNvPr id="2805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FD2A911-A0BB-F548-BB3E-4DC281DCEC46}" type="slidenum">
              <a:rPr lang="en-US"/>
              <a:pPr/>
              <a:t>‹#›</a:t>
            </a:fld>
            <a:endParaRPr lang="en-US"/>
          </a:p>
        </p:txBody>
      </p:sp>
    </p:spTree>
    <p:extLst>
      <p:ext uri="{BB962C8B-B14F-4D97-AF65-F5344CB8AC3E}">
        <p14:creationId xmlns:p14="http://schemas.microsoft.com/office/powerpoint/2010/main" val="1404820469"/>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E1C27A-9C45-8A4C-8665-D1C95C4FAC26}" type="slidenum">
              <a:rPr lang="en-US"/>
              <a:pPr/>
              <a:t>‹#›</a:t>
            </a:fld>
            <a:endParaRPr lang="en-US"/>
          </a:p>
        </p:txBody>
      </p:sp>
    </p:spTree>
    <p:extLst>
      <p:ext uri="{BB962C8B-B14F-4D97-AF65-F5344CB8AC3E}">
        <p14:creationId xmlns:p14="http://schemas.microsoft.com/office/powerpoint/2010/main" val="2039978341"/>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84031E-EEB4-5A41-B002-2A1B665325D8}" type="slidenum">
              <a:rPr lang="en-US"/>
              <a:pPr/>
              <a:t>‹#›</a:t>
            </a:fld>
            <a:endParaRPr lang="en-US"/>
          </a:p>
        </p:txBody>
      </p:sp>
    </p:spTree>
    <p:extLst>
      <p:ext uri="{BB962C8B-B14F-4D97-AF65-F5344CB8AC3E}">
        <p14:creationId xmlns:p14="http://schemas.microsoft.com/office/powerpoint/2010/main" val="1932718028"/>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7415B75-CEE0-A24F-A2B7-80A8A4CC4401}" type="slidenum">
              <a:rPr lang="en-US"/>
              <a:pPr/>
              <a:t>‹#›</a:t>
            </a:fld>
            <a:endParaRPr lang="en-US"/>
          </a:p>
        </p:txBody>
      </p:sp>
    </p:spTree>
    <p:extLst>
      <p:ext uri="{BB962C8B-B14F-4D97-AF65-F5344CB8AC3E}">
        <p14:creationId xmlns:p14="http://schemas.microsoft.com/office/powerpoint/2010/main" val="507132286"/>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835538-3F46-FB45-81D4-7AAB6F1C926D}" type="slidenum">
              <a:rPr lang="en-US"/>
              <a:pPr/>
              <a:t>‹#›</a:t>
            </a:fld>
            <a:endParaRPr lang="en-US"/>
          </a:p>
        </p:txBody>
      </p:sp>
    </p:spTree>
    <p:extLst>
      <p:ext uri="{BB962C8B-B14F-4D97-AF65-F5344CB8AC3E}">
        <p14:creationId xmlns:p14="http://schemas.microsoft.com/office/powerpoint/2010/main" val="523114420"/>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8415CA-4CF3-5945-B590-4F4E793CFE67}" type="slidenum">
              <a:rPr lang="en-US"/>
              <a:pPr/>
              <a:t>‹#›</a:t>
            </a:fld>
            <a:endParaRPr lang="en-US"/>
          </a:p>
        </p:txBody>
      </p:sp>
    </p:spTree>
    <p:extLst>
      <p:ext uri="{BB962C8B-B14F-4D97-AF65-F5344CB8AC3E}">
        <p14:creationId xmlns:p14="http://schemas.microsoft.com/office/powerpoint/2010/main" val="3918021896"/>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FD593F5-CA10-3944-97CF-9B735FC4312F}" type="slidenum">
              <a:rPr lang="en-US"/>
              <a:pPr/>
              <a:t>‹#›</a:t>
            </a:fld>
            <a:endParaRPr lang="en-US"/>
          </a:p>
        </p:txBody>
      </p:sp>
    </p:spTree>
    <p:extLst>
      <p:ext uri="{BB962C8B-B14F-4D97-AF65-F5344CB8AC3E}">
        <p14:creationId xmlns:p14="http://schemas.microsoft.com/office/powerpoint/2010/main" val="2307308859"/>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74310A4-5EE7-D34E-B1E0-A4A990BE6FBF}" type="slidenum">
              <a:rPr lang="en-US"/>
              <a:pPr/>
              <a:t>‹#›</a:t>
            </a:fld>
            <a:endParaRPr lang="en-US"/>
          </a:p>
        </p:txBody>
      </p:sp>
    </p:spTree>
    <p:extLst>
      <p:ext uri="{BB962C8B-B14F-4D97-AF65-F5344CB8AC3E}">
        <p14:creationId xmlns:p14="http://schemas.microsoft.com/office/powerpoint/2010/main" val="2142278618"/>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DD45283-574C-F24B-8353-CB53ECE9743C}" type="slidenum">
              <a:rPr lang="en-US"/>
              <a:pPr/>
              <a:t>‹#›</a:t>
            </a:fld>
            <a:endParaRPr lang="en-US"/>
          </a:p>
        </p:txBody>
      </p:sp>
    </p:spTree>
    <p:extLst>
      <p:ext uri="{BB962C8B-B14F-4D97-AF65-F5344CB8AC3E}">
        <p14:creationId xmlns:p14="http://schemas.microsoft.com/office/powerpoint/2010/main" val="1951761598"/>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9798361-CA72-B544-88CC-A38B02FB4C40}" type="slidenum">
              <a:rPr lang="en-US"/>
              <a:pPr/>
              <a:t>‹#›</a:t>
            </a:fld>
            <a:endParaRPr lang="en-US"/>
          </a:p>
        </p:txBody>
      </p:sp>
    </p:spTree>
    <p:extLst>
      <p:ext uri="{BB962C8B-B14F-4D97-AF65-F5344CB8AC3E}">
        <p14:creationId xmlns:p14="http://schemas.microsoft.com/office/powerpoint/2010/main" val="993910146"/>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CBC5B4-C34D-104D-AE18-8C9B00D5346E}" type="slidenum">
              <a:rPr lang="en-US"/>
              <a:pPr/>
              <a:t>‹#›</a:t>
            </a:fld>
            <a:endParaRPr lang="en-US"/>
          </a:p>
        </p:txBody>
      </p:sp>
    </p:spTree>
    <p:extLst>
      <p:ext uri="{BB962C8B-B14F-4D97-AF65-F5344CB8AC3E}">
        <p14:creationId xmlns:p14="http://schemas.microsoft.com/office/powerpoint/2010/main" val="2779808890"/>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8C677641-9D8D-8D4C-937F-3D2992F1B00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1.xml"/><Relationship Id="rId5" Type="http://schemas.openxmlformats.org/officeDocument/2006/relationships/image" Target="../media/image10.png"/><Relationship Id="rId1" Type="http://schemas.microsoft.com/office/2007/relationships/media" Target="file:///C:\Documents%20and%20Settings\Raymond%20Woodward\Data\Bible%20Studies\Tabernacle\Clip%20-%20Golden%20Candlestick.wmv" TargetMode="External"/><Relationship Id="rId2" Type="http://schemas.openxmlformats.org/officeDocument/2006/relationships/video" Target="file:///C:\Documents%20and%20Settings\Raymond%20Woodward\Data\Bible%20Studies\Tabernacle\Clip%20-%20Golden%20Candlestick.wm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1.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1.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Five</a:t>
            </a:r>
            <a:endParaRPr lang="en-US" sz="3800">
              <a:latin typeface="Aquaduct" charset="0"/>
            </a:endParaRPr>
          </a:p>
        </p:txBody>
      </p:sp>
      <p:sp>
        <p:nvSpPr>
          <p:cNvPr id="3082" name="Rectangle 10"/>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Five</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4" name="Picture 4" descr="SHOWBREAD-TAB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4" name="Clip - Golden Candlestick.wm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923925"/>
            <a:ext cx="9144000" cy="5945188"/>
          </a:xfrm>
          <a:prstGeom prst="rect">
            <a:avLst/>
          </a:prstGeom>
          <a:noFill/>
          <a:extLst>
            <a:ext uri="{909E8E84-426E-40dd-AFC4-6F175D3DCCD1}">
              <a14:hiddenFill xmlns:a14="http://schemas.microsoft.com/office/drawing/2010/main">
                <a:solidFill>
                  <a:srgbClr val="FFFFFF"/>
                </a:solidFill>
              </a14:hiddenFill>
            </a:ext>
          </a:extLst>
        </p:spPr>
      </p:pic>
      <p:sp>
        <p:nvSpPr>
          <p:cNvPr id="72708" name="Text Box 4"/>
          <p:cNvSpPr txBox="1">
            <a:spLocks noChangeArrowheads="1"/>
          </p:cNvSpPr>
          <p:nvPr/>
        </p:nvSpPr>
        <p:spPr bwMode="auto">
          <a:xfrm>
            <a:off x="0" y="80963"/>
            <a:ext cx="9144000" cy="701675"/>
          </a:xfrm>
          <a:prstGeom prst="rect">
            <a:avLst/>
          </a:prstGeom>
          <a:noFill/>
          <a:ln>
            <a:noFill/>
          </a:ln>
          <a:effectLst>
            <a:outerShdw blurRad="63500" dist="46662" dir="3284183" algn="ctr" rotWithShape="0">
              <a:srgbClr val="FFFF0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rgbClr val="9C1406"/>
                </a:solidFill>
                <a:latin typeface="Tahoma" charset="0"/>
              </a:rPr>
              <a:t>Exodus 25:31-40</a:t>
            </a:r>
          </a:p>
        </p:txBody>
      </p:sp>
      <p:sp>
        <p:nvSpPr>
          <p:cNvPr id="72711" name="Text Box 7"/>
          <p:cNvSpPr txBox="1">
            <a:spLocks noChangeArrowheads="1"/>
          </p:cNvSpPr>
          <p:nvPr/>
        </p:nvSpPr>
        <p:spPr bwMode="auto">
          <a:xfrm>
            <a:off x="204788" y="1166813"/>
            <a:ext cx="8704262" cy="529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900"/>
              <a:t>    </a:t>
            </a:r>
            <a:r>
              <a:rPr lang="en-US" sz="1900" b="1">
                <a:solidFill>
                  <a:srgbClr val="006600"/>
                </a:solidFill>
              </a:rPr>
              <a:t>31</a:t>
            </a:r>
            <a:r>
              <a:rPr lang="en-US" sz="1900"/>
              <a:t> And thou shalt make a candlestick of pure gold: of beaten work shall the candlestick be made: his shaft, and his branches, his bowls, his knops, and his flowers, shall be of the same. </a:t>
            </a:r>
            <a:r>
              <a:rPr lang="en-US" sz="1900" b="1">
                <a:solidFill>
                  <a:srgbClr val="006600"/>
                </a:solidFill>
              </a:rPr>
              <a:t>32</a:t>
            </a:r>
            <a:r>
              <a:rPr lang="en-US" sz="1900"/>
              <a:t> And six branches shall come out of the sides of it; three branches of the candlestick out of the one side, and three branches of the candlestick out of the other side: </a:t>
            </a:r>
            <a:r>
              <a:rPr lang="en-US" sz="1900" b="1">
                <a:solidFill>
                  <a:srgbClr val="006600"/>
                </a:solidFill>
              </a:rPr>
              <a:t>33</a:t>
            </a:r>
            <a:r>
              <a:rPr lang="en-US" sz="1900"/>
              <a:t> Three bowls made like unto almonds, with a knop and a flower in one branch; and three bowls made like almonds in the other branch, with a knop and a flower: so in the six branches that come out of the candlestick. </a:t>
            </a:r>
            <a:r>
              <a:rPr lang="en-US" sz="1900" b="1">
                <a:solidFill>
                  <a:srgbClr val="006600"/>
                </a:solidFill>
              </a:rPr>
              <a:t>34</a:t>
            </a:r>
            <a:r>
              <a:rPr lang="en-US" sz="1900"/>
              <a:t> And in the candlestick shall be four bowls made like unto almonds, with their knops and their flowers. </a:t>
            </a:r>
            <a:r>
              <a:rPr lang="en-US" sz="1900" b="1">
                <a:solidFill>
                  <a:srgbClr val="006600"/>
                </a:solidFill>
              </a:rPr>
              <a:t>35</a:t>
            </a:r>
            <a:r>
              <a:rPr lang="en-US" sz="1900"/>
              <a:t> And there shall be a knop under two branches of the same, and a knop under two branches of the same, and a knop under two branches of the same, according to the six branches that proceed out of the candlestick. </a:t>
            </a:r>
            <a:r>
              <a:rPr lang="en-US" sz="1900" b="1">
                <a:solidFill>
                  <a:srgbClr val="006600"/>
                </a:solidFill>
              </a:rPr>
              <a:t>36</a:t>
            </a:r>
            <a:r>
              <a:rPr lang="en-US" sz="1900"/>
              <a:t> Their knops and their branches shall be of the same: all it shall be one beaten work of pure gold. </a:t>
            </a:r>
            <a:r>
              <a:rPr lang="en-US" sz="1900" b="1">
                <a:solidFill>
                  <a:srgbClr val="006600"/>
                </a:solidFill>
              </a:rPr>
              <a:t>37</a:t>
            </a:r>
            <a:r>
              <a:rPr lang="en-US" sz="1900"/>
              <a:t> And thou shalt make the seven lamps thereof: and they shall light the lamps thereof, that they may give light over against it. </a:t>
            </a:r>
            <a:r>
              <a:rPr lang="en-US" sz="1900" b="1">
                <a:solidFill>
                  <a:srgbClr val="006600"/>
                </a:solidFill>
              </a:rPr>
              <a:t>38</a:t>
            </a:r>
            <a:r>
              <a:rPr lang="en-US" sz="1900"/>
              <a:t> And the tongs thereof, and the snuffdishes thereof, shall be of pure gold. </a:t>
            </a:r>
            <a:r>
              <a:rPr lang="en-US" sz="1900" b="1">
                <a:solidFill>
                  <a:srgbClr val="006600"/>
                </a:solidFill>
              </a:rPr>
              <a:t>39</a:t>
            </a:r>
            <a:r>
              <a:rPr lang="en-US" sz="1900"/>
              <a:t> Of a talent of pure gold shall he make it, with all these vessels. </a:t>
            </a:r>
            <a:r>
              <a:rPr lang="en-US" sz="1900" b="1">
                <a:solidFill>
                  <a:srgbClr val="006600"/>
                </a:solidFill>
              </a:rPr>
              <a:t>40</a:t>
            </a:r>
            <a:r>
              <a:rPr lang="en-US" sz="1900"/>
              <a:t> And look that thou make them after their pattern, which was shewed thee in the mount. </a:t>
            </a:r>
          </a:p>
        </p:txBody>
      </p:sp>
      <p:sp>
        <p:nvSpPr>
          <p:cNvPr id="72710" name="Line 6"/>
          <p:cNvSpPr>
            <a:spLocks noChangeShapeType="1"/>
          </p:cNvSpPr>
          <p:nvPr/>
        </p:nvSpPr>
        <p:spPr bwMode="auto">
          <a:xfrm>
            <a:off x="0" y="901700"/>
            <a:ext cx="91440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10"/>
                                        </p:tgtEl>
                                        <p:attrNameLst>
                                          <p:attrName>style.visibility</p:attrName>
                                        </p:attrNameLst>
                                      </p:cBhvr>
                                      <p:to>
                                        <p:strVal val="visible"/>
                                      </p:to>
                                    </p:set>
                                    <p:animEffect transition="in" filter="wipe(left)">
                                      <p:cBhvr>
                                        <p:cTn id="7" dur="3000"/>
                                        <p:tgtEl>
                                          <p:spTgt spid="72710"/>
                                        </p:tgtEl>
                                      </p:cBhvr>
                                    </p:animEffect>
                                  </p:childTnLst>
                                </p:cTn>
                              </p:par>
                            </p:childTnLst>
                          </p:cTn>
                        </p:par>
                        <p:par>
                          <p:cTn id="8" fill="hold" nodeType="afterGroup">
                            <p:stCondLst>
                              <p:cond delay="3000"/>
                            </p:stCondLst>
                            <p:childTnLst>
                              <p:par>
                                <p:cTn id="9" presetID="47" presetClass="entr" presetSubtype="0" fill="hold" grpId="0"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fade">
                                      <p:cBhvr>
                                        <p:cTn id="11" dur="2000"/>
                                        <p:tgtEl>
                                          <p:spTgt spid="72708"/>
                                        </p:tgtEl>
                                      </p:cBhvr>
                                    </p:animEffect>
                                    <p:anim calcmode="lin" valueType="num">
                                      <p:cBhvr>
                                        <p:cTn id="12" dur="2000" fill="hold"/>
                                        <p:tgtEl>
                                          <p:spTgt spid="72708"/>
                                        </p:tgtEl>
                                        <p:attrNameLst>
                                          <p:attrName>ppt_x</p:attrName>
                                        </p:attrNameLst>
                                      </p:cBhvr>
                                      <p:tavLst>
                                        <p:tav tm="0">
                                          <p:val>
                                            <p:strVal val="#ppt_x"/>
                                          </p:val>
                                        </p:tav>
                                        <p:tav tm="100000">
                                          <p:val>
                                            <p:strVal val="#ppt_x"/>
                                          </p:val>
                                        </p:tav>
                                      </p:tavLst>
                                    </p:anim>
                                    <p:anim calcmode="lin" valueType="num">
                                      <p:cBhvr>
                                        <p:cTn id="13" dur="2000" fill="hold"/>
                                        <p:tgtEl>
                                          <p:spTgt spid="7270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0"/>
                            </p:stCondLst>
                            <p:childTnLst>
                              <p:par>
                                <p:cTn id="15" presetID="1" presetClass="mediacall" presetSubtype="0" fill="hold" nodeType="afterEffect">
                                  <p:stCondLst>
                                    <p:cond delay="0"/>
                                  </p:stCondLst>
                                  <p:childTnLst>
                                    <p:cmd type="call" cmd="playFrom(0.0)">
                                      <p:cBhvr>
                                        <p:cTn id="16" dur="95619" fill="hold"/>
                                        <p:tgtEl>
                                          <p:spTgt spid="72714"/>
                                        </p:tgtEl>
                                      </p:cBhvr>
                                    </p:cmd>
                                  </p:childTnLst>
                                </p:cTn>
                              </p:par>
                            </p:childTnLst>
                          </p:cTn>
                        </p:par>
                        <p:par>
                          <p:cTn id="17" fill="hold" nodeType="afterGroup">
                            <p:stCondLst>
                              <p:cond delay="100619"/>
                            </p:stCondLst>
                            <p:childTnLst>
                              <p:par>
                                <p:cTn id="18" presetID="1" presetClass="exit" presetSubtype="0" fill="hold" nodeType="afterEffect">
                                  <p:stCondLst>
                                    <p:cond delay="0"/>
                                  </p:stCondLst>
                                  <p:childTnLst>
                                    <p:set>
                                      <p:cBhvr>
                                        <p:cTn id="19" dur="1" fill="hold">
                                          <p:stCondLst>
                                            <p:cond delay="0"/>
                                          </p:stCondLst>
                                        </p:cTn>
                                        <p:tgtEl>
                                          <p:spTgt spid="72714"/>
                                        </p:tgtEl>
                                        <p:attrNameLst>
                                          <p:attrName>style.visibility</p:attrName>
                                        </p:attrNameLst>
                                      </p:cBhvr>
                                      <p:to>
                                        <p:strVal val="hidden"/>
                                      </p:to>
                                    </p:set>
                                    <p:cmd type="call" cmd="stop">
                                      <p:cBhvr>
                                        <p:cTn id="20" dur="1">
                                          <p:stCondLst>
                                            <p:cond delay="0"/>
                                          </p:stCondLst>
                                        </p:cTn>
                                        <p:tgtEl>
                                          <p:spTgt spid="72714"/>
                                        </p:tgtEl>
                                      </p:cBhvr>
                                    </p:cmd>
                                  </p:childTnLst>
                                </p:cTn>
                              </p:par>
                            </p:childTnLst>
                          </p:cTn>
                        </p:par>
                        <p:par>
                          <p:cTn id="21" fill="hold" nodeType="afterGroup">
                            <p:stCondLst>
                              <p:cond delay="100619"/>
                            </p:stCondLst>
                            <p:childTnLst>
                              <p:par>
                                <p:cTn id="22" presetID="42" presetClass="entr" presetSubtype="0" fill="hold" grpId="0" nodeType="after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3000"/>
                                        <p:tgtEl>
                                          <p:spTgt spid="72711"/>
                                        </p:tgtEl>
                                      </p:cBhvr>
                                    </p:animEffect>
                                    <p:anim calcmode="lin" valueType="num">
                                      <p:cBhvr>
                                        <p:cTn id="25" dur="3000" fill="hold"/>
                                        <p:tgtEl>
                                          <p:spTgt spid="72711"/>
                                        </p:tgtEl>
                                        <p:attrNameLst>
                                          <p:attrName>ppt_x</p:attrName>
                                        </p:attrNameLst>
                                      </p:cBhvr>
                                      <p:tavLst>
                                        <p:tav tm="0">
                                          <p:val>
                                            <p:strVal val="#ppt_x"/>
                                          </p:val>
                                        </p:tav>
                                        <p:tav tm="100000">
                                          <p:val>
                                            <p:strVal val="#ppt_x"/>
                                          </p:val>
                                        </p:tav>
                                      </p:tavLst>
                                    </p:anim>
                                    <p:anim calcmode="lin" valueType="num">
                                      <p:cBhvr>
                                        <p:cTn id="26" dur="3000" fill="hold"/>
                                        <p:tgtEl>
                                          <p:spTgt spid="727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7" fill="hold" display="0">
                  <p:stCondLst>
                    <p:cond delay="indefinite"/>
                  </p:stCondLst>
                  <p:endCondLst>
                    <p:cond evt="onNext" delay="0">
                      <p:tgtEl>
                        <p:sldTgt/>
                      </p:tgtEl>
                    </p:cond>
                    <p:cond evt="onPrev" delay="0">
                      <p:tgtEl>
                        <p:sldTgt/>
                      </p:tgtEl>
                    </p:cond>
                  </p:endCondLst>
                </p:cTn>
                <p:tgtEl>
                  <p:spTgt spid="72714"/>
                </p:tgtEl>
              </p:cMediaNode>
            </p:video>
          </p:childTnLst>
        </p:cTn>
      </p:par>
    </p:tnLst>
    <p:bldLst>
      <p:bldP spid="72708" grpId="0"/>
      <p:bldP spid="72711" grpId="0"/>
      <p:bldP spid="727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3" name="Picture 5"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350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04131"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4132" name="Text Box 4"/>
          <p:cNvSpPr txBox="1">
            <a:spLocks noChangeArrowheads="1"/>
          </p:cNvSpPr>
          <p:nvPr/>
        </p:nvSpPr>
        <p:spPr bwMode="auto">
          <a:xfrm>
            <a:off x="4802188" y="328613"/>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The chief  purpose of </a:t>
            </a:r>
          </a:p>
          <a:p>
            <a:r>
              <a:rPr lang="en-US" sz="4000">
                <a:solidFill>
                  <a:srgbClr val="FFFF00"/>
                </a:solidFill>
                <a:latin typeface="High Tower Text" charset="0"/>
              </a:rPr>
              <a:t>the Golden Candlestick was to </a:t>
            </a:r>
            <a:r>
              <a:rPr lang="en-US" sz="4000" u="sng">
                <a:solidFill>
                  <a:srgbClr val="FFFF00"/>
                </a:solidFill>
                <a:latin typeface="High Tower Text" charset="0"/>
              </a:rPr>
              <a:t>GIVE LIGHT</a:t>
            </a:r>
            <a:r>
              <a:rPr lang="en-US" sz="4000">
                <a:solidFill>
                  <a:srgbClr val="FFFF00"/>
                </a:solidFill>
                <a:latin typeface="High Tower Text" charset="0"/>
              </a:rPr>
              <a:t> just as the church is to be a </a:t>
            </a:r>
            <a:r>
              <a:rPr lang="en-US" sz="4000" u="sng">
                <a:solidFill>
                  <a:srgbClr val="FFFF00"/>
                </a:solidFill>
                <a:latin typeface="High Tower Text" charset="0"/>
              </a:rPr>
              <a:t>WITNESS</a:t>
            </a:r>
            <a:r>
              <a:rPr lang="en-US" sz="4000">
                <a:solidFill>
                  <a:srgbClr val="FFFF00"/>
                </a:solidFill>
                <a:latin typeface="High Tower Text" charset="0"/>
              </a:rPr>
              <a:t>           for the Lord               in the world.</a:t>
            </a:r>
            <a:endParaRPr lang="en-US" sz="40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4132"/>
                                        </p:tgtEl>
                                        <p:attrNameLst>
                                          <p:attrName>style.visibility</p:attrName>
                                        </p:attrNameLst>
                                      </p:cBhvr>
                                      <p:to>
                                        <p:strVal val="visible"/>
                                      </p:to>
                                    </p:set>
                                    <p:animEffect transition="in" filter="fade">
                                      <p:cBhvr>
                                        <p:cTn id="7" dur="3000"/>
                                        <p:tgtEl>
                                          <p:spTgt spid="304132"/>
                                        </p:tgtEl>
                                      </p:cBhvr>
                                    </p:animEffect>
                                    <p:anim calcmode="lin" valueType="num">
                                      <p:cBhvr>
                                        <p:cTn id="8" dur="3000" fill="hold"/>
                                        <p:tgtEl>
                                          <p:spTgt spid="304132"/>
                                        </p:tgtEl>
                                        <p:attrNameLst>
                                          <p:attrName>ppt_x</p:attrName>
                                        </p:attrNameLst>
                                      </p:cBhvr>
                                      <p:tavLst>
                                        <p:tav tm="0">
                                          <p:val>
                                            <p:strVal val="#ppt_x"/>
                                          </p:val>
                                        </p:tav>
                                        <p:tav tm="100000">
                                          <p:val>
                                            <p:strVal val="#ppt_x"/>
                                          </p:val>
                                        </p:tav>
                                      </p:tavLst>
                                    </p:anim>
                                    <p:anim calcmode="lin" valueType="num">
                                      <p:cBhvr>
                                        <p:cTn id="9" dur="3000" fill="hold"/>
                                        <p:tgtEl>
                                          <p:spTgt spid="304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330"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350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55331"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5332"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6200" u="sng">
                <a:solidFill>
                  <a:srgbClr val="FFFF00"/>
                </a:solidFill>
                <a:latin typeface="High Tower Text" charset="0"/>
              </a:rPr>
              <a:t>WITNESS</a:t>
            </a:r>
          </a:p>
          <a:p>
            <a:endParaRPr lang="en-US" sz="3000">
              <a:solidFill>
                <a:srgbClr val="FFFF00"/>
              </a:solidFill>
              <a:latin typeface="High Tower Text" charset="0"/>
            </a:endParaRPr>
          </a:p>
          <a:p>
            <a:r>
              <a:rPr lang="en-US" sz="4200" i="1">
                <a:solidFill>
                  <a:srgbClr val="FFFF00"/>
                </a:solidFill>
                <a:latin typeface="High Tower Text" charset="0"/>
              </a:rPr>
              <a:t>means</a:t>
            </a:r>
          </a:p>
          <a:p>
            <a:r>
              <a:rPr lang="en-US" sz="6200" u="sng">
                <a:solidFill>
                  <a:srgbClr val="FFFF00"/>
                </a:solidFill>
                <a:latin typeface="High Tower Text" charset="0"/>
              </a:rPr>
              <a:t>ME</a:t>
            </a:r>
            <a:r>
              <a:rPr lang="en-US" sz="4200">
                <a:solidFill>
                  <a:srgbClr val="FFFF00"/>
                </a:solidFill>
                <a:latin typeface="High Tower Text" charset="0"/>
              </a:rPr>
              <a:t> </a:t>
            </a:r>
          </a:p>
          <a:p>
            <a:endParaRPr lang="en-US" sz="3000">
              <a:solidFill>
                <a:srgbClr val="FFFF00"/>
              </a:solidFill>
              <a:latin typeface="High Tower Text" charset="0"/>
            </a:endParaRPr>
          </a:p>
          <a:p>
            <a:r>
              <a:rPr lang="en-US" sz="4200" i="1">
                <a:solidFill>
                  <a:srgbClr val="FFFF00"/>
                </a:solidFill>
                <a:latin typeface="High Tower Text" charset="0"/>
              </a:rPr>
              <a:t>talking</a:t>
            </a:r>
            <a:r>
              <a:rPr lang="en-US" sz="4200">
                <a:solidFill>
                  <a:srgbClr val="FFFF00"/>
                </a:solidFill>
                <a:latin typeface="High Tower Text" charset="0"/>
              </a:rPr>
              <a:t> </a:t>
            </a:r>
            <a:r>
              <a:rPr lang="en-US" sz="4200" i="1">
                <a:solidFill>
                  <a:srgbClr val="FFFF00"/>
                </a:solidFill>
                <a:latin typeface="High Tower Text" charset="0"/>
              </a:rPr>
              <a:t>to</a:t>
            </a:r>
          </a:p>
          <a:p>
            <a:r>
              <a:rPr lang="en-US" sz="6200" u="sng">
                <a:solidFill>
                  <a:srgbClr val="FFFF00"/>
                </a:solidFill>
                <a:latin typeface="High Tower Text" charset="0"/>
              </a:rPr>
              <a:t>OTHERS</a:t>
            </a:r>
            <a:endParaRPr lang="en-US" sz="62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5332"/>
                                        </p:tgtEl>
                                        <p:attrNameLst>
                                          <p:attrName>style.visibility</p:attrName>
                                        </p:attrNameLst>
                                      </p:cBhvr>
                                      <p:to>
                                        <p:strVal val="visible"/>
                                      </p:to>
                                    </p:set>
                                    <p:animEffect transition="in" filter="fade">
                                      <p:cBhvr>
                                        <p:cTn id="7" dur="3000"/>
                                        <p:tgtEl>
                                          <p:spTgt spid="355332"/>
                                        </p:tgtEl>
                                      </p:cBhvr>
                                    </p:animEffect>
                                    <p:anim calcmode="lin" valueType="num">
                                      <p:cBhvr>
                                        <p:cTn id="8" dur="3000" fill="hold"/>
                                        <p:tgtEl>
                                          <p:spTgt spid="355332"/>
                                        </p:tgtEl>
                                        <p:attrNameLst>
                                          <p:attrName>ppt_x</p:attrName>
                                        </p:attrNameLst>
                                      </p:cBhvr>
                                      <p:tavLst>
                                        <p:tav tm="0">
                                          <p:val>
                                            <p:strVal val="#ppt_x"/>
                                          </p:val>
                                        </p:tav>
                                        <p:tav tm="100000">
                                          <p:val>
                                            <p:strVal val="#ppt_x"/>
                                          </p:val>
                                        </p:tav>
                                      </p:tavLst>
                                    </p:anim>
                                    <p:anim calcmode="lin" valueType="num">
                                      <p:cBhvr>
                                        <p:cTn id="9" dur="3000" fill="hold"/>
                                        <p:tgtEl>
                                          <p:spTgt spid="3553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9:5</a:t>
            </a:r>
          </a:p>
        </p:txBody>
      </p:sp>
      <p:sp>
        <p:nvSpPr>
          <p:cNvPr id="29700" name="Text Box 4"/>
          <p:cNvSpPr txBox="1">
            <a:spLocks noChangeArrowheads="1"/>
          </p:cNvSpPr>
          <p:nvPr/>
        </p:nvSpPr>
        <p:spPr bwMode="auto">
          <a:xfrm>
            <a:off x="328613" y="1035050"/>
            <a:ext cx="8501062" cy="54578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8800">
                <a:solidFill>
                  <a:srgbClr val="FFFF00"/>
                </a:solidFill>
              </a:rPr>
              <a:t>As long as I am in the world, I am the light of the world.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06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Matthew 5:14-16</a:t>
            </a:r>
          </a:p>
        </p:txBody>
      </p:sp>
      <p:sp>
        <p:nvSpPr>
          <p:cNvPr id="240644" name="Text Box 4"/>
          <p:cNvSpPr txBox="1">
            <a:spLocks noChangeArrowheads="1"/>
          </p:cNvSpPr>
          <p:nvPr/>
        </p:nvSpPr>
        <p:spPr bwMode="auto">
          <a:xfrm>
            <a:off x="328613" y="1035050"/>
            <a:ext cx="8501062" cy="54356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900">
                <a:solidFill>
                  <a:srgbClr val="FFFF00"/>
                </a:solidFill>
              </a:rPr>
              <a:t>Ye are the light of the world. A city that is set on an hill cannot be hid. Neither do men light a candle, and put it under a bushel, but on a candlestick; and it giveth light unto all that are in the house. Let your light so shine before men, that they may see your good works, and glorify your Father which is in heaven.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fade">
                                      <p:cBhvr>
                                        <p:cTn id="7" dur="2000"/>
                                        <p:tgtEl>
                                          <p:spTgt spid="240643"/>
                                        </p:tgtEl>
                                      </p:cBhvr>
                                    </p:animEffect>
                                    <p:anim calcmode="lin" valueType="num">
                                      <p:cBhvr>
                                        <p:cTn id="8" dur="2000" fill="hold"/>
                                        <p:tgtEl>
                                          <p:spTgt spid="240643"/>
                                        </p:tgtEl>
                                        <p:attrNameLst>
                                          <p:attrName>ppt_x</p:attrName>
                                        </p:attrNameLst>
                                      </p:cBhvr>
                                      <p:tavLst>
                                        <p:tav tm="0">
                                          <p:val>
                                            <p:strVal val="#ppt_x"/>
                                          </p:val>
                                        </p:tav>
                                        <p:tav tm="100000">
                                          <p:val>
                                            <p:strVal val="#ppt_x"/>
                                          </p:val>
                                        </p:tav>
                                      </p:tavLst>
                                    </p:anim>
                                    <p:anim calcmode="lin" valueType="num">
                                      <p:cBhvr>
                                        <p:cTn id="9" dur="2000" fill="hold"/>
                                        <p:tgtEl>
                                          <p:spTgt spid="2406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0644"/>
                                        </p:tgtEl>
                                        <p:attrNameLst>
                                          <p:attrName>style.visibility</p:attrName>
                                        </p:attrNameLst>
                                      </p:cBhvr>
                                      <p:to>
                                        <p:strVal val="visible"/>
                                      </p:to>
                                    </p:set>
                                    <p:animEffect transition="in" filter="fade">
                                      <p:cBhvr>
                                        <p:cTn id="12" dur="2000"/>
                                        <p:tgtEl>
                                          <p:spTgt spid="240644"/>
                                        </p:tgtEl>
                                      </p:cBhvr>
                                    </p:animEffect>
                                    <p:anim calcmode="lin" valueType="num">
                                      <p:cBhvr>
                                        <p:cTn id="13" dur="2000" fill="hold"/>
                                        <p:tgtEl>
                                          <p:spTgt spid="240644"/>
                                        </p:tgtEl>
                                        <p:attrNameLst>
                                          <p:attrName>ppt_x</p:attrName>
                                        </p:attrNameLst>
                                      </p:cBhvr>
                                      <p:tavLst>
                                        <p:tav tm="0">
                                          <p:val>
                                            <p:strVal val="#ppt_x"/>
                                          </p:val>
                                        </p:tav>
                                        <p:tav tm="100000">
                                          <p:val>
                                            <p:strVal val="#ppt_x"/>
                                          </p:val>
                                        </p:tav>
                                      </p:tavLst>
                                    </p:anim>
                                    <p:anim calcmode="lin" valueType="num">
                                      <p:cBhvr>
                                        <p:cTn id="14" dur="2000" fill="hold"/>
                                        <p:tgtEl>
                                          <p:spTgt spid="2406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P spid="2406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1234"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350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51235"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1236" name="Text Box 4"/>
          <p:cNvSpPr txBox="1">
            <a:spLocks noChangeArrowheads="1"/>
          </p:cNvSpPr>
          <p:nvPr/>
        </p:nvSpPr>
        <p:spPr bwMode="auto">
          <a:xfrm>
            <a:off x="4686300" y="757238"/>
            <a:ext cx="44259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Candles burn       by </a:t>
            </a:r>
            <a:r>
              <a:rPr lang="en-US" sz="4000" u="sng">
                <a:solidFill>
                  <a:srgbClr val="FFFF00"/>
                </a:solidFill>
                <a:latin typeface="High Tower Text" charset="0"/>
              </a:rPr>
              <a:t>SELF CONSUMPTION</a:t>
            </a:r>
          </a:p>
          <a:p>
            <a:endParaRPr lang="en-US" sz="4000" u="sng">
              <a:solidFill>
                <a:srgbClr val="FFFF00"/>
              </a:solidFill>
              <a:latin typeface="High Tower Text" charset="0"/>
            </a:endParaRPr>
          </a:p>
          <a:p>
            <a:r>
              <a:rPr lang="en-US" sz="4000">
                <a:solidFill>
                  <a:srgbClr val="FFFF00"/>
                </a:solidFill>
                <a:latin typeface="High Tower Text" charset="0"/>
              </a:rPr>
              <a:t>Oil lamps                       burn by the </a:t>
            </a:r>
            <a:r>
              <a:rPr lang="en-US" sz="4000" u="sng">
                <a:solidFill>
                  <a:srgbClr val="FFFF00"/>
                </a:solidFill>
                <a:latin typeface="High Tower Text" charset="0"/>
              </a:rPr>
              <a:t>CONTINUAL</a:t>
            </a:r>
            <a:r>
              <a:rPr lang="en-US" sz="4000">
                <a:solidFill>
                  <a:srgbClr val="FFFF00"/>
                </a:solidFill>
                <a:latin typeface="High Tower Text" charset="0"/>
              </a:rPr>
              <a:t> </a:t>
            </a:r>
            <a:r>
              <a:rPr lang="en-US" sz="4000" u="sng">
                <a:solidFill>
                  <a:srgbClr val="FFFF00"/>
                </a:solidFill>
                <a:latin typeface="High Tower Text" charset="0"/>
              </a:rPr>
              <a:t>SUPPLY</a:t>
            </a:r>
            <a:r>
              <a:rPr lang="en-US" sz="4000">
                <a:solidFill>
                  <a:srgbClr val="FFFF00"/>
                </a:solidFill>
                <a:latin typeface="High Tower Text" charset="0"/>
              </a:rPr>
              <a:t> of oil poured into them</a:t>
            </a:r>
            <a:endParaRPr lang="en-US" sz="40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1236">
                                            <p:txEl>
                                              <p:pRg st="0" end="0"/>
                                            </p:txEl>
                                          </p:spTgt>
                                        </p:tgtEl>
                                        <p:attrNameLst>
                                          <p:attrName>style.visibility</p:attrName>
                                        </p:attrNameLst>
                                      </p:cBhvr>
                                      <p:to>
                                        <p:strVal val="visible"/>
                                      </p:to>
                                    </p:set>
                                    <p:animEffect transition="in" filter="fade">
                                      <p:cBhvr>
                                        <p:cTn id="7" dur="3000"/>
                                        <p:tgtEl>
                                          <p:spTgt spid="351236">
                                            <p:txEl>
                                              <p:pRg st="0" end="0"/>
                                            </p:txEl>
                                          </p:spTgt>
                                        </p:tgtEl>
                                      </p:cBhvr>
                                    </p:animEffect>
                                    <p:anim calcmode="lin" valueType="num">
                                      <p:cBhvr>
                                        <p:cTn id="8" dur="3000" fill="hold"/>
                                        <p:tgtEl>
                                          <p:spTgt spid="351236">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5123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51236">
                                            <p:txEl>
                                              <p:pRg st="2" end="2"/>
                                            </p:txEl>
                                          </p:spTgt>
                                        </p:tgtEl>
                                        <p:attrNameLst>
                                          <p:attrName>style.visibility</p:attrName>
                                        </p:attrNameLst>
                                      </p:cBhvr>
                                      <p:to>
                                        <p:strVal val="visible"/>
                                      </p:to>
                                    </p:set>
                                    <p:animEffect transition="in" filter="fade">
                                      <p:cBhvr>
                                        <p:cTn id="14" dur="3000"/>
                                        <p:tgtEl>
                                          <p:spTgt spid="351236">
                                            <p:txEl>
                                              <p:pRg st="2" end="2"/>
                                            </p:txEl>
                                          </p:spTgt>
                                        </p:tgtEl>
                                      </p:cBhvr>
                                    </p:animEffect>
                                    <p:anim calcmode="lin" valueType="num">
                                      <p:cBhvr>
                                        <p:cTn id="15" dur="3000" fill="hold"/>
                                        <p:tgtEl>
                                          <p:spTgt spid="351236">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35123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38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27:20</a:t>
            </a:r>
          </a:p>
        </p:txBody>
      </p:sp>
      <p:sp>
        <p:nvSpPr>
          <p:cNvPr id="293892" name="Text Box 4"/>
          <p:cNvSpPr txBox="1">
            <a:spLocks noChangeArrowheads="1"/>
          </p:cNvSpPr>
          <p:nvPr/>
        </p:nvSpPr>
        <p:spPr bwMode="auto">
          <a:xfrm>
            <a:off x="328613" y="1035050"/>
            <a:ext cx="8501062" cy="52165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600">
                <a:solidFill>
                  <a:srgbClr val="FFFF00"/>
                </a:solidFill>
              </a:rPr>
              <a:t>And thou shalt command the children of Israel, that they bring thee pure oil olive beaten for the light, to cause the lamp to burn always.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3891"/>
                                        </p:tgtEl>
                                        <p:attrNameLst>
                                          <p:attrName>style.visibility</p:attrName>
                                        </p:attrNameLst>
                                      </p:cBhvr>
                                      <p:to>
                                        <p:strVal val="visible"/>
                                      </p:to>
                                    </p:set>
                                    <p:animEffect transition="in" filter="fade">
                                      <p:cBhvr>
                                        <p:cTn id="7" dur="2000"/>
                                        <p:tgtEl>
                                          <p:spTgt spid="293891"/>
                                        </p:tgtEl>
                                      </p:cBhvr>
                                    </p:animEffect>
                                    <p:anim calcmode="lin" valueType="num">
                                      <p:cBhvr>
                                        <p:cTn id="8" dur="2000" fill="hold"/>
                                        <p:tgtEl>
                                          <p:spTgt spid="293891"/>
                                        </p:tgtEl>
                                        <p:attrNameLst>
                                          <p:attrName>ppt_x</p:attrName>
                                        </p:attrNameLst>
                                      </p:cBhvr>
                                      <p:tavLst>
                                        <p:tav tm="0">
                                          <p:val>
                                            <p:strVal val="#ppt_x"/>
                                          </p:val>
                                        </p:tav>
                                        <p:tav tm="100000">
                                          <p:val>
                                            <p:strVal val="#ppt_x"/>
                                          </p:val>
                                        </p:tav>
                                      </p:tavLst>
                                    </p:anim>
                                    <p:anim calcmode="lin" valueType="num">
                                      <p:cBhvr>
                                        <p:cTn id="9" dur="2000" fill="hold"/>
                                        <p:tgtEl>
                                          <p:spTgt spid="2938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3892"/>
                                        </p:tgtEl>
                                        <p:attrNameLst>
                                          <p:attrName>style.visibility</p:attrName>
                                        </p:attrNameLst>
                                      </p:cBhvr>
                                      <p:to>
                                        <p:strVal val="visible"/>
                                      </p:to>
                                    </p:set>
                                    <p:animEffect transition="in" filter="fade">
                                      <p:cBhvr>
                                        <p:cTn id="12" dur="2000"/>
                                        <p:tgtEl>
                                          <p:spTgt spid="293892"/>
                                        </p:tgtEl>
                                      </p:cBhvr>
                                    </p:animEffect>
                                    <p:anim calcmode="lin" valueType="num">
                                      <p:cBhvr>
                                        <p:cTn id="13" dur="2000" fill="hold"/>
                                        <p:tgtEl>
                                          <p:spTgt spid="293892"/>
                                        </p:tgtEl>
                                        <p:attrNameLst>
                                          <p:attrName>ppt_x</p:attrName>
                                        </p:attrNameLst>
                                      </p:cBhvr>
                                      <p:tavLst>
                                        <p:tav tm="0">
                                          <p:val>
                                            <p:strVal val="#ppt_x"/>
                                          </p:val>
                                        </p:tav>
                                        <p:tav tm="100000">
                                          <p:val>
                                            <p:strVal val="#ppt_x"/>
                                          </p:val>
                                        </p:tav>
                                      </p:tavLst>
                                    </p:anim>
                                    <p:anim calcmode="lin" valueType="num">
                                      <p:cBhvr>
                                        <p:cTn id="14" dur="2000" fill="hold"/>
                                        <p:tgtEl>
                                          <p:spTgt spid="2938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p:bldP spid="2938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9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2:4</a:t>
            </a:r>
          </a:p>
        </p:txBody>
      </p:sp>
      <p:sp>
        <p:nvSpPr>
          <p:cNvPr id="297988"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they were all filled with the Holy Ghost, and began to speak with other tongues, as the Spirit gave them utterance.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fade">
                                      <p:cBhvr>
                                        <p:cTn id="7" dur="2000"/>
                                        <p:tgtEl>
                                          <p:spTgt spid="297987"/>
                                        </p:tgtEl>
                                      </p:cBhvr>
                                    </p:animEffect>
                                    <p:anim calcmode="lin" valueType="num">
                                      <p:cBhvr>
                                        <p:cTn id="8" dur="2000" fill="hold"/>
                                        <p:tgtEl>
                                          <p:spTgt spid="297987"/>
                                        </p:tgtEl>
                                        <p:attrNameLst>
                                          <p:attrName>ppt_x</p:attrName>
                                        </p:attrNameLst>
                                      </p:cBhvr>
                                      <p:tavLst>
                                        <p:tav tm="0">
                                          <p:val>
                                            <p:strVal val="#ppt_x"/>
                                          </p:val>
                                        </p:tav>
                                        <p:tav tm="100000">
                                          <p:val>
                                            <p:strVal val="#ppt_x"/>
                                          </p:val>
                                        </p:tav>
                                      </p:tavLst>
                                    </p:anim>
                                    <p:anim calcmode="lin" valueType="num">
                                      <p:cBhvr>
                                        <p:cTn id="9" dur="2000" fill="hold"/>
                                        <p:tgtEl>
                                          <p:spTgt spid="2979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988"/>
                                        </p:tgtEl>
                                        <p:attrNameLst>
                                          <p:attrName>style.visibility</p:attrName>
                                        </p:attrNameLst>
                                      </p:cBhvr>
                                      <p:to>
                                        <p:strVal val="visible"/>
                                      </p:to>
                                    </p:set>
                                    <p:animEffect transition="in" filter="fade">
                                      <p:cBhvr>
                                        <p:cTn id="12" dur="2000"/>
                                        <p:tgtEl>
                                          <p:spTgt spid="297988"/>
                                        </p:tgtEl>
                                      </p:cBhvr>
                                    </p:animEffect>
                                    <p:anim calcmode="lin" valueType="num">
                                      <p:cBhvr>
                                        <p:cTn id="13" dur="2000" fill="hold"/>
                                        <p:tgtEl>
                                          <p:spTgt spid="297988"/>
                                        </p:tgtEl>
                                        <p:attrNameLst>
                                          <p:attrName>ppt_x</p:attrName>
                                        </p:attrNameLst>
                                      </p:cBhvr>
                                      <p:tavLst>
                                        <p:tav tm="0">
                                          <p:val>
                                            <p:strVal val="#ppt_x"/>
                                          </p:val>
                                        </p:tav>
                                        <p:tav tm="100000">
                                          <p:val>
                                            <p:strVal val="#ppt_x"/>
                                          </p:val>
                                        </p:tav>
                                      </p:tavLst>
                                    </p:anim>
                                    <p:anim calcmode="lin" valueType="num">
                                      <p:cBhvr>
                                        <p:cTn id="14" dur="2000" fill="hold"/>
                                        <p:tgtEl>
                                          <p:spTgt spid="2979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p:bldP spid="29798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0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4:31</a:t>
            </a:r>
          </a:p>
        </p:txBody>
      </p:sp>
      <p:sp>
        <p:nvSpPr>
          <p:cNvPr id="300036"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And when they had prayed, the place was shaken where they were assembled together; and they were all filled with the Holy Ghost, and they spake the word of God with boldness.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0035"/>
                                        </p:tgtEl>
                                        <p:attrNameLst>
                                          <p:attrName>style.visibility</p:attrName>
                                        </p:attrNameLst>
                                      </p:cBhvr>
                                      <p:to>
                                        <p:strVal val="visible"/>
                                      </p:to>
                                    </p:set>
                                    <p:animEffect transition="in" filter="fade">
                                      <p:cBhvr>
                                        <p:cTn id="7" dur="2000"/>
                                        <p:tgtEl>
                                          <p:spTgt spid="300035"/>
                                        </p:tgtEl>
                                      </p:cBhvr>
                                    </p:animEffect>
                                    <p:anim calcmode="lin" valueType="num">
                                      <p:cBhvr>
                                        <p:cTn id="8" dur="2000" fill="hold"/>
                                        <p:tgtEl>
                                          <p:spTgt spid="300035"/>
                                        </p:tgtEl>
                                        <p:attrNameLst>
                                          <p:attrName>ppt_x</p:attrName>
                                        </p:attrNameLst>
                                      </p:cBhvr>
                                      <p:tavLst>
                                        <p:tav tm="0">
                                          <p:val>
                                            <p:strVal val="#ppt_x"/>
                                          </p:val>
                                        </p:tav>
                                        <p:tav tm="100000">
                                          <p:val>
                                            <p:strVal val="#ppt_x"/>
                                          </p:val>
                                        </p:tav>
                                      </p:tavLst>
                                    </p:anim>
                                    <p:anim calcmode="lin" valueType="num">
                                      <p:cBhvr>
                                        <p:cTn id="9" dur="2000" fill="hold"/>
                                        <p:tgtEl>
                                          <p:spTgt spid="3000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0036"/>
                                        </p:tgtEl>
                                        <p:attrNameLst>
                                          <p:attrName>style.visibility</p:attrName>
                                        </p:attrNameLst>
                                      </p:cBhvr>
                                      <p:to>
                                        <p:strVal val="visible"/>
                                      </p:to>
                                    </p:set>
                                    <p:animEffect transition="in" filter="fade">
                                      <p:cBhvr>
                                        <p:cTn id="12" dur="2000"/>
                                        <p:tgtEl>
                                          <p:spTgt spid="300036"/>
                                        </p:tgtEl>
                                      </p:cBhvr>
                                    </p:animEffect>
                                    <p:anim calcmode="lin" valueType="num">
                                      <p:cBhvr>
                                        <p:cTn id="13" dur="2000" fill="hold"/>
                                        <p:tgtEl>
                                          <p:spTgt spid="300036"/>
                                        </p:tgtEl>
                                        <p:attrNameLst>
                                          <p:attrName>ppt_x</p:attrName>
                                        </p:attrNameLst>
                                      </p:cBhvr>
                                      <p:tavLst>
                                        <p:tav tm="0">
                                          <p:val>
                                            <p:strVal val="#ppt_x"/>
                                          </p:val>
                                        </p:tav>
                                        <p:tav tm="100000">
                                          <p:val>
                                            <p:strVal val="#ppt_x"/>
                                          </p:val>
                                        </p:tav>
                                      </p:tavLst>
                                    </p:anim>
                                    <p:anim calcmode="lin" valueType="num">
                                      <p:cBhvr>
                                        <p:cTn id="14" dur="2000" fill="hold"/>
                                        <p:tgtEl>
                                          <p:spTgt spid="300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p:bldP spid="3000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15:5</a:t>
            </a:r>
          </a:p>
        </p:txBody>
      </p:sp>
      <p:sp>
        <p:nvSpPr>
          <p:cNvPr id="302084"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I am the vine, ye are the branches: He that abideth in me, and I in him, the same bringeth forth much fruit: for without me ye can do nothing.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2083"/>
                                        </p:tgtEl>
                                        <p:attrNameLst>
                                          <p:attrName>style.visibility</p:attrName>
                                        </p:attrNameLst>
                                      </p:cBhvr>
                                      <p:to>
                                        <p:strVal val="visible"/>
                                      </p:to>
                                    </p:set>
                                    <p:animEffect transition="in" filter="fade">
                                      <p:cBhvr>
                                        <p:cTn id="7" dur="2000"/>
                                        <p:tgtEl>
                                          <p:spTgt spid="302083"/>
                                        </p:tgtEl>
                                      </p:cBhvr>
                                    </p:animEffect>
                                    <p:anim calcmode="lin" valueType="num">
                                      <p:cBhvr>
                                        <p:cTn id="8" dur="2000" fill="hold"/>
                                        <p:tgtEl>
                                          <p:spTgt spid="302083"/>
                                        </p:tgtEl>
                                        <p:attrNameLst>
                                          <p:attrName>ppt_x</p:attrName>
                                        </p:attrNameLst>
                                      </p:cBhvr>
                                      <p:tavLst>
                                        <p:tav tm="0">
                                          <p:val>
                                            <p:strVal val="#ppt_x"/>
                                          </p:val>
                                        </p:tav>
                                        <p:tav tm="100000">
                                          <p:val>
                                            <p:strVal val="#ppt_x"/>
                                          </p:val>
                                        </p:tav>
                                      </p:tavLst>
                                    </p:anim>
                                    <p:anim calcmode="lin" valueType="num">
                                      <p:cBhvr>
                                        <p:cTn id="9" dur="2000" fill="hold"/>
                                        <p:tgtEl>
                                          <p:spTgt spid="3020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2084"/>
                                        </p:tgtEl>
                                        <p:attrNameLst>
                                          <p:attrName>style.visibility</p:attrName>
                                        </p:attrNameLst>
                                      </p:cBhvr>
                                      <p:to>
                                        <p:strVal val="visible"/>
                                      </p:to>
                                    </p:set>
                                    <p:animEffect transition="in" filter="fade">
                                      <p:cBhvr>
                                        <p:cTn id="12" dur="2000"/>
                                        <p:tgtEl>
                                          <p:spTgt spid="302084"/>
                                        </p:tgtEl>
                                      </p:cBhvr>
                                    </p:animEffect>
                                    <p:anim calcmode="lin" valueType="num">
                                      <p:cBhvr>
                                        <p:cTn id="13" dur="2000" fill="hold"/>
                                        <p:tgtEl>
                                          <p:spTgt spid="302084"/>
                                        </p:tgtEl>
                                        <p:attrNameLst>
                                          <p:attrName>ppt_x</p:attrName>
                                        </p:attrNameLst>
                                      </p:cBhvr>
                                      <p:tavLst>
                                        <p:tav tm="0">
                                          <p:val>
                                            <p:strVal val="#ppt_x"/>
                                          </p:val>
                                        </p:tav>
                                        <p:tav tm="100000">
                                          <p:val>
                                            <p:strVal val="#ppt_x"/>
                                          </p:val>
                                        </p:tav>
                                      </p:tavLst>
                                    </p:anim>
                                    <p:anim calcmode="lin" valueType="num">
                                      <p:cBhvr>
                                        <p:cTn id="14" dur="2000" fill="hold"/>
                                        <p:tgtEl>
                                          <p:spTgt spid="3020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p:bldP spid="3020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714"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350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71715"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71716" name="Text Box 4"/>
          <p:cNvSpPr txBox="1">
            <a:spLocks noChangeArrowheads="1"/>
          </p:cNvSpPr>
          <p:nvPr/>
        </p:nvSpPr>
        <p:spPr bwMode="auto">
          <a:xfrm>
            <a:off x="4686300" y="757238"/>
            <a:ext cx="44259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800">
                <a:solidFill>
                  <a:srgbClr val="FFFF00"/>
                </a:solidFill>
                <a:latin typeface="High Tower Text" charset="0"/>
              </a:rPr>
              <a:t>Branches don</a:t>
            </a:r>
            <a:r>
              <a:rPr lang="ja-JP" altLang="en-US" sz="4800">
                <a:solidFill>
                  <a:srgbClr val="FFFF00"/>
                </a:solidFill>
                <a:latin typeface="High Tower Text" charset="0"/>
              </a:rPr>
              <a:t>’</a:t>
            </a:r>
            <a:r>
              <a:rPr lang="en-US" sz="4800">
                <a:solidFill>
                  <a:srgbClr val="FFFF00"/>
                </a:solidFill>
                <a:latin typeface="High Tower Text" charset="0"/>
              </a:rPr>
              <a:t>t have to do anything except </a:t>
            </a:r>
            <a:r>
              <a:rPr lang="en-US" sz="4800" u="sng">
                <a:solidFill>
                  <a:srgbClr val="FFFF00"/>
                </a:solidFill>
                <a:latin typeface="High Tower Text" charset="0"/>
              </a:rPr>
              <a:t>STAY CONNECTED</a:t>
            </a:r>
            <a:r>
              <a:rPr lang="en-US" sz="4800">
                <a:solidFill>
                  <a:srgbClr val="FFFF00"/>
                </a:solidFill>
                <a:latin typeface="High Tower Text" charset="0"/>
              </a:rPr>
              <a:t> to the vine!</a:t>
            </a:r>
            <a:endParaRPr lang="en-US" sz="48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1716">
                                            <p:txEl>
                                              <p:pRg st="0" end="0"/>
                                            </p:txEl>
                                          </p:spTgt>
                                        </p:tgtEl>
                                        <p:attrNameLst>
                                          <p:attrName>style.visibility</p:attrName>
                                        </p:attrNameLst>
                                      </p:cBhvr>
                                      <p:to>
                                        <p:strVal val="visible"/>
                                      </p:to>
                                    </p:set>
                                    <p:animEffect transition="in" filter="fade">
                                      <p:cBhvr>
                                        <p:cTn id="7" dur="3000"/>
                                        <p:tgtEl>
                                          <p:spTgt spid="371716">
                                            <p:txEl>
                                              <p:pRg st="0" end="0"/>
                                            </p:txEl>
                                          </p:spTgt>
                                        </p:tgtEl>
                                      </p:cBhvr>
                                    </p:animEffect>
                                    <p:anim calcmode="lin" valueType="num">
                                      <p:cBhvr>
                                        <p:cTn id="8" dur="3000" fill="hold"/>
                                        <p:tgtEl>
                                          <p:spTgt spid="371716">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7171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1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1:8</a:t>
            </a:r>
          </a:p>
        </p:txBody>
      </p:sp>
      <p:sp>
        <p:nvSpPr>
          <p:cNvPr id="306180"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But ye shall receive power, after that the Holy Ghost is come upon you: and ye shall be witnesses unto me both in Jerusalem, and in all Judaea, and in Samaria, and unto the uttermost part of the earth. </a:t>
            </a:r>
            <a:endParaRPr lang="en-US" sz="12900">
              <a:solidFill>
                <a:srgbClr val="FFFF00"/>
              </a:solidFill>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6179"/>
                                        </p:tgtEl>
                                        <p:attrNameLst>
                                          <p:attrName>style.visibility</p:attrName>
                                        </p:attrNameLst>
                                      </p:cBhvr>
                                      <p:to>
                                        <p:strVal val="visible"/>
                                      </p:to>
                                    </p:set>
                                    <p:animEffect transition="in" filter="fade">
                                      <p:cBhvr>
                                        <p:cTn id="7" dur="2000"/>
                                        <p:tgtEl>
                                          <p:spTgt spid="306179"/>
                                        </p:tgtEl>
                                      </p:cBhvr>
                                    </p:animEffect>
                                    <p:anim calcmode="lin" valueType="num">
                                      <p:cBhvr>
                                        <p:cTn id="8" dur="2000" fill="hold"/>
                                        <p:tgtEl>
                                          <p:spTgt spid="306179"/>
                                        </p:tgtEl>
                                        <p:attrNameLst>
                                          <p:attrName>ppt_x</p:attrName>
                                        </p:attrNameLst>
                                      </p:cBhvr>
                                      <p:tavLst>
                                        <p:tav tm="0">
                                          <p:val>
                                            <p:strVal val="#ppt_x"/>
                                          </p:val>
                                        </p:tav>
                                        <p:tav tm="100000">
                                          <p:val>
                                            <p:strVal val="#ppt_x"/>
                                          </p:val>
                                        </p:tav>
                                      </p:tavLst>
                                    </p:anim>
                                    <p:anim calcmode="lin" valueType="num">
                                      <p:cBhvr>
                                        <p:cTn id="9" dur="2000" fill="hold"/>
                                        <p:tgtEl>
                                          <p:spTgt spid="3061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6180"/>
                                        </p:tgtEl>
                                        <p:attrNameLst>
                                          <p:attrName>style.visibility</p:attrName>
                                        </p:attrNameLst>
                                      </p:cBhvr>
                                      <p:to>
                                        <p:strVal val="visible"/>
                                      </p:to>
                                    </p:set>
                                    <p:animEffect transition="in" filter="fade">
                                      <p:cBhvr>
                                        <p:cTn id="12" dur="2000"/>
                                        <p:tgtEl>
                                          <p:spTgt spid="306180"/>
                                        </p:tgtEl>
                                      </p:cBhvr>
                                    </p:animEffect>
                                    <p:anim calcmode="lin" valueType="num">
                                      <p:cBhvr>
                                        <p:cTn id="13" dur="2000" fill="hold"/>
                                        <p:tgtEl>
                                          <p:spTgt spid="306180"/>
                                        </p:tgtEl>
                                        <p:attrNameLst>
                                          <p:attrName>ppt_x</p:attrName>
                                        </p:attrNameLst>
                                      </p:cBhvr>
                                      <p:tavLst>
                                        <p:tav tm="0">
                                          <p:val>
                                            <p:strVal val="#ppt_x"/>
                                          </p:val>
                                        </p:tav>
                                        <p:tav tm="100000">
                                          <p:val>
                                            <p:strVal val="#ppt_x"/>
                                          </p:val>
                                        </p:tav>
                                      </p:tavLst>
                                    </p:anim>
                                    <p:anim calcmode="lin" valueType="num">
                                      <p:cBhvr>
                                        <p:cTn id="14" dur="2000" fill="hold"/>
                                        <p:tgtEl>
                                          <p:spTgt spid="3061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p:bldP spid="30618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765" name="Picture 5" descr="Harvest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920750"/>
            <a:ext cx="9144000" cy="8193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3282"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53283"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3284"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i="1">
                <a:solidFill>
                  <a:srgbClr val="FFFF00"/>
                </a:solidFill>
                <a:latin typeface="High Tower Text" charset="0"/>
              </a:rPr>
              <a:t>Being a</a:t>
            </a:r>
          </a:p>
          <a:p>
            <a:r>
              <a:rPr lang="en-US" sz="4200" i="1">
                <a:solidFill>
                  <a:srgbClr val="FFFF00"/>
                </a:solidFill>
                <a:latin typeface="High Tower Text" charset="0"/>
              </a:rPr>
              <a:t>Candlestick</a:t>
            </a:r>
          </a:p>
          <a:p>
            <a:r>
              <a:rPr lang="en-US" sz="4200" i="1">
                <a:solidFill>
                  <a:srgbClr val="FFFF00"/>
                </a:solidFill>
                <a:latin typeface="High Tower Text" charset="0"/>
              </a:rPr>
              <a:t>Witness</a:t>
            </a:r>
          </a:p>
          <a:p>
            <a:endParaRPr lang="en-US" sz="4200" i="1">
              <a:solidFill>
                <a:srgbClr val="FFFF00"/>
              </a:solidFill>
              <a:latin typeface="High Tower Text" charset="0"/>
            </a:endParaRPr>
          </a:p>
          <a:p>
            <a:r>
              <a:rPr lang="en-US" sz="4600" u="sng">
                <a:solidFill>
                  <a:srgbClr val="FFFF00"/>
                </a:solidFill>
                <a:latin typeface="High Tower Text" charset="0"/>
              </a:rPr>
              <a:t>AUTHENTIC</a:t>
            </a:r>
            <a:endParaRPr lang="en-US" sz="46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3284"/>
                                        </p:tgtEl>
                                        <p:attrNameLst>
                                          <p:attrName>style.visibility</p:attrName>
                                        </p:attrNameLst>
                                      </p:cBhvr>
                                      <p:to>
                                        <p:strVal val="visible"/>
                                      </p:to>
                                    </p:set>
                                    <p:animEffect transition="in" filter="fade">
                                      <p:cBhvr>
                                        <p:cTn id="7" dur="3000"/>
                                        <p:tgtEl>
                                          <p:spTgt spid="353284"/>
                                        </p:tgtEl>
                                      </p:cBhvr>
                                    </p:animEffect>
                                    <p:anim calcmode="lin" valueType="num">
                                      <p:cBhvr>
                                        <p:cTn id="8" dur="3000" fill="hold"/>
                                        <p:tgtEl>
                                          <p:spTgt spid="353284"/>
                                        </p:tgtEl>
                                        <p:attrNameLst>
                                          <p:attrName>ppt_x</p:attrName>
                                        </p:attrNameLst>
                                      </p:cBhvr>
                                      <p:tavLst>
                                        <p:tav tm="0">
                                          <p:val>
                                            <p:strVal val="#ppt_x"/>
                                          </p:val>
                                        </p:tav>
                                        <p:tav tm="100000">
                                          <p:val>
                                            <p:strVal val="#ppt_x"/>
                                          </p:val>
                                        </p:tav>
                                      </p:tavLst>
                                    </p:anim>
                                    <p:anim calcmode="lin" valueType="num">
                                      <p:cBhvr>
                                        <p:cTn id="9" dur="3000" fill="hold"/>
                                        <p:tgtEl>
                                          <p:spTgt spid="353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2"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63523" name="Rectangle 3"/>
          <p:cNvSpPr>
            <a:spLocks noChangeArrowheads="1"/>
          </p:cNvSpPr>
          <p:nvPr/>
        </p:nvSpPr>
        <p:spPr bwMode="auto">
          <a:xfrm>
            <a:off x="4560888" y="-796925"/>
            <a:ext cx="4583112" cy="7654925"/>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3524"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5600">
                <a:solidFill>
                  <a:srgbClr val="000000"/>
                </a:solidFill>
                <a:latin typeface="High Tower Text" charset="0"/>
              </a:rPr>
              <a:t>Christians are to </a:t>
            </a:r>
            <a:r>
              <a:rPr lang="en-US" sz="5600" u="sng">
                <a:solidFill>
                  <a:srgbClr val="000000"/>
                </a:solidFill>
                <a:latin typeface="High Tower Text" charset="0"/>
              </a:rPr>
              <a:t>BE</a:t>
            </a:r>
            <a:r>
              <a:rPr lang="en-US" sz="5600">
                <a:solidFill>
                  <a:srgbClr val="000000"/>
                </a:solidFill>
                <a:latin typeface="High Tower Text" charset="0"/>
              </a:rPr>
              <a:t> good news before they </a:t>
            </a:r>
            <a:r>
              <a:rPr lang="en-US" sz="5600" u="sng">
                <a:solidFill>
                  <a:srgbClr val="000000"/>
                </a:solidFill>
                <a:latin typeface="High Tower Text" charset="0"/>
              </a:rPr>
              <a:t>SHARE</a:t>
            </a:r>
            <a:r>
              <a:rPr lang="en-US" sz="5600">
                <a:solidFill>
                  <a:srgbClr val="000000"/>
                </a:solidFill>
                <a:latin typeface="High Tower Text" charset="0"/>
              </a:rPr>
              <a:t> the good news.</a:t>
            </a:r>
          </a:p>
          <a:p>
            <a:endParaRPr lang="en-US" sz="2000">
              <a:solidFill>
                <a:srgbClr val="000000"/>
              </a:solidFill>
              <a:latin typeface="High Tower Text" charset="0"/>
            </a:endParaRPr>
          </a:p>
          <a:p>
            <a:pPr algn="r"/>
            <a:r>
              <a:rPr lang="en-US" sz="3600" i="1">
                <a:solidFill>
                  <a:srgbClr val="000000"/>
                </a:solidFill>
                <a:latin typeface="High Tower Text" charset="0"/>
              </a:rPr>
              <a:t>~ Joe Aldrich</a:t>
            </a:r>
            <a:endParaRPr lang="en-US" sz="3600" u="sng">
              <a:solidFill>
                <a:srgbClr val="000000"/>
              </a:solidFill>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3524"/>
                                        </p:tgtEl>
                                        <p:attrNameLst>
                                          <p:attrName>style.visibility</p:attrName>
                                        </p:attrNameLst>
                                      </p:cBhvr>
                                      <p:to>
                                        <p:strVal val="visible"/>
                                      </p:to>
                                    </p:set>
                                    <p:animEffect transition="in" filter="fade">
                                      <p:cBhvr>
                                        <p:cTn id="7" dur="3000"/>
                                        <p:tgtEl>
                                          <p:spTgt spid="363524"/>
                                        </p:tgtEl>
                                      </p:cBhvr>
                                    </p:animEffect>
                                    <p:anim calcmode="lin" valueType="num">
                                      <p:cBhvr>
                                        <p:cTn id="8" dur="3000" fill="hold"/>
                                        <p:tgtEl>
                                          <p:spTgt spid="363524"/>
                                        </p:tgtEl>
                                        <p:attrNameLst>
                                          <p:attrName>ppt_x</p:attrName>
                                        </p:attrNameLst>
                                      </p:cBhvr>
                                      <p:tavLst>
                                        <p:tav tm="0">
                                          <p:val>
                                            <p:strVal val="#ppt_x"/>
                                          </p:val>
                                        </p:tav>
                                        <p:tav tm="100000">
                                          <p:val>
                                            <p:strVal val="#ppt_x"/>
                                          </p:val>
                                        </p:tav>
                                      </p:tavLst>
                                    </p:anim>
                                    <p:anim calcmode="lin" valueType="num">
                                      <p:cBhvr>
                                        <p:cTn id="9" dur="3000" fill="hold"/>
                                        <p:tgtEl>
                                          <p:spTgt spid="3635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7378"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57379"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7380"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i="1">
                <a:solidFill>
                  <a:srgbClr val="FFFF00"/>
                </a:solidFill>
                <a:latin typeface="High Tower Text" charset="0"/>
              </a:rPr>
              <a:t>Being a</a:t>
            </a:r>
          </a:p>
          <a:p>
            <a:r>
              <a:rPr lang="en-US" sz="4200" i="1">
                <a:solidFill>
                  <a:srgbClr val="FFFF00"/>
                </a:solidFill>
                <a:latin typeface="High Tower Text" charset="0"/>
              </a:rPr>
              <a:t>Candlestick</a:t>
            </a:r>
          </a:p>
          <a:p>
            <a:r>
              <a:rPr lang="en-US" sz="4200" i="1">
                <a:solidFill>
                  <a:srgbClr val="FFFF00"/>
                </a:solidFill>
                <a:latin typeface="High Tower Text" charset="0"/>
              </a:rPr>
              <a:t>Witness</a:t>
            </a:r>
          </a:p>
          <a:p>
            <a:endParaRPr lang="en-US" sz="4200" i="1">
              <a:solidFill>
                <a:srgbClr val="FFFF00"/>
              </a:solidFill>
              <a:latin typeface="High Tower Text" charset="0"/>
            </a:endParaRPr>
          </a:p>
          <a:p>
            <a:r>
              <a:rPr lang="en-US" sz="6200" u="sng">
                <a:solidFill>
                  <a:srgbClr val="FFFF00"/>
                </a:solidFill>
                <a:latin typeface="High Tower Text" charset="0"/>
              </a:rPr>
              <a:t>VERBAL</a:t>
            </a:r>
            <a:endParaRPr lang="en-US" sz="62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7380"/>
                                        </p:tgtEl>
                                        <p:attrNameLst>
                                          <p:attrName>style.visibility</p:attrName>
                                        </p:attrNameLst>
                                      </p:cBhvr>
                                      <p:to>
                                        <p:strVal val="visible"/>
                                      </p:to>
                                    </p:set>
                                    <p:animEffect transition="in" filter="fade">
                                      <p:cBhvr>
                                        <p:cTn id="7" dur="3000"/>
                                        <p:tgtEl>
                                          <p:spTgt spid="357380"/>
                                        </p:tgtEl>
                                      </p:cBhvr>
                                    </p:animEffect>
                                    <p:anim calcmode="lin" valueType="num">
                                      <p:cBhvr>
                                        <p:cTn id="8" dur="3000" fill="hold"/>
                                        <p:tgtEl>
                                          <p:spTgt spid="357380"/>
                                        </p:tgtEl>
                                        <p:attrNameLst>
                                          <p:attrName>ppt_x</p:attrName>
                                        </p:attrNameLst>
                                      </p:cBhvr>
                                      <p:tavLst>
                                        <p:tav tm="0">
                                          <p:val>
                                            <p:strVal val="#ppt_x"/>
                                          </p:val>
                                        </p:tav>
                                        <p:tav tm="100000">
                                          <p:val>
                                            <p:strVal val="#ppt_x"/>
                                          </p:val>
                                        </p:tav>
                                      </p:tavLst>
                                    </p:anim>
                                    <p:anim calcmode="lin" valueType="num">
                                      <p:cBhvr>
                                        <p:cTn id="9" dur="3000" fill="hold"/>
                                        <p:tgtEl>
                                          <p:spTgt spid="3573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8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70"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65571" name="Rectangle 3"/>
          <p:cNvSpPr>
            <a:spLocks noChangeArrowheads="1"/>
          </p:cNvSpPr>
          <p:nvPr/>
        </p:nvSpPr>
        <p:spPr bwMode="auto">
          <a:xfrm>
            <a:off x="4560888" y="-796925"/>
            <a:ext cx="4583112" cy="7654925"/>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5572"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600">
                <a:solidFill>
                  <a:srgbClr val="000000"/>
                </a:solidFill>
                <a:latin typeface="High Tower Text" charset="0"/>
              </a:rPr>
              <a:t>How then shall they call on him in whom they have not believed? and how shall they believe in him of whom they have not heard? and how shall they hear without a preacher? </a:t>
            </a:r>
          </a:p>
          <a:p>
            <a:endParaRPr lang="en-US" sz="1000">
              <a:solidFill>
                <a:srgbClr val="000000"/>
              </a:solidFill>
              <a:latin typeface="High Tower Text" charset="0"/>
            </a:endParaRPr>
          </a:p>
          <a:p>
            <a:pPr algn="r"/>
            <a:r>
              <a:rPr lang="en-US" sz="2800" i="1">
                <a:solidFill>
                  <a:srgbClr val="000000"/>
                </a:solidFill>
                <a:latin typeface="High Tower Text" charset="0"/>
              </a:rPr>
              <a:t>~ Romans 10:14</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5572"/>
                                        </p:tgtEl>
                                        <p:attrNameLst>
                                          <p:attrName>style.visibility</p:attrName>
                                        </p:attrNameLst>
                                      </p:cBhvr>
                                      <p:to>
                                        <p:strVal val="visible"/>
                                      </p:to>
                                    </p:set>
                                    <p:animEffect transition="in" filter="fade">
                                      <p:cBhvr>
                                        <p:cTn id="7" dur="3000"/>
                                        <p:tgtEl>
                                          <p:spTgt spid="365572"/>
                                        </p:tgtEl>
                                      </p:cBhvr>
                                    </p:animEffect>
                                    <p:anim calcmode="lin" valueType="num">
                                      <p:cBhvr>
                                        <p:cTn id="8" dur="3000" fill="hold"/>
                                        <p:tgtEl>
                                          <p:spTgt spid="365572"/>
                                        </p:tgtEl>
                                        <p:attrNameLst>
                                          <p:attrName>ppt_x</p:attrName>
                                        </p:attrNameLst>
                                      </p:cBhvr>
                                      <p:tavLst>
                                        <p:tav tm="0">
                                          <p:val>
                                            <p:strVal val="#ppt_x"/>
                                          </p:val>
                                        </p:tav>
                                        <p:tav tm="100000">
                                          <p:val>
                                            <p:strVal val="#ppt_x"/>
                                          </p:val>
                                        </p:tav>
                                      </p:tavLst>
                                    </p:anim>
                                    <p:anim calcmode="lin" valueType="num">
                                      <p:cBhvr>
                                        <p:cTn id="9" dur="3000" fill="hold"/>
                                        <p:tgtEl>
                                          <p:spTgt spid="3655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9426"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59427"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59428"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i="1">
                <a:solidFill>
                  <a:srgbClr val="FFFF00"/>
                </a:solidFill>
                <a:latin typeface="High Tower Text" charset="0"/>
              </a:rPr>
              <a:t>Being a</a:t>
            </a:r>
          </a:p>
          <a:p>
            <a:r>
              <a:rPr lang="en-US" sz="4200" i="1">
                <a:solidFill>
                  <a:srgbClr val="FFFF00"/>
                </a:solidFill>
                <a:latin typeface="High Tower Text" charset="0"/>
              </a:rPr>
              <a:t>Candlestick</a:t>
            </a:r>
          </a:p>
          <a:p>
            <a:r>
              <a:rPr lang="en-US" sz="4200" i="1">
                <a:solidFill>
                  <a:srgbClr val="FFFF00"/>
                </a:solidFill>
                <a:latin typeface="High Tower Text" charset="0"/>
              </a:rPr>
              <a:t>Witness</a:t>
            </a:r>
          </a:p>
          <a:p>
            <a:endParaRPr lang="en-US" sz="4200" i="1">
              <a:solidFill>
                <a:srgbClr val="FFFF00"/>
              </a:solidFill>
              <a:latin typeface="High Tower Text" charset="0"/>
            </a:endParaRPr>
          </a:p>
          <a:p>
            <a:r>
              <a:rPr lang="en-US" sz="5600" u="sng">
                <a:solidFill>
                  <a:srgbClr val="FFFF00"/>
                </a:solidFill>
                <a:latin typeface="High Tower Text" charset="0"/>
              </a:rPr>
              <a:t>PROCESS</a:t>
            </a:r>
          </a:p>
          <a:p>
            <a:r>
              <a:rPr lang="en-US" sz="5600" u="sng">
                <a:solidFill>
                  <a:srgbClr val="FFFF00"/>
                </a:solidFill>
                <a:latin typeface="High Tower Text" charset="0"/>
              </a:rPr>
              <a:t>ORIENTED</a:t>
            </a:r>
            <a:endParaRPr lang="en-US" sz="56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9428"/>
                                        </p:tgtEl>
                                        <p:attrNameLst>
                                          <p:attrName>style.visibility</p:attrName>
                                        </p:attrNameLst>
                                      </p:cBhvr>
                                      <p:to>
                                        <p:strVal val="visible"/>
                                      </p:to>
                                    </p:set>
                                    <p:animEffect transition="in" filter="fade">
                                      <p:cBhvr>
                                        <p:cTn id="7" dur="3000"/>
                                        <p:tgtEl>
                                          <p:spTgt spid="359428"/>
                                        </p:tgtEl>
                                      </p:cBhvr>
                                    </p:animEffect>
                                    <p:anim calcmode="lin" valueType="num">
                                      <p:cBhvr>
                                        <p:cTn id="8" dur="3000" fill="hold"/>
                                        <p:tgtEl>
                                          <p:spTgt spid="359428"/>
                                        </p:tgtEl>
                                        <p:attrNameLst>
                                          <p:attrName>ppt_x</p:attrName>
                                        </p:attrNameLst>
                                      </p:cBhvr>
                                      <p:tavLst>
                                        <p:tav tm="0">
                                          <p:val>
                                            <p:strVal val="#ppt_x"/>
                                          </p:val>
                                        </p:tav>
                                        <p:tav tm="100000">
                                          <p:val>
                                            <p:strVal val="#ppt_x"/>
                                          </p:val>
                                        </p:tav>
                                      </p:tavLst>
                                    </p:anim>
                                    <p:anim calcmode="lin" valueType="num">
                                      <p:cBhvr>
                                        <p:cTn id="9" dur="3000" fill="hold"/>
                                        <p:tgtEl>
                                          <p:spTgt spid="3594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618"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67619" name="Rectangle 3"/>
          <p:cNvSpPr>
            <a:spLocks noChangeArrowheads="1"/>
          </p:cNvSpPr>
          <p:nvPr/>
        </p:nvSpPr>
        <p:spPr bwMode="auto">
          <a:xfrm>
            <a:off x="4560888" y="-796925"/>
            <a:ext cx="4583112" cy="7654925"/>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7620"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u="sng">
                <a:solidFill>
                  <a:srgbClr val="000000"/>
                </a:solidFill>
                <a:latin typeface="High Tower Text" charset="0"/>
              </a:rPr>
              <a:t>Event-oriented evangelism</a:t>
            </a:r>
            <a:r>
              <a:rPr lang="en-US" sz="3600">
                <a:solidFill>
                  <a:srgbClr val="000000"/>
                </a:solidFill>
                <a:latin typeface="High Tower Text" charset="0"/>
              </a:rPr>
              <a:t>       tries to rush and push people.</a:t>
            </a:r>
          </a:p>
          <a:p>
            <a:endParaRPr lang="en-US" sz="2600" u="sng">
              <a:solidFill>
                <a:srgbClr val="000000"/>
              </a:solidFill>
              <a:latin typeface="High Tower Text" charset="0"/>
            </a:endParaRPr>
          </a:p>
          <a:p>
            <a:r>
              <a:rPr lang="en-US" sz="4400" u="sng">
                <a:solidFill>
                  <a:srgbClr val="000000"/>
                </a:solidFill>
                <a:latin typeface="High Tower Text" charset="0"/>
              </a:rPr>
              <a:t>Process-oriented evangelism</a:t>
            </a:r>
            <a:r>
              <a:rPr lang="en-US" sz="3600">
                <a:solidFill>
                  <a:srgbClr val="000000"/>
                </a:solidFill>
                <a:latin typeface="High Tower Text" charset="0"/>
              </a:rPr>
              <a:t> patiently brings people along       step-by-step.</a:t>
            </a:r>
            <a:endParaRPr lang="en-US" sz="3600" i="1">
              <a:solidFill>
                <a:srgbClr val="000000"/>
              </a:solidFill>
              <a:latin typeface="High Tower Tex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7620">
                                            <p:txEl>
                                              <p:pRg st="0" end="0"/>
                                            </p:txEl>
                                          </p:spTgt>
                                        </p:tgtEl>
                                        <p:attrNameLst>
                                          <p:attrName>style.visibility</p:attrName>
                                        </p:attrNameLst>
                                      </p:cBhvr>
                                      <p:to>
                                        <p:strVal val="visible"/>
                                      </p:to>
                                    </p:set>
                                    <p:animEffect transition="in" filter="fade">
                                      <p:cBhvr>
                                        <p:cTn id="7" dur="3000"/>
                                        <p:tgtEl>
                                          <p:spTgt spid="367620">
                                            <p:txEl>
                                              <p:pRg st="0" end="0"/>
                                            </p:txEl>
                                          </p:spTgt>
                                        </p:tgtEl>
                                      </p:cBhvr>
                                    </p:animEffect>
                                    <p:anim calcmode="lin" valueType="num">
                                      <p:cBhvr>
                                        <p:cTn id="8" dur="3000" fill="hold"/>
                                        <p:tgtEl>
                                          <p:spTgt spid="367620">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6762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67620">
                                            <p:txEl>
                                              <p:pRg st="2" end="2"/>
                                            </p:txEl>
                                          </p:spTgt>
                                        </p:tgtEl>
                                        <p:attrNameLst>
                                          <p:attrName>style.visibility</p:attrName>
                                        </p:attrNameLst>
                                      </p:cBhvr>
                                      <p:to>
                                        <p:strVal val="visible"/>
                                      </p:to>
                                    </p:set>
                                    <p:animEffect transition="in" filter="fade">
                                      <p:cBhvr>
                                        <p:cTn id="14" dur="3000"/>
                                        <p:tgtEl>
                                          <p:spTgt spid="367620">
                                            <p:txEl>
                                              <p:pRg st="2" end="2"/>
                                            </p:txEl>
                                          </p:spTgt>
                                        </p:tgtEl>
                                      </p:cBhvr>
                                    </p:animEffect>
                                    <p:anim calcmode="lin" valueType="num">
                                      <p:cBhvr>
                                        <p:cTn id="15" dur="3000" fill="hold"/>
                                        <p:tgtEl>
                                          <p:spTgt spid="367620">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36762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2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7" name="Picture 9" descr="SETTING-UP-THE-TABERNA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1474"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61475" name="Rectangle 3"/>
          <p:cNvSpPr>
            <a:spLocks noChangeArrowheads="1"/>
          </p:cNvSpPr>
          <p:nvPr/>
        </p:nvSpPr>
        <p:spPr bwMode="auto">
          <a:xfrm>
            <a:off x="4560888" y="-796925"/>
            <a:ext cx="45831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1476"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200" i="1">
                <a:solidFill>
                  <a:srgbClr val="FFFF00"/>
                </a:solidFill>
                <a:latin typeface="High Tower Text" charset="0"/>
              </a:rPr>
              <a:t>Being a</a:t>
            </a:r>
          </a:p>
          <a:p>
            <a:r>
              <a:rPr lang="en-US" sz="4200" i="1">
                <a:solidFill>
                  <a:srgbClr val="FFFF00"/>
                </a:solidFill>
                <a:latin typeface="High Tower Text" charset="0"/>
              </a:rPr>
              <a:t>Candlestick</a:t>
            </a:r>
          </a:p>
          <a:p>
            <a:r>
              <a:rPr lang="en-US" sz="4200" i="1">
                <a:solidFill>
                  <a:srgbClr val="FFFF00"/>
                </a:solidFill>
                <a:latin typeface="High Tower Text" charset="0"/>
              </a:rPr>
              <a:t>Witness</a:t>
            </a:r>
          </a:p>
          <a:p>
            <a:endParaRPr lang="en-US" sz="4200" i="1">
              <a:solidFill>
                <a:srgbClr val="FFFF00"/>
              </a:solidFill>
              <a:latin typeface="High Tower Text" charset="0"/>
            </a:endParaRPr>
          </a:p>
          <a:p>
            <a:r>
              <a:rPr lang="en-US" sz="5600" u="sng">
                <a:solidFill>
                  <a:srgbClr val="FFFF00"/>
                </a:solidFill>
                <a:latin typeface="High Tower Text" charset="0"/>
              </a:rPr>
              <a:t>TEAM</a:t>
            </a:r>
          </a:p>
          <a:p>
            <a:r>
              <a:rPr lang="en-US" sz="5600" u="sng">
                <a:solidFill>
                  <a:srgbClr val="FFFF00"/>
                </a:solidFill>
                <a:latin typeface="High Tower Text" charset="0"/>
              </a:rPr>
              <a:t>ORIENTED</a:t>
            </a:r>
            <a:endParaRPr lang="en-US" sz="5600" u="sng"/>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1476"/>
                                        </p:tgtEl>
                                        <p:attrNameLst>
                                          <p:attrName>style.visibility</p:attrName>
                                        </p:attrNameLst>
                                      </p:cBhvr>
                                      <p:to>
                                        <p:strVal val="visible"/>
                                      </p:to>
                                    </p:set>
                                    <p:animEffect transition="in" filter="fade">
                                      <p:cBhvr>
                                        <p:cTn id="7" dur="3000"/>
                                        <p:tgtEl>
                                          <p:spTgt spid="361476"/>
                                        </p:tgtEl>
                                      </p:cBhvr>
                                    </p:animEffect>
                                    <p:anim calcmode="lin" valueType="num">
                                      <p:cBhvr>
                                        <p:cTn id="8" dur="3000" fill="hold"/>
                                        <p:tgtEl>
                                          <p:spTgt spid="361476"/>
                                        </p:tgtEl>
                                        <p:attrNameLst>
                                          <p:attrName>ppt_x</p:attrName>
                                        </p:attrNameLst>
                                      </p:cBhvr>
                                      <p:tavLst>
                                        <p:tav tm="0">
                                          <p:val>
                                            <p:strVal val="#ppt_x"/>
                                          </p:val>
                                        </p:tav>
                                        <p:tav tm="100000">
                                          <p:val>
                                            <p:strVal val="#ppt_x"/>
                                          </p:val>
                                        </p:tav>
                                      </p:tavLst>
                                    </p:anim>
                                    <p:anim calcmode="lin" valueType="num">
                                      <p:cBhvr>
                                        <p:cTn id="9" dur="3000" fill="hold"/>
                                        <p:tgtEl>
                                          <p:spTgt spid="3614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9666"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750" y="-415925"/>
            <a:ext cx="9563100" cy="8358188"/>
          </a:xfrm>
          <a:prstGeom prst="rect">
            <a:avLst/>
          </a:prstGeom>
          <a:noFill/>
          <a:extLst>
            <a:ext uri="{909E8E84-426E-40dd-AFC4-6F175D3DCCD1}">
              <a14:hiddenFill xmlns:a14="http://schemas.microsoft.com/office/drawing/2010/main">
                <a:solidFill>
                  <a:srgbClr val="FFFFFF"/>
                </a:solidFill>
              </a14:hiddenFill>
            </a:ext>
          </a:extLst>
        </p:spPr>
      </p:pic>
      <p:sp>
        <p:nvSpPr>
          <p:cNvPr id="369667" name="Rectangle 3"/>
          <p:cNvSpPr>
            <a:spLocks noChangeArrowheads="1"/>
          </p:cNvSpPr>
          <p:nvPr/>
        </p:nvSpPr>
        <p:spPr bwMode="auto">
          <a:xfrm>
            <a:off x="4560888" y="-796925"/>
            <a:ext cx="4583112" cy="7654925"/>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69668" name="Text Box 4"/>
          <p:cNvSpPr txBox="1">
            <a:spLocks noChangeArrowheads="1"/>
          </p:cNvSpPr>
          <p:nvPr/>
        </p:nvSpPr>
        <p:spPr bwMode="auto">
          <a:xfrm>
            <a:off x="4802188" y="511175"/>
            <a:ext cx="41132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000000"/>
                </a:solidFill>
                <a:latin typeface="High Tower Text" charset="0"/>
              </a:rPr>
              <a:t>A person</a:t>
            </a:r>
            <a:r>
              <a:rPr lang="ja-JP" altLang="en-US" sz="4000">
                <a:solidFill>
                  <a:srgbClr val="000000"/>
                </a:solidFill>
                <a:latin typeface="High Tower Text" charset="0"/>
              </a:rPr>
              <a:t>’</a:t>
            </a:r>
            <a:r>
              <a:rPr lang="en-US" sz="4000">
                <a:solidFill>
                  <a:srgbClr val="000000"/>
                </a:solidFill>
                <a:latin typeface="High Tower Text" charset="0"/>
              </a:rPr>
              <a:t>s coming to Christ is like a chain with many links.</a:t>
            </a:r>
          </a:p>
          <a:p>
            <a:endParaRPr lang="en-US" sz="2400">
              <a:solidFill>
                <a:srgbClr val="000000"/>
              </a:solidFill>
              <a:latin typeface="High Tower Text" charset="0"/>
            </a:endParaRPr>
          </a:p>
          <a:p>
            <a:r>
              <a:rPr lang="en-US" sz="4000">
                <a:solidFill>
                  <a:srgbClr val="000000"/>
                </a:solidFill>
                <a:latin typeface="High Tower Text" charset="0"/>
              </a:rPr>
              <a:t>God has not called us to only be the first or       the last link,            just to be a link.</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9668">
                                            <p:txEl>
                                              <p:pRg st="0" end="0"/>
                                            </p:txEl>
                                          </p:spTgt>
                                        </p:tgtEl>
                                        <p:attrNameLst>
                                          <p:attrName>style.visibility</p:attrName>
                                        </p:attrNameLst>
                                      </p:cBhvr>
                                      <p:to>
                                        <p:strVal val="visible"/>
                                      </p:to>
                                    </p:set>
                                    <p:animEffect transition="in" filter="fade">
                                      <p:cBhvr>
                                        <p:cTn id="7" dur="3000"/>
                                        <p:tgtEl>
                                          <p:spTgt spid="369668">
                                            <p:txEl>
                                              <p:pRg st="0" end="0"/>
                                            </p:txEl>
                                          </p:spTgt>
                                        </p:tgtEl>
                                      </p:cBhvr>
                                    </p:animEffect>
                                    <p:anim calcmode="lin" valueType="num">
                                      <p:cBhvr>
                                        <p:cTn id="8" dur="3000" fill="hold"/>
                                        <p:tgtEl>
                                          <p:spTgt spid="369668">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6966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69668">
                                            <p:txEl>
                                              <p:pRg st="2" end="2"/>
                                            </p:txEl>
                                          </p:spTgt>
                                        </p:tgtEl>
                                        <p:attrNameLst>
                                          <p:attrName>style.visibility</p:attrName>
                                        </p:attrNameLst>
                                      </p:cBhvr>
                                      <p:to>
                                        <p:strVal val="visible"/>
                                      </p:to>
                                    </p:set>
                                    <p:animEffect transition="in" filter="fade">
                                      <p:cBhvr>
                                        <p:cTn id="14" dur="3000"/>
                                        <p:tgtEl>
                                          <p:spTgt spid="369668">
                                            <p:txEl>
                                              <p:pRg st="2" end="2"/>
                                            </p:txEl>
                                          </p:spTgt>
                                        </p:tgtEl>
                                      </p:cBhvr>
                                    </p:animEffect>
                                    <p:anim calcmode="lin" valueType="num">
                                      <p:cBhvr>
                                        <p:cTn id="15" dur="3000" fill="hold"/>
                                        <p:tgtEl>
                                          <p:spTgt spid="369668">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36966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8"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9186" name="Picture 2" descr="The Gold Lampstand: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415925"/>
            <a:ext cx="9144000" cy="8358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8" name="Picture 6" descr="AARON-AND-THE-BRONZ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8" name="Picture 8" descr="LAV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14" name="Picture 10" descr="MOSES-OUTSIDE-THE-TABERNAC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1" name="Picture 3" descr="ARK-OF-THE-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61" name="Picture 5" descr="AARON-WITH-LAMPST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9" name="Picture 7"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1521</TotalTime>
  <Words>615</Words>
  <Application>Microsoft Macintosh PowerPoint</Application>
  <PresentationFormat>On-screen Show (4:3)</PresentationFormat>
  <Paragraphs>108</Paragraphs>
  <Slides>33</Slides>
  <Notes>33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Aquaduct</vt:lpstr>
      <vt:lpstr>Tahoma</vt:lpstr>
      <vt:lpstr>Times New Roman</vt:lpstr>
      <vt:lpstr>High Tower Text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40</cp:revision>
  <dcterms:created xsi:type="dcterms:W3CDTF">2006-09-13T12:39:45Z</dcterms:created>
  <dcterms:modified xsi:type="dcterms:W3CDTF">2018-02-16T19:25:49Z</dcterms:modified>
</cp:coreProperties>
</file>