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7"/>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74F"/>
    <a:srgbClr val="002E5C"/>
    <a:srgbClr val="8AA7E2"/>
    <a:srgbClr val="FF9375"/>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9" d="100"/>
          <a:sy n="69" d="100"/>
        </p:scale>
        <p:origin x="-104" y="-36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DF97AC-C43B-8941-9780-90A06181D2F4}" type="slidenum">
              <a:rPr lang="en-US"/>
              <a:pPr/>
              <a:t>‹#›</a:t>
            </a:fld>
            <a:endParaRPr lang="en-US"/>
          </a:p>
        </p:txBody>
      </p:sp>
    </p:spTree>
    <p:extLst>
      <p:ext uri="{BB962C8B-B14F-4D97-AF65-F5344CB8AC3E}">
        <p14:creationId xmlns:p14="http://schemas.microsoft.com/office/powerpoint/2010/main" val="358430293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4073496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4598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3516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2987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13515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9377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9189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3689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562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3153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492324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876800" y="4038600"/>
            <a:ext cx="41148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sz="3600" b="1" dirty="0">
                <a:ln>
                  <a:solidFill>
                    <a:srgbClr val="002E5C"/>
                  </a:solidFill>
                </a:ln>
                <a:solidFill>
                  <a:srgbClr val="8AA7E2"/>
                </a:solidFill>
                <a:latin typeface="Bernard MT Condensed" pitchFamily="18" charset="0"/>
                <a:ea typeface="+mn-ea"/>
              </a:rPr>
              <a:t>Introduction</a:t>
            </a: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0" y="1752600"/>
            <a:ext cx="9144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This portion of the Gospel, the death of Christ, is fulfilled in the Church by our REPENTANCE.  In Acts 2: 38, Peter gave repentance as the very first thing which must be done if a soul wishes to find God.  Just as Christ died, so must we die to the things of the world, to our own desires and plans. </a:t>
            </a:r>
            <a:endParaRPr lang="en-US" sz="3200"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228600" y="685800"/>
            <a:ext cx="43434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In the sin offering, all the blood of the animal was to be poured out at the bottom of the altar.  Christ was the perfect sin offering, for all the blood was poured out of His body.</a:t>
            </a:r>
            <a:endParaRPr lang="en-US" sz="3200" dirty="0">
              <a:solidFill>
                <a:srgbClr val="FF9375"/>
              </a:solidFill>
              <a:latin typeface="Andalus" pitchFamily="2" charset="-78"/>
              <a:ea typeface="+mn-ea"/>
              <a:cs typeface="Andalus" pitchFamily="2" charset="-78"/>
            </a:endParaRPr>
          </a:p>
        </p:txBody>
      </p:sp>
      <p:sp>
        <p:nvSpPr>
          <p:cNvPr id="13315" name="Rectangle 3"/>
          <p:cNvSpPr>
            <a:spLocks noChangeArrowheads="1"/>
          </p:cNvSpPr>
          <p:nvPr/>
        </p:nvSpPr>
        <p:spPr bwMode="auto">
          <a:xfrm>
            <a:off x="4800600" y="2514600"/>
            <a:ext cx="4191000" cy="353943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No one could enter the Tabernacle without passing the altar.  Likewise no one can approach God without taking Christ as the sacrifice for his sins.  </a:t>
            </a:r>
            <a:endParaRPr lang="en-US" sz="3200" b="1"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3315"/>
                                        </p:tgtEl>
                                        <p:attrNameLst>
                                          <p:attrName>style.visibility</p:attrName>
                                        </p:attrNameLst>
                                      </p:cBhvr>
                                      <p:to>
                                        <p:strVal val="visible"/>
                                      </p:to>
                                    </p:set>
                                    <p:animScale>
                                      <p:cBhvr>
                                        <p:cTn id="14" dur="1000" decel="50000" fill="hold">
                                          <p:stCondLst>
                                            <p:cond delay="0"/>
                                          </p:stCondLst>
                                        </p:cTn>
                                        <p:tgtEl>
                                          <p:spTgt spid="133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3315"/>
                                        </p:tgtEl>
                                        <p:attrNameLst>
                                          <p:attrName>ppt_x</p:attrName>
                                          <p:attrName>ppt_y</p:attrName>
                                        </p:attrNameLst>
                                      </p:cBhvr>
                                    </p:animMotion>
                                    <p:animEffect transition="in" filter="fade">
                                      <p:cBhvr>
                                        <p:cTn id="16" dur="10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1295400" y="609600"/>
            <a:ext cx="6248400" cy="2554545"/>
          </a:xfrm>
          <a:prstGeom prst="rect">
            <a:avLst/>
          </a:prstGeom>
          <a:solidFill>
            <a:srgbClr val="FFA74F"/>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altar of sacrifice was open to all classes of people.  The blood of Christ is sufficient for the salvation of all people - from the very poorest to the very wealthy. </a:t>
            </a:r>
            <a:endParaRPr lang="en-US" sz="3200" dirty="0">
              <a:solidFill>
                <a:srgbClr val="002E5C"/>
              </a:solidFill>
              <a:latin typeface="Andalus" pitchFamily="2" charset="-78"/>
              <a:ea typeface="+mn-ea"/>
              <a:cs typeface="Andalus" pitchFamily="2" charset="-78"/>
            </a:endParaRPr>
          </a:p>
        </p:txBody>
      </p:sp>
      <p:sp>
        <p:nvSpPr>
          <p:cNvPr id="14339" name="Rectangle 3"/>
          <p:cNvSpPr>
            <a:spLocks noChangeArrowheads="1"/>
          </p:cNvSpPr>
          <p:nvPr/>
        </p:nvSpPr>
        <p:spPr bwMode="auto">
          <a:xfrm>
            <a:off x="2743200" y="3886200"/>
            <a:ext cx="6019800" cy="2554545"/>
          </a:xfrm>
          <a:prstGeom prst="rect">
            <a:avLst/>
          </a:prstGeom>
          <a:solidFill>
            <a:srgbClr val="002E5C"/>
          </a:solidFill>
          <a:ln w="9525">
            <a:noFill/>
            <a:miter lim="800000"/>
            <a:headEnd/>
            <a:tailEnd/>
          </a:ln>
          <a:effectLst/>
          <a:scene3d>
            <a:camera prst="orthographicFront"/>
            <a:lightRig rig="threePt" dir="t"/>
          </a:scene3d>
          <a:sp3d>
            <a:bevelT w="152400" h="50800" prst="softRound"/>
          </a:sp3d>
        </p:spPr>
        <p:txBody>
          <a:bodyPr anchor="ctr">
            <a:spAutoFit/>
            <a:sp3d extrusionH="57150">
              <a:bevelT w="38100" h="38100"/>
            </a:sp3d>
          </a:bodyPr>
          <a:lstStyle/>
          <a:p>
            <a:pPr algn="ctr" eaLnBrk="0" hangingPunct="0">
              <a:defRPr/>
            </a:pPr>
            <a:r>
              <a:rPr lang="en-US" sz="3200" b="1">
                <a:solidFill>
                  <a:srgbClr val="FFA74F"/>
                </a:solidFill>
                <a:latin typeface="Andalus" pitchFamily="2" charset="-78"/>
                <a:ea typeface="Times New Roman" pitchFamily="18" charset="0"/>
                <a:cs typeface="Andalus" pitchFamily="2" charset="-78"/>
              </a:rPr>
              <a:t>The horns on the altar show that until one repents, and has the blood applied to his heart through faith, he can never have power with God.</a:t>
            </a:r>
            <a:endParaRPr lang="en-US" sz="3200" b="1">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4339"/>
                                        </p:tgtEl>
                                        <p:attrNameLst>
                                          <p:attrName>style.visibility</p:attrName>
                                        </p:attrNameLst>
                                      </p:cBhvr>
                                      <p:to>
                                        <p:strVal val="visible"/>
                                      </p:to>
                                    </p:set>
                                    <p:animEffect transition="in" filter="fade">
                                      <p:cBhvr>
                                        <p:cTn id="15" dur="1000"/>
                                        <p:tgtEl>
                                          <p:spTgt spid="14339"/>
                                        </p:tgtEl>
                                      </p:cBhvr>
                                    </p:animEffect>
                                    <p:anim calcmode="lin" valueType="num">
                                      <p:cBhvr>
                                        <p:cTn id="16" dur="1000" fill="hold"/>
                                        <p:tgtEl>
                                          <p:spTgt spid="14339"/>
                                        </p:tgtEl>
                                        <p:attrNameLst>
                                          <p:attrName>ppt_x</p:attrName>
                                        </p:attrNameLst>
                                      </p:cBhvr>
                                      <p:tavLst>
                                        <p:tav tm="0">
                                          <p:val>
                                            <p:strVal val="#ppt_x"/>
                                          </p:val>
                                        </p:tav>
                                        <p:tav tm="100000">
                                          <p:val>
                                            <p:strVal val="#ppt_x"/>
                                          </p:val>
                                        </p:tav>
                                      </p:tavLst>
                                    </p:anim>
                                    <p:anim calcmode="lin" valueType="num">
                                      <p:cBhvr>
                                        <p:cTn id="17" dur="900" decel="100000" fill="hold"/>
                                        <p:tgtEl>
                                          <p:spTgt spid="14339"/>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43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228600" y="1524000"/>
            <a:ext cx="4419600" cy="3539430"/>
          </a:xfrm>
          <a:prstGeom prst="rect">
            <a:avLst/>
          </a:prstGeom>
        </p:spPr>
        <p:txBody>
          <a:bodyPr>
            <a:spAutoFit/>
            <a:scene3d>
              <a:camera prst="orthographicFront"/>
              <a:lightRig rig="threePt" dir="t"/>
            </a:scene3d>
            <a:sp3d extrusionH="57150">
              <a:bevelT w="38100" h="38100" prst="angle"/>
            </a:sp3d>
          </a:bodyPr>
          <a:lstStyle/>
          <a:p>
            <a:pPr algn="ctr">
              <a:defRPr/>
            </a:pPr>
            <a:r>
              <a:rPr lang="en-US" sz="3200" b="1" dirty="0">
                <a:solidFill>
                  <a:srgbClr val="FF9375"/>
                </a:solidFill>
                <a:latin typeface="Andalus" pitchFamily="2" charset="-78"/>
                <a:ea typeface="+mn-ea"/>
                <a:cs typeface="Andalus" pitchFamily="2" charset="-78"/>
              </a:rPr>
              <a:t>The Brazen Laver was where the blood and water met.  When the soldiers pierced the side of Jesus with a spear, both blood and water came out.</a:t>
            </a:r>
            <a:endParaRPr lang="en-US" sz="3200" dirty="0">
              <a:solidFill>
                <a:srgbClr val="FF9375"/>
              </a:solidFill>
              <a:latin typeface="Andalus" pitchFamily="2" charset="-78"/>
              <a:ea typeface="+mn-ea"/>
              <a:cs typeface="Andalus" pitchFamily="2" charset="-78"/>
            </a:endParaRPr>
          </a:p>
        </p:txBody>
      </p:sp>
      <p:pic>
        <p:nvPicPr>
          <p:cNvPr id="15363" name="Picture 3" descr="C:\Users\Candra Poitras\Pictures\brazen_laver_clip_image002[1].jpg"/>
          <p:cNvPicPr>
            <a:picLocks noChangeAspect="1" noChangeArrowheads="1"/>
          </p:cNvPicPr>
          <p:nvPr/>
        </p:nvPicPr>
        <p:blipFill>
          <a:blip r:embed="rId2" cstate="print"/>
          <a:srcRect/>
          <a:stretch>
            <a:fillRect/>
          </a:stretch>
        </p:blipFill>
        <p:spPr bwMode="auto">
          <a:xfrm>
            <a:off x="4953000" y="1600200"/>
            <a:ext cx="3810000" cy="3479271"/>
          </a:xfrm>
          <a:prstGeom prst="snip2DiagRect">
            <a:avLst/>
          </a:prstGeom>
          <a:solidFill>
            <a:srgbClr val="FFFFFF">
              <a:shade val="85000"/>
            </a:srgbClr>
          </a:solidFill>
          <a:ln w="88900" cap="sq">
            <a:solidFill>
              <a:srgbClr val="FFBF4B"/>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1000" fill="hold"/>
                                        <p:tgtEl>
                                          <p:spTgt spid="15363"/>
                                        </p:tgtEl>
                                        <p:attrNameLst>
                                          <p:attrName>ppt_w</p:attrName>
                                        </p:attrNameLst>
                                      </p:cBhvr>
                                      <p:tavLst>
                                        <p:tav tm="0">
                                          <p:val>
                                            <p:strVal val="#ppt_w+.3"/>
                                          </p:val>
                                        </p:tav>
                                        <p:tav tm="100000">
                                          <p:val>
                                            <p:strVal val="#ppt_w"/>
                                          </p:val>
                                        </p:tav>
                                      </p:tavLst>
                                    </p:anim>
                                    <p:anim calcmode="lin" valueType="num">
                                      <p:cBhvr>
                                        <p:cTn id="15" dur="1000" fill="hold"/>
                                        <p:tgtEl>
                                          <p:spTgt spid="15363"/>
                                        </p:tgtEl>
                                        <p:attrNameLst>
                                          <p:attrName>ppt_h</p:attrName>
                                        </p:attrNameLst>
                                      </p:cBhvr>
                                      <p:tavLst>
                                        <p:tav tm="0">
                                          <p:val>
                                            <p:strVal val="#ppt_h"/>
                                          </p:val>
                                        </p:tav>
                                        <p:tav tm="100000">
                                          <p:val>
                                            <p:strVal val="#ppt_h"/>
                                          </p:val>
                                        </p:tav>
                                      </p:tavLst>
                                    </p:anim>
                                    <p:animEffect transition="in" filter="fade">
                                      <p:cBhvr>
                                        <p:cTn id="1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16387" name="Rectangle 3"/>
          <p:cNvSpPr>
            <a:spLocks noChangeArrowheads="1"/>
          </p:cNvSpPr>
          <p:nvPr/>
        </p:nvSpPr>
        <p:spPr bwMode="auto">
          <a:xfrm>
            <a:off x="838200" y="685800"/>
            <a:ext cx="7696200" cy="2400657"/>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000" b="1" dirty="0">
                <a:solidFill>
                  <a:srgbClr val="002E5C"/>
                </a:solidFill>
                <a:latin typeface="Andalus" pitchFamily="2" charset="-78"/>
                <a:ea typeface="Times New Roman" pitchFamily="18" charset="0"/>
                <a:cs typeface="Andalus" pitchFamily="2" charset="-78"/>
              </a:rPr>
              <a:t>The Candlestick and the Table was a type of His word and the light upon His word which worked in</a:t>
            </a:r>
          </a:p>
          <a:p>
            <a:pPr algn="ctr" eaLnBrk="0" hangingPunct="0">
              <a:defRPr/>
            </a:pPr>
            <a:r>
              <a:rPr lang="en-US" sz="3000" b="1" dirty="0">
                <a:solidFill>
                  <a:srgbClr val="002E5C"/>
                </a:solidFill>
                <a:latin typeface="Andalus" pitchFamily="2" charset="-78"/>
                <a:ea typeface="Times New Roman" pitchFamily="18" charset="0"/>
                <a:cs typeface="Andalus" pitchFamily="2" charset="-78"/>
              </a:rPr>
              <a:t>unison.  The Word must have light on it so we may read and understand.</a:t>
            </a:r>
            <a:r>
              <a:rPr lang="en-US" sz="3000" b="1" dirty="0">
                <a:solidFill>
                  <a:srgbClr val="002E5C"/>
                </a:solidFill>
                <a:latin typeface="Andalus" pitchFamily="2" charset="-78"/>
                <a:ea typeface="+mn-ea"/>
                <a:cs typeface="Andalus" pitchFamily="2" charset="-78"/>
              </a:rPr>
              <a:t> </a:t>
            </a:r>
          </a:p>
        </p:txBody>
      </p:sp>
      <p:pic>
        <p:nvPicPr>
          <p:cNvPr id="16388" name="Picture 4" descr="C:\Users\Candra Poitras\Pictures\bible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62200" y="2971800"/>
            <a:ext cx="4572000" cy="3236324"/>
          </a:xfrm>
          <a:prstGeom prst="rect">
            <a:avLst/>
          </a:prstGeom>
          <a:ln>
            <a:noFill/>
          </a:ln>
          <a:effectLst>
            <a:softEdge rad="112500"/>
          </a:effectLst>
        </p:spPr>
      </p:pic>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500" decel="50000" fill="hold">
                                          <p:stCondLst>
                                            <p:cond delay="0"/>
                                          </p:stCondLst>
                                        </p:cTn>
                                        <p:tgtEl>
                                          <p:spTgt spid="1638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8"/>
                                        </p:tgtEl>
                                        <p:attrNameLst>
                                          <p:attrName>ppt_w</p:attrName>
                                        </p:attrNameLst>
                                      </p:cBhvr>
                                      <p:tavLst>
                                        <p:tav tm="0">
                                          <p:val>
                                            <p:strVal val="#ppt_w*.05"/>
                                          </p:val>
                                        </p:tav>
                                        <p:tav tm="100000">
                                          <p:val>
                                            <p:strVal val="#ppt_w"/>
                                          </p:val>
                                        </p:tav>
                                      </p:tavLst>
                                    </p:anim>
                                    <p:anim calcmode="lin" valueType="num">
                                      <p:cBhvr>
                                        <p:cTn id="10" dur="1000" fill="hold"/>
                                        <p:tgtEl>
                                          <p:spTgt spid="1638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6387"/>
                                        </p:tgtEl>
                                        <p:attrNameLst>
                                          <p:attrName>style.visibility</p:attrName>
                                        </p:attrNameLst>
                                      </p:cBhvr>
                                      <p:to>
                                        <p:strVal val="visible"/>
                                      </p:to>
                                    </p:set>
                                    <p:anim calcmode="lin" valueType="num">
                                      <p:cBhvr>
                                        <p:cTn id="19" dur="500" decel="50000" fill="hold">
                                          <p:stCondLst>
                                            <p:cond delay="0"/>
                                          </p:stCondLst>
                                        </p:cTn>
                                        <p:tgtEl>
                                          <p:spTgt spid="1638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638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6387"/>
                                        </p:tgtEl>
                                        <p:attrNameLst>
                                          <p:attrName>ppt_w</p:attrName>
                                        </p:attrNameLst>
                                      </p:cBhvr>
                                      <p:tavLst>
                                        <p:tav tm="0">
                                          <p:val>
                                            <p:strVal val="#ppt_w*.05"/>
                                          </p:val>
                                        </p:tav>
                                        <p:tav tm="100000">
                                          <p:val>
                                            <p:strVal val="#ppt_w"/>
                                          </p:val>
                                        </p:tav>
                                      </p:tavLst>
                                    </p:anim>
                                    <p:anim calcmode="lin" valueType="num">
                                      <p:cBhvr>
                                        <p:cTn id="22" dur="1000" fill="hold"/>
                                        <p:tgtEl>
                                          <p:spTgt spid="1638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638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638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638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4" name="Oval 3"/>
          <p:cNvSpPr/>
          <p:nvPr/>
        </p:nvSpPr>
        <p:spPr>
          <a:xfrm>
            <a:off x="1219200" y="0"/>
            <a:ext cx="4343400" cy="3810000"/>
          </a:xfrm>
          <a:prstGeom prst="ellipse">
            <a:avLst/>
          </a:prstGeom>
          <a:solidFill>
            <a:srgbClr val="8AA7E2"/>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3200" b="1" dirty="0">
                <a:solidFill>
                  <a:srgbClr val="002E5C"/>
                </a:solidFill>
                <a:latin typeface="Andalus" pitchFamily="2" charset="-78"/>
                <a:cs typeface="Andalus" pitchFamily="2" charset="-78"/>
              </a:rPr>
              <a:t>As with every other part of God’s plan, the Tabernacle is not complex and hard to understand.</a:t>
            </a:r>
            <a:endParaRPr lang="en-US" sz="3200" dirty="0">
              <a:solidFill>
                <a:srgbClr val="002E5C"/>
              </a:solidFill>
              <a:latin typeface="Andalus" pitchFamily="2" charset="-78"/>
              <a:cs typeface="Andalus" pitchFamily="2" charset="-78"/>
            </a:endParaRPr>
          </a:p>
        </p:txBody>
      </p:sp>
      <p:sp>
        <p:nvSpPr>
          <p:cNvPr id="6" name="Oval 5"/>
          <p:cNvSpPr/>
          <p:nvPr/>
        </p:nvSpPr>
        <p:spPr>
          <a:xfrm>
            <a:off x="4343400" y="2743200"/>
            <a:ext cx="4648200" cy="4114800"/>
          </a:xfrm>
          <a:prstGeom prst="ellipse">
            <a:avLst/>
          </a:prstGeom>
          <a:solidFill>
            <a:srgbClr val="FFA74F"/>
          </a:solidFill>
          <a:ln>
            <a:no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3200" b="1" dirty="0">
                <a:solidFill>
                  <a:srgbClr val="002E5C"/>
                </a:solidFill>
                <a:latin typeface="Andalus" pitchFamily="2" charset="-78"/>
                <a:cs typeface="Andalus" pitchFamily="2" charset="-78"/>
              </a:rPr>
              <a:t>Each piece of furniture, and every offering and sacrifice used had a purpose and a function in God’s perfect plan.</a:t>
            </a:r>
            <a:endParaRPr lang="en-US" sz="3200" dirty="0">
              <a:solidFill>
                <a:srgbClr val="002E5C"/>
              </a:solidFill>
              <a:latin typeface="Andalus" pitchFamily="2" charset="-78"/>
              <a:cs typeface="Andalus" pitchFamily="2" charset="-78"/>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4099" name="Rectangle 3"/>
          <p:cNvSpPr>
            <a:spLocks noChangeArrowheads="1"/>
          </p:cNvSpPr>
          <p:nvPr/>
        </p:nvSpPr>
        <p:spPr bwMode="auto">
          <a:xfrm>
            <a:off x="1981200" y="1447800"/>
            <a:ext cx="5334000" cy="3785652"/>
          </a:xfrm>
          <a:prstGeom prst="rect">
            <a:avLst/>
          </a:prstGeom>
          <a:solidFill>
            <a:srgbClr val="002E5C"/>
          </a:solidFill>
          <a:ln w="9525">
            <a:noFill/>
            <a:miter lim="800000"/>
            <a:headEnd/>
            <a:tailEnd/>
          </a:ln>
          <a:effectLst/>
          <a:scene3d>
            <a:camera prst="orthographicFront"/>
            <a:lightRig rig="threePt" dir="t"/>
          </a:scene3d>
          <a:sp3d>
            <a:bevelT prst="relaxedInset"/>
          </a:sp3d>
        </p:spPr>
        <p:txBody>
          <a:bodyPr anchor="ctr">
            <a:spAutoFit/>
            <a:sp3d extrusionH="57150">
              <a:bevelT w="38100" h="38100"/>
            </a:sp3d>
          </a:bodyPr>
          <a:lstStyle/>
          <a:p>
            <a:pPr algn="ctr" eaLnBrk="0" hangingPunct="0">
              <a:defRPr/>
            </a:pPr>
            <a:r>
              <a:rPr lang="en-US" sz="4800" b="1" dirty="0">
                <a:solidFill>
                  <a:srgbClr val="FFA74F"/>
                </a:solidFill>
                <a:latin typeface="Andalus" pitchFamily="2" charset="-78"/>
                <a:ea typeface="Times New Roman" pitchFamily="18" charset="0"/>
                <a:cs typeface="Andalus" pitchFamily="2" charset="-78"/>
              </a:rPr>
              <a:t>“And let them make me a sanctuary; that I may dwell among them.”</a:t>
            </a:r>
          </a:p>
          <a:p>
            <a:pPr algn="ctr" eaLnBrk="0" hangingPunct="0">
              <a:defRPr/>
            </a:pPr>
            <a:r>
              <a:rPr lang="en-US" sz="4800" b="1" dirty="0">
                <a:solidFill>
                  <a:srgbClr val="FFA74F"/>
                </a:solidFill>
                <a:latin typeface="Andalus" pitchFamily="2" charset="-78"/>
                <a:ea typeface="Times New Roman" pitchFamily="18" charset="0"/>
                <a:cs typeface="Andalus" pitchFamily="2" charset="-78"/>
              </a:rPr>
              <a:t>(Exodus 25:8)</a:t>
            </a:r>
            <a:r>
              <a:rPr lang="en-US" sz="4800" b="1" dirty="0">
                <a:solidFill>
                  <a:srgbClr val="FFA74F"/>
                </a:solidFill>
                <a:latin typeface="Andalus" pitchFamily="2" charset="-78"/>
                <a:ea typeface="+mn-ea"/>
                <a:cs typeface="Andalus" pitchFamily="2" charset="-78"/>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990600" y="457200"/>
            <a:ext cx="8153400" cy="2400657"/>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The Tabernacle is God’s own design of a way He could fellowship with man in the Old Testament.  It has been given to us in very complete detail to help us see His plan for continued fellowship in the New Testament.</a:t>
            </a:r>
            <a:endParaRPr lang="en-US" sz="3000" dirty="0">
              <a:solidFill>
                <a:srgbClr val="8AA7E2"/>
              </a:solidFill>
              <a:latin typeface="Andalus" pitchFamily="2" charset="-78"/>
              <a:ea typeface="+mn-ea"/>
              <a:cs typeface="Andalus" pitchFamily="2" charset="-78"/>
            </a:endParaRPr>
          </a:p>
        </p:txBody>
      </p:sp>
      <p:sp>
        <p:nvSpPr>
          <p:cNvPr id="5" name="Oval 4"/>
          <p:cNvSpPr/>
          <p:nvPr/>
        </p:nvSpPr>
        <p:spPr>
          <a:xfrm>
            <a:off x="1219200" y="2971800"/>
            <a:ext cx="7620000" cy="3733800"/>
          </a:xfrm>
          <a:prstGeom prst="ellipse">
            <a:avLst/>
          </a:prstGeom>
          <a:solidFill>
            <a:srgbClr val="FF9375"/>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002E5C"/>
                </a:solidFill>
                <a:latin typeface="Andalus" charset="0"/>
                <a:cs typeface="Andalus" charset="0"/>
              </a:rPr>
              <a:t>The Tabernacle is not a new revelation.  The Bible says that we are built upon the foundation of the prophets and apostles.  Ephesians 2:20 tells us that Jesus is our </a:t>
            </a:r>
            <a:r>
              <a:rPr lang="ja-JP" altLang="en-US" sz="2800" b="1">
                <a:solidFill>
                  <a:srgbClr val="002E5C"/>
                </a:solidFill>
                <a:latin typeface="Andalus" charset="0"/>
                <a:cs typeface="Andalus" charset="0"/>
              </a:rPr>
              <a:t>“</a:t>
            </a:r>
            <a:r>
              <a:rPr lang="en-US" sz="2800" b="1">
                <a:solidFill>
                  <a:srgbClr val="002E5C"/>
                </a:solidFill>
                <a:latin typeface="Andalus" charset="0"/>
                <a:cs typeface="Andalus" charset="0"/>
              </a:rPr>
              <a:t>chief cornerstone</a:t>
            </a:r>
            <a:r>
              <a:rPr lang="ja-JP" altLang="en-US" sz="2800" b="1">
                <a:solidFill>
                  <a:srgbClr val="002E5C"/>
                </a:solidFill>
                <a:latin typeface="Andalus" charset="0"/>
                <a:cs typeface="Andalus" charset="0"/>
              </a:rPr>
              <a:t>”</a:t>
            </a:r>
            <a:r>
              <a:rPr lang="en-US" sz="2800" b="1">
                <a:solidFill>
                  <a:srgbClr val="002E5C"/>
                </a:solidFill>
                <a:latin typeface="Andalus" charset="0"/>
                <a:cs typeface="Andalus" charset="0"/>
              </a:rPr>
              <a:t>.  Everything is based on Jesus.</a:t>
            </a:r>
            <a:endParaRPr lang="en-US" sz="2800">
              <a:solidFill>
                <a:srgbClr val="002E5C"/>
              </a:solidFill>
              <a:latin typeface="Andalus" charset="0"/>
              <a:cs typeface="Andalus"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1600200" y="1371600"/>
            <a:ext cx="5715000" cy="3970318"/>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BF4B"/>
                </a:solidFill>
                <a:latin typeface="Andalus" pitchFamily="2" charset="-78"/>
                <a:ea typeface="+mn-ea"/>
                <a:cs typeface="Andalus" pitchFamily="2" charset="-78"/>
              </a:rPr>
              <a:t>The purpose of the Tabernacle was so God could dwell, or live with His people.  God told Moses in Exodus 25:8, “And let them make me a sanctuary, that I may dwell among them.”</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7171" name="Rectangle 3"/>
          <p:cNvSpPr>
            <a:spLocks noChangeArrowheads="1"/>
          </p:cNvSpPr>
          <p:nvPr/>
        </p:nvSpPr>
        <p:spPr bwMode="auto">
          <a:xfrm>
            <a:off x="304800" y="762000"/>
            <a:ext cx="8305800" cy="523220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tabLst>
                <a:tab pos="228600" algn="l"/>
              </a:tabLst>
              <a:defRPr/>
            </a:pPr>
            <a:r>
              <a:rPr lang="en-US" sz="3200" b="1" dirty="0">
                <a:solidFill>
                  <a:srgbClr val="002E5C"/>
                </a:solidFill>
                <a:latin typeface="Andalus" pitchFamily="2" charset="-78"/>
                <a:ea typeface="Times New Roman" pitchFamily="18" charset="0"/>
                <a:cs typeface="Andalus" pitchFamily="2" charset="-78"/>
              </a:rPr>
              <a:t>God’s dwelling place among men takes on three aspects:</a:t>
            </a:r>
            <a:endParaRPr lang="en-US" sz="3200" b="1" dirty="0">
              <a:solidFill>
                <a:srgbClr val="002E5C"/>
              </a:solidFill>
              <a:latin typeface="Andalus" pitchFamily="2" charset="-78"/>
              <a:ea typeface="+mn-ea"/>
              <a:cs typeface="Andalus" pitchFamily="2" charset="-78"/>
            </a:endParaRPr>
          </a:p>
          <a:p>
            <a:pPr lvl="1" eaLnBrk="0" hangingPunct="0">
              <a:buFontTx/>
              <a:buChar char="•"/>
              <a:tabLst>
                <a:tab pos="228600" algn="l"/>
              </a:tabLst>
              <a:defRPr/>
            </a:pPr>
            <a:r>
              <a:rPr lang="en-US" sz="3000" b="1" dirty="0">
                <a:solidFill>
                  <a:srgbClr val="FF9375"/>
                </a:solidFill>
                <a:latin typeface="Andalus" pitchFamily="2" charset="-78"/>
                <a:ea typeface="Times New Roman" pitchFamily="18" charset="0"/>
                <a:cs typeface="Andalus" pitchFamily="2" charset="-78"/>
              </a:rPr>
              <a:t>The Temple was built on the same order as the Tabernacle (Exodus 29:43-45; I Kings 8:13).</a:t>
            </a:r>
            <a:endParaRPr lang="en-US" sz="3000" b="1" dirty="0">
              <a:solidFill>
                <a:srgbClr val="FF9375"/>
              </a:solidFill>
              <a:latin typeface="Andalus" pitchFamily="2" charset="-78"/>
              <a:ea typeface="+mn-ea"/>
              <a:cs typeface="Andalus" pitchFamily="2" charset="-78"/>
            </a:endParaRPr>
          </a:p>
          <a:p>
            <a:pPr lvl="1" eaLnBrk="0" hangingPunct="0">
              <a:buFontTx/>
              <a:buChar char="•"/>
              <a:tabLst>
                <a:tab pos="228600" algn="l"/>
              </a:tabLst>
              <a:defRPr/>
            </a:pPr>
            <a:r>
              <a:rPr lang="en-US" sz="3000" b="1" dirty="0">
                <a:solidFill>
                  <a:srgbClr val="8AA7E2"/>
                </a:solidFill>
                <a:latin typeface="Andalus" pitchFamily="2" charset="-78"/>
                <a:ea typeface="Times New Roman" pitchFamily="18" charset="0"/>
                <a:cs typeface="Andalus" pitchFamily="2" charset="-78"/>
              </a:rPr>
              <a:t>Jesus lived among His people while on earth (John 1:14).</a:t>
            </a:r>
            <a:endParaRPr lang="en-US" sz="3000" b="1" dirty="0">
              <a:solidFill>
                <a:srgbClr val="8AA7E2"/>
              </a:solidFill>
              <a:latin typeface="Andalus" pitchFamily="2" charset="-78"/>
              <a:ea typeface="+mn-ea"/>
              <a:cs typeface="Andalus" pitchFamily="2" charset="-78"/>
            </a:endParaRPr>
          </a:p>
          <a:p>
            <a:pPr lvl="1" eaLnBrk="0" hangingPunct="0">
              <a:buFont typeface="Arial" pitchFamily="34" charset="0"/>
              <a:buChar char="•"/>
              <a:tabLst>
                <a:tab pos="228600" algn="l"/>
              </a:tabLst>
              <a:defRPr/>
            </a:pPr>
            <a:r>
              <a:rPr lang="en-US" sz="3000" b="1" dirty="0">
                <a:solidFill>
                  <a:srgbClr val="FFA74F"/>
                </a:solidFill>
                <a:latin typeface="Andalus" pitchFamily="2" charset="-78"/>
                <a:ea typeface="Times New Roman" pitchFamily="18" charset="0"/>
                <a:cs typeface="Andalus" pitchFamily="2" charset="-78"/>
              </a:rPr>
              <a:t>God lives among His people today through the Holy Ghost (the church).  II Corinthians 6:16 reads “. . . as God hath said, I will dwell in them, and walk in them; and I will be their God, and they will be my people."</a:t>
            </a:r>
            <a:r>
              <a:rPr lang="en-US" sz="3000" b="1" dirty="0">
                <a:solidFill>
                  <a:srgbClr val="FFA74F"/>
                </a:solidFill>
                <a:latin typeface="Andalus" pitchFamily="2" charset="-78"/>
                <a:ea typeface="+mn-ea"/>
                <a:cs typeface="Andalus" pitchFamily="2" charset="-78"/>
              </a:rPr>
              <a:t>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p:cTn id="7" dur="500" fill="hold"/>
                                        <p:tgtEl>
                                          <p:spTgt spid="717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717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717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7171">
                                            <p:txEl>
                                              <p:pRg st="1" end="1"/>
                                            </p:txEl>
                                          </p:spTgt>
                                        </p:tgtEl>
                                        <p:attrNameLst>
                                          <p:attrName>style.visibility</p:attrName>
                                        </p:attrNameLst>
                                      </p:cBhvr>
                                      <p:to>
                                        <p:strVal val="visible"/>
                                      </p:to>
                                    </p:set>
                                    <p:anim calcmode="lin" valueType="num">
                                      <p:cBhvr>
                                        <p:cTn id="15" dur="500" fill="hold"/>
                                        <p:tgtEl>
                                          <p:spTgt spid="717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17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17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171">
                                            <p:txEl>
                                              <p:pRg st="2" end="2"/>
                                            </p:txEl>
                                          </p:spTgt>
                                        </p:tgtEl>
                                        <p:attrNameLst>
                                          <p:attrName>style.visibility</p:attrName>
                                        </p:attrNameLst>
                                      </p:cBhvr>
                                      <p:to>
                                        <p:strVal val="visible"/>
                                      </p:to>
                                    </p:set>
                                    <p:anim calcmode="lin" valueType="num">
                                      <p:cBhvr>
                                        <p:cTn id="23" dur="500" fill="hold"/>
                                        <p:tgtEl>
                                          <p:spTgt spid="717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17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17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7171">
                                            <p:txEl>
                                              <p:pRg st="3" end="3"/>
                                            </p:txEl>
                                          </p:spTgt>
                                        </p:tgtEl>
                                        <p:attrNameLst>
                                          <p:attrName>style.visibility</p:attrName>
                                        </p:attrNameLst>
                                      </p:cBhvr>
                                      <p:to>
                                        <p:strVal val="visible"/>
                                      </p:to>
                                    </p:set>
                                    <p:anim calcmode="lin" valueType="num">
                                      <p:cBhvr>
                                        <p:cTn id="31" dur="500" fill="hold"/>
                                        <p:tgtEl>
                                          <p:spTgt spid="7171">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171">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171">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a:xfrm>
            <a:off x="990600" y="0"/>
            <a:ext cx="8153400" cy="6858000"/>
          </a:xfrm>
          <a:prstGeom prst="rect">
            <a:avLst/>
          </a:prstGeom>
          <a:solidFill>
            <a:srgbClr val="002E5C"/>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990600" y="0"/>
            <a:ext cx="6477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Tabernacle is a type of Jesus.  In I Kings 8:29, God chose the Tabernacle to place His Name.  In John 5:43, Jesus says, “I come in my father’s Name.”</a:t>
            </a:r>
          </a:p>
        </p:txBody>
      </p:sp>
      <p:sp>
        <p:nvSpPr>
          <p:cNvPr id="4" name="Rectangle 3"/>
          <p:cNvSpPr/>
          <p:nvPr/>
        </p:nvSpPr>
        <p:spPr>
          <a:xfrm>
            <a:off x="1905000" y="2743200"/>
            <a:ext cx="6172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In the Old Testament men were to pray toward the Tabernacle.  John 14:6 says, “No man cometh unto the Father, but by me.”</a:t>
            </a:r>
          </a:p>
        </p:txBody>
      </p:sp>
      <p:sp>
        <p:nvSpPr>
          <p:cNvPr id="8195" name="Rectangle 3"/>
          <p:cNvSpPr>
            <a:spLocks noChangeArrowheads="1"/>
          </p:cNvSpPr>
          <p:nvPr/>
        </p:nvSpPr>
        <p:spPr bwMode="auto">
          <a:xfrm>
            <a:off x="2971800" y="5105400"/>
            <a:ext cx="60198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9375"/>
                </a:solidFill>
                <a:latin typeface="Andalus" pitchFamily="2" charset="-78"/>
                <a:ea typeface="Times New Roman" pitchFamily="18" charset="0"/>
                <a:cs typeface="Andalus" pitchFamily="2" charset="-78"/>
              </a:rPr>
              <a:t>It is in the “face of Jesus Christ: that we behold the glory of God.”  (II Corinthians 4:6)</a:t>
            </a:r>
            <a:endParaRPr lang="en-US" sz="32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style.rotation</p:attrName>
                                        </p:attrNameLst>
                                      </p:cBhvr>
                                      <p:tavLst>
                                        <p:tav tm="0">
                                          <p:val>
                                            <p:fltVal val="720"/>
                                          </p:val>
                                        </p:tav>
                                        <p:tav tm="100000">
                                          <p:val>
                                            <p:fltVal val="0"/>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entr" presetSubtype="0" fill="hold" nodeType="clickEffect">
                                  <p:stCondLst>
                                    <p:cond delay="0"/>
                                  </p:stCondLst>
                                  <p:childTnLst>
                                    <p:set>
                                      <p:cBhvr>
                                        <p:cTn id="22" dur="1" fill="hold">
                                          <p:stCondLst>
                                            <p:cond delay="0"/>
                                          </p:stCondLst>
                                        </p:cTn>
                                        <p:tgtEl>
                                          <p:spTgt spid="8195"/>
                                        </p:tgtEl>
                                        <p:attrNameLst>
                                          <p:attrName>style.visibility</p:attrName>
                                        </p:attrNameLst>
                                      </p:cBhvr>
                                      <p:to>
                                        <p:strVal val="visible"/>
                                      </p:to>
                                    </p:set>
                                    <p:animEffect transition="in" filter="fade">
                                      <p:cBhvr>
                                        <p:cTn id="23" dur="2000"/>
                                        <p:tgtEl>
                                          <p:spTgt spid="8195"/>
                                        </p:tgtEl>
                                      </p:cBhvr>
                                    </p:animEffect>
                                    <p:anim calcmode="lin" valueType="num">
                                      <p:cBhvr>
                                        <p:cTn id="24" dur="2000" fill="hold"/>
                                        <p:tgtEl>
                                          <p:spTgt spid="8195"/>
                                        </p:tgtEl>
                                        <p:attrNameLst>
                                          <p:attrName>style.rotation</p:attrName>
                                        </p:attrNameLst>
                                      </p:cBhvr>
                                      <p:tavLst>
                                        <p:tav tm="0">
                                          <p:val>
                                            <p:fltVal val="720"/>
                                          </p:val>
                                        </p:tav>
                                        <p:tav tm="100000">
                                          <p:val>
                                            <p:fltVal val="0"/>
                                          </p:val>
                                        </p:tav>
                                      </p:tavLst>
                                    </p:anim>
                                    <p:anim calcmode="lin" valueType="num">
                                      <p:cBhvr>
                                        <p:cTn id="25" dur="2000" fill="hold"/>
                                        <p:tgtEl>
                                          <p:spTgt spid="8195"/>
                                        </p:tgtEl>
                                        <p:attrNameLst>
                                          <p:attrName>ppt_h</p:attrName>
                                        </p:attrNameLst>
                                      </p:cBhvr>
                                      <p:tavLst>
                                        <p:tav tm="0">
                                          <p:val>
                                            <p:fltVal val="0"/>
                                          </p:val>
                                        </p:tav>
                                        <p:tav tm="100000">
                                          <p:val>
                                            <p:strVal val="#ppt_h"/>
                                          </p:val>
                                        </p:tav>
                                      </p:tavLst>
                                    </p:anim>
                                    <p:anim calcmode="lin" valueType="num">
                                      <p:cBhvr>
                                        <p:cTn id="26" dur="2000" fill="hold"/>
                                        <p:tgtEl>
                                          <p:spTgt spid="819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pic>
        <p:nvPicPr>
          <p:cNvPr id="9219" name="Picture 3" descr="C:\Users\Candra Poitras\Pictures\the_cros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81600" y="1371600"/>
            <a:ext cx="3962400" cy="3962400"/>
          </a:xfrm>
          <a:prstGeom prst="rect">
            <a:avLst/>
          </a:prstGeom>
          <a:ln>
            <a:noFill/>
          </a:ln>
          <a:effectLst>
            <a:softEdge rad="112500"/>
          </a:effectLst>
        </p:spPr>
      </p:pic>
      <p:sp>
        <p:nvSpPr>
          <p:cNvPr id="9220" name="Rectangle 4"/>
          <p:cNvSpPr>
            <a:spLocks noChangeArrowheads="1"/>
          </p:cNvSpPr>
          <p:nvPr/>
        </p:nvSpPr>
        <p:spPr bwMode="auto">
          <a:xfrm>
            <a:off x="152400" y="1600200"/>
            <a:ext cx="4876800" cy="347787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prst="relaxedInset"/>
            </a:sp3d>
          </a:bodyPr>
          <a:lstStyle/>
          <a:p>
            <a:pPr algn="ctr" eaLnBrk="0" hangingPunct="0">
              <a:defRPr/>
            </a:pPr>
            <a:r>
              <a:rPr lang="en-US" sz="4400" b="1" dirty="0">
                <a:solidFill>
                  <a:srgbClr val="8AA7E2"/>
                </a:solidFill>
                <a:latin typeface="Andalus" pitchFamily="2" charset="-78"/>
                <a:ea typeface="Times New Roman" pitchFamily="18" charset="0"/>
                <a:cs typeface="Andalus" pitchFamily="2" charset="-78"/>
              </a:rPr>
              <a:t>The Tabernacle is also a type of the Cross.  They are both a witness of death.  </a:t>
            </a:r>
            <a:endParaRPr lang="en-US" sz="4400" b="1"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plus(in)">
                                      <p:cBhvr>
                                        <p:cTn id="7" dur="1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228600" y="685800"/>
            <a:ext cx="4572000" cy="3539430"/>
          </a:xfrm>
          <a:prstGeom prst="rect">
            <a:avLst/>
          </a:prstGeom>
        </p:spPr>
        <p:txBody>
          <a:bodyPr>
            <a:spAutoFit/>
            <a:scene3d>
              <a:camera prst="orthographicFront"/>
              <a:lightRig rig="threePt" dir="t"/>
            </a:scene3d>
            <a:sp3d extrusionH="57150">
              <a:bevelT w="82550" h="38100" prst="coolSlant"/>
            </a:sp3d>
          </a:bodyPr>
          <a:lstStyle/>
          <a:p>
            <a:pPr algn="ctr">
              <a:defRPr/>
            </a:pPr>
            <a:r>
              <a:rPr lang="en-US" sz="3200" b="1" dirty="0">
                <a:solidFill>
                  <a:srgbClr val="002E5C"/>
                </a:solidFill>
                <a:latin typeface="Andalus" pitchFamily="2" charset="-78"/>
                <a:ea typeface="+mn-ea"/>
                <a:cs typeface="Andalus" pitchFamily="2" charset="-78"/>
              </a:rPr>
              <a:t>The first piece of furniture in the Tabernacle was the Brazen Altar. This was the place where the sacrifices were made for the sins of the people. </a:t>
            </a:r>
            <a:endParaRPr lang="en-US" sz="3200" dirty="0">
              <a:solidFill>
                <a:srgbClr val="002E5C"/>
              </a:solidFill>
              <a:latin typeface="Andalus" pitchFamily="2" charset="-78"/>
              <a:ea typeface="+mn-ea"/>
              <a:cs typeface="Andalus" pitchFamily="2" charset="-78"/>
            </a:endParaRPr>
          </a:p>
        </p:txBody>
      </p:sp>
      <p:sp>
        <p:nvSpPr>
          <p:cNvPr id="4" name="Rectangle 3"/>
          <p:cNvSpPr/>
          <p:nvPr/>
        </p:nvSpPr>
        <p:spPr>
          <a:xfrm>
            <a:off x="5181600" y="3505200"/>
            <a:ext cx="3733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Here we have Christ portrayed in His death, which is the first portion of the Gospel.</a:t>
            </a:r>
            <a:endParaRPr lang="en-US" sz="3200"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620000" y="0"/>
            <a:ext cx="15240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9375"/>
                </a:solidFill>
                <a:latin typeface="Bernard MT Condensed" pitchFamily="18" charset="0"/>
                <a:ea typeface="+mn-ea"/>
              </a:rPr>
              <a:t>Introduction</a:t>
            </a:r>
          </a:p>
        </p:txBody>
      </p:sp>
      <p:sp>
        <p:nvSpPr>
          <p:cNvPr id="3" name="Rectangle 2"/>
          <p:cNvSpPr/>
          <p:nvPr/>
        </p:nvSpPr>
        <p:spPr>
          <a:xfrm>
            <a:off x="990600" y="0"/>
            <a:ext cx="6705600" cy="2554545"/>
          </a:xfrm>
          <a:prstGeom prst="rect">
            <a:avLst/>
          </a:prstGeom>
        </p:spPr>
        <p:txBody>
          <a:bodyPr>
            <a:spAutoFit/>
            <a:scene3d>
              <a:camera prst="orthographicFront"/>
              <a:lightRig rig="threePt" dir="t"/>
            </a:scene3d>
            <a:sp3d extrusionH="57150">
              <a:bevelT h="25400" prst="softRound"/>
            </a:sp3d>
          </a:bodyPr>
          <a:lstStyle/>
          <a:p>
            <a:pPr algn="ctr">
              <a:defRPr/>
            </a:pPr>
            <a:r>
              <a:rPr lang="en-US" sz="3200" b="1" dirty="0">
                <a:solidFill>
                  <a:srgbClr val="FFA74F"/>
                </a:solidFill>
                <a:latin typeface="Andalus" pitchFamily="2" charset="-78"/>
                <a:ea typeface="+mn-ea"/>
                <a:cs typeface="Andalus" pitchFamily="2" charset="-78"/>
              </a:rPr>
              <a:t>The death of Christ upon the cross is also declared to be a sweet </a:t>
            </a:r>
            <a:r>
              <a:rPr lang="en-US" sz="3200" b="1" dirty="0" err="1">
                <a:solidFill>
                  <a:srgbClr val="FFA74F"/>
                </a:solidFill>
                <a:latin typeface="Andalus" pitchFamily="2" charset="-78"/>
                <a:ea typeface="+mn-ea"/>
                <a:cs typeface="Andalus" pitchFamily="2" charset="-78"/>
              </a:rPr>
              <a:t>savour</a:t>
            </a:r>
            <a:r>
              <a:rPr lang="en-US" sz="3200" b="1" dirty="0">
                <a:solidFill>
                  <a:srgbClr val="FFA74F"/>
                </a:solidFill>
                <a:latin typeface="Andalus" pitchFamily="2" charset="-78"/>
                <a:ea typeface="+mn-ea"/>
                <a:cs typeface="Andalus" pitchFamily="2" charset="-78"/>
              </a:rPr>
              <a:t>:  “Christ hath given Himself for us an offering and a sacrifice unto God for a sweet smelling </a:t>
            </a:r>
            <a:r>
              <a:rPr lang="en-US" sz="3200" b="1" dirty="0" err="1">
                <a:solidFill>
                  <a:srgbClr val="FFA74F"/>
                </a:solidFill>
                <a:latin typeface="Andalus" pitchFamily="2" charset="-78"/>
                <a:ea typeface="+mn-ea"/>
                <a:cs typeface="Andalus" pitchFamily="2" charset="-78"/>
              </a:rPr>
              <a:t>savour</a:t>
            </a:r>
            <a:r>
              <a:rPr lang="en-US" sz="3200" b="1" dirty="0">
                <a:solidFill>
                  <a:srgbClr val="FFA74F"/>
                </a:solidFill>
                <a:latin typeface="Andalus" pitchFamily="2" charset="-78"/>
                <a:ea typeface="+mn-ea"/>
                <a:cs typeface="Andalus" pitchFamily="2" charset="-78"/>
              </a:rPr>
              <a:t>” (Ephesians 5:2).</a:t>
            </a:r>
          </a:p>
        </p:txBody>
      </p:sp>
      <p:pic>
        <p:nvPicPr>
          <p:cNvPr id="11267" name="Picture 3" descr="C:\Users\Candra Poitras\Pictures\8_2_brazen_altar[1].jpg"/>
          <p:cNvPicPr>
            <a:picLocks noChangeAspect="1" noChangeArrowheads="1"/>
          </p:cNvPicPr>
          <p:nvPr/>
        </p:nvPicPr>
        <p:blipFill>
          <a:blip r:embed="rId3" cstate="print"/>
          <a:srcRect/>
          <a:stretch>
            <a:fillRect/>
          </a:stretch>
        </p:blipFill>
        <p:spPr bwMode="auto">
          <a:xfrm>
            <a:off x="3733800" y="2819400"/>
            <a:ext cx="5105400" cy="38290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dissolve">
                                      <p:cBhvr>
                                        <p:cTn id="12"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307</TotalTime>
  <Words>800</Words>
  <Application>Microsoft Macintosh PowerPoint</Application>
  <PresentationFormat>On-screen Show (4:3)</PresentationFormat>
  <Paragraphs>44</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2018-02-15T15:30:54Z</dcterms:modified>
</cp:coreProperties>
</file>