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7"/>
  </p:handoutMasterIdLst>
  <p:sldIdLst>
    <p:sldId id="269" r:id="rId2"/>
    <p:sldId id="268" r:id="rId3"/>
    <p:sldId id="266" r:id="rId4"/>
    <p:sldId id="270" r:id="rId5"/>
    <p:sldId id="281" r:id="rId6"/>
    <p:sldId id="290" r:id="rId7"/>
    <p:sldId id="297" r:id="rId8"/>
    <p:sldId id="279" r:id="rId9"/>
    <p:sldId id="291" r:id="rId10"/>
    <p:sldId id="271" r:id="rId11"/>
    <p:sldId id="280" r:id="rId12"/>
    <p:sldId id="288" r:id="rId13"/>
    <p:sldId id="272" r:id="rId14"/>
    <p:sldId id="284" r:id="rId15"/>
    <p:sldId id="28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5C"/>
    <a:srgbClr val="8AA7E2"/>
    <a:srgbClr val="FFBF4B"/>
    <a:srgbClr val="FFA74F"/>
    <a:srgbClr val="FF9375"/>
    <a:srgbClr val="F8F8F8"/>
    <a:srgbClr val="F9F7D5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68" d="100"/>
          <a:sy n="68" d="100"/>
        </p:scale>
        <p:origin x="-1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BE839D-7949-6040-A7BB-D142D49003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7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590800"/>
            <a:ext cx="8610600" cy="1143000"/>
          </a:xfrm>
        </p:spPr>
        <p:txBody>
          <a:bodyPr/>
          <a:lstStyle>
            <a:lvl1pPr>
              <a:defRPr sz="4800">
                <a:solidFill>
                  <a:srgbClr val="0066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0400" y="5410200"/>
            <a:ext cx="4800600" cy="457200"/>
          </a:xfrm>
        </p:spPr>
        <p:txBody>
          <a:bodyPr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83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574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6500" y="838200"/>
            <a:ext cx="13335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838200"/>
            <a:ext cx="38481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4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07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264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1752600"/>
            <a:ext cx="2590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2590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02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0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75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493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04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5394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838200"/>
            <a:ext cx="533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Your Topic Goes Here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752600"/>
            <a:ext cx="5334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6699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81600" y="0"/>
            <a:ext cx="39624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000" b="1" dirty="0">
                <a:solidFill>
                  <a:srgbClr val="002E5C"/>
                </a:solidFill>
                <a:latin typeface="Bernard MT Condensed" pitchFamily="18" charset="0"/>
                <a:ea typeface="+mn-ea"/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819400"/>
            <a:ext cx="9144000" cy="1107996"/>
          </a:xfrm>
          <a:prstGeom prst="rect">
            <a:avLst/>
          </a:prstGeom>
          <a:solidFill>
            <a:srgbClr val="002E5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6600" dirty="0">
                <a:solidFill>
                  <a:srgbClr val="FFBF4B"/>
                </a:solidFill>
                <a:latin typeface="Bernard MT Condensed" pitchFamily="18" charset="0"/>
                <a:ea typeface="+mn-ea"/>
              </a:rPr>
              <a:t>The Tabernacle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4038600"/>
            <a:ext cx="4724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2800" b="1" dirty="0">
                <a:ln>
                  <a:solidFill>
                    <a:srgbClr val="002E5C"/>
                  </a:solidFill>
                </a:ln>
                <a:solidFill>
                  <a:srgbClr val="8AA7E2"/>
                </a:solidFill>
                <a:latin typeface="Bernard MT Condensed" pitchFamily="18" charset="0"/>
                <a:ea typeface="+mn-ea"/>
              </a:rPr>
              <a:t>Lesson 8: The Golden </a:t>
            </a:r>
            <a:r>
              <a:rPr lang="en-US" sz="2800" b="1" dirty="0" err="1">
                <a:ln>
                  <a:solidFill>
                    <a:srgbClr val="002E5C"/>
                  </a:solidFill>
                </a:ln>
                <a:solidFill>
                  <a:srgbClr val="8AA7E2"/>
                </a:solidFill>
                <a:latin typeface="Bernard MT Condensed" pitchFamily="18" charset="0"/>
                <a:ea typeface="+mn-ea"/>
              </a:rPr>
              <a:t>Candelstick</a:t>
            </a:r>
            <a:endParaRPr lang="en-US" sz="2800" b="1" dirty="0">
              <a:ln>
                <a:solidFill>
                  <a:srgbClr val="002E5C"/>
                </a:solidFill>
              </a:ln>
              <a:solidFill>
                <a:srgbClr val="8AA7E2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4572000"/>
            <a:ext cx="3200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2800" dirty="0">
                <a:solidFill>
                  <a:srgbClr val="002E5C"/>
                </a:solidFill>
                <a:latin typeface="Bernard MT Condensed" pitchFamily="18" charset="0"/>
                <a:ea typeface="+mn-ea"/>
              </a:rPr>
              <a:t>Bill </a:t>
            </a:r>
            <a:r>
              <a:rPr lang="en-US" sz="2800" dirty="0" err="1">
                <a:solidFill>
                  <a:srgbClr val="002E5C"/>
                </a:solidFill>
                <a:latin typeface="Bernard MT Condensed" pitchFamily="18" charset="0"/>
                <a:ea typeface="+mn-ea"/>
              </a:rPr>
              <a:t>Paramore</a:t>
            </a:r>
            <a:endParaRPr lang="en-US" sz="2800" dirty="0">
              <a:solidFill>
                <a:srgbClr val="002E5C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11" name="Sun 10"/>
          <p:cNvSpPr/>
          <p:nvPr/>
        </p:nvSpPr>
        <p:spPr>
          <a:xfrm>
            <a:off x="7391400" y="1371600"/>
            <a:ext cx="1752600" cy="1447800"/>
          </a:xfrm>
          <a:prstGeom prst="sun">
            <a:avLst/>
          </a:prstGeom>
          <a:solidFill>
            <a:srgbClr val="FFA74F"/>
          </a:solidFill>
          <a:ln>
            <a:solidFill>
              <a:srgbClr val="FF937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Sun 11"/>
          <p:cNvSpPr/>
          <p:nvPr/>
        </p:nvSpPr>
        <p:spPr>
          <a:xfrm>
            <a:off x="0" y="3962400"/>
            <a:ext cx="1752600" cy="1371600"/>
          </a:xfrm>
          <a:prstGeom prst="sun">
            <a:avLst/>
          </a:prstGeom>
          <a:solidFill>
            <a:srgbClr val="FFA74F"/>
          </a:solidFill>
          <a:ln>
            <a:solidFill>
              <a:srgbClr val="FF937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2057400"/>
            <a:ext cx="69342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9375"/>
                </a:solidFill>
                <a:latin typeface="Andalus" pitchFamily="2" charset="-78"/>
                <a:ea typeface="+mn-ea"/>
                <a:cs typeface="Andalus" pitchFamily="2" charset="-78"/>
              </a:rPr>
              <a:t>Light is more than a revealer – it is a purifier.  Light from the sun kills germs.  Jesus reveals sin, but also has the power to cleanse sin.  He then becomes our guide by lighting the pathway ahead.</a:t>
            </a:r>
          </a:p>
        </p:txBody>
      </p:sp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914400"/>
            <a:ext cx="3810000" cy="501675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A74F"/>
                </a:solidFill>
                <a:latin typeface="Andalus" pitchFamily="2" charset="-78"/>
                <a:ea typeface="+mn-ea"/>
                <a:cs typeface="Andalus" pitchFamily="2" charset="-78"/>
              </a:rPr>
              <a:t>The gold was to be beaten by hand.  (READ: Exodus 25:31 again)  In order to become our Light, Jesus was first beaten, or bruised by the hand of God for our transgressions.  (READ:  Isaiah 53:5).</a:t>
            </a:r>
          </a:p>
        </p:txBody>
      </p:sp>
      <p:pic>
        <p:nvPicPr>
          <p:cNvPr id="13315" name="Picture 3" descr="C:\Users\Candra Poitras\Pictures\Tzin_Jesus_is_Beaten_sm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295400"/>
            <a:ext cx="475615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19800" y="0"/>
            <a:ext cx="3124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381000"/>
            <a:ext cx="81534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However, the blossoms showed that there would be a resurrection from this suffering.  The saints will also blossom after they have suffered.</a:t>
            </a:r>
          </a:p>
        </p:txBody>
      </p:sp>
      <p:pic>
        <p:nvPicPr>
          <p:cNvPr id="14339" name="Picture 3" descr="C:\Users\Candra Poitras\Pictures\photo13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2362200"/>
            <a:ext cx="3810000" cy="2846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990600" y="5288340"/>
            <a:ext cx="81534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It is the crushed flower that gives forth the greatest fragrance.  (READ – Romans 8:18; II Corinthians 4:17; II Timothy 2:12).</a:t>
            </a:r>
          </a:p>
        </p:txBody>
      </p:sp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91440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FF9375"/>
                </a:solidFill>
                <a:latin typeface="Andalus" pitchFamily="2" charset="-78"/>
                <a:ea typeface="+mn-ea"/>
                <a:cs typeface="Andalus" pitchFamily="2" charset="-78"/>
              </a:rPr>
              <a:t>It is foolish to even consider following a certain path without a light to show us how to go.  Light serves a two-fold purpose: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09600" y="3276600"/>
            <a:ext cx="6934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buFontTx/>
              <a:buChar char="•"/>
              <a:tabLst>
                <a:tab pos="685800" algn="l"/>
              </a:tabLst>
              <a:defRPr/>
            </a:pPr>
            <a:r>
              <a:rPr lang="en-US" sz="3200" b="1" dirty="0">
                <a:solidFill>
                  <a:srgbClr val="FFA74F"/>
                </a:solidFill>
                <a:latin typeface="Andalus" pitchFamily="2" charset="-78"/>
                <a:ea typeface="Times New Roman" pitchFamily="18" charset="0"/>
                <a:cs typeface="Andalus" pitchFamily="2" charset="-78"/>
              </a:rPr>
              <a:t>To show us where to go</a:t>
            </a:r>
            <a:endParaRPr lang="en-US" sz="3200" b="1" dirty="0">
              <a:solidFill>
                <a:srgbClr val="FFA74F"/>
              </a:solidFill>
              <a:latin typeface="Andalus" pitchFamily="2" charset="-78"/>
              <a:ea typeface="+mn-ea"/>
              <a:cs typeface="Andalus" pitchFamily="2" charset="-78"/>
            </a:endParaRPr>
          </a:p>
          <a:p>
            <a:pPr eaLnBrk="0" hangingPunct="0">
              <a:buFontTx/>
              <a:buChar char="•"/>
              <a:tabLst>
                <a:tab pos="685800" algn="l"/>
              </a:tabLst>
              <a:defRPr/>
            </a:pPr>
            <a:r>
              <a:rPr lang="en-US" sz="3200" b="1" dirty="0">
                <a:solidFill>
                  <a:srgbClr val="FFBF4B"/>
                </a:solidFill>
                <a:latin typeface="Andalus" pitchFamily="2" charset="-78"/>
                <a:ea typeface="Times New Roman" pitchFamily="18" charset="0"/>
                <a:cs typeface="Andalus" pitchFamily="2" charset="-78"/>
              </a:rPr>
              <a:t>To show us the dangers in our path</a:t>
            </a:r>
            <a:endParaRPr lang="en-US" sz="3200" b="1" dirty="0">
              <a:solidFill>
                <a:srgbClr val="FFBF4B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685800"/>
            <a:ext cx="82296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8AA7E2"/>
                </a:solidFill>
                <a:latin typeface="Andalus" pitchFamily="2" charset="-78"/>
                <a:ea typeface="+mn-ea"/>
                <a:cs typeface="Andalus" pitchFamily="2" charset="-78"/>
              </a:rPr>
              <a:t>In the case of the candlestick in the Tabernacle, the substance it was formed of also had a meaning and purpose.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4572000"/>
            <a:ext cx="78486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8AA7E2"/>
                </a:solidFill>
                <a:latin typeface="Andalus" pitchFamily="2" charset="-78"/>
                <a:ea typeface="+mn-ea"/>
                <a:cs typeface="Andalus" pitchFamily="2" charset="-78"/>
              </a:rPr>
              <a:t>Gold is one of the purest forms of metal – and represents the purity of the light used to guide us. </a:t>
            </a:r>
          </a:p>
        </p:txBody>
      </p:sp>
      <p:pic>
        <p:nvPicPr>
          <p:cNvPr id="16387" name="Picture 3" descr="C:\Users\Candra Poitras\Pictures\wallpaper_17753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7010400" cy="2362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152400"/>
            <a:ext cx="60960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When we follow the light of Jesus, we will always travel on the right path!</a:t>
            </a:r>
          </a:p>
        </p:txBody>
      </p:sp>
      <p:pic>
        <p:nvPicPr>
          <p:cNvPr id="17411" name="Picture 3" descr="C:\Users\Candra Poitras\Pictures\path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188845"/>
            <a:ext cx="6553200" cy="4669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05000" y="1447800"/>
            <a:ext cx="5562600" cy="403187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BF4B"/>
                </a:solidFill>
                <a:latin typeface="Andalus" pitchFamily="2" charset="-78"/>
                <a:ea typeface="+mn-ea"/>
                <a:cs typeface="Andalus" pitchFamily="2" charset="-78"/>
              </a:rPr>
              <a:t>“ . . . And thou shalt make a candlestick of pure gold:  of beaten work shall the candlestick be made:  his shaft, and his branches, his bowls, his knops, and his flowers, shall be made of the same.”</a:t>
            </a:r>
          </a:p>
          <a:p>
            <a:pPr algn="ctr">
              <a:defRPr/>
            </a:pPr>
            <a:r>
              <a:rPr lang="en-US" sz="3200" b="1" dirty="0">
                <a:solidFill>
                  <a:srgbClr val="FFBF4B"/>
                </a:solidFill>
                <a:latin typeface="Andalus" pitchFamily="2" charset="-78"/>
                <a:ea typeface="+mn-ea"/>
                <a:cs typeface="Andalus" pitchFamily="2" charset="-78"/>
              </a:rPr>
              <a:t>(Exodus 25:31)</a:t>
            </a:r>
            <a:endParaRPr lang="en-US" sz="3200" dirty="0">
              <a:solidFill>
                <a:srgbClr val="FFBF4B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152400"/>
            <a:ext cx="4572000" cy="649408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God always includes a light in His plans for His people.  The building of the Tabernacle was no exception, and the purpose of His light has always been the same:  to help us see!  Both the good things that have been hidden in the darkness, and the things that need to be corrected must have light.</a:t>
            </a:r>
          </a:p>
        </p:txBody>
      </p:sp>
      <p:pic>
        <p:nvPicPr>
          <p:cNvPr id="5123" name="Picture 3" descr="C:\Users\Candra Poitras\Pictures\1069light_bulb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95400"/>
            <a:ext cx="3505200" cy="4390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71600"/>
            <a:ext cx="74676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9375"/>
                </a:solidFill>
                <a:latin typeface="Andalus" pitchFamily="2" charset="-78"/>
                <a:ea typeface="+mn-ea"/>
                <a:cs typeface="Andalus" pitchFamily="2" charset="-78"/>
              </a:rPr>
              <a:t>The Golden Candlestick was placed on the south side (left) of the Tabernacle, opposite the Table of </a:t>
            </a:r>
            <a:r>
              <a:rPr lang="en-US" sz="3200" b="1" dirty="0" err="1">
                <a:solidFill>
                  <a:srgbClr val="FF9375"/>
                </a:solidFill>
                <a:latin typeface="Andalus" pitchFamily="2" charset="-78"/>
                <a:ea typeface="+mn-ea"/>
                <a:cs typeface="Andalus" pitchFamily="2" charset="-78"/>
              </a:rPr>
              <a:t>Shewbread</a:t>
            </a:r>
            <a:r>
              <a:rPr lang="en-US" sz="3200" b="1" dirty="0">
                <a:solidFill>
                  <a:srgbClr val="FF9375"/>
                </a:solidFill>
                <a:latin typeface="Andalus" pitchFamily="2" charset="-78"/>
                <a:ea typeface="+mn-ea"/>
                <a:cs typeface="Andalus" pitchFamily="2" charset="-78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2057400" y="3276600"/>
            <a:ext cx="70866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8AA7E2"/>
                </a:solidFill>
                <a:latin typeface="Andalus" pitchFamily="2" charset="-78"/>
                <a:ea typeface="+mn-ea"/>
                <a:cs typeface="Andalus" pitchFamily="2" charset="-78"/>
              </a:rPr>
              <a:t>There are no dimensions given for the Candlestick, but we do know that it had seven branches and each branch had a flower blossom on the end.</a:t>
            </a:r>
          </a:p>
        </p:txBody>
      </p:sp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685800"/>
            <a:ext cx="83820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A74F"/>
                </a:solidFill>
                <a:latin typeface="Andalus" pitchFamily="2" charset="-78"/>
                <a:ea typeface="+mn-ea"/>
                <a:cs typeface="Andalus" pitchFamily="2" charset="-78"/>
              </a:rPr>
              <a:t>It was made of pure gold, and weighed a Jewish talent, which is about 125 pounds troy weight (75 American pounds, or 34 kilograms). </a:t>
            </a:r>
          </a:p>
        </p:txBody>
      </p:sp>
      <p:sp>
        <p:nvSpPr>
          <p:cNvPr id="5" name="Rectangle 4"/>
          <p:cNvSpPr/>
          <p:nvPr/>
        </p:nvSpPr>
        <p:spPr>
          <a:xfrm>
            <a:off x="1981200" y="4191000"/>
            <a:ext cx="71628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This would mean that the Candlestick would be worth about 35 million US dollars.  According to our standards, that was a pretty valuable piece of furniture!</a:t>
            </a:r>
          </a:p>
        </p:txBody>
      </p:sp>
      <p:pic>
        <p:nvPicPr>
          <p:cNvPr id="7171" name="Picture 3" descr="C:\Users\Candra Poitras\Pictures\th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Candra Poitras\Pictures\th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Candra Poitras\Pictures\th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133600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Candra Poitras\Pictures\th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057400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Candra Poitras\Pictures\th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133600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C:\Users\Candra Poitras\Pictures\th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133600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52800" y="2667000"/>
            <a:ext cx="5562600" cy="3970318"/>
          </a:xfrm>
          <a:prstGeom prst="rect">
            <a:avLst/>
          </a:prstGeom>
          <a:solidFill>
            <a:srgbClr val="002E5C"/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BF4B"/>
                </a:solidFill>
                <a:latin typeface="Andalus" pitchFamily="2" charset="-78"/>
                <a:ea typeface="+mn-ea"/>
                <a:cs typeface="Andalus" pitchFamily="2" charset="-78"/>
              </a:rPr>
              <a:t>Only the priest had jurisdiction over the Candlestick.  Likewise, no one can give us light except Jesus.  The light from the Candlestick was to never go out.</a:t>
            </a:r>
          </a:p>
        </p:txBody>
      </p:sp>
      <p:pic>
        <p:nvPicPr>
          <p:cNvPr id="8196" name="Picture 4" descr="http://ubdavid.org/bibleexploration/light-old-testament/graphics/9-3_golden-candlestic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52400"/>
            <a:ext cx="2714625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295400"/>
            <a:ext cx="73914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9375"/>
                </a:solidFill>
                <a:latin typeface="Andalus" pitchFamily="2" charset="-78"/>
                <a:ea typeface="+mn-ea"/>
                <a:cs typeface="Andalus" pitchFamily="2" charset="-78"/>
              </a:rPr>
              <a:t>It was the only light in the Holy Place, except for the small fire on the Altar of Incense.  This was light of divine revelation.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96100" y="3810000"/>
            <a:ext cx="86479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FA74F"/>
                </a:solidFill>
                <a:latin typeface="Andalus" pitchFamily="2" charset="-78"/>
                <a:ea typeface="Times New Roman" pitchFamily="18" charset="0"/>
                <a:cs typeface="Andalus" pitchFamily="2" charset="-78"/>
              </a:rPr>
              <a:t>The fire on the Brazen Altar was a fire of destruction, while the Golden Candlestick was a fire of instruction.</a:t>
            </a:r>
            <a:endParaRPr lang="en-US" sz="3200" b="1" dirty="0">
              <a:solidFill>
                <a:srgbClr val="FFA74F"/>
              </a:solidFill>
              <a:latin typeface="Andalus" pitchFamily="2" charset="-78"/>
              <a:ea typeface="+mn-ea"/>
              <a:cs typeface="Andalus" pitchFamily="2" charset="-78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685800"/>
            <a:ext cx="3276600" cy="563231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8AA7E2"/>
                </a:solidFill>
                <a:latin typeface="Andalus" pitchFamily="2" charset="-78"/>
                <a:ea typeface="+mn-ea"/>
                <a:cs typeface="Andalus" pitchFamily="2" charset="-78"/>
              </a:rPr>
              <a:t>The Golden Candlestick is a type of Jesus as our Light.  READ:  John 1:4; John 1:9; John 8:12; John 12:46; I John 1:5; and </a:t>
            </a:r>
          </a:p>
          <a:p>
            <a:pPr algn="ctr">
              <a:defRPr/>
            </a:pPr>
            <a:r>
              <a:rPr lang="en-US" sz="3600" b="1" dirty="0">
                <a:solidFill>
                  <a:srgbClr val="8AA7E2"/>
                </a:solidFill>
                <a:latin typeface="Andalus" pitchFamily="2" charset="-78"/>
                <a:ea typeface="+mn-ea"/>
                <a:cs typeface="Andalus" pitchFamily="2" charset="-78"/>
              </a:rPr>
              <a:t>I John 1:7.</a:t>
            </a:r>
          </a:p>
        </p:txBody>
      </p:sp>
      <p:pic>
        <p:nvPicPr>
          <p:cNvPr id="10243" name="Picture 3" descr="C:\Users\Candra Poitras\Pictures\jesus-christ-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838200"/>
            <a:ext cx="5048250" cy="523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0"/>
            <a:ext cx="1981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9375"/>
                </a:solidFill>
                <a:latin typeface="Bernard MT Condensed" pitchFamily="18" charset="0"/>
                <a:ea typeface="+mn-ea"/>
              </a:rPr>
              <a:t>Lesson 8: The Golden Candlestick</a:t>
            </a:r>
            <a:endParaRPr lang="en-US" b="1" dirty="0">
              <a:solidFill>
                <a:srgbClr val="FF9375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152400"/>
            <a:ext cx="60960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2E5C"/>
                </a:solidFill>
                <a:latin typeface="Andalus" pitchFamily="2" charset="-78"/>
                <a:ea typeface="+mn-ea"/>
                <a:cs typeface="Andalus" pitchFamily="2" charset="-78"/>
              </a:rPr>
              <a:t>No one can see the confusion or the dirt in a dark room.  When the light is turned on, every defect can be seen. </a:t>
            </a:r>
          </a:p>
        </p:txBody>
      </p:sp>
      <p:sp>
        <p:nvSpPr>
          <p:cNvPr id="5" name="Rectangle 4"/>
          <p:cNvSpPr/>
          <p:nvPr/>
        </p:nvSpPr>
        <p:spPr>
          <a:xfrm>
            <a:off x="1752600" y="5029200"/>
            <a:ext cx="72390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8AA7E2"/>
                </a:solidFill>
                <a:latin typeface="Andalus" pitchFamily="2" charset="-78"/>
                <a:ea typeface="+mn-ea"/>
                <a:cs typeface="Andalus" pitchFamily="2" charset="-78"/>
              </a:rPr>
              <a:t>Anything can be hidden in the dark, but when the Light of Jesus shines in our souls, no sin can be hidden from our Lord.</a:t>
            </a:r>
          </a:p>
        </p:txBody>
      </p:sp>
      <p:pic>
        <p:nvPicPr>
          <p:cNvPr id="11267" name="Picture 3" descr="C:\Users\Candra Poitras\Pictures\wz_bring_the_light_back_5326246430-80373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2133600"/>
            <a:ext cx="3784600" cy="283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in_stripes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pin_stripes</Template>
  <TotalTime>304</TotalTime>
  <Words>763</Words>
  <Application>Microsoft Macintosh PowerPoint</Application>
  <PresentationFormat>On-screen Show (4:3)</PresentationFormat>
  <Paragraphs>42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Georgia</vt:lpstr>
      <vt:lpstr>Calibri</vt:lpstr>
      <vt:lpstr>pin_stripes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Candra Poitras</dc:creator>
  <cp:lastModifiedBy>Ashton Loyd</cp:lastModifiedBy>
  <cp:revision>5</cp:revision>
  <dcterms:created xsi:type="dcterms:W3CDTF">2012-11-22T22:23:29Z</dcterms:created>
  <dcterms:modified xsi:type="dcterms:W3CDTF">2018-02-15T15:26:43Z</dcterms:modified>
</cp:coreProperties>
</file>