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9"/>
  </p:handoutMasterIdLst>
  <p:sldIdLst>
    <p:sldId id="269" r:id="rId2"/>
    <p:sldId id="276" r:id="rId3"/>
    <p:sldId id="268" r:id="rId4"/>
    <p:sldId id="266" r:id="rId5"/>
    <p:sldId id="270" r:id="rId6"/>
    <p:sldId id="281" r:id="rId7"/>
    <p:sldId id="290" r:id="rId8"/>
    <p:sldId id="297" r:id="rId9"/>
    <p:sldId id="279" r:id="rId10"/>
    <p:sldId id="291" r:id="rId11"/>
    <p:sldId id="271" r:id="rId12"/>
    <p:sldId id="280" r:id="rId13"/>
    <p:sldId id="288" r:id="rId14"/>
    <p:sldId id="272" r:id="rId15"/>
    <p:sldId id="284" r:id="rId16"/>
    <p:sldId id="289" r:id="rId17"/>
    <p:sldId id="273"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75"/>
    <a:srgbClr val="FFA74F"/>
    <a:srgbClr val="002E5C"/>
    <a:srgbClr val="8AA7E2"/>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69" d="100"/>
          <a:sy n="69" d="100"/>
        </p:scale>
        <p:origin x="-104" y="-17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7DD27A6-4529-A447-87EA-7443FEEE27BD}" type="slidenum">
              <a:rPr lang="en-US"/>
              <a:pPr/>
              <a:t>‹#›</a:t>
            </a:fld>
            <a:endParaRPr lang="en-US"/>
          </a:p>
        </p:txBody>
      </p:sp>
    </p:spTree>
    <p:extLst>
      <p:ext uri="{BB962C8B-B14F-4D97-AF65-F5344CB8AC3E}">
        <p14:creationId xmlns:p14="http://schemas.microsoft.com/office/powerpoint/2010/main" val="69650087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4141061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7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42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26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2140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737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9872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90515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3759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204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57315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267200" y="4038600"/>
            <a:ext cx="47244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3200" b="1" dirty="0">
                <a:ln>
                  <a:solidFill>
                    <a:srgbClr val="002E5C"/>
                  </a:solidFill>
                </a:ln>
                <a:solidFill>
                  <a:srgbClr val="8AA7E2"/>
                </a:solidFill>
                <a:latin typeface="Bernard MT Condensed" pitchFamily="18" charset="0"/>
                <a:ea typeface="+mn-ea"/>
              </a:rPr>
              <a:t>Lesson 6b: The Brazen Laver</a:t>
            </a:r>
            <a:endParaRPr lang="en-US" sz="32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143000" y="152400"/>
            <a:ext cx="3810000" cy="4031873"/>
          </a:xfrm>
          <a:prstGeom prst="rect">
            <a:avLst/>
          </a:prstGeom>
          <a:solidFill>
            <a:srgbClr val="FFBF4B"/>
          </a:solidFill>
          <a:ln w="50800">
            <a:solidFill>
              <a:srgbClr val="002E5C"/>
            </a:solid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002E5C"/>
                </a:solidFill>
                <a:latin typeface="Andalus" charset="0"/>
                <a:ea typeface="Times New Roman" charset="0"/>
                <a:cs typeface="Andalus" charset="0"/>
              </a:rPr>
              <a:t>JOHN WESLEY – METHODIST</a:t>
            </a:r>
          </a:p>
          <a:p>
            <a:pPr algn="ct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The Bible term, </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buried with Him by baptism</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 alludes to the ancient manner of baptizing by immersion.</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 </a:t>
            </a:r>
          </a:p>
        </p:txBody>
      </p:sp>
      <p:sp>
        <p:nvSpPr>
          <p:cNvPr id="5" name="Rectangle 4"/>
          <p:cNvSpPr>
            <a:spLocks noChangeArrowheads="1"/>
          </p:cNvSpPr>
          <p:nvPr/>
        </p:nvSpPr>
        <p:spPr bwMode="auto">
          <a:xfrm>
            <a:off x="5105400" y="2667000"/>
            <a:ext cx="3886200" cy="4031873"/>
          </a:xfrm>
          <a:prstGeom prst="rect">
            <a:avLst/>
          </a:prstGeom>
          <a:solidFill>
            <a:srgbClr val="002E5C"/>
          </a:solidFill>
          <a:ln w="50800">
            <a:solidFill>
              <a:srgbClr val="FFBF4B"/>
            </a:solid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FFBF4B"/>
                </a:solidFill>
                <a:latin typeface="Andalus" charset="0"/>
                <a:ea typeface="Times New Roman" charset="0"/>
                <a:cs typeface="Andalus" charset="0"/>
              </a:rPr>
              <a:t>WALL – EPISCOPAL </a:t>
            </a:r>
          </a:p>
          <a:p>
            <a:pPr algn="ctr"/>
            <a:r>
              <a:rPr lang="ja-JP" altLang="en-US" sz="3200" b="1">
                <a:solidFill>
                  <a:srgbClr val="FFBF4B"/>
                </a:solidFill>
                <a:latin typeface="Andalus" charset="0"/>
                <a:ea typeface="Times New Roman" charset="0"/>
                <a:cs typeface="Andalus" charset="0"/>
              </a:rPr>
              <a:t>“</a:t>
            </a:r>
            <a:r>
              <a:rPr lang="en-US" sz="3200" b="1">
                <a:solidFill>
                  <a:srgbClr val="FFBF4B"/>
                </a:solidFill>
                <a:latin typeface="Andalus" charset="0"/>
                <a:ea typeface="Times New Roman" charset="0"/>
                <a:cs typeface="Andalus" charset="0"/>
              </a:rPr>
              <a:t>Immersion was in all probability the way in which our blessed savior, and for certain the way in which all early Christians, were baptized.</a:t>
            </a:r>
            <a:r>
              <a:rPr lang="ja-JP" altLang="en-US" sz="3200" b="1">
                <a:solidFill>
                  <a:srgbClr val="FFBF4B"/>
                </a:solidFill>
                <a:latin typeface="Andalus" charset="0"/>
                <a:ea typeface="Times New Roman" charset="0"/>
                <a:cs typeface="Andalus" charset="0"/>
              </a:rPr>
              <a:t>”</a:t>
            </a:r>
            <a:r>
              <a:rPr lang="en-US" sz="3200" b="1">
                <a:solidFill>
                  <a:srgbClr val="FFBF4B"/>
                </a:solidFill>
                <a:latin typeface="Andalus" charset="0"/>
                <a:ea typeface="Times New Roman" charset="0"/>
                <a:cs typeface="Andalus" charset="0"/>
              </a:rPr>
              <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52400" y="1524000"/>
            <a:ext cx="39624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A74F"/>
                </a:solidFill>
                <a:latin typeface="Andalus" pitchFamily="2" charset="-78"/>
                <a:ea typeface="Times New Roman" pitchFamily="18" charset="0"/>
                <a:cs typeface="Andalus" pitchFamily="2" charset="-78"/>
              </a:rPr>
              <a:t>BRENNER – CATHOLIC </a:t>
            </a:r>
            <a:endParaRPr lang="en-US" sz="3200" b="1" dirty="0">
              <a:solidFill>
                <a:srgbClr val="FFA74F"/>
              </a:solidFill>
              <a:latin typeface="Andalus" pitchFamily="2" charset="-78"/>
              <a:ea typeface="+mn-ea"/>
              <a:cs typeface="Andalus" pitchFamily="2" charset="-78"/>
            </a:endParaRPr>
          </a:p>
          <a:p>
            <a:pPr algn="ctr" eaLnBrk="0" hangingPunct="0">
              <a:defRPr/>
            </a:pPr>
            <a:r>
              <a:rPr lang="en-US" sz="3200" b="1" dirty="0">
                <a:solidFill>
                  <a:srgbClr val="FFA74F"/>
                </a:solidFill>
                <a:latin typeface="Andalus" pitchFamily="2" charset="-78"/>
                <a:ea typeface="Times New Roman" pitchFamily="18" charset="0"/>
                <a:cs typeface="Andalus" pitchFamily="2" charset="-78"/>
              </a:rPr>
              <a:t>“For the first thirteen hundred years baptism was an immersion of the person under water.”</a:t>
            </a:r>
            <a:endParaRPr lang="en-US" sz="3200" b="1" dirty="0">
              <a:solidFill>
                <a:srgbClr val="FFA74F"/>
              </a:solidFill>
              <a:latin typeface="Andalus" pitchFamily="2" charset="-78"/>
              <a:ea typeface="+mn-ea"/>
              <a:cs typeface="Andalus" pitchFamily="2" charset="-78"/>
            </a:endParaRPr>
          </a:p>
        </p:txBody>
      </p:sp>
      <p:sp>
        <p:nvSpPr>
          <p:cNvPr id="5" name="Rectangle 4"/>
          <p:cNvSpPr>
            <a:spLocks noChangeArrowheads="1"/>
          </p:cNvSpPr>
          <p:nvPr/>
        </p:nvSpPr>
        <p:spPr bwMode="auto">
          <a:xfrm>
            <a:off x="4495800" y="1524000"/>
            <a:ext cx="44196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WHITFIELD – METHODIST </a:t>
            </a:r>
          </a:p>
          <a:p>
            <a:pPr algn="ctr" eaLnBrk="0" hangingPunct="0">
              <a:defRPr/>
            </a:pPr>
            <a:r>
              <a:rPr lang="en-US" sz="3200" b="1" dirty="0">
                <a:solidFill>
                  <a:srgbClr val="8AA7E2"/>
                </a:solidFill>
                <a:latin typeface="Andalus" pitchFamily="2" charset="-78"/>
                <a:ea typeface="Times New Roman" pitchFamily="18" charset="0"/>
                <a:cs typeface="Andalus" pitchFamily="2" charset="-78"/>
              </a:rPr>
              <a:t>“It is certain that the word ‘buried’ in the text, Romans 6:4, alludes to the matter of baptizing by immersion.”</a:t>
            </a:r>
            <a:r>
              <a:rPr lang="en-US" sz="3200" b="1"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Flowchart: Preparation 3"/>
          <p:cNvSpPr/>
          <p:nvPr/>
        </p:nvSpPr>
        <p:spPr>
          <a:xfrm>
            <a:off x="762000" y="685800"/>
            <a:ext cx="7696200" cy="5486400"/>
          </a:xfrm>
          <a:prstGeom prst="flowChartPreparation">
            <a:avLst/>
          </a:prstGeom>
          <a:solidFill>
            <a:srgbClr val="002E5C"/>
          </a:solidFill>
          <a:ln w="50800">
            <a:solidFill>
              <a:srgbClr val="FF9375"/>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sp3d/>
          </a:bodyPr>
          <a:lstStyle/>
          <a:p>
            <a:pPr algn="ctr" eaLnBrk="0" hangingPunct="0">
              <a:defRPr/>
            </a:pPr>
            <a:r>
              <a:rPr lang="en-US" sz="2800" b="1" dirty="0">
                <a:solidFill>
                  <a:srgbClr val="FF9375"/>
                </a:solidFill>
                <a:latin typeface="Andalus" pitchFamily="2" charset="-78"/>
                <a:ea typeface="Times New Roman" pitchFamily="18" charset="0"/>
                <a:cs typeface="Andalus" pitchFamily="2" charset="-78"/>
              </a:rPr>
              <a:t>JESUS TAUGHT – Luke 24:47</a:t>
            </a:r>
            <a:endParaRPr lang="en-US" sz="2800" b="1" dirty="0">
              <a:solidFill>
                <a:srgbClr val="FF9375"/>
              </a:solidFill>
              <a:latin typeface="Andalus" pitchFamily="2" charset="-78"/>
              <a:cs typeface="Andalus" pitchFamily="2" charset="-78"/>
            </a:endParaRPr>
          </a:p>
          <a:p>
            <a:pPr algn="ctr" eaLnBrk="0" hangingPunct="0">
              <a:defRPr/>
            </a:pPr>
            <a:r>
              <a:rPr lang="en-US" sz="2800" b="1" dirty="0">
                <a:solidFill>
                  <a:srgbClr val="FF9375"/>
                </a:solidFill>
                <a:latin typeface="Andalus" pitchFamily="2" charset="-78"/>
                <a:ea typeface="Times New Roman" pitchFamily="18" charset="0"/>
                <a:cs typeface="Andalus" pitchFamily="2" charset="-78"/>
              </a:rPr>
              <a:t>PETER OBEYED – Acts 2:38,39</a:t>
            </a:r>
            <a:endParaRPr lang="en-US" sz="2800" b="1" dirty="0">
              <a:solidFill>
                <a:srgbClr val="FF9375"/>
              </a:solidFill>
              <a:latin typeface="Andalus" pitchFamily="2" charset="-78"/>
              <a:cs typeface="Andalus" pitchFamily="2" charset="-78"/>
            </a:endParaRPr>
          </a:p>
          <a:p>
            <a:pPr algn="ctr" eaLnBrk="0" hangingPunct="0">
              <a:defRPr/>
            </a:pPr>
            <a:r>
              <a:rPr lang="en-US" sz="2800" b="1" dirty="0">
                <a:solidFill>
                  <a:srgbClr val="FF9375"/>
                </a:solidFill>
                <a:latin typeface="Andalus" pitchFamily="2" charset="-78"/>
                <a:ea typeface="Times New Roman" pitchFamily="18" charset="0"/>
                <a:cs typeface="Andalus" pitchFamily="2" charset="-78"/>
              </a:rPr>
              <a:t>SAMARITANS LISTENED – Acts 8:16</a:t>
            </a:r>
            <a:endParaRPr lang="en-US" sz="2800" b="1" dirty="0">
              <a:solidFill>
                <a:srgbClr val="FF9375"/>
              </a:solidFill>
              <a:latin typeface="Andalus" pitchFamily="2" charset="-78"/>
              <a:cs typeface="Andalus" pitchFamily="2" charset="-78"/>
            </a:endParaRPr>
          </a:p>
          <a:p>
            <a:pPr algn="ctr" eaLnBrk="0" hangingPunct="0">
              <a:defRPr/>
            </a:pPr>
            <a:r>
              <a:rPr lang="en-US" sz="2800" b="1" dirty="0">
                <a:solidFill>
                  <a:srgbClr val="FF9375"/>
                </a:solidFill>
                <a:latin typeface="Andalus" pitchFamily="2" charset="-78"/>
                <a:ea typeface="Times New Roman" pitchFamily="18" charset="0"/>
                <a:cs typeface="Andalus" pitchFamily="2" charset="-78"/>
              </a:rPr>
              <a:t>GENTILES WERE COMMANDED – Acts 10:48</a:t>
            </a:r>
            <a:endParaRPr lang="en-US" sz="2800" b="1" dirty="0">
              <a:solidFill>
                <a:srgbClr val="FF9375"/>
              </a:solidFill>
              <a:latin typeface="Andalus" pitchFamily="2" charset="-78"/>
              <a:cs typeface="Andalus" pitchFamily="2" charset="-78"/>
            </a:endParaRPr>
          </a:p>
          <a:p>
            <a:pPr algn="ctr" eaLnBrk="0" hangingPunct="0">
              <a:defRPr/>
            </a:pPr>
            <a:r>
              <a:rPr lang="en-US" sz="2800" b="1" dirty="0">
                <a:solidFill>
                  <a:srgbClr val="FF9375"/>
                </a:solidFill>
                <a:latin typeface="Andalus" pitchFamily="2" charset="-78"/>
                <a:ea typeface="Times New Roman" pitchFamily="18" charset="0"/>
                <a:cs typeface="Andalus" pitchFamily="2" charset="-78"/>
              </a:rPr>
              <a:t>PAUL RE-BAPTIZED EPHESIANS – Acts 19:3-5</a:t>
            </a:r>
            <a:endParaRPr lang="en-US" sz="2800" b="1" dirty="0">
              <a:solidFill>
                <a:srgbClr val="FF9375"/>
              </a:solidFill>
              <a:latin typeface="Andalus" pitchFamily="2" charset="-78"/>
              <a:cs typeface="Andalus" pitchFamily="2" charset="-78"/>
            </a:endParaRPr>
          </a:p>
          <a:p>
            <a:pPr algn="ctr" eaLnBrk="0" hangingPunct="0">
              <a:defRPr/>
            </a:pPr>
            <a:r>
              <a:rPr lang="en-US" sz="2800" b="1" dirty="0">
                <a:solidFill>
                  <a:srgbClr val="FF9375"/>
                </a:solidFill>
                <a:latin typeface="Andalus" pitchFamily="2" charset="-78"/>
                <a:ea typeface="Times New Roman" pitchFamily="18" charset="0"/>
                <a:cs typeface="Andalus" pitchFamily="2" charset="-78"/>
              </a:rPr>
              <a:t>NO OTHER NAME FOR SALVATION – Acts 4:10-12</a:t>
            </a:r>
          </a:p>
          <a:p>
            <a:pPr algn="ctr" eaLnBrk="0" hangingPunct="0">
              <a:defRPr/>
            </a:pPr>
            <a:r>
              <a:rPr lang="en-US" sz="2800" b="1" dirty="0">
                <a:solidFill>
                  <a:srgbClr val="FF9375"/>
                </a:solidFill>
                <a:latin typeface="Andalus" pitchFamily="2" charset="-78"/>
                <a:ea typeface="Times New Roman" pitchFamily="18" charset="0"/>
                <a:cs typeface="Andalus" pitchFamily="2" charset="-78"/>
              </a:rPr>
              <a:t>EVERYTHING DONE IN JESUS’ NAME – Col. 3:17</a:t>
            </a:r>
            <a:r>
              <a:rPr lang="en-US" sz="2800" b="1" dirty="0">
                <a:solidFill>
                  <a:srgbClr val="FF9375"/>
                </a:solidFill>
                <a:latin typeface="Andalus" pitchFamily="2" charset="-78"/>
                <a:cs typeface="Andalus" pitchFamily="2" charset="-78"/>
              </a:rPr>
              <a:t>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990600" y="304800"/>
            <a:ext cx="7543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BAPTISM IN JESUS’ NAME ACCORDING TO HISTORY:</a:t>
            </a:r>
          </a:p>
        </p:txBody>
      </p:sp>
      <p:sp>
        <p:nvSpPr>
          <p:cNvPr id="5" name="Rectangle 4"/>
          <p:cNvSpPr/>
          <p:nvPr/>
        </p:nvSpPr>
        <p:spPr>
          <a:xfrm>
            <a:off x="1524000" y="1524000"/>
            <a:ext cx="7162800" cy="286232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9375"/>
                </a:solidFill>
                <a:latin typeface="Andalus" pitchFamily="2" charset="-78"/>
                <a:ea typeface="+mn-ea"/>
                <a:cs typeface="Andalus" pitchFamily="2" charset="-78"/>
              </a:rPr>
              <a:t>BRITANNICA ENCYCLOPEDIA – 11</a:t>
            </a:r>
            <a:r>
              <a:rPr lang="en-US" sz="3000" b="1" baseline="30000" dirty="0">
                <a:solidFill>
                  <a:srgbClr val="FF9375"/>
                </a:solidFill>
                <a:latin typeface="Andalus" pitchFamily="2" charset="-78"/>
                <a:ea typeface="+mn-ea"/>
                <a:cs typeface="Andalus" pitchFamily="2" charset="-78"/>
              </a:rPr>
              <a:t>th</a:t>
            </a:r>
            <a:r>
              <a:rPr lang="en-US" sz="3000" b="1" dirty="0">
                <a:solidFill>
                  <a:srgbClr val="FF9375"/>
                </a:solidFill>
                <a:latin typeface="Andalus" pitchFamily="2" charset="-78"/>
                <a:ea typeface="+mn-ea"/>
                <a:cs typeface="Andalus" pitchFamily="2" charset="-78"/>
              </a:rPr>
              <a:t> Edition – Vol. 3, pages 365 – 366 – The baptismal formula was changed from the NAME OF JESUS to the words “FATHER, SON, AND HOLY GHOST” by the Catholic Church in the second century.</a:t>
            </a:r>
          </a:p>
        </p:txBody>
      </p:sp>
      <p:sp>
        <p:nvSpPr>
          <p:cNvPr id="6" name="Rectangle 5"/>
          <p:cNvSpPr/>
          <p:nvPr/>
        </p:nvSpPr>
        <p:spPr>
          <a:xfrm>
            <a:off x="990600" y="4572000"/>
            <a:ext cx="8153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BRITANNICA ENCYCLOPEDIA – 11</a:t>
            </a:r>
            <a:r>
              <a:rPr lang="en-US" sz="3200" b="1" baseline="30000" dirty="0">
                <a:solidFill>
                  <a:srgbClr val="002E5C"/>
                </a:solidFill>
                <a:latin typeface="Andalus" pitchFamily="2" charset="-78"/>
                <a:ea typeface="+mn-ea"/>
                <a:cs typeface="Andalus" pitchFamily="2" charset="-78"/>
              </a:rPr>
              <a:t>th</a:t>
            </a:r>
            <a:r>
              <a:rPr lang="en-US" sz="3200" b="1" dirty="0">
                <a:solidFill>
                  <a:srgbClr val="002E5C"/>
                </a:solidFill>
                <a:latin typeface="Andalus" pitchFamily="2" charset="-78"/>
                <a:ea typeface="+mn-ea"/>
                <a:cs typeface="Andalus" pitchFamily="2" charset="-78"/>
              </a:rPr>
              <a:t> Edition – Vol. 3, page 82 – Everywhere in the oldest sources, it states that baptism took place in the NAME OF JESUS.</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0" y="1371600"/>
            <a:ext cx="7848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CATHOLIC ENCYCLOPEDIA  - Vol. 2, page 263 – Here the Catholics acknowledged that baptism was changed by the Catholic Church.</a:t>
            </a:r>
          </a:p>
        </p:txBody>
      </p:sp>
      <p:sp>
        <p:nvSpPr>
          <p:cNvPr id="5" name="Rectangle 4"/>
          <p:cNvSpPr/>
          <p:nvPr/>
        </p:nvSpPr>
        <p:spPr>
          <a:xfrm>
            <a:off x="1828800" y="3352800"/>
            <a:ext cx="7315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HASTINGS ENCYCLOPEDIA OF RELIGION – Vol. 2, page 377 - Christian baptism was administered using the words “in the Name of Jesus”.</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533400" y="609600"/>
            <a:ext cx="8229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HASTINGS ENCYCLOPEDIA OF RELIGION – Vol. 2, page 389 – Baptism was always in the NAME OF the LORD JESUS until the time of Justin Martyr, when the Triune formula was used.</a:t>
            </a:r>
          </a:p>
        </p:txBody>
      </p:sp>
      <p:pic>
        <p:nvPicPr>
          <p:cNvPr id="5" name="Picture 3" descr="C:\Users\Candra Poitras\Pictures\encyclopedia[1].jpg"/>
          <p:cNvPicPr>
            <a:picLocks noChangeAspect="1" noChangeArrowheads="1"/>
          </p:cNvPicPr>
          <p:nvPr/>
        </p:nvPicPr>
        <p:blipFill>
          <a:blip r:embed="rId2" cstate="print"/>
          <a:srcRect/>
          <a:stretch>
            <a:fillRect/>
          </a:stretch>
        </p:blipFill>
        <p:spPr bwMode="auto">
          <a:xfrm>
            <a:off x="228600" y="2667000"/>
            <a:ext cx="2622550" cy="1740139"/>
          </a:xfrm>
          <a:prstGeom prst="rect">
            <a:avLst/>
          </a:prstGeom>
          <a:ln>
            <a:noFill/>
          </a:ln>
          <a:effectLst>
            <a:softEdge rad="112500"/>
          </a:effectLst>
        </p:spPr>
      </p:pic>
      <p:pic>
        <p:nvPicPr>
          <p:cNvPr id="6" name="Picture 3" descr="C:\Users\Candra Poitras\Pictures\encyclopedia[1].jpg"/>
          <p:cNvPicPr>
            <a:picLocks noChangeAspect="1" noChangeArrowheads="1"/>
          </p:cNvPicPr>
          <p:nvPr/>
        </p:nvPicPr>
        <p:blipFill>
          <a:blip r:embed="rId2" cstate="print"/>
          <a:srcRect/>
          <a:stretch>
            <a:fillRect/>
          </a:stretch>
        </p:blipFill>
        <p:spPr bwMode="auto">
          <a:xfrm>
            <a:off x="2362200" y="2667000"/>
            <a:ext cx="2622550" cy="1740139"/>
          </a:xfrm>
          <a:prstGeom prst="rect">
            <a:avLst/>
          </a:prstGeom>
          <a:ln>
            <a:noFill/>
          </a:ln>
          <a:effectLst>
            <a:softEdge rad="112500"/>
          </a:effectLst>
        </p:spPr>
      </p:pic>
      <p:pic>
        <p:nvPicPr>
          <p:cNvPr id="7" name="Picture 3" descr="C:\Users\Candra Poitras\Pictures\encyclopedia[1].jpg"/>
          <p:cNvPicPr>
            <a:picLocks noChangeAspect="1" noChangeArrowheads="1"/>
          </p:cNvPicPr>
          <p:nvPr/>
        </p:nvPicPr>
        <p:blipFill>
          <a:blip r:embed="rId2" cstate="print"/>
          <a:srcRect/>
          <a:stretch>
            <a:fillRect/>
          </a:stretch>
        </p:blipFill>
        <p:spPr bwMode="auto">
          <a:xfrm>
            <a:off x="4267200" y="2667000"/>
            <a:ext cx="2622550" cy="1740139"/>
          </a:xfrm>
          <a:prstGeom prst="rect">
            <a:avLst/>
          </a:prstGeom>
          <a:ln>
            <a:noFill/>
          </a:ln>
          <a:effectLst>
            <a:softEdge rad="112500"/>
          </a:effectLst>
        </p:spPr>
      </p:pic>
      <p:pic>
        <p:nvPicPr>
          <p:cNvPr id="8" name="Picture 3" descr="C:\Users\Candra Poitras\Pictures\encyclopedia[1].jpg"/>
          <p:cNvPicPr>
            <a:picLocks noChangeAspect="1" noChangeArrowheads="1"/>
          </p:cNvPicPr>
          <p:nvPr/>
        </p:nvPicPr>
        <p:blipFill>
          <a:blip r:embed="rId2" cstate="print"/>
          <a:srcRect/>
          <a:stretch>
            <a:fillRect/>
          </a:stretch>
        </p:blipFill>
        <p:spPr bwMode="auto">
          <a:xfrm>
            <a:off x="6521450" y="2667000"/>
            <a:ext cx="2622550" cy="1740139"/>
          </a:xfrm>
          <a:prstGeom prst="rect">
            <a:avLst/>
          </a:prstGeom>
          <a:ln>
            <a:noFill/>
          </a:ln>
          <a:effectLst>
            <a:softEdge rad="112500"/>
          </a:effectLst>
        </p:spPr>
      </p:pic>
      <p:sp>
        <p:nvSpPr>
          <p:cNvPr id="9" name="Rectangle 4"/>
          <p:cNvSpPr>
            <a:spLocks noChangeArrowheads="1"/>
          </p:cNvSpPr>
          <p:nvPr/>
        </p:nvSpPr>
        <p:spPr bwMode="auto">
          <a:xfrm>
            <a:off x="381000" y="4572000"/>
            <a:ext cx="86106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buFontTx/>
              <a:buChar char="•"/>
              <a:tabLst>
                <a:tab pos="685800" algn="l"/>
              </a:tabLst>
              <a:defRPr/>
            </a:pPr>
            <a:r>
              <a:rPr lang="en-US" sz="3200" b="1" dirty="0">
                <a:solidFill>
                  <a:srgbClr val="FF9375"/>
                </a:solidFill>
                <a:latin typeface="Andalus" pitchFamily="2" charset="-78"/>
                <a:ea typeface="Times New Roman" pitchFamily="18" charset="0"/>
                <a:cs typeface="Andalus" pitchFamily="2" charset="-78"/>
              </a:rPr>
              <a:t>NEW INTERNATIONAL ENCYCLOPEDIA – Vol. 22, page 477 – The term “Trinity” was originated by Tertullian, a Roman Catholic Church Father.</a:t>
            </a:r>
            <a:endParaRPr lang="en-US" sz="32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1143000" y="152400"/>
            <a:ext cx="38100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Many historical figures, and even numerous reference volumes agree that the way to be baptized was by complete immersion, and in the name of Jesus Christ.</a:t>
            </a:r>
          </a:p>
        </p:txBody>
      </p:sp>
      <p:sp>
        <p:nvSpPr>
          <p:cNvPr id="5" name="Rectangle 4"/>
          <p:cNvSpPr/>
          <p:nvPr/>
        </p:nvSpPr>
        <p:spPr>
          <a:xfrm>
            <a:off x="5181600" y="2667000"/>
            <a:ext cx="38100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There in not one recorded baptism in the entire Bible that was carried out in any other way, but according to the commandment of Jesus.</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45720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Brazen Laver was a type of this practice that Jesus commanded, and when the priests did not obey it, they died!  This plan in God’s Tabernacle was extremely important, and still is today.</a:t>
            </a:r>
          </a:p>
        </p:txBody>
      </p:sp>
      <p:pic>
        <p:nvPicPr>
          <p:cNvPr id="5" name="Picture 3" descr="C:\Users\Candra Poitras\Pictures\jcgas0017[1].jpg"/>
          <p:cNvPicPr>
            <a:picLocks noChangeAspect="1" noChangeArrowheads="1"/>
          </p:cNvPicPr>
          <p:nvPr/>
        </p:nvPicPr>
        <p:blipFill>
          <a:blip r:embed="rId2" cstate="print"/>
          <a:srcRect/>
          <a:stretch>
            <a:fillRect/>
          </a:stretch>
        </p:blipFill>
        <p:spPr bwMode="auto">
          <a:xfrm rot="21139172">
            <a:off x="4953000" y="1905000"/>
            <a:ext cx="3742566" cy="2819400"/>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95400"/>
            <a:ext cx="9144000" cy="2400657"/>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8AA7E2"/>
                </a:solidFill>
                <a:latin typeface="Andalus" pitchFamily="2" charset="-78"/>
                <a:ea typeface="+mn-ea"/>
                <a:cs typeface="Andalus" pitchFamily="2" charset="-78"/>
              </a:rPr>
              <a:t>Scriptural proof that the apostles obeyed Jesus’ command in Matthew 28:19 is found in God’s Word.   To obey this command, we must find the name of the Father, the Son, and the Holy Ghost!  The Apostles knew the Name of the Father, Son, and Holy Ghost:</a:t>
            </a:r>
          </a:p>
        </p:txBody>
      </p:sp>
      <p:sp>
        <p:nvSpPr>
          <p:cNvPr id="4" name="TextBox 3"/>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5" name="Rectangle 3"/>
          <p:cNvSpPr>
            <a:spLocks noChangeArrowheads="1"/>
          </p:cNvSpPr>
          <p:nvPr/>
        </p:nvSpPr>
        <p:spPr bwMode="auto">
          <a:xfrm>
            <a:off x="457200" y="3581400"/>
            <a:ext cx="8686800" cy="181588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2800" b="1" dirty="0">
                <a:solidFill>
                  <a:srgbClr val="FF9375"/>
                </a:solidFill>
                <a:latin typeface="Andalus" pitchFamily="2" charset="-78"/>
                <a:ea typeface="Times New Roman" pitchFamily="18" charset="0"/>
                <a:cs typeface="Andalus" pitchFamily="2" charset="-78"/>
              </a:rPr>
              <a:t>Jesus is the name of the Father  (John 5:43, Isaiah 9:6)</a:t>
            </a:r>
            <a:endParaRPr lang="en-US" sz="2800" b="1" dirty="0">
              <a:solidFill>
                <a:srgbClr val="FF9375"/>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FFA74F"/>
                </a:solidFill>
                <a:latin typeface="Andalus" pitchFamily="2" charset="-78"/>
                <a:ea typeface="Times New Roman" pitchFamily="18" charset="0"/>
                <a:cs typeface="Andalus" pitchFamily="2" charset="-78"/>
              </a:rPr>
              <a:t>Jesus is the name of the Son (Matthew 1:21)</a:t>
            </a:r>
          </a:p>
          <a:p>
            <a:pPr eaLnBrk="0" hangingPunct="0">
              <a:buFont typeface="Arial" pitchFamily="34" charset="0"/>
              <a:buChar char="•"/>
              <a:tabLst>
                <a:tab pos="685800" algn="l"/>
              </a:tabLst>
              <a:defRPr/>
            </a:pPr>
            <a:r>
              <a:rPr lang="en-US" sz="2800" b="1" dirty="0">
                <a:solidFill>
                  <a:srgbClr val="FFBF4B"/>
                </a:solidFill>
                <a:latin typeface="Andalus" pitchFamily="2" charset="-78"/>
                <a:ea typeface="Times New Roman" pitchFamily="18" charset="0"/>
                <a:cs typeface="Andalus" pitchFamily="2" charset="-78"/>
              </a:rPr>
              <a:t>Jesus is the name of the Holy Ghost (John 14:18, John 14:26) The Holy Ghost in us is Jesus (II Corinthians 13:5).</a:t>
            </a:r>
            <a:r>
              <a:rPr lang="en-US" sz="2800" b="1" dirty="0">
                <a:solidFill>
                  <a:srgbClr val="FFBF4B"/>
                </a:solidFill>
                <a:latin typeface="Andalus" pitchFamily="2" charset="-78"/>
                <a:ea typeface="+mn-ea"/>
                <a:cs typeface="Andalus" pitchFamily="2" charset="-78"/>
              </a:rPr>
              <a:t>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3" name="Rectangle 2"/>
          <p:cNvSpPr/>
          <p:nvPr/>
        </p:nvSpPr>
        <p:spPr>
          <a:xfrm>
            <a:off x="228600" y="685800"/>
            <a:ext cx="8915400" cy="5486400"/>
          </a:xfrm>
          <a:prstGeom prst="rect">
            <a:avLst/>
          </a:prstGeom>
          <a:solidFill>
            <a:srgbClr val="002E5C"/>
          </a:solidFill>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ectangle 3"/>
          <p:cNvSpPr>
            <a:spLocks noChangeArrowheads="1"/>
          </p:cNvSpPr>
          <p:nvPr/>
        </p:nvSpPr>
        <p:spPr bwMode="auto">
          <a:xfrm>
            <a:off x="228600" y="685800"/>
            <a:ext cx="5591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FF9375"/>
                </a:solidFill>
                <a:latin typeface="Andalus" charset="0"/>
                <a:cs typeface="Andalus" charset="0"/>
              </a:rPr>
              <a:t>There is only ONE SPIRIT!</a:t>
            </a:r>
          </a:p>
        </p:txBody>
      </p:sp>
      <p:sp>
        <p:nvSpPr>
          <p:cNvPr id="5" name="Rectangle 3"/>
          <p:cNvSpPr>
            <a:spLocks noChangeArrowheads="1"/>
          </p:cNvSpPr>
          <p:nvPr/>
        </p:nvSpPr>
        <p:spPr bwMode="auto">
          <a:xfrm>
            <a:off x="762000" y="1371600"/>
            <a:ext cx="8229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514350" indent="-514350" eaLnBrk="0" hangingPunct="0">
              <a:buFont typeface="Georgia" charset="0"/>
              <a:buAutoNum type="arabicPeriod"/>
              <a:tabLst>
                <a:tab pos="685800" algn="l"/>
              </a:tabLst>
            </a:pPr>
            <a:r>
              <a:rPr lang="en-US" sz="3200" b="1">
                <a:solidFill>
                  <a:srgbClr val="FFA74F"/>
                </a:solidFill>
                <a:latin typeface="Andalus" charset="0"/>
                <a:ea typeface="Times New Roman" charset="0"/>
                <a:cs typeface="Andalus" charset="0"/>
              </a:rPr>
              <a:t>The Lord is that Spirit  (II Corinthians 3:17)</a:t>
            </a:r>
          </a:p>
          <a:p>
            <a:pPr marL="514350" indent="-514350" eaLnBrk="0" hangingPunct="0">
              <a:buFont typeface="Georgia" charset="0"/>
              <a:buAutoNum type="arabicPeriod"/>
              <a:tabLst>
                <a:tab pos="685800" algn="l"/>
              </a:tabLst>
            </a:pPr>
            <a:r>
              <a:rPr lang="en-US" sz="3200" b="1">
                <a:solidFill>
                  <a:srgbClr val="FFBF4B"/>
                </a:solidFill>
                <a:latin typeface="Andalus" charset="0"/>
                <a:ea typeface="Times New Roman" charset="0"/>
                <a:cs typeface="Andalus" charset="0"/>
              </a:rPr>
              <a:t>The Holy Ghost is called </a:t>
            </a:r>
            <a:r>
              <a:rPr lang="ja-JP" altLang="en-US" sz="3200" b="1">
                <a:solidFill>
                  <a:srgbClr val="FFBF4B"/>
                </a:solidFill>
                <a:latin typeface="Andalus" charset="0"/>
                <a:ea typeface="Times New Roman" charset="0"/>
                <a:cs typeface="Andalus" charset="0"/>
              </a:rPr>
              <a:t>“</a:t>
            </a:r>
            <a:r>
              <a:rPr lang="en-US" sz="3200" b="1">
                <a:solidFill>
                  <a:srgbClr val="FFBF4B"/>
                </a:solidFill>
                <a:latin typeface="Andalus" charset="0"/>
                <a:ea typeface="Times New Roman" charset="0"/>
                <a:cs typeface="Andalus" charset="0"/>
              </a:rPr>
              <a:t>Christ in you</a:t>
            </a:r>
            <a:r>
              <a:rPr lang="ja-JP" altLang="en-US" sz="3200" b="1">
                <a:solidFill>
                  <a:srgbClr val="FFBF4B"/>
                </a:solidFill>
                <a:latin typeface="Andalus" charset="0"/>
                <a:ea typeface="Times New Roman" charset="0"/>
                <a:cs typeface="Andalus" charset="0"/>
              </a:rPr>
              <a:t>”</a:t>
            </a:r>
            <a:r>
              <a:rPr lang="en-US" sz="3200" b="1">
                <a:solidFill>
                  <a:srgbClr val="FFBF4B"/>
                </a:solidFill>
                <a:latin typeface="Andalus" charset="0"/>
                <a:ea typeface="Times New Roman" charset="0"/>
                <a:cs typeface="Andalus" charset="0"/>
              </a:rPr>
              <a:t> (Colossians 1:27)</a:t>
            </a:r>
            <a:endParaRPr lang="en-US" sz="3200" b="1">
              <a:solidFill>
                <a:srgbClr val="FFBF4B"/>
              </a:solidFill>
              <a:latin typeface="Andalus" charset="0"/>
              <a:cs typeface="Andalus" charset="0"/>
            </a:endParaRPr>
          </a:p>
          <a:p>
            <a:pPr marL="514350" indent="-514350" eaLnBrk="0" hangingPunct="0">
              <a:buFont typeface="Georgia" charset="0"/>
              <a:buAutoNum type="arabicPeriod"/>
              <a:tabLst>
                <a:tab pos="685800" algn="l"/>
              </a:tabLst>
            </a:pPr>
            <a:r>
              <a:rPr lang="en-US" sz="3200" b="1">
                <a:solidFill>
                  <a:srgbClr val="FF9375"/>
                </a:solidFill>
                <a:latin typeface="Andalus" charset="0"/>
                <a:cs typeface="Times New Roman" charset="0"/>
              </a:rPr>
              <a:t>Jesus said, </a:t>
            </a:r>
            <a:r>
              <a:rPr lang="ja-JP" altLang="en-US" sz="3200" b="1">
                <a:solidFill>
                  <a:srgbClr val="FF9375"/>
                </a:solidFill>
                <a:latin typeface="Andalus" charset="0"/>
                <a:cs typeface="Times New Roman" charset="0"/>
              </a:rPr>
              <a:t>“</a:t>
            </a:r>
            <a:r>
              <a:rPr lang="en-US" sz="3200" b="1">
                <a:solidFill>
                  <a:srgbClr val="FF9375"/>
                </a:solidFill>
                <a:latin typeface="Andalus" charset="0"/>
                <a:cs typeface="Times New Roman" charset="0"/>
              </a:rPr>
              <a:t>I and my Father will come in</a:t>
            </a:r>
            <a:r>
              <a:rPr lang="ja-JP" altLang="en-US" sz="3200" b="1">
                <a:solidFill>
                  <a:srgbClr val="FF9375"/>
                </a:solidFill>
                <a:latin typeface="Andalus" charset="0"/>
                <a:cs typeface="Times New Roman" charset="0"/>
              </a:rPr>
              <a:t>”</a:t>
            </a:r>
            <a:r>
              <a:rPr lang="en-US" sz="3200" b="1">
                <a:solidFill>
                  <a:srgbClr val="FF9375"/>
                </a:solidFill>
                <a:latin typeface="Andalus" charset="0"/>
                <a:cs typeface="Times New Roman" charset="0"/>
              </a:rPr>
              <a:t>. (John 14:23)	</a:t>
            </a:r>
            <a:endParaRPr lang="en-US" sz="3200" b="1">
              <a:solidFill>
                <a:srgbClr val="FF9375"/>
              </a:solidFill>
              <a:latin typeface="Andalus" charset="0"/>
              <a:cs typeface="Andalus" charset="0"/>
            </a:endParaRPr>
          </a:p>
          <a:p>
            <a:pPr marL="514350" indent="-514350" eaLnBrk="0" hangingPunct="0">
              <a:buFont typeface="Georgia" charset="0"/>
              <a:buAutoNum type="arabicPeriod"/>
              <a:tabLst>
                <a:tab pos="685800" algn="l"/>
              </a:tabLst>
            </a:pPr>
            <a:r>
              <a:rPr lang="en-US" sz="3200" b="1">
                <a:solidFill>
                  <a:srgbClr val="FFA74F"/>
                </a:solidFill>
                <a:latin typeface="Andalus" charset="0"/>
                <a:cs typeface="Times New Roman" charset="0"/>
              </a:rPr>
              <a:t>This Spirit is called both God, and the Father.  (Ephesians 4:6 and II Corinthians 6:16)</a:t>
            </a:r>
            <a:endParaRPr lang="en-US" sz="3200" b="1">
              <a:solidFill>
                <a:srgbClr val="FFA74F"/>
              </a:solidFill>
              <a:latin typeface="Andalus" charset="0"/>
              <a:cs typeface="Andalus" charset="0"/>
            </a:endParaRPr>
          </a:p>
          <a:p>
            <a:pPr marL="514350" indent="-514350" eaLnBrk="0" hangingPunct="0">
              <a:buFont typeface="Georgia" charset="0"/>
              <a:buAutoNum type="arabicPeriod"/>
              <a:tabLst>
                <a:tab pos="685800" algn="l"/>
              </a:tabLst>
            </a:pPr>
            <a:r>
              <a:rPr lang="en-US" sz="3200" b="1">
                <a:solidFill>
                  <a:srgbClr val="FFBF4B"/>
                </a:solidFill>
                <a:latin typeface="Andalus" charset="0"/>
                <a:cs typeface="Times New Roman" charset="0"/>
              </a:rPr>
              <a:t>When we receive the Holy Ghost, we receive Jesus in His Spirit form.</a:t>
            </a:r>
            <a:endParaRPr lang="en-US" sz="3200" b="1">
              <a:solidFill>
                <a:srgbClr val="FFBF4B"/>
              </a:solidFill>
              <a:latin typeface="Andalus" charset="0"/>
              <a:cs typeface="Andalus" charset="0"/>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p:cTn id="23" dur="500" fill="hold"/>
                                        <p:tgtEl>
                                          <p:spTgt spid="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p:cTn id="31" dur="500" fill="hold"/>
                                        <p:tgtEl>
                                          <p:spTgt spid="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 calcmode="lin" valueType="num">
                                      <p:cBhvr>
                                        <p:cTn id="39" dur="500" fill="hold"/>
                                        <p:tgtEl>
                                          <p:spTgt spid="5">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5">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5">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nodeType="click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calcmode="lin" valueType="num">
                                      <p:cBhvr>
                                        <p:cTn id="47" dur="500" fill="hold"/>
                                        <p:tgtEl>
                                          <p:spTgt spid="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1066800" y="152400"/>
            <a:ext cx="40386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Since Jesus is the name of the Father, the Son, and the Holy Ghost, we can see that when we baptize in the Name of Jesus, we are directly obeying Jesus’ command in Matthew 28:19 as did the Apostles.</a:t>
            </a:r>
          </a:p>
        </p:txBody>
      </p:sp>
      <p:pic>
        <p:nvPicPr>
          <p:cNvPr id="5" name="Picture 4" descr="http://www.turnbacktogod.com/wp-content/uploads/2009/09/jesus-christ-pics-220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10200" y="2438400"/>
            <a:ext cx="3581400" cy="4239482"/>
          </a:xfrm>
          <a:prstGeom prst="rect">
            <a:avLst/>
          </a:prstGeom>
          <a:ln>
            <a:noFill/>
          </a:ln>
          <a:effectLst>
            <a:softEdge rad="112500"/>
          </a:effectLst>
        </p:spPr>
      </p:pic>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304800" y="1295400"/>
            <a:ext cx="8382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“All Scripture is given by inspiration of God, and is profitable for doctrine, for reproof, for correction, for instruction in righteousness:”  (II Timothy 3:16).  We cannot ignore scriptures on Jesus’ Name baptism.</a:t>
            </a:r>
          </a:p>
        </p:txBody>
      </p:sp>
      <p:sp>
        <p:nvSpPr>
          <p:cNvPr id="5" name="Rectangle 4"/>
          <p:cNvSpPr/>
          <p:nvPr/>
        </p:nvSpPr>
        <p:spPr>
          <a:xfrm>
            <a:off x="0" y="3810000"/>
            <a:ext cx="9144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Matthew 28:19 is in harmony with all Scriptures.  We must correctly understand Scripture.  Remember, Scripture will always interpret Scripture.</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8763000" cy="1200329"/>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2E5C"/>
                </a:solidFill>
                <a:latin typeface="Andalus" pitchFamily="2" charset="-78"/>
                <a:ea typeface="+mn-ea"/>
                <a:cs typeface="Andalus" pitchFamily="2" charset="-78"/>
              </a:rPr>
              <a:t>Is it enough for us to sprinkle when we are following the cleansing plan given by God?</a:t>
            </a:r>
          </a:p>
        </p:txBody>
      </p:sp>
      <p:sp>
        <p:nvSpPr>
          <p:cNvPr id="5" name="Rectangle 3"/>
          <p:cNvSpPr>
            <a:spLocks noChangeArrowheads="1"/>
          </p:cNvSpPr>
          <p:nvPr/>
        </p:nvSpPr>
        <p:spPr bwMode="auto">
          <a:xfrm>
            <a:off x="990600" y="1981200"/>
            <a:ext cx="76962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3200" b="1" dirty="0">
                <a:solidFill>
                  <a:srgbClr val="8AA7E2"/>
                </a:solidFill>
                <a:latin typeface="Andalus" pitchFamily="2" charset="-78"/>
                <a:ea typeface="Times New Roman" pitchFamily="18" charset="0"/>
                <a:cs typeface="Andalus" pitchFamily="2" charset="-78"/>
              </a:rPr>
              <a:t>Baptize – Greek (</a:t>
            </a:r>
            <a:r>
              <a:rPr lang="en-US" sz="3200" b="1" dirty="0" err="1">
                <a:solidFill>
                  <a:srgbClr val="8AA7E2"/>
                </a:solidFill>
                <a:latin typeface="Andalus" pitchFamily="2" charset="-78"/>
                <a:ea typeface="Times New Roman" pitchFamily="18" charset="0"/>
                <a:cs typeface="Andalus" pitchFamily="2" charset="-78"/>
              </a:rPr>
              <a:t>baptizo</a:t>
            </a:r>
            <a:r>
              <a:rPr lang="en-US" sz="3200" b="1" dirty="0">
                <a:solidFill>
                  <a:srgbClr val="8AA7E2"/>
                </a:solidFill>
                <a:latin typeface="Andalus" pitchFamily="2" charset="-78"/>
                <a:ea typeface="Times New Roman" pitchFamily="18" charset="0"/>
                <a:cs typeface="Andalus" pitchFamily="2" charset="-78"/>
              </a:rPr>
              <a:t>) means “to bury, to plunge, or to immerse”.  Romans 6:4; Colossians 2:12 commands us to be buried with Him in baptism.</a:t>
            </a:r>
          </a:p>
          <a:p>
            <a:pPr eaLnBrk="0" hangingPunct="0">
              <a:buFont typeface="Arial" pitchFamily="34" charset="0"/>
              <a:buChar char="•"/>
              <a:tabLst>
                <a:tab pos="685800" algn="l"/>
              </a:tabLst>
              <a:defRPr/>
            </a:pPr>
            <a:r>
              <a:rPr lang="en-US" sz="3200" b="1" dirty="0">
                <a:solidFill>
                  <a:srgbClr val="002E5C"/>
                </a:solidFill>
                <a:latin typeface="Andalus" pitchFamily="2" charset="-78"/>
                <a:ea typeface="Times New Roman" pitchFamily="18" charset="0"/>
                <a:cs typeface="Andalus" pitchFamily="2" charset="-78"/>
              </a:rPr>
              <a:t>Some say John sprinkled for lack of water.  John 3:23 reads, “there was much water there”.</a:t>
            </a:r>
            <a:r>
              <a:rPr lang="en-US" sz="3200" b="1" dirty="0">
                <a:solidFill>
                  <a:srgbClr val="002E5C"/>
                </a:solidFill>
                <a:latin typeface="Andalus" pitchFamily="2" charset="-78"/>
                <a:ea typeface="+mn-ea"/>
                <a:cs typeface="Andalus" pitchFamily="2" charset="-78"/>
              </a:rPr>
              <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p:nvPr/>
        </p:nvSpPr>
        <p:spPr>
          <a:xfrm>
            <a:off x="990600" y="0"/>
            <a:ext cx="8153400" cy="6858000"/>
          </a:xfrm>
          <a:prstGeom prst="rect">
            <a:avLst/>
          </a:prstGeom>
          <a:solidFill>
            <a:srgbClr val="FFBF4B"/>
          </a:solidFill>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676400" y="609600"/>
            <a:ext cx="6553200" cy="1446550"/>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002E5C"/>
                </a:solidFill>
                <a:latin typeface="Andalus" pitchFamily="2" charset="-78"/>
                <a:ea typeface="+mn-ea"/>
                <a:cs typeface="Andalus" pitchFamily="2" charset="-78"/>
              </a:rPr>
              <a:t>There is only ONE Bible way to be baptized:</a:t>
            </a:r>
          </a:p>
        </p:txBody>
      </p:sp>
      <p:sp>
        <p:nvSpPr>
          <p:cNvPr id="6" name="Rectangle 3"/>
          <p:cNvSpPr>
            <a:spLocks noChangeArrowheads="1"/>
          </p:cNvSpPr>
          <p:nvPr/>
        </p:nvSpPr>
        <p:spPr bwMode="auto">
          <a:xfrm>
            <a:off x="1066800" y="2514600"/>
            <a:ext cx="8077200" cy="39703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600" b="1" dirty="0">
                <a:solidFill>
                  <a:srgbClr val="002E5C"/>
                </a:solidFill>
                <a:latin typeface="Andalus" pitchFamily="2" charset="-78"/>
                <a:ea typeface="Times New Roman" pitchFamily="18" charset="0"/>
                <a:cs typeface="Andalus" pitchFamily="2" charset="-78"/>
              </a:rPr>
              <a:t>WATER – 			Acts 10:47</a:t>
            </a:r>
            <a:endParaRPr lang="en-US" sz="3600" b="1" dirty="0">
              <a:solidFill>
                <a:srgbClr val="002E5C"/>
              </a:solidFill>
              <a:latin typeface="Andalus" pitchFamily="2" charset="-78"/>
              <a:ea typeface="+mn-ea"/>
              <a:cs typeface="Andalus" pitchFamily="2" charset="-78"/>
            </a:endParaRPr>
          </a:p>
          <a:p>
            <a:pPr eaLnBrk="0" hangingPunct="0">
              <a:defRPr/>
            </a:pPr>
            <a:r>
              <a:rPr lang="en-US" sz="3600" b="1" dirty="0">
                <a:solidFill>
                  <a:srgbClr val="002E5C"/>
                </a:solidFill>
                <a:latin typeface="Andalus" pitchFamily="2" charset="-78"/>
                <a:ea typeface="Times New Roman" pitchFamily="18" charset="0"/>
                <a:cs typeface="Andalus" pitchFamily="2" charset="-78"/>
              </a:rPr>
              <a:t>MUCH WATER – 		John 3:23</a:t>
            </a:r>
            <a:endParaRPr lang="en-US" sz="3600" b="1" dirty="0">
              <a:solidFill>
                <a:srgbClr val="002E5C"/>
              </a:solidFill>
              <a:latin typeface="Andalus" pitchFamily="2" charset="-78"/>
              <a:ea typeface="+mn-ea"/>
              <a:cs typeface="Andalus" pitchFamily="2" charset="-78"/>
            </a:endParaRPr>
          </a:p>
          <a:p>
            <a:pPr eaLnBrk="0" hangingPunct="0">
              <a:defRPr/>
            </a:pPr>
            <a:r>
              <a:rPr lang="en-US" sz="3600" b="1" dirty="0">
                <a:solidFill>
                  <a:srgbClr val="002E5C"/>
                </a:solidFill>
                <a:latin typeface="Andalus" pitchFamily="2" charset="-78"/>
                <a:ea typeface="Times New Roman" pitchFamily="18" charset="0"/>
                <a:cs typeface="Andalus" pitchFamily="2" charset="-78"/>
              </a:rPr>
              <a:t>INTO THE WATER – 		Acts 8:38</a:t>
            </a:r>
            <a:endParaRPr lang="en-US" sz="3600" b="1" dirty="0">
              <a:solidFill>
                <a:srgbClr val="002E5C"/>
              </a:solidFill>
              <a:latin typeface="Andalus" pitchFamily="2" charset="-78"/>
              <a:ea typeface="+mn-ea"/>
              <a:cs typeface="Andalus" pitchFamily="2" charset="-78"/>
            </a:endParaRPr>
          </a:p>
          <a:p>
            <a:pPr eaLnBrk="0" hangingPunct="0">
              <a:defRPr/>
            </a:pPr>
            <a:r>
              <a:rPr lang="en-US" sz="3600" b="1" dirty="0">
                <a:solidFill>
                  <a:srgbClr val="002E5C"/>
                </a:solidFill>
                <a:latin typeface="Andalus" pitchFamily="2" charset="-78"/>
                <a:ea typeface="Times New Roman" pitchFamily="18" charset="0"/>
                <a:cs typeface="Andalus" pitchFamily="2" charset="-78"/>
              </a:rPr>
              <a:t>OUT OF THE WATER – 		Acts 8:39</a:t>
            </a:r>
            <a:endParaRPr lang="en-US" sz="3600" b="1" dirty="0">
              <a:solidFill>
                <a:srgbClr val="002E5C"/>
              </a:solidFill>
              <a:latin typeface="Andalus" pitchFamily="2" charset="-78"/>
              <a:ea typeface="+mn-ea"/>
              <a:cs typeface="Andalus" pitchFamily="2" charset="-78"/>
            </a:endParaRPr>
          </a:p>
          <a:p>
            <a:pPr eaLnBrk="0" hangingPunct="0">
              <a:defRPr/>
            </a:pPr>
            <a:r>
              <a:rPr lang="en-US" sz="3600" b="1" dirty="0">
                <a:solidFill>
                  <a:srgbClr val="002E5C"/>
                </a:solidFill>
                <a:latin typeface="Andalus" pitchFamily="2" charset="-78"/>
                <a:ea typeface="Times New Roman" pitchFamily="18" charset="0"/>
                <a:cs typeface="Andalus" pitchFamily="2" charset="-78"/>
              </a:rPr>
              <a:t>BURIED IN WATER – 		Romans 6:4</a:t>
            </a:r>
            <a:endParaRPr lang="en-US" sz="3600" b="1" dirty="0">
              <a:solidFill>
                <a:srgbClr val="002E5C"/>
              </a:solidFill>
              <a:latin typeface="Andalus" pitchFamily="2" charset="-78"/>
              <a:ea typeface="+mn-ea"/>
              <a:cs typeface="Andalus" pitchFamily="2" charset="-78"/>
            </a:endParaRPr>
          </a:p>
          <a:p>
            <a:pPr eaLnBrk="0" hangingPunct="0">
              <a:defRPr/>
            </a:pPr>
            <a:r>
              <a:rPr lang="en-US" sz="3600" b="1" dirty="0">
                <a:solidFill>
                  <a:srgbClr val="002E5C"/>
                </a:solidFill>
                <a:latin typeface="Andalus" pitchFamily="2" charset="-78"/>
                <a:ea typeface="Times New Roman" pitchFamily="18" charset="0"/>
                <a:cs typeface="Andalus" pitchFamily="2" charset="-78"/>
              </a:rPr>
              <a:t>PLANTED IN WATER – 		Romans 6:5</a:t>
            </a:r>
          </a:p>
          <a:p>
            <a:pPr eaLnBrk="0" hangingPunct="0">
              <a:defRPr/>
            </a:pPr>
            <a:r>
              <a:rPr lang="en-US" sz="3600" b="1" dirty="0">
                <a:solidFill>
                  <a:srgbClr val="002E5C"/>
                </a:solidFill>
                <a:latin typeface="Andalus" pitchFamily="2" charset="-78"/>
                <a:ea typeface="Times New Roman" pitchFamily="18" charset="0"/>
                <a:cs typeface="Andalus" pitchFamily="2" charset="-78"/>
              </a:rPr>
              <a:t>(Read Mark 16:16 and I Peter 3:20,21.)</a:t>
            </a:r>
            <a:r>
              <a:rPr lang="en-US" sz="3600" b="1" dirty="0">
                <a:solidFill>
                  <a:srgbClr val="002E5C"/>
                </a:solidFill>
                <a:latin typeface="Andalus" pitchFamily="2" charset="-78"/>
                <a:ea typeface="+mn-ea"/>
                <a:cs typeface="Andalus" pitchFamily="2" charset="-78"/>
              </a:rPr>
              <a:t> </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ounded Rectangle 3"/>
          <p:cNvSpPr/>
          <p:nvPr/>
        </p:nvSpPr>
        <p:spPr>
          <a:xfrm>
            <a:off x="685800" y="1447800"/>
            <a:ext cx="7848600" cy="3733800"/>
          </a:xfrm>
          <a:prstGeom prst="roundRect">
            <a:avLst/>
          </a:prstGeom>
          <a:solidFill>
            <a:srgbClr val="8AA7E2"/>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6000" b="1" dirty="0">
                <a:latin typeface="Andalus" pitchFamily="2" charset="-78"/>
                <a:cs typeface="Andalus" pitchFamily="2" charset="-78"/>
              </a:rPr>
              <a:t>There is only ONE LORD, ONE FAITH, and ONE BAPTISM (Ephesians 4:5).</a:t>
            </a:r>
            <a:endParaRPr lang="en-US" sz="6000" b="1" dirty="0">
              <a:latin typeface="Andalus" pitchFamily="2" charset="-78"/>
              <a:cs typeface="Andalus" pitchFamily="2" charset="-78"/>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b="1" dirty="0">
                <a:solidFill>
                  <a:srgbClr val="FF9375"/>
                </a:solidFill>
                <a:latin typeface="Bernard MT Condensed" pitchFamily="18" charset="0"/>
                <a:ea typeface="+mn-ea"/>
              </a:rPr>
              <a:t>Lesson 6b: The Brazen Laver</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228600" y="685800"/>
            <a:ext cx="8610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002E5C"/>
                </a:solidFill>
                <a:latin typeface="Andalus" charset="0"/>
                <a:cs typeface="Andalus" charset="0"/>
              </a:rPr>
              <a:t>WATER BAPTISM ACCORDING TO CHURCH LEADERS:</a:t>
            </a:r>
          </a:p>
        </p:txBody>
      </p:sp>
      <p:sp>
        <p:nvSpPr>
          <p:cNvPr id="5" name="Rectangle 3"/>
          <p:cNvSpPr>
            <a:spLocks noChangeArrowheads="1"/>
          </p:cNvSpPr>
          <p:nvPr/>
        </p:nvSpPr>
        <p:spPr bwMode="auto">
          <a:xfrm>
            <a:off x="762000" y="1828800"/>
            <a:ext cx="8153400" cy="2062103"/>
          </a:xfrm>
          <a:prstGeom prst="rect">
            <a:avLst/>
          </a:prstGeom>
          <a:solidFill>
            <a:srgbClr val="8AA7E2"/>
          </a:solidFill>
          <a:ln w="9525">
            <a:no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002E5C"/>
                </a:solidFill>
                <a:latin typeface="Andalus" charset="0"/>
                <a:ea typeface="Times New Roman" charset="0"/>
                <a:cs typeface="Andalus" charset="0"/>
              </a:rPr>
              <a:t>JOHN CALVIN – PRESBYTERIAN</a:t>
            </a:r>
          </a:p>
          <a:p>
            <a:pPr algn="ct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The word </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baptize</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 signifies to immerse.  It is certain that immersion was the practice of the primitive church.</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 </a:t>
            </a:r>
          </a:p>
        </p:txBody>
      </p:sp>
      <p:sp>
        <p:nvSpPr>
          <p:cNvPr id="6" name="Rectangle 4"/>
          <p:cNvSpPr>
            <a:spLocks noChangeArrowheads="1"/>
          </p:cNvSpPr>
          <p:nvPr/>
        </p:nvSpPr>
        <p:spPr bwMode="auto">
          <a:xfrm>
            <a:off x="228600" y="4114800"/>
            <a:ext cx="8153400" cy="2062103"/>
          </a:xfrm>
          <a:prstGeom prst="rect">
            <a:avLst/>
          </a:prstGeom>
          <a:solidFill>
            <a:srgbClr val="002E5C"/>
          </a:solidFill>
          <a:ln w="9525">
            <a:no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8AA7E2"/>
                </a:solidFill>
                <a:latin typeface="Andalus" charset="0"/>
                <a:ea typeface="Times New Roman" charset="0"/>
                <a:cs typeface="Andalus" charset="0"/>
              </a:rPr>
              <a:t>MARTIN LUTHER – LUTHERAN</a:t>
            </a:r>
          </a:p>
          <a:p>
            <a:pPr algn="ctr"/>
            <a:r>
              <a:rPr lang="ja-JP" altLang="en-US" sz="3200" b="1">
                <a:solidFill>
                  <a:srgbClr val="8AA7E2"/>
                </a:solidFill>
                <a:latin typeface="Andalus" charset="0"/>
                <a:ea typeface="Times New Roman" charset="0"/>
                <a:cs typeface="Andalus" charset="0"/>
              </a:rPr>
              <a:t>“</a:t>
            </a:r>
            <a:r>
              <a:rPr lang="en-US" sz="3200" b="1">
                <a:solidFill>
                  <a:srgbClr val="8AA7E2"/>
                </a:solidFill>
                <a:latin typeface="Andalus" charset="0"/>
                <a:ea typeface="Times New Roman" charset="0"/>
                <a:cs typeface="Andalus" charset="0"/>
              </a:rPr>
              <a:t>Baptism is a Greek word, and may be translated </a:t>
            </a:r>
            <a:r>
              <a:rPr lang="ja-JP" altLang="en-US" sz="3200" b="1">
                <a:solidFill>
                  <a:srgbClr val="8AA7E2"/>
                </a:solidFill>
                <a:latin typeface="Andalus" charset="0"/>
                <a:ea typeface="Times New Roman" charset="0"/>
                <a:cs typeface="Andalus" charset="0"/>
              </a:rPr>
              <a:t>‘</a:t>
            </a:r>
            <a:r>
              <a:rPr lang="en-US" sz="3200" b="1">
                <a:solidFill>
                  <a:srgbClr val="8AA7E2"/>
                </a:solidFill>
                <a:latin typeface="Andalus" charset="0"/>
                <a:ea typeface="Times New Roman" charset="0"/>
                <a:cs typeface="Andalus" charset="0"/>
              </a:rPr>
              <a:t>immerse</a:t>
            </a:r>
            <a:r>
              <a:rPr lang="ja-JP" altLang="en-US" sz="3200" b="1">
                <a:solidFill>
                  <a:srgbClr val="8AA7E2"/>
                </a:solidFill>
                <a:latin typeface="Andalus" charset="0"/>
                <a:ea typeface="Times New Roman" charset="0"/>
                <a:cs typeface="Andalus" charset="0"/>
              </a:rPr>
              <a:t>’</a:t>
            </a:r>
            <a:r>
              <a:rPr lang="en-US" sz="3200" b="1">
                <a:solidFill>
                  <a:srgbClr val="8AA7E2"/>
                </a:solidFill>
                <a:latin typeface="Andalus" charset="0"/>
                <a:ea typeface="Times New Roman" charset="0"/>
                <a:cs typeface="Andalus" charset="0"/>
              </a:rPr>
              <a:t>.  I would have those who are to be baptized to be altogether dipped.</a:t>
            </a:r>
            <a:r>
              <a:rPr lang="ja-JP" altLang="en-US" sz="3200" b="1">
                <a:solidFill>
                  <a:srgbClr val="8AA7E2"/>
                </a:solidFill>
                <a:latin typeface="Andalus" charset="0"/>
                <a:ea typeface="Times New Roman" charset="0"/>
                <a:cs typeface="Andalus" charset="0"/>
              </a:rPr>
              <a:t>”</a:t>
            </a:r>
            <a:r>
              <a:rPr lang="en-US" sz="3200" b="1">
                <a:solidFill>
                  <a:srgbClr val="8AA7E2"/>
                </a:solidFill>
                <a:latin typeface="Andalus" charset="0"/>
                <a:ea typeface="Times New Roman" charset="0"/>
                <a:cs typeface="Andalus" charset="0"/>
              </a:rPr>
              <a:t>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1354</TotalTime>
  <Words>1054</Words>
  <Application>Microsoft Macintosh PowerPoint</Application>
  <PresentationFormat>On-screen Show (4:3)</PresentationFormat>
  <Paragraphs>75</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Georgia</vt:lpstr>
      <vt:lpstr>Calibri</vt:lpstr>
      <vt:lpstr>Andalus</vt:lpstr>
      <vt:lpstr>Times New Roman</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2018-02-15T15:27:30Z</dcterms:modified>
</cp:coreProperties>
</file>