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6"/>
  </p:notesMasterIdLst>
  <p:handoutMasterIdLst>
    <p:handoutMasterId r:id="rId17"/>
  </p:handoutMasterIdLst>
  <p:sldIdLst>
    <p:sldId id="269" r:id="rId2"/>
    <p:sldId id="268" r:id="rId3"/>
    <p:sldId id="266" r:id="rId4"/>
    <p:sldId id="270" r:id="rId5"/>
    <p:sldId id="281" r:id="rId6"/>
    <p:sldId id="290" r:id="rId7"/>
    <p:sldId id="297" r:id="rId8"/>
    <p:sldId id="279" r:id="rId9"/>
    <p:sldId id="291" r:id="rId10"/>
    <p:sldId id="271" r:id="rId11"/>
    <p:sldId id="280" r:id="rId12"/>
    <p:sldId id="288" r:id="rId13"/>
    <p:sldId id="272" r:id="rId14"/>
    <p:sldId id="284"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AA7E2"/>
    <a:srgbClr val="002E5C"/>
    <a:srgbClr val="FFBF4B"/>
    <a:srgbClr val="FFA74F"/>
    <a:srgbClr val="FF9375"/>
    <a:srgbClr val="F8F8F8"/>
    <a:srgbClr val="F9F7D5"/>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4660"/>
  </p:normalViewPr>
  <p:slideViewPr>
    <p:cSldViewPr>
      <p:cViewPr varScale="1">
        <p:scale>
          <a:sx n="69" d="100"/>
          <a:sy n="69" d="100"/>
        </p:scale>
        <p:origin x="-104" y="-13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6CF3641-B0AD-F847-9C11-DAC4833CD786}" type="slidenum">
              <a:rPr lang="en-US"/>
              <a:pPr/>
              <a:t>‹#›</a:t>
            </a:fld>
            <a:endParaRPr lang="en-US"/>
          </a:p>
        </p:txBody>
      </p:sp>
    </p:spTree>
    <p:extLst>
      <p:ext uri="{BB962C8B-B14F-4D97-AF65-F5344CB8AC3E}">
        <p14:creationId xmlns:p14="http://schemas.microsoft.com/office/powerpoint/2010/main" val="38319350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atin typeface="Arial" pitchFamily="34" charset="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E8E44EF1-B999-C84B-BFFA-50B7EF5C26AA}" type="datetimeFigureOut">
              <a:rPr lang="en-US"/>
              <a:pPr/>
              <a:t>2/15/18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atin typeface="Arial" pitchFamily="34" charset="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4BF436F-91D0-E341-8FBE-A2A87A673603}" type="slidenum">
              <a:rPr lang="en-US"/>
              <a:pPr/>
              <a:t>‹#›</a:t>
            </a:fld>
            <a:endParaRPr lang="en-US"/>
          </a:p>
        </p:txBody>
      </p:sp>
    </p:spTree>
    <p:extLst>
      <p:ext uri="{BB962C8B-B14F-4D97-AF65-F5344CB8AC3E}">
        <p14:creationId xmlns:p14="http://schemas.microsoft.com/office/powerpoint/2010/main" val="255103738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charset="0"/>
        <a:cs typeface="+mn-cs"/>
      </a:defRPr>
    </a:lvl1pPr>
    <a:lvl2pPr marL="457200" algn="l" rtl="0" fontAlgn="base">
      <a:spcBef>
        <a:spcPct val="30000"/>
      </a:spcBef>
      <a:spcAft>
        <a:spcPct val="0"/>
      </a:spcAft>
      <a:defRPr sz="1200" kern="1200">
        <a:solidFill>
          <a:schemeClr val="tx1"/>
        </a:solidFill>
        <a:latin typeface="+mn-lt"/>
        <a:ea typeface="ＭＳ Ｐゴシック" charset="0"/>
        <a:cs typeface="+mn-cs"/>
      </a:defRPr>
    </a:lvl2pPr>
    <a:lvl3pPr marL="914400" algn="l" rtl="0" fontAlgn="base">
      <a:spcBef>
        <a:spcPct val="30000"/>
      </a:spcBef>
      <a:spcAft>
        <a:spcPct val="0"/>
      </a:spcAft>
      <a:defRPr sz="1200" kern="1200">
        <a:solidFill>
          <a:schemeClr val="tx1"/>
        </a:solidFill>
        <a:latin typeface="+mn-lt"/>
        <a:ea typeface="ＭＳ Ｐゴシック" charset="0"/>
        <a:cs typeface="+mn-cs"/>
      </a:defRPr>
    </a:lvl3pPr>
    <a:lvl4pPr marL="1371600" algn="l" rtl="0" fontAlgn="base">
      <a:spcBef>
        <a:spcPct val="30000"/>
      </a:spcBef>
      <a:spcAft>
        <a:spcPct val="0"/>
      </a:spcAft>
      <a:defRPr sz="1200" kern="1200">
        <a:solidFill>
          <a:schemeClr val="tx1"/>
        </a:solidFill>
        <a:latin typeface="+mn-lt"/>
        <a:ea typeface="ＭＳ Ｐゴシック" charset="0"/>
        <a:cs typeface="+mn-cs"/>
      </a:defRPr>
    </a:lvl4pPr>
    <a:lvl5pPr marL="1828800" algn="l" rtl="0" fontAlgn="base">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atin typeface="Calibri" charset="0"/>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2E52674-036A-D24B-9EB7-1691D3F7EA3F}" type="slidenum">
              <a:rPr lang="en-US"/>
              <a:pPr eaLnBrk="1" hangingPunct="1"/>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8600" y="2590800"/>
            <a:ext cx="8610600" cy="1143000"/>
          </a:xfrm>
        </p:spPr>
        <p:txBody>
          <a:bodyPr/>
          <a:lstStyle>
            <a:lvl1pPr>
              <a:defRPr sz="4800">
                <a:solidFill>
                  <a:srgbClr val="006699"/>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3200400" y="5410200"/>
            <a:ext cx="4800600" cy="457200"/>
          </a:xfrm>
        </p:spPr>
        <p:txBody>
          <a:bodyPr/>
          <a:lstStyle>
            <a:lvl1pPr marL="0" indent="0">
              <a:buFontTx/>
              <a:buNone/>
              <a:defRPr sz="1600" b="1">
                <a:solidFill>
                  <a:schemeClr val="bg1"/>
                </a:solidFill>
                <a:latin typeface="Verdana"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2263441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42456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838200"/>
            <a:ext cx="13335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0" y="838200"/>
            <a:ext cx="38481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73553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7294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91743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8020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9054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05680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7709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53670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410217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838200"/>
            <a:ext cx="533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2286000" y="1752600"/>
            <a:ext cx="533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chemeClr val="hlink"/>
          </a:solidFill>
          <a:latin typeface="+mj-lt"/>
          <a:ea typeface="ＭＳ Ｐゴシック" charset="0"/>
          <a:cs typeface="+mj-cs"/>
        </a:defRPr>
      </a:lvl1pPr>
      <a:lvl2pPr algn="l" rtl="0" eaLnBrk="0" fontAlgn="base" hangingPunct="0">
        <a:spcBef>
          <a:spcPct val="0"/>
        </a:spcBef>
        <a:spcAft>
          <a:spcPct val="0"/>
        </a:spcAft>
        <a:defRPr sz="3200">
          <a:solidFill>
            <a:schemeClr val="hlink"/>
          </a:solidFill>
          <a:latin typeface="Georgia" pitchFamily="18" charset="0"/>
          <a:ea typeface="ＭＳ Ｐゴシック" charset="0"/>
        </a:defRPr>
      </a:lvl2pPr>
      <a:lvl3pPr algn="l" rtl="0" eaLnBrk="0" fontAlgn="base" hangingPunct="0">
        <a:spcBef>
          <a:spcPct val="0"/>
        </a:spcBef>
        <a:spcAft>
          <a:spcPct val="0"/>
        </a:spcAft>
        <a:defRPr sz="3200">
          <a:solidFill>
            <a:schemeClr val="hlink"/>
          </a:solidFill>
          <a:latin typeface="Georgia" pitchFamily="18" charset="0"/>
          <a:ea typeface="ＭＳ Ｐゴシック" charset="0"/>
        </a:defRPr>
      </a:lvl3pPr>
      <a:lvl4pPr algn="l" rtl="0" eaLnBrk="0" fontAlgn="base" hangingPunct="0">
        <a:spcBef>
          <a:spcPct val="0"/>
        </a:spcBef>
        <a:spcAft>
          <a:spcPct val="0"/>
        </a:spcAft>
        <a:defRPr sz="3200">
          <a:solidFill>
            <a:schemeClr val="hlink"/>
          </a:solidFill>
          <a:latin typeface="Georgia" pitchFamily="18" charset="0"/>
          <a:ea typeface="ＭＳ Ｐゴシック" charset="0"/>
        </a:defRPr>
      </a:lvl4pPr>
      <a:lvl5pPr algn="l" rtl="0" eaLnBrk="0" fontAlgn="base" hangingPunct="0">
        <a:spcBef>
          <a:spcPct val="0"/>
        </a:spcBef>
        <a:spcAft>
          <a:spcPct val="0"/>
        </a:spcAft>
        <a:defRPr sz="3200">
          <a:solidFill>
            <a:schemeClr val="hlink"/>
          </a:solidFill>
          <a:latin typeface="Georgia" pitchFamily="18" charset="0"/>
          <a:ea typeface="ＭＳ Ｐゴシック" charset="0"/>
        </a:defRPr>
      </a:lvl5pPr>
      <a:lvl6pPr marL="457200" algn="l" rtl="0" eaLnBrk="1" fontAlgn="base" hangingPunct="1">
        <a:spcBef>
          <a:spcPct val="0"/>
        </a:spcBef>
        <a:spcAft>
          <a:spcPct val="0"/>
        </a:spcAft>
        <a:defRPr sz="3200">
          <a:solidFill>
            <a:schemeClr val="hlink"/>
          </a:solidFill>
          <a:latin typeface="Georgia" pitchFamily="18" charset="0"/>
        </a:defRPr>
      </a:lvl6pPr>
      <a:lvl7pPr marL="914400" algn="l" rtl="0" eaLnBrk="1" fontAlgn="base" hangingPunct="1">
        <a:spcBef>
          <a:spcPct val="0"/>
        </a:spcBef>
        <a:spcAft>
          <a:spcPct val="0"/>
        </a:spcAft>
        <a:defRPr sz="3200">
          <a:solidFill>
            <a:schemeClr val="hlink"/>
          </a:solidFill>
          <a:latin typeface="Georgia" pitchFamily="18" charset="0"/>
        </a:defRPr>
      </a:lvl7pPr>
      <a:lvl8pPr marL="1371600" algn="l" rtl="0" eaLnBrk="1" fontAlgn="base" hangingPunct="1">
        <a:spcBef>
          <a:spcPct val="0"/>
        </a:spcBef>
        <a:spcAft>
          <a:spcPct val="0"/>
        </a:spcAft>
        <a:defRPr sz="3200">
          <a:solidFill>
            <a:schemeClr val="hlink"/>
          </a:solidFill>
          <a:latin typeface="Georgia" pitchFamily="18" charset="0"/>
        </a:defRPr>
      </a:lvl8pPr>
      <a:lvl9pPr marL="1828800" algn="l" rtl="0" eaLnBrk="1" fontAlgn="base" hangingPunct="1">
        <a:spcBef>
          <a:spcPct val="0"/>
        </a:spcBef>
        <a:spcAft>
          <a:spcPct val="0"/>
        </a:spcAft>
        <a:defRPr sz="3200">
          <a:solidFill>
            <a:schemeClr val="hlink"/>
          </a:solidFill>
          <a:latin typeface="Georgia" pitchFamily="18" charset="0"/>
        </a:defRPr>
      </a:lvl9pPr>
    </p:titleStyle>
    <p:bodyStyle>
      <a:lvl1pPr marL="342900" indent="-342900" algn="l" rtl="0" eaLnBrk="0" fontAlgn="base" hangingPunct="0">
        <a:spcBef>
          <a:spcPct val="20000"/>
        </a:spcBef>
        <a:spcAft>
          <a:spcPct val="0"/>
        </a:spcAft>
        <a:buChar char="•"/>
        <a:defRPr sz="2000">
          <a:solidFill>
            <a:srgbClr val="00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81600" y="0"/>
            <a:ext cx="3962400" cy="1323439"/>
          </a:xfrm>
          <a:prstGeom prst="rect">
            <a:avLst/>
          </a:prstGeom>
          <a:noFill/>
        </p:spPr>
        <p:txBody>
          <a:bodyPr>
            <a:spAutoFit/>
            <a:scene3d>
              <a:camera prst="orthographicFront"/>
              <a:lightRig rig="threePt" dir="t"/>
            </a:scene3d>
            <a:sp3d extrusionH="57150">
              <a:bevelT w="38100" h="38100"/>
            </a:sp3d>
          </a:bodyPr>
          <a:lstStyle/>
          <a:p>
            <a:pPr>
              <a:defRPr/>
            </a:pPr>
            <a:r>
              <a:rPr lang="en-US" sz="4000" b="1" dirty="0">
                <a:solidFill>
                  <a:srgbClr val="002E5C"/>
                </a:solidFill>
                <a:latin typeface="Bernard MT Condensed" pitchFamily="18" charset="0"/>
                <a:ea typeface="+mn-ea"/>
              </a:rPr>
              <a:t>Global University of Theological Studies</a:t>
            </a:r>
          </a:p>
        </p:txBody>
      </p:sp>
      <p:sp>
        <p:nvSpPr>
          <p:cNvPr id="7" name="TextBox 6"/>
          <p:cNvSpPr txBox="1"/>
          <p:nvPr/>
        </p:nvSpPr>
        <p:spPr>
          <a:xfrm>
            <a:off x="0" y="2819400"/>
            <a:ext cx="9144000" cy="1107996"/>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6600" dirty="0">
                <a:solidFill>
                  <a:srgbClr val="FFBF4B"/>
                </a:solidFill>
                <a:latin typeface="Bernard MT Condensed" pitchFamily="18" charset="0"/>
                <a:ea typeface="+mn-ea"/>
              </a:rPr>
              <a:t>The Tabernacle </a:t>
            </a:r>
          </a:p>
        </p:txBody>
      </p:sp>
      <p:sp>
        <p:nvSpPr>
          <p:cNvPr id="8" name="TextBox 7"/>
          <p:cNvSpPr txBox="1"/>
          <p:nvPr/>
        </p:nvSpPr>
        <p:spPr>
          <a:xfrm>
            <a:off x="4191000" y="4038600"/>
            <a:ext cx="48006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3200" b="1" dirty="0">
                <a:ln>
                  <a:solidFill>
                    <a:srgbClr val="002E5C"/>
                  </a:solidFill>
                </a:ln>
                <a:solidFill>
                  <a:srgbClr val="8AA7E2"/>
                </a:solidFill>
                <a:latin typeface="Bernard MT Condensed" pitchFamily="18" charset="0"/>
                <a:ea typeface="+mn-ea"/>
              </a:rPr>
              <a:t>Lesson 7: Table of </a:t>
            </a:r>
            <a:r>
              <a:rPr lang="en-US" sz="3200" b="1" dirty="0" err="1">
                <a:ln>
                  <a:solidFill>
                    <a:srgbClr val="002E5C"/>
                  </a:solidFill>
                </a:ln>
                <a:solidFill>
                  <a:srgbClr val="8AA7E2"/>
                </a:solidFill>
                <a:latin typeface="Bernard MT Condensed" pitchFamily="18" charset="0"/>
                <a:ea typeface="+mn-ea"/>
              </a:rPr>
              <a:t>Shewbread</a:t>
            </a:r>
            <a:endParaRPr lang="en-US" sz="3200" b="1" dirty="0">
              <a:ln>
                <a:solidFill>
                  <a:srgbClr val="002E5C"/>
                </a:solidFill>
              </a:ln>
              <a:solidFill>
                <a:srgbClr val="8AA7E2"/>
              </a:solidFill>
              <a:latin typeface="Bernard MT Condensed" pitchFamily="18" charset="0"/>
              <a:ea typeface="+mn-ea"/>
            </a:endParaRPr>
          </a:p>
        </p:txBody>
      </p:sp>
      <p:sp>
        <p:nvSpPr>
          <p:cNvPr id="9" name="TextBox 8"/>
          <p:cNvSpPr txBox="1"/>
          <p:nvPr/>
        </p:nvSpPr>
        <p:spPr>
          <a:xfrm>
            <a:off x="5791200" y="4572000"/>
            <a:ext cx="3200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dirty="0">
                <a:solidFill>
                  <a:srgbClr val="002E5C"/>
                </a:solidFill>
                <a:latin typeface="Bernard MT Condensed" pitchFamily="18" charset="0"/>
                <a:ea typeface="+mn-ea"/>
              </a:rPr>
              <a:t>Bill </a:t>
            </a:r>
            <a:r>
              <a:rPr lang="en-US" sz="2800" dirty="0" err="1">
                <a:solidFill>
                  <a:srgbClr val="002E5C"/>
                </a:solidFill>
                <a:latin typeface="Bernard MT Condensed" pitchFamily="18" charset="0"/>
                <a:ea typeface="+mn-ea"/>
              </a:rPr>
              <a:t>Paramore</a:t>
            </a:r>
            <a:endParaRPr lang="en-US" sz="2800" dirty="0">
              <a:solidFill>
                <a:srgbClr val="002E5C"/>
              </a:solidFill>
              <a:latin typeface="Bernard MT Condensed" pitchFamily="18" charset="0"/>
              <a:ea typeface="+mn-ea"/>
            </a:endParaRPr>
          </a:p>
        </p:txBody>
      </p:sp>
      <p:sp>
        <p:nvSpPr>
          <p:cNvPr id="11" name="Sun 10"/>
          <p:cNvSpPr/>
          <p:nvPr/>
        </p:nvSpPr>
        <p:spPr>
          <a:xfrm>
            <a:off x="7391400" y="1371600"/>
            <a:ext cx="1752600" cy="14478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un 11"/>
          <p:cNvSpPr/>
          <p:nvPr/>
        </p:nvSpPr>
        <p:spPr>
          <a:xfrm>
            <a:off x="0" y="3962400"/>
            <a:ext cx="1752600" cy="13716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7: Table of </a:t>
            </a:r>
            <a:r>
              <a:rPr lang="en-US" b="1" dirty="0" err="1">
                <a:solidFill>
                  <a:srgbClr val="FF9375"/>
                </a:solidFill>
                <a:latin typeface="Bernard MT Condensed" pitchFamily="18" charset="0"/>
                <a:ea typeface="+mn-ea"/>
              </a:rPr>
              <a:t>Shewbread</a:t>
            </a:r>
            <a:endParaRPr lang="en-US" b="1" dirty="0">
              <a:solidFill>
                <a:srgbClr val="FF9375"/>
              </a:solidFill>
              <a:latin typeface="Bernard MT Condensed" pitchFamily="18" charset="0"/>
              <a:ea typeface="+mn-ea"/>
            </a:endParaRPr>
          </a:p>
        </p:txBody>
      </p:sp>
      <p:sp>
        <p:nvSpPr>
          <p:cNvPr id="4" name="Rectangle 3"/>
          <p:cNvSpPr/>
          <p:nvPr/>
        </p:nvSpPr>
        <p:spPr>
          <a:xfrm>
            <a:off x="0" y="3276600"/>
            <a:ext cx="9144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err="1">
                <a:solidFill>
                  <a:srgbClr val="FFBF4B"/>
                </a:solidFill>
                <a:latin typeface="Andalus" pitchFamily="2" charset="-78"/>
                <a:ea typeface="+mn-ea"/>
                <a:cs typeface="Andalus" pitchFamily="2" charset="-78"/>
              </a:rPr>
              <a:t>Shewbread</a:t>
            </a:r>
            <a:r>
              <a:rPr lang="en-US" sz="3200" b="1" dirty="0">
                <a:solidFill>
                  <a:srgbClr val="FFBF4B"/>
                </a:solidFill>
                <a:latin typeface="Andalus" pitchFamily="2" charset="-78"/>
                <a:ea typeface="+mn-ea"/>
                <a:cs typeface="Andalus" pitchFamily="2" charset="-78"/>
              </a:rPr>
              <a:t> typifies the “Word of God” or the “Bible”.  We must read the Word daily for our strength.  If we fail to read the Word each day, we will become weak and the devil will have his way with us.</a:t>
            </a:r>
          </a:p>
        </p:txBody>
      </p:sp>
      <p:pic>
        <p:nvPicPr>
          <p:cNvPr id="12291" name="Picture 3" descr="C:\Users\Candra Poitras\Pictures\holy-bible[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1243354">
            <a:off x="3048000" y="609600"/>
            <a:ext cx="3433128" cy="2514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Scale>
                                      <p:cBhvr>
                                        <p:cTn id="7" dur="1000" decel="50000" fill="hold">
                                          <p:stCondLst>
                                            <p:cond delay="0"/>
                                          </p:stCondLst>
                                        </p:cTn>
                                        <p:tgtEl>
                                          <p:spTgt spid="122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2291"/>
                                        </p:tgtEl>
                                        <p:attrNameLst>
                                          <p:attrName>ppt_x</p:attrName>
                                          <p:attrName>ppt_y</p:attrName>
                                        </p:attrNameLst>
                                      </p:cBhvr>
                                    </p:animMotion>
                                    <p:animEffect transition="in" filter="fade">
                                      <p:cBhvr>
                                        <p:cTn id="9" dur="1000"/>
                                        <p:tgtEl>
                                          <p:spTgt spid="1229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Scale>
                                      <p:cBhvr>
                                        <p:cTn id="14"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4"/>
                                        </p:tgtEl>
                                        <p:attrNameLst>
                                          <p:attrName>ppt_x</p:attrName>
                                          <p:attrName>ppt_y</p:attrName>
                                        </p:attrNameLst>
                                      </p:cBhvr>
                                    </p:animMotion>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7: Table of </a:t>
            </a:r>
            <a:r>
              <a:rPr lang="en-US" b="1" dirty="0" err="1">
                <a:solidFill>
                  <a:srgbClr val="FF9375"/>
                </a:solidFill>
                <a:latin typeface="Bernard MT Condensed" pitchFamily="18" charset="0"/>
                <a:ea typeface="+mn-ea"/>
              </a:rPr>
              <a:t>Shewbread</a:t>
            </a:r>
            <a:endParaRPr lang="en-US" b="1" dirty="0">
              <a:solidFill>
                <a:srgbClr val="FF9375"/>
              </a:solidFill>
              <a:latin typeface="Bernard MT Condensed" pitchFamily="18" charset="0"/>
              <a:ea typeface="+mn-ea"/>
            </a:endParaRPr>
          </a:p>
        </p:txBody>
      </p:sp>
      <p:sp>
        <p:nvSpPr>
          <p:cNvPr id="4" name="Rectangle 3"/>
          <p:cNvSpPr/>
          <p:nvPr/>
        </p:nvSpPr>
        <p:spPr>
          <a:xfrm>
            <a:off x="838200" y="685800"/>
            <a:ext cx="77724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Jews made a special loaf of bread each day.  Baked inside the loaf were pieces of meat and vegetables.  So, within a loaf of bread, you had a complete meal.</a:t>
            </a:r>
          </a:p>
        </p:txBody>
      </p:sp>
      <p:sp>
        <p:nvSpPr>
          <p:cNvPr id="5" name="Rectangle 4"/>
          <p:cNvSpPr/>
          <p:nvPr/>
        </p:nvSpPr>
        <p:spPr>
          <a:xfrm>
            <a:off x="228600" y="4648200"/>
            <a:ext cx="89154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In God, we have everything we need, and inside His Word is all the nourishment needed to sustain our souls. </a:t>
            </a:r>
          </a:p>
        </p:txBody>
      </p:sp>
      <p:pic>
        <p:nvPicPr>
          <p:cNvPr id="13315" name="Picture 3" descr="C:\Users\Candra Poitras\Pictures\shepherds-pie-cottage-pie-chef-recipe1[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29000" y="2743200"/>
            <a:ext cx="2528888" cy="189706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13315"/>
                                        </p:tgtEl>
                                        <p:attrNameLst>
                                          <p:attrName>style.visibility</p:attrName>
                                        </p:attrNameLst>
                                      </p:cBhvr>
                                      <p:to>
                                        <p:strVal val="visible"/>
                                      </p:to>
                                    </p:set>
                                    <p:anim calcmode="lin" valueType="num">
                                      <p:cBhvr>
                                        <p:cTn id="19" dur="500" decel="50000" fill="hold">
                                          <p:stCondLst>
                                            <p:cond delay="0"/>
                                          </p:stCondLst>
                                        </p:cTn>
                                        <p:tgtEl>
                                          <p:spTgt spid="1331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331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3315"/>
                                        </p:tgtEl>
                                        <p:attrNameLst>
                                          <p:attrName>ppt_w</p:attrName>
                                        </p:attrNameLst>
                                      </p:cBhvr>
                                      <p:tavLst>
                                        <p:tav tm="0">
                                          <p:val>
                                            <p:strVal val="#ppt_w*.05"/>
                                          </p:val>
                                        </p:tav>
                                        <p:tav tm="100000">
                                          <p:val>
                                            <p:strVal val="#ppt_w"/>
                                          </p:val>
                                        </p:tav>
                                      </p:tavLst>
                                    </p:anim>
                                    <p:anim calcmode="lin" valueType="num">
                                      <p:cBhvr>
                                        <p:cTn id="22" dur="1000" fill="hold"/>
                                        <p:tgtEl>
                                          <p:spTgt spid="1331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331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331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331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331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5"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34" dur="1000" fill="hold"/>
                                        <p:tgtEl>
                                          <p:spTgt spid="5"/>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7: Table of </a:t>
            </a:r>
            <a:r>
              <a:rPr lang="en-US" b="1" dirty="0" err="1">
                <a:solidFill>
                  <a:srgbClr val="FF9375"/>
                </a:solidFill>
                <a:latin typeface="Bernard MT Condensed" pitchFamily="18" charset="0"/>
                <a:ea typeface="+mn-ea"/>
              </a:rPr>
              <a:t>Shewbread</a:t>
            </a:r>
            <a:endParaRPr lang="en-US" b="1" dirty="0">
              <a:solidFill>
                <a:srgbClr val="FF9375"/>
              </a:solidFill>
              <a:latin typeface="Bernard MT Condensed" pitchFamily="18" charset="0"/>
              <a:ea typeface="+mn-ea"/>
            </a:endParaRPr>
          </a:p>
        </p:txBody>
      </p:sp>
      <p:sp>
        <p:nvSpPr>
          <p:cNvPr id="5" name="Oval 4"/>
          <p:cNvSpPr/>
          <p:nvPr/>
        </p:nvSpPr>
        <p:spPr>
          <a:xfrm>
            <a:off x="1828800" y="533400"/>
            <a:ext cx="6553200" cy="6019800"/>
          </a:xfrm>
          <a:prstGeom prst="ellipse">
            <a:avLst/>
          </a:prstGeom>
          <a:solidFill>
            <a:srgbClr val="FFA74F"/>
          </a:solidFill>
          <a:ln w="69850">
            <a:solidFill>
              <a:srgbClr val="002E5C"/>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sp3d extrusionH="57150">
              <a:bevelT w="38100" h="38100"/>
            </a:sp3d>
          </a:bodyPr>
          <a:lstStyle/>
          <a:p>
            <a:pPr algn="ctr">
              <a:defRPr/>
            </a:pPr>
            <a:r>
              <a:rPr lang="en-US" sz="3200" b="1" dirty="0">
                <a:solidFill>
                  <a:srgbClr val="002E5C"/>
                </a:solidFill>
                <a:latin typeface="Andalus" pitchFamily="2" charset="-78"/>
                <a:cs typeface="Andalus" pitchFamily="2" charset="-78"/>
              </a:rPr>
              <a:t>The </a:t>
            </a:r>
            <a:r>
              <a:rPr lang="en-US" sz="3200" b="1" dirty="0" err="1">
                <a:solidFill>
                  <a:srgbClr val="002E5C"/>
                </a:solidFill>
                <a:latin typeface="Andalus" pitchFamily="2" charset="-78"/>
                <a:cs typeface="Andalus" pitchFamily="2" charset="-78"/>
              </a:rPr>
              <a:t>Shewbread</a:t>
            </a:r>
            <a:r>
              <a:rPr lang="en-US" sz="3200" b="1" dirty="0">
                <a:solidFill>
                  <a:srgbClr val="002E5C"/>
                </a:solidFill>
                <a:latin typeface="Andalus" pitchFamily="2" charset="-78"/>
                <a:cs typeface="Andalus" pitchFamily="2" charset="-78"/>
              </a:rPr>
              <a:t> had to be renewed each week.  This was continually done – it could never be skipped over.  The old bread that might be left over was to be destroyed.</a:t>
            </a:r>
            <a:endParaRPr lang="en-US" sz="3200" b="1" dirty="0">
              <a:solidFill>
                <a:srgbClr val="002E5C"/>
              </a:solidFill>
              <a:latin typeface="Andalus" pitchFamily="2" charset="-78"/>
              <a:cs typeface="Andalus" pitchFamily="2" charset="-78"/>
            </a:endParaRP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7: Table of </a:t>
            </a:r>
            <a:r>
              <a:rPr lang="en-US" b="1" dirty="0" err="1">
                <a:solidFill>
                  <a:srgbClr val="FF9375"/>
                </a:solidFill>
                <a:latin typeface="Bernard MT Condensed" pitchFamily="18" charset="0"/>
                <a:ea typeface="+mn-ea"/>
              </a:rPr>
              <a:t>Shewbread</a:t>
            </a:r>
            <a:endParaRPr lang="en-US" b="1" dirty="0">
              <a:solidFill>
                <a:srgbClr val="FF9375"/>
              </a:solidFill>
              <a:latin typeface="Bernard MT Condensed" pitchFamily="18" charset="0"/>
              <a:ea typeface="+mn-ea"/>
            </a:endParaRPr>
          </a:p>
        </p:txBody>
      </p:sp>
      <p:sp>
        <p:nvSpPr>
          <p:cNvPr id="4" name="Rectangle 3"/>
          <p:cNvSpPr/>
          <p:nvPr/>
        </p:nvSpPr>
        <p:spPr>
          <a:xfrm>
            <a:off x="304800" y="1371600"/>
            <a:ext cx="8305800" cy="2062103"/>
          </a:xfrm>
          <a:prstGeom prst="rect">
            <a:avLst/>
          </a:prstGeom>
        </p:spPr>
        <p:txBody>
          <a:bodyPr>
            <a:spAutoFit/>
            <a:scene3d>
              <a:camera prst="orthographicFront"/>
              <a:lightRig rig="threePt" dir="t"/>
            </a:scene3d>
            <a:sp3d extrusionH="57150">
              <a:bevelT w="38100" h="38100"/>
            </a:sp3d>
          </a:bodyPr>
          <a:lstStyle/>
          <a:p>
            <a:pPr algn="ctr">
              <a:defRPr/>
            </a:pPr>
            <a:r>
              <a:rPr lang="en-US" sz="3100" b="1" dirty="0">
                <a:solidFill>
                  <a:srgbClr val="FFBF4B"/>
                </a:solidFill>
                <a:latin typeface="Andalus" pitchFamily="2" charset="-78"/>
                <a:ea typeface="+mn-ea"/>
                <a:cs typeface="Andalus" pitchFamily="2" charset="-78"/>
              </a:rPr>
              <a:t>The </a:t>
            </a:r>
            <a:r>
              <a:rPr lang="en-US" sz="3100" b="1" dirty="0" err="1">
                <a:solidFill>
                  <a:srgbClr val="FFBF4B"/>
                </a:solidFill>
                <a:latin typeface="Andalus" pitchFamily="2" charset="-78"/>
                <a:ea typeface="+mn-ea"/>
                <a:cs typeface="Andalus" pitchFamily="2" charset="-78"/>
              </a:rPr>
              <a:t>Shewbread</a:t>
            </a:r>
            <a:r>
              <a:rPr lang="en-US" sz="3100" b="1" dirty="0">
                <a:solidFill>
                  <a:srgbClr val="FFBF4B"/>
                </a:solidFill>
                <a:latin typeface="Andalus" pitchFamily="2" charset="-78"/>
                <a:ea typeface="+mn-ea"/>
                <a:cs typeface="Andalus" pitchFamily="2" charset="-78"/>
              </a:rPr>
              <a:t> was also sprinkled with frankincense.  This gave the bread a bitter taste.  Frankincense is an aromatic gum from a tree with a bitter taste.</a:t>
            </a:r>
          </a:p>
        </p:txBody>
      </p:sp>
      <p:sp>
        <p:nvSpPr>
          <p:cNvPr id="5" name="Rectangle 4"/>
          <p:cNvSpPr/>
          <p:nvPr/>
        </p:nvSpPr>
        <p:spPr>
          <a:xfrm>
            <a:off x="0" y="3352800"/>
            <a:ext cx="9144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100" b="1" dirty="0">
                <a:solidFill>
                  <a:srgbClr val="8AA7E2"/>
                </a:solidFill>
                <a:latin typeface="Andalus" pitchFamily="2" charset="-78"/>
                <a:ea typeface="+mn-ea"/>
                <a:cs typeface="Andalus" pitchFamily="2" charset="-78"/>
              </a:rPr>
              <a:t>The Word of God is sometimes bitter to us.  We want everything to be sweet, but God knows that all sweet is bad for us.  His Word is necessary for our strength, and must not be forgotten, even if it tastes bitter to us.</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7: Table of </a:t>
            </a:r>
            <a:r>
              <a:rPr lang="en-US" b="1" dirty="0" err="1">
                <a:solidFill>
                  <a:srgbClr val="FF9375"/>
                </a:solidFill>
                <a:latin typeface="Bernard MT Condensed" pitchFamily="18" charset="0"/>
                <a:ea typeface="+mn-ea"/>
              </a:rPr>
              <a:t>Shewbread</a:t>
            </a:r>
            <a:endParaRPr lang="en-US" b="1" dirty="0">
              <a:solidFill>
                <a:srgbClr val="FF9375"/>
              </a:solidFill>
              <a:latin typeface="Bernard MT Condensed" pitchFamily="18" charset="0"/>
              <a:ea typeface="+mn-ea"/>
            </a:endParaRPr>
          </a:p>
        </p:txBody>
      </p:sp>
      <p:sp>
        <p:nvSpPr>
          <p:cNvPr id="4" name="Rectangle 3"/>
          <p:cNvSpPr/>
          <p:nvPr/>
        </p:nvSpPr>
        <p:spPr>
          <a:xfrm>
            <a:off x="1143000" y="1371600"/>
            <a:ext cx="70104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God’s Word supplies our every need for nourishment and strength – even if it causes us pain sometimes.  </a:t>
            </a:r>
          </a:p>
        </p:txBody>
      </p:sp>
      <p:sp>
        <p:nvSpPr>
          <p:cNvPr id="5" name="Rectangle 4"/>
          <p:cNvSpPr/>
          <p:nvPr/>
        </p:nvSpPr>
        <p:spPr>
          <a:xfrm>
            <a:off x="838200" y="3276600"/>
            <a:ext cx="76200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Vitamins don’t taste very good either, but they sure do make us strong, and provide everything we need – even the things lacking in our regular food.  Oh what a wonderful God we serve!</a:t>
            </a:r>
            <a:endParaRPr lang="en-US" sz="3200" b="1" dirty="0">
              <a:solidFill>
                <a:srgbClr val="002E5C"/>
              </a:solidFill>
              <a:latin typeface="Andalus" pitchFamily="2" charset="-78"/>
              <a:ea typeface="+mn-ea"/>
              <a:cs typeface="Andalus" pitchFamily="2" charset="-78"/>
            </a:endParaRP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391400" y="0"/>
            <a:ext cx="1752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7: Table of </a:t>
            </a:r>
            <a:r>
              <a:rPr lang="en-US" b="1" dirty="0" err="1">
                <a:solidFill>
                  <a:srgbClr val="FF9375"/>
                </a:solidFill>
                <a:latin typeface="Bernard MT Condensed" pitchFamily="18" charset="0"/>
                <a:ea typeface="+mn-ea"/>
              </a:rPr>
              <a:t>Shewbread</a:t>
            </a:r>
            <a:endParaRPr lang="en-US" b="1" dirty="0">
              <a:solidFill>
                <a:srgbClr val="FF9375"/>
              </a:solidFill>
              <a:latin typeface="Bernard MT Condensed" pitchFamily="18" charset="0"/>
              <a:ea typeface="+mn-ea"/>
            </a:endParaRPr>
          </a:p>
        </p:txBody>
      </p:sp>
      <p:sp>
        <p:nvSpPr>
          <p:cNvPr id="4099" name="Rectangle 3"/>
          <p:cNvSpPr>
            <a:spLocks noChangeArrowheads="1"/>
          </p:cNvSpPr>
          <p:nvPr/>
        </p:nvSpPr>
        <p:spPr bwMode="auto">
          <a:xfrm>
            <a:off x="838200" y="914400"/>
            <a:ext cx="7543800" cy="501675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FF9375"/>
                </a:solidFill>
                <a:latin typeface="Andalus" pitchFamily="2" charset="-78"/>
                <a:ea typeface="Times New Roman" pitchFamily="18" charset="0"/>
                <a:cs typeface="Andalus" pitchFamily="2" charset="-78"/>
              </a:rPr>
              <a:t>“Thou shalt also make a table of </a:t>
            </a:r>
            <a:r>
              <a:rPr lang="en-US" sz="3200" b="1" dirty="0" err="1">
                <a:solidFill>
                  <a:srgbClr val="FF9375"/>
                </a:solidFill>
                <a:latin typeface="Andalus" pitchFamily="2" charset="-78"/>
                <a:ea typeface="Times New Roman" pitchFamily="18" charset="0"/>
                <a:cs typeface="Andalus" pitchFamily="2" charset="-78"/>
              </a:rPr>
              <a:t>shittim</a:t>
            </a:r>
            <a:r>
              <a:rPr lang="en-US" sz="3200" b="1" dirty="0">
                <a:solidFill>
                  <a:srgbClr val="FF9375"/>
                </a:solidFill>
                <a:latin typeface="Andalus" pitchFamily="2" charset="-78"/>
                <a:ea typeface="Times New Roman" pitchFamily="18" charset="0"/>
                <a:cs typeface="Andalus" pitchFamily="2" charset="-78"/>
              </a:rPr>
              <a:t> wood:  two cubits shall be the length thereof, and a cubit the breadth thereof, and a cubit and a half the height thereof.</a:t>
            </a:r>
            <a:endParaRPr lang="en-US" sz="3200" dirty="0">
              <a:solidFill>
                <a:srgbClr val="FF9375"/>
              </a:solidFill>
              <a:latin typeface="Andalus" pitchFamily="2" charset="-78"/>
              <a:ea typeface="+mn-ea"/>
              <a:cs typeface="Andalus" pitchFamily="2" charset="-78"/>
            </a:endParaRPr>
          </a:p>
          <a:p>
            <a:pPr algn="ctr" eaLnBrk="0" hangingPunct="0">
              <a:defRPr/>
            </a:pPr>
            <a:r>
              <a:rPr lang="en-US" sz="3200" b="1" dirty="0">
                <a:solidFill>
                  <a:srgbClr val="FF9375"/>
                </a:solidFill>
                <a:latin typeface="Andalus" pitchFamily="2" charset="-78"/>
                <a:ea typeface="Times New Roman" pitchFamily="18" charset="0"/>
                <a:cs typeface="Andalus" pitchFamily="2" charset="-78"/>
              </a:rPr>
              <a:t>And thou shalt overlay it with pure gold, and make thereto a crown of gold round about.</a:t>
            </a:r>
            <a:endParaRPr lang="en-US" sz="3200" dirty="0">
              <a:solidFill>
                <a:srgbClr val="FF9375"/>
              </a:solidFill>
              <a:latin typeface="Andalus" pitchFamily="2" charset="-78"/>
              <a:ea typeface="+mn-ea"/>
              <a:cs typeface="Andalus" pitchFamily="2" charset="-78"/>
            </a:endParaRPr>
          </a:p>
          <a:p>
            <a:pPr algn="ctr" eaLnBrk="0" hangingPunct="0">
              <a:defRPr/>
            </a:pPr>
            <a:r>
              <a:rPr lang="en-US" sz="3200" b="1" dirty="0">
                <a:solidFill>
                  <a:srgbClr val="FF9375"/>
                </a:solidFill>
                <a:latin typeface="Andalus" pitchFamily="2" charset="-78"/>
                <a:ea typeface="Times New Roman" pitchFamily="18" charset="0"/>
                <a:cs typeface="Andalus" pitchFamily="2" charset="-78"/>
              </a:rPr>
              <a:t>And thou shalt set upon the table </a:t>
            </a:r>
            <a:r>
              <a:rPr lang="en-US" sz="3200" b="1" dirty="0" err="1">
                <a:solidFill>
                  <a:srgbClr val="FF9375"/>
                </a:solidFill>
                <a:latin typeface="Andalus" pitchFamily="2" charset="-78"/>
                <a:ea typeface="Times New Roman" pitchFamily="18" charset="0"/>
                <a:cs typeface="Andalus" pitchFamily="2" charset="-78"/>
              </a:rPr>
              <a:t>shewbread</a:t>
            </a:r>
            <a:r>
              <a:rPr lang="en-US" sz="3200" b="1" dirty="0">
                <a:solidFill>
                  <a:srgbClr val="FF9375"/>
                </a:solidFill>
                <a:latin typeface="Andalus" pitchFamily="2" charset="-78"/>
                <a:ea typeface="Times New Roman" pitchFamily="18" charset="0"/>
                <a:cs typeface="Andalus" pitchFamily="2" charset="-78"/>
              </a:rPr>
              <a:t> before me </a:t>
            </a:r>
            <a:r>
              <a:rPr lang="en-US" sz="3200" b="1" dirty="0" err="1">
                <a:solidFill>
                  <a:srgbClr val="FF9375"/>
                </a:solidFill>
                <a:latin typeface="Andalus" pitchFamily="2" charset="-78"/>
                <a:ea typeface="Times New Roman" pitchFamily="18" charset="0"/>
                <a:cs typeface="Andalus" pitchFamily="2" charset="-78"/>
              </a:rPr>
              <a:t>alway</a:t>
            </a:r>
            <a:r>
              <a:rPr lang="en-US" sz="3200" b="1" dirty="0">
                <a:solidFill>
                  <a:srgbClr val="FF9375"/>
                </a:solidFill>
                <a:latin typeface="Andalus" pitchFamily="2" charset="-78"/>
                <a:ea typeface="Times New Roman" pitchFamily="18" charset="0"/>
                <a:cs typeface="Andalus" pitchFamily="2" charset="-78"/>
              </a:rPr>
              <a:t>.”</a:t>
            </a:r>
          </a:p>
          <a:p>
            <a:pPr algn="ctr" eaLnBrk="0" hangingPunct="0">
              <a:defRPr/>
            </a:pPr>
            <a:r>
              <a:rPr lang="en-US" sz="3200" b="1" dirty="0">
                <a:solidFill>
                  <a:srgbClr val="FF9375"/>
                </a:solidFill>
                <a:latin typeface="Andalus" pitchFamily="2" charset="-78"/>
                <a:ea typeface="Times New Roman" pitchFamily="18" charset="0"/>
                <a:cs typeface="Andalus" pitchFamily="2" charset="-78"/>
              </a:rPr>
              <a:t>(Exodus 25:23-24,30)</a:t>
            </a:r>
            <a:r>
              <a:rPr lang="en-US" sz="3200" dirty="0">
                <a:solidFill>
                  <a:srgbClr val="FF9375"/>
                </a:solidFill>
                <a:latin typeface="Andalus" pitchFamily="2" charset="-78"/>
                <a:ea typeface="+mn-ea"/>
                <a:cs typeface="Andalus" pitchFamily="2" charset="-78"/>
              </a:rPr>
              <a:t> </a:t>
            </a: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ox(in)">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7: Table of </a:t>
            </a:r>
            <a:r>
              <a:rPr lang="en-US" b="1" dirty="0" err="1">
                <a:solidFill>
                  <a:srgbClr val="FF9375"/>
                </a:solidFill>
                <a:latin typeface="Bernard MT Condensed" pitchFamily="18" charset="0"/>
                <a:ea typeface="+mn-ea"/>
              </a:rPr>
              <a:t>Shewbread</a:t>
            </a:r>
            <a:endParaRPr lang="en-US" b="1" dirty="0">
              <a:solidFill>
                <a:srgbClr val="FF9375"/>
              </a:solidFill>
              <a:latin typeface="Bernard MT Condensed" pitchFamily="18" charset="0"/>
              <a:ea typeface="+mn-ea"/>
            </a:endParaRPr>
          </a:p>
        </p:txBody>
      </p:sp>
      <p:sp>
        <p:nvSpPr>
          <p:cNvPr id="7" name="Plaque 6"/>
          <p:cNvSpPr/>
          <p:nvPr/>
        </p:nvSpPr>
        <p:spPr>
          <a:xfrm>
            <a:off x="1371600" y="914400"/>
            <a:ext cx="7239000" cy="5105400"/>
          </a:xfrm>
          <a:prstGeom prst="plaque">
            <a:avLst/>
          </a:prstGeom>
          <a:solidFill>
            <a:srgbClr val="002E5C"/>
          </a:solidFill>
          <a:ln w="69850">
            <a:solidFill>
              <a:srgbClr val="FFA74F"/>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600" b="1">
                <a:solidFill>
                  <a:srgbClr val="FFA74F"/>
                </a:solidFill>
                <a:latin typeface="Andalus" charset="0"/>
                <a:cs typeface="Andalus" charset="0"/>
              </a:rPr>
              <a:t>God</a:t>
            </a:r>
            <a:r>
              <a:rPr lang="ja-JP" altLang="en-US" sz="3600" b="1">
                <a:solidFill>
                  <a:srgbClr val="FFA74F"/>
                </a:solidFill>
                <a:latin typeface="Andalus" charset="0"/>
                <a:cs typeface="Andalus" charset="0"/>
              </a:rPr>
              <a:t>’</a:t>
            </a:r>
            <a:r>
              <a:rPr lang="en-US" sz="3600" b="1">
                <a:solidFill>
                  <a:srgbClr val="FFA74F"/>
                </a:solidFill>
                <a:latin typeface="Andalus" charset="0"/>
                <a:cs typeface="Andalus" charset="0"/>
              </a:rPr>
              <a:t>s plan and design included offerings for his ministers, and were to be continued forever as a part of the covenant He had made with Abraham.  God</a:t>
            </a:r>
            <a:r>
              <a:rPr lang="ja-JP" altLang="en-US" sz="3600" b="1">
                <a:solidFill>
                  <a:srgbClr val="FFA74F"/>
                </a:solidFill>
                <a:latin typeface="Andalus" charset="0"/>
                <a:cs typeface="Andalus" charset="0"/>
              </a:rPr>
              <a:t>’</a:t>
            </a:r>
            <a:r>
              <a:rPr lang="en-US" sz="3600" b="1">
                <a:solidFill>
                  <a:srgbClr val="FFA74F"/>
                </a:solidFill>
                <a:latin typeface="Andalus" charset="0"/>
                <a:cs typeface="Andalus" charset="0"/>
              </a:rPr>
              <a:t>s plan always makes provision for His ministers.</a:t>
            </a:r>
            <a:endParaRPr lang="en-US" sz="3600">
              <a:solidFill>
                <a:srgbClr val="FFA74F"/>
              </a:solidFill>
              <a:latin typeface="Georgia" charset="0"/>
            </a:endParaRP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7: Table of </a:t>
            </a:r>
            <a:r>
              <a:rPr lang="en-US" b="1" dirty="0" err="1">
                <a:solidFill>
                  <a:srgbClr val="FF9375"/>
                </a:solidFill>
                <a:latin typeface="Bernard MT Condensed" pitchFamily="18" charset="0"/>
                <a:ea typeface="+mn-ea"/>
              </a:rPr>
              <a:t>Shewbread</a:t>
            </a:r>
            <a:endParaRPr lang="en-US" b="1" dirty="0">
              <a:solidFill>
                <a:srgbClr val="FF9375"/>
              </a:solidFill>
              <a:latin typeface="Bernard MT Condensed" pitchFamily="18" charset="0"/>
              <a:ea typeface="+mn-ea"/>
            </a:endParaRPr>
          </a:p>
        </p:txBody>
      </p:sp>
      <p:sp>
        <p:nvSpPr>
          <p:cNvPr id="4" name="Rectangle 3"/>
          <p:cNvSpPr/>
          <p:nvPr/>
        </p:nvSpPr>
        <p:spPr>
          <a:xfrm>
            <a:off x="457200" y="1447800"/>
            <a:ext cx="81534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description of the Table of </a:t>
            </a:r>
            <a:r>
              <a:rPr lang="en-US" sz="3200" b="1" dirty="0" err="1">
                <a:solidFill>
                  <a:srgbClr val="FF9375"/>
                </a:solidFill>
                <a:latin typeface="Andalus" pitchFamily="2" charset="-78"/>
                <a:ea typeface="+mn-ea"/>
                <a:cs typeface="Andalus" pitchFamily="2" charset="-78"/>
              </a:rPr>
              <a:t>Shewbread</a:t>
            </a:r>
            <a:r>
              <a:rPr lang="en-US" sz="3200" b="1" dirty="0">
                <a:solidFill>
                  <a:srgbClr val="FF9375"/>
                </a:solidFill>
                <a:latin typeface="Andalus" pitchFamily="2" charset="-78"/>
                <a:ea typeface="+mn-ea"/>
                <a:cs typeface="Andalus" pitchFamily="2" charset="-78"/>
              </a:rPr>
              <a:t> is found in Exodus 25:23-30.  Information on the </a:t>
            </a:r>
            <a:r>
              <a:rPr lang="en-US" sz="3200" b="1" dirty="0" err="1">
                <a:solidFill>
                  <a:srgbClr val="FF9375"/>
                </a:solidFill>
                <a:latin typeface="Andalus" pitchFamily="2" charset="-78"/>
                <a:ea typeface="+mn-ea"/>
                <a:cs typeface="Andalus" pitchFamily="2" charset="-78"/>
              </a:rPr>
              <a:t>shewbread</a:t>
            </a:r>
            <a:r>
              <a:rPr lang="en-US" sz="3200" b="1" dirty="0">
                <a:solidFill>
                  <a:srgbClr val="FF9375"/>
                </a:solidFill>
                <a:latin typeface="Andalus" pitchFamily="2" charset="-78"/>
                <a:ea typeface="+mn-ea"/>
                <a:cs typeface="Andalus" pitchFamily="2" charset="-78"/>
              </a:rPr>
              <a:t> is found in Leviticus 24:5-9. </a:t>
            </a:r>
          </a:p>
        </p:txBody>
      </p:sp>
      <p:sp>
        <p:nvSpPr>
          <p:cNvPr id="5" name="Rectangle 4"/>
          <p:cNvSpPr/>
          <p:nvPr/>
        </p:nvSpPr>
        <p:spPr>
          <a:xfrm>
            <a:off x="0" y="3124200"/>
            <a:ext cx="9144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 Table was located inside the Tabernacle, on the north side.  The Tabernacle always faced the east, so the priest would be facing west when he walked into the tent.  This would place the Table on his right.</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7: Table of </a:t>
            </a:r>
            <a:r>
              <a:rPr lang="en-US" b="1" dirty="0" err="1">
                <a:solidFill>
                  <a:srgbClr val="FF9375"/>
                </a:solidFill>
                <a:latin typeface="Bernard MT Condensed" pitchFamily="18" charset="0"/>
                <a:ea typeface="+mn-ea"/>
              </a:rPr>
              <a:t>Shewbread</a:t>
            </a:r>
            <a:endParaRPr lang="en-US" b="1" dirty="0">
              <a:solidFill>
                <a:srgbClr val="FF9375"/>
              </a:solidFill>
              <a:latin typeface="Bernard MT Condensed" pitchFamily="18" charset="0"/>
              <a:ea typeface="+mn-ea"/>
            </a:endParaRPr>
          </a:p>
        </p:txBody>
      </p:sp>
      <p:sp>
        <p:nvSpPr>
          <p:cNvPr id="4" name="Rectangle 3"/>
          <p:cNvSpPr/>
          <p:nvPr/>
        </p:nvSpPr>
        <p:spPr>
          <a:xfrm>
            <a:off x="381000" y="685800"/>
            <a:ext cx="3886200" cy="550920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The Table was made of acacia (</a:t>
            </a:r>
            <a:r>
              <a:rPr lang="en-US" sz="3200" b="1" dirty="0" err="1">
                <a:solidFill>
                  <a:srgbClr val="FFBF4B"/>
                </a:solidFill>
                <a:latin typeface="Andalus" pitchFamily="2" charset="-78"/>
                <a:ea typeface="+mn-ea"/>
                <a:cs typeface="Andalus" pitchFamily="2" charset="-78"/>
              </a:rPr>
              <a:t>shittim</a:t>
            </a:r>
            <a:r>
              <a:rPr lang="en-US" sz="3200" b="1" dirty="0">
                <a:solidFill>
                  <a:srgbClr val="FFBF4B"/>
                </a:solidFill>
                <a:latin typeface="Andalus" pitchFamily="2" charset="-78"/>
                <a:ea typeface="+mn-ea"/>
                <a:cs typeface="Andalus" pitchFamily="2" charset="-78"/>
              </a:rPr>
              <a:t>) wood.  The Table itself was plain without any fancy carvings.  However, it was then covered with pure gold.  It was topped with a golden crown all around the Table.</a:t>
            </a:r>
          </a:p>
        </p:txBody>
      </p:sp>
      <p:pic>
        <p:nvPicPr>
          <p:cNvPr id="7171" name="Picture 3" descr="C:\Users\Candra Poitras\Pictures\table-of-presence_sm[1].jpg"/>
          <p:cNvPicPr>
            <a:picLocks noChangeAspect="1" noChangeArrowheads="1"/>
          </p:cNvPicPr>
          <p:nvPr/>
        </p:nvPicPr>
        <p:blipFill>
          <a:blip r:embed="rId2" cstate="print"/>
          <a:srcRect/>
          <a:stretch>
            <a:fillRect/>
          </a:stretch>
        </p:blipFill>
        <p:spPr bwMode="auto">
          <a:xfrm>
            <a:off x="4343400" y="838200"/>
            <a:ext cx="4495800" cy="5143195"/>
          </a:xfrm>
          <a:prstGeom prst="rect">
            <a:avLst/>
          </a:prstGeom>
          <a:ln>
            <a:noFill/>
          </a:ln>
          <a:effectLst>
            <a:softEdge rad="112500"/>
          </a:effectLst>
        </p:spPr>
      </p:pic>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7171"/>
                                        </p:tgtEl>
                                        <p:attrNameLst>
                                          <p:attrName>style.visibility</p:attrName>
                                        </p:attrNameLst>
                                      </p:cBhvr>
                                      <p:to>
                                        <p:strVal val="visible"/>
                                      </p:to>
                                    </p:set>
                                    <p:anim calcmode="lin" valueType="num">
                                      <p:cBhvr>
                                        <p:cTn id="16" dur="500" fill="hold"/>
                                        <p:tgtEl>
                                          <p:spTgt spid="7171"/>
                                        </p:tgtEl>
                                        <p:attrNameLst>
                                          <p:attrName>ppt_w</p:attrName>
                                        </p:attrNameLst>
                                      </p:cBhvr>
                                      <p:tavLst>
                                        <p:tav tm="0">
                                          <p:val>
                                            <p:strVal val="#ppt_w*0.05"/>
                                          </p:val>
                                        </p:tav>
                                        <p:tav tm="100000">
                                          <p:val>
                                            <p:strVal val="#ppt_w"/>
                                          </p:val>
                                        </p:tav>
                                      </p:tavLst>
                                    </p:anim>
                                    <p:anim calcmode="lin" valueType="num">
                                      <p:cBhvr>
                                        <p:cTn id="17" dur="500" fill="hold"/>
                                        <p:tgtEl>
                                          <p:spTgt spid="7171"/>
                                        </p:tgtEl>
                                        <p:attrNameLst>
                                          <p:attrName>ppt_h</p:attrName>
                                        </p:attrNameLst>
                                      </p:cBhvr>
                                      <p:tavLst>
                                        <p:tav tm="0">
                                          <p:val>
                                            <p:strVal val="#ppt_h"/>
                                          </p:val>
                                        </p:tav>
                                        <p:tav tm="100000">
                                          <p:val>
                                            <p:strVal val="#ppt_h"/>
                                          </p:val>
                                        </p:tav>
                                      </p:tavLst>
                                    </p:anim>
                                    <p:anim calcmode="lin" valueType="num">
                                      <p:cBhvr>
                                        <p:cTn id="18" dur="500" fill="hold"/>
                                        <p:tgtEl>
                                          <p:spTgt spid="7171"/>
                                        </p:tgtEl>
                                        <p:attrNameLst>
                                          <p:attrName>ppt_x</p:attrName>
                                        </p:attrNameLst>
                                      </p:cBhvr>
                                      <p:tavLst>
                                        <p:tav tm="0">
                                          <p:val>
                                            <p:strVal val="#ppt_x-.2"/>
                                          </p:val>
                                        </p:tav>
                                        <p:tav tm="100000">
                                          <p:val>
                                            <p:strVal val="#ppt_x"/>
                                          </p:val>
                                        </p:tav>
                                      </p:tavLst>
                                    </p:anim>
                                    <p:anim calcmode="lin" valueType="num">
                                      <p:cBhvr>
                                        <p:cTn id="19" dur="500" fill="hold"/>
                                        <p:tgtEl>
                                          <p:spTgt spid="7171"/>
                                        </p:tgtEl>
                                        <p:attrNameLst>
                                          <p:attrName>ppt_y</p:attrName>
                                        </p:attrNameLst>
                                      </p:cBhvr>
                                      <p:tavLst>
                                        <p:tav tm="0">
                                          <p:val>
                                            <p:strVal val="#ppt_y"/>
                                          </p:val>
                                        </p:tav>
                                        <p:tav tm="100000">
                                          <p:val>
                                            <p:strVal val="#ppt_y"/>
                                          </p:val>
                                        </p:tav>
                                      </p:tavLst>
                                    </p:anim>
                                    <p:animEffect transition="in" filter="fade">
                                      <p:cBhvr>
                                        <p:cTn id="20"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7: Table of </a:t>
            </a:r>
            <a:r>
              <a:rPr lang="en-US" b="1" dirty="0" err="1">
                <a:solidFill>
                  <a:srgbClr val="FF9375"/>
                </a:solidFill>
                <a:latin typeface="Bernard MT Condensed" pitchFamily="18" charset="0"/>
                <a:ea typeface="+mn-ea"/>
              </a:rPr>
              <a:t>Shewbread</a:t>
            </a:r>
            <a:endParaRPr lang="en-US" b="1" dirty="0">
              <a:solidFill>
                <a:srgbClr val="FF9375"/>
              </a:solidFill>
              <a:latin typeface="Bernard MT Condensed" pitchFamily="18" charset="0"/>
              <a:ea typeface="+mn-ea"/>
            </a:endParaRPr>
          </a:p>
        </p:txBody>
      </p:sp>
      <p:sp>
        <p:nvSpPr>
          <p:cNvPr id="4" name="Rectangle 3"/>
          <p:cNvSpPr/>
          <p:nvPr/>
        </p:nvSpPr>
        <p:spPr>
          <a:xfrm>
            <a:off x="3962400" y="2971800"/>
            <a:ext cx="48006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length was 3 feet or 2 cubits (1 meter).  The breadth (width) was 18 inches or 1 cubit (0.5 meters), and the height was 27 inches, or one and a half cubits (0.75 meters).</a:t>
            </a:r>
          </a:p>
        </p:txBody>
      </p:sp>
      <p:pic>
        <p:nvPicPr>
          <p:cNvPr id="8195" name="Picture 3" descr="C:\Users\Candra Poitras\Pictures\digital_measurement[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67000" y="0"/>
            <a:ext cx="3657600" cy="2743200"/>
          </a:xfrm>
          <a:prstGeom prst="rect">
            <a:avLst/>
          </a:prstGeom>
          <a:ln>
            <a:noFill/>
          </a:ln>
          <a:effectLst>
            <a:softEdge rad="112500"/>
          </a:effectLst>
        </p:spPr>
      </p:pic>
      <p:pic>
        <p:nvPicPr>
          <p:cNvPr id="8196" name="Picture 4" descr="C:\Users\Candra Poitras\Pictures\Measurement169[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90600" y="2667000"/>
            <a:ext cx="3028950" cy="1705187"/>
          </a:xfrm>
          <a:prstGeom prst="rect">
            <a:avLst/>
          </a:prstGeom>
          <a:ln>
            <a:noFill/>
          </a:ln>
          <a:effectLst>
            <a:softEdge rad="112500"/>
          </a:effectLst>
        </p:spPr>
      </p:pic>
      <p:pic>
        <p:nvPicPr>
          <p:cNvPr id="8197" name="Picture 5" descr="C:\Users\Candra Poitras\Pictures\Online-Measurement-Tools[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20266986">
            <a:off x="922968" y="579068"/>
            <a:ext cx="3524250" cy="2349500"/>
          </a:xfrm>
          <a:prstGeom prst="rect">
            <a:avLst/>
          </a:prstGeom>
          <a:ln>
            <a:noFill/>
          </a:ln>
          <a:effectLst>
            <a:softEdge rad="112500"/>
          </a:effectLst>
        </p:spPr>
      </p:pic>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7: Table of </a:t>
            </a:r>
            <a:r>
              <a:rPr lang="en-US" b="1" dirty="0" err="1">
                <a:solidFill>
                  <a:srgbClr val="FF9375"/>
                </a:solidFill>
                <a:latin typeface="Bernard MT Condensed" pitchFamily="18" charset="0"/>
                <a:ea typeface="+mn-ea"/>
              </a:rPr>
              <a:t>Shewbread</a:t>
            </a:r>
            <a:endParaRPr lang="en-US" b="1" dirty="0">
              <a:solidFill>
                <a:srgbClr val="FF9375"/>
              </a:solidFill>
              <a:latin typeface="Bernard MT Condensed" pitchFamily="18" charset="0"/>
              <a:ea typeface="+mn-ea"/>
            </a:endParaRPr>
          </a:p>
        </p:txBody>
      </p:sp>
      <p:sp>
        <p:nvSpPr>
          <p:cNvPr id="4" name="Rectangle 3"/>
          <p:cNvSpPr/>
          <p:nvPr/>
        </p:nvSpPr>
        <p:spPr>
          <a:xfrm>
            <a:off x="762000" y="1371600"/>
            <a:ext cx="75438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God continued to give specific measurements and requirements for every piece of furniture in His Tabernacle, but He also crowned it with the purest and most beautiful of substances – gold!</a:t>
            </a:r>
          </a:p>
        </p:txBody>
      </p:sp>
      <p:pic>
        <p:nvPicPr>
          <p:cNvPr id="9219" name="Picture 3" descr="C:\Users\Candra Poitras\Pictures\5446624-gold-glitter-close-up[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886200"/>
            <a:ext cx="3048000" cy="2034540"/>
          </a:xfrm>
          <a:prstGeom prst="rect">
            <a:avLst/>
          </a:prstGeom>
          <a:ln>
            <a:noFill/>
          </a:ln>
          <a:effectLst>
            <a:softEdge rad="112500"/>
          </a:effectLst>
        </p:spPr>
      </p:pic>
      <p:pic>
        <p:nvPicPr>
          <p:cNvPr id="7" name="Picture 3" descr="C:\Users\Candra Poitras\Pictures\5446624-gold-glitter-close-up[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96000" y="3886200"/>
            <a:ext cx="3048000" cy="2034540"/>
          </a:xfrm>
          <a:prstGeom prst="rect">
            <a:avLst/>
          </a:prstGeom>
          <a:ln>
            <a:noFill/>
          </a:ln>
          <a:effectLst>
            <a:softEdge rad="112500"/>
          </a:effectLst>
        </p:spPr>
      </p:pic>
      <p:pic>
        <p:nvPicPr>
          <p:cNvPr id="8" name="Picture 3" descr="C:\Users\Candra Poitras\Pictures\5446624-gold-glitter-close-up[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057400" y="3886200"/>
            <a:ext cx="3048000" cy="2034540"/>
          </a:xfrm>
          <a:prstGeom prst="rect">
            <a:avLst/>
          </a:prstGeom>
          <a:ln>
            <a:noFill/>
          </a:ln>
          <a:effectLst>
            <a:softEdge rad="112500"/>
          </a:effectLst>
        </p:spPr>
      </p:pic>
      <p:pic>
        <p:nvPicPr>
          <p:cNvPr id="9" name="Picture 3" descr="C:\Users\Candra Poitras\Pictures\5446624-gold-glitter-close-up[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886200" y="3886200"/>
            <a:ext cx="3048000" cy="2034540"/>
          </a:xfrm>
          <a:prstGeom prst="rect">
            <a:avLst/>
          </a:prstGeom>
          <a:ln>
            <a:noFill/>
          </a:ln>
          <a:effectLst>
            <a:softEdge rad="112500"/>
          </a:effectLst>
        </p:spPr>
      </p:pic>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7: Table of </a:t>
            </a:r>
            <a:r>
              <a:rPr lang="en-US" b="1" dirty="0" err="1">
                <a:solidFill>
                  <a:srgbClr val="FF9375"/>
                </a:solidFill>
                <a:latin typeface="Bernard MT Condensed" pitchFamily="18" charset="0"/>
                <a:ea typeface="+mn-ea"/>
              </a:rPr>
              <a:t>Shewbread</a:t>
            </a:r>
            <a:endParaRPr lang="en-US" b="1" dirty="0">
              <a:solidFill>
                <a:srgbClr val="FF9375"/>
              </a:solidFill>
              <a:latin typeface="Bernard MT Condensed" pitchFamily="18" charset="0"/>
              <a:ea typeface="+mn-ea"/>
            </a:endParaRPr>
          </a:p>
        </p:txBody>
      </p:sp>
      <p:sp>
        <p:nvSpPr>
          <p:cNvPr id="10243" name="Rectangle 3"/>
          <p:cNvSpPr>
            <a:spLocks noChangeArrowheads="1"/>
          </p:cNvSpPr>
          <p:nvPr/>
        </p:nvSpPr>
        <p:spPr bwMode="auto">
          <a:xfrm>
            <a:off x="228600" y="685800"/>
            <a:ext cx="4114800" cy="550920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002E5C"/>
                </a:solidFill>
                <a:latin typeface="Andalus" pitchFamily="2" charset="-78"/>
                <a:ea typeface="Times New Roman" pitchFamily="18" charset="0"/>
                <a:cs typeface="Andalus" pitchFamily="2" charset="-78"/>
              </a:rPr>
              <a:t>His plan and instructions for our lives must be followed to the letter, but He always promises us “beauty for ashes” and makes us shine with the glory of His love and purity in the “beauty of holiness” (I Chronicles 16:29).</a:t>
            </a:r>
            <a:endParaRPr lang="en-US" sz="3200" b="1" dirty="0">
              <a:solidFill>
                <a:srgbClr val="002E5C"/>
              </a:solidFill>
              <a:latin typeface="Andalus" pitchFamily="2" charset="-78"/>
              <a:ea typeface="+mn-ea"/>
              <a:cs typeface="Andalus" pitchFamily="2" charset="-78"/>
            </a:endParaRPr>
          </a:p>
        </p:txBody>
      </p:sp>
      <p:pic>
        <p:nvPicPr>
          <p:cNvPr id="10244" name="Picture 4" descr="C:\Users\Candra Poitras\Pictures\instructions-for-life[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0750104">
            <a:off x="5291607" y="1204929"/>
            <a:ext cx="2918077" cy="4375473"/>
          </a:xfrm>
          <a:prstGeom prst="rect">
            <a:avLst/>
          </a:prstGeom>
          <a:solidFill>
            <a:srgbClr val="002E5C">
              <a:alpha val="78000"/>
            </a:srgbClr>
          </a:solidFill>
          <a:ln>
            <a:noFill/>
          </a:ln>
          <a:effectLst>
            <a:softEdge rad="112500"/>
          </a:effectLst>
        </p:spPr>
      </p:pic>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500" fill="hold"/>
                                        <p:tgtEl>
                                          <p:spTgt spid="10243"/>
                                        </p:tgtEl>
                                        <p:attrNameLst>
                                          <p:attrName>ppt_w</p:attrName>
                                        </p:attrNameLst>
                                      </p:cBhvr>
                                      <p:tavLst>
                                        <p:tav tm="0">
                                          <p:val>
                                            <p:fltVal val="0"/>
                                          </p:val>
                                        </p:tav>
                                        <p:tav tm="100000">
                                          <p:val>
                                            <p:strVal val="#ppt_w"/>
                                          </p:val>
                                        </p:tav>
                                      </p:tavLst>
                                    </p:anim>
                                    <p:anim calcmode="lin" valueType="num">
                                      <p:cBhvr>
                                        <p:cTn id="8" dur="500" fill="hold"/>
                                        <p:tgtEl>
                                          <p:spTgt spid="10243"/>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10244"/>
                                        </p:tgtEl>
                                        <p:attrNameLst>
                                          <p:attrName>style.visibility</p:attrName>
                                        </p:attrNameLst>
                                      </p:cBhvr>
                                      <p:to>
                                        <p:strVal val="visible"/>
                                      </p:to>
                                    </p:set>
                                    <p:anim calcmode="lin" valueType="num">
                                      <p:cBhvr>
                                        <p:cTn id="13" dur="500" fill="hold"/>
                                        <p:tgtEl>
                                          <p:spTgt spid="10244"/>
                                        </p:tgtEl>
                                        <p:attrNameLst>
                                          <p:attrName>ppt_w</p:attrName>
                                        </p:attrNameLst>
                                      </p:cBhvr>
                                      <p:tavLst>
                                        <p:tav tm="0">
                                          <p:val>
                                            <p:fltVal val="0"/>
                                          </p:val>
                                        </p:tav>
                                        <p:tav tm="100000">
                                          <p:val>
                                            <p:strVal val="#ppt_w"/>
                                          </p:val>
                                        </p:tav>
                                      </p:tavLst>
                                    </p:anim>
                                    <p:anim calcmode="lin" valueType="num">
                                      <p:cBhvr>
                                        <p:cTn id="14" dur="500" fill="hold"/>
                                        <p:tgtEl>
                                          <p:spTgt spid="1024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7: Table of </a:t>
            </a:r>
            <a:r>
              <a:rPr lang="en-US" b="1" dirty="0" err="1">
                <a:solidFill>
                  <a:srgbClr val="FF9375"/>
                </a:solidFill>
                <a:latin typeface="Bernard MT Condensed" pitchFamily="18" charset="0"/>
                <a:ea typeface="+mn-ea"/>
              </a:rPr>
              <a:t>Shewbread</a:t>
            </a:r>
            <a:endParaRPr lang="en-US" b="1" dirty="0">
              <a:solidFill>
                <a:srgbClr val="FF9375"/>
              </a:solidFill>
              <a:latin typeface="Bernard MT Condensed" pitchFamily="18" charset="0"/>
              <a:ea typeface="+mn-ea"/>
            </a:endParaRPr>
          </a:p>
        </p:txBody>
      </p:sp>
      <p:sp>
        <p:nvSpPr>
          <p:cNvPr id="4" name="Rectangle 3"/>
          <p:cNvSpPr/>
          <p:nvPr/>
        </p:nvSpPr>
        <p:spPr>
          <a:xfrm>
            <a:off x="1066800" y="609600"/>
            <a:ext cx="80772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Each week there were 12 loaves of </a:t>
            </a:r>
            <a:r>
              <a:rPr lang="en-US" sz="3200" b="1" dirty="0" err="1">
                <a:solidFill>
                  <a:srgbClr val="8AA7E2"/>
                </a:solidFill>
                <a:latin typeface="Andalus" pitchFamily="2" charset="-78"/>
                <a:ea typeface="+mn-ea"/>
                <a:cs typeface="Andalus" pitchFamily="2" charset="-78"/>
              </a:rPr>
              <a:t>shewbread</a:t>
            </a:r>
            <a:r>
              <a:rPr lang="en-US" sz="3200" b="1" dirty="0">
                <a:solidFill>
                  <a:srgbClr val="8AA7E2"/>
                </a:solidFill>
                <a:latin typeface="Andalus" pitchFamily="2" charset="-78"/>
                <a:ea typeface="+mn-ea"/>
                <a:cs typeface="Andalus" pitchFamily="2" charset="-78"/>
              </a:rPr>
              <a:t> placed on this Table.  This represents the 12 tribes of Israel and the 12 apostles.</a:t>
            </a:r>
          </a:p>
        </p:txBody>
      </p:sp>
      <p:sp>
        <p:nvSpPr>
          <p:cNvPr id="5" name="Rectangle 4"/>
          <p:cNvSpPr/>
          <p:nvPr/>
        </p:nvSpPr>
        <p:spPr>
          <a:xfrm>
            <a:off x="1219200" y="4795897"/>
            <a:ext cx="75438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This also shows the fullness of God.  Everything you need is provided by God.  This </a:t>
            </a:r>
            <a:r>
              <a:rPr lang="en-US" sz="3200" b="1" dirty="0" err="1">
                <a:solidFill>
                  <a:srgbClr val="FFA74F"/>
                </a:solidFill>
                <a:latin typeface="Andalus" pitchFamily="2" charset="-78"/>
                <a:ea typeface="+mn-ea"/>
                <a:cs typeface="Andalus" pitchFamily="2" charset="-78"/>
              </a:rPr>
              <a:t>shewbread</a:t>
            </a:r>
            <a:r>
              <a:rPr lang="en-US" sz="3200" b="1" dirty="0">
                <a:solidFill>
                  <a:srgbClr val="FFA74F"/>
                </a:solidFill>
                <a:latin typeface="Andalus" pitchFamily="2" charset="-78"/>
                <a:ea typeface="+mn-ea"/>
                <a:cs typeface="Andalus" pitchFamily="2" charset="-78"/>
              </a:rPr>
              <a:t> was food for the priest, and they received their strength from it.</a:t>
            </a:r>
          </a:p>
        </p:txBody>
      </p:sp>
      <p:pic>
        <p:nvPicPr>
          <p:cNvPr id="11267" name="Picture 3" descr="C:\Users\Candra Poitras\Pictures\tableofshewbread3[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00400" y="2057400"/>
            <a:ext cx="3505200" cy="26303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in_stripe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pin_stripes</Template>
  <TotalTime>502</TotalTime>
  <Words>789</Words>
  <Application>Microsoft Macintosh PowerPoint</Application>
  <PresentationFormat>On-screen Show (4:3)</PresentationFormat>
  <Paragraphs>39</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Georgia</vt:lpstr>
      <vt:lpstr>Calibri</vt:lpstr>
      <vt:lpstr>Andalus</vt:lpstr>
      <vt:lpstr>pin_stripes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6</cp:revision>
  <dcterms:created xsi:type="dcterms:W3CDTF">2012-11-22T22:23:29Z</dcterms:created>
  <dcterms:modified xsi:type="dcterms:W3CDTF">2018-02-15T15:27:08Z</dcterms:modified>
</cp:coreProperties>
</file>