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0"/>
  </p:handoutMasterIdLst>
  <p:sldIdLst>
    <p:sldId id="269" r:id="rId2"/>
    <p:sldId id="273" r:id="rId3"/>
    <p:sldId id="283" r:id="rId4"/>
    <p:sldId id="294" r:id="rId5"/>
    <p:sldId id="274" r:id="rId6"/>
    <p:sldId id="282" r:id="rId7"/>
    <p:sldId id="293" r:id="rId8"/>
    <p:sldId id="276" r:id="rId9"/>
    <p:sldId id="285" r:id="rId10"/>
    <p:sldId id="295" r:id="rId11"/>
    <p:sldId id="277" r:id="rId12"/>
    <p:sldId id="286" r:id="rId13"/>
    <p:sldId id="292" r:id="rId14"/>
    <p:sldId id="275" r:id="rId15"/>
    <p:sldId id="287" r:id="rId16"/>
    <p:sldId id="296" r:id="rId17"/>
    <p:sldId id="278" r:id="rId18"/>
    <p:sldId id="297"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75"/>
    <a:srgbClr val="8AA7E2"/>
    <a:srgbClr val="002E5C"/>
    <a:srgbClr val="FFA74F"/>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0" d="100"/>
          <a:sy n="60" d="100"/>
        </p:scale>
        <p:origin x="-304"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E5D943D-82A7-C64B-BB89-4B7545970AB9}" type="slidenum">
              <a:rPr lang="en-US"/>
              <a:pPr/>
              <a:t>‹#›</a:t>
            </a:fld>
            <a:endParaRPr lang="en-US"/>
          </a:p>
        </p:txBody>
      </p:sp>
    </p:spTree>
    <p:extLst>
      <p:ext uri="{BB962C8B-B14F-4D97-AF65-F5344CB8AC3E}">
        <p14:creationId xmlns:p14="http://schemas.microsoft.com/office/powerpoint/2010/main" val="408245873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1863186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2301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4788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3254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03751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418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196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80069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508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6357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92667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191000" y="4038600"/>
            <a:ext cx="4800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2400" b="1" dirty="0">
                <a:ln>
                  <a:solidFill>
                    <a:srgbClr val="002E5C"/>
                  </a:solidFill>
                </a:ln>
                <a:solidFill>
                  <a:srgbClr val="8AA7E2"/>
                </a:solidFill>
                <a:latin typeface="Bernard MT Condensed" pitchFamily="18" charset="0"/>
                <a:ea typeface="+mn-ea"/>
              </a:rPr>
              <a:t>Lesson 13b: Garments of the Priesthood</a:t>
            </a:r>
            <a:endParaRPr lang="en-US" sz="24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1143000" y="152400"/>
            <a:ext cx="54864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A gold ring was attached to each corner of the breastplate. Two more rings were attached to the curious girdle, just above the belt. </a:t>
            </a:r>
          </a:p>
        </p:txBody>
      </p:sp>
      <p:sp>
        <p:nvSpPr>
          <p:cNvPr id="5" name="Rectangle 4"/>
          <p:cNvSpPr/>
          <p:nvPr/>
        </p:nvSpPr>
        <p:spPr>
          <a:xfrm>
            <a:off x="3505200" y="3124200"/>
            <a:ext cx="5486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two upper rings were secured to the shoulder ouches by wreathen chains of gold. The lower rings of the breastplate were attached to the two rings on the curious girdle with laces of blue.</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228600" y="1371600"/>
            <a:ext cx="3657600" cy="3970318"/>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8AA7E2"/>
                </a:solidFill>
                <a:latin typeface="Andalus" pitchFamily="2" charset="-78"/>
                <a:ea typeface="+mn-ea"/>
                <a:cs typeface="Andalus" pitchFamily="2" charset="-78"/>
              </a:rPr>
              <a:t>On the breastplate were twelve precious stones. They were secured to the breastplate by ouches of gold.</a:t>
            </a:r>
          </a:p>
        </p:txBody>
      </p:sp>
      <p:pic>
        <p:nvPicPr>
          <p:cNvPr id="27651" name="Picture 3" descr="C:\Users\Candra Poitras\Pictures\Breastplate[1].jpg"/>
          <p:cNvPicPr>
            <a:picLocks noChangeAspect="1" noChangeArrowheads="1"/>
          </p:cNvPicPr>
          <p:nvPr/>
        </p:nvPicPr>
        <p:blipFill>
          <a:blip r:embed="rId2" cstate="print"/>
          <a:srcRect/>
          <a:stretch>
            <a:fillRect/>
          </a:stretch>
        </p:blipFill>
        <p:spPr bwMode="auto">
          <a:xfrm>
            <a:off x="4267200" y="1600200"/>
            <a:ext cx="4560877" cy="3429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27651"/>
                                        </p:tgtEl>
                                        <p:attrNameLst>
                                          <p:attrName>style.visibility</p:attrName>
                                        </p:attrNameLst>
                                      </p:cBhvr>
                                      <p:to>
                                        <p:strVal val="visible"/>
                                      </p:to>
                                    </p:set>
                                    <p:anim calcmode="lin" valueType="num">
                                      <p:cBhvr>
                                        <p:cTn id="14" dur="500" fill="hold"/>
                                        <p:tgtEl>
                                          <p:spTgt spid="27651"/>
                                        </p:tgtEl>
                                        <p:attrNameLst>
                                          <p:attrName>ppt_w</p:attrName>
                                        </p:attrNameLst>
                                      </p:cBhvr>
                                      <p:tavLst>
                                        <p:tav tm="0">
                                          <p:val>
                                            <p:fltVal val="0"/>
                                          </p:val>
                                        </p:tav>
                                        <p:tav tm="100000">
                                          <p:val>
                                            <p:strVal val="#ppt_w"/>
                                          </p:val>
                                        </p:tav>
                                      </p:tavLst>
                                    </p:anim>
                                    <p:anim calcmode="lin" valueType="num">
                                      <p:cBhvr>
                                        <p:cTn id="15" dur="500" fill="hold"/>
                                        <p:tgtEl>
                                          <p:spTgt spid="27651"/>
                                        </p:tgtEl>
                                        <p:attrNameLst>
                                          <p:attrName>ppt_h</p:attrName>
                                        </p:attrNameLst>
                                      </p:cBhvr>
                                      <p:tavLst>
                                        <p:tav tm="0">
                                          <p:val>
                                            <p:fltVal val="0"/>
                                          </p:val>
                                        </p:tav>
                                        <p:tav tm="100000">
                                          <p:val>
                                            <p:strVal val="#ppt_h"/>
                                          </p:val>
                                        </p:tav>
                                      </p:tavLst>
                                    </p:anim>
                                    <p:animEffect transition="in" filter="fade">
                                      <p:cBhvr>
                                        <p:cTn id="16"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304800" y="762000"/>
            <a:ext cx="8534400" cy="1200329"/>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2E5C"/>
                </a:solidFill>
                <a:latin typeface="Andalus" pitchFamily="2" charset="-78"/>
                <a:ea typeface="+mn-ea"/>
                <a:cs typeface="Andalus" pitchFamily="2" charset="-78"/>
              </a:rPr>
              <a:t>There were four rows of three stones, arranged like this: </a:t>
            </a:r>
          </a:p>
        </p:txBody>
      </p:sp>
      <p:sp>
        <p:nvSpPr>
          <p:cNvPr id="28675" name="Rectangle 3"/>
          <p:cNvSpPr>
            <a:spLocks noChangeArrowheads="1"/>
          </p:cNvSpPr>
          <p:nvPr/>
        </p:nvSpPr>
        <p:spPr bwMode="auto">
          <a:xfrm>
            <a:off x="609600" y="1934289"/>
            <a:ext cx="8382000" cy="378565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fr-FR" sz="3000" b="1" dirty="0">
                <a:solidFill>
                  <a:srgbClr val="FFA74F"/>
                </a:solidFill>
                <a:latin typeface="Andalus" pitchFamily="2" charset="-78"/>
                <a:ea typeface="Times New Roman" pitchFamily="18" charset="0"/>
                <a:cs typeface="Andalus" pitchFamily="2" charset="-78"/>
              </a:rPr>
              <a:t>CARBUNCLE           TOPAZ	           SARDIUS</a:t>
            </a:r>
            <a:endParaRPr lang="en-US" sz="3000" b="1" dirty="0">
              <a:solidFill>
                <a:srgbClr val="FFA74F"/>
              </a:solidFill>
              <a:latin typeface="Andalus" pitchFamily="2" charset="-78"/>
              <a:ea typeface="+mn-ea"/>
              <a:cs typeface="Andalus" pitchFamily="2" charset="-78"/>
            </a:endParaRPr>
          </a:p>
          <a:p>
            <a:pPr eaLnBrk="0" hangingPunct="0">
              <a:defRPr/>
            </a:pPr>
            <a:r>
              <a:rPr lang="en-US" sz="3000" b="1" dirty="0" err="1">
                <a:solidFill>
                  <a:srgbClr val="002E5C"/>
                </a:solidFill>
                <a:latin typeface="Andalus" pitchFamily="2" charset="-78"/>
                <a:ea typeface="Times New Roman" pitchFamily="18" charset="0"/>
                <a:cs typeface="Andalus" pitchFamily="2" charset="-78"/>
              </a:rPr>
              <a:t>Zebulun</a:t>
            </a:r>
            <a:r>
              <a:rPr lang="en-US" sz="3000" b="1" dirty="0">
                <a:solidFill>
                  <a:srgbClr val="002E5C"/>
                </a:solidFill>
                <a:latin typeface="Andalus" pitchFamily="2" charset="-78"/>
                <a:ea typeface="Times New Roman" pitchFamily="18" charset="0"/>
                <a:cs typeface="Andalus" pitchFamily="2" charset="-78"/>
              </a:rPr>
              <a:t>	         Issachar                  Judah</a:t>
            </a:r>
            <a:endParaRPr lang="en-US" sz="3000" b="1" dirty="0">
              <a:solidFill>
                <a:srgbClr val="002E5C"/>
              </a:solidFill>
              <a:latin typeface="Andalus" pitchFamily="2" charset="-78"/>
              <a:ea typeface="+mn-ea"/>
              <a:cs typeface="Andalus" pitchFamily="2" charset="-78"/>
            </a:endParaRPr>
          </a:p>
          <a:p>
            <a:pPr eaLnBrk="0" hangingPunct="0">
              <a:defRPr/>
            </a:pPr>
            <a:r>
              <a:rPr lang="en-US" sz="3000" b="1" dirty="0">
                <a:solidFill>
                  <a:srgbClr val="FFA74F"/>
                </a:solidFill>
                <a:latin typeface="Andalus" pitchFamily="2" charset="-78"/>
                <a:ea typeface="Times New Roman" pitchFamily="18" charset="0"/>
                <a:cs typeface="Andalus" pitchFamily="2" charset="-78"/>
              </a:rPr>
              <a:t>DIAMOND	      SAPPHIRE         EMERALD</a:t>
            </a:r>
            <a:endParaRPr lang="en-US" sz="3000" b="1" dirty="0">
              <a:solidFill>
                <a:srgbClr val="FFA74F"/>
              </a:solidFill>
              <a:latin typeface="Andalus" pitchFamily="2" charset="-78"/>
              <a:ea typeface="+mn-ea"/>
              <a:cs typeface="Andalus" pitchFamily="2" charset="-78"/>
            </a:endParaRPr>
          </a:p>
          <a:p>
            <a:pPr eaLnBrk="0" hangingPunct="0">
              <a:defRPr/>
            </a:pPr>
            <a:r>
              <a:rPr lang="en-US" sz="3000" b="1" dirty="0">
                <a:solidFill>
                  <a:srgbClr val="002E5C"/>
                </a:solidFill>
                <a:latin typeface="Andalus" pitchFamily="2" charset="-78"/>
                <a:ea typeface="Times New Roman" pitchFamily="18" charset="0"/>
                <a:cs typeface="Andalus" pitchFamily="2" charset="-78"/>
              </a:rPr>
              <a:t>Gad		         Simeon	              Reuben</a:t>
            </a:r>
            <a:endParaRPr lang="en-US" sz="3000" b="1" dirty="0">
              <a:solidFill>
                <a:srgbClr val="002E5C"/>
              </a:solidFill>
              <a:latin typeface="Andalus" pitchFamily="2" charset="-78"/>
              <a:ea typeface="+mn-ea"/>
              <a:cs typeface="Andalus" pitchFamily="2" charset="-78"/>
            </a:endParaRPr>
          </a:p>
          <a:p>
            <a:pPr eaLnBrk="0" hangingPunct="0">
              <a:defRPr/>
            </a:pPr>
            <a:r>
              <a:rPr lang="en-US" sz="3000" b="1" dirty="0">
                <a:solidFill>
                  <a:srgbClr val="FFA74F"/>
                </a:solidFill>
                <a:latin typeface="Andalus" pitchFamily="2" charset="-78"/>
                <a:ea typeface="Times New Roman" pitchFamily="18" charset="0"/>
                <a:cs typeface="Andalus" pitchFamily="2" charset="-78"/>
              </a:rPr>
              <a:t>AMETHYST	        AGATE	              LIGURE</a:t>
            </a:r>
            <a:endParaRPr lang="en-US" sz="3000" b="1" dirty="0">
              <a:solidFill>
                <a:srgbClr val="FFA74F"/>
              </a:solidFill>
              <a:latin typeface="Andalus" pitchFamily="2" charset="-78"/>
              <a:ea typeface="+mn-ea"/>
              <a:cs typeface="Andalus" pitchFamily="2" charset="-78"/>
            </a:endParaRPr>
          </a:p>
          <a:p>
            <a:pPr eaLnBrk="0" hangingPunct="0">
              <a:defRPr/>
            </a:pPr>
            <a:r>
              <a:rPr lang="en-US" sz="3000" b="1" dirty="0">
                <a:solidFill>
                  <a:srgbClr val="002E5C"/>
                </a:solidFill>
                <a:latin typeface="Andalus" pitchFamily="2" charset="-78"/>
                <a:ea typeface="Times New Roman" pitchFamily="18" charset="0"/>
                <a:cs typeface="Andalus" pitchFamily="2" charset="-78"/>
              </a:rPr>
              <a:t>Benjamin	      Manasseh        	  Ephraim</a:t>
            </a:r>
            <a:endParaRPr lang="en-US" sz="3000" b="1" dirty="0">
              <a:solidFill>
                <a:srgbClr val="002E5C"/>
              </a:solidFill>
              <a:latin typeface="Andalus" pitchFamily="2" charset="-78"/>
              <a:ea typeface="+mn-ea"/>
              <a:cs typeface="Andalus" pitchFamily="2" charset="-78"/>
            </a:endParaRPr>
          </a:p>
          <a:p>
            <a:pPr eaLnBrk="0" hangingPunct="0">
              <a:defRPr/>
            </a:pPr>
            <a:r>
              <a:rPr lang="en-US" sz="3000" b="1" dirty="0">
                <a:solidFill>
                  <a:srgbClr val="FFA74F"/>
                </a:solidFill>
                <a:latin typeface="Andalus" pitchFamily="2" charset="-78"/>
                <a:ea typeface="Times New Roman" pitchFamily="18" charset="0"/>
                <a:cs typeface="Andalus" pitchFamily="2" charset="-78"/>
              </a:rPr>
              <a:t>JASPER	        ONYX	                BERYL</a:t>
            </a:r>
          </a:p>
          <a:p>
            <a:pPr eaLnBrk="0" hangingPunct="0">
              <a:defRPr/>
            </a:pPr>
            <a:r>
              <a:rPr lang="en-US" sz="3000" b="1" dirty="0">
                <a:solidFill>
                  <a:srgbClr val="002E5C"/>
                </a:solidFill>
                <a:latin typeface="Andalus" pitchFamily="2" charset="-78"/>
                <a:ea typeface="Times New Roman" pitchFamily="18" charset="0"/>
                <a:cs typeface="Andalus" pitchFamily="2" charset="-78"/>
              </a:rPr>
              <a:t>Naphtali	        Asher		        Dan</a:t>
            </a:r>
            <a:r>
              <a:rPr lang="en-US" sz="3000" b="1" dirty="0">
                <a:solidFill>
                  <a:srgbClr val="002E5C"/>
                </a:solidFill>
                <a:latin typeface="Andalus" pitchFamily="2" charset="-78"/>
                <a:ea typeface="+mn-ea"/>
                <a:cs typeface="Andalus" pitchFamily="2" charset="-78"/>
              </a:rPr>
              <a:t> </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5" name="Rectangle 4"/>
          <p:cNvSpPr/>
          <p:nvPr/>
        </p:nvSpPr>
        <p:spPr>
          <a:xfrm>
            <a:off x="1066800" y="152400"/>
            <a:ext cx="6324600" cy="2677656"/>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FF9375"/>
                </a:solidFill>
                <a:latin typeface="Andalus" pitchFamily="2" charset="-78"/>
                <a:ea typeface="+mn-ea"/>
                <a:cs typeface="Andalus" pitchFamily="2" charset="-78"/>
              </a:rPr>
              <a:t>Little is known about the </a:t>
            </a:r>
            <a:r>
              <a:rPr lang="en-US" sz="2800" b="1" dirty="0" err="1">
                <a:solidFill>
                  <a:srgbClr val="FF9375"/>
                </a:solidFill>
                <a:latin typeface="Andalus" pitchFamily="2" charset="-78"/>
                <a:ea typeface="+mn-ea"/>
                <a:cs typeface="Andalus" pitchFamily="2" charset="-78"/>
              </a:rPr>
              <a:t>Urim</a:t>
            </a:r>
            <a:r>
              <a:rPr lang="en-US" sz="2800" b="1" dirty="0">
                <a:solidFill>
                  <a:srgbClr val="FF9375"/>
                </a:solidFill>
                <a:latin typeface="Andalus" pitchFamily="2" charset="-78"/>
                <a:ea typeface="+mn-ea"/>
                <a:cs typeface="Andalus" pitchFamily="2" charset="-78"/>
              </a:rPr>
              <a:t> and </a:t>
            </a:r>
            <a:r>
              <a:rPr lang="en-US" sz="2800" b="1" dirty="0" err="1">
                <a:solidFill>
                  <a:srgbClr val="FF9375"/>
                </a:solidFill>
                <a:latin typeface="Andalus" pitchFamily="2" charset="-78"/>
                <a:ea typeface="+mn-ea"/>
                <a:cs typeface="Andalus" pitchFamily="2" charset="-78"/>
              </a:rPr>
              <a:t>Thummim</a:t>
            </a:r>
            <a:r>
              <a:rPr lang="en-US" sz="2800" b="1" dirty="0">
                <a:solidFill>
                  <a:srgbClr val="FF9375"/>
                </a:solidFill>
                <a:latin typeface="Andalus" pitchFamily="2" charset="-78"/>
                <a:ea typeface="+mn-ea"/>
                <a:cs typeface="Andalus" pitchFamily="2" charset="-78"/>
              </a:rPr>
              <a:t>. We do know they were to be placed in the pouch of the breastplate and were intended to help the High Priest in making decisions. </a:t>
            </a:r>
            <a:r>
              <a:rPr lang="en-US" sz="2800" b="1" dirty="0" err="1">
                <a:solidFill>
                  <a:srgbClr val="FF9375"/>
                </a:solidFill>
                <a:latin typeface="Andalus" pitchFamily="2" charset="-78"/>
                <a:ea typeface="+mn-ea"/>
                <a:cs typeface="Andalus" pitchFamily="2" charset="-78"/>
              </a:rPr>
              <a:t>Umim</a:t>
            </a:r>
            <a:r>
              <a:rPr lang="en-US" sz="2800" b="1" dirty="0">
                <a:solidFill>
                  <a:srgbClr val="FF9375"/>
                </a:solidFill>
                <a:latin typeface="Andalus" pitchFamily="2" charset="-78"/>
                <a:ea typeface="+mn-ea"/>
                <a:cs typeface="Andalus" pitchFamily="2" charset="-78"/>
              </a:rPr>
              <a:t> means “lights” and </a:t>
            </a:r>
            <a:r>
              <a:rPr lang="en-US" sz="2800" b="1" dirty="0" err="1">
                <a:solidFill>
                  <a:srgbClr val="FF9375"/>
                </a:solidFill>
                <a:latin typeface="Andalus" pitchFamily="2" charset="-78"/>
                <a:ea typeface="+mn-ea"/>
                <a:cs typeface="Andalus" pitchFamily="2" charset="-78"/>
              </a:rPr>
              <a:t>Thummim</a:t>
            </a:r>
            <a:r>
              <a:rPr lang="en-US" sz="2800" b="1" dirty="0">
                <a:solidFill>
                  <a:srgbClr val="FF9375"/>
                </a:solidFill>
                <a:latin typeface="Andalus" pitchFamily="2" charset="-78"/>
                <a:ea typeface="+mn-ea"/>
                <a:cs typeface="Andalus" pitchFamily="2" charset="-78"/>
              </a:rPr>
              <a:t> means “perfections.</a:t>
            </a:r>
          </a:p>
        </p:txBody>
      </p:sp>
      <p:sp>
        <p:nvSpPr>
          <p:cNvPr id="6" name="Rectangle 5"/>
          <p:cNvSpPr/>
          <p:nvPr/>
        </p:nvSpPr>
        <p:spPr>
          <a:xfrm>
            <a:off x="2133600" y="3581400"/>
            <a:ext cx="6781800" cy="3108543"/>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8AA7E2"/>
                </a:solidFill>
                <a:latin typeface="Andalus" pitchFamily="2" charset="-78"/>
                <a:ea typeface="+mn-ea"/>
                <a:cs typeface="Andalus" pitchFamily="2" charset="-78"/>
              </a:rPr>
              <a:t>There are a lot of theories, but no proof in Scripture as to what these were. Our best references suggest they were used for casting lots to receive a “yes” or “no” answer to communicate God’s will in certain cases (Leviticus 8:8; Number 27:21; Deuteronomy 33:8; 1 Samuel 28:6).</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
                                          <p:stCondLst>
                                            <p:cond delay="0"/>
                                          </p:stCondLst>
                                        </p:cTn>
                                        <p:tgtEl>
                                          <p:spTgt spid="5"/>
                                        </p:tgtEl>
                                      </p:cBhvr>
                                    </p:animEffect>
                                    <p:anim calcmode="lin" valueType="num">
                                      <p:cBhvr>
                                        <p:cTn id="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13" dur="13">
                                          <p:stCondLst>
                                            <p:cond delay="325"/>
                                          </p:stCondLst>
                                        </p:cTn>
                                        <p:tgtEl>
                                          <p:spTgt spid="5"/>
                                        </p:tgtEl>
                                      </p:cBhvr>
                                      <p:to x="100000" y="60000"/>
                                    </p:animScale>
                                    <p:animScale>
                                      <p:cBhvr>
                                        <p:cTn id="14" dur="83" decel="50000">
                                          <p:stCondLst>
                                            <p:cond delay="338"/>
                                          </p:stCondLst>
                                        </p:cTn>
                                        <p:tgtEl>
                                          <p:spTgt spid="5"/>
                                        </p:tgtEl>
                                      </p:cBhvr>
                                      <p:to x="100000" y="100000"/>
                                    </p:animScale>
                                    <p:animScale>
                                      <p:cBhvr>
                                        <p:cTn id="15" dur="13">
                                          <p:stCondLst>
                                            <p:cond delay="656"/>
                                          </p:stCondLst>
                                        </p:cTn>
                                        <p:tgtEl>
                                          <p:spTgt spid="5"/>
                                        </p:tgtEl>
                                      </p:cBhvr>
                                      <p:to x="100000" y="80000"/>
                                    </p:animScale>
                                    <p:animScale>
                                      <p:cBhvr>
                                        <p:cTn id="16" dur="83" decel="50000">
                                          <p:stCondLst>
                                            <p:cond delay="669"/>
                                          </p:stCondLst>
                                        </p:cTn>
                                        <p:tgtEl>
                                          <p:spTgt spid="5"/>
                                        </p:tgtEl>
                                      </p:cBhvr>
                                      <p:to x="100000" y="100000"/>
                                    </p:animScale>
                                    <p:animScale>
                                      <p:cBhvr>
                                        <p:cTn id="17" dur="13">
                                          <p:stCondLst>
                                            <p:cond delay="821"/>
                                          </p:stCondLst>
                                        </p:cTn>
                                        <p:tgtEl>
                                          <p:spTgt spid="5"/>
                                        </p:tgtEl>
                                      </p:cBhvr>
                                      <p:to x="100000" y="90000"/>
                                    </p:animScale>
                                    <p:animScale>
                                      <p:cBhvr>
                                        <p:cTn id="18" dur="83" decel="50000">
                                          <p:stCondLst>
                                            <p:cond delay="834"/>
                                          </p:stCondLst>
                                        </p:cTn>
                                        <p:tgtEl>
                                          <p:spTgt spid="5"/>
                                        </p:tgtEl>
                                      </p:cBhvr>
                                      <p:to x="100000" y="100000"/>
                                    </p:animScale>
                                    <p:animScale>
                                      <p:cBhvr>
                                        <p:cTn id="19" dur="13">
                                          <p:stCondLst>
                                            <p:cond delay="904"/>
                                          </p:stCondLst>
                                        </p:cTn>
                                        <p:tgtEl>
                                          <p:spTgt spid="5"/>
                                        </p:tgtEl>
                                      </p:cBhvr>
                                      <p:to x="100000" y="95000"/>
                                    </p:animScale>
                                    <p:animScale>
                                      <p:cBhvr>
                                        <p:cTn id="20" dur="83" decel="50000">
                                          <p:stCondLst>
                                            <p:cond delay="917"/>
                                          </p:stCondLst>
                                        </p:cTn>
                                        <p:tgtEl>
                                          <p:spTgt spid="5"/>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290">
                                          <p:stCondLst>
                                            <p:cond delay="0"/>
                                          </p:stCondLst>
                                        </p:cTn>
                                        <p:tgtEl>
                                          <p:spTgt spid="6"/>
                                        </p:tgtEl>
                                      </p:cBhvr>
                                    </p:animEffect>
                                    <p:anim calcmode="lin" valueType="num">
                                      <p:cBhvr>
                                        <p:cTn id="26"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31" dur="13">
                                          <p:stCondLst>
                                            <p:cond delay="325"/>
                                          </p:stCondLst>
                                        </p:cTn>
                                        <p:tgtEl>
                                          <p:spTgt spid="6"/>
                                        </p:tgtEl>
                                      </p:cBhvr>
                                      <p:to x="100000" y="60000"/>
                                    </p:animScale>
                                    <p:animScale>
                                      <p:cBhvr>
                                        <p:cTn id="32" dur="83" decel="50000">
                                          <p:stCondLst>
                                            <p:cond delay="338"/>
                                          </p:stCondLst>
                                        </p:cTn>
                                        <p:tgtEl>
                                          <p:spTgt spid="6"/>
                                        </p:tgtEl>
                                      </p:cBhvr>
                                      <p:to x="100000" y="100000"/>
                                    </p:animScale>
                                    <p:animScale>
                                      <p:cBhvr>
                                        <p:cTn id="33" dur="13">
                                          <p:stCondLst>
                                            <p:cond delay="656"/>
                                          </p:stCondLst>
                                        </p:cTn>
                                        <p:tgtEl>
                                          <p:spTgt spid="6"/>
                                        </p:tgtEl>
                                      </p:cBhvr>
                                      <p:to x="100000" y="80000"/>
                                    </p:animScale>
                                    <p:animScale>
                                      <p:cBhvr>
                                        <p:cTn id="34" dur="83" decel="50000">
                                          <p:stCondLst>
                                            <p:cond delay="669"/>
                                          </p:stCondLst>
                                        </p:cTn>
                                        <p:tgtEl>
                                          <p:spTgt spid="6"/>
                                        </p:tgtEl>
                                      </p:cBhvr>
                                      <p:to x="100000" y="100000"/>
                                    </p:animScale>
                                    <p:animScale>
                                      <p:cBhvr>
                                        <p:cTn id="35" dur="13">
                                          <p:stCondLst>
                                            <p:cond delay="821"/>
                                          </p:stCondLst>
                                        </p:cTn>
                                        <p:tgtEl>
                                          <p:spTgt spid="6"/>
                                        </p:tgtEl>
                                      </p:cBhvr>
                                      <p:to x="100000" y="90000"/>
                                    </p:animScale>
                                    <p:animScale>
                                      <p:cBhvr>
                                        <p:cTn id="36" dur="83" decel="50000">
                                          <p:stCondLst>
                                            <p:cond delay="834"/>
                                          </p:stCondLst>
                                        </p:cTn>
                                        <p:tgtEl>
                                          <p:spTgt spid="6"/>
                                        </p:tgtEl>
                                      </p:cBhvr>
                                      <p:to x="100000" y="100000"/>
                                    </p:animScale>
                                    <p:animScale>
                                      <p:cBhvr>
                                        <p:cTn id="37" dur="13">
                                          <p:stCondLst>
                                            <p:cond delay="904"/>
                                          </p:stCondLst>
                                        </p:cTn>
                                        <p:tgtEl>
                                          <p:spTgt spid="6"/>
                                        </p:tgtEl>
                                      </p:cBhvr>
                                      <p:to x="100000" y="95000"/>
                                    </p:animScale>
                                    <p:animScale>
                                      <p:cBhvr>
                                        <p:cTn id="38" dur="83" decel="50000">
                                          <p:stCondLst>
                                            <p:cond delay="917"/>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30723" name="Rectangle 3"/>
          <p:cNvSpPr>
            <a:spLocks noChangeArrowheads="1"/>
          </p:cNvSpPr>
          <p:nvPr/>
        </p:nvSpPr>
        <p:spPr bwMode="auto">
          <a:xfrm>
            <a:off x="1752600" y="1676400"/>
            <a:ext cx="5715000" cy="3046988"/>
          </a:xfrm>
          <a:prstGeom prst="rect">
            <a:avLst/>
          </a:prstGeom>
          <a:solidFill>
            <a:srgbClr val="FF9375"/>
          </a:solidFill>
          <a:ln w="69850">
            <a:solidFill>
              <a:srgbClr val="002E5C"/>
            </a:solidFill>
            <a:miter lim="800000"/>
            <a:headEnd/>
            <a:tailEnd/>
          </a:ln>
          <a:effectLst/>
          <a:scene3d>
            <a:camera prst="orthographicFront"/>
            <a:lightRig rig="threePt" dir="t"/>
          </a:scene3d>
          <a:sp3d>
            <a:bevelT prst="convex"/>
          </a:sp3d>
        </p:spPr>
        <p:txBody>
          <a:bodyPr anchor="ctr">
            <a:spAutoFit/>
            <a:sp3d extrusionH="57150">
              <a:bevelT w="38100" h="38100"/>
            </a:sp3d>
          </a:bodyPr>
          <a:lstStyle/>
          <a:p>
            <a:pPr algn="ctr" eaLnBrk="0" hangingPunct="0">
              <a:defRPr/>
            </a:pPr>
            <a:r>
              <a:rPr lang="en-US" sz="3200" b="1">
                <a:solidFill>
                  <a:srgbClr val="002E5C"/>
                </a:solidFill>
                <a:latin typeface="Andalus" pitchFamily="2" charset="-78"/>
                <a:ea typeface="Times New Roman" pitchFamily="18" charset="0"/>
                <a:cs typeface="Andalus" pitchFamily="2" charset="-78"/>
              </a:rPr>
              <a:t>We do know what our Urim and Thummim are. We find answers to all our problems and questions in God’s Word. It gives us both “lights” and “perfections” (Exodus 28: 30).</a:t>
            </a:r>
            <a:endParaRPr lang="en-US" sz="3200" b="1">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p:cTn id="7" dur="500" decel="50000" fill="hold">
                                          <p:stCondLst>
                                            <p:cond delay="0"/>
                                          </p:stCondLst>
                                        </p:cTn>
                                        <p:tgtEl>
                                          <p:spTgt spid="3072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072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0723"/>
                                        </p:tgtEl>
                                        <p:attrNameLst>
                                          <p:attrName>ppt_w</p:attrName>
                                        </p:attrNameLst>
                                      </p:cBhvr>
                                      <p:tavLst>
                                        <p:tav tm="0">
                                          <p:val>
                                            <p:strVal val="#ppt_w*.05"/>
                                          </p:val>
                                        </p:tav>
                                        <p:tav tm="100000">
                                          <p:val>
                                            <p:strVal val="#ppt_w"/>
                                          </p:val>
                                        </p:tav>
                                      </p:tavLst>
                                    </p:anim>
                                    <p:anim calcmode="lin" valueType="num">
                                      <p:cBhvr>
                                        <p:cTn id="10" dur="1000" fill="hold"/>
                                        <p:tgtEl>
                                          <p:spTgt spid="3072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072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072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072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685800"/>
            <a:ext cx="8915400" cy="5486400"/>
          </a:xfrm>
          <a:prstGeom prst="rect">
            <a:avLst/>
          </a:prstGeom>
          <a:solidFill>
            <a:srgbClr val="002E5C"/>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371600" y="914400"/>
            <a:ext cx="6477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A74F"/>
                </a:solidFill>
                <a:latin typeface="Andalus" charset="0"/>
                <a:cs typeface="Andalus" charset="0"/>
              </a:rPr>
              <a:t>There is no description given of the shape of the mitre, only a distinction between the headdress of the High Priest and the general priest (who wore a bonnet).</a:t>
            </a:r>
          </a:p>
        </p:txBody>
      </p:sp>
      <p:sp>
        <p:nvSpPr>
          <p:cNvPr id="5" name="Rectangle 4"/>
          <p:cNvSpPr>
            <a:spLocks noChangeArrowheads="1"/>
          </p:cNvSpPr>
          <p:nvPr/>
        </p:nvSpPr>
        <p:spPr bwMode="auto">
          <a:xfrm>
            <a:off x="609600" y="3657600"/>
            <a:ext cx="8153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BF4B"/>
                </a:solidFill>
                <a:latin typeface="Andalus" charset="0"/>
                <a:cs typeface="Andalus" charset="0"/>
              </a:rPr>
              <a:t>In both cases, the headdress was made of fine linen. A golden plate was attached to the front or forehead area. On it was engraved </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Holiness to the Lord</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 (Exodus 28: 36-38).</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pic>
        <p:nvPicPr>
          <p:cNvPr id="32771" name="Picture 3" descr="C:\Users\Candra Poitras\Pictures\high-priest1[1].jpg"/>
          <p:cNvPicPr>
            <a:picLocks noChangeAspect="1" noChangeArrowheads="1"/>
          </p:cNvPicPr>
          <p:nvPr/>
        </p:nvPicPr>
        <p:blipFill>
          <a:blip r:embed="rId3" cstate="screen">
            <a:extLst>
              <a:ext uri="{28A0092B-C50C-407E-A947-70E740481C1C}">
                <a14:useLocalDpi xmlns:a14="http://schemas.microsoft.com/office/drawing/2010/main"/>
              </a:ext>
            </a:extLst>
          </a:blip>
          <a:srcRect t="-329"/>
          <a:stretch>
            <a:fillRect/>
          </a:stretch>
        </p:blipFill>
        <p:spPr bwMode="auto">
          <a:xfrm>
            <a:off x="1198563" y="152400"/>
            <a:ext cx="4043362" cy="32004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3200400" y="3581400"/>
            <a:ext cx="5638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head denotes authority. Yet, covering the head denotes subjection. Whatever authority we have in this world, or even in the church, we still come under the authority of God. </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diamond(in)">
                                      <p:cBhvr>
                                        <p:cTn id="7" dur="1000"/>
                                        <p:tgtEl>
                                          <p:spTgt spid="327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7696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garments of the High Priest were very special. However, on the Day of Atonement, he wore his plainest garments of white linen (Leviticus 16: 4; Exodus 28: 39, 42-43).</a:t>
            </a:r>
          </a:p>
        </p:txBody>
      </p:sp>
      <p:sp>
        <p:nvSpPr>
          <p:cNvPr id="5" name="Rectangle 4"/>
          <p:cNvSpPr/>
          <p:nvPr/>
        </p:nvSpPr>
        <p:spPr>
          <a:xfrm>
            <a:off x="1752600" y="3810000"/>
            <a:ext cx="7391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Now, Jesus is our great High Priest (Hebrews 6: 10, 20-7: 17; Colossians 2: 17; Hebrews 8:5).</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5" name="Rectangle 4"/>
          <p:cNvSpPr/>
          <p:nvPr/>
        </p:nvSpPr>
        <p:spPr>
          <a:xfrm>
            <a:off x="228600" y="685800"/>
            <a:ext cx="6400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He lived in the most beautiful, majestic place possible. Heaven’s walls are made of jasper, the gates of pearl, and the streets of gold. </a:t>
            </a:r>
          </a:p>
        </p:txBody>
      </p:sp>
      <p:sp>
        <p:nvSpPr>
          <p:cNvPr id="6" name="Rectangle 5"/>
          <p:cNvSpPr/>
          <p:nvPr/>
        </p:nvSpPr>
        <p:spPr>
          <a:xfrm>
            <a:off x="2057400" y="2828836"/>
            <a:ext cx="6553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But His plan of salvation meant clothing Himself in flesh, and coming to earth to experience our suffering (John 1:14; Hebrews 4: 14-16).</a:t>
            </a:r>
          </a:p>
        </p:txBody>
      </p:sp>
      <p:sp>
        <p:nvSpPr>
          <p:cNvPr id="7" name="Rectangle 6"/>
          <p:cNvSpPr/>
          <p:nvPr/>
        </p:nvSpPr>
        <p:spPr>
          <a:xfrm>
            <a:off x="304800" y="4953000"/>
            <a:ext cx="86868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8AA7E2"/>
                </a:solidFill>
                <a:latin typeface="Andalus" pitchFamily="2" charset="-78"/>
                <a:ea typeface="+mn-ea"/>
                <a:cs typeface="Andalus" pitchFamily="2" charset="-78"/>
              </a:rPr>
              <a:t>How wonderful to know and follow His great plan of salvation!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152400" y="1371600"/>
            <a:ext cx="87630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robe of the ephod was not only seamless, but was made in such a way that man could not tear it. </a:t>
            </a:r>
          </a:p>
        </p:txBody>
      </p:sp>
      <p:sp>
        <p:nvSpPr>
          <p:cNvPr id="18435" name="Rectangle 3"/>
          <p:cNvSpPr>
            <a:spLocks noChangeArrowheads="1"/>
          </p:cNvSpPr>
          <p:nvPr/>
        </p:nvSpPr>
        <p:spPr bwMode="auto">
          <a:xfrm>
            <a:off x="381000" y="2590800"/>
            <a:ext cx="51054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It had a hole in the top to pass over the head. Around the hem of the robe were golden bells and pomegranates. </a:t>
            </a:r>
            <a:endParaRPr lang="en-US" sz="3200" b="1" dirty="0">
              <a:solidFill>
                <a:srgbClr val="8AA7E2"/>
              </a:solidFill>
              <a:latin typeface="Andalus" pitchFamily="2" charset="-78"/>
              <a:ea typeface="+mn-ea"/>
              <a:cs typeface="Andalus" pitchFamily="2" charset="-78"/>
            </a:endParaRPr>
          </a:p>
        </p:txBody>
      </p:sp>
      <p:pic>
        <p:nvPicPr>
          <p:cNvPr id="18436" name="Picture 4" descr="C:\Users\Candra Poitras\Pictures\Aaronic_Priest[1].jpg"/>
          <p:cNvPicPr>
            <a:picLocks noChangeAspect="1" noChangeArrowheads="1"/>
          </p:cNvPicPr>
          <p:nvPr/>
        </p:nvPicPr>
        <p:blipFill>
          <a:blip r:embed="rId2" cstate="print"/>
          <a:srcRect/>
          <a:stretch>
            <a:fillRect/>
          </a:stretch>
        </p:blipFill>
        <p:spPr bwMode="auto">
          <a:xfrm>
            <a:off x="6400800" y="2286000"/>
            <a:ext cx="1943100" cy="3048000"/>
          </a:xfrm>
          <a:prstGeom prst="rect">
            <a:avLst/>
          </a:prstGeom>
          <a:ln>
            <a:noFill/>
          </a:ln>
          <a:effectLst>
            <a:softEdge rad="112500"/>
          </a:effec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dissolve">
                                      <p:cBhvr>
                                        <p:cTn id="12" dur="500"/>
                                        <p:tgtEl>
                                          <p:spTgt spid="1843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8436"/>
                                        </p:tgtEl>
                                        <p:attrNameLst>
                                          <p:attrName>style.visibility</p:attrName>
                                        </p:attrNameLst>
                                      </p:cBhvr>
                                      <p:to>
                                        <p:strVal val="visible"/>
                                      </p:to>
                                    </p:set>
                                    <p:animEffect transition="in" filter="dissolve">
                                      <p:cBhvr>
                                        <p:cTn id="17"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304800" y="762000"/>
            <a:ext cx="52578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pomegranates were made of blue, purple, and scarlet.</a:t>
            </a:r>
          </a:p>
        </p:txBody>
      </p:sp>
      <p:sp>
        <p:nvSpPr>
          <p:cNvPr id="5" name="Rectangle 4"/>
          <p:cNvSpPr/>
          <p:nvPr/>
        </p:nvSpPr>
        <p:spPr>
          <a:xfrm>
            <a:off x="2286000" y="2057400"/>
            <a:ext cx="4572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They acted as pads between each of the bells, thus preventing them from clashing against each other with discord. </a:t>
            </a:r>
          </a:p>
        </p:txBody>
      </p:sp>
      <p:sp>
        <p:nvSpPr>
          <p:cNvPr id="19459" name="Rectangle 3"/>
          <p:cNvSpPr>
            <a:spLocks noChangeArrowheads="1"/>
          </p:cNvSpPr>
          <p:nvPr/>
        </p:nvSpPr>
        <p:spPr bwMode="auto">
          <a:xfrm>
            <a:off x="3657600" y="5029200"/>
            <a:ext cx="5334000" cy="10772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Pomegranates (a fruit) naturally speak of fruitfulness. </a:t>
            </a: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9459"/>
                                        </p:tgtEl>
                                        <p:attrNameLst>
                                          <p:attrName>style.visibility</p:attrName>
                                        </p:attrNameLst>
                                      </p:cBhvr>
                                      <p:to>
                                        <p:strVal val="visible"/>
                                      </p:to>
                                    </p:set>
                                    <p:anim from="(-#ppt_w/2)" to="(#ppt_x)" calcmode="lin" valueType="num">
                                      <p:cBhvr>
                                        <p:cTn id="23" dur="600" fill="hold">
                                          <p:stCondLst>
                                            <p:cond delay="0"/>
                                          </p:stCondLst>
                                        </p:cTn>
                                        <p:tgtEl>
                                          <p:spTgt spid="19459"/>
                                        </p:tgtEl>
                                        <p:attrNameLst>
                                          <p:attrName>ppt_x</p:attrName>
                                        </p:attrNameLst>
                                      </p:cBhvr>
                                    </p:anim>
                                    <p:anim from="0" to="-1.0" calcmode="lin" valueType="num">
                                      <p:cBhvr>
                                        <p:cTn id="24" dur="200" decel="50000" autoRev="1" fill="hold">
                                          <p:stCondLst>
                                            <p:cond delay="600"/>
                                          </p:stCondLst>
                                        </p:cTn>
                                        <p:tgtEl>
                                          <p:spTgt spid="19459"/>
                                        </p:tgtEl>
                                        <p:attrNameLst>
                                          <p:attrName>xshear</p:attrName>
                                        </p:attrNameLst>
                                      </p:cBhvr>
                                    </p:anim>
                                    <p:animScale>
                                      <p:cBhvr>
                                        <p:cTn id="25" dur="200" decel="100000" autoRev="1" fill="hold">
                                          <p:stCondLst>
                                            <p:cond delay="600"/>
                                          </p:stCondLst>
                                        </p:cTn>
                                        <p:tgtEl>
                                          <p:spTgt spid="19459"/>
                                        </p:tgtEl>
                                      </p:cBhvr>
                                      <p:from x="100000" y="100000"/>
                                      <p:to x="80000" y="100000"/>
                                    </p:animScale>
                                    <p:anim by="(#ppt_h/3+#ppt_w*0.1)" calcmode="lin" valueType="num">
                                      <p:cBhvr additive="sum">
                                        <p:cTn id="26" dur="200" decel="100000" autoRev="1" fill="hold">
                                          <p:stCondLst>
                                            <p:cond delay="600"/>
                                          </p:stCondLst>
                                        </p:cTn>
                                        <p:tgtEl>
                                          <p:spTgt spid="1945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990600" y="0"/>
            <a:ext cx="6553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golden bells tell of the gospel of peace. Each bell had a distinct mellow ring. The High Priest did not wear these bells on the Day of Atonement.</a:t>
            </a:r>
          </a:p>
        </p:txBody>
      </p:sp>
      <p:sp>
        <p:nvSpPr>
          <p:cNvPr id="5" name="Rectangle 4"/>
          <p:cNvSpPr/>
          <p:nvPr/>
        </p:nvSpPr>
        <p:spPr>
          <a:xfrm>
            <a:off x="2971800" y="4795897"/>
            <a:ext cx="6172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bells speak of our testimony. Fruitfulness speaks of our walk and our testimony of our talk. Together, they show balance.</a:t>
            </a:r>
          </a:p>
        </p:txBody>
      </p:sp>
      <p:pic>
        <p:nvPicPr>
          <p:cNvPr id="20483" name="Picture 3" descr="C:\Users\Candra Poitras\Pictures\bells-4[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24200" y="1981200"/>
            <a:ext cx="3352800" cy="2743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20483"/>
                                        </p:tgtEl>
                                        <p:attrNameLst>
                                          <p:attrName>style.visibility</p:attrName>
                                        </p:attrNameLst>
                                      </p:cBhvr>
                                      <p:to>
                                        <p:strVal val="visible"/>
                                      </p:to>
                                    </p:set>
                                    <p:animEffect transition="in" filter="fade">
                                      <p:cBhvr>
                                        <p:cTn id="15" dur="1000"/>
                                        <p:tgtEl>
                                          <p:spTgt spid="20483"/>
                                        </p:tgtEl>
                                      </p:cBhvr>
                                    </p:animEffect>
                                    <p:anim calcmode="lin" valueType="num">
                                      <p:cBhvr>
                                        <p:cTn id="16" dur="1000" fill="hold"/>
                                        <p:tgtEl>
                                          <p:spTgt spid="20483"/>
                                        </p:tgtEl>
                                        <p:attrNameLst>
                                          <p:attrName>ppt_x</p:attrName>
                                        </p:attrNameLst>
                                      </p:cBhvr>
                                      <p:tavLst>
                                        <p:tav tm="0">
                                          <p:val>
                                            <p:strVal val="#ppt_x"/>
                                          </p:val>
                                        </p:tav>
                                        <p:tav tm="100000">
                                          <p:val>
                                            <p:strVal val="#ppt_x"/>
                                          </p:val>
                                        </p:tav>
                                      </p:tavLst>
                                    </p:anim>
                                    <p:anim calcmode="lin" valueType="num">
                                      <p:cBhvr>
                                        <p:cTn id="17" dur="900" decel="100000" fill="hold"/>
                                        <p:tgtEl>
                                          <p:spTgt spid="2048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0483"/>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0" y="1447800"/>
            <a:ext cx="72390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The ephod also consisted of the curious girdle and breastplate (Exodus 28: 8-14).</a:t>
            </a:r>
          </a:p>
        </p:txBody>
      </p:sp>
      <p:sp>
        <p:nvSpPr>
          <p:cNvPr id="5" name="Rectangle 4"/>
          <p:cNvSpPr/>
          <p:nvPr/>
        </p:nvSpPr>
        <p:spPr>
          <a:xfrm>
            <a:off x="457200" y="2590800"/>
            <a:ext cx="7620000" cy="584775"/>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The curious girdle was more than just a belt. </a:t>
            </a:r>
          </a:p>
        </p:txBody>
      </p:sp>
      <p:sp>
        <p:nvSpPr>
          <p:cNvPr id="6" name="Rectangle 5"/>
          <p:cNvSpPr/>
          <p:nvPr/>
        </p:nvSpPr>
        <p:spPr>
          <a:xfrm>
            <a:off x="1447800" y="3352800"/>
            <a:ext cx="70866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BF4B"/>
                </a:solidFill>
                <a:latin typeface="Andalus" pitchFamily="2" charset="-78"/>
                <a:ea typeface="+mn-ea"/>
                <a:cs typeface="Andalus" pitchFamily="2" charset="-78"/>
              </a:rPr>
              <a:t>It was more like an apron, made of fine-twined linen. </a:t>
            </a:r>
            <a:endParaRPr lang="en-US" sz="3200" b="1" dirty="0">
              <a:solidFill>
                <a:srgbClr val="FFBF4B"/>
              </a:solidFill>
              <a:latin typeface="Andalus" pitchFamily="2" charset="-78"/>
              <a:ea typeface="+mn-ea"/>
              <a:cs typeface="Andalus" pitchFamily="2" charset="-78"/>
            </a:endParaRPr>
          </a:p>
        </p:txBody>
      </p:sp>
      <p:sp>
        <p:nvSpPr>
          <p:cNvPr id="7" name="Rectangle 6"/>
          <p:cNvSpPr/>
          <p:nvPr/>
        </p:nvSpPr>
        <p:spPr>
          <a:xfrm>
            <a:off x="2079245" y="4572000"/>
            <a:ext cx="7064755" cy="584775"/>
          </a:xfrm>
          <a:prstGeom prst="rect">
            <a:avLst/>
          </a:prstGeom>
        </p:spPr>
        <p:txBody>
          <a:bodyPr wrap="none">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The colors were blue, purple, and scarlet.</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7848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Hebrews took gold and beat it into thin plates. They then cut it into wires. With cunning work, they wove it into the linen.</a:t>
            </a:r>
          </a:p>
        </p:txBody>
      </p:sp>
      <p:sp>
        <p:nvSpPr>
          <p:cNvPr id="5" name="Rectangle 4"/>
          <p:cNvSpPr/>
          <p:nvPr/>
        </p:nvSpPr>
        <p:spPr>
          <a:xfrm>
            <a:off x="1676400" y="2590800"/>
            <a:ext cx="6400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This piece went to about mid-thigh. It was attached to the ephod at the shoulders with two onyx stones. </a:t>
            </a:r>
          </a:p>
        </p:txBody>
      </p:sp>
      <p:sp>
        <p:nvSpPr>
          <p:cNvPr id="6" name="Rectangle 5"/>
          <p:cNvSpPr/>
          <p:nvPr/>
        </p:nvSpPr>
        <p:spPr>
          <a:xfrm>
            <a:off x="838200" y="4648200"/>
            <a:ext cx="8305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Engraved into these stones were the names of the twelve tribes, six names on each stone. Their names were engraved according to their birth.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1143000" y="152400"/>
            <a:ext cx="38100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stones were enclosed in ouches, or settings of gold. The stones were on the High Priest’s shoulders because the shoulders are the strongest part of a man.</a:t>
            </a:r>
          </a:p>
        </p:txBody>
      </p:sp>
      <p:sp>
        <p:nvSpPr>
          <p:cNvPr id="23555" name="Rectangle 3"/>
          <p:cNvSpPr>
            <a:spLocks noChangeArrowheads="1"/>
          </p:cNvSpPr>
          <p:nvPr/>
        </p:nvSpPr>
        <p:spPr bwMode="auto">
          <a:xfrm>
            <a:off x="5257800" y="1524000"/>
            <a:ext cx="36576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prst="relaxedInset"/>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The onyx on the right shoulder bore the names of Reuben, Simeon, Levi, Judah, Dan, and Naphtali. On the left shoulder was Gad, Asher, Issachar, </a:t>
            </a:r>
            <a:r>
              <a:rPr lang="en-US" sz="3200" b="1" dirty="0" err="1">
                <a:solidFill>
                  <a:srgbClr val="8AA7E2"/>
                </a:solidFill>
                <a:latin typeface="Andalus" pitchFamily="2" charset="-78"/>
                <a:ea typeface="Times New Roman" pitchFamily="18" charset="0"/>
                <a:cs typeface="Andalus" pitchFamily="2" charset="-78"/>
              </a:rPr>
              <a:t>Zebulun</a:t>
            </a:r>
            <a:r>
              <a:rPr lang="en-US" sz="3200" b="1" dirty="0">
                <a:solidFill>
                  <a:srgbClr val="8AA7E2"/>
                </a:solidFill>
                <a:latin typeface="Andalus" pitchFamily="2" charset="-78"/>
                <a:ea typeface="Times New Roman" pitchFamily="18" charset="0"/>
                <a:cs typeface="Andalus" pitchFamily="2" charset="-78"/>
              </a:rPr>
              <a:t>, Joseph, and Benjamin.</a:t>
            </a:r>
            <a:r>
              <a:rPr lang="en-US" sz="3200" b="1"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3555"/>
                                        </p:tgtEl>
                                        <p:attrNameLst>
                                          <p:attrName>style.visibility</p:attrName>
                                        </p:attrNameLst>
                                      </p:cBhvr>
                                      <p:to>
                                        <p:strVal val="visible"/>
                                      </p:to>
                                    </p:set>
                                    <p:anim calcmode="lin" valueType="num">
                                      <p:cBhvr>
                                        <p:cTn id="14" dur="1000" fill="hold"/>
                                        <p:tgtEl>
                                          <p:spTgt spid="23555"/>
                                        </p:tgtEl>
                                        <p:attrNameLst>
                                          <p:attrName>ppt_w</p:attrName>
                                        </p:attrNameLst>
                                      </p:cBhvr>
                                      <p:tavLst>
                                        <p:tav tm="0">
                                          <p:val>
                                            <p:strVal val="#ppt_w+.3"/>
                                          </p:val>
                                        </p:tav>
                                        <p:tav tm="100000">
                                          <p:val>
                                            <p:strVal val="#ppt_w"/>
                                          </p:val>
                                        </p:tav>
                                      </p:tavLst>
                                    </p:anim>
                                    <p:anim calcmode="lin" valueType="num">
                                      <p:cBhvr>
                                        <p:cTn id="15" dur="1000" fill="hold"/>
                                        <p:tgtEl>
                                          <p:spTgt spid="23555"/>
                                        </p:tgtEl>
                                        <p:attrNameLst>
                                          <p:attrName>ppt_h</p:attrName>
                                        </p:attrNameLst>
                                      </p:cBhvr>
                                      <p:tavLst>
                                        <p:tav tm="0">
                                          <p:val>
                                            <p:strVal val="#ppt_h"/>
                                          </p:val>
                                        </p:tav>
                                        <p:tav tm="100000">
                                          <p:val>
                                            <p:strVal val="#ppt_h"/>
                                          </p:val>
                                        </p:tav>
                                      </p:tavLst>
                                    </p:anim>
                                    <p:animEffect transition="in" filter="fade">
                                      <p:cBhvr>
                                        <p:cTn id="16" dur="10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152400" y="1447800"/>
            <a:ext cx="7467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Exodus 28:15-19 describes the breastplate. It was made four-square. Each side measured a “span” (about nine inches).</a:t>
            </a:r>
          </a:p>
        </p:txBody>
      </p:sp>
      <p:sp>
        <p:nvSpPr>
          <p:cNvPr id="5" name="Rectangle 4"/>
          <p:cNvSpPr/>
          <p:nvPr/>
        </p:nvSpPr>
        <p:spPr>
          <a:xfrm>
            <a:off x="2286000" y="3581400"/>
            <a:ext cx="6629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It was placed over the High Priest’s breast, and covered his heart. It was doubled to form a pouch.</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endParaRPr lang="en-US" sz="1600" b="1" dirty="0">
              <a:solidFill>
                <a:srgbClr val="FF9375"/>
              </a:solidFill>
              <a:latin typeface="Bernard MT Condensed" pitchFamily="18" charset="0"/>
              <a:ea typeface="+mn-ea"/>
            </a:endParaRPr>
          </a:p>
        </p:txBody>
      </p:sp>
      <p:sp>
        <p:nvSpPr>
          <p:cNvPr id="4" name="Rectangle 3"/>
          <p:cNvSpPr/>
          <p:nvPr/>
        </p:nvSpPr>
        <p:spPr>
          <a:xfrm>
            <a:off x="4572000" y="3276600"/>
            <a:ext cx="45720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9375"/>
                </a:solidFill>
                <a:latin typeface="Andalus" pitchFamily="2" charset="-78"/>
                <a:ea typeface="+mn-ea"/>
                <a:cs typeface="Andalus" pitchFamily="2" charset="-78"/>
              </a:rPr>
              <a:t>Inside this pouch was the </a:t>
            </a:r>
            <a:r>
              <a:rPr lang="en-US" sz="3600" b="1" dirty="0" err="1">
                <a:solidFill>
                  <a:srgbClr val="FF9375"/>
                </a:solidFill>
                <a:latin typeface="Andalus" pitchFamily="2" charset="-78"/>
                <a:ea typeface="+mn-ea"/>
                <a:cs typeface="Andalus" pitchFamily="2" charset="-78"/>
              </a:rPr>
              <a:t>Urim</a:t>
            </a:r>
            <a:r>
              <a:rPr lang="en-US" sz="3600" b="1" dirty="0">
                <a:solidFill>
                  <a:srgbClr val="FF9375"/>
                </a:solidFill>
                <a:latin typeface="Andalus" pitchFamily="2" charset="-78"/>
                <a:ea typeface="+mn-ea"/>
                <a:cs typeface="Andalus" pitchFamily="2" charset="-78"/>
              </a:rPr>
              <a:t> and </a:t>
            </a:r>
            <a:r>
              <a:rPr lang="en-US" sz="3600" b="1" dirty="0" err="1">
                <a:solidFill>
                  <a:srgbClr val="FF9375"/>
                </a:solidFill>
                <a:latin typeface="Andalus" pitchFamily="2" charset="-78"/>
                <a:ea typeface="+mn-ea"/>
                <a:cs typeface="Andalus" pitchFamily="2" charset="-78"/>
              </a:rPr>
              <a:t>Thummim</a:t>
            </a:r>
            <a:r>
              <a:rPr lang="en-US" sz="3600" b="1" dirty="0">
                <a:solidFill>
                  <a:srgbClr val="FF9375"/>
                </a:solidFill>
                <a:latin typeface="Andalus" pitchFamily="2" charset="-78"/>
                <a:ea typeface="+mn-ea"/>
                <a:cs typeface="Andalus" pitchFamily="2" charset="-78"/>
              </a:rPr>
              <a:t>, made of the same material as the curious girdle. </a:t>
            </a:r>
          </a:p>
        </p:txBody>
      </p:sp>
      <p:pic>
        <p:nvPicPr>
          <p:cNvPr id="25603" name="Picture 3" descr="C:\Users\Candra Poitras\Pictures\Tab_hp_breastplate[1].jpg"/>
          <p:cNvPicPr>
            <a:picLocks noChangeAspect="1" noChangeArrowheads="1"/>
          </p:cNvPicPr>
          <p:nvPr/>
        </p:nvPicPr>
        <p:blipFill>
          <a:blip r:embed="rId2"/>
          <a:srcRect/>
          <a:stretch>
            <a:fillRect/>
          </a:stretch>
        </p:blipFill>
        <p:spPr bwMode="auto">
          <a:xfrm>
            <a:off x="304800" y="685800"/>
            <a:ext cx="4271963"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strips(downLeft)">
                                      <p:cBhvr>
                                        <p:cTn id="7" dur="500"/>
                                        <p:tgtEl>
                                          <p:spTgt spid="256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784</TotalTime>
  <Words>1071</Words>
  <Application>Microsoft Macintosh PowerPoint</Application>
  <PresentationFormat>On-screen Show (4:3)</PresentationFormat>
  <Paragraphs>63</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2012-11-22T22:23:29Z</dcterms:created>
  <dcterms:modified xsi:type="dcterms:W3CDTF">2018-02-15T15:24:13Z</dcterms:modified>
</cp:coreProperties>
</file>