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handoutMasterIdLst>
    <p:handoutMasterId r:id="rId20"/>
  </p:handoutMasterIdLst>
  <p:sldIdLst>
    <p:sldId id="269" r:id="rId2"/>
    <p:sldId id="268" r:id="rId3"/>
    <p:sldId id="266" r:id="rId4"/>
    <p:sldId id="270" r:id="rId5"/>
    <p:sldId id="281" r:id="rId6"/>
    <p:sldId id="290" r:id="rId7"/>
    <p:sldId id="297" r:id="rId8"/>
    <p:sldId id="279" r:id="rId9"/>
    <p:sldId id="291" r:id="rId10"/>
    <p:sldId id="271" r:id="rId11"/>
    <p:sldId id="280" r:id="rId12"/>
    <p:sldId id="288" r:id="rId13"/>
    <p:sldId id="272" r:id="rId14"/>
    <p:sldId id="284" r:id="rId15"/>
    <p:sldId id="289" r:id="rId16"/>
    <p:sldId id="273" r:id="rId17"/>
    <p:sldId id="283" r:id="rId18"/>
    <p:sldId id="294" r:id="rId1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2E5C"/>
    <a:srgbClr val="FF9375"/>
    <a:srgbClr val="8AA7E2"/>
    <a:srgbClr val="FFA74F"/>
    <a:srgbClr val="FFBF4B"/>
    <a:srgbClr val="F8F8F8"/>
    <a:srgbClr val="F9F7D5"/>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63" autoAdjust="0"/>
    <p:restoredTop sz="94660"/>
  </p:normalViewPr>
  <p:slideViewPr>
    <p:cSldViewPr>
      <p:cViewPr varScale="1">
        <p:scale>
          <a:sx n="64" d="100"/>
          <a:sy n="64" d="100"/>
        </p:scale>
        <p:origin x="-248" y="-96"/>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handoutMaster" Target="handoutMasters/handout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defRPr>
            </a:lvl1pPr>
          </a:lstStyle>
          <a:p>
            <a:pPr>
              <a:defRPr/>
            </a:pPr>
            <a:endParaRPr lang="en-US"/>
          </a:p>
        </p:txBody>
      </p:sp>
      <p:sp>
        <p:nvSpPr>
          <p:cNvPr id="2765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defRPr>
            </a:lvl1pPr>
          </a:lstStyle>
          <a:p>
            <a:pPr>
              <a:defRPr/>
            </a:pPr>
            <a:endParaRPr lang="en-US"/>
          </a:p>
        </p:txBody>
      </p:sp>
      <p:sp>
        <p:nvSpPr>
          <p:cNvPr id="2765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defRPr>
            </a:lvl1pPr>
          </a:lstStyle>
          <a:p>
            <a:pPr>
              <a:defRPr/>
            </a:pPr>
            <a:endParaRPr lang="en-US"/>
          </a:p>
        </p:txBody>
      </p:sp>
      <p:sp>
        <p:nvSpPr>
          <p:cNvPr id="2765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FAA4CA77-7E5B-B443-81E8-D4E6B211196B}" type="slidenum">
              <a:rPr lang="en-US"/>
              <a:pPr/>
              <a:t>‹#›</a:t>
            </a:fld>
            <a:endParaRPr lang="en-US"/>
          </a:p>
        </p:txBody>
      </p:sp>
    </p:spTree>
    <p:extLst>
      <p:ext uri="{BB962C8B-B14F-4D97-AF65-F5344CB8AC3E}">
        <p14:creationId xmlns:p14="http://schemas.microsoft.com/office/powerpoint/2010/main" val="128926546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228600" y="2590800"/>
            <a:ext cx="8610600" cy="1143000"/>
          </a:xfrm>
        </p:spPr>
        <p:txBody>
          <a:bodyPr/>
          <a:lstStyle>
            <a:lvl1pPr>
              <a:defRPr sz="4800">
                <a:solidFill>
                  <a:srgbClr val="006699"/>
                </a:solidFill>
              </a:defRPr>
            </a:lvl1pPr>
          </a:lstStyle>
          <a:p>
            <a:r>
              <a:rPr lang="en-US" smtClean="0"/>
              <a:t>Click to edit Master title style</a:t>
            </a:r>
            <a:endParaRPr lang="en-US"/>
          </a:p>
        </p:txBody>
      </p:sp>
      <p:sp>
        <p:nvSpPr>
          <p:cNvPr id="16387" name="Rectangle 3"/>
          <p:cNvSpPr>
            <a:spLocks noGrp="1" noChangeArrowheads="1"/>
          </p:cNvSpPr>
          <p:nvPr>
            <p:ph type="subTitle" idx="1"/>
          </p:nvPr>
        </p:nvSpPr>
        <p:spPr>
          <a:xfrm>
            <a:off x="3200400" y="5410200"/>
            <a:ext cx="4800600" cy="457200"/>
          </a:xfrm>
        </p:spPr>
        <p:txBody>
          <a:bodyPr/>
          <a:lstStyle>
            <a:lvl1pPr marL="0" indent="0">
              <a:buFontTx/>
              <a:buNone/>
              <a:defRPr sz="1600" b="1">
                <a:solidFill>
                  <a:schemeClr val="bg1"/>
                </a:solidFill>
                <a:latin typeface="Verdana" pitchFamily="34" charset="0"/>
              </a:defRPr>
            </a:lvl1pPr>
          </a:lstStyle>
          <a:p>
            <a:r>
              <a:rPr lang="en-US" smtClean="0"/>
              <a:t>Click to edit Master subtitle style</a:t>
            </a:r>
            <a:endParaRPr lang="en-US"/>
          </a:p>
        </p:txBody>
      </p:sp>
    </p:spTree>
    <p:extLst>
      <p:ext uri="{BB962C8B-B14F-4D97-AF65-F5344CB8AC3E}">
        <p14:creationId xmlns:p14="http://schemas.microsoft.com/office/powerpoint/2010/main" val="4644236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071941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86500" y="838200"/>
            <a:ext cx="1333500" cy="5181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0" y="838200"/>
            <a:ext cx="3848100" cy="5181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892133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213379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1089099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0" y="1752600"/>
            <a:ext cx="25908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29200" y="1752600"/>
            <a:ext cx="25908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635149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426525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0202756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986845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049155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96814873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286000" y="838200"/>
            <a:ext cx="5334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Your Topic Goes Here</a:t>
            </a:r>
          </a:p>
        </p:txBody>
      </p:sp>
      <p:sp>
        <p:nvSpPr>
          <p:cNvPr id="1027" name="Rectangle 3"/>
          <p:cNvSpPr>
            <a:spLocks noGrp="1" noChangeArrowheads="1"/>
          </p:cNvSpPr>
          <p:nvPr>
            <p:ph type="body" idx="1"/>
          </p:nvPr>
        </p:nvSpPr>
        <p:spPr bwMode="auto">
          <a:xfrm>
            <a:off x="2286000" y="1752600"/>
            <a:ext cx="53340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Your Subtopics Go Here</a:t>
            </a:r>
          </a:p>
        </p:txBody>
      </p:sp>
    </p:spTree>
  </p:cSld>
  <p:clrMap bg1="lt1" tx1="dk1" bg2="lt2" tx2="dk2" accent1="accent1" accent2="accent2" accent3="accent3" accent4="accent4" accent5="accent5" accent6="accent6" hlink="hlink" folHlink="folHlink"/>
  <p:sldLayoutIdLst>
    <p:sldLayoutId id="2147483696"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0" fontAlgn="base" hangingPunct="0">
        <a:spcBef>
          <a:spcPct val="0"/>
        </a:spcBef>
        <a:spcAft>
          <a:spcPct val="0"/>
        </a:spcAft>
        <a:defRPr sz="3200">
          <a:solidFill>
            <a:schemeClr val="hlink"/>
          </a:solidFill>
          <a:latin typeface="+mj-lt"/>
          <a:ea typeface="ＭＳ Ｐゴシック" charset="0"/>
          <a:cs typeface="+mj-cs"/>
        </a:defRPr>
      </a:lvl1pPr>
      <a:lvl2pPr algn="l" rtl="0" eaLnBrk="0" fontAlgn="base" hangingPunct="0">
        <a:spcBef>
          <a:spcPct val="0"/>
        </a:spcBef>
        <a:spcAft>
          <a:spcPct val="0"/>
        </a:spcAft>
        <a:defRPr sz="3200">
          <a:solidFill>
            <a:schemeClr val="hlink"/>
          </a:solidFill>
          <a:latin typeface="Georgia" pitchFamily="18" charset="0"/>
          <a:ea typeface="ＭＳ Ｐゴシック" charset="0"/>
        </a:defRPr>
      </a:lvl2pPr>
      <a:lvl3pPr algn="l" rtl="0" eaLnBrk="0" fontAlgn="base" hangingPunct="0">
        <a:spcBef>
          <a:spcPct val="0"/>
        </a:spcBef>
        <a:spcAft>
          <a:spcPct val="0"/>
        </a:spcAft>
        <a:defRPr sz="3200">
          <a:solidFill>
            <a:schemeClr val="hlink"/>
          </a:solidFill>
          <a:latin typeface="Georgia" pitchFamily="18" charset="0"/>
          <a:ea typeface="ＭＳ Ｐゴシック" charset="0"/>
        </a:defRPr>
      </a:lvl3pPr>
      <a:lvl4pPr algn="l" rtl="0" eaLnBrk="0" fontAlgn="base" hangingPunct="0">
        <a:spcBef>
          <a:spcPct val="0"/>
        </a:spcBef>
        <a:spcAft>
          <a:spcPct val="0"/>
        </a:spcAft>
        <a:defRPr sz="3200">
          <a:solidFill>
            <a:schemeClr val="hlink"/>
          </a:solidFill>
          <a:latin typeface="Georgia" pitchFamily="18" charset="0"/>
          <a:ea typeface="ＭＳ Ｐゴシック" charset="0"/>
        </a:defRPr>
      </a:lvl4pPr>
      <a:lvl5pPr algn="l" rtl="0" eaLnBrk="0" fontAlgn="base" hangingPunct="0">
        <a:spcBef>
          <a:spcPct val="0"/>
        </a:spcBef>
        <a:spcAft>
          <a:spcPct val="0"/>
        </a:spcAft>
        <a:defRPr sz="3200">
          <a:solidFill>
            <a:schemeClr val="hlink"/>
          </a:solidFill>
          <a:latin typeface="Georgia" pitchFamily="18" charset="0"/>
          <a:ea typeface="ＭＳ Ｐゴシック" charset="0"/>
        </a:defRPr>
      </a:lvl5pPr>
      <a:lvl6pPr marL="457200" algn="l" rtl="0" eaLnBrk="1" fontAlgn="base" hangingPunct="1">
        <a:spcBef>
          <a:spcPct val="0"/>
        </a:spcBef>
        <a:spcAft>
          <a:spcPct val="0"/>
        </a:spcAft>
        <a:defRPr sz="3200">
          <a:solidFill>
            <a:schemeClr val="hlink"/>
          </a:solidFill>
          <a:latin typeface="Georgia" pitchFamily="18" charset="0"/>
        </a:defRPr>
      </a:lvl6pPr>
      <a:lvl7pPr marL="914400" algn="l" rtl="0" eaLnBrk="1" fontAlgn="base" hangingPunct="1">
        <a:spcBef>
          <a:spcPct val="0"/>
        </a:spcBef>
        <a:spcAft>
          <a:spcPct val="0"/>
        </a:spcAft>
        <a:defRPr sz="3200">
          <a:solidFill>
            <a:schemeClr val="hlink"/>
          </a:solidFill>
          <a:latin typeface="Georgia" pitchFamily="18" charset="0"/>
        </a:defRPr>
      </a:lvl7pPr>
      <a:lvl8pPr marL="1371600" algn="l" rtl="0" eaLnBrk="1" fontAlgn="base" hangingPunct="1">
        <a:spcBef>
          <a:spcPct val="0"/>
        </a:spcBef>
        <a:spcAft>
          <a:spcPct val="0"/>
        </a:spcAft>
        <a:defRPr sz="3200">
          <a:solidFill>
            <a:schemeClr val="hlink"/>
          </a:solidFill>
          <a:latin typeface="Georgia" pitchFamily="18" charset="0"/>
        </a:defRPr>
      </a:lvl8pPr>
      <a:lvl9pPr marL="1828800" algn="l" rtl="0" eaLnBrk="1" fontAlgn="base" hangingPunct="1">
        <a:spcBef>
          <a:spcPct val="0"/>
        </a:spcBef>
        <a:spcAft>
          <a:spcPct val="0"/>
        </a:spcAft>
        <a:defRPr sz="3200">
          <a:solidFill>
            <a:schemeClr val="hlink"/>
          </a:solidFill>
          <a:latin typeface="Georgia" pitchFamily="18" charset="0"/>
        </a:defRPr>
      </a:lvl9pPr>
    </p:titleStyle>
    <p:bodyStyle>
      <a:lvl1pPr marL="342900" indent="-342900" algn="l" rtl="0" eaLnBrk="0" fontAlgn="base" hangingPunct="0">
        <a:spcBef>
          <a:spcPct val="20000"/>
        </a:spcBef>
        <a:spcAft>
          <a:spcPct val="0"/>
        </a:spcAft>
        <a:buChar char="•"/>
        <a:defRPr sz="2000">
          <a:solidFill>
            <a:srgbClr val="006699"/>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Arial" charset="0"/>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Arial" charset="0"/>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Arial" charset="0"/>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Arial" charset="0"/>
          <a:ea typeface="ＭＳ Ｐゴシック"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7.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181600" y="0"/>
            <a:ext cx="3962400" cy="1323439"/>
          </a:xfrm>
          <a:prstGeom prst="rect">
            <a:avLst/>
          </a:prstGeom>
          <a:noFill/>
        </p:spPr>
        <p:txBody>
          <a:bodyPr>
            <a:spAutoFit/>
            <a:scene3d>
              <a:camera prst="orthographicFront"/>
              <a:lightRig rig="threePt" dir="t"/>
            </a:scene3d>
            <a:sp3d extrusionH="57150">
              <a:bevelT w="38100" h="38100"/>
            </a:sp3d>
          </a:bodyPr>
          <a:lstStyle/>
          <a:p>
            <a:pPr>
              <a:defRPr/>
            </a:pPr>
            <a:r>
              <a:rPr lang="en-US" sz="4000" b="1" dirty="0">
                <a:solidFill>
                  <a:srgbClr val="002E5C"/>
                </a:solidFill>
                <a:latin typeface="Bernard MT Condensed" pitchFamily="18" charset="0"/>
                <a:ea typeface="+mn-ea"/>
              </a:rPr>
              <a:t>Global University of Theological Studies</a:t>
            </a:r>
          </a:p>
        </p:txBody>
      </p:sp>
      <p:sp>
        <p:nvSpPr>
          <p:cNvPr id="7" name="TextBox 6"/>
          <p:cNvSpPr txBox="1"/>
          <p:nvPr/>
        </p:nvSpPr>
        <p:spPr>
          <a:xfrm>
            <a:off x="0" y="2819400"/>
            <a:ext cx="9144000" cy="1107996"/>
          </a:xfrm>
          <a:prstGeom prst="rect">
            <a:avLst/>
          </a:prstGeom>
          <a:solidFill>
            <a:srgbClr val="002E5C"/>
          </a:solidFill>
          <a:scene3d>
            <a:camera prst="orthographicFront"/>
            <a:lightRig rig="threePt" dir="t"/>
          </a:scene3d>
          <a:sp3d>
            <a:bevelT/>
          </a:sp3d>
        </p:spPr>
        <p:txBody>
          <a:bodyPr>
            <a:spAutoFit/>
            <a:sp3d extrusionH="57150">
              <a:bevelT w="38100" h="38100"/>
            </a:sp3d>
          </a:bodyPr>
          <a:lstStyle/>
          <a:p>
            <a:pPr algn="ctr">
              <a:defRPr/>
            </a:pPr>
            <a:r>
              <a:rPr lang="en-US" sz="6600" dirty="0">
                <a:solidFill>
                  <a:srgbClr val="FFBF4B"/>
                </a:solidFill>
                <a:latin typeface="Bernard MT Condensed" pitchFamily="18" charset="0"/>
                <a:ea typeface="+mn-ea"/>
              </a:rPr>
              <a:t>The Tabernacle </a:t>
            </a:r>
          </a:p>
        </p:txBody>
      </p:sp>
      <p:sp>
        <p:nvSpPr>
          <p:cNvPr id="8" name="TextBox 7"/>
          <p:cNvSpPr txBox="1"/>
          <p:nvPr/>
        </p:nvSpPr>
        <p:spPr>
          <a:xfrm>
            <a:off x="4114800" y="4038600"/>
            <a:ext cx="48768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2800" b="1" dirty="0">
                <a:ln>
                  <a:solidFill>
                    <a:srgbClr val="002E5C"/>
                  </a:solidFill>
                </a:ln>
                <a:solidFill>
                  <a:srgbClr val="8AA7E2"/>
                </a:solidFill>
                <a:latin typeface="Bernard MT Condensed" pitchFamily="18" charset="0"/>
                <a:ea typeface="+mn-ea"/>
              </a:rPr>
              <a:t>Lesson 12: The Day of Atonement</a:t>
            </a:r>
            <a:endParaRPr lang="en-US" sz="2800" b="1" dirty="0">
              <a:ln>
                <a:solidFill>
                  <a:srgbClr val="002E5C"/>
                </a:solidFill>
              </a:ln>
              <a:solidFill>
                <a:srgbClr val="8AA7E2"/>
              </a:solidFill>
              <a:latin typeface="Bernard MT Condensed" pitchFamily="18" charset="0"/>
              <a:ea typeface="+mn-ea"/>
            </a:endParaRPr>
          </a:p>
        </p:txBody>
      </p:sp>
      <p:sp>
        <p:nvSpPr>
          <p:cNvPr id="9" name="TextBox 8"/>
          <p:cNvSpPr txBox="1"/>
          <p:nvPr/>
        </p:nvSpPr>
        <p:spPr>
          <a:xfrm>
            <a:off x="5791200" y="4572000"/>
            <a:ext cx="32004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2800" dirty="0">
                <a:solidFill>
                  <a:srgbClr val="002E5C"/>
                </a:solidFill>
                <a:latin typeface="Bernard MT Condensed" pitchFamily="18" charset="0"/>
                <a:ea typeface="+mn-ea"/>
              </a:rPr>
              <a:t>Bill </a:t>
            </a:r>
            <a:r>
              <a:rPr lang="en-US" sz="2800" dirty="0" err="1">
                <a:solidFill>
                  <a:srgbClr val="002E5C"/>
                </a:solidFill>
                <a:latin typeface="Bernard MT Condensed" pitchFamily="18" charset="0"/>
                <a:ea typeface="+mn-ea"/>
              </a:rPr>
              <a:t>Paramore</a:t>
            </a:r>
            <a:endParaRPr lang="en-US" sz="2800" dirty="0">
              <a:solidFill>
                <a:srgbClr val="002E5C"/>
              </a:solidFill>
              <a:latin typeface="Bernard MT Condensed" pitchFamily="18" charset="0"/>
              <a:ea typeface="+mn-ea"/>
            </a:endParaRPr>
          </a:p>
        </p:txBody>
      </p:sp>
      <p:sp>
        <p:nvSpPr>
          <p:cNvPr id="11" name="Sun 10"/>
          <p:cNvSpPr/>
          <p:nvPr/>
        </p:nvSpPr>
        <p:spPr>
          <a:xfrm>
            <a:off x="7391400" y="1371600"/>
            <a:ext cx="1752600" cy="1447800"/>
          </a:xfrm>
          <a:prstGeom prst="sun">
            <a:avLst/>
          </a:prstGeom>
          <a:solidFill>
            <a:srgbClr val="FFA74F"/>
          </a:solidFill>
          <a:ln>
            <a:solidFill>
              <a:srgbClr val="FF9375"/>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Sun 11"/>
          <p:cNvSpPr/>
          <p:nvPr/>
        </p:nvSpPr>
        <p:spPr>
          <a:xfrm>
            <a:off x="0" y="3962400"/>
            <a:ext cx="1752600" cy="1371600"/>
          </a:xfrm>
          <a:prstGeom prst="sun">
            <a:avLst/>
          </a:prstGeom>
          <a:solidFill>
            <a:srgbClr val="FFA74F"/>
          </a:solidFill>
          <a:ln>
            <a:solidFill>
              <a:srgbClr val="FF9375"/>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12: The Day of Atonement</a:t>
            </a:r>
            <a:endParaRPr lang="en-US" sz="1600" b="1" dirty="0">
              <a:solidFill>
                <a:srgbClr val="FF9375"/>
              </a:solidFill>
              <a:latin typeface="Bernard MT Condensed" pitchFamily="18" charset="0"/>
              <a:ea typeface="+mn-ea"/>
            </a:endParaRPr>
          </a:p>
        </p:txBody>
      </p:sp>
      <p:sp>
        <p:nvSpPr>
          <p:cNvPr id="4" name="Rectangle 3"/>
          <p:cNvSpPr/>
          <p:nvPr/>
        </p:nvSpPr>
        <p:spPr>
          <a:xfrm>
            <a:off x="0" y="1295400"/>
            <a:ext cx="70866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8AA7E2"/>
                </a:solidFill>
                <a:latin typeface="Andalus" pitchFamily="2" charset="-78"/>
                <a:ea typeface="+mn-ea"/>
                <a:cs typeface="Andalus" pitchFamily="2" charset="-78"/>
              </a:rPr>
              <a:t>He walks to the Altar of Incense.  Here he puts his hand into the blood and smears it upon the horns of this Altar.</a:t>
            </a:r>
            <a:endParaRPr lang="en-US" sz="3200" dirty="0">
              <a:solidFill>
                <a:srgbClr val="8AA7E2"/>
              </a:solidFill>
              <a:latin typeface="Andalus" pitchFamily="2" charset="-78"/>
              <a:ea typeface="+mn-ea"/>
              <a:cs typeface="Andalus" pitchFamily="2" charset="-78"/>
            </a:endParaRPr>
          </a:p>
        </p:txBody>
      </p:sp>
      <p:sp>
        <p:nvSpPr>
          <p:cNvPr id="5" name="Rectangle 4"/>
          <p:cNvSpPr/>
          <p:nvPr/>
        </p:nvSpPr>
        <p:spPr>
          <a:xfrm>
            <a:off x="1524000" y="3276600"/>
            <a:ext cx="76200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9375"/>
                </a:solidFill>
                <a:latin typeface="Andalus" pitchFamily="2" charset="-78"/>
                <a:ea typeface="+mn-ea"/>
                <a:cs typeface="Andalus" pitchFamily="2" charset="-78"/>
              </a:rPr>
              <a:t>He now takes incense and sprinkles it on the hot coals.  A sweet smelling savior went up unto God.  He prays for himself and the people of Israel.</a:t>
            </a:r>
            <a:endParaRPr lang="en-US" sz="3200" dirty="0">
              <a:solidFill>
                <a:srgbClr val="FF9375"/>
              </a:solidFill>
              <a:latin typeface="Andalus" pitchFamily="2" charset="-78"/>
              <a:ea typeface="+mn-ea"/>
              <a:cs typeface="Andalus" pitchFamily="2" charset="-78"/>
            </a:endParaRP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5"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fltVal val="0"/>
                                          </p:val>
                                        </p:tav>
                                        <p:tav tm="100000">
                                          <p:val>
                                            <p:strVal val="#ppt_w"/>
                                          </p:val>
                                        </p:tav>
                                      </p:tavLst>
                                    </p:anim>
                                    <p:anim calcmode="lin" valueType="num">
                                      <p:cBhvr>
                                        <p:cTn id="16" dur="1000" fill="hold"/>
                                        <p:tgtEl>
                                          <p:spTgt spid="5"/>
                                        </p:tgtEl>
                                        <p:attrNameLst>
                                          <p:attrName>ppt_h</p:attrName>
                                        </p:attrNameLst>
                                      </p:cBhvr>
                                      <p:tavLst>
                                        <p:tav tm="0">
                                          <p:val>
                                            <p:fltVal val="0"/>
                                          </p:val>
                                        </p:tav>
                                        <p:tav tm="100000">
                                          <p:val>
                                            <p:strVal val="#ppt_h"/>
                                          </p:val>
                                        </p:tav>
                                      </p:tavLst>
                                    </p:anim>
                                    <p:anim calcmode="lin" valueType="num">
                                      <p:cBhvr>
                                        <p:cTn id="17"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12: The Day of Atonement</a:t>
            </a:r>
            <a:endParaRPr lang="en-US" sz="1600" b="1" dirty="0">
              <a:solidFill>
                <a:srgbClr val="FF9375"/>
              </a:solidFill>
              <a:latin typeface="Bernard MT Condensed" pitchFamily="18" charset="0"/>
              <a:ea typeface="+mn-ea"/>
            </a:endParaRPr>
          </a:p>
        </p:txBody>
      </p:sp>
      <p:sp>
        <p:nvSpPr>
          <p:cNvPr id="4" name="Rectangle 3"/>
          <p:cNvSpPr/>
          <p:nvPr/>
        </p:nvSpPr>
        <p:spPr>
          <a:xfrm>
            <a:off x="381000" y="914400"/>
            <a:ext cx="6705600" cy="2062103"/>
          </a:xfrm>
          <a:prstGeom prst="rect">
            <a:avLst/>
          </a:prstGeom>
          <a:solidFill>
            <a:srgbClr val="FFA74F"/>
          </a:solidFill>
          <a:scene3d>
            <a:camera prst="orthographicFront"/>
            <a:lightRig rig="threePt" dir="t"/>
          </a:scene3d>
          <a:sp3d>
            <a:bevelT w="152400" h="50800" prst="softRound"/>
          </a:sp3d>
        </p:spPr>
        <p:txBody>
          <a:bodyPr>
            <a:spAutoFit/>
            <a:sp3d extrusionH="57150">
              <a:bevelT w="38100" h="38100"/>
            </a:sp3d>
          </a:bodyPr>
          <a:lstStyle/>
          <a:p>
            <a:pPr algn="ctr">
              <a:defRPr/>
            </a:pPr>
            <a:r>
              <a:rPr lang="en-US" sz="3200" b="1" dirty="0">
                <a:solidFill>
                  <a:srgbClr val="002E5C"/>
                </a:solidFill>
                <a:latin typeface="Andalus" pitchFamily="2" charset="-78"/>
                <a:ea typeface="+mn-ea"/>
                <a:cs typeface="Andalus" pitchFamily="2" charset="-78"/>
              </a:rPr>
              <a:t>Now he’s finished at the Altar, and so the priests back up to the Veil.  With their backs to the Veil, they lift it so the High Priest can pass under it.</a:t>
            </a:r>
            <a:endParaRPr lang="en-US" sz="3200" dirty="0">
              <a:solidFill>
                <a:srgbClr val="002E5C"/>
              </a:solidFill>
              <a:latin typeface="Andalus" pitchFamily="2" charset="-78"/>
              <a:ea typeface="+mn-ea"/>
              <a:cs typeface="Andalus" pitchFamily="2" charset="-78"/>
            </a:endParaRPr>
          </a:p>
        </p:txBody>
      </p:sp>
      <p:sp>
        <p:nvSpPr>
          <p:cNvPr id="5" name="Rectangle 4"/>
          <p:cNvSpPr/>
          <p:nvPr/>
        </p:nvSpPr>
        <p:spPr>
          <a:xfrm>
            <a:off x="1371600" y="3886200"/>
            <a:ext cx="7467600" cy="2062103"/>
          </a:xfrm>
          <a:prstGeom prst="rect">
            <a:avLst/>
          </a:prstGeom>
          <a:solidFill>
            <a:srgbClr val="002E5C"/>
          </a:solidFill>
          <a:scene3d>
            <a:camera prst="orthographicFront"/>
            <a:lightRig rig="threePt" dir="t"/>
          </a:scene3d>
          <a:sp3d>
            <a:bevelT w="152400" h="50800" prst="softRound"/>
          </a:sp3d>
        </p:spPr>
        <p:txBody>
          <a:bodyPr>
            <a:spAutoFit/>
            <a:sp3d extrusionH="57150">
              <a:bevelT w="38100" h="38100"/>
            </a:sp3d>
          </a:bodyPr>
          <a:lstStyle/>
          <a:p>
            <a:pPr algn="ctr">
              <a:defRPr/>
            </a:pPr>
            <a:r>
              <a:rPr lang="en-US" sz="3200" b="1" dirty="0">
                <a:solidFill>
                  <a:srgbClr val="FFA74F"/>
                </a:solidFill>
                <a:latin typeface="Andalus" pitchFamily="2" charset="-78"/>
                <a:ea typeface="+mn-ea"/>
                <a:cs typeface="Andalus" pitchFamily="2" charset="-78"/>
              </a:rPr>
              <a:t>Immediately, Aaron sees something no other man has ever seen before – He sees the Light of God!  A light shines between the cherubim and lights up the room.</a:t>
            </a:r>
            <a:endParaRPr lang="en-US" sz="3200" dirty="0">
              <a:solidFill>
                <a:srgbClr val="FFA74F"/>
              </a:solidFill>
              <a:latin typeface="Andalus" pitchFamily="2" charset="-78"/>
              <a:ea typeface="+mn-ea"/>
              <a:cs typeface="Andalus" pitchFamily="2" charset="-78"/>
            </a:endParaRP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12: The Day of Atonement</a:t>
            </a:r>
            <a:endParaRPr lang="en-US" sz="1600" b="1" dirty="0">
              <a:solidFill>
                <a:srgbClr val="FF9375"/>
              </a:solidFill>
              <a:latin typeface="Bernard MT Condensed" pitchFamily="18" charset="0"/>
              <a:ea typeface="+mn-ea"/>
            </a:endParaRPr>
          </a:p>
        </p:txBody>
      </p:sp>
      <p:sp>
        <p:nvSpPr>
          <p:cNvPr id="4" name="Rectangle 3"/>
          <p:cNvSpPr/>
          <p:nvPr/>
        </p:nvSpPr>
        <p:spPr>
          <a:xfrm>
            <a:off x="1524000" y="762000"/>
            <a:ext cx="2667000" cy="550920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8AA7E2"/>
                </a:solidFill>
                <a:latin typeface="Andalus" pitchFamily="2" charset="-78"/>
                <a:ea typeface="+mn-ea"/>
                <a:cs typeface="Andalus" pitchFamily="2" charset="-78"/>
              </a:rPr>
              <a:t>Aaron steps up to the Ark of the Covenant, and with his hand he dips into the blood and sprinkles it upon the Mercy Seat.  He does this seven times.</a:t>
            </a:r>
            <a:endParaRPr lang="en-US" sz="3200" dirty="0">
              <a:solidFill>
                <a:srgbClr val="8AA7E2"/>
              </a:solidFill>
              <a:latin typeface="Andalus" pitchFamily="2" charset="-78"/>
              <a:ea typeface="+mn-ea"/>
              <a:cs typeface="Andalus" pitchFamily="2" charset="-78"/>
            </a:endParaRPr>
          </a:p>
        </p:txBody>
      </p:sp>
      <p:pic>
        <p:nvPicPr>
          <p:cNvPr id="14339" name="Picture 3" descr="C:\Users\Candra Poitras\Pictures\ark_of_covenant_high_priest_2[1].jpg"/>
          <p:cNvPicPr>
            <a:picLocks noChangeAspect="1" noChangeArrowheads="1"/>
          </p:cNvPicPr>
          <p:nvPr/>
        </p:nvPicPr>
        <p:blipFill>
          <a:blip r:embed="rId3" cstate="print"/>
          <a:srcRect/>
          <a:stretch>
            <a:fillRect/>
          </a:stretch>
        </p:blipFill>
        <p:spPr bwMode="auto">
          <a:xfrm>
            <a:off x="4572000" y="685800"/>
            <a:ext cx="4286250" cy="57150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nodeType="clickEffect">
                                  <p:stCondLst>
                                    <p:cond delay="0"/>
                                  </p:stCondLst>
                                  <p:childTnLst>
                                    <p:set>
                                      <p:cBhvr>
                                        <p:cTn id="13" dur="1" fill="hold">
                                          <p:stCondLst>
                                            <p:cond delay="0"/>
                                          </p:stCondLst>
                                        </p:cTn>
                                        <p:tgtEl>
                                          <p:spTgt spid="14339"/>
                                        </p:tgtEl>
                                        <p:attrNameLst>
                                          <p:attrName>style.visibility</p:attrName>
                                        </p:attrNameLst>
                                      </p:cBhvr>
                                      <p:to>
                                        <p:strVal val="visible"/>
                                      </p:to>
                                    </p:set>
                                    <p:animScale>
                                      <p:cBhvr>
                                        <p:cTn id="14" dur="1000" decel="50000" fill="hold">
                                          <p:stCondLst>
                                            <p:cond delay="0"/>
                                          </p:stCondLst>
                                        </p:cTn>
                                        <p:tgtEl>
                                          <p:spTgt spid="1433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14339"/>
                                        </p:tgtEl>
                                        <p:attrNameLst>
                                          <p:attrName>ppt_x</p:attrName>
                                          <p:attrName>ppt_y</p:attrName>
                                        </p:attrNameLst>
                                      </p:cBhvr>
                                    </p:animMotion>
                                    <p:animEffect transition="in" filter="fade">
                                      <p:cBhvr>
                                        <p:cTn id="16" dur="1000"/>
                                        <p:tgtEl>
                                          <p:spTgt spid="143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12: The Day of Atonement</a:t>
            </a:r>
            <a:endParaRPr lang="en-US" sz="1600" b="1" dirty="0">
              <a:solidFill>
                <a:srgbClr val="FF9375"/>
              </a:solidFill>
              <a:latin typeface="Bernard MT Condensed" pitchFamily="18" charset="0"/>
              <a:ea typeface="+mn-ea"/>
            </a:endParaRPr>
          </a:p>
        </p:txBody>
      </p:sp>
      <p:sp>
        <p:nvSpPr>
          <p:cNvPr id="4" name="Rectangle 3"/>
          <p:cNvSpPr/>
          <p:nvPr/>
        </p:nvSpPr>
        <p:spPr>
          <a:xfrm>
            <a:off x="0" y="1295400"/>
            <a:ext cx="82296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9375"/>
                </a:solidFill>
                <a:latin typeface="Andalus" pitchFamily="2" charset="-78"/>
                <a:ea typeface="+mn-ea"/>
                <a:cs typeface="Andalus" pitchFamily="2" charset="-78"/>
              </a:rPr>
              <a:t>Suddenly, a small whiff of smoke – like substance comes from beneath the floor of the Tabernacle.  It quickly grows bigger and bigger.  A shout of victory rises from the camp! </a:t>
            </a:r>
            <a:endParaRPr lang="en-US" sz="3200" dirty="0">
              <a:solidFill>
                <a:srgbClr val="FF9375"/>
              </a:solidFill>
              <a:latin typeface="Andalus" pitchFamily="2" charset="-78"/>
              <a:ea typeface="+mn-ea"/>
              <a:cs typeface="Andalus" pitchFamily="2" charset="-78"/>
            </a:endParaRPr>
          </a:p>
        </p:txBody>
      </p:sp>
      <p:sp>
        <p:nvSpPr>
          <p:cNvPr id="5" name="Rectangle 4"/>
          <p:cNvSpPr/>
          <p:nvPr/>
        </p:nvSpPr>
        <p:spPr>
          <a:xfrm>
            <a:off x="1981200" y="3733800"/>
            <a:ext cx="71628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2E5C"/>
                </a:solidFill>
                <a:latin typeface="Andalus" pitchFamily="2" charset="-78"/>
                <a:ea typeface="+mn-ea"/>
                <a:cs typeface="Andalus" pitchFamily="2" charset="-78"/>
              </a:rPr>
              <a:t>God has accepted the sacrifice and their sins are rolled forward toward Calvary for another year!</a:t>
            </a:r>
            <a:endParaRPr lang="en-US" sz="3200" dirty="0">
              <a:solidFill>
                <a:srgbClr val="002E5C"/>
              </a:solidFill>
              <a:latin typeface="Andalus" pitchFamily="2" charset="-78"/>
              <a:ea typeface="+mn-ea"/>
              <a:cs typeface="Andalus" pitchFamily="2" charset="-78"/>
            </a:endParaRP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ppt_w*0.05"/>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anim calcmode="lin" valueType="num">
                                      <p:cBhvr>
                                        <p:cTn id="9" dur="500" fill="hold"/>
                                        <p:tgtEl>
                                          <p:spTgt spid="4"/>
                                        </p:tgtEl>
                                        <p:attrNameLst>
                                          <p:attrName>ppt_x</p:attrName>
                                        </p:attrNameLst>
                                      </p:cBhvr>
                                      <p:tavLst>
                                        <p:tav tm="0">
                                          <p:val>
                                            <p:strVal val="#ppt_x-.2"/>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animEffect transition="in" filter="fade">
                                      <p:cBhvr>
                                        <p:cTn id="11" dur="500"/>
                                        <p:tgtEl>
                                          <p:spTgt spid="4"/>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strVal val="#ppt_w*0.05"/>
                                          </p:val>
                                        </p:tav>
                                        <p:tav tm="100000">
                                          <p:val>
                                            <p:strVal val="#ppt_w"/>
                                          </p:val>
                                        </p:tav>
                                      </p:tavLst>
                                    </p:anim>
                                    <p:anim calcmode="lin" valueType="num">
                                      <p:cBhvr>
                                        <p:cTn id="17" dur="500" fill="hold"/>
                                        <p:tgtEl>
                                          <p:spTgt spid="5"/>
                                        </p:tgtEl>
                                        <p:attrNameLst>
                                          <p:attrName>ppt_h</p:attrName>
                                        </p:attrNameLst>
                                      </p:cBhvr>
                                      <p:tavLst>
                                        <p:tav tm="0">
                                          <p:val>
                                            <p:strVal val="#ppt_h"/>
                                          </p:val>
                                        </p:tav>
                                        <p:tav tm="100000">
                                          <p:val>
                                            <p:strVal val="#ppt_h"/>
                                          </p:val>
                                        </p:tav>
                                      </p:tavLst>
                                    </p:anim>
                                    <p:anim calcmode="lin" valueType="num">
                                      <p:cBhvr>
                                        <p:cTn id="18" dur="500" fill="hold"/>
                                        <p:tgtEl>
                                          <p:spTgt spid="5"/>
                                        </p:tgtEl>
                                        <p:attrNameLst>
                                          <p:attrName>ppt_x</p:attrName>
                                        </p:attrNameLst>
                                      </p:cBhvr>
                                      <p:tavLst>
                                        <p:tav tm="0">
                                          <p:val>
                                            <p:strVal val="#ppt_x-.2"/>
                                          </p:val>
                                        </p:tav>
                                        <p:tav tm="100000">
                                          <p:val>
                                            <p:strVal val="#ppt_x"/>
                                          </p:val>
                                        </p:tav>
                                      </p:tavLst>
                                    </p:anim>
                                    <p:anim calcmode="lin" valueType="num">
                                      <p:cBhvr>
                                        <p:cTn id="19" dur="500" fill="hold"/>
                                        <p:tgtEl>
                                          <p:spTgt spid="5"/>
                                        </p:tgtEl>
                                        <p:attrNameLst>
                                          <p:attrName>ppt_y</p:attrName>
                                        </p:attrNameLst>
                                      </p:cBhvr>
                                      <p:tavLst>
                                        <p:tav tm="0">
                                          <p:val>
                                            <p:strVal val="#ppt_y"/>
                                          </p:val>
                                        </p:tav>
                                        <p:tav tm="100000">
                                          <p:val>
                                            <p:strVal val="#ppt_y"/>
                                          </p:val>
                                        </p:tav>
                                      </p:tavLst>
                                    </p:anim>
                                    <p:animEffect transition="in" filter="fad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28600" y="685800"/>
            <a:ext cx="8915400" cy="5486400"/>
          </a:xfrm>
          <a:prstGeom prst="rect">
            <a:avLst/>
          </a:prstGeom>
          <a:solidFill>
            <a:srgbClr val="002E5C"/>
          </a:solidFill>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12: The Day of Atonement</a:t>
            </a:r>
            <a:endParaRPr lang="en-US" sz="1600" b="1" dirty="0">
              <a:solidFill>
                <a:srgbClr val="FF9375"/>
              </a:solidFill>
              <a:latin typeface="Bernard MT Condensed" pitchFamily="18" charset="0"/>
              <a:ea typeface="+mn-ea"/>
            </a:endParaRPr>
          </a:p>
        </p:txBody>
      </p:sp>
      <p:sp>
        <p:nvSpPr>
          <p:cNvPr id="4" name="Rectangle 3"/>
          <p:cNvSpPr/>
          <p:nvPr/>
        </p:nvSpPr>
        <p:spPr>
          <a:xfrm>
            <a:off x="228600" y="685800"/>
            <a:ext cx="6705600" cy="2554545"/>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A74F"/>
                </a:solidFill>
                <a:latin typeface="Andalus" pitchFamily="2" charset="-78"/>
                <a:ea typeface="+mn-ea"/>
                <a:cs typeface="Andalus" pitchFamily="2" charset="-78"/>
              </a:rPr>
              <a:t>The day that Jesus arose from the grave, He told the women not to touch Him.  “Jesus saith unto her, Touch me not; for I am not yet ascended to my Father. . .” (John 20:17).</a:t>
            </a:r>
          </a:p>
        </p:txBody>
      </p:sp>
      <p:sp>
        <p:nvSpPr>
          <p:cNvPr id="5" name="Rectangle 4"/>
          <p:cNvSpPr/>
          <p:nvPr/>
        </p:nvSpPr>
        <p:spPr>
          <a:xfrm>
            <a:off x="2057400" y="3581400"/>
            <a:ext cx="7086600" cy="2554545"/>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BF4B"/>
                </a:solidFill>
                <a:latin typeface="Andalus" pitchFamily="2" charset="-78"/>
                <a:ea typeface="+mn-ea"/>
                <a:cs typeface="Andalus" pitchFamily="2" charset="-78"/>
              </a:rPr>
              <a:t>However, in John 20:27 we read, “Then saith he to Thomas, Reach hither thy finger, and behold my hands; and reach hither thy hand, and thrust it into my side:  and be not faithless, but believing.”</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5"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fltVal val="0"/>
                                          </p:val>
                                        </p:tav>
                                        <p:tav tm="100000">
                                          <p:val>
                                            <p:strVal val="#ppt_w"/>
                                          </p:val>
                                        </p:tav>
                                      </p:tavLst>
                                    </p:anim>
                                    <p:anim calcmode="lin" valueType="num">
                                      <p:cBhvr>
                                        <p:cTn id="16" dur="1000" fill="hold"/>
                                        <p:tgtEl>
                                          <p:spTgt spid="5"/>
                                        </p:tgtEl>
                                        <p:attrNameLst>
                                          <p:attrName>ppt_h</p:attrName>
                                        </p:attrNameLst>
                                      </p:cBhvr>
                                      <p:tavLst>
                                        <p:tav tm="0">
                                          <p:val>
                                            <p:fltVal val="0"/>
                                          </p:val>
                                        </p:tav>
                                        <p:tav tm="100000">
                                          <p:val>
                                            <p:strVal val="#ppt_h"/>
                                          </p:val>
                                        </p:tav>
                                      </p:tavLst>
                                    </p:anim>
                                    <p:anim calcmode="lin" valueType="num">
                                      <p:cBhvr>
                                        <p:cTn id="17"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12: The Day of Atonement</a:t>
            </a:r>
            <a:endParaRPr lang="en-US" sz="1600" b="1" dirty="0">
              <a:solidFill>
                <a:srgbClr val="FF9375"/>
              </a:solidFill>
              <a:latin typeface="Bernard MT Condensed" pitchFamily="18" charset="0"/>
              <a:ea typeface="+mn-ea"/>
            </a:endParaRPr>
          </a:p>
        </p:txBody>
      </p:sp>
      <p:sp>
        <p:nvSpPr>
          <p:cNvPr id="4" name="Rectangle 3"/>
          <p:cNvSpPr/>
          <p:nvPr/>
        </p:nvSpPr>
        <p:spPr>
          <a:xfrm>
            <a:off x="2209800" y="1066800"/>
            <a:ext cx="5867400" cy="2862322"/>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solidFill>
                  <a:srgbClr val="8AA7E2"/>
                </a:solidFill>
                <a:latin typeface="Andalus" pitchFamily="2" charset="-78"/>
                <a:ea typeface="+mn-ea"/>
                <a:cs typeface="Andalus" pitchFamily="2" charset="-78"/>
              </a:rPr>
              <a:t>Sometime between John 20:17 and verse 27, Jesus ascended into Heaven and sprinkled His blood on the Mercy Seat of heaven (God’s throne).</a:t>
            </a:r>
            <a:endParaRPr lang="en-US" sz="3600" dirty="0">
              <a:solidFill>
                <a:srgbClr val="8AA7E2"/>
              </a:solidFill>
              <a:latin typeface="Andalus" pitchFamily="2" charset="-78"/>
              <a:ea typeface="+mn-ea"/>
              <a:cs typeface="Andalus" pitchFamily="2" charset="-78"/>
            </a:endParaRPr>
          </a:p>
        </p:txBody>
      </p:sp>
      <p:sp>
        <p:nvSpPr>
          <p:cNvPr id="5" name="Rectangle 4"/>
          <p:cNvSpPr/>
          <p:nvPr/>
        </p:nvSpPr>
        <p:spPr>
          <a:xfrm>
            <a:off x="1143000" y="4724400"/>
            <a:ext cx="7848600" cy="1446550"/>
          </a:xfrm>
          <a:prstGeom prst="rect">
            <a:avLst/>
          </a:prstGeom>
          <a:solidFill>
            <a:srgbClr val="FF9375"/>
          </a:solidFill>
          <a:scene3d>
            <a:camera prst="orthographicFront"/>
            <a:lightRig rig="threePt" dir="t"/>
          </a:scene3d>
          <a:sp3d>
            <a:bevelT w="114300" prst="artDeco"/>
          </a:sp3d>
        </p:spPr>
        <p:txBody>
          <a:bodyPr>
            <a:spAutoFit/>
            <a:sp3d extrusionH="57150">
              <a:bevelT w="38100" h="38100"/>
            </a:sp3d>
          </a:bodyPr>
          <a:lstStyle/>
          <a:p>
            <a:pPr algn="ctr">
              <a:defRPr/>
            </a:pPr>
            <a:r>
              <a:rPr lang="en-US" sz="4400" b="1" dirty="0">
                <a:solidFill>
                  <a:srgbClr val="8AA7E2"/>
                </a:solidFill>
                <a:latin typeface="Andalus" pitchFamily="2" charset="-78"/>
                <a:ea typeface="+mn-ea"/>
                <a:cs typeface="Andalus" pitchFamily="2" charset="-78"/>
              </a:rPr>
              <a:t>This completed the Plan of Salvation.</a:t>
            </a:r>
            <a:endParaRPr lang="en-US" sz="4400" dirty="0">
              <a:solidFill>
                <a:srgbClr val="8AA7E2"/>
              </a:solidFill>
              <a:latin typeface="Andalus" pitchFamily="2" charset="-78"/>
              <a:ea typeface="+mn-ea"/>
              <a:cs typeface="Andalus" pitchFamily="2" charset="-78"/>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12: The Day of Atonement</a:t>
            </a:r>
            <a:endParaRPr lang="en-US" sz="1600" b="1" dirty="0">
              <a:solidFill>
                <a:srgbClr val="FF9375"/>
              </a:solidFill>
              <a:latin typeface="Bernard MT Condensed" pitchFamily="18" charset="0"/>
              <a:ea typeface="+mn-ea"/>
            </a:endParaRPr>
          </a:p>
        </p:txBody>
      </p:sp>
      <p:sp>
        <p:nvSpPr>
          <p:cNvPr id="4" name="Rectangle 3"/>
          <p:cNvSpPr/>
          <p:nvPr/>
        </p:nvSpPr>
        <p:spPr>
          <a:xfrm>
            <a:off x="152400" y="1524000"/>
            <a:ext cx="86106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2E5C"/>
                </a:solidFill>
                <a:latin typeface="Andalus" pitchFamily="2" charset="-78"/>
                <a:ea typeface="+mn-ea"/>
                <a:cs typeface="Andalus" pitchFamily="2" charset="-78"/>
              </a:rPr>
              <a:t>The Brazen Altar was death.  The Brazen Laver was burial or cleansing.  The Ark of the Covenant was the Kingdom of God, or the Holy Ghost.</a:t>
            </a:r>
            <a:endParaRPr lang="en-US" sz="3200" dirty="0">
              <a:solidFill>
                <a:srgbClr val="002E5C"/>
              </a:solidFill>
              <a:latin typeface="Andalus" pitchFamily="2" charset="-78"/>
              <a:ea typeface="+mn-ea"/>
              <a:cs typeface="Andalus" pitchFamily="2" charset="-78"/>
            </a:endParaRPr>
          </a:p>
        </p:txBody>
      </p:sp>
      <p:sp>
        <p:nvSpPr>
          <p:cNvPr id="5" name="Rectangle 4"/>
          <p:cNvSpPr/>
          <p:nvPr/>
        </p:nvSpPr>
        <p:spPr>
          <a:xfrm>
            <a:off x="1752600" y="3581400"/>
            <a:ext cx="72390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A74F"/>
                </a:solidFill>
                <a:latin typeface="Andalus" pitchFamily="2" charset="-78"/>
                <a:ea typeface="+mn-ea"/>
                <a:cs typeface="Andalus" pitchFamily="2" charset="-78"/>
              </a:rPr>
              <a:t>Jesus died on the cross a sinless lamb – the perfect sacrifice, once and for all!  He was buried and then He arose from the grave.</a:t>
            </a:r>
            <a:endParaRPr lang="en-US" sz="3200" dirty="0">
              <a:solidFill>
                <a:srgbClr val="FFA74F"/>
              </a:solidFill>
              <a:latin typeface="Andalus" pitchFamily="2" charset="-78"/>
              <a:ea typeface="+mn-ea"/>
              <a:cs typeface="Andalus" pitchFamily="2" charset="-78"/>
            </a:endParaRP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ppt_x</p:attrName>
                                        </p:attrNameLst>
                                      </p:cBhvr>
                                      <p:tavLst>
                                        <p:tav tm="0">
                                          <p:val>
                                            <p:strVal val="#ppt_x-.2"/>
                                          </p:val>
                                        </p:tav>
                                        <p:tav tm="100000">
                                          <p:val>
                                            <p:strVal val="#ppt_x"/>
                                          </p:val>
                                        </p:tav>
                                      </p:tavLst>
                                    </p:anim>
                                    <p:anim calcmode="lin" valueType="num">
                                      <p:cBhvr>
                                        <p:cTn id="15"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12: The Day of Atonement</a:t>
            </a:r>
            <a:endParaRPr lang="en-US" sz="1600" b="1" dirty="0">
              <a:solidFill>
                <a:srgbClr val="FF9375"/>
              </a:solidFill>
              <a:latin typeface="Bernard MT Condensed" pitchFamily="18" charset="0"/>
              <a:ea typeface="+mn-ea"/>
            </a:endParaRPr>
          </a:p>
        </p:txBody>
      </p:sp>
      <p:sp>
        <p:nvSpPr>
          <p:cNvPr id="4" name="Rectangle 3"/>
          <p:cNvSpPr/>
          <p:nvPr/>
        </p:nvSpPr>
        <p:spPr>
          <a:xfrm>
            <a:off x="381000" y="762000"/>
            <a:ext cx="4038600" cy="353943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8AA7E2"/>
                </a:solidFill>
                <a:latin typeface="Andalus" pitchFamily="2" charset="-78"/>
                <a:ea typeface="+mn-ea"/>
                <a:cs typeface="Andalus" pitchFamily="2" charset="-78"/>
              </a:rPr>
              <a:t>We must repent (die to our sins); be buried in baptism (Romans 6:4) in the name of Jesus; and then we will be filled with the Holy Ghost. </a:t>
            </a:r>
            <a:endParaRPr lang="en-US" sz="3200" dirty="0">
              <a:solidFill>
                <a:srgbClr val="8AA7E2"/>
              </a:solidFill>
              <a:latin typeface="Andalus" pitchFamily="2" charset="-78"/>
              <a:ea typeface="+mn-ea"/>
              <a:cs typeface="Andalus" pitchFamily="2" charset="-78"/>
            </a:endParaRPr>
          </a:p>
        </p:txBody>
      </p:sp>
      <p:sp>
        <p:nvSpPr>
          <p:cNvPr id="5" name="Rectangle 4"/>
          <p:cNvSpPr/>
          <p:nvPr/>
        </p:nvSpPr>
        <p:spPr>
          <a:xfrm>
            <a:off x="4953000" y="2514600"/>
            <a:ext cx="4038600" cy="353943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2E5C"/>
                </a:solidFill>
                <a:latin typeface="Andalus" pitchFamily="2" charset="-78"/>
                <a:ea typeface="+mn-ea"/>
                <a:cs typeface="Andalus" pitchFamily="2" charset="-78"/>
              </a:rPr>
              <a:t>The Tabernacle, Jesus, and the Book of Acts all tell us the same thing.  This is the Plan of Salvation.  This is the only way to God and to heaven!</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ox(in)">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12: The Day of Atonement</a:t>
            </a:r>
            <a:endParaRPr lang="en-US" sz="1600" b="1" dirty="0">
              <a:solidFill>
                <a:srgbClr val="FF9375"/>
              </a:solidFill>
              <a:latin typeface="Bernard MT Condensed" pitchFamily="18" charset="0"/>
              <a:ea typeface="+mn-ea"/>
            </a:endParaRPr>
          </a:p>
        </p:txBody>
      </p:sp>
      <p:sp>
        <p:nvSpPr>
          <p:cNvPr id="4" name="Rectangle 3"/>
          <p:cNvSpPr/>
          <p:nvPr/>
        </p:nvSpPr>
        <p:spPr>
          <a:xfrm>
            <a:off x="1676400" y="762000"/>
            <a:ext cx="6705600" cy="304698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9375"/>
                </a:solidFill>
                <a:latin typeface="Andalus" pitchFamily="2" charset="-78"/>
                <a:ea typeface="+mn-ea"/>
                <a:cs typeface="Andalus" pitchFamily="2" charset="-78"/>
              </a:rPr>
              <a:t>This most special day of the Jewish year has great significance for us today!  We too must obey all of God’s instructions, and then He will fulfill His part of this plan and commune with us by His Spirit!</a:t>
            </a:r>
            <a:endParaRPr lang="en-US" sz="3200" dirty="0">
              <a:solidFill>
                <a:srgbClr val="FF9375"/>
              </a:solidFill>
              <a:latin typeface="Andalus" pitchFamily="2" charset="-78"/>
              <a:ea typeface="+mn-ea"/>
              <a:cs typeface="Andalus" pitchFamily="2" charset="-78"/>
            </a:endParaRPr>
          </a:p>
        </p:txBody>
      </p:sp>
      <p:sp>
        <p:nvSpPr>
          <p:cNvPr id="5" name="Rectangle 4"/>
          <p:cNvSpPr/>
          <p:nvPr/>
        </p:nvSpPr>
        <p:spPr>
          <a:xfrm>
            <a:off x="1143000" y="4114800"/>
            <a:ext cx="7848600" cy="2554545"/>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2E5C"/>
                </a:solidFill>
                <a:latin typeface="Andalus" pitchFamily="2" charset="-78"/>
                <a:ea typeface="+mn-ea"/>
                <a:cs typeface="Andalus" pitchFamily="2" charset="-78"/>
              </a:rPr>
              <a:t>Oh what joy and gladness when we follow all His instructions, and His blood washes away all our sin – not just to roll it back for one year – but wash us clean and pure both within and without!</a:t>
            </a:r>
            <a:endParaRPr lang="en-US" sz="3200" dirty="0">
              <a:solidFill>
                <a:srgbClr val="002E5C"/>
              </a:solidFill>
              <a:latin typeface="Andalus" pitchFamily="2" charset="-78"/>
              <a:ea typeface="+mn-ea"/>
              <a:cs typeface="Andalus" pitchFamily="2" charset="-78"/>
            </a:endParaRP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5"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22" dur="1000" fill="hold"/>
                                        <p:tgtEl>
                                          <p:spTgt spid="5"/>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12: The Day of Atonement</a:t>
            </a:r>
            <a:endParaRPr lang="en-US" sz="1600" b="1" dirty="0">
              <a:solidFill>
                <a:srgbClr val="FF9375"/>
              </a:solidFill>
              <a:latin typeface="Bernard MT Condensed" pitchFamily="18" charset="0"/>
              <a:ea typeface="+mn-ea"/>
            </a:endParaRPr>
          </a:p>
        </p:txBody>
      </p:sp>
      <p:sp>
        <p:nvSpPr>
          <p:cNvPr id="4099" name="Rectangle 3"/>
          <p:cNvSpPr>
            <a:spLocks noChangeArrowheads="1"/>
          </p:cNvSpPr>
          <p:nvPr/>
        </p:nvSpPr>
        <p:spPr bwMode="auto">
          <a:xfrm>
            <a:off x="1066800" y="1447800"/>
            <a:ext cx="7315200" cy="3970318"/>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3600" b="1">
                <a:solidFill>
                  <a:srgbClr val="FFBF4B"/>
                </a:solidFill>
                <a:latin typeface="Andalus" pitchFamily="2" charset="-78"/>
                <a:ea typeface="Times New Roman" pitchFamily="18" charset="0"/>
                <a:cs typeface="Andalus" pitchFamily="2" charset="-78"/>
              </a:rPr>
              <a:t>“Also on the tenth day of this seventh month there shall be a day of atonement; it shall be an holy convocation unto you; and ye shall afflict your souls, and offer an offering made by fire unto the Lord.”</a:t>
            </a:r>
            <a:endParaRPr lang="en-US" sz="3600" b="1">
              <a:solidFill>
                <a:srgbClr val="FFBF4B"/>
              </a:solidFill>
              <a:latin typeface="Andalus" pitchFamily="2" charset="-78"/>
              <a:ea typeface="+mn-ea"/>
              <a:cs typeface="Andalus" pitchFamily="2" charset="-78"/>
            </a:endParaRPr>
          </a:p>
          <a:p>
            <a:pPr algn="ctr" eaLnBrk="0" hangingPunct="0">
              <a:defRPr/>
            </a:pPr>
            <a:r>
              <a:rPr lang="en-US" sz="3600" b="1">
                <a:solidFill>
                  <a:srgbClr val="FFBF4B"/>
                </a:solidFill>
                <a:latin typeface="Andalus" pitchFamily="2" charset="-78"/>
                <a:ea typeface="Times New Roman" pitchFamily="18" charset="0"/>
                <a:cs typeface="Andalus" pitchFamily="2" charset="-78"/>
              </a:rPr>
              <a:t>(Leviticus 23:27)</a:t>
            </a:r>
            <a:endParaRPr lang="en-US" sz="3600" b="1">
              <a:solidFill>
                <a:srgbClr val="FFBF4B"/>
              </a:solidFill>
              <a:latin typeface="Andalus" pitchFamily="2" charset="-78"/>
              <a:ea typeface="+mn-ea"/>
              <a:cs typeface="Andalus" pitchFamily="2" charset="-78"/>
            </a:endParaRP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anim calcmode="lin" valueType="num">
                                      <p:cBhvr>
                                        <p:cTn id="7" dur="500" fill="hold"/>
                                        <p:tgtEl>
                                          <p:spTgt spid="4099"/>
                                        </p:tgtEl>
                                        <p:attrNameLst>
                                          <p:attrName>ppt_w</p:attrName>
                                        </p:attrNameLst>
                                      </p:cBhvr>
                                      <p:tavLst>
                                        <p:tav tm="0">
                                          <p:val>
                                            <p:fltVal val="0"/>
                                          </p:val>
                                        </p:tav>
                                        <p:tav tm="100000">
                                          <p:val>
                                            <p:strVal val="#ppt_w"/>
                                          </p:val>
                                        </p:tav>
                                      </p:tavLst>
                                    </p:anim>
                                    <p:anim calcmode="lin" valueType="num">
                                      <p:cBhvr>
                                        <p:cTn id="8" dur="500" fill="hold"/>
                                        <p:tgtEl>
                                          <p:spTgt spid="409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12: The Day of Atonement</a:t>
            </a:r>
            <a:endParaRPr lang="en-US" sz="1600" b="1" dirty="0">
              <a:solidFill>
                <a:srgbClr val="FF9375"/>
              </a:solidFill>
              <a:latin typeface="Bernard MT Condensed" pitchFamily="18" charset="0"/>
              <a:ea typeface="+mn-ea"/>
            </a:endParaRPr>
          </a:p>
        </p:txBody>
      </p:sp>
      <p:sp>
        <p:nvSpPr>
          <p:cNvPr id="4" name="Rectangle 3"/>
          <p:cNvSpPr/>
          <p:nvPr/>
        </p:nvSpPr>
        <p:spPr>
          <a:xfrm>
            <a:off x="1066800" y="152400"/>
            <a:ext cx="3962400" cy="6494085"/>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8AA7E2"/>
                </a:solidFill>
                <a:latin typeface="Andalus" pitchFamily="2" charset="-78"/>
                <a:ea typeface="+mn-ea"/>
                <a:cs typeface="Andalus" pitchFamily="2" charset="-78"/>
              </a:rPr>
              <a:t>All of God’s will and plan for His people would have fallen through without the following of His instructions for this one special day every year.  God is so precise with His instructions – let’s look at what took place on this most special day.  (Read Leviticus 16.)</a:t>
            </a:r>
            <a:endParaRPr lang="en-US" sz="3200" dirty="0">
              <a:solidFill>
                <a:srgbClr val="8AA7E2"/>
              </a:solidFill>
              <a:latin typeface="Andalus" pitchFamily="2" charset="-78"/>
              <a:ea typeface="+mn-ea"/>
              <a:cs typeface="Andalus" pitchFamily="2" charset="-78"/>
            </a:endParaRPr>
          </a:p>
        </p:txBody>
      </p:sp>
      <p:pic>
        <p:nvPicPr>
          <p:cNvPr id="5123" name="Picture 3" descr="C:\Users\Candra Poitras\Pictures\day_of_atonement[1].jpg"/>
          <p:cNvPicPr>
            <a:picLocks noChangeAspect="1" noChangeArrowheads="1"/>
          </p:cNvPicPr>
          <p:nvPr/>
        </p:nvPicPr>
        <p:blipFill>
          <a:blip r:embed="rId3" cstate="print"/>
          <a:srcRect/>
          <a:stretch>
            <a:fillRect/>
          </a:stretch>
        </p:blipFill>
        <p:spPr bwMode="auto">
          <a:xfrm rot="21350548">
            <a:off x="5105400" y="1981200"/>
            <a:ext cx="3860800" cy="2895600"/>
          </a:xfrm>
          <a:prstGeom prst="rect">
            <a:avLst/>
          </a:prstGeom>
          <a:ln>
            <a:noFill/>
          </a:ln>
          <a:effectLst>
            <a:softEdge rad="112500"/>
          </a:effectLst>
        </p:spPr>
      </p:pic>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5123"/>
                                        </p:tgtEl>
                                        <p:attrNameLst>
                                          <p:attrName>style.visibility</p:attrName>
                                        </p:attrNameLst>
                                      </p:cBhvr>
                                      <p:to>
                                        <p:strVal val="visible"/>
                                      </p:to>
                                    </p:set>
                                    <p:animEffect transition="in" filter="dissolve">
                                      <p:cBhvr>
                                        <p:cTn id="12" dur="500"/>
                                        <p:tgtEl>
                                          <p:spTgt spid="5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12: The Day of Atonement</a:t>
            </a:r>
            <a:endParaRPr lang="en-US" sz="1600" b="1" dirty="0">
              <a:solidFill>
                <a:srgbClr val="FF9375"/>
              </a:solidFill>
              <a:latin typeface="Bernard MT Condensed" pitchFamily="18" charset="0"/>
              <a:ea typeface="+mn-ea"/>
            </a:endParaRPr>
          </a:p>
        </p:txBody>
      </p:sp>
      <p:sp>
        <p:nvSpPr>
          <p:cNvPr id="4" name="Rectangle 3"/>
          <p:cNvSpPr/>
          <p:nvPr/>
        </p:nvSpPr>
        <p:spPr>
          <a:xfrm>
            <a:off x="228600" y="1371600"/>
            <a:ext cx="3962400" cy="403187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9375"/>
                </a:solidFill>
                <a:latin typeface="Andalus" pitchFamily="2" charset="-78"/>
                <a:ea typeface="+mn-ea"/>
                <a:cs typeface="Andalus" pitchFamily="2" charset="-78"/>
              </a:rPr>
              <a:t>As the first rays of sunlight streak across the desert floor, Aaron, the High Priest, wakes and stirs in his bed.  His wife is already up and has his bath ready.</a:t>
            </a:r>
            <a:endParaRPr lang="en-US" sz="3200" dirty="0">
              <a:solidFill>
                <a:srgbClr val="FF9375"/>
              </a:solidFill>
              <a:latin typeface="Andalus" pitchFamily="2" charset="-78"/>
              <a:ea typeface="+mn-ea"/>
              <a:cs typeface="Andalus" pitchFamily="2" charset="-78"/>
            </a:endParaRPr>
          </a:p>
        </p:txBody>
      </p:sp>
      <p:sp>
        <p:nvSpPr>
          <p:cNvPr id="5" name="Rectangle 4"/>
          <p:cNvSpPr/>
          <p:nvPr/>
        </p:nvSpPr>
        <p:spPr>
          <a:xfrm>
            <a:off x="4876800" y="1371600"/>
            <a:ext cx="3962400" cy="403187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A74F"/>
                </a:solidFill>
                <a:latin typeface="Andalus" pitchFamily="2" charset="-78"/>
                <a:ea typeface="+mn-ea"/>
                <a:cs typeface="Andalus" pitchFamily="2" charset="-78"/>
              </a:rPr>
              <a:t>Aaron’s sons and Levi and his sons are waiting outside Aaron’s tent.  Today is special and Aaron already feels the deep emotions stirring inside him.</a:t>
            </a:r>
            <a:endParaRPr lang="en-US" sz="3200" dirty="0">
              <a:solidFill>
                <a:srgbClr val="FFA74F"/>
              </a:solidFill>
              <a:latin typeface="Andalus" pitchFamily="2" charset="-78"/>
              <a:ea typeface="+mn-ea"/>
              <a:cs typeface="Andalus" pitchFamily="2" charset="-78"/>
            </a:endParaRP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ppt_w</p:attrName>
                                        </p:attrNameLst>
                                      </p:cBhvr>
                                      <p:tavLst>
                                        <p:tav tm="0">
                                          <p:val>
                                            <p:strVal val="#ppt_w+.3"/>
                                          </p:val>
                                        </p:tav>
                                        <p:tav tm="100000">
                                          <p:val>
                                            <p:strVal val="#ppt_w"/>
                                          </p:val>
                                        </p:tav>
                                      </p:tavLst>
                                    </p:anim>
                                    <p:anim calcmode="lin" valueType="num">
                                      <p:cBhvr>
                                        <p:cTn id="15" dur="1000" fill="hold"/>
                                        <p:tgtEl>
                                          <p:spTgt spid="5"/>
                                        </p:tgtEl>
                                        <p:attrNameLst>
                                          <p:attrName>ppt_h</p:attrName>
                                        </p:attrNameLst>
                                      </p:cBhvr>
                                      <p:tavLst>
                                        <p:tav tm="0">
                                          <p:val>
                                            <p:strVal val="#ppt_h"/>
                                          </p:val>
                                        </p:tav>
                                        <p:tav tm="100000">
                                          <p:val>
                                            <p:strVal val="#ppt_h"/>
                                          </p:val>
                                        </p:tav>
                                      </p:tavLst>
                                    </p:anim>
                                    <p:animEffect transition="in" filter="fade">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12: The Day of Atonement</a:t>
            </a:r>
            <a:endParaRPr lang="en-US" sz="1600" b="1" dirty="0">
              <a:solidFill>
                <a:srgbClr val="FF9375"/>
              </a:solidFill>
              <a:latin typeface="Bernard MT Condensed" pitchFamily="18" charset="0"/>
              <a:ea typeface="+mn-ea"/>
            </a:endParaRPr>
          </a:p>
        </p:txBody>
      </p:sp>
      <p:sp>
        <p:nvSpPr>
          <p:cNvPr id="4" name="Rectangle 3"/>
          <p:cNvSpPr/>
          <p:nvPr/>
        </p:nvSpPr>
        <p:spPr>
          <a:xfrm>
            <a:off x="228600" y="685800"/>
            <a:ext cx="6553200" cy="2554545"/>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2E5C"/>
                </a:solidFill>
                <a:latin typeface="Andalus" pitchFamily="2" charset="-78"/>
                <a:ea typeface="+mn-ea"/>
                <a:cs typeface="Andalus" pitchFamily="2" charset="-78"/>
              </a:rPr>
              <a:t>Today he doesn’t reach for the Ephod and his other priestly garments.  Today he puts on a simple white linen gown, for this is the Day of Atonement.</a:t>
            </a:r>
            <a:endParaRPr lang="en-US" sz="3200" dirty="0">
              <a:solidFill>
                <a:srgbClr val="002E5C"/>
              </a:solidFill>
              <a:latin typeface="Andalus" pitchFamily="2" charset="-78"/>
              <a:ea typeface="+mn-ea"/>
              <a:cs typeface="Andalus" pitchFamily="2" charset="-78"/>
            </a:endParaRPr>
          </a:p>
        </p:txBody>
      </p:sp>
      <p:sp>
        <p:nvSpPr>
          <p:cNvPr id="5" name="Rectangle 4"/>
          <p:cNvSpPr/>
          <p:nvPr/>
        </p:nvSpPr>
        <p:spPr>
          <a:xfrm>
            <a:off x="2362200" y="3657600"/>
            <a:ext cx="6781800" cy="2554545"/>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8AA7E2"/>
                </a:solidFill>
                <a:latin typeface="Andalus" pitchFamily="2" charset="-78"/>
                <a:ea typeface="+mn-ea"/>
                <a:cs typeface="Andalus" pitchFamily="2" charset="-78"/>
              </a:rPr>
              <a:t>This is the only day of the year that he will go behind the Veil into the Most Holy Place.  He knows that he must do everything perfectly.  One mistake, and he will die. </a:t>
            </a:r>
            <a:endParaRPr lang="en-US" sz="3200" dirty="0">
              <a:solidFill>
                <a:srgbClr val="8AA7E2"/>
              </a:solidFill>
              <a:latin typeface="Andalus" pitchFamily="2" charset="-78"/>
              <a:ea typeface="+mn-ea"/>
              <a:cs typeface="Andalus" pitchFamily="2" charset="-78"/>
            </a:endParaRP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8" presetClass="entr" presetSubtype="0" accel="5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4"/>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4"/>
                                        </p:tgtEl>
                                        <p:attrNameLst>
                                          <p:attrName>ppt_y</p:attrName>
                                        </p:attrNameLst>
                                      </p:cBhvr>
                                      <p:tavLst>
                                        <p:tav tm="0">
                                          <p:val>
                                            <p:strVal val="#ppt_y"/>
                                          </p:val>
                                        </p:tav>
                                        <p:tav tm="100000">
                                          <p:val>
                                            <p:strVal val="#ppt_y"/>
                                          </p:val>
                                        </p:tav>
                                      </p:tavLst>
                                    </p:anim>
                                    <p:animEffect transition="in" filter="fade">
                                      <p:cBhvr>
                                        <p:cTn id="10" dur="1000"/>
                                        <p:tgtEl>
                                          <p:spTgt spid="4"/>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8" presetClass="entr" presetSubtype="0" accel="5000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6" dur="10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17" dur="1000" fill="hold"/>
                                        <p:tgtEl>
                                          <p:spTgt spid="5"/>
                                        </p:tgtEl>
                                        <p:attrNameLst>
                                          <p:attrName>ppt_y</p:attrName>
                                        </p:attrNameLst>
                                      </p:cBhvr>
                                      <p:tavLst>
                                        <p:tav tm="0">
                                          <p:val>
                                            <p:strVal val="#ppt_y"/>
                                          </p:val>
                                        </p:tav>
                                        <p:tav tm="100000">
                                          <p:val>
                                            <p:strVal val="#ppt_y"/>
                                          </p:val>
                                        </p:tav>
                                      </p:tavLst>
                                    </p:anim>
                                    <p:animEffect transition="in" filter="fade">
                                      <p:cBhvr>
                                        <p:cTn id="18"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324600" y="0"/>
            <a:ext cx="2819400" cy="338554"/>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12: The Day of Atonement</a:t>
            </a:r>
            <a:endParaRPr lang="en-US" sz="1600" b="1" dirty="0">
              <a:solidFill>
                <a:srgbClr val="FF9375"/>
              </a:solidFill>
              <a:latin typeface="Bernard MT Condensed" pitchFamily="18" charset="0"/>
              <a:ea typeface="+mn-ea"/>
            </a:endParaRPr>
          </a:p>
        </p:txBody>
      </p:sp>
      <p:sp>
        <p:nvSpPr>
          <p:cNvPr id="4" name="Rectangle 3"/>
          <p:cNvSpPr/>
          <p:nvPr/>
        </p:nvSpPr>
        <p:spPr>
          <a:xfrm>
            <a:off x="990600" y="228600"/>
            <a:ext cx="81534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8AA7E2"/>
                </a:solidFill>
                <a:latin typeface="Andalus" pitchFamily="2" charset="-78"/>
                <a:ea typeface="+mn-ea"/>
                <a:cs typeface="Andalus" pitchFamily="2" charset="-78"/>
              </a:rPr>
              <a:t>He walks out of his tent, and the other priests gather around him.  He is told that the animals are ready to be sacrificed.  Outside the gate to the Tabernacle, two goats await.</a:t>
            </a:r>
          </a:p>
        </p:txBody>
      </p:sp>
      <p:sp>
        <p:nvSpPr>
          <p:cNvPr id="5" name="Rectangle 4"/>
          <p:cNvSpPr/>
          <p:nvPr/>
        </p:nvSpPr>
        <p:spPr>
          <a:xfrm>
            <a:off x="990600" y="4303455"/>
            <a:ext cx="8153400" cy="2554545"/>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A74F"/>
                </a:solidFill>
                <a:latin typeface="Andalus" pitchFamily="2" charset="-78"/>
                <a:ea typeface="+mn-ea"/>
                <a:cs typeface="Andalus" pitchFamily="2" charset="-78"/>
              </a:rPr>
              <a:t>Lots are cast, and the lot falls on one to be sacrificed, and the other to be the scapegoat.  Aaron puts his hands upon the head of the scapegoat, and transfers the sins of the people to the goat. </a:t>
            </a:r>
            <a:endParaRPr lang="en-US" sz="3200" dirty="0">
              <a:solidFill>
                <a:srgbClr val="FFA74F"/>
              </a:solidFill>
              <a:latin typeface="Andalus" pitchFamily="2" charset="-78"/>
              <a:ea typeface="+mn-ea"/>
              <a:cs typeface="Andalus" pitchFamily="2" charset="-78"/>
            </a:endParaRPr>
          </a:p>
        </p:txBody>
      </p:sp>
      <p:pic>
        <p:nvPicPr>
          <p:cNvPr id="8195" name="Picture 3" descr="C:\Users\Candra Poitras\Pictures\Animals_Beasts_Two_goats_029712_[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657600" y="2133600"/>
            <a:ext cx="2946400" cy="2209800"/>
          </a:xfrm>
          <a:prstGeom prst="rect">
            <a:avLst/>
          </a:prstGeom>
          <a:ln>
            <a:noFill/>
          </a:ln>
          <a:effectLst>
            <a:softEdge rad="112500"/>
          </a:effectLst>
        </p:spPr>
      </p:pic>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nodeType="clickEffect">
                                  <p:stCondLst>
                                    <p:cond delay="0"/>
                                  </p:stCondLst>
                                  <p:childTnLst>
                                    <p:set>
                                      <p:cBhvr>
                                        <p:cTn id="13" dur="1" fill="hold">
                                          <p:stCondLst>
                                            <p:cond delay="0"/>
                                          </p:stCondLst>
                                        </p:cTn>
                                        <p:tgtEl>
                                          <p:spTgt spid="8195"/>
                                        </p:tgtEl>
                                        <p:attrNameLst>
                                          <p:attrName>style.visibility</p:attrName>
                                        </p:attrNameLst>
                                      </p:cBhvr>
                                      <p:to>
                                        <p:strVal val="visible"/>
                                      </p:to>
                                    </p:set>
                                    <p:animScale>
                                      <p:cBhvr>
                                        <p:cTn id="14" dur="1000" decel="50000" fill="hold">
                                          <p:stCondLst>
                                            <p:cond delay="0"/>
                                          </p:stCondLst>
                                        </p:cTn>
                                        <p:tgtEl>
                                          <p:spTgt spid="819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8195"/>
                                        </p:tgtEl>
                                        <p:attrNameLst>
                                          <p:attrName>ppt_x</p:attrName>
                                          <p:attrName>ppt_y</p:attrName>
                                        </p:attrNameLst>
                                      </p:cBhvr>
                                    </p:animMotion>
                                    <p:animEffect transition="in" filter="fade">
                                      <p:cBhvr>
                                        <p:cTn id="16" dur="1000"/>
                                        <p:tgtEl>
                                          <p:spTgt spid="819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2"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Scale>
                                      <p:cBhvr>
                                        <p:cTn id="21"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5"/>
                                        </p:tgtEl>
                                        <p:attrNameLst>
                                          <p:attrName>ppt_x</p:attrName>
                                          <p:attrName>ppt_y</p:attrName>
                                        </p:attrNameLst>
                                      </p:cBhvr>
                                    </p:animMotion>
                                    <p:animEffect transition="in" filter="fade">
                                      <p:cBhvr>
                                        <p:cTn id="23"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12: The Day of Atonement</a:t>
            </a:r>
            <a:endParaRPr lang="en-US" sz="1600" b="1" dirty="0">
              <a:solidFill>
                <a:srgbClr val="FF9375"/>
              </a:solidFill>
              <a:latin typeface="Bernard MT Condensed" pitchFamily="18" charset="0"/>
              <a:ea typeface="+mn-ea"/>
            </a:endParaRPr>
          </a:p>
        </p:txBody>
      </p:sp>
      <p:sp>
        <p:nvSpPr>
          <p:cNvPr id="4" name="Rectangle 3"/>
          <p:cNvSpPr/>
          <p:nvPr/>
        </p:nvSpPr>
        <p:spPr>
          <a:xfrm>
            <a:off x="838200" y="1752600"/>
            <a:ext cx="75438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BF4B"/>
                </a:solidFill>
                <a:latin typeface="Andalus" pitchFamily="2" charset="-78"/>
                <a:ea typeface="+mn-ea"/>
                <a:cs typeface="Andalus" pitchFamily="2" charset="-78"/>
              </a:rPr>
              <a:t>The people are standing outside their tents.  They have cleansed themselves and their tents already.  Each family stands together, looking down into the Tabernacle.</a:t>
            </a:r>
            <a:endParaRPr lang="en-US" sz="3200" dirty="0">
              <a:solidFill>
                <a:srgbClr val="FFBF4B"/>
              </a:solidFill>
              <a:latin typeface="Andalus" pitchFamily="2" charset="-78"/>
              <a:ea typeface="+mn-ea"/>
              <a:cs typeface="Andalus" pitchFamily="2" charset="-78"/>
            </a:endParaRPr>
          </a:p>
        </p:txBody>
      </p:sp>
      <p:sp>
        <p:nvSpPr>
          <p:cNvPr id="9219" name="Rectangle 3"/>
          <p:cNvSpPr>
            <a:spLocks noChangeArrowheads="1"/>
          </p:cNvSpPr>
          <p:nvPr/>
        </p:nvSpPr>
        <p:spPr bwMode="auto">
          <a:xfrm>
            <a:off x="457200" y="4038600"/>
            <a:ext cx="8229600" cy="1200329"/>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3600" b="1" dirty="0">
                <a:solidFill>
                  <a:srgbClr val="FF9375"/>
                </a:solidFill>
                <a:latin typeface="Andalus" pitchFamily="2" charset="-78"/>
                <a:ea typeface="Times New Roman" pitchFamily="18" charset="0"/>
                <a:cs typeface="Andalus" pitchFamily="2" charset="-78"/>
              </a:rPr>
              <a:t>They see the choosing of the goats, and the sacrifice of all the animals.</a:t>
            </a:r>
            <a:endParaRPr lang="en-US" sz="3600" b="1" dirty="0">
              <a:solidFill>
                <a:srgbClr val="FF9375"/>
              </a:solidFill>
              <a:latin typeface="Andalus" pitchFamily="2" charset="-78"/>
              <a:ea typeface="+mn-ea"/>
              <a:cs typeface="Andalus" pitchFamily="2" charset="-78"/>
            </a:endParaRP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800" decel="100000"/>
                                        <p:tgtEl>
                                          <p:spTgt spid="4"/>
                                        </p:tgtEl>
                                      </p:cBhvr>
                                    </p:animEffect>
                                    <p:anim calcmode="lin" valueType="num">
                                      <p:cBhvr>
                                        <p:cTn id="8" dur="800" decel="100000" fill="hold"/>
                                        <p:tgtEl>
                                          <p:spTgt spid="4"/>
                                        </p:tgtEl>
                                        <p:attrNameLst>
                                          <p:attrName>style.rotation</p:attrName>
                                        </p:attrNameLst>
                                      </p:cBhvr>
                                      <p:tavLst>
                                        <p:tav tm="0">
                                          <p:val>
                                            <p:fltVal val="-90"/>
                                          </p:val>
                                        </p:tav>
                                        <p:tav tm="100000">
                                          <p:val>
                                            <p:fltVal val="0"/>
                                          </p:val>
                                        </p:tav>
                                      </p:tavLst>
                                    </p:anim>
                                    <p:anim calcmode="lin" valueType="num">
                                      <p:cBhvr>
                                        <p:cTn id="9" dur="800" decel="100000" fill="hold"/>
                                        <p:tgtEl>
                                          <p:spTgt spid="4"/>
                                        </p:tgtEl>
                                        <p:attrNameLst>
                                          <p:attrName>ppt_x</p:attrName>
                                        </p:attrNameLst>
                                      </p:cBhvr>
                                      <p:tavLst>
                                        <p:tav tm="0">
                                          <p:val>
                                            <p:strVal val="#ppt_x+0.4"/>
                                          </p:val>
                                        </p:tav>
                                        <p:tav tm="100000">
                                          <p:val>
                                            <p:strVal val="#ppt_x-0.05"/>
                                          </p:val>
                                        </p:tav>
                                      </p:tavLst>
                                    </p:anim>
                                    <p:anim calcmode="lin" valueType="num">
                                      <p:cBhvr>
                                        <p:cTn id="10" dur="800" decel="100000" fill="hold"/>
                                        <p:tgtEl>
                                          <p:spTgt spid="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nodeType="clickEffect">
                                  <p:stCondLst>
                                    <p:cond delay="0"/>
                                  </p:stCondLst>
                                  <p:childTnLst>
                                    <p:set>
                                      <p:cBhvr>
                                        <p:cTn id="16" dur="1" fill="hold">
                                          <p:stCondLst>
                                            <p:cond delay="0"/>
                                          </p:stCondLst>
                                        </p:cTn>
                                        <p:tgtEl>
                                          <p:spTgt spid="9219"/>
                                        </p:tgtEl>
                                        <p:attrNameLst>
                                          <p:attrName>style.visibility</p:attrName>
                                        </p:attrNameLst>
                                      </p:cBhvr>
                                      <p:to>
                                        <p:strVal val="visible"/>
                                      </p:to>
                                    </p:set>
                                    <p:animEffect transition="in" filter="fade">
                                      <p:cBhvr>
                                        <p:cTn id="17" dur="800" decel="100000"/>
                                        <p:tgtEl>
                                          <p:spTgt spid="9219"/>
                                        </p:tgtEl>
                                      </p:cBhvr>
                                    </p:animEffect>
                                    <p:anim calcmode="lin" valueType="num">
                                      <p:cBhvr>
                                        <p:cTn id="18" dur="800" decel="100000" fill="hold"/>
                                        <p:tgtEl>
                                          <p:spTgt spid="9219"/>
                                        </p:tgtEl>
                                        <p:attrNameLst>
                                          <p:attrName>style.rotation</p:attrName>
                                        </p:attrNameLst>
                                      </p:cBhvr>
                                      <p:tavLst>
                                        <p:tav tm="0">
                                          <p:val>
                                            <p:fltVal val="-90"/>
                                          </p:val>
                                        </p:tav>
                                        <p:tav tm="100000">
                                          <p:val>
                                            <p:fltVal val="0"/>
                                          </p:val>
                                        </p:tav>
                                      </p:tavLst>
                                    </p:anim>
                                    <p:anim calcmode="lin" valueType="num">
                                      <p:cBhvr>
                                        <p:cTn id="19" dur="800" decel="100000" fill="hold"/>
                                        <p:tgtEl>
                                          <p:spTgt spid="9219"/>
                                        </p:tgtEl>
                                        <p:attrNameLst>
                                          <p:attrName>ppt_x</p:attrName>
                                        </p:attrNameLst>
                                      </p:cBhvr>
                                      <p:tavLst>
                                        <p:tav tm="0">
                                          <p:val>
                                            <p:strVal val="#ppt_x+0.4"/>
                                          </p:val>
                                        </p:tav>
                                        <p:tav tm="100000">
                                          <p:val>
                                            <p:strVal val="#ppt_x-0.05"/>
                                          </p:val>
                                        </p:tav>
                                      </p:tavLst>
                                    </p:anim>
                                    <p:anim calcmode="lin" valueType="num">
                                      <p:cBhvr>
                                        <p:cTn id="20" dur="800" decel="100000" fill="hold"/>
                                        <p:tgtEl>
                                          <p:spTgt spid="9219"/>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9219"/>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9219"/>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12: The Day of Atonement</a:t>
            </a:r>
            <a:endParaRPr lang="en-US" sz="1600" b="1" dirty="0">
              <a:solidFill>
                <a:srgbClr val="FF9375"/>
              </a:solidFill>
              <a:latin typeface="Bernard MT Condensed" pitchFamily="18" charset="0"/>
              <a:ea typeface="+mn-ea"/>
            </a:endParaRPr>
          </a:p>
        </p:txBody>
      </p:sp>
      <p:sp>
        <p:nvSpPr>
          <p:cNvPr id="4" name="Rectangle 3"/>
          <p:cNvSpPr/>
          <p:nvPr/>
        </p:nvSpPr>
        <p:spPr>
          <a:xfrm>
            <a:off x="609600" y="990600"/>
            <a:ext cx="4572000" cy="304698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2E5C"/>
                </a:solidFill>
                <a:latin typeface="Andalus" pitchFamily="2" charset="-78"/>
                <a:ea typeface="+mn-ea"/>
                <a:cs typeface="Andalus" pitchFamily="2" charset="-78"/>
              </a:rPr>
              <a:t>Now Aaron waits at the Brazen Altar.  He must take blood into the Most Holy Place twice.  Once for himself and then for the people.</a:t>
            </a:r>
            <a:endParaRPr lang="en-US" sz="3200" dirty="0">
              <a:solidFill>
                <a:srgbClr val="002E5C"/>
              </a:solidFill>
              <a:latin typeface="Andalus" pitchFamily="2" charset="-78"/>
              <a:ea typeface="+mn-ea"/>
              <a:cs typeface="Andalus" pitchFamily="2" charset="-78"/>
            </a:endParaRPr>
          </a:p>
        </p:txBody>
      </p:sp>
      <p:pic>
        <p:nvPicPr>
          <p:cNvPr id="10243" name="Picture 3" descr="C:\Users\Candra Poitras\Pictures\tabernaclebrazenaltar[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486400" y="2286000"/>
            <a:ext cx="3162300" cy="34544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10243"/>
                                        </p:tgtEl>
                                        <p:attrNameLst>
                                          <p:attrName>style.visibility</p:attrName>
                                        </p:attrNameLst>
                                      </p:cBhvr>
                                      <p:to>
                                        <p:strVal val="visible"/>
                                      </p:to>
                                    </p:set>
                                    <p:anim calcmode="lin" valueType="num">
                                      <p:cBhvr>
                                        <p:cTn id="14" dur="1000" fill="hold"/>
                                        <p:tgtEl>
                                          <p:spTgt spid="10243"/>
                                        </p:tgtEl>
                                        <p:attrNameLst>
                                          <p:attrName>ppt_x</p:attrName>
                                        </p:attrNameLst>
                                      </p:cBhvr>
                                      <p:tavLst>
                                        <p:tav tm="0">
                                          <p:val>
                                            <p:strVal val="#ppt_x-.2"/>
                                          </p:val>
                                        </p:tav>
                                        <p:tav tm="100000">
                                          <p:val>
                                            <p:strVal val="#ppt_x"/>
                                          </p:val>
                                        </p:tav>
                                      </p:tavLst>
                                    </p:anim>
                                    <p:anim calcmode="lin" valueType="num">
                                      <p:cBhvr>
                                        <p:cTn id="15" dur="1000" fill="hold"/>
                                        <p:tgtEl>
                                          <p:spTgt spid="10243"/>
                                        </p:tgtEl>
                                        <p:attrNameLst>
                                          <p:attrName>ppt_y</p:attrName>
                                        </p:attrNameLst>
                                      </p:cBhvr>
                                      <p:tavLst>
                                        <p:tav tm="0">
                                          <p:val>
                                            <p:strVal val="#ppt_y"/>
                                          </p:val>
                                        </p:tav>
                                        <p:tav tm="100000">
                                          <p:val>
                                            <p:strVal val="#ppt_y"/>
                                          </p:val>
                                        </p:tav>
                                      </p:tavLst>
                                    </p:anim>
                                    <p:animEffect transition="in" filter="wipe(right)" prLst="gradientSize: 0.1">
                                      <p:cBhvr>
                                        <p:cTn id="16" dur="1000"/>
                                        <p:tgtEl>
                                          <p:spTgt spid="10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12: The Day of Atonement</a:t>
            </a:r>
            <a:endParaRPr lang="en-US" sz="1600" b="1" dirty="0">
              <a:solidFill>
                <a:srgbClr val="FF9375"/>
              </a:solidFill>
              <a:latin typeface="Bernard MT Condensed" pitchFamily="18" charset="0"/>
              <a:ea typeface="+mn-ea"/>
            </a:endParaRPr>
          </a:p>
        </p:txBody>
      </p:sp>
      <p:sp>
        <p:nvSpPr>
          <p:cNvPr id="4" name="Rectangle 3"/>
          <p:cNvSpPr/>
          <p:nvPr/>
        </p:nvSpPr>
        <p:spPr>
          <a:xfrm>
            <a:off x="990600" y="152400"/>
            <a:ext cx="64770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BF4B"/>
                </a:solidFill>
                <a:latin typeface="Andalus" pitchFamily="2" charset="-78"/>
                <a:ea typeface="+mn-ea"/>
                <a:cs typeface="Andalus" pitchFamily="2" charset="-78"/>
              </a:rPr>
              <a:t>As Aaron takes the vessel of blood from the Brazen Altar, a hush settles over the camp.  Not a word is spoken among all the people of Israel. </a:t>
            </a:r>
            <a:endParaRPr lang="en-US" sz="3200" dirty="0">
              <a:solidFill>
                <a:srgbClr val="FFBF4B"/>
              </a:solidFill>
              <a:latin typeface="Andalus" pitchFamily="2" charset="-78"/>
              <a:ea typeface="+mn-ea"/>
              <a:cs typeface="Andalus" pitchFamily="2" charset="-78"/>
            </a:endParaRPr>
          </a:p>
        </p:txBody>
      </p:sp>
      <p:sp>
        <p:nvSpPr>
          <p:cNvPr id="5" name="Rectangle 4"/>
          <p:cNvSpPr/>
          <p:nvPr/>
        </p:nvSpPr>
        <p:spPr>
          <a:xfrm>
            <a:off x="2057400" y="2362200"/>
            <a:ext cx="6858000" cy="2554545"/>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A74F"/>
                </a:solidFill>
                <a:latin typeface="Andalus" pitchFamily="2" charset="-78"/>
                <a:ea typeface="+mn-ea"/>
                <a:cs typeface="Andalus" pitchFamily="2" charset="-78"/>
              </a:rPr>
              <a:t>The eyes of every man, woman, and child watch as Aaron leaves the Brazen Altar and goes to the Brazen Laver.  Here he washes, then enters the door of the Tabernacle. </a:t>
            </a:r>
            <a:endParaRPr lang="en-US" sz="3200" dirty="0">
              <a:solidFill>
                <a:srgbClr val="FFA74F"/>
              </a:solidFill>
              <a:latin typeface="Andalus" pitchFamily="2" charset="-78"/>
              <a:ea typeface="+mn-ea"/>
              <a:cs typeface="Andalus" pitchFamily="2" charset="-78"/>
            </a:endParaRPr>
          </a:p>
        </p:txBody>
      </p:sp>
      <p:sp>
        <p:nvSpPr>
          <p:cNvPr id="6" name="Rectangle 5"/>
          <p:cNvSpPr/>
          <p:nvPr/>
        </p:nvSpPr>
        <p:spPr>
          <a:xfrm>
            <a:off x="990600" y="5105400"/>
            <a:ext cx="64770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9375"/>
                </a:solidFill>
                <a:latin typeface="Andalus" pitchFamily="2" charset="-78"/>
                <a:ea typeface="+mn-ea"/>
                <a:cs typeface="Andalus" pitchFamily="2" charset="-78"/>
              </a:rPr>
              <a:t>He carries the blood past the Table of </a:t>
            </a:r>
            <a:r>
              <a:rPr lang="en-US" sz="3200" b="1" dirty="0" err="1">
                <a:solidFill>
                  <a:srgbClr val="FF9375"/>
                </a:solidFill>
                <a:latin typeface="Andalus" pitchFamily="2" charset="-78"/>
                <a:ea typeface="+mn-ea"/>
                <a:cs typeface="Andalus" pitchFamily="2" charset="-78"/>
              </a:rPr>
              <a:t>Shewbread</a:t>
            </a:r>
            <a:r>
              <a:rPr lang="en-US" sz="3200" b="1" dirty="0">
                <a:solidFill>
                  <a:srgbClr val="FF9375"/>
                </a:solidFill>
                <a:latin typeface="Andalus" pitchFamily="2" charset="-78"/>
                <a:ea typeface="+mn-ea"/>
                <a:cs typeface="Andalus" pitchFamily="2" charset="-78"/>
              </a:rPr>
              <a:t> and the Golden Candlestick.</a:t>
            </a:r>
            <a:endParaRPr lang="en-US" sz="3200" dirty="0">
              <a:solidFill>
                <a:srgbClr val="FF9375"/>
              </a:solidFill>
              <a:latin typeface="Andalus" pitchFamily="2" charset="-78"/>
              <a:ea typeface="+mn-ea"/>
              <a:cs typeface="Andalus" pitchFamily="2" charset="-78"/>
            </a:endParaRP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9" presetClass="entr" presetSubtype="0" accel="10000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6"/>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6"/>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in_stripes">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Georgia"/>
        <a:ea typeface=""/>
        <a:cs typeface=""/>
      </a:majorFont>
      <a:minorFont>
        <a:latin typeface="Georgi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pin_stripes</Template>
  <TotalTime>4446</TotalTime>
  <Words>1165</Words>
  <Application>Microsoft Macintosh PowerPoint</Application>
  <PresentationFormat>On-screen Show (4:3)</PresentationFormat>
  <Paragraphs>53</Paragraphs>
  <Slides>18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Georgia</vt:lpstr>
      <vt:lpstr>Calibri</vt:lpstr>
      <vt:lpstr>pin_stripes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Candra Poitras</dc:creator>
  <cp:lastModifiedBy>Ashton Loyd</cp:lastModifiedBy>
  <cp:revision>6</cp:revision>
  <dcterms:created xsi:type="dcterms:W3CDTF">2012-11-22T22:23:29Z</dcterms:created>
  <dcterms:modified xsi:type="dcterms:W3CDTF">2018-02-15T15:25:05Z</dcterms:modified>
</cp:coreProperties>
</file>