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9"/>
  </p:handoutMasterIdLst>
  <p:sldIdLst>
    <p:sldId id="269" r:id="rId2"/>
    <p:sldId id="268" r:id="rId3"/>
    <p:sldId id="266" r:id="rId4"/>
    <p:sldId id="270" r:id="rId5"/>
    <p:sldId id="281" r:id="rId6"/>
    <p:sldId id="290" r:id="rId7"/>
    <p:sldId id="297" r:id="rId8"/>
    <p:sldId id="279" r:id="rId9"/>
    <p:sldId id="291" r:id="rId10"/>
    <p:sldId id="271" r:id="rId11"/>
    <p:sldId id="280" r:id="rId12"/>
    <p:sldId id="288" r:id="rId13"/>
    <p:sldId id="272" r:id="rId14"/>
    <p:sldId id="284" r:id="rId15"/>
    <p:sldId id="289" r:id="rId16"/>
    <p:sldId id="273" r:id="rId17"/>
    <p:sldId id="283"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E5C"/>
    <a:srgbClr val="FFA74F"/>
    <a:srgbClr val="FF9375"/>
    <a:srgbClr val="FFBF4B"/>
    <a:srgbClr val="8AA7E2"/>
    <a:srgbClr val="F8F8F8"/>
    <a:srgbClr val="F9F7D5"/>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67" d="100"/>
          <a:sy n="67" d="100"/>
        </p:scale>
        <p:origin x="-160"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A3839D7-371F-4E45-87AC-B83783E9136C}" type="slidenum">
              <a:rPr lang="en-US"/>
              <a:pPr/>
              <a:t>‹#›</a:t>
            </a:fld>
            <a:endParaRPr lang="en-US"/>
          </a:p>
        </p:txBody>
      </p:sp>
    </p:spTree>
    <p:extLst>
      <p:ext uri="{BB962C8B-B14F-4D97-AF65-F5344CB8AC3E}">
        <p14:creationId xmlns:p14="http://schemas.microsoft.com/office/powerpoint/2010/main" val="66551191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8600" y="2590800"/>
            <a:ext cx="8610600" cy="1143000"/>
          </a:xfrm>
        </p:spPr>
        <p:txBody>
          <a:bodyPr/>
          <a:lstStyle>
            <a:lvl1pPr>
              <a:defRPr sz="4800">
                <a:solidFill>
                  <a:srgbClr val="006699"/>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3200400" y="5410200"/>
            <a:ext cx="4800600" cy="457200"/>
          </a:xfrm>
        </p:spPr>
        <p:txBody>
          <a:bodyPr/>
          <a:lstStyle>
            <a:lvl1pPr marL="0" indent="0">
              <a:buFontTx/>
              <a:buNone/>
              <a:defRPr sz="1600" b="1">
                <a:solidFill>
                  <a:schemeClr val="bg1"/>
                </a:solidFill>
                <a:latin typeface="Verdana"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2945283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3931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838200"/>
            <a:ext cx="13335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0" y="838200"/>
            <a:ext cx="38481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29019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5563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2768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2590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19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1171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81141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104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72284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706612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838200"/>
            <a:ext cx="533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2286000" y="1752600"/>
            <a:ext cx="533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chemeClr val="hlink"/>
          </a:solidFill>
          <a:latin typeface="+mj-lt"/>
          <a:ea typeface="ＭＳ Ｐゴシック" charset="0"/>
          <a:cs typeface="+mj-cs"/>
        </a:defRPr>
      </a:lvl1pPr>
      <a:lvl2pPr algn="l" rtl="0" eaLnBrk="0" fontAlgn="base" hangingPunct="0">
        <a:spcBef>
          <a:spcPct val="0"/>
        </a:spcBef>
        <a:spcAft>
          <a:spcPct val="0"/>
        </a:spcAft>
        <a:defRPr sz="3200">
          <a:solidFill>
            <a:schemeClr val="hlink"/>
          </a:solidFill>
          <a:latin typeface="Georgia" pitchFamily="18" charset="0"/>
          <a:ea typeface="ＭＳ Ｐゴシック" charset="0"/>
        </a:defRPr>
      </a:lvl2pPr>
      <a:lvl3pPr algn="l" rtl="0" eaLnBrk="0" fontAlgn="base" hangingPunct="0">
        <a:spcBef>
          <a:spcPct val="0"/>
        </a:spcBef>
        <a:spcAft>
          <a:spcPct val="0"/>
        </a:spcAft>
        <a:defRPr sz="3200">
          <a:solidFill>
            <a:schemeClr val="hlink"/>
          </a:solidFill>
          <a:latin typeface="Georgia" pitchFamily="18" charset="0"/>
          <a:ea typeface="ＭＳ Ｐゴシック" charset="0"/>
        </a:defRPr>
      </a:lvl3pPr>
      <a:lvl4pPr algn="l" rtl="0" eaLnBrk="0" fontAlgn="base" hangingPunct="0">
        <a:spcBef>
          <a:spcPct val="0"/>
        </a:spcBef>
        <a:spcAft>
          <a:spcPct val="0"/>
        </a:spcAft>
        <a:defRPr sz="3200">
          <a:solidFill>
            <a:schemeClr val="hlink"/>
          </a:solidFill>
          <a:latin typeface="Georgia" pitchFamily="18" charset="0"/>
          <a:ea typeface="ＭＳ Ｐゴシック" charset="0"/>
        </a:defRPr>
      </a:lvl4pPr>
      <a:lvl5pPr algn="l" rtl="0" eaLnBrk="0" fontAlgn="base" hangingPunct="0">
        <a:spcBef>
          <a:spcPct val="0"/>
        </a:spcBef>
        <a:spcAft>
          <a:spcPct val="0"/>
        </a:spcAft>
        <a:defRPr sz="3200">
          <a:solidFill>
            <a:schemeClr val="hlink"/>
          </a:solidFill>
          <a:latin typeface="Georgia" pitchFamily="18" charset="0"/>
          <a:ea typeface="ＭＳ Ｐゴシック" charset="0"/>
        </a:defRPr>
      </a:lvl5pPr>
      <a:lvl6pPr marL="457200" algn="l" rtl="0" eaLnBrk="1" fontAlgn="base" hangingPunct="1">
        <a:spcBef>
          <a:spcPct val="0"/>
        </a:spcBef>
        <a:spcAft>
          <a:spcPct val="0"/>
        </a:spcAft>
        <a:defRPr sz="3200">
          <a:solidFill>
            <a:schemeClr val="hlink"/>
          </a:solidFill>
          <a:latin typeface="Georgia" pitchFamily="18" charset="0"/>
        </a:defRPr>
      </a:lvl6pPr>
      <a:lvl7pPr marL="914400" algn="l" rtl="0" eaLnBrk="1" fontAlgn="base" hangingPunct="1">
        <a:spcBef>
          <a:spcPct val="0"/>
        </a:spcBef>
        <a:spcAft>
          <a:spcPct val="0"/>
        </a:spcAft>
        <a:defRPr sz="3200">
          <a:solidFill>
            <a:schemeClr val="hlink"/>
          </a:solidFill>
          <a:latin typeface="Georgia" pitchFamily="18" charset="0"/>
        </a:defRPr>
      </a:lvl7pPr>
      <a:lvl8pPr marL="1371600" algn="l" rtl="0" eaLnBrk="1" fontAlgn="base" hangingPunct="1">
        <a:spcBef>
          <a:spcPct val="0"/>
        </a:spcBef>
        <a:spcAft>
          <a:spcPct val="0"/>
        </a:spcAft>
        <a:defRPr sz="3200">
          <a:solidFill>
            <a:schemeClr val="hlink"/>
          </a:solidFill>
          <a:latin typeface="Georgia" pitchFamily="18" charset="0"/>
        </a:defRPr>
      </a:lvl8pPr>
      <a:lvl9pPr marL="1828800" algn="l" rtl="0" eaLnBrk="1" fontAlgn="base" hangingPunct="1">
        <a:spcBef>
          <a:spcPct val="0"/>
        </a:spcBef>
        <a:spcAft>
          <a:spcPct val="0"/>
        </a:spcAft>
        <a:defRPr sz="3200">
          <a:solidFill>
            <a:schemeClr val="hlink"/>
          </a:solidFill>
          <a:latin typeface="Georgia" pitchFamily="18" charset="0"/>
        </a:defRPr>
      </a:lvl9pPr>
    </p:titleStyle>
    <p:bodyStyle>
      <a:lvl1pPr marL="342900" indent="-342900" algn="l" rtl="0" eaLnBrk="0" fontAlgn="base" hangingPunct="0">
        <a:spcBef>
          <a:spcPct val="20000"/>
        </a:spcBef>
        <a:spcAft>
          <a:spcPct val="0"/>
        </a:spcAft>
        <a:buChar char="•"/>
        <a:defRPr sz="2000">
          <a:solidFill>
            <a:srgbClr val="00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181600" y="0"/>
            <a:ext cx="3962400" cy="1323439"/>
          </a:xfrm>
          <a:prstGeom prst="rect">
            <a:avLst/>
          </a:prstGeom>
          <a:noFill/>
        </p:spPr>
        <p:txBody>
          <a:bodyPr>
            <a:spAutoFit/>
            <a:scene3d>
              <a:camera prst="orthographicFront"/>
              <a:lightRig rig="threePt" dir="t"/>
            </a:scene3d>
            <a:sp3d extrusionH="57150">
              <a:bevelT w="38100" h="38100"/>
            </a:sp3d>
          </a:bodyPr>
          <a:lstStyle/>
          <a:p>
            <a:pPr>
              <a:defRPr/>
            </a:pPr>
            <a:r>
              <a:rPr lang="en-US" sz="4000" b="1" dirty="0">
                <a:solidFill>
                  <a:srgbClr val="002E5C"/>
                </a:solidFill>
                <a:latin typeface="Bernard MT Condensed" pitchFamily="18" charset="0"/>
                <a:ea typeface="+mn-ea"/>
              </a:rPr>
              <a:t>Global University of Theological Studies</a:t>
            </a:r>
          </a:p>
        </p:txBody>
      </p:sp>
      <p:sp>
        <p:nvSpPr>
          <p:cNvPr id="7" name="TextBox 6"/>
          <p:cNvSpPr txBox="1"/>
          <p:nvPr/>
        </p:nvSpPr>
        <p:spPr>
          <a:xfrm>
            <a:off x="0" y="2819400"/>
            <a:ext cx="9144000" cy="1107996"/>
          </a:xfrm>
          <a:prstGeom prst="rect">
            <a:avLst/>
          </a:prstGeom>
          <a:solidFill>
            <a:srgbClr val="002E5C"/>
          </a:solidFill>
          <a:scene3d>
            <a:camera prst="orthographicFront"/>
            <a:lightRig rig="threePt" dir="t"/>
          </a:scene3d>
          <a:sp3d>
            <a:bevelT/>
          </a:sp3d>
        </p:spPr>
        <p:txBody>
          <a:bodyPr>
            <a:spAutoFit/>
            <a:sp3d extrusionH="57150">
              <a:bevelT w="38100" h="38100"/>
            </a:sp3d>
          </a:bodyPr>
          <a:lstStyle/>
          <a:p>
            <a:pPr algn="ctr">
              <a:defRPr/>
            </a:pPr>
            <a:r>
              <a:rPr lang="en-US" sz="6600" dirty="0">
                <a:solidFill>
                  <a:srgbClr val="FFBF4B"/>
                </a:solidFill>
                <a:latin typeface="Bernard MT Condensed" pitchFamily="18" charset="0"/>
                <a:ea typeface="+mn-ea"/>
              </a:rPr>
              <a:t>The Tabernacle </a:t>
            </a:r>
          </a:p>
        </p:txBody>
      </p:sp>
      <p:sp>
        <p:nvSpPr>
          <p:cNvPr id="8" name="TextBox 7"/>
          <p:cNvSpPr txBox="1"/>
          <p:nvPr/>
        </p:nvSpPr>
        <p:spPr>
          <a:xfrm>
            <a:off x="4419600" y="4038600"/>
            <a:ext cx="4572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b="1" dirty="0">
                <a:ln>
                  <a:solidFill>
                    <a:srgbClr val="002E5C"/>
                  </a:solidFill>
                </a:ln>
                <a:solidFill>
                  <a:srgbClr val="8AA7E2"/>
                </a:solidFill>
                <a:latin typeface="Bernard MT Condensed" pitchFamily="18" charset="0"/>
                <a:ea typeface="+mn-ea"/>
              </a:rPr>
              <a:t>Lesson 9: The Altar of Incense</a:t>
            </a:r>
            <a:endParaRPr lang="en-US" sz="2800" b="1" dirty="0">
              <a:ln>
                <a:solidFill>
                  <a:srgbClr val="002E5C"/>
                </a:solidFill>
              </a:ln>
              <a:solidFill>
                <a:srgbClr val="8AA7E2"/>
              </a:solidFill>
              <a:latin typeface="Bernard MT Condensed" pitchFamily="18" charset="0"/>
              <a:ea typeface="+mn-ea"/>
            </a:endParaRPr>
          </a:p>
        </p:txBody>
      </p:sp>
      <p:sp>
        <p:nvSpPr>
          <p:cNvPr id="9" name="TextBox 8"/>
          <p:cNvSpPr txBox="1"/>
          <p:nvPr/>
        </p:nvSpPr>
        <p:spPr>
          <a:xfrm>
            <a:off x="5791200" y="4572000"/>
            <a:ext cx="32004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2800" dirty="0">
                <a:solidFill>
                  <a:srgbClr val="002E5C"/>
                </a:solidFill>
                <a:latin typeface="Bernard MT Condensed" pitchFamily="18" charset="0"/>
                <a:ea typeface="+mn-ea"/>
              </a:rPr>
              <a:t>Bill </a:t>
            </a:r>
            <a:r>
              <a:rPr lang="en-US" sz="2800" dirty="0" err="1">
                <a:solidFill>
                  <a:srgbClr val="002E5C"/>
                </a:solidFill>
                <a:latin typeface="Bernard MT Condensed" pitchFamily="18" charset="0"/>
                <a:ea typeface="+mn-ea"/>
              </a:rPr>
              <a:t>Paramore</a:t>
            </a:r>
            <a:endParaRPr lang="en-US" sz="2800" dirty="0">
              <a:solidFill>
                <a:srgbClr val="002E5C"/>
              </a:solidFill>
              <a:latin typeface="Bernard MT Condensed" pitchFamily="18" charset="0"/>
              <a:ea typeface="+mn-ea"/>
            </a:endParaRPr>
          </a:p>
        </p:txBody>
      </p:sp>
      <p:sp>
        <p:nvSpPr>
          <p:cNvPr id="11" name="Sun 10"/>
          <p:cNvSpPr/>
          <p:nvPr/>
        </p:nvSpPr>
        <p:spPr>
          <a:xfrm>
            <a:off x="7391400" y="1371600"/>
            <a:ext cx="1752600" cy="14478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un 11"/>
          <p:cNvSpPr/>
          <p:nvPr/>
        </p:nvSpPr>
        <p:spPr>
          <a:xfrm>
            <a:off x="0" y="3962400"/>
            <a:ext cx="1752600" cy="1371600"/>
          </a:xfrm>
          <a:prstGeom prst="sun">
            <a:avLst/>
          </a:prstGeom>
          <a:solidFill>
            <a:srgbClr val="FFA74F"/>
          </a:solidFill>
          <a:ln>
            <a:solidFill>
              <a:srgbClr val="FF937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12291" name="Rectangle 3"/>
          <p:cNvSpPr>
            <a:spLocks noChangeArrowheads="1"/>
          </p:cNvSpPr>
          <p:nvPr/>
        </p:nvSpPr>
        <p:spPr bwMode="auto">
          <a:xfrm>
            <a:off x="609600" y="1348770"/>
            <a:ext cx="801434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FFA74F"/>
                </a:solidFill>
                <a:latin typeface="Andalus" pitchFamily="2" charset="-78"/>
                <a:ea typeface="Times New Roman" pitchFamily="18" charset="0"/>
                <a:cs typeface="Andalus" pitchFamily="2" charset="-78"/>
              </a:rPr>
              <a:t>The incense was to be beaten very small (Exodus 30:36).  This shows us that God answers even the smallest prayer. </a:t>
            </a:r>
            <a:endParaRPr lang="en-US" sz="3200" b="1" dirty="0">
              <a:solidFill>
                <a:srgbClr val="FFA74F"/>
              </a:solidFill>
              <a:latin typeface="Andalus" pitchFamily="2" charset="-78"/>
              <a:ea typeface="+mn-ea"/>
              <a:cs typeface="Andalus" pitchFamily="2" charset="-78"/>
            </a:endParaRPr>
          </a:p>
        </p:txBody>
      </p:sp>
      <p:pic>
        <p:nvPicPr>
          <p:cNvPr id="12292" name="Picture 4" descr="C:\Users\Candra Poitras\Pictures\462_large_imag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62200" y="3200400"/>
            <a:ext cx="5029200" cy="21290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500" fill="hold"/>
                                        <p:tgtEl>
                                          <p:spTgt spid="12291"/>
                                        </p:tgtEl>
                                        <p:attrNameLst>
                                          <p:attrName>ppt_w</p:attrName>
                                        </p:attrNameLst>
                                      </p:cBhvr>
                                      <p:tavLst>
                                        <p:tav tm="0">
                                          <p:val>
                                            <p:fltVal val="0"/>
                                          </p:val>
                                        </p:tav>
                                        <p:tav tm="100000">
                                          <p:val>
                                            <p:strVal val="#ppt_w"/>
                                          </p:val>
                                        </p:tav>
                                      </p:tavLst>
                                    </p:anim>
                                    <p:anim calcmode="lin" valueType="num">
                                      <p:cBhvr>
                                        <p:cTn id="8" dur="500" fill="hold"/>
                                        <p:tgtEl>
                                          <p:spTgt spid="12291"/>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12292"/>
                                        </p:tgtEl>
                                        <p:attrNameLst>
                                          <p:attrName>style.visibility</p:attrName>
                                        </p:attrNameLst>
                                      </p:cBhvr>
                                      <p:to>
                                        <p:strVal val="visible"/>
                                      </p:to>
                                    </p:set>
                                    <p:anim calcmode="lin" valueType="num">
                                      <p:cBhvr>
                                        <p:cTn id="13" dur="500" fill="hold"/>
                                        <p:tgtEl>
                                          <p:spTgt spid="12292"/>
                                        </p:tgtEl>
                                        <p:attrNameLst>
                                          <p:attrName>ppt_w</p:attrName>
                                        </p:attrNameLst>
                                      </p:cBhvr>
                                      <p:tavLst>
                                        <p:tav tm="0">
                                          <p:val>
                                            <p:fltVal val="0"/>
                                          </p:val>
                                        </p:tav>
                                        <p:tav tm="100000">
                                          <p:val>
                                            <p:strVal val="#ppt_w"/>
                                          </p:val>
                                        </p:tav>
                                      </p:tavLst>
                                    </p:anim>
                                    <p:anim calcmode="lin" valueType="num">
                                      <p:cBhvr>
                                        <p:cTn id="14" dur="500" fill="hold"/>
                                        <p:tgtEl>
                                          <p:spTgt spid="1229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8600" y="609600"/>
            <a:ext cx="8915400" cy="5562600"/>
          </a:xfrm>
          <a:prstGeom prst="rect">
            <a:avLst/>
          </a:prstGeom>
          <a:solidFill>
            <a:srgbClr val="8AA7E2">
              <a:alpha val="72941"/>
            </a:srgbClr>
          </a:solidFil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228600" y="685800"/>
            <a:ext cx="8915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Another important point about the incense was that it was offered daily.  Just as the priest offered daily on the Altar of Incense, we must pray without ceasing.</a:t>
            </a:r>
          </a:p>
        </p:txBody>
      </p:sp>
      <p:sp>
        <p:nvSpPr>
          <p:cNvPr id="5" name="Rectangle 4"/>
          <p:cNvSpPr/>
          <p:nvPr/>
        </p:nvSpPr>
        <p:spPr>
          <a:xfrm>
            <a:off x="228600" y="2743200"/>
            <a:ext cx="8915400" cy="193899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002E5C"/>
                </a:solidFill>
                <a:latin typeface="Andalus" pitchFamily="2" charset="-78"/>
                <a:ea typeface="+mn-ea"/>
                <a:cs typeface="Andalus" pitchFamily="2" charset="-78"/>
              </a:rPr>
              <a:t>We dare not let a day go by without talking to the Lord.  We must pray always and faint not (Luke 18:1; I Thessalonians 5:17).  He’s our friend, and He wants to commune with us.</a:t>
            </a:r>
          </a:p>
        </p:txBody>
      </p:sp>
      <p:sp>
        <p:nvSpPr>
          <p:cNvPr id="6" name="Rectangle 5"/>
          <p:cNvSpPr/>
          <p:nvPr/>
        </p:nvSpPr>
        <p:spPr>
          <a:xfrm>
            <a:off x="533400" y="4648200"/>
            <a:ext cx="8382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However, we must have a clean heart when we go before Him.  So we should always begin our prayers with repentance.</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1295400" y="3124200"/>
            <a:ext cx="75438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fire for the Altar of Incense was brought from the Altar of Sacrifice (Brazen Altar).  This shows us that we must have a continual sacrifice.  The sons of Aaron offered strange fire and were immediately devoured by the fire of God (Numbers 3:4; Leviticus 10:1-2). </a:t>
            </a:r>
          </a:p>
        </p:txBody>
      </p:sp>
      <p:pic>
        <p:nvPicPr>
          <p:cNvPr id="14340" name="Picture 4" descr="http://2.bp.blogspot.com/_zRqLnRJS5J0/TKy0t1H0QHI/AAAAAAAAAXo/mDLyNB09FVY/s1600/altar+of+incense.jpg"/>
          <p:cNvPicPr>
            <a:picLocks noChangeAspect="1" noChangeArrowheads="1"/>
          </p:cNvPicPr>
          <p:nvPr/>
        </p:nvPicPr>
        <p:blipFill>
          <a:blip r:embed="rId3"/>
          <a:srcRect/>
          <a:stretch>
            <a:fillRect/>
          </a:stretch>
        </p:blipFill>
        <p:spPr bwMode="auto">
          <a:xfrm>
            <a:off x="3124200" y="685800"/>
            <a:ext cx="4429125" cy="23526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box(in)">
                                      <p:cBhvr>
                                        <p:cTn id="7" dur="500"/>
                                        <p:tgtEl>
                                          <p:spTgt spid="143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152400" y="1371600"/>
            <a:ext cx="43434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Remember that the Lord gave specific instructions about the incense also – nothing strange was to be offered (Exodus 30:31-38).  To counterfeit the incense meant death. </a:t>
            </a:r>
          </a:p>
        </p:txBody>
      </p:sp>
      <p:sp>
        <p:nvSpPr>
          <p:cNvPr id="5" name="Rectangle 4"/>
          <p:cNvSpPr/>
          <p:nvPr/>
        </p:nvSpPr>
        <p:spPr>
          <a:xfrm>
            <a:off x="4953000" y="1371600"/>
            <a:ext cx="40386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8AA7E2"/>
                </a:solidFill>
                <a:latin typeface="Andalus" pitchFamily="2" charset="-78"/>
                <a:ea typeface="+mn-ea"/>
                <a:cs typeface="Andalus" pitchFamily="2" charset="-78"/>
              </a:rPr>
              <a:t>It still means death today.  We should beware of any prayer that is not backed up by sacrifice, (repentance) to the Lord (Psalms 66:18-19; Isaiah 1:15-16).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16387" name="Rectangle 3"/>
          <p:cNvSpPr>
            <a:spLocks noChangeArrowheads="1"/>
          </p:cNvSpPr>
          <p:nvPr/>
        </p:nvSpPr>
        <p:spPr bwMode="auto">
          <a:xfrm>
            <a:off x="228600" y="762000"/>
            <a:ext cx="8763000" cy="144655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4400" b="1" dirty="0">
                <a:solidFill>
                  <a:srgbClr val="FF9375"/>
                </a:solidFill>
                <a:latin typeface="Andalus" pitchFamily="2" charset="-78"/>
                <a:ea typeface="Times New Roman" pitchFamily="18" charset="0"/>
                <a:cs typeface="Andalus" pitchFamily="2" charset="-78"/>
              </a:rPr>
              <a:t>There were three types of fire in the Tabernacle:</a:t>
            </a:r>
            <a:endParaRPr lang="en-US" sz="4400" b="1" dirty="0">
              <a:solidFill>
                <a:srgbClr val="FF9375"/>
              </a:solidFill>
              <a:latin typeface="Andalus" pitchFamily="2" charset="-78"/>
              <a:ea typeface="+mn-ea"/>
              <a:cs typeface="Andalus" pitchFamily="2" charset="-78"/>
            </a:endParaRPr>
          </a:p>
        </p:txBody>
      </p:sp>
      <p:sp>
        <p:nvSpPr>
          <p:cNvPr id="16388" name="Rectangle 4"/>
          <p:cNvSpPr>
            <a:spLocks noChangeArrowheads="1"/>
          </p:cNvSpPr>
          <p:nvPr/>
        </p:nvSpPr>
        <p:spPr bwMode="auto">
          <a:xfrm>
            <a:off x="914400" y="2286000"/>
            <a:ext cx="7467600" cy="286232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685800" algn="l"/>
              </a:tabLst>
              <a:defRPr/>
            </a:pPr>
            <a:r>
              <a:rPr lang="en-US" sz="3600" b="1" dirty="0">
                <a:solidFill>
                  <a:srgbClr val="FFA74F"/>
                </a:solidFill>
                <a:latin typeface="Andalus" pitchFamily="2" charset="-78"/>
                <a:ea typeface="Times New Roman" pitchFamily="18" charset="0"/>
                <a:cs typeface="Andalus" pitchFamily="2" charset="-78"/>
              </a:rPr>
              <a:t>BRAZEN ALTAR – fire of destruction</a:t>
            </a:r>
            <a:endParaRPr lang="en-US" sz="3600" b="1" dirty="0">
              <a:solidFill>
                <a:srgbClr val="FFA74F"/>
              </a:solidFill>
              <a:latin typeface="Andalus" pitchFamily="2" charset="-78"/>
              <a:ea typeface="+mn-ea"/>
              <a:cs typeface="Andalus" pitchFamily="2" charset="-78"/>
            </a:endParaRPr>
          </a:p>
          <a:p>
            <a:pPr eaLnBrk="0" hangingPunct="0">
              <a:buFontTx/>
              <a:buChar char="•"/>
              <a:tabLst>
                <a:tab pos="685800" algn="l"/>
              </a:tabLst>
              <a:defRPr/>
            </a:pPr>
            <a:r>
              <a:rPr lang="en-US" sz="3600" b="1" dirty="0">
                <a:solidFill>
                  <a:srgbClr val="FFBF4B"/>
                </a:solidFill>
                <a:latin typeface="Andalus" pitchFamily="2" charset="-78"/>
                <a:ea typeface="Times New Roman" pitchFamily="18" charset="0"/>
                <a:cs typeface="Andalus" pitchFamily="2" charset="-78"/>
              </a:rPr>
              <a:t>GOLDEN CANDLESTICK – fire for instruction</a:t>
            </a:r>
            <a:endParaRPr lang="en-US" sz="3600" b="1" dirty="0">
              <a:solidFill>
                <a:srgbClr val="FFBF4B"/>
              </a:solidFill>
              <a:latin typeface="Andalus" pitchFamily="2" charset="-78"/>
              <a:ea typeface="+mn-ea"/>
              <a:cs typeface="Andalus" pitchFamily="2" charset="-78"/>
            </a:endParaRPr>
          </a:p>
          <a:p>
            <a:pPr eaLnBrk="0" hangingPunct="0">
              <a:buFontTx/>
              <a:buChar char="•"/>
              <a:tabLst>
                <a:tab pos="685800" algn="l"/>
              </a:tabLst>
              <a:defRPr/>
            </a:pPr>
            <a:r>
              <a:rPr lang="en-US" sz="3600" b="1" dirty="0">
                <a:solidFill>
                  <a:srgbClr val="FF9375"/>
                </a:solidFill>
                <a:latin typeface="Andalus" pitchFamily="2" charset="-78"/>
                <a:ea typeface="Times New Roman" pitchFamily="18" charset="0"/>
                <a:cs typeface="Andalus" pitchFamily="2" charset="-78"/>
              </a:rPr>
              <a:t>ALTAR OF INCENSE – fire for construction</a:t>
            </a:r>
            <a:endParaRPr lang="en-US" sz="3600" b="1" dirty="0">
              <a:solidFill>
                <a:srgbClr val="FF9375"/>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 from="(-#ppt_w/2)" to="(#ppt_x)" calcmode="lin" valueType="num">
                                      <p:cBhvr>
                                        <p:cTn id="7" dur="600" fill="hold">
                                          <p:stCondLst>
                                            <p:cond delay="0"/>
                                          </p:stCondLst>
                                        </p:cTn>
                                        <p:tgtEl>
                                          <p:spTgt spid="16387"/>
                                        </p:tgtEl>
                                        <p:attrNameLst>
                                          <p:attrName>ppt_x</p:attrName>
                                        </p:attrNameLst>
                                      </p:cBhvr>
                                    </p:anim>
                                    <p:anim from="0" to="-1.0" calcmode="lin" valueType="num">
                                      <p:cBhvr>
                                        <p:cTn id="8" dur="200" decel="50000" autoRev="1" fill="hold">
                                          <p:stCondLst>
                                            <p:cond delay="600"/>
                                          </p:stCondLst>
                                        </p:cTn>
                                        <p:tgtEl>
                                          <p:spTgt spid="16387"/>
                                        </p:tgtEl>
                                        <p:attrNameLst>
                                          <p:attrName>xshear</p:attrName>
                                        </p:attrNameLst>
                                      </p:cBhvr>
                                    </p:anim>
                                    <p:animScale>
                                      <p:cBhvr>
                                        <p:cTn id="9" dur="200" decel="100000" autoRev="1" fill="hold">
                                          <p:stCondLst>
                                            <p:cond delay="600"/>
                                          </p:stCondLst>
                                        </p:cTn>
                                        <p:tgtEl>
                                          <p:spTgt spid="16387"/>
                                        </p:tgtEl>
                                      </p:cBhvr>
                                      <p:from x="100000" y="100000"/>
                                      <p:to x="80000" y="100000"/>
                                    </p:animScale>
                                    <p:anim by="(#ppt_h/3+#ppt_w*0.1)" calcmode="lin" valueType="num">
                                      <p:cBhvr additive="sum">
                                        <p:cTn id="10" dur="200" decel="100000" autoRev="1" fill="hold">
                                          <p:stCondLst>
                                            <p:cond delay="600"/>
                                          </p:stCondLst>
                                        </p:cTn>
                                        <p:tgtEl>
                                          <p:spTgt spid="1638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1219200" y="228600"/>
            <a:ext cx="4572000" cy="3046988"/>
          </a:xfrm>
          <a:prstGeom prst="rect">
            <a:avLst/>
          </a:prstGeom>
          <a:solidFill>
            <a:srgbClr val="8AA7E2"/>
          </a:solidFill>
          <a:scene3d>
            <a:camera prst="orthographicFront"/>
            <a:lightRig rig="threePt" dir="t"/>
          </a:scene3d>
          <a:sp3d>
            <a:bevelT prst="slope"/>
          </a:sp3d>
        </p:spPr>
        <p:txBody>
          <a:bodyPr>
            <a:spAutoFit/>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If it were not for the prayers of the saints, nothing would hinder Satan from doing his worst with those who follow him.</a:t>
            </a:r>
          </a:p>
        </p:txBody>
      </p:sp>
      <p:sp>
        <p:nvSpPr>
          <p:cNvPr id="5" name="Rectangle 4"/>
          <p:cNvSpPr/>
          <p:nvPr/>
        </p:nvSpPr>
        <p:spPr>
          <a:xfrm>
            <a:off x="4876800" y="4038600"/>
            <a:ext cx="3886200" cy="2554545"/>
          </a:xfrm>
          <a:prstGeom prst="rect">
            <a:avLst/>
          </a:prstGeom>
          <a:solidFill>
            <a:srgbClr val="8AA7E2"/>
          </a:solidFill>
          <a:scene3d>
            <a:camera prst="orthographicFront"/>
            <a:lightRig rig="threePt" dir="t"/>
          </a:scene3d>
          <a:sp3d>
            <a:bevelT prst="slope"/>
          </a:sp3d>
        </p:spPr>
        <p:txBody>
          <a:bodyPr>
            <a:spAutoFit/>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God loves to hear the saints pray, but it makes the devil mad.  Let’s keep God happy and the devil mad.</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457200" y="1295400"/>
            <a:ext cx="8229600" cy="1815882"/>
          </a:xfrm>
          <a:prstGeom prst="rect">
            <a:avLst/>
          </a:prstGeom>
        </p:spPr>
        <p:txBody>
          <a:bodyPr>
            <a:spAutoFit/>
            <a:scene3d>
              <a:camera prst="orthographicFront"/>
              <a:lightRig rig="threePt" dir="t"/>
            </a:scene3d>
            <a:sp3d extrusionH="57150">
              <a:bevelT w="38100" h="38100"/>
            </a:sp3d>
          </a:bodyPr>
          <a:lstStyle/>
          <a:p>
            <a:pPr algn="ctr">
              <a:defRPr/>
            </a:pPr>
            <a:r>
              <a:rPr lang="en-US" sz="2800" b="1" dirty="0">
                <a:solidFill>
                  <a:srgbClr val="FFA74F"/>
                </a:solidFill>
                <a:latin typeface="Andalus" pitchFamily="2" charset="-78"/>
                <a:ea typeface="+mn-ea"/>
                <a:cs typeface="Andalus" pitchFamily="2" charset="-78"/>
              </a:rPr>
              <a:t>The Altar of Incense was a very important piece of furniture in the Tabernacle.  It was the last place the priest was supposed to perform any function before entering into the Holy of Holies.</a:t>
            </a:r>
          </a:p>
        </p:txBody>
      </p:sp>
      <p:sp>
        <p:nvSpPr>
          <p:cNvPr id="5" name="Rectangle 4"/>
          <p:cNvSpPr/>
          <p:nvPr/>
        </p:nvSpPr>
        <p:spPr>
          <a:xfrm>
            <a:off x="0" y="3124200"/>
            <a:ext cx="9144000" cy="2400657"/>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FF9375"/>
                </a:solidFill>
                <a:latin typeface="Andalus" pitchFamily="2" charset="-78"/>
                <a:ea typeface="+mn-ea"/>
                <a:cs typeface="Andalus" pitchFamily="2" charset="-78"/>
              </a:rPr>
              <a:t>He must be very careful here, not only to perform the duty correctly, but also to use the correct formulas and substances.  This place was so sacred, and the formula for the incense so sacred, that to show irreverence here meant death!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304800" y="762000"/>
            <a:ext cx="60960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God means business with His instructions!  He doesn’t want us to play around with the plan He has prepared for us, and if we do – our eternal destiny will be at stake.</a:t>
            </a:r>
          </a:p>
        </p:txBody>
      </p:sp>
      <p:sp>
        <p:nvSpPr>
          <p:cNvPr id="5" name="Rectangle 4"/>
          <p:cNvSpPr/>
          <p:nvPr/>
        </p:nvSpPr>
        <p:spPr>
          <a:xfrm>
            <a:off x="2209800" y="3505200"/>
            <a:ext cx="67818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We have all the instructions we need to follow, for all our generations.  But if we fail, God has made our end clear – eternal death!  If we want eternal life – we MUST obey God’s plan.</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099" name="Rectangle 3"/>
          <p:cNvSpPr>
            <a:spLocks noChangeArrowheads="1"/>
          </p:cNvSpPr>
          <p:nvPr/>
        </p:nvSpPr>
        <p:spPr bwMode="auto">
          <a:xfrm>
            <a:off x="838200" y="762000"/>
            <a:ext cx="7620000" cy="550920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FFBF4B"/>
                </a:solidFill>
                <a:latin typeface="Andalus" pitchFamily="2" charset="-78"/>
                <a:ea typeface="Times New Roman" pitchFamily="18" charset="0"/>
                <a:cs typeface="Andalus" pitchFamily="2" charset="-78"/>
              </a:rPr>
              <a:t>“And thou shalt make an altar to burn incense upon:  of </a:t>
            </a:r>
            <a:r>
              <a:rPr lang="en-US" sz="3200" b="1" dirty="0" err="1">
                <a:solidFill>
                  <a:srgbClr val="FFBF4B"/>
                </a:solidFill>
                <a:latin typeface="Andalus" pitchFamily="2" charset="-78"/>
                <a:ea typeface="Times New Roman" pitchFamily="18" charset="0"/>
                <a:cs typeface="Andalus" pitchFamily="2" charset="-78"/>
              </a:rPr>
              <a:t>shittim</a:t>
            </a:r>
            <a:r>
              <a:rPr lang="en-US" sz="3200" b="1" dirty="0">
                <a:solidFill>
                  <a:srgbClr val="FFBF4B"/>
                </a:solidFill>
                <a:latin typeface="Andalus" pitchFamily="2" charset="-78"/>
                <a:ea typeface="Times New Roman" pitchFamily="18" charset="0"/>
                <a:cs typeface="Andalus" pitchFamily="2" charset="-78"/>
              </a:rPr>
              <a:t> wood shalt thou make it.</a:t>
            </a:r>
            <a:endParaRPr lang="en-US" sz="3200" b="1" dirty="0">
              <a:solidFill>
                <a:srgbClr val="FFBF4B"/>
              </a:solidFill>
              <a:latin typeface="Andalus" pitchFamily="2" charset="-78"/>
              <a:ea typeface="+mn-ea"/>
              <a:cs typeface="Andalus" pitchFamily="2" charset="-78"/>
            </a:endParaRPr>
          </a:p>
          <a:p>
            <a:pPr algn="ctr" eaLnBrk="0" hangingPunct="0">
              <a:defRPr/>
            </a:pPr>
            <a:r>
              <a:rPr lang="en-US" sz="3200" b="1" dirty="0">
                <a:solidFill>
                  <a:srgbClr val="FFBF4B"/>
                </a:solidFill>
                <a:latin typeface="Andalus" pitchFamily="2" charset="-78"/>
                <a:ea typeface="Times New Roman" pitchFamily="18" charset="0"/>
                <a:cs typeface="Andalus" pitchFamily="2" charset="-78"/>
              </a:rPr>
              <a:t>And Aaron shall burn thereon sweet incense every morning:  when he </a:t>
            </a:r>
            <a:r>
              <a:rPr lang="en-US" sz="3200" b="1" dirty="0" err="1">
                <a:solidFill>
                  <a:srgbClr val="FFBF4B"/>
                </a:solidFill>
                <a:latin typeface="Andalus" pitchFamily="2" charset="-78"/>
                <a:ea typeface="Times New Roman" pitchFamily="18" charset="0"/>
                <a:cs typeface="Andalus" pitchFamily="2" charset="-78"/>
              </a:rPr>
              <a:t>dresseth</a:t>
            </a:r>
            <a:r>
              <a:rPr lang="en-US" sz="3200" b="1" dirty="0">
                <a:solidFill>
                  <a:srgbClr val="FFBF4B"/>
                </a:solidFill>
                <a:latin typeface="Andalus" pitchFamily="2" charset="-78"/>
                <a:ea typeface="Times New Roman" pitchFamily="18" charset="0"/>
                <a:cs typeface="Andalus" pitchFamily="2" charset="-78"/>
              </a:rPr>
              <a:t> the lamps, he shall burn incense upon it.</a:t>
            </a:r>
            <a:endParaRPr lang="en-US" sz="3200" b="1" dirty="0">
              <a:solidFill>
                <a:srgbClr val="FFBF4B"/>
              </a:solidFill>
              <a:latin typeface="Andalus" pitchFamily="2" charset="-78"/>
              <a:ea typeface="+mn-ea"/>
              <a:cs typeface="Andalus" pitchFamily="2" charset="-78"/>
            </a:endParaRPr>
          </a:p>
          <a:p>
            <a:pPr algn="ctr" eaLnBrk="0" hangingPunct="0">
              <a:defRPr/>
            </a:pPr>
            <a:r>
              <a:rPr lang="en-US" sz="3200" b="1" dirty="0">
                <a:solidFill>
                  <a:srgbClr val="FFBF4B"/>
                </a:solidFill>
                <a:latin typeface="Andalus" pitchFamily="2" charset="-78"/>
                <a:ea typeface="Times New Roman" pitchFamily="18" charset="0"/>
                <a:cs typeface="Andalus" pitchFamily="2" charset="-78"/>
              </a:rPr>
              <a:t>And when Aaron </a:t>
            </a:r>
            <a:r>
              <a:rPr lang="en-US" sz="3200" b="1" dirty="0" err="1">
                <a:solidFill>
                  <a:srgbClr val="FFBF4B"/>
                </a:solidFill>
                <a:latin typeface="Andalus" pitchFamily="2" charset="-78"/>
                <a:ea typeface="Times New Roman" pitchFamily="18" charset="0"/>
                <a:cs typeface="Andalus" pitchFamily="2" charset="-78"/>
              </a:rPr>
              <a:t>lighteth</a:t>
            </a:r>
            <a:r>
              <a:rPr lang="en-US" sz="3200" b="1" dirty="0">
                <a:solidFill>
                  <a:srgbClr val="FFBF4B"/>
                </a:solidFill>
                <a:latin typeface="Andalus" pitchFamily="2" charset="-78"/>
                <a:ea typeface="Times New Roman" pitchFamily="18" charset="0"/>
                <a:cs typeface="Andalus" pitchFamily="2" charset="-78"/>
              </a:rPr>
              <a:t> the lamps at even, he shall burn incense upon it, a perpetual incense before the Lord throughout your generations.”</a:t>
            </a:r>
          </a:p>
          <a:p>
            <a:pPr algn="ctr" eaLnBrk="0" hangingPunct="0">
              <a:defRPr/>
            </a:pPr>
            <a:r>
              <a:rPr lang="en-US" sz="3200" b="1" dirty="0">
                <a:solidFill>
                  <a:srgbClr val="FFBF4B"/>
                </a:solidFill>
                <a:latin typeface="Andalus" pitchFamily="2" charset="-78"/>
                <a:ea typeface="Times New Roman" pitchFamily="18" charset="0"/>
                <a:cs typeface="Andalus" pitchFamily="2" charset="-78"/>
              </a:rPr>
              <a:t>(Exodus 30:1, 7-8)</a:t>
            </a:r>
            <a:r>
              <a:rPr lang="en-US" sz="3200" b="1" dirty="0">
                <a:solidFill>
                  <a:srgbClr val="FFBF4B"/>
                </a:solidFill>
                <a:latin typeface="Andalus" pitchFamily="2" charset="-78"/>
                <a:ea typeface="+mn-ea"/>
                <a:cs typeface="Andalus" pitchFamily="2" charset="-78"/>
              </a:rPr>
              <a:t>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amond(in)">
                                      <p:cBhvr>
                                        <p:cTn id="7" dur="2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5123" name="Rectangle 3"/>
          <p:cNvSpPr>
            <a:spLocks noChangeArrowheads="1"/>
          </p:cNvSpPr>
          <p:nvPr/>
        </p:nvSpPr>
        <p:spPr bwMode="auto">
          <a:xfrm>
            <a:off x="1066800" y="152400"/>
            <a:ext cx="6477000" cy="304698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8AA7E2"/>
                </a:solidFill>
                <a:latin typeface="Andalus" pitchFamily="2" charset="-78"/>
                <a:ea typeface="Times New Roman" pitchFamily="18" charset="0"/>
                <a:cs typeface="Andalus" pitchFamily="2" charset="-78"/>
              </a:rPr>
              <a:t>God’s order and purpose for every function and piece of furniture in the Tabernacle has meaning in our lives today.  But He doesn’t play around with His instructions – they are to be followed to the letter!</a:t>
            </a:r>
            <a:endParaRPr lang="en-US" sz="3200" b="1" dirty="0">
              <a:solidFill>
                <a:srgbClr val="8AA7E2"/>
              </a:solidFill>
              <a:latin typeface="Andalus" pitchFamily="2" charset="-78"/>
              <a:ea typeface="+mn-ea"/>
              <a:cs typeface="Andalus" pitchFamily="2" charset="-78"/>
            </a:endParaRPr>
          </a:p>
        </p:txBody>
      </p:sp>
      <p:pic>
        <p:nvPicPr>
          <p:cNvPr id="5124" name="Picture 4" descr="C:\Users\Candra Poitras\Pictures\bible-cross1[1].jpg"/>
          <p:cNvPicPr>
            <a:picLocks noChangeAspect="1" noChangeArrowheads="1"/>
          </p:cNvPicPr>
          <p:nvPr/>
        </p:nvPicPr>
        <p:blipFill>
          <a:blip r:embed="rId3" cstate="print"/>
          <a:srcRect/>
          <a:stretch>
            <a:fillRect/>
          </a:stretch>
        </p:blipFill>
        <p:spPr bwMode="auto">
          <a:xfrm>
            <a:off x="3200400" y="3425571"/>
            <a:ext cx="5943600" cy="3432429"/>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500" fill="hold"/>
                                        <p:tgtEl>
                                          <p:spTgt spid="5123"/>
                                        </p:tgtEl>
                                        <p:attrNameLst>
                                          <p:attrName>ppt_w</p:attrName>
                                        </p:attrNameLst>
                                      </p:cBhvr>
                                      <p:tavLst>
                                        <p:tav tm="0">
                                          <p:val>
                                            <p:fltVal val="0"/>
                                          </p:val>
                                        </p:tav>
                                        <p:tav tm="100000">
                                          <p:val>
                                            <p:strVal val="#ppt_w"/>
                                          </p:val>
                                        </p:tav>
                                      </p:tavLst>
                                    </p:anim>
                                    <p:anim calcmode="lin" valueType="num">
                                      <p:cBhvr>
                                        <p:cTn id="8" dur="500" fill="hold"/>
                                        <p:tgtEl>
                                          <p:spTgt spid="51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0" y="1295400"/>
            <a:ext cx="7620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BF4B"/>
                </a:solidFill>
                <a:latin typeface="Andalus" pitchFamily="2" charset="-78"/>
                <a:ea typeface="+mn-ea"/>
                <a:cs typeface="Andalus" pitchFamily="2" charset="-78"/>
              </a:rPr>
              <a:t>The description of the Altar of Incense is found in Exodus 30:1-10.  It was made from </a:t>
            </a:r>
            <a:r>
              <a:rPr lang="en-US" sz="3200" b="1" dirty="0" err="1">
                <a:solidFill>
                  <a:srgbClr val="FFBF4B"/>
                </a:solidFill>
                <a:latin typeface="Andalus" pitchFamily="2" charset="-78"/>
                <a:ea typeface="+mn-ea"/>
                <a:cs typeface="Andalus" pitchFamily="2" charset="-78"/>
              </a:rPr>
              <a:t>shittim</a:t>
            </a:r>
            <a:r>
              <a:rPr lang="en-US" sz="3200" b="1" dirty="0">
                <a:solidFill>
                  <a:srgbClr val="FFBF4B"/>
                </a:solidFill>
                <a:latin typeface="Andalus" pitchFamily="2" charset="-78"/>
                <a:ea typeface="+mn-ea"/>
                <a:cs typeface="Andalus" pitchFamily="2" charset="-78"/>
              </a:rPr>
              <a:t> wood overlaid with gold.</a:t>
            </a:r>
          </a:p>
        </p:txBody>
      </p:sp>
      <p:sp>
        <p:nvSpPr>
          <p:cNvPr id="5" name="Rectangle 4"/>
          <p:cNvSpPr/>
          <p:nvPr/>
        </p:nvSpPr>
        <p:spPr>
          <a:xfrm>
            <a:off x="1524000" y="3810000"/>
            <a:ext cx="7620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It had four horns on the corners with a crown of gold around the top.  The Altar stood in front of the Veil.</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228600" y="685800"/>
            <a:ext cx="5567550" cy="584775"/>
          </a:xfrm>
          <a:prstGeom prst="rect">
            <a:avLst/>
          </a:prstGeom>
        </p:spPr>
        <p:txBody>
          <a:bodyPr wrap="none">
            <a:spAutoFit/>
            <a:scene3d>
              <a:camera prst="orthographicFront"/>
              <a:lightRig rig="threePt" dir="t"/>
            </a:scene3d>
            <a:sp3d extrusionH="57150">
              <a:bevelT w="38100" h="38100"/>
            </a:sp3d>
          </a:bodyPr>
          <a:lstStyle/>
          <a:p>
            <a:pPr>
              <a:defRPr/>
            </a:pPr>
            <a:r>
              <a:rPr lang="en-US" sz="3200" b="1" dirty="0">
                <a:solidFill>
                  <a:srgbClr val="FF9375"/>
                </a:solidFill>
                <a:latin typeface="Andalus" pitchFamily="2" charset="-78"/>
                <a:ea typeface="+mn-ea"/>
                <a:cs typeface="Andalus" pitchFamily="2" charset="-78"/>
              </a:rPr>
              <a:t>Its measurements are as follows:</a:t>
            </a:r>
          </a:p>
        </p:txBody>
      </p:sp>
      <p:sp>
        <p:nvSpPr>
          <p:cNvPr id="7171" name="Rectangle 3"/>
          <p:cNvSpPr>
            <a:spLocks noChangeArrowheads="1"/>
          </p:cNvSpPr>
          <p:nvPr/>
        </p:nvSpPr>
        <p:spPr bwMode="auto">
          <a:xfrm>
            <a:off x="283626" y="1143000"/>
            <a:ext cx="8860374" cy="1569660"/>
          </a:xfrm>
          <a:prstGeom prst="rect">
            <a:avLst/>
          </a:prstGeom>
          <a:noFill/>
          <a:ln w="9525">
            <a:noFill/>
            <a:miter lim="800000"/>
            <a:headEnd/>
            <a:tailEnd/>
          </a:ln>
          <a:effectLst/>
        </p:spPr>
        <p:txBody>
          <a:bodyPr wrap="none" anchor="ctr">
            <a:spAutoFit/>
            <a:scene3d>
              <a:camera prst="orthographicFront"/>
              <a:lightRig rig="threePt" dir="t"/>
            </a:scene3d>
            <a:sp3d extrusionH="57150">
              <a:bevelT w="38100" h="38100"/>
            </a:sp3d>
          </a:bodyPr>
          <a:lstStyle/>
          <a:p>
            <a:pPr eaLnBrk="0" hangingPunct="0">
              <a:defRPr/>
            </a:pPr>
            <a:r>
              <a:rPr lang="en-US" sz="3200" b="1" dirty="0">
                <a:latin typeface="Andalus" pitchFamily="2" charset="-78"/>
                <a:ea typeface="Times New Roman" pitchFamily="18" charset="0"/>
                <a:cs typeface="Andalus" pitchFamily="2" charset="-78"/>
              </a:rPr>
              <a:t>	</a:t>
            </a:r>
            <a:r>
              <a:rPr lang="en-US" sz="3200" b="1" dirty="0">
                <a:solidFill>
                  <a:srgbClr val="8AA7E2"/>
                </a:solidFill>
                <a:latin typeface="Andalus" pitchFamily="2" charset="-78"/>
                <a:ea typeface="Times New Roman" pitchFamily="18" charset="0"/>
                <a:cs typeface="Andalus" pitchFamily="2" charset="-78"/>
              </a:rPr>
              <a:t>Length:  	1 cubit or 18 inches (0.5 meters)</a:t>
            </a:r>
            <a:endParaRPr lang="en-US" sz="3200" b="1" dirty="0">
              <a:solidFill>
                <a:srgbClr val="8AA7E2"/>
              </a:solidFill>
              <a:latin typeface="Andalus" pitchFamily="2" charset="-78"/>
              <a:ea typeface="+mn-ea"/>
              <a:cs typeface="Andalus" pitchFamily="2" charset="-78"/>
            </a:endParaRPr>
          </a:p>
          <a:p>
            <a:pPr eaLnBrk="0" hangingPunct="0">
              <a:defRPr/>
            </a:pPr>
            <a:r>
              <a:rPr lang="en-US" sz="3200" b="1" dirty="0">
                <a:latin typeface="Andalus" pitchFamily="2" charset="-78"/>
                <a:ea typeface="Times New Roman" pitchFamily="18" charset="0"/>
                <a:cs typeface="Andalus" pitchFamily="2" charset="-78"/>
              </a:rPr>
              <a:t>	</a:t>
            </a:r>
            <a:r>
              <a:rPr lang="en-US" sz="3200" b="1" dirty="0">
                <a:solidFill>
                  <a:srgbClr val="FF9375"/>
                </a:solidFill>
                <a:latin typeface="Andalus" pitchFamily="2" charset="-78"/>
                <a:ea typeface="Times New Roman" pitchFamily="18" charset="0"/>
                <a:cs typeface="Andalus" pitchFamily="2" charset="-78"/>
              </a:rPr>
              <a:t>Width: 	  1 cubit or 18 inches (0.5 meters)</a:t>
            </a:r>
            <a:endParaRPr lang="en-US" sz="3200" b="1" dirty="0">
              <a:solidFill>
                <a:srgbClr val="FF9375"/>
              </a:solidFill>
              <a:latin typeface="Andalus" pitchFamily="2" charset="-78"/>
              <a:ea typeface="+mn-ea"/>
              <a:cs typeface="Andalus" pitchFamily="2" charset="-78"/>
            </a:endParaRPr>
          </a:p>
          <a:p>
            <a:pPr eaLnBrk="0" hangingPunct="0">
              <a:defRPr/>
            </a:pPr>
            <a:r>
              <a:rPr lang="en-US" sz="3200" b="1" dirty="0">
                <a:latin typeface="Andalus" pitchFamily="2" charset="-78"/>
                <a:ea typeface="Times New Roman" pitchFamily="18" charset="0"/>
                <a:cs typeface="Andalus" pitchFamily="2" charset="-78"/>
              </a:rPr>
              <a:t>	</a:t>
            </a:r>
            <a:r>
              <a:rPr lang="en-US" sz="3200" b="1" dirty="0">
                <a:solidFill>
                  <a:srgbClr val="8AA7E2"/>
                </a:solidFill>
                <a:latin typeface="Andalus" pitchFamily="2" charset="-78"/>
                <a:ea typeface="Times New Roman" pitchFamily="18" charset="0"/>
                <a:cs typeface="Andalus" pitchFamily="2" charset="-78"/>
              </a:rPr>
              <a:t>Height: 	  2 cubits or 36 inches (1 meter)</a:t>
            </a:r>
            <a:endParaRPr lang="en-US" sz="3200" b="1" dirty="0">
              <a:solidFill>
                <a:srgbClr val="8AA7E2"/>
              </a:solidFill>
              <a:latin typeface="Andalus" pitchFamily="2" charset="-78"/>
              <a:ea typeface="+mn-ea"/>
              <a:cs typeface="Andalus" pitchFamily="2" charset="-78"/>
            </a:endParaRPr>
          </a:p>
        </p:txBody>
      </p:sp>
      <p:sp>
        <p:nvSpPr>
          <p:cNvPr id="6" name="Rectangle 5"/>
          <p:cNvSpPr/>
          <p:nvPr/>
        </p:nvSpPr>
        <p:spPr>
          <a:xfrm>
            <a:off x="457200" y="5029200"/>
            <a:ext cx="8382000" cy="1200329"/>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FF9375"/>
                </a:solidFill>
                <a:latin typeface="Andalus" pitchFamily="2" charset="-78"/>
                <a:ea typeface="+mn-ea"/>
                <a:cs typeface="Andalus" pitchFamily="2" charset="-78"/>
              </a:rPr>
              <a:t>It also had two staves or handles used to carry it when traveling.</a:t>
            </a:r>
          </a:p>
        </p:txBody>
      </p:sp>
      <p:pic>
        <p:nvPicPr>
          <p:cNvPr id="7172" name="Picture 4" descr="C:\Users\Candra Poitras\Pictures\AltarOfIncense.lg[1].jpg"/>
          <p:cNvPicPr>
            <a:picLocks noChangeAspect="1" noChangeArrowheads="1"/>
          </p:cNvPicPr>
          <p:nvPr/>
        </p:nvPicPr>
        <p:blipFill>
          <a:blip r:embed="rId2" cstate="print"/>
          <a:srcRect/>
          <a:stretch>
            <a:fillRect/>
          </a:stretch>
        </p:blipFill>
        <p:spPr bwMode="auto">
          <a:xfrm>
            <a:off x="2895600" y="2590800"/>
            <a:ext cx="3276600" cy="2461446"/>
          </a:xfrm>
          <a:prstGeom prst="rect">
            <a:avLst/>
          </a:prstGeom>
          <a:ln>
            <a:noFill/>
          </a:ln>
          <a:effectLst>
            <a:softEdge rad="112500"/>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7172"/>
                                        </p:tgtEl>
                                        <p:attrNameLst>
                                          <p:attrName>style.visibility</p:attrName>
                                        </p:attrNameLst>
                                      </p:cBhvr>
                                      <p:to>
                                        <p:strVal val="visible"/>
                                      </p:to>
                                    </p:set>
                                    <p:anim calcmode="lin" valueType="num">
                                      <p:cBhvr>
                                        <p:cTn id="15" dur="500" fill="hold"/>
                                        <p:tgtEl>
                                          <p:spTgt spid="7172"/>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172"/>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172"/>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172"/>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1066800" y="381000"/>
            <a:ext cx="6553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duties performed at the Altar of Incense were the last act of the priest before passing through the veil.</a:t>
            </a:r>
          </a:p>
        </p:txBody>
      </p:sp>
      <p:sp>
        <p:nvSpPr>
          <p:cNvPr id="5" name="Rectangle 4"/>
          <p:cNvSpPr/>
          <p:nvPr/>
        </p:nvSpPr>
        <p:spPr>
          <a:xfrm>
            <a:off x="2514600" y="2438400"/>
            <a:ext cx="6477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A74F"/>
                </a:solidFill>
                <a:latin typeface="Andalus" pitchFamily="2" charset="-78"/>
                <a:ea typeface="+mn-ea"/>
                <a:cs typeface="Andalus" pitchFamily="2" charset="-78"/>
              </a:rPr>
              <a:t>He was to burn incense on this Altar every morning when he dressed the lamps, and also in the evening when he dressed the lamps.</a:t>
            </a:r>
          </a:p>
        </p:txBody>
      </p:sp>
      <p:sp>
        <p:nvSpPr>
          <p:cNvPr id="8195" name="Rectangle 3"/>
          <p:cNvSpPr>
            <a:spLocks noChangeArrowheads="1"/>
          </p:cNvSpPr>
          <p:nvPr/>
        </p:nvSpPr>
        <p:spPr bwMode="auto">
          <a:xfrm>
            <a:off x="1219200" y="4953000"/>
            <a:ext cx="60960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a:solidFill>
                  <a:srgbClr val="002E5C"/>
                </a:solidFill>
                <a:latin typeface="Andalus" pitchFamily="2" charset="-78"/>
                <a:ea typeface="Times New Roman" pitchFamily="18" charset="0"/>
                <a:cs typeface="Andalus" pitchFamily="2" charset="-78"/>
              </a:rPr>
              <a:t>It was supposed to be a continuing process, done always before the Lord (Exodus 30:7-8).</a:t>
            </a:r>
            <a:endParaRPr lang="en-US" sz="3200" b="1">
              <a:solidFill>
                <a:srgbClr val="002E5C"/>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8195"/>
                                        </p:tgtEl>
                                        <p:attrNameLst>
                                          <p:attrName>style.visibility</p:attrName>
                                        </p:attrNameLst>
                                      </p:cBhvr>
                                      <p:to>
                                        <p:strVal val="visible"/>
                                      </p:to>
                                    </p:set>
                                    <p:anim calcmode="lin" valueType="num">
                                      <p:cBhvr>
                                        <p:cTn id="23" dur="1000" fill="hold"/>
                                        <p:tgtEl>
                                          <p:spTgt spid="8195"/>
                                        </p:tgtEl>
                                        <p:attrNameLst>
                                          <p:attrName>ppt_w</p:attrName>
                                        </p:attrNameLst>
                                      </p:cBhvr>
                                      <p:tavLst>
                                        <p:tav tm="0">
                                          <p:val>
                                            <p:fltVal val="0"/>
                                          </p:val>
                                        </p:tav>
                                        <p:tav tm="100000">
                                          <p:val>
                                            <p:strVal val="#ppt_w"/>
                                          </p:val>
                                        </p:tav>
                                      </p:tavLst>
                                    </p:anim>
                                    <p:anim calcmode="lin" valueType="num">
                                      <p:cBhvr>
                                        <p:cTn id="24" dur="1000" fill="hold"/>
                                        <p:tgtEl>
                                          <p:spTgt spid="8195"/>
                                        </p:tgtEl>
                                        <p:attrNameLst>
                                          <p:attrName>ppt_h</p:attrName>
                                        </p:attrNameLst>
                                      </p:cBhvr>
                                      <p:tavLst>
                                        <p:tav tm="0">
                                          <p:val>
                                            <p:fltVal val="0"/>
                                          </p:val>
                                        </p:tav>
                                        <p:tav tm="100000">
                                          <p:val>
                                            <p:strVal val="#ppt_h"/>
                                          </p:val>
                                        </p:tav>
                                      </p:tavLst>
                                    </p:anim>
                                    <p:anim calcmode="lin" valueType="num">
                                      <p:cBhvr>
                                        <p:cTn id="25" dur="1000" fill="hold"/>
                                        <p:tgtEl>
                                          <p:spTgt spid="819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819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371600"/>
            <a:ext cx="9144000" cy="3962400"/>
          </a:xfrm>
          <a:prstGeom prst="rect">
            <a:avLst/>
          </a:prstGeom>
          <a:solidFill>
            <a:srgbClr val="002E5C"/>
          </a:solidFill>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152400" y="1371600"/>
            <a:ext cx="8839200" cy="193899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FFBF4B"/>
                </a:solidFill>
                <a:latin typeface="Andalus" pitchFamily="2" charset="-78"/>
                <a:ea typeface="+mn-ea"/>
                <a:cs typeface="Andalus" pitchFamily="2" charset="-78"/>
              </a:rPr>
              <a:t>There were also some instructions about what was NOT to be done on this Altar.  There should be no strange incense burned here, no burnt sacrifices, no meat offerings, and no drink offerings.</a:t>
            </a:r>
          </a:p>
        </p:txBody>
      </p:sp>
      <p:sp>
        <p:nvSpPr>
          <p:cNvPr id="5" name="Rectangle 4"/>
          <p:cNvSpPr/>
          <p:nvPr/>
        </p:nvSpPr>
        <p:spPr>
          <a:xfrm>
            <a:off x="0" y="3733800"/>
            <a:ext cx="9144000" cy="1477328"/>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FFA74F"/>
                </a:solidFill>
                <a:latin typeface="Andalus" pitchFamily="2" charset="-78"/>
                <a:ea typeface="+mn-ea"/>
                <a:cs typeface="Andalus" pitchFamily="2" charset="-78"/>
              </a:rPr>
              <a:t>It was to be used strictly for incense, and only the particular incense commanded by God, not some new thing that they found in the market place (Exodus 30:9).</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228600" y="685800"/>
            <a:ext cx="71628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2E5C"/>
                </a:solidFill>
                <a:latin typeface="Andalus" pitchFamily="2" charset="-78"/>
                <a:ea typeface="+mn-ea"/>
                <a:cs typeface="Andalus" pitchFamily="2" charset="-78"/>
              </a:rPr>
              <a:t>The Altar of Incense is a type of our Intercessor – Jesus Christ – the intercessor between Man and God.  This Altar stood between the priest and God in the Most Holy Place.</a:t>
            </a:r>
          </a:p>
        </p:txBody>
      </p:sp>
      <p:sp>
        <p:nvSpPr>
          <p:cNvPr id="10243" name="Rectangle 3"/>
          <p:cNvSpPr>
            <a:spLocks noChangeArrowheads="1"/>
          </p:cNvSpPr>
          <p:nvPr/>
        </p:nvSpPr>
        <p:spPr bwMode="auto">
          <a:xfrm>
            <a:off x="1600200" y="3657600"/>
            <a:ext cx="7543800" cy="255454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8AA7E2"/>
                </a:solidFill>
                <a:latin typeface="Andalus" pitchFamily="2" charset="-78"/>
                <a:ea typeface="Times New Roman" pitchFamily="18" charset="0"/>
                <a:cs typeface="Andalus" pitchFamily="2" charset="-78"/>
              </a:rPr>
              <a:t>It was extremely important that the priest fulfill his instructions here to the letter, or else He would be in serious trouble when he entered into the place where God’s presence actually dwelt. </a:t>
            </a:r>
            <a:endParaRPr lang="en-US" sz="3200" b="1" dirty="0">
              <a:solidFill>
                <a:srgbClr val="8AA7E2"/>
              </a:solidFill>
              <a:latin typeface="Andalus" pitchFamily="2" charset="-78"/>
              <a:ea typeface="+mn-ea"/>
              <a:cs typeface="Andalus" pitchFamily="2" charset="-78"/>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10243"/>
                                        </p:tgtEl>
                                        <p:attrNameLst>
                                          <p:attrName>style.visibility</p:attrName>
                                        </p:attrNameLst>
                                      </p:cBhvr>
                                      <p:to>
                                        <p:strVal val="visible"/>
                                      </p:to>
                                    </p:set>
                                    <p:anim calcmode="lin" valueType="num">
                                      <p:cBhvr>
                                        <p:cTn id="16" dur="500" fill="hold"/>
                                        <p:tgtEl>
                                          <p:spTgt spid="10243"/>
                                        </p:tgtEl>
                                        <p:attrNameLst>
                                          <p:attrName>ppt_w</p:attrName>
                                        </p:attrNameLst>
                                      </p:cBhvr>
                                      <p:tavLst>
                                        <p:tav tm="0">
                                          <p:val>
                                            <p:strVal val="#ppt_w*0.05"/>
                                          </p:val>
                                        </p:tav>
                                        <p:tav tm="100000">
                                          <p:val>
                                            <p:strVal val="#ppt_w"/>
                                          </p:val>
                                        </p:tav>
                                      </p:tavLst>
                                    </p:anim>
                                    <p:anim calcmode="lin" valueType="num">
                                      <p:cBhvr>
                                        <p:cTn id="17" dur="500" fill="hold"/>
                                        <p:tgtEl>
                                          <p:spTgt spid="10243"/>
                                        </p:tgtEl>
                                        <p:attrNameLst>
                                          <p:attrName>ppt_h</p:attrName>
                                        </p:attrNameLst>
                                      </p:cBhvr>
                                      <p:tavLst>
                                        <p:tav tm="0">
                                          <p:val>
                                            <p:strVal val="#ppt_h"/>
                                          </p:val>
                                        </p:tav>
                                        <p:tav tm="100000">
                                          <p:val>
                                            <p:strVal val="#ppt_h"/>
                                          </p:val>
                                        </p:tav>
                                      </p:tavLst>
                                    </p:anim>
                                    <p:anim calcmode="lin" valueType="num">
                                      <p:cBhvr>
                                        <p:cTn id="18" dur="500" fill="hold"/>
                                        <p:tgtEl>
                                          <p:spTgt spid="10243"/>
                                        </p:tgtEl>
                                        <p:attrNameLst>
                                          <p:attrName>ppt_x</p:attrName>
                                        </p:attrNameLst>
                                      </p:cBhvr>
                                      <p:tavLst>
                                        <p:tav tm="0">
                                          <p:val>
                                            <p:strVal val="#ppt_x-.2"/>
                                          </p:val>
                                        </p:tav>
                                        <p:tav tm="100000">
                                          <p:val>
                                            <p:strVal val="#ppt_x"/>
                                          </p:val>
                                        </p:tav>
                                      </p:tavLst>
                                    </p:anim>
                                    <p:anim calcmode="lin" valueType="num">
                                      <p:cBhvr>
                                        <p:cTn id="19" dur="500" fill="hold"/>
                                        <p:tgtEl>
                                          <p:spTgt spid="10243"/>
                                        </p:tgtEl>
                                        <p:attrNameLst>
                                          <p:attrName>ppt_y</p:attrName>
                                        </p:attrNameLst>
                                      </p:cBhvr>
                                      <p:tavLst>
                                        <p:tav tm="0">
                                          <p:val>
                                            <p:strVal val="#ppt_y"/>
                                          </p:val>
                                        </p:tav>
                                        <p:tav tm="100000">
                                          <p:val>
                                            <p:strVal val="#ppt_y"/>
                                          </p:val>
                                        </p:tav>
                                      </p:tavLst>
                                    </p:anim>
                                    <p:animEffect transition="in" filter="fade">
                                      <p:cBhvr>
                                        <p:cTn id="20"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543800" y="0"/>
            <a:ext cx="16002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9375"/>
                </a:solidFill>
                <a:latin typeface="Bernard MT Condensed" pitchFamily="18" charset="0"/>
                <a:ea typeface="+mn-ea"/>
              </a:rPr>
              <a:t>Lesson 9: The Altar of Incense</a:t>
            </a:r>
            <a:endParaRPr lang="en-US" b="1" dirty="0">
              <a:solidFill>
                <a:srgbClr val="FF9375"/>
              </a:solidFill>
              <a:latin typeface="Bernard MT Condensed" pitchFamily="18" charset="0"/>
              <a:ea typeface="+mn-ea"/>
            </a:endParaRPr>
          </a:p>
        </p:txBody>
      </p:sp>
      <p:sp>
        <p:nvSpPr>
          <p:cNvPr id="4" name="Rectangle 3"/>
          <p:cNvSpPr/>
          <p:nvPr/>
        </p:nvSpPr>
        <p:spPr>
          <a:xfrm>
            <a:off x="1143000" y="152400"/>
            <a:ext cx="3429000" cy="649408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F9375"/>
                </a:solidFill>
                <a:latin typeface="Andalus" pitchFamily="2" charset="-78"/>
                <a:ea typeface="+mn-ea"/>
                <a:cs typeface="Andalus" pitchFamily="2" charset="-78"/>
              </a:rPr>
              <a:t>The incense was a type of our prayers and praises to God.  Prayer brings us closer to God than anything else we do.  There is absolutely no substitute for our prayer and praise – it ushers us into the very presence of God!</a:t>
            </a:r>
          </a:p>
        </p:txBody>
      </p:sp>
      <p:pic>
        <p:nvPicPr>
          <p:cNvPr id="11267" name="Picture 3" descr="C:\Users\Candra Poitras\Pictures\intercessor[1].jpg"/>
          <p:cNvPicPr>
            <a:picLocks noChangeAspect="1" noChangeArrowheads="1"/>
          </p:cNvPicPr>
          <p:nvPr/>
        </p:nvPicPr>
        <p:blipFill>
          <a:blip r:embed="rId3" cstate="print"/>
          <a:srcRect/>
          <a:stretch>
            <a:fillRect/>
          </a:stretch>
        </p:blipFill>
        <p:spPr bwMode="auto">
          <a:xfrm>
            <a:off x="4876800" y="685800"/>
            <a:ext cx="3962400" cy="5901744"/>
          </a:xfrm>
          <a:prstGeom prst="rect">
            <a:avLst/>
          </a:prstGeom>
          <a:ln>
            <a:noFill/>
          </a:ln>
          <a:effectLst>
            <a:softEdge rad="112500"/>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11267"/>
                                        </p:tgtEl>
                                        <p:attrNameLst>
                                          <p:attrName>style.visibility</p:attrName>
                                        </p:attrNameLst>
                                      </p:cBhvr>
                                      <p:to>
                                        <p:strVal val="visible"/>
                                      </p:to>
                                    </p:set>
                                    <p:anim calcmode="lin" valueType="num">
                                      <p:cBhvr>
                                        <p:cTn id="19" dur="500" decel="50000" fill="hold">
                                          <p:stCondLst>
                                            <p:cond delay="0"/>
                                          </p:stCondLst>
                                        </p:cTn>
                                        <p:tgtEl>
                                          <p:spTgt spid="1126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126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1267"/>
                                        </p:tgtEl>
                                        <p:attrNameLst>
                                          <p:attrName>ppt_w</p:attrName>
                                        </p:attrNameLst>
                                      </p:cBhvr>
                                      <p:tavLst>
                                        <p:tav tm="0">
                                          <p:val>
                                            <p:strVal val="#ppt_w*.05"/>
                                          </p:val>
                                        </p:tav>
                                        <p:tav tm="100000">
                                          <p:val>
                                            <p:strVal val="#ppt_w"/>
                                          </p:val>
                                        </p:tav>
                                      </p:tavLst>
                                    </p:anim>
                                    <p:anim calcmode="lin" valueType="num">
                                      <p:cBhvr>
                                        <p:cTn id="22" dur="1000" fill="hold"/>
                                        <p:tgtEl>
                                          <p:spTgt spid="1126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126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126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126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n_stripe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pin_stripes</Template>
  <TotalTime>544</TotalTime>
  <Words>1083</Words>
  <Application>Microsoft Macintosh PowerPoint</Application>
  <PresentationFormat>On-screen Show (4:3)</PresentationFormat>
  <Paragraphs>57</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Georgia</vt:lpstr>
      <vt:lpstr>Calibri</vt:lpstr>
      <vt:lpstr>pin_stripes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5</cp:revision>
  <dcterms:created xsi:type="dcterms:W3CDTF">2012-11-22T22:23:29Z</dcterms:created>
  <dcterms:modified xsi:type="dcterms:W3CDTF">2018-02-15T15:26:19Z</dcterms:modified>
</cp:coreProperties>
</file>