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handoutMasterIdLst>
    <p:handoutMasterId r:id="rId15"/>
  </p:handoutMasterIdLst>
  <p:sldIdLst>
    <p:sldId id="269" r:id="rId2"/>
    <p:sldId id="268" r:id="rId3"/>
    <p:sldId id="266" r:id="rId4"/>
    <p:sldId id="270" r:id="rId5"/>
    <p:sldId id="281" r:id="rId6"/>
    <p:sldId id="290" r:id="rId7"/>
    <p:sldId id="297" r:id="rId8"/>
    <p:sldId id="279" r:id="rId9"/>
    <p:sldId id="291" r:id="rId10"/>
    <p:sldId id="271" r:id="rId11"/>
    <p:sldId id="280" r:id="rId12"/>
    <p:sldId id="288" r:id="rId13"/>
    <p:sldId id="272" r:id="rId1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375"/>
    <a:srgbClr val="002E5C"/>
    <a:srgbClr val="8AA7E2"/>
    <a:srgbClr val="FFBF4B"/>
    <a:srgbClr val="FFA74F"/>
    <a:srgbClr val="F8F8F8"/>
    <a:srgbClr val="F9F7D5"/>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63" autoAdjust="0"/>
    <p:restoredTop sz="94660"/>
  </p:normalViewPr>
  <p:slideViewPr>
    <p:cSldViewPr>
      <p:cViewPr varScale="1">
        <p:scale>
          <a:sx n="67" d="100"/>
          <a:sy n="67" d="100"/>
        </p:scale>
        <p:origin x="-160" y="-112"/>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handoutMaster" Target="handoutMasters/handoutMaster1.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defRPr>
            </a:lvl1pPr>
          </a:lstStyle>
          <a:p>
            <a:pPr>
              <a:defRPr/>
            </a:pPr>
            <a:endParaRPr lang="en-US"/>
          </a:p>
        </p:txBody>
      </p:sp>
      <p:sp>
        <p:nvSpPr>
          <p:cNvPr id="2765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defRPr>
            </a:lvl1pPr>
          </a:lstStyle>
          <a:p>
            <a:pPr>
              <a:defRPr/>
            </a:pPr>
            <a:endParaRPr lang="en-US"/>
          </a:p>
        </p:txBody>
      </p:sp>
      <p:sp>
        <p:nvSpPr>
          <p:cNvPr id="2765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defRPr>
            </a:lvl1pPr>
          </a:lstStyle>
          <a:p>
            <a:pPr>
              <a:defRPr/>
            </a:pPr>
            <a:endParaRPr lang="en-US"/>
          </a:p>
        </p:txBody>
      </p:sp>
      <p:sp>
        <p:nvSpPr>
          <p:cNvPr id="2765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21C9E86-C131-0640-9737-107E43BC30B7}" type="slidenum">
              <a:rPr lang="en-US"/>
              <a:pPr/>
              <a:t>‹#›</a:t>
            </a:fld>
            <a:endParaRPr lang="en-US"/>
          </a:p>
        </p:txBody>
      </p:sp>
    </p:spTree>
    <p:extLst>
      <p:ext uri="{BB962C8B-B14F-4D97-AF65-F5344CB8AC3E}">
        <p14:creationId xmlns:p14="http://schemas.microsoft.com/office/powerpoint/2010/main" val="198571775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228600" y="2590800"/>
            <a:ext cx="8610600" cy="1143000"/>
          </a:xfrm>
        </p:spPr>
        <p:txBody>
          <a:bodyPr/>
          <a:lstStyle>
            <a:lvl1pPr>
              <a:defRPr sz="4800">
                <a:solidFill>
                  <a:srgbClr val="006699"/>
                </a:solidFill>
              </a:defRPr>
            </a:lvl1pPr>
          </a:lstStyle>
          <a:p>
            <a:r>
              <a:rPr lang="en-US" smtClean="0"/>
              <a:t>Click to edit Master title style</a:t>
            </a:r>
            <a:endParaRPr lang="en-US"/>
          </a:p>
        </p:txBody>
      </p:sp>
      <p:sp>
        <p:nvSpPr>
          <p:cNvPr id="16387" name="Rectangle 3"/>
          <p:cNvSpPr>
            <a:spLocks noGrp="1" noChangeArrowheads="1"/>
          </p:cNvSpPr>
          <p:nvPr>
            <p:ph type="subTitle" idx="1"/>
          </p:nvPr>
        </p:nvSpPr>
        <p:spPr>
          <a:xfrm>
            <a:off x="3200400" y="5410200"/>
            <a:ext cx="4800600" cy="457200"/>
          </a:xfrm>
        </p:spPr>
        <p:txBody>
          <a:bodyPr/>
          <a:lstStyle>
            <a:lvl1pPr marL="0" indent="0">
              <a:buFontTx/>
              <a:buNone/>
              <a:defRPr sz="1600" b="1">
                <a:solidFill>
                  <a:schemeClr val="bg1"/>
                </a:solidFill>
                <a:latin typeface="Verdana" pitchFamily="34" charset="0"/>
              </a:defRPr>
            </a:lvl1pPr>
          </a:lstStyle>
          <a:p>
            <a:r>
              <a:rPr lang="en-US" smtClean="0"/>
              <a:t>Click to edit Master subtitle style</a:t>
            </a:r>
            <a:endParaRPr lang="en-US"/>
          </a:p>
        </p:txBody>
      </p:sp>
    </p:spTree>
    <p:extLst>
      <p:ext uri="{BB962C8B-B14F-4D97-AF65-F5344CB8AC3E}">
        <p14:creationId xmlns:p14="http://schemas.microsoft.com/office/powerpoint/2010/main" val="20013342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875797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86500" y="838200"/>
            <a:ext cx="1333500" cy="5181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0" y="838200"/>
            <a:ext cx="3848100" cy="5181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707593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169341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7706370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0" y="1752600"/>
            <a:ext cx="25908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29200" y="1752600"/>
            <a:ext cx="25908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885934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626603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866088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718462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141834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8884400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286000" y="838200"/>
            <a:ext cx="5334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Your Topic Goes Here</a:t>
            </a:r>
          </a:p>
        </p:txBody>
      </p:sp>
      <p:sp>
        <p:nvSpPr>
          <p:cNvPr id="1027" name="Rectangle 3"/>
          <p:cNvSpPr>
            <a:spLocks noGrp="1" noChangeArrowheads="1"/>
          </p:cNvSpPr>
          <p:nvPr>
            <p:ph type="body" idx="1"/>
          </p:nvPr>
        </p:nvSpPr>
        <p:spPr bwMode="auto">
          <a:xfrm>
            <a:off x="2286000" y="1752600"/>
            <a:ext cx="53340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Your Subtopics Go Here</a:t>
            </a:r>
          </a:p>
        </p:txBody>
      </p:sp>
    </p:spTree>
  </p:cSld>
  <p:clrMap bg1="lt1" tx1="dk1" bg2="lt2" tx2="dk2" accent1="accent1" accent2="accent2" accent3="accent3" accent4="accent4" accent5="accent5" accent6="accent6" hlink="hlink" folHlink="folHlink"/>
  <p:sldLayoutIdLst>
    <p:sldLayoutId id="2147483696"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0" fontAlgn="base" hangingPunct="0">
        <a:spcBef>
          <a:spcPct val="0"/>
        </a:spcBef>
        <a:spcAft>
          <a:spcPct val="0"/>
        </a:spcAft>
        <a:defRPr sz="3200">
          <a:solidFill>
            <a:schemeClr val="hlink"/>
          </a:solidFill>
          <a:latin typeface="+mj-lt"/>
          <a:ea typeface="ＭＳ Ｐゴシック" charset="0"/>
          <a:cs typeface="+mj-cs"/>
        </a:defRPr>
      </a:lvl1pPr>
      <a:lvl2pPr algn="l" rtl="0" eaLnBrk="0" fontAlgn="base" hangingPunct="0">
        <a:spcBef>
          <a:spcPct val="0"/>
        </a:spcBef>
        <a:spcAft>
          <a:spcPct val="0"/>
        </a:spcAft>
        <a:defRPr sz="3200">
          <a:solidFill>
            <a:schemeClr val="hlink"/>
          </a:solidFill>
          <a:latin typeface="Georgia" pitchFamily="18" charset="0"/>
          <a:ea typeface="ＭＳ Ｐゴシック" charset="0"/>
        </a:defRPr>
      </a:lvl2pPr>
      <a:lvl3pPr algn="l" rtl="0" eaLnBrk="0" fontAlgn="base" hangingPunct="0">
        <a:spcBef>
          <a:spcPct val="0"/>
        </a:spcBef>
        <a:spcAft>
          <a:spcPct val="0"/>
        </a:spcAft>
        <a:defRPr sz="3200">
          <a:solidFill>
            <a:schemeClr val="hlink"/>
          </a:solidFill>
          <a:latin typeface="Georgia" pitchFamily="18" charset="0"/>
          <a:ea typeface="ＭＳ Ｐゴシック" charset="0"/>
        </a:defRPr>
      </a:lvl3pPr>
      <a:lvl4pPr algn="l" rtl="0" eaLnBrk="0" fontAlgn="base" hangingPunct="0">
        <a:spcBef>
          <a:spcPct val="0"/>
        </a:spcBef>
        <a:spcAft>
          <a:spcPct val="0"/>
        </a:spcAft>
        <a:defRPr sz="3200">
          <a:solidFill>
            <a:schemeClr val="hlink"/>
          </a:solidFill>
          <a:latin typeface="Georgia" pitchFamily="18" charset="0"/>
          <a:ea typeface="ＭＳ Ｐゴシック" charset="0"/>
        </a:defRPr>
      </a:lvl4pPr>
      <a:lvl5pPr algn="l" rtl="0" eaLnBrk="0" fontAlgn="base" hangingPunct="0">
        <a:spcBef>
          <a:spcPct val="0"/>
        </a:spcBef>
        <a:spcAft>
          <a:spcPct val="0"/>
        </a:spcAft>
        <a:defRPr sz="3200">
          <a:solidFill>
            <a:schemeClr val="hlink"/>
          </a:solidFill>
          <a:latin typeface="Georgia" pitchFamily="18" charset="0"/>
          <a:ea typeface="ＭＳ Ｐゴシック" charset="0"/>
        </a:defRPr>
      </a:lvl5pPr>
      <a:lvl6pPr marL="457200" algn="l" rtl="0" eaLnBrk="1" fontAlgn="base" hangingPunct="1">
        <a:spcBef>
          <a:spcPct val="0"/>
        </a:spcBef>
        <a:spcAft>
          <a:spcPct val="0"/>
        </a:spcAft>
        <a:defRPr sz="3200">
          <a:solidFill>
            <a:schemeClr val="hlink"/>
          </a:solidFill>
          <a:latin typeface="Georgia" pitchFamily="18" charset="0"/>
        </a:defRPr>
      </a:lvl6pPr>
      <a:lvl7pPr marL="914400" algn="l" rtl="0" eaLnBrk="1" fontAlgn="base" hangingPunct="1">
        <a:spcBef>
          <a:spcPct val="0"/>
        </a:spcBef>
        <a:spcAft>
          <a:spcPct val="0"/>
        </a:spcAft>
        <a:defRPr sz="3200">
          <a:solidFill>
            <a:schemeClr val="hlink"/>
          </a:solidFill>
          <a:latin typeface="Georgia" pitchFamily="18" charset="0"/>
        </a:defRPr>
      </a:lvl7pPr>
      <a:lvl8pPr marL="1371600" algn="l" rtl="0" eaLnBrk="1" fontAlgn="base" hangingPunct="1">
        <a:spcBef>
          <a:spcPct val="0"/>
        </a:spcBef>
        <a:spcAft>
          <a:spcPct val="0"/>
        </a:spcAft>
        <a:defRPr sz="3200">
          <a:solidFill>
            <a:schemeClr val="hlink"/>
          </a:solidFill>
          <a:latin typeface="Georgia" pitchFamily="18" charset="0"/>
        </a:defRPr>
      </a:lvl8pPr>
      <a:lvl9pPr marL="1828800" algn="l" rtl="0" eaLnBrk="1" fontAlgn="base" hangingPunct="1">
        <a:spcBef>
          <a:spcPct val="0"/>
        </a:spcBef>
        <a:spcAft>
          <a:spcPct val="0"/>
        </a:spcAft>
        <a:defRPr sz="3200">
          <a:solidFill>
            <a:schemeClr val="hlink"/>
          </a:solidFill>
          <a:latin typeface="Georgia" pitchFamily="18" charset="0"/>
        </a:defRPr>
      </a:lvl9pPr>
    </p:titleStyle>
    <p:bodyStyle>
      <a:lvl1pPr marL="342900" indent="-342900" algn="l" rtl="0" eaLnBrk="0" fontAlgn="base" hangingPunct="0">
        <a:spcBef>
          <a:spcPct val="20000"/>
        </a:spcBef>
        <a:spcAft>
          <a:spcPct val="0"/>
        </a:spcAft>
        <a:buChar char="•"/>
        <a:defRPr sz="2000">
          <a:solidFill>
            <a:srgbClr val="006699"/>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Arial" charset="0"/>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Arial" charset="0"/>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Arial" charset="0"/>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Arial" charset="0"/>
          <a:ea typeface="ＭＳ Ｐゴシック"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9.jpeg"/><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181600" y="0"/>
            <a:ext cx="3962400" cy="1323439"/>
          </a:xfrm>
          <a:prstGeom prst="rect">
            <a:avLst/>
          </a:prstGeom>
          <a:noFill/>
        </p:spPr>
        <p:txBody>
          <a:bodyPr>
            <a:spAutoFit/>
            <a:scene3d>
              <a:camera prst="orthographicFront"/>
              <a:lightRig rig="threePt" dir="t"/>
            </a:scene3d>
            <a:sp3d extrusionH="57150">
              <a:bevelT w="38100" h="38100"/>
            </a:sp3d>
          </a:bodyPr>
          <a:lstStyle/>
          <a:p>
            <a:pPr>
              <a:defRPr/>
            </a:pPr>
            <a:r>
              <a:rPr lang="en-US" sz="4000" b="1" dirty="0">
                <a:solidFill>
                  <a:srgbClr val="002E5C"/>
                </a:solidFill>
                <a:latin typeface="Bernard MT Condensed" pitchFamily="18" charset="0"/>
                <a:ea typeface="+mn-ea"/>
              </a:rPr>
              <a:t>Global University of Theological Studies</a:t>
            </a:r>
          </a:p>
        </p:txBody>
      </p:sp>
      <p:sp>
        <p:nvSpPr>
          <p:cNvPr id="7" name="TextBox 6"/>
          <p:cNvSpPr txBox="1"/>
          <p:nvPr/>
        </p:nvSpPr>
        <p:spPr>
          <a:xfrm>
            <a:off x="0" y="2819400"/>
            <a:ext cx="9144000" cy="1107996"/>
          </a:xfrm>
          <a:prstGeom prst="rect">
            <a:avLst/>
          </a:prstGeom>
          <a:solidFill>
            <a:srgbClr val="002E5C"/>
          </a:solidFill>
          <a:scene3d>
            <a:camera prst="orthographicFront"/>
            <a:lightRig rig="threePt" dir="t"/>
          </a:scene3d>
          <a:sp3d>
            <a:bevelT/>
          </a:sp3d>
        </p:spPr>
        <p:txBody>
          <a:bodyPr>
            <a:spAutoFit/>
            <a:sp3d extrusionH="57150">
              <a:bevelT w="38100" h="38100"/>
            </a:sp3d>
          </a:bodyPr>
          <a:lstStyle/>
          <a:p>
            <a:pPr algn="ctr">
              <a:defRPr/>
            </a:pPr>
            <a:r>
              <a:rPr lang="en-US" sz="6600" dirty="0">
                <a:solidFill>
                  <a:srgbClr val="FFBF4B"/>
                </a:solidFill>
                <a:latin typeface="Bernard MT Condensed" pitchFamily="18" charset="0"/>
                <a:ea typeface="+mn-ea"/>
              </a:rPr>
              <a:t>The Tabernacle </a:t>
            </a:r>
          </a:p>
        </p:txBody>
      </p:sp>
      <p:sp>
        <p:nvSpPr>
          <p:cNvPr id="8" name="TextBox 7"/>
          <p:cNvSpPr txBox="1"/>
          <p:nvPr/>
        </p:nvSpPr>
        <p:spPr>
          <a:xfrm>
            <a:off x="4876800" y="4038600"/>
            <a:ext cx="41148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sz="3600" b="1" dirty="0">
                <a:ln>
                  <a:solidFill>
                    <a:srgbClr val="002E5C"/>
                  </a:solidFill>
                </a:ln>
                <a:solidFill>
                  <a:srgbClr val="8AA7E2"/>
                </a:solidFill>
                <a:latin typeface="Bernard MT Condensed" pitchFamily="18" charset="0"/>
                <a:ea typeface="+mn-ea"/>
              </a:rPr>
              <a:t>Lesson 10: The Veil</a:t>
            </a:r>
            <a:endParaRPr lang="en-US" sz="3600" b="1" dirty="0">
              <a:ln>
                <a:solidFill>
                  <a:srgbClr val="002E5C"/>
                </a:solidFill>
              </a:ln>
              <a:solidFill>
                <a:srgbClr val="8AA7E2"/>
              </a:solidFill>
              <a:latin typeface="Bernard MT Condensed" pitchFamily="18" charset="0"/>
              <a:ea typeface="+mn-ea"/>
            </a:endParaRPr>
          </a:p>
        </p:txBody>
      </p:sp>
      <p:sp>
        <p:nvSpPr>
          <p:cNvPr id="9" name="TextBox 8"/>
          <p:cNvSpPr txBox="1"/>
          <p:nvPr/>
        </p:nvSpPr>
        <p:spPr>
          <a:xfrm>
            <a:off x="5791200" y="4572000"/>
            <a:ext cx="32004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2800" dirty="0">
                <a:solidFill>
                  <a:srgbClr val="002E5C"/>
                </a:solidFill>
                <a:latin typeface="Bernard MT Condensed" pitchFamily="18" charset="0"/>
                <a:ea typeface="+mn-ea"/>
              </a:rPr>
              <a:t>Bill </a:t>
            </a:r>
            <a:r>
              <a:rPr lang="en-US" sz="2800" dirty="0" err="1">
                <a:solidFill>
                  <a:srgbClr val="002E5C"/>
                </a:solidFill>
                <a:latin typeface="Bernard MT Condensed" pitchFamily="18" charset="0"/>
                <a:ea typeface="+mn-ea"/>
              </a:rPr>
              <a:t>Paramore</a:t>
            </a:r>
            <a:endParaRPr lang="en-US" sz="2800" dirty="0">
              <a:solidFill>
                <a:srgbClr val="002E5C"/>
              </a:solidFill>
              <a:latin typeface="Bernard MT Condensed" pitchFamily="18" charset="0"/>
              <a:ea typeface="+mn-ea"/>
            </a:endParaRPr>
          </a:p>
        </p:txBody>
      </p:sp>
      <p:sp>
        <p:nvSpPr>
          <p:cNvPr id="11" name="Sun 10"/>
          <p:cNvSpPr/>
          <p:nvPr/>
        </p:nvSpPr>
        <p:spPr>
          <a:xfrm>
            <a:off x="7391400" y="1371600"/>
            <a:ext cx="1752600" cy="1447800"/>
          </a:xfrm>
          <a:prstGeom prst="sun">
            <a:avLst/>
          </a:prstGeom>
          <a:solidFill>
            <a:srgbClr val="FFA74F"/>
          </a:solidFill>
          <a:ln>
            <a:solidFill>
              <a:srgbClr val="FF9375"/>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Sun 11"/>
          <p:cNvSpPr/>
          <p:nvPr/>
        </p:nvSpPr>
        <p:spPr>
          <a:xfrm>
            <a:off x="0" y="3962400"/>
            <a:ext cx="1752600" cy="1371600"/>
          </a:xfrm>
          <a:prstGeom prst="sun">
            <a:avLst/>
          </a:prstGeom>
          <a:solidFill>
            <a:srgbClr val="FFA74F"/>
          </a:solidFill>
          <a:ln>
            <a:solidFill>
              <a:srgbClr val="FF9375"/>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ransition xmlns:p14="http://schemas.microsoft.com/office/powerpoint/2010/main">
    <p:pull dir="d"/>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315200" y="0"/>
            <a:ext cx="1828800" cy="369332"/>
          </a:xfrm>
          <a:prstGeom prst="rect">
            <a:avLst/>
          </a:prstGeom>
          <a:noFill/>
        </p:spPr>
        <p:txBody>
          <a:bodyPr>
            <a:spAutoFit/>
            <a:scene3d>
              <a:camera prst="orthographicFront"/>
              <a:lightRig rig="threePt" dir="t"/>
            </a:scene3d>
            <a:sp3d extrusionH="57150">
              <a:bevelT w="38100" h="38100"/>
            </a:sp3d>
          </a:bodyPr>
          <a:lstStyle/>
          <a:p>
            <a:pPr>
              <a:defRPr/>
            </a:pPr>
            <a:r>
              <a:rPr lang="en-US" b="1" dirty="0">
                <a:solidFill>
                  <a:srgbClr val="FF9375"/>
                </a:solidFill>
                <a:latin typeface="Bernard MT Condensed" pitchFamily="18" charset="0"/>
                <a:ea typeface="+mn-ea"/>
              </a:rPr>
              <a:t>Lesson 10: The Veil</a:t>
            </a:r>
            <a:endParaRPr lang="en-US" b="1" dirty="0">
              <a:solidFill>
                <a:srgbClr val="FF9375"/>
              </a:solidFill>
              <a:latin typeface="Bernard MT Condensed" pitchFamily="18" charset="0"/>
              <a:ea typeface="+mn-ea"/>
            </a:endParaRPr>
          </a:p>
        </p:txBody>
      </p:sp>
      <p:sp>
        <p:nvSpPr>
          <p:cNvPr id="4" name="Rectangle 3"/>
          <p:cNvSpPr/>
          <p:nvPr/>
        </p:nvSpPr>
        <p:spPr>
          <a:xfrm>
            <a:off x="304800" y="1524000"/>
            <a:ext cx="4114800" cy="353943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BF4B"/>
                </a:solidFill>
                <a:latin typeface="Andalus" pitchFamily="2" charset="-78"/>
                <a:ea typeface="+mn-ea"/>
                <a:cs typeface="Andalus" pitchFamily="2" charset="-78"/>
              </a:rPr>
              <a:t>The perfect veil shut the people out of the presence of God.  It was the torn veil, which opened the way to the Holiest Place and God.</a:t>
            </a:r>
            <a:endParaRPr lang="en-US" sz="3200" dirty="0">
              <a:solidFill>
                <a:srgbClr val="FFBF4B"/>
              </a:solidFill>
              <a:latin typeface="Andalus" pitchFamily="2" charset="-78"/>
              <a:ea typeface="+mn-ea"/>
              <a:cs typeface="Andalus" pitchFamily="2" charset="-78"/>
            </a:endParaRPr>
          </a:p>
        </p:txBody>
      </p:sp>
      <p:pic>
        <p:nvPicPr>
          <p:cNvPr id="12291" name="Picture 3" descr="C:\Users\Candra Poitras\Pictures\veil-torn[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953000" y="1295400"/>
            <a:ext cx="3853070" cy="4028209"/>
          </a:xfrm>
          <a:prstGeom prst="rect">
            <a:avLst/>
          </a:prstGeom>
          <a:ln>
            <a:noFill/>
          </a:ln>
          <a:effectLst>
            <a:softEdge rad="112500"/>
          </a:effectLst>
        </p:spPr>
      </p:pic>
    </p:spTree>
  </p:cSld>
  <p:clrMapOvr>
    <a:masterClrMapping/>
  </p:clrMapOvr>
  <p:transition xmlns:p14="http://schemas.microsoft.com/office/powerpoint/2010/main">
    <p:pul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12291"/>
                                        </p:tgtEl>
                                        <p:attrNameLst>
                                          <p:attrName>style.visibility</p:attrName>
                                        </p:attrNameLst>
                                      </p:cBhvr>
                                      <p:to>
                                        <p:strVal val="visible"/>
                                      </p:to>
                                    </p:set>
                                    <p:animScale>
                                      <p:cBhvr>
                                        <p:cTn id="14" dur="1000" decel="50000" fill="hold">
                                          <p:stCondLst>
                                            <p:cond delay="0"/>
                                          </p:stCondLst>
                                        </p:cTn>
                                        <p:tgtEl>
                                          <p:spTgt spid="1229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12291"/>
                                        </p:tgtEl>
                                        <p:attrNameLst>
                                          <p:attrName>ppt_x</p:attrName>
                                          <p:attrName>ppt_y</p:attrName>
                                        </p:attrNameLst>
                                      </p:cBhvr>
                                    </p:animMotion>
                                    <p:animEffect transition="in" filter="fade">
                                      <p:cBhvr>
                                        <p:cTn id="16" dur="1000"/>
                                        <p:tgtEl>
                                          <p:spTgt spid="122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315200" y="0"/>
            <a:ext cx="1828800" cy="369332"/>
          </a:xfrm>
          <a:prstGeom prst="rect">
            <a:avLst/>
          </a:prstGeom>
          <a:noFill/>
        </p:spPr>
        <p:txBody>
          <a:bodyPr>
            <a:spAutoFit/>
            <a:scene3d>
              <a:camera prst="orthographicFront"/>
              <a:lightRig rig="threePt" dir="t"/>
            </a:scene3d>
            <a:sp3d extrusionH="57150">
              <a:bevelT w="38100" h="38100"/>
            </a:sp3d>
          </a:bodyPr>
          <a:lstStyle/>
          <a:p>
            <a:pPr>
              <a:defRPr/>
            </a:pPr>
            <a:r>
              <a:rPr lang="en-US" b="1" dirty="0">
                <a:solidFill>
                  <a:srgbClr val="FF9375"/>
                </a:solidFill>
                <a:latin typeface="Bernard MT Condensed" pitchFamily="18" charset="0"/>
                <a:ea typeface="+mn-ea"/>
              </a:rPr>
              <a:t>Lesson 10: The Veil</a:t>
            </a:r>
            <a:endParaRPr lang="en-US" b="1" dirty="0">
              <a:solidFill>
                <a:srgbClr val="FF9375"/>
              </a:solidFill>
              <a:latin typeface="Bernard MT Condensed" pitchFamily="18" charset="0"/>
              <a:ea typeface="+mn-ea"/>
            </a:endParaRPr>
          </a:p>
        </p:txBody>
      </p:sp>
      <p:sp>
        <p:nvSpPr>
          <p:cNvPr id="4" name="Rectangle 3"/>
          <p:cNvSpPr/>
          <p:nvPr/>
        </p:nvSpPr>
        <p:spPr>
          <a:xfrm>
            <a:off x="228600" y="609600"/>
            <a:ext cx="89154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9375"/>
                </a:solidFill>
                <a:latin typeface="Andalus" pitchFamily="2" charset="-78"/>
                <a:ea typeface="+mn-ea"/>
                <a:cs typeface="Andalus" pitchFamily="2" charset="-78"/>
              </a:rPr>
              <a:t>The renting of the veil occurred from top to bottom.  This event took place by the hand of God Himself  (Matthew 27:50-51).</a:t>
            </a:r>
          </a:p>
        </p:txBody>
      </p:sp>
      <p:sp>
        <p:nvSpPr>
          <p:cNvPr id="5" name="Rectangle 4"/>
          <p:cNvSpPr/>
          <p:nvPr/>
        </p:nvSpPr>
        <p:spPr>
          <a:xfrm>
            <a:off x="685800" y="2133600"/>
            <a:ext cx="80772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A74F"/>
                </a:solidFill>
                <a:latin typeface="Andalus" pitchFamily="2" charset="-78"/>
                <a:ea typeface="+mn-ea"/>
                <a:cs typeface="Andalus" pitchFamily="2" charset="-78"/>
              </a:rPr>
              <a:t>This took place at three o’clock in the afternoon, the hour of the evening sacrifice (Matthew 27:46 – the ninth hour – 3:00 p.m.).</a:t>
            </a:r>
            <a:endParaRPr lang="en-US" sz="3200" dirty="0">
              <a:solidFill>
                <a:srgbClr val="FFA74F"/>
              </a:solidFill>
              <a:latin typeface="Andalus" pitchFamily="2" charset="-78"/>
              <a:ea typeface="+mn-ea"/>
              <a:cs typeface="Andalus" pitchFamily="2" charset="-78"/>
            </a:endParaRPr>
          </a:p>
        </p:txBody>
      </p:sp>
      <p:sp>
        <p:nvSpPr>
          <p:cNvPr id="6" name="Rectangle 5"/>
          <p:cNvSpPr/>
          <p:nvPr/>
        </p:nvSpPr>
        <p:spPr>
          <a:xfrm>
            <a:off x="228600" y="3657600"/>
            <a:ext cx="8915400" cy="2554545"/>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BF4B"/>
                </a:solidFill>
                <a:latin typeface="Andalus" pitchFamily="2" charset="-78"/>
                <a:ea typeface="+mn-ea"/>
                <a:cs typeface="Andalus" pitchFamily="2" charset="-78"/>
              </a:rPr>
              <a:t>The Priest was sacrificing the Passover Lamb upon the Brazen Altar in the Temple courtyard.  At this same hour, Jesus, our true Passover Lamb, was being sacrificed upon the Brazen Altar of the Cross of Calvary  (I Corinthians 5:7).</a:t>
            </a:r>
            <a:endParaRPr lang="en-US" sz="3200" dirty="0">
              <a:solidFill>
                <a:srgbClr val="FFBF4B"/>
              </a:solidFill>
              <a:latin typeface="Andalus" pitchFamily="2" charset="-78"/>
              <a:ea typeface="+mn-ea"/>
              <a:cs typeface="Andalus" pitchFamily="2" charset="-78"/>
            </a:endParaRPr>
          </a:p>
        </p:txBody>
      </p:sp>
    </p:spTree>
  </p:cSld>
  <p:clrMapOvr>
    <a:masterClrMapping/>
  </p:clrMapOvr>
  <p:transition xmlns:p14="http://schemas.microsoft.com/office/powerpoint/2010/main">
    <p:pull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900" decel="100000" fill="hold"/>
                                        <p:tgtEl>
                                          <p:spTgt spid="5"/>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7"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anim calcmode="lin" valueType="num">
                                      <p:cBhvr>
                                        <p:cTn id="24" dur="1000" fill="hold"/>
                                        <p:tgtEl>
                                          <p:spTgt spid="6"/>
                                        </p:tgtEl>
                                        <p:attrNameLst>
                                          <p:attrName>ppt_x</p:attrName>
                                        </p:attrNameLst>
                                      </p:cBhvr>
                                      <p:tavLst>
                                        <p:tav tm="0">
                                          <p:val>
                                            <p:strVal val="#ppt_x"/>
                                          </p:val>
                                        </p:tav>
                                        <p:tav tm="100000">
                                          <p:val>
                                            <p:strVal val="#ppt_x"/>
                                          </p:val>
                                        </p:tav>
                                      </p:tavLst>
                                    </p:anim>
                                    <p:anim calcmode="lin" valueType="num">
                                      <p:cBhvr>
                                        <p:cTn id="25" dur="900" decel="100000" fill="hold"/>
                                        <p:tgtEl>
                                          <p:spTgt spid="6"/>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315200" y="0"/>
            <a:ext cx="1828800" cy="369332"/>
          </a:xfrm>
          <a:prstGeom prst="rect">
            <a:avLst/>
          </a:prstGeom>
          <a:noFill/>
        </p:spPr>
        <p:txBody>
          <a:bodyPr>
            <a:spAutoFit/>
            <a:scene3d>
              <a:camera prst="orthographicFront"/>
              <a:lightRig rig="threePt" dir="t"/>
            </a:scene3d>
            <a:sp3d extrusionH="57150">
              <a:bevelT w="38100" h="38100"/>
            </a:sp3d>
          </a:bodyPr>
          <a:lstStyle/>
          <a:p>
            <a:pPr>
              <a:defRPr/>
            </a:pPr>
            <a:r>
              <a:rPr lang="en-US" b="1" dirty="0">
                <a:solidFill>
                  <a:srgbClr val="FF9375"/>
                </a:solidFill>
                <a:latin typeface="Bernard MT Condensed" pitchFamily="18" charset="0"/>
                <a:ea typeface="+mn-ea"/>
              </a:rPr>
              <a:t>Lesson 10: The Veil</a:t>
            </a:r>
            <a:endParaRPr lang="en-US" b="1" dirty="0">
              <a:solidFill>
                <a:srgbClr val="FF9375"/>
              </a:solidFill>
              <a:latin typeface="Bernard MT Condensed" pitchFamily="18" charset="0"/>
              <a:ea typeface="+mn-ea"/>
            </a:endParaRPr>
          </a:p>
        </p:txBody>
      </p:sp>
      <p:sp>
        <p:nvSpPr>
          <p:cNvPr id="4" name="Rectangle 3"/>
          <p:cNvSpPr/>
          <p:nvPr/>
        </p:nvSpPr>
        <p:spPr>
          <a:xfrm>
            <a:off x="1143000" y="152400"/>
            <a:ext cx="6096000" cy="304698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8AA7E2"/>
                </a:solidFill>
                <a:latin typeface="Andalus" pitchFamily="2" charset="-78"/>
                <a:ea typeface="+mn-ea"/>
                <a:cs typeface="Andalus" pitchFamily="2" charset="-78"/>
              </a:rPr>
              <a:t>At this moment Jesus cried, </a:t>
            </a:r>
            <a:r>
              <a:rPr lang="en-US" sz="3200" b="1" i="1" dirty="0">
                <a:solidFill>
                  <a:srgbClr val="8AA7E2"/>
                </a:solidFill>
                <a:latin typeface="Andalus" pitchFamily="2" charset="-78"/>
                <a:ea typeface="+mn-ea"/>
                <a:cs typeface="Andalus" pitchFamily="2" charset="-78"/>
              </a:rPr>
              <a:t>“It is finished”,</a:t>
            </a:r>
            <a:r>
              <a:rPr lang="en-US" sz="3200" b="1" dirty="0">
                <a:solidFill>
                  <a:srgbClr val="8AA7E2"/>
                </a:solidFill>
                <a:latin typeface="Andalus" pitchFamily="2" charset="-78"/>
                <a:ea typeface="+mn-ea"/>
                <a:cs typeface="Andalus" pitchFamily="2" charset="-78"/>
              </a:rPr>
              <a:t> and yielded up the ghost.  The veil was torn, changing it forever from a barrier into a new and living way to enter the presence of God!</a:t>
            </a:r>
          </a:p>
        </p:txBody>
      </p:sp>
      <p:pic>
        <p:nvPicPr>
          <p:cNvPr id="14340" name="Picture 4" descr="http://www.actsamerica.org/images/biographies/Jesus-On-Cross.jpg"/>
          <p:cNvPicPr>
            <a:picLocks noChangeAspect="1" noChangeArrowheads="1"/>
          </p:cNvPicPr>
          <p:nvPr/>
        </p:nvPicPr>
        <p:blipFill>
          <a:blip r:embed="rId3" cstate="print"/>
          <a:srcRect/>
          <a:stretch>
            <a:fillRect/>
          </a:stretch>
        </p:blipFill>
        <p:spPr bwMode="auto">
          <a:xfrm>
            <a:off x="1371600" y="3276600"/>
            <a:ext cx="4852218" cy="3200400"/>
          </a:xfrm>
          <a:prstGeom prst="rect">
            <a:avLst/>
          </a:prstGeom>
          <a:ln>
            <a:noFill/>
          </a:ln>
          <a:effectLst>
            <a:softEdge rad="112500"/>
          </a:effectLst>
        </p:spPr>
      </p:pic>
      <p:pic>
        <p:nvPicPr>
          <p:cNvPr id="14341" name="Picture 5" descr="C:\Users\Candra Poitras\Pictures\torn_veil[1].jpg"/>
          <p:cNvPicPr>
            <a:picLocks noChangeAspect="1" noChangeArrowheads="1"/>
          </p:cNvPicPr>
          <p:nvPr/>
        </p:nvPicPr>
        <p:blipFill>
          <a:blip r:embed="rId4" cstate="print"/>
          <a:srcRect/>
          <a:stretch>
            <a:fillRect/>
          </a:stretch>
        </p:blipFill>
        <p:spPr bwMode="auto">
          <a:xfrm rot="20903839">
            <a:off x="5175073" y="3516797"/>
            <a:ext cx="3405809" cy="2554357"/>
          </a:xfrm>
          <a:prstGeom prst="rect">
            <a:avLst/>
          </a:prstGeom>
          <a:ln>
            <a:noFill/>
          </a:ln>
          <a:effectLst>
            <a:softEdge rad="112500"/>
          </a:effectLst>
        </p:spPr>
      </p:pic>
    </p:spTree>
  </p:cSld>
  <p:clrMapOvr>
    <a:masterClrMapping/>
  </p:clrMapOvr>
  <p:transition xmlns:p14="http://schemas.microsoft.com/office/powerpoint/2010/main">
    <p:pull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315200" y="0"/>
            <a:ext cx="1828800" cy="369332"/>
          </a:xfrm>
          <a:prstGeom prst="rect">
            <a:avLst/>
          </a:prstGeom>
          <a:noFill/>
        </p:spPr>
        <p:txBody>
          <a:bodyPr>
            <a:spAutoFit/>
            <a:scene3d>
              <a:camera prst="orthographicFront"/>
              <a:lightRig rig="threePt" dir="t"/>
            </a:scene3d>
            <a:sp3d extrusionH="57150">
              <a:bevelT w="38100" h="38100"/>
            </a:sp3d>
          </a:bodyPr>
          <a:lstStyle/>
          <a:p>
            <a:pPr>
              <a:defRPr/>
            </a:pPr>
            <a:r>
              <a:rPr lang="en-US" b="1" dirty="0">
                <a:solidFill>
                  <a:srgbClr val="FF9375"/>
                </a:solidFill>
                <a:latin typeface="Bernard MT Condensed" pitchFamily="18" charset="0"/>
                <a:ea typeface="+mn-ea"/>
              </a:rPr>
              <a:t>Lesson 10: The Veil</a:t>
            </a:r>
            <a:endParaRPr lang="en-US" b="1" dirty="0">
              <a:solidFill>
                <a:srgbClr val="FF9375"/>
              </a:solidFill>
              <a:latin typeface="Bernard MT Condensed" pitchFamily="18" charset="0"/>
              <a:ea typeface="+mn-ea"/>
            </a:endParaRPr>
          </a:p>
        </p:txBody>
      </p:sp>
      <p:sp>
        <p:nvSpPr>
          <p:cNvPr id="4" name="Rectangle 3"/>
          <p:cNvSpPr/>
          <p:nvPr/>
        </p:nvSpPr>
        <p:spPr>
          <a:xfrm>
            <a:off x="0" y="1371600"/>
            <a:ext cx="4572000" cy="304698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9375"/>
                </a:solidFill>
                <a:latin typeface="Andalus" pitchFamily="2" charset="-78"/>
                <a:ea typeface="+mn-ea"/>
                <a:cs typeface="Andalus" pitchFamily="2" charset="-78"/>
              </a:rPr>
              <a:t>What beauty there is in God’s perfect plan for our lives!  He always shows us our need, and then gives us a way to overcome and fulfill that need. </a:t>
            </a:r>
            <a:endParaRPr lang="en-US" sz="3200" dirty="0">
              <a:solidFill>
                <a:srgbClr val="FF9375"/>
              </a:solidFill>
              <a:latin typeface="Andalus" pitchFamily="2" charset="-78"/>
              <a:ea typeface="+mn-ea"/>
              <a:cs typeface="Andalus" pitchFamily="2" charset="-78"/>
            </a:endParaRPr>
          </a:p>
        </p:txBody>
      </p:sp>
      <p:sp>
        <p:nvSpPr>
          <p:cNvPr id="5" name="Rectangle 4"/>
          <p:cNvSpPr/>
          <p:nvPr/>
        </p:nvSpPr>
        <p:spPr>
          <a:xfrm>
            <a:off x="4876800" y="2286000"/>
            <a:ext cx="4267200" cy="304698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2E5C"/>
                </a:solidFill>
                <a:latin typeface="Andalus" pitchFamily="2" charset="-78"/>
                <a:ea typeface="+mn-ea"/>
                <a:cs typeface="Andalus" pitchFamily="2" charset="-78"/>
              </a:rPr>
              <a:t>God cared enough to come himself – to be robed in flesh – and provide the way through the “veil” for each one of us.</a:t>
            </a:r>
            <a:endParaRPr lang="en-US" sz="3200" dirty="0">
              <a:solidFill>
                <a:srgbClr val="002E5C"/>
              </a:solidFill>
              <a:latin typeface="Andalus" pitchFamily="2" charset="-78"/>
              <a:ea typeface="+mn-ea"/>
              <a:cs typeface="Andalus" pitchFamily="2" charset="-78"/>
            </a:endParaRPr>
          </a:p>
        </p:txBody>
      </p:sp>
    </p:spTree>
  </p:cSld>
  <p:clrMapOvr>
    <a:masterClrMapping/>
  </p:clrMapOvr>
  <p:transition xmlns:p14="http://schemas.microsoft.com/office/powerpoint/2010/main">
    <p:pull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10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315200" y="0"/>
            <a:ext cx="1828800" cy="369332"/>
          </a:xfrm>
          <a:prstGeom prst="rect">
            <a:avLst/>
          </a:prstGeom>
          <a:noFill/>
        </p:spPr>
        <p:txBody>
          <a:bodyPr>
            <a:spAutoFit/>
            <a:scene3d>
              <a:camera prst="orthographicFront"/>
              <a:lightRig rig="threePt" dir="t"/>
            </a:scene3d>
            <a:sp3d extrusionH="57150">
              <a:bevelT w="38100" h="38100"/>
            </a:sp3d>
          </a:bodyPr>
          <a:lstStyle/>
          <a:p>
            <a:pPr>
              <a:defRPr/>
            </a:pPr>
            <a:r>
              <a:rPr lang="en-US" b="1" dirty="0">
                <a:solidFill>
                  <a:srgbClr val="FF9375"/>
                </a:solidFill>
                <a:latin typeface="Bernard MT Condensed" pitchFamily="18" charset="0"/>
                <a:ea typeface="+mn-ea"/>
              </a:rPr>
              <a:t>Lesson 10: The Veil</a:t>
            </a:r>
            <a:endParaRPr lang="en-US" b="1" dirty="0">
              <a:solidFill>
                <a:srgbClr val="FF9375"/>
              </a:solidFill>
              <a:latin typeface="Bernard MT Condensed" pitchFamily="18" charset="0"/>
              <a:ea typeface="+mn-ea"/>
            </a:endParaRPr>
          </a:p>
        </p:txBody>
      </p:sp>
      <p:sp>
        <p:nvSpPr>
          <p:cNvPr id="4099" name="Rectangle 3"/>
          <p:cNvSpPr>
            <a:spLocks noChangeArrowheads="1"/>
          </p:cNvSpPr>
          <p:nvPr/>
        </p:nvSpPr>
        <p:spPr bwMode="auto">
          <a:xfrm>
            <a:off x="1219200" y="2057400"/>
            <a:ext cx="6781800" cy="2862322"/>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3600" b="1">
                <a:solidFill>
                  <a:srgbClr val="8AA7E2"/>
                </a:solidFill>
                <a:latin typeface="Andalus" pitchFamily="2" charset="-78"/>
                <a:ea typeface="Times New Roman" pitchFamily="18" charset="0"/>
                <a:cs typeface="Andalus" pitchFamily="2" charset="-78"/>
              </a:rPr>
              <a:t>“And thou shalt make a veil of blue, and purple, and scarlet, and fine twined linen of cunning work:  with cherubim shall it be made.”</a:t>
            </a:r>
          </a:p>
          <a:p>
            <a:pPr algn="ctr" eaLnBrk="0" hangingPunct="0">
              <a:defRPr/>
            </a:pPr>
            <a:r>
              <a:rPr lang="en-US" sz="3600" b="1">
                <a:solidFill>
                  <a:srgbClr val="8AA7E2"/>
                </a:solidFill>
                <a:latin typeface="Andalus" pitchFamily="2" charset="-78"/>
                <a:ea typeface="Times New Roman" pitchFamily="18" charset="0"/>
                <a:cs typeface="Andalus" pitchFamily="2" charset="-78"/>
              </a:rPr>
              <a:t>(Exodus 26:31)</a:t>
            </a:r>
            <a:r>
              <a:rPr lang="en-US" sz="3600" b="1">
                <a:solidFill>
                  <a:srgbClr val="8AA7E2"/>
                </a:solidFill>
                <a:latin typeface="Andalus" pitchFamily="2" charset="-78"/>
                <a:ea typeface="+mn-ea"/>
                <a:cs typeface="Andalus" pitchFamily="2" charset="-78"/>
              </a:rPr>
              <a:t> </a:t>
            </a:r>
          </a:p>
        </p:txBody>
      </p:sp>
    </p:spTree>
  </p:cSld>
  <p:clrMapOvr>
    <a:masterClrMapping/>
  </p:clrMapOvr>
  <p:transition xmlns:p14="http://schemas.microsoft.com/office/powerpoint/2010/main">
    <p:pul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box(in)">
                                      <p:cBhvr>
                                        <p:cTn id="7" dur="5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315200" y="0"/>
            <a:ext cx="1828800" cy="369332"/>
          </a:xfrm>
          <a:prstGeom prst="rect">
            <a:avLst/>
          </a:prstGeom>
          <a:noFill/>
        </p:spPr>
        <p:txBody>
          <a:bodyPr>
            <a:spAutoFit/>
            <a:scene3d>
              <a:camera prst="orthographicFront"/>
              <a:lightRig rig="threePt" dir="t"/>
            </a:scene3d>
            <a:sp3d extrusionH="57150">
              <a:bevelT w="38100" h="38100"/>
            </a:sp3d>
          </a:bodyPr>
          <a:lstStyle/>
          <a:p>
            <a:pPr>
              <a:defRPr/>
            </a:pPr>
            <a:r>
              <a:rPr lang="en-US" b="1" dirty="0">
                <a:solidFill>
                  <a:srgbClr val="FF9375"/>
                </a:solidFill>
                <a:latin typeface="Bernard MT Condensed" pitchFamily="18" charset="0"/>
                <a:ea typeface="+mn-ea"/>
              </a:rPr>
              <a:t>Lesson 10: The Veil</a:t>
            </a:r>
            <a:endParaRPr lang="en-US" b="1" dirty="0">
              <a:solidFill>
                <a:srgbClr val="FF9375"/>
              </a:solidFill>
              <a:latin typeface="Bernard MT Condensed" pitchFamily="18" charset="0"/>
              <a:ea typeface="+mn-ea"/>
            </a:endParaRPr>
          </a:p>
        </p:txBody>
      </p:sp>
      <p:sp>
        <p:nvSpPr>
          <p:cNvPr id="4" name="Rectangle 3"/>
          <p:cNvSpPr/>
          <p:nvPr/>
        </p:nvSpPr>
        <p:spPr>
          <a:xfrm>
            <a:off x="1295400" y="4267200"/>
            <a:ext cx="7391400" cy="2308324"/>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solidFill>
                  <a:srgbClr val="FF9375"/>
                </a:solidFill>
                <a:latin typeface="Andalus" pitchFamily="2" charset="-78"/>
                <a:ea typeface="+mn-ea"/>
                <a:cs typeface="Andalus" pitchFamily="2" charset="-78"/>
              </a:rPr>
              <a:t>The beauty of God’s design in His plan for our lives becomes more and more clear the closer we get to Him and His awesome presence.</a:t>
            </a:r>
            <a:endParaRPr lang="en-US" sz="3600" dirty="0">
              <a:solidFill>
                <a:srgbClr val="FF9375"/>
              </a:solidFill>
              <a:latin typeface="Andalus" pitchFamily="2" charset="-78"/>
              <a:ea typeface="+mn-ea"/>
              <a:cs typeface="Andalus" pitchFamily="2" charset="-78"/>
            </a:endParaRPr>
          </a:p>
        </p:txBody>
      </p:sp>
      <p:pic>
        <p:nvPicPr>
          <p:cNvPr id="5123" name="Picture 3" descr="C:\Users\Candra Poitras\Pictures\blueprints_and_plan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057400" y="533400"/>
            <a:ext cx="5486400" cy="34290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xmlns:p14="http://schemas.microsoft.com/office/powerpoint/2010/main">
    <p:pull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5123"/>
                                        </p:tgtEl>
                                        <p:attrNameLst>
                                          <p:attrName>style.visibility</p:attrName>
                                        </p:attrNameLst>
                                      </p:cBhvr>
                                      <p:to>
                                        <p:strVal val="visible"/>
                                      </p:to>
                                    </p:set>
                                    <p:anim calcmode="lin" valueType="num">
                                      <p:cBhvr>
                                        <p:cTn id="7" dur="1000" fill="hold"/>
                                        <p:tgtEl>
                                          <p:spTgt spid="5123"/>
                                        </p:tgtEl>
                                        <p:attrNameLst>
                                          <p:attrName>ppt_w</p:attrName>
                                        </p:attrNameLst>
                                      </p:cBhvr>
                                      <p:tavLst>
                                        <p:tav tm="0">
                                          <p:val>
                                            <p:strVal val="#ppt_w+.3"/>
                                          </p:val>
                                        </p:tav>
                                        <p:tav tm="100000">
                                          <p:val>
                                            <p:strVal val="#ppt_w"/>
                                          </p:val>
                                        </p:tav>
                                      </p:tavLst>
                                    </p:anim>
                                    <p:anim calcmode="lin" valueType="num">
                                      <p:cBhvr>
                                        <p:cTn id="8" dur="1000" fill="hold"/>
                                        <p:tgtEl>
                                          <p:spTgt spid="5123"/>
                                        </p:tgtEl>
                                        <p:attrNameLst>
                                          <p:attrName>ppt_h</p:attrName>
                                        </p:attrNameLst>
                                      </p:cBhvr>
                                      <p:tavLst>
                                        <p:tav tm="0">
                                          <p:val>
                                            <p:strVal val="#ppt_h"/>
                                          </p:val>
                                        </p:tav>
                                        <p:tav tm="100000">
                                          <p:val>
                                            <p:strVal val="#ppt_h"/>
                                          </p:val>
                                        </p:tav>
                                      </p:tavLst>
                                    </p:anim>
                                    <p:animEffect transition="in" filter="fade">
                                      <p:cBhvr>
                                        <p:cTn id="9" dur="1000"/>
                                        <p:tgtEl>
                                          <p:spTgt spid="512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ppt_w</p:attrName>
                                        </p:attrNameLst>
                                      </p:cBhvr>
                                      <p:tavLst>
                                        <p:tav tm="0">
                                          <p:val>
                                            <p:strVal val="#ppt_w+.3"/>
                                          </p:val>
                                        </p:tav>
                                        <p:tav tm="100000">
                                          <p:val>
                                            <p:strVal val="#ppt_w"/>
                                          </p:val>
                                        </p:tav>
                                      </p:tavLst>
                                    </p:anim>
                                    <p:anim calcmode="lin" valueType="num">
                                      <p:cBhvr>
                                        <p:cTn id="15" dur="1000" fill="hold"/>
                                        <p:tgtEl>
                                          <p:spTgt spid="4"/>
                                        </p:tgtEl>
                                        <p:attrNameLst>
                                          <p:attrName>ppt_h</p:attrName>
                                        </p:attrNameLst>
                                      </p:cBhvr>
                                      <p:tavLst>
                                        <p:tav tm="0">
                                          <p:val>
                                            <p:strVal val="#ppt_h"/>
                                          </p:val>
                                        </p:tav>
                                        <p:tav tm="100000">
                                          <p:val>
                                            <p:strVal val="#ppt_h"/>
                                          </p:val>
                                        </p:tav>
                                      </p:tavLst>
                                    </p:anim>
                                    <p:animEffect transition="in" filter="fade">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315200" y="0"/>
            <a:ext cx="1828800" cy="369332"/>
          </a:xfrm>
          <a:prstGeom prst="rect">
            <a:avLst/>
          </a:prstGeom>
          <a:noFill/>
        </p:spPr>
        <p:txBody>
          <a:bodyPr>
            <a:spAutoFit/>
            <a:scene3d>
              <a:camera prst="orthographicFront"/>
              <a:lightRig rig="threePt" dir="t"/>
            </a:scene3d>
            <a:sp3d extrusionH="57150">
              <a:bevelT w="38100" h="38100"/>
            </a:sp3d>
          </a:bodyPr>
          <a:lstStyle/>
          <a:p>
            <a:pPr>
              <a:defRPr/>
            </a:pPr>
            <a:r>
              <a:rPr lang="en-US" b="1" dirty="0">
                <a:solidFill>
                  <a:srgbClr val="FF9375"/>
                </a:solidFill>
                <a:latin typeface="Bernard MT Condensed" pitchFamily="18" charset="0"/>
                <a:ea typeface="+mn-ea"/>
              </a:rPr>
              <a:t>Lesson 10: The Veil</a:t>
            </a:r>
            <a:endParaRPr lang="en-US" b="1" dirty="0">
              <a:solidFill>
                <a:srgbClr val="FF9375"/>
              </a:solidFill>
              <a:latin typeface="Bernard MT Condensed" pitchFamily="18" charset="0"/>
              <a:ea typeface="+mn-ea"/>
            </a:endParaRPr>
          </a:p>
        </p:txBody>
      </p:sp>
      <p:sp>
        <p:nvSpPr>
          <p:cNvPr id="4" name="Rectangle 3"/>
          <p:cNvSpPr/>
          <p:nvPr/>
        </p:nvSpPr>
        <p:spPr>
          <a:xfrm>
            <a:off x="990600" y="1295400"/>
            <a:ext cx="67056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BF4B"/>
                </a:solidFill>
                <a:latin typeface="Andalus" pitchFamily="2" charset="-78"/>
                <a:ea typeface="+mn-ea"/>
                <a:cs typeface="Andalus" pitchFamily="2" charset="-78"/>
              </a:rPr>
              <a:t>The Veil was a curtain separating the Holy Place from the Most Holy Place.  It was made of fine twined linen and was white in color.</a:t>
            </a:r>
            <a:endParaRPr lang="en-US" sz="3200" dirty="0">
              <a:solidFill>
                <a:srgbClr val="FFBF4B"/>
              </a:solidFill>
              <a:latin typeface="Andalus" pitchFamily="2" charset="-78"/>
              <a:ea typeface="+mn-ea"/>
              <a:cs typeface="Andalus" pitchFamily="2" charset="-78"/>
            </a:endParaRPr>
          </a:p>
        </p:txBody>
      </p:sp>
      <p:sp>
        <p:nvSpPr>
          <p:cNvPr id="5" name="Rectangle 4"/>
          <p:cNvSpPr/>
          <p:nvPr/>
        </p:nvSpPr>
        <p:spPr>
          <a:xfrm>
            <a:off x="0" y="3352800"/>
            <a:ext cx="91440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A74F"/>
                </a:solidFill>
                <a:latin typeface="Andalus" pitchFamily="2" charset="-78"/>
                <a:ea typeface="+mn-ea"/>
                <a:cs typeface="Andalus" pitchFamily="2" charset="-78"/>
              </a:rPr>
              <a:t>The Bible says it was made with cunning work and was very strong.  Two teams of oxen, pulling in opposite directions, could not tear it apart.  This speaks of the strength we find in knowing God.</a:t>
            </a:r>
            <a:endParaRPr lang="en-US" sz="3200" dirty="0">
              <a:solidFill>
                <a:srgbClr val="FFA74F"/>
              </a:solidFill>
              <a:latin typeface="Andalus" pitchFamily="2" charset="-78"/>
              <a:ea typeface="+mn-ea"/>
              <a:cs typeface="Andalus" pitchFamily="2" charset="-78"/>
            </a:endParaRPr>
          </a:p>
        </p:txBody>
      </p:sp>
    </p:spTree>
  </p:cSld>
  <p:clrMapOvr>
    <a:masterClrMapping/>
  </p:clrMapOvr>
  <p:transition xmlns:p14="http://schemas.microsoft.com/office/powerpoint/2010/main">
    <p:pull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315200" y="0"/>
            <a:ext cx="1828800" cy="369332"/>
          </a:xfrm>
          <a:prstGeom prst="rect">
            <a:avLst/>
          </a:prstGeom>
          <a:noFill/>
        </p:spPr>
        <p:txBody>
          <a:bodyPr>
            <a:spAutoFit/>
            <a:scene3d>
              <a:camera prst="orthographicFront"/>
              <a:lightRig rig="threePt" dir="t"/>
            </a:scene3d>
            <a:sp3d extrusionH="57150">
              <a:bevelT w="38100" h="38100"/>
            </a:sp3d>
          </a:bodyPr>
          <a:lstStyle/>
          <a:p>
            <a:pPr>
              <a:defRPr/>
            </a:pPr>
            <a:r>
              <a:rPr lang="en-US" b="1" dirty="0">
                <a:solidFill>
                  <a:srgbClr val="FF9375"/>
                </a:solidFill>
                <a:latin typeface="Bernard MT Condensed" pitchFamily="18" charset="0"/>
                <a:ea typeface="+mn-ea"/>
              </a:rPr>
              <a:t>Lesson 10: The Veil</a:t>
            </a:r>
            <a:endParaRPr lang="en-US" b="1" dirty="0">
              <a:solidFill>
                <a:srgbClr val="FF9375"/>
              </a:solidFill>
              <a:latin typeface="Bernard MT Condensed" pitchFamily="18" charset="0"/>
              <a:ea typeface="+mn-ea"/>
            </a:endParaRPr>
          </a:p>
        </p:txBody>
      </p:sp>
      <p:sp>
        <p:nvSpPr>
          <p:cNvPr id="4" name="Rectangle 3"/>
          <p:cNvSpPr/>
          <p:nvPr/>
        </p:nvSpPr>
        <p:spPr>
          <a:xfrm>
            <a:off x="228600" y="685800"/>
            <a:ext cx="8915400" cy="2308324"/>
          </a:xfrm>
          <a:prstGeom prst="rect">
            <a:avLst/>
          </a:prstGeom>
        </p:spPr>
        <p:txBody>
          <a:bodyPr>
            <a:spAutoFit/>
            <a:scene3d>
              <a:camera prst="orthographicFront"/>
              <a:lightRig rig="threePt" dir="t"/>
            </a:scene3d>
            <a:sp3d extrusionH="57150">
              <a:bevelT w="38100" h="38100"/>
            </a:sp3d>
          </a:bodyPr>
          <a:lstStyle/>
          <a:p>
            <a:pPr>
              <a:defRPr/>
            </a:pPr>
            <a:r>
              <a:rPr lang="en-US" sz="3600" b="1" dirty="0">
                <a:solidFill>
                  <a:srgbClr val="002E5C"/>
                </a:solidFill>
                <a:latin typeface="Andalus" pitchFamily="2" charset="-78"/>
                <a:ea typeface="+mn-ea"/>
                <a:cs typeface="Andalus" pitchFamily="2" charset="-78"/>
              </a:rPr>
              <a:t>The Veil had the forms of cherubim embroidered upon it in blue, purple, and scarlet (Exodus 36:35).  These colors speak of the following:</a:t>
            </a:r>
            <a:endParaRPr lang="en-US" sz="3600" dirty="0">
              <a:solidFill>
                <a:srgbClr val="002E5C"/>
              </a:solidFill>
              <a:latin typeface="Andalus" pitchFamily="2" charset="-78"/>
              <a:ea typeface="+mn-ea"/>
              <a:cs typeface="Andalus" pitchFamily="2" charset="-78"/>
            </a:endParaRPr>
          </a:p>
        </p:txBody>
      </p:sp>
      <p:sp>
        <p:nvSpPr>
          <p:cNvPr id="7171" name="Rectangle 3"/>
          <p:cNvSpPr>
            <a:spLocks noChangeArrowheads="1"/>
          </p:cNvSpPr>
          <p:nvPr/>
        </p:nvSpPr>
        <p:spPr bwMode="auto">
          <a:xfrm>
            <a:off x="1066800" y="2895600"/>
            <a:ext cx="6705600" cy="2062103"/>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just" eaLnBrk="0" hangingPunct="0">
              <a:buFontTx/>
              <a:buChar char="•"/>
              <a:tabLst>
                <a:tab pos="685800" algn="l"/>
              </a:tabLst>
              <a:defRPr/>
            </a:pPr>
            <a:r>
              <a:rPr lang="en-US" sz="3200" b="1" dirty="0">
                <a:solidFill>
                  <a:srgbClr val="8AA7E2"/>
                </a:solidFill>
                <a:latin typeface="Andalus" pitchFamily="2" charset="-78"/>
                <a:ea typeface="Times New Roman" pitchFamily="18" charset="0"/>
                <a:cs typeface="Andalus" pitchFamily="2" charset="-78"/>
              </a:rPr>
              <a:t>BLUE – heavenly nature of Christ</a:t>
            </a:r>
            <a:endParaRPr lang="en-US" sz="3200" b="1" dirty="0">
              <a:solidFill>
                <a:srgbClr val="8AA7E2"/>
              </a:solidFill>
              <a:latin typeface="Andalus" pitchFamily="2" charset="-78"/>
              <a:ea typeface="+mn-ea"/>
              <a:cs typeface="Andalus" pitchFamily="2" charset="-78"/>
            </a:endParaRPr>
          </a:p>
          <a:p>
            <a:pPr algn="just" eaLnBrk="0" hangingPunct="0">
              <a:buFontTx/>
              <a:buChar char="•"/>
              <a:tabLst>
                <a:tab pos="685800" algn="l"/>
              </a:tabLst>
              <a:defRPr/>
            </a:pPr>
            <a:r>
              <a:rPr lang="en-US" sz="3200" b="1" dirty="0">
                <a:solidFill>
                  <a:srgbClr val="002E5C"/>
                </a:solidFill>
                <a:latin typeface="Andalus" pitchFamily="2" charset="-78"/>
                <a:ea typeface="Times New Roman" pitchFamily="18" charset="0"/>
                <a:cs typeface="Andalus" pitchFamily="2" charset="-78"/>
              </a:rPr>
              <a:t>PURPLE – kingship, royalty</a:t>
            </a:r>
            <a:endParaRPr lang="en-US" sz="3200" b="1" dirty="0">
              <a:solidFill>
                <a:srgbClr val="002E5C"/>
              </a:solidFill>
              <a:latin typeface="Andalus" pitchFamily="2" charset="-78"/>
              <a:ea typeface="+mn-ea"/>
              <a:cs typeface="Andalus" pitchFamily="2" charset="-78"/>
            </a:endParaRPr>
          </a:p>
          <a:p>
            <a:pPr algn="just" eaLnBrk="0" hangingPunct="0">
              <a:buFontTx/>
              <a:buChar char="•"/>
              <a:tabLst>
                <a:tab pos="685800" algn="l"/>
              </a:tabLst>
              <a:defRPr/>
            </a:pPr>
            <a:r>
              <a:rPr lang="en-US" sz="3200" b="1" dirty="0">
                <a:solidFill>
                  <a:srgbClr val="8AA7E2"/>
                </a:solidFill>
                <a:latin typeface="Andalus" pitchFamily="2" charset="-78"/>
                <a:ea typeface="Times New Roman" pitchFamily="18" charset="0"/>
                <a:cs typeface="Andalus" pitchFamily="2" charset="-78"/>
              </a:rPr>
              <a:t>SCARLET – blood, redemption</a:t>
            </a:r>
            <a:endParaRPr lang="en-US" sz="3200" b="1" dirty="0">
              <a:solidFill>
                <a:srgbClr val="8AA7E2"/>
              </a:solidFill>
              <a:latin typeface="Andalus" pitchFamily="2" charset="-78"/>
              <a:ea typeface="+mn-ea"/>
              <a:cs typeface="Andalus" pitchFamily="2" charset="-78"/>
            </a:endParaRPr>
          </a:p>
          <a:p>
            <a:pPr algn="just" eaLnBrk="0" hangingPunct="0">
              <a:buFontTx/>
              <a:buChar char="•"/>
              <a:tabLst>
                <a:tab pos="685800" algn="l"/>
              </a:tabLst>
              <a:defRPr/>
            </a:pPr>
            <a:r>
              <a:rPr lang="en-US" sz="3200" b="1" dirty="0">
                <a:solidFill>
                  <a:srgbClr val="002E5C"/>
                </a:solidFill>
                <a:latin typeface="Andalus" pitchFamily="2" charset="-78"/>
                <a:ea typeface="Times New Roman" pitchFamily="18" charset="0"/>
                <a:cs typeface="Andalus" pitchFamily="2" charset="-78"/>
              </a:rPr>
              <a:t>WHITE – purity</a:t>
            </a:r>
            <a:endParaRPr lang="en-US" sz="3200" b="1" dirty="0">
              <a:solidFill>
                <a:srgbClr val="002E5C"/>
              </a:solidFill>
              <a:latin typeface="Andalus" pitchFamily="2" charset="-78"/>
              <a:ea typeface="+mn-ea"/>
              <a:cs typeface="Andalus" pitchFamily="2" charset="-78"/>
            </a:endParaRPr>
          </a:p>
        </p:txBody>
      </p:sp>
      <p:sp>
        <p:nvSpPr>
          <p:cNvPr id="6" name="Rectangle 5"/>
          <p:cNvSpPr/>
          <p:nvPr/>
        </p:nvSpPr>
        <p:spPr>
          <a:xfrm>
            <a:off x="457200" y="5029200"/>
            <a:ext cx="8458200" cy="107721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8AA7E2"/>
                </a:solidFill>
                <a:latin typeface="Andalus" pitchFamily="2" charset="-78"/>
                <a:ea typeface="+mn-ea"/>
                <a:cs typeface="Andalus" pitchFamily="2" charset="-78"/>
              </a:rPr>
              <a:t>All of these colors speak of Jesus Christ, as He represented all these things.</a:t>
            </a:r>
            <a:endParaRPr lang="en-US" sz="3200" dirty="0">
              <a:solidFill>
                <a:srgbClr val="8AA7E2"/>
              </a:solidFill>
              <a:latin typeface="Andalus" pitchFamily="2" charset="-78"/>
              <a:ea typeface="+mn-ea"/>
              <a:cs typeface="Andalus" pitchFamily="2" charset="-78"/>
            </a:endParaRPr>
          </a:p>
        </p:txBody>
      </p:sp>
    </p:spTree>
  </p:cSld>
  <p:clrMapOvr>
    <a:masterClrMapping/>
  </p:clrMapOvr>
  <p:transition xmlns:p14="http://schemas.microsoft.com/office/powerpoint/2010/main">
    <p:pull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from="(-#ppt_w/2)" to="(#ppt_x)" calcmode="lin" valueType="num">
                                      <p:cBhvr>
                                        <p:cTn id="7" dur="600" fill="hold">
                                          <p:stCondLst>
                                            <p:cond delay="0"/>
                                          </p:stCondLst>
                                        </p:cTn>
                                        <p:tgtEl>
                                          <p:spTgt spid="4"/>
                                        </p:tgtEl>
                                        <p:attrNameLst>
                                          <p:attrName>ppt_x</p:attrName>
                                        </p:attrNameLst>
                                      </p:cBhvr>
                                    </p:anim>
                                    <p:anim from="0" to="-1.0" calcmode="lin" valueType="num">
                                      <p:cBhvr>
                                        <p:cTn id="8" dur="200" decel="50000" autoRev="1" fill="hold">
                                          <p:stCondLst>
                                            <p:cond delay="600"/>
                                          </p:stCondLst>
                                        </p:cTn>
                                        <p:tgtEl>
                                          <p:spTgt spid="4"/>
                                        </p:tgtEl>
                                        <p:attrNameLst>
                                          <p:attrName>xshear</p:attrName>
                                        </p:attrNameLst>
                                      </p:cBhvr>
                                    </p:anim>
                                    <p:animScale>
                                      <p:cBhvr>
                                        <p:cTn id="9" dur="200" decel="100000" autoRev="1" fill="hold">
                                          <p:stCondLst>
                                            <p:cond delay="600"/>
                                          </p:stCondLst>
                                        </p:cTn>
                                        <p:tgtEl>
                                          <p:spTgt spid="4"/>
                                        </p:tgtEl>
                                      </p:cBhvr>
                                      <p:from x="100000" y="100000"/>
                                      <p:to x="80000" y="100000"/>
                                    </p:animScale>
                                    <p:anim by="(#ppt_h/3+#ppt_w*0.1)" calcmode="lin" valueType="num">
                                      <p:cBhvr additive="sum">
                                        <p:cTn id="10" dur="200" decel="100000" autoRev="1" fill="hold">
                                          <p:stCondLst>
                                            <p:cond delay="600"/>
                                          </p:stCondLst>
                                        </p:cTn>
                                        <p:tgtEl>
                                          <p:spTgt spid="4"/>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 from="(-#ppt_w/2)" to="(#ppt_x)" calcmode="lin" valueType="num">
                                      <p:cBhvr>
                                        <p:cTn id="15" dur="600" fill="hold">
                                          <p:stCondLst>
                                            <p:cond delay="0"/>
                                          </p:stCondLst>
                                        </p:cTn>
                                        <p:tgtEl>
                                          <p:spTgt spid="6"/>
                                        </p:tgtEl>
                                        <p:attrNameLst>
                                          <p:attrName>ppt_x</p:attrName>
                                        </p:attrNameLst>
                                      </p:cBhvr>
                                    </p:anim>
                                    <p:anim from="0" to="-1.0" calcmode="lin" valueType="num">
                                      <p:cBhvr>
                                        <p:cTn id="16" dur="200" decel="50000" autoRev="1" fill="hold">
                                          <p:stCondLst>
                                            <p:cond delay="600"/>
                                          </p:stCondLst>
                                        </p:cTn>
                                        <p:tgtEl>
                                          <p:spTgt spid="6"/>
                                        </p:tgtEl>
                                        <p:attrNameLst>
                                          <p:attrName>xshear</p:attrName>
                                        </p:attrNameLst>
                                      </p:cBhvr>
                                    </p:anim>
                                    <p:animScale>
                                      <p:cBhvr>
                                        <p:cTn id="17" dur="200" decel="100000" autoRev="1" fill="hold">
                                          <p:stCondLst>
                                            <p:cond delay="600"/>
                                          </p:stCondLst>
                                        </p:cTn>
                                        <p:tgtEl>
                                          <p:spTgt spid="6"/>
                                        </p:tgtEl>
                                      </p:cBhvr>
                                      <p:from x="100000" y="100000"/>
                                      <p:to x="80000" y="100000"/>
                                    </p:animScale>
                                    <p:anim by="(#ppt_h/3+#ppt_w*0.1)" calcmode="lin" valueType="num">
                                      <p:cBhvr additive="sum">
                                        <p:cTn id="18" dur="200" decel="100000" autoRev="1" fill="hold">
                                          <p:stCondLst>
                                            <p:cond delay="600"/>
                                          </p:stCondLst>
                                        </p:cTn>
                                        <p:tgtEl>
                                          <p:spTgt spid="6"/>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315200" y="0"/>
            <a:ext cx="1828800" cy="369332"/>
          </a:xfrm>
          <a:prstGeom prst="rect">
            <a:avLst/>
          </a:prstGeom>
          <a:noFill/>
        </p:spPr>
        <p:txBody>
          <a:bodyPr>
            <a:spAutoFit/>
            <a:scene3d>
              <a:camera prst="orthographicFront"/>
              <a:lightRig rig="threePt" dir="t"/>
            </a:scene3d>
            <a:sp3d extrusionH="57150">
              <a:bevelT w="38100" h="38100"/>
            </a:sp3d>
          </a:bodyPr>
          <a:lstStyle/>
          <a:p>
            <a:pPr>
              <a:defRPr/>
            </a:pPr>
            <a:r>
              <a:rPr lang="en-US" b="1" dirty="0">
                <a:solidFill>
                  <a:srgbClr val="FF9375"/>
                </a:solidFill>
                <a:latin typeface="Bernard MT Condensed" pitchFamily="18" charset="0"/>
                <a:ea typeface="+mn-ea"/>
              </a:rPr>
              <a:t>Lesson 10: The Veil</a:t>
            </a:r>
            <a:endParaRPr lang="en-US" b="1" dirty="0">
              <a:solidFill>
                <a:srgbClr val="FF9375"/>
              </a:solidFill>
              <a:latin typeface="Bernard MT Condensed" pitchFamily="18" charset="0"/>
              <a:ea typeface="+mn-ea"/>
            </a:endParaRPr>
          </a:p>
        </p:txBody>
      </p:sp>
      <p:sp>
        <p:nvSpPr>
          <p:cNvPr id="4" name="Rectangle 3"/>
          <p:cNvSpPr/>
          <p:nvPr/>
        </p:nvSpPr>
        <p:spPr>
          <a:xfrm>
            <a:off x="1143000" y="228600"/>
            <a:ext cx="4267200" cy="6494085"/>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A74F"/>
                </a:solidFill>
                <a:latin typeface="Andalus" pitchFamily="2" charset="-78"/>
                <a:ea typeface="+mn-ea"/>
                <a:cs typeface="Andalus" pitchFamily="2" charset="-78"/>
              </a:rPr>
              <a:t>This Veil points directly to the humanity of Jesus (Hebrews 10:19-20).  The flesh of Jesus was the real Veil.  As the Veil of the Tabernacle concealed the Glory of God, which shone between the cherubim, the flesh of Jesus concealed the Glory of God inside the humanity of Jesus.</a:t>
            </a:r>
            <a:endParaRPr lang="en-US" sz="3200" dirty="0">
              <a:solidFill>
                <a:srgbClr val="FFA74F"/>
              </a:solidFill>
              <a:latin typeface="Andalus" pitchFamily="2" charset="-78"/>
              <a:ea typeface="+mn-ea"/>
              <a:cs typeface="Andalus" pitchFamily="2" charset="-78"/>
            </a:endParaRPr>
          </a:p>
        </p:txBody>
      </p:sp>
      <p:pic>
        <p:nvPicPr>
          <p:cNvPr id="8195" name="Picture 3" descr="C:\Users\Candra Poitras\Pictures\jesus-with-children-0410[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486400" y="1143000"/>
            <a:ext cx="3657600" cy="4876800"/>
          </a:xfrm>
          <a:prstGeom prst="rect">
            <a:avLst/>
          </a:prstGeom>
          <a:ln>
            <a:noFill/>
          </a:ln>
          <a:effectLst>
            <a:softEdge rad="112500"/>
          </a:effectLst>
        </p:spPr>
      </p:pic>
    </p:spTree>
  </p:cSld>
  <p:clrMapOvr>
    <a:masterClrMapping/>
  </p:clrMapOvr>
  <p:transition xmlns:p14="http://schemas.microsoft.com/office/powerpoint/2010/main">
    <p:pul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nodeType="clickEffect">
                                  <p:stCondLst>
                                    <p:cond delay="0"/>
                                  </p:stCondLst>
                                  <p:childTnLst>
                                    <p:set>
                                      <p:cBhvr>
                                        <p:cTn id="18" dur="1" fill="hold">
                                          <p:stCondLst>
                                            <p:cond delay="0"/>
                                          </p:stCondLst>
                                        </p:cTn>
                                        <p:tgtEl>
                                          <p:spTgt spid="8195"/>
                                        </p:tgtEl>
                                        <p:attrNameLst>
                                          <p:attrName>style.visibility</p:attrName>
                                        </p:attrNameLst>
                                      </p:cBhvr>
                                      <p:to>
                                        <p:strVal val="visible"/>
                                      </p:to>
                                    </p:set>
                                    <p:anim calcmode="lin" valueType="num">
                                      <p:cBhvr>
                                        <p:cTn id="19" dur="500" decel="50000" fill="hold">
                                          <p:stCondLst>
                                            <p:cond delay="0"/>
                                          </p:stCondLst>
                                        </p:cTn>
                                        <p:tgtEl>
                                          <p:spTgt spid="8195"/>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8195"/>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8195"/>
                                        </p:tgtEl>
                                        <p:attrNameLst>
                                          <p:attrName>ppt_w</p:attrName>
                                        </p:attrNameLst>
                                      </p:cBhvr>
                                      <p:tavLst>
                                        <p:tav tm="0">
                                          <p:val>
                                            <p:strVal val="#ppt_w*.05"/>
                                          </p:val>
                                        </p:tav>
                                        <p:tav tm="100000">
                                          <p:val>
                                            <p:strVal val="#ppt_w"/>
                                          </p:val>
                                        </p:tav>
                                      </p:tavLst>
                                    </p:anim>
                                    <p:anim calcmode="lin" valueType="num">
                                      <p:cBhvr>
                                        <p:cTn id="22" dur="1000" fill="hold"/>
                                        <p:tgtEl>
                                          <p:spTgt spid="8195"/>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8195"/>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8195"/>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8195"/>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81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315200" y="0"/>
            <a:ext cx="1828800" cy="369332"/>
          </a:xfrm>
          <a:prstGeom prst="rect">
            <a:avLst/>
          </a:prstGeom>
          <a:noFill/>
        </p:spPr>
        <p:txBody>
          <a:bodyPr>
            <a:spAutoFit/>
            <a:scene3d>
              <a:camera prst="orthographicFront"/>
              <a:lightRig rig="threePt" dir="t"/>
            </a:scene3d>
            <a:sp3d extrusionH="57150">
              <a:bevelT w="38100" h="38100"/>
            </a:sp3d>
          </a:bodyPr>
          <a:lstStyle/>
          <a:p>
            <a:pPr>
              <a:defRPr/>
            </a:pPr>
            <a:r>
              <a:rPr lang="en-US" b="1" dirty="0">
                <a:solidFill>
                  <a:srgbClr val="FF9375"/>
                </a:solidFill>
                <a:latin typeface="Bernard MT Condensed" pitchFamily="18" charset="0"/>
                <a:ea typeface="+mn-ea"/>
              </a:rPr>
              <a:t>Lesson 10: The Veil</a:t>
            </a:r>
            <a:endParaRPr lang="en-US" b="1" dirty="0">
              <a:solidFill>
                <a:srgbClr val="FF9375"/>
              </a:solidFill>
              <a:latin typeface="Bernard MT Condensed" pitchFamily="18" charset="0"/>
              <a:ea typeface="+mn-ea"/>
            </a:endParaRPr>
          </a:p>
        </p:txBody>
      </p:sp>
      <p:sp>
        <p:nvSpPr>
          <p:cNvPr id="4" name="Rectangle 3"/>
          <p:cNvSpPr/>
          <p:nvPr/>
        </p:nvSpPr>
        <p:spPr>
          <a:xfrm>
            <a:off x="0" y="1295400"/>
            <a:ext cx="70104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9375"/>
                </a:solidFill>
                <a:latin typeface="Andalus" pitchFamily="2" charset="-78"/>
                <a:ea typeface="+mn-ea"/>
                <a:cs typeface="Andalus" pitchFamily="2" charset="-78"/>
              </a:rPr>
              <a:t>The Tabernacle Veil was a silent prophecy that some day God, who was Spirit alone, would appear wrapped in a veil of flesh.</a:t>
            </a:r>
            <a:endParaRPr lang="en-US" sz="3200" dirty="0">
              <a:solidFill>
                <a:srgbClr val="FF9375"/>
              </a:solidFill>
              <a:latin typeface="Andalus" pitchFamily="2" charset="-78"/>
              <a:ea typeface="+mn-ea"/>
              <a:cs typeface="Andalus" pitchFamily="2" charset="-78"/>
            </a:endParaRPr>
          </a:p>
        </p:txBody>
      </p:sp>
      <p:sp>
        <p:nvSpPr>
          <p:cNvPr id="5" name="Rectangle 4"/>
          <p:cNvSpPr/>
          <p:nvPr/>
        </p:nvSpPr>
        <p:spPr>
          <a:xfrm>
            <a:off x="2362200" y="3733800"/>
            <a:ext cx="67818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8AA7E2"/>
                </a:solidFill>
                <a:latin typeface="Andalus" pitchFamily="2" charset="-78"/>
                <a:ea typeface="+mn-ea"/>
                <a:cs typeface="Andalus" pitchFamily="2" charset="-78"/>
              </a:rPr>
              <a:t>The invisible Jehovah was to come to earth in human form (I Timothy 3:16; II Corinthians 5:19; Colossians 2:9).</a:t>
            </a:r>
            <a:endParaRPr lang="en-US" sz="3200" dirty="0">
              <a:solidFill>
                <a:srgbClr val="8AA7E2"/>
              </a:solidFill>
              <a:latin typeface="Andalus" pitchFamily="2" charset="-78"/>
              <a:ea typeface="+mn-ea"/>
              <a:cs typeface="Andalus" pitchFamily="2" charset="-78"/>
            </a:endParaRPr>
          </a:p>
        </p:txBody>
      </p:sp>
    </p:spTree>
  </p:cSld>
  <p:clrMapOvr>
    <a:masterClrMapping/>
  </p:clrMapOvr>
  <p:transition xmlns:p14="http://schemas.microsoft.com/office/powerpoint/2010/main">
    <p:pull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plus(in)">
                                      <p:cBhvr>
                                        <p:cTn id="7" dur="10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3"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plus(in)">
                                      <p:cBhvr>
                                        <p:cTn id="1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315200" y="0"/>
            <a:ext cx="1828800" cy="369332"/>
          </a:xfrm>
          <a:prstGeom prst="rect">
            <a:avLst/>
          </a:prstGeom>
          <a:noFill/>
        </p:spPr>
        <p:txBody>
          <a:bodyPr>
            <a:spAutoFit/>
            <a:scene3d>
              <a:camera prst="orthographicFront"/>
              <a:lightRig rig="threePt" dir="t"/>
            </a:scene3d>
            <a:sp3d extrusionH="57150">
              <a:bevelT w="38100" h="38100"/>
            </a:sp3d>
          </a:bodyPr>
          <a:lstStyle/>
          <a:p>
            <a:pPr>
              <a:defRPr/>
            </a:pPr>
            <a:r>
              <a:rPr lang="en-US" b="1" dirty="0">
                <a:solidFill>
                  <a:srgbClr val="FF9375"/>
                </a:solidFill>
                <a:latin typeface="Bernard MT Condensed" pitchFamily="18" charset="0"/>
                <a:ea typeface="+mn-ea"/>
              </a:rPr>
              <a:t>Lesson 10: The Veil</a:t>
            </a:r>
            <a:endParaRPr lang="en-US" b="1" dirty="0">
              <a:solidFill>
                <a:srgbClr val="FF9375"/>
              </a:solidFill>
              <a:latin typeface="Bernard MT Condensed" pitchFamily="18" charset="0"/>
              <a:ea typeface="+mn-ea"/>
            </a:endParaRPr>
          </a:p>
        </p:txBody>
      </p:sp>
      <p:sp>
        <p:nvSpPr>
          <p:cNvPr id="4" name="Rectangle 3"/>
          <p:cNvSpPr/>
          <p:nvPr/>
        </p:nvSpPr>
        <p:spPr>
          <a:xfrm>
            <a:off x="228600" y="685800"/>
            <a:ext cx="4419600" cy="4524315"/>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A74F"/>
                </a:solidFill>
                <a:latin typeface="Andalus" pitchFamily="2" charset="-78"/>
                <a:ea typeface="+mn-ea"/>
                <a:cs typeface="Andalus" pitchFamily="2" charset="-78"/>
              </a:rPr>
              <a:t>Man could not look upon God and live, yet God wished to reveal Himself to mankind.  The only way was for God, who is a consuming fire (Hebrews 12:29), to conceal Himself in human flesh.</a:t>
            </a:r>
            <a:endParaRPr lang="en-US" sz="3200" dirty="0">
              <a:solidFill>
                <a:srgbClr val="FFA74F"/>
              </a:solidFill>
              <a:latin typeface="Andalus" pitchFamily="2" charset="-78"/>
              <a:ea typeface="+mn-ea"/>
              <a:cs typeface="Andalus" pitchFamily="2" charset="-78"/>
            </a:endParaRPr>
          </a:p>
        </p:txBody>
      </p:sp>
      <p:sp>
        <p:nvSpPr>
          <p:cNvPr id="5" name="Rectangle 4"/>
          <p:cNvSpPr/>
          <p:nvPr/>
        </p:nvSpPr>
        <p:spPr>
          <a:xfrm>
            <a:off x="4876800" y="2209800"/>
            <a:ext cx="4267200" cy="403187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2E5C"/>
                </a:solidFill>
                <a:latin typeface="Andalus" pitchFamily="2" charset="-78"/>
                <a:ea typeface="+mn-ea"/>
                <a:cs typeface="Andalus" pitchFamily="2" charset="-78"/>
              </a:rPr>
              <a:t>So, God created Himself a body and dwelt among men.  This way man could look upon Him, but the only way they could know who He really was, was to know Him personally.</a:t>
            </a:r>
            <a:endParaRPr lang="en-US" sz="3200" dirty="0">
              <a:solidFill>
                <a:srgbClr val="002E5C"/>
              </a:solidFill>
              <a:latin typeface="Andalus" pitchFamily="2" charset="-78"/>
              <a:ea typeface="+mn-ea"/>
              <a:cs typeface="Andalus" pitchFamily="2" charset="-78"/>
            </a:endParaRPr>
          </a:p>
        </p:txBody>
      </p:sp>
    </p:spTree>
  </p:cSld>
  <p:clrMapOvr>
    <a:masterClrMapping/>
  </p:clrMapOvr>
  <p:transition xmlns:p14="http://schemas.microsoft.com/office/powerpoint/2010/main">
    <p:pull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7" presetClass="entr" presetSubtype="1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315200" y="0"/>
            <a:ext cx="1828800" cy="369332"/>
          </a:xfrm>
          <a:prstGeom prst="rect">
            <a:avLst/>
          </a:prstGeom>
          <a:noFill/>
        </p:spPr>
        <p:txBody>
          <a:bodyPr>
            <a:spAutoFit/>
            <a:scene3d>
              <a:camera prst="orthographicFront"/>
              <a:lightRig rig="threePt" dir="t"/>
            </a:scene3d>
            <a:sp3d extrusionH="57150">
              <a:bevelT w="38100" h="38100"/>
            </a:sp3d>
          </a:bodyPr>
          <a:lstStyle/>
          <a:p>
            <a:pPr>
              <a:defRPr/>
            </a:pPr>
            <a:r>
              <a:rPr lang="en-US" b="1" dirty="0">
                <a:solidFill>
                  <a:srgbClr val="FF9375"/>
                </a:solidFill>
                <a:latin typeface="Bernard MT Condensed" pitchFamily="18" charset="0"/>
                <a:ea typeface="+mn-ea"/>
              </a:rPr>
              <a:t>Lesson 10: The Veil</a:t>
            </a:r>
            <a:endParaRPr lang="en-US" b="1" dirty="0">
              <a:solidFill>
                <a:srgbClr val="FF9375"/>
              </a:solidFill>
              <a:latin typeface="Bernard MT Condensed" pitchFamily="18" charset="0"/>
              <a:ea typeface="+mn-ea"/>
            </a:endParaRPr>
          </a:p>
        </p:txBody>
      </p:sp>
      <p:sp>
        <p:nvSpPr>
          <p:cNvPr id="4" name="Rectangle 3"/>
          <p:cNvSpPr/>
          <p:nvPr/>
        </p:nvSpPr>
        <p:spPr>
          <a:xfrm>
            <a:off x="990600" y="0"/>
            <a:ext cx="63246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8AA7E2"/>
                </a:solidFill>
                <a:latin typeface="Andalus" pitchFamily="2" charset="-78"/>
                <a:ea typeface="+mn-ea"/>
                <a:cs typeface="Andalus" pitchFamily="2" charset="-78"/>
              </a:rPr>
              <a:t>The Veil, which represented His flesh, was made of white linen.  This showed that His humanity was to be sinless.</a:t>
            </a:r>
            <a:endParaRPr lang="en-US" sz="3200" dirty="0">
              <a:solidFill>
                <a:srgbClr val="8AA7E2"/>
              </a:solidFill>
              <a:latin typeface="Andalus" pitchFamily="2" charset="-78"/>
              <a:ea typeface="+mn-ea"/>
              <a:cs typeface="Andalus" pitchFamily="2" charset="-78"/>
            </a:endParaRPr>
          </a:p>
        </p:txBody>
      </p:sp>
      <p:sp>
        <p:nvSpPr>
          <p:cNvPr id="5" name="Rectangle 4"/>
          <p:cNvSpPr/>
          <p:nvPr/>
        </p:nvSpPr>
        <p:spPr>
          <a:xfrm>
            <a:off x="3124200" y="4953000"/>
            <a:ext cx="57912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2E5C"/>
                </a:solidFill>
                <a:latin typeface="Andalus" pitchFamily="2" charset="-78"/>
                <a:ea typeface="+mn-ea"/>
                <a:cs typeface="Andalus" pitchFamily="2" charset="-78"/>
              </a:rPr>
              <a:t>This also showed that a mere attempt to imitate this purity could not bring salvation. </a:t>
            </a:r>
            <a:endParaRPr lang="en-US" sz="3200" dirty="0">
              <a:solidFill>
                <a:srgbClr val="002E5C"/>
              </a:solidFill>
              <a:latin typeface="Andalus" pitchFamily="2" charset="-78"/>
              <a:ea typeface="+mn-ea"/>
              <a:cs typeface="Andalus" pitchFamily="2" charset="-78"/>
            </a:endParaRPr>
          </a:p>
        </p:txBody>
      </p:sp>
      <p:pic>
        <p:nvPicPr>
          <p:cNvPr id="11267" name="Picture 3" descr="C:\Users\Candra Poitras\Pictures\sanctuary-and-altar-13[1].jpg"/>
          <p:cNvPicPr>
            <a:picLocks noChangeAspect="1" noChangeArrowheads="1"/>
          </p:cNvPicPr>
          <p:nvPr/>
        </p:nvPicPr>
        <p:blipFill>
          <a:blip r:embed="rId3" cstate="print"/>
          <a:srcRect/>
          <a:stretch>
            <a:fillRect/>
          </a:stretch>
        </p:blipFill>
        <p:spPr bwMode="auto">
          <a:xfrm>
            <a:off x="2438400" y="2057400"/>
            <a:ext cx="3810000" cy="2857500"/>
          </a:xfrm>
          <a:prstGeom prst="rect">
            <a:avLst/>
          </a:prstGeom>
          <a:ln>
            <a:noFill/>
          </a:ln>
          <a:effectLst>
            <a:softEdge rad="112500"/>
          </a:effectLst>
        </p:spPr>
      </p:pic>
    </p:spTree>
  </p:cSld>
  <p:clrMapOvr>
    <a:masterClrMapping/>
  </p:clrMapOvr>
  <p:transition xmlns:p14="http://schemas.microsoft.com/office/powerpoint/2010/main">
    <p:pull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11267"/>
                                        </p:tgtEl>
                                        <p:attrNameLst>
                                          <p:attrName>style.visibility</p:attrName>
                                        </p:attrNameLst>
                                      </p:cBhvr>
                                      <p:to>
                                        <p:strVal val="visible"/>
                                      </p:to>
                                    </p:set>
                                    <p:anim calcmode="lin" valueType="num">
                                      <p:cBhvr>
                                        <p:cTn id="15" dur="500" fill="hold"/>
                                        <p:tgtEl>
                                          <p:spTgt spid="11267"/>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11267"/>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11267"/>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11267"/>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9" presetClass="entr" presetSubtype="0" accel="10000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in_stripes">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Georgia"/>
        <a:ea typeface=""/>
        <a:cs typeface=""/>
      </a:majorFont>
      <a:minorFont>
        <a:latin typeface="Georgi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pin_stripes</Template>
  <TotalTime>772</TotalTime>
  <Words>755</Words>
  <Application>Microsoft Macintosh PowerPoint</Application>
  <PresentationFormat>On-screen Show (4:3)</PresentationFormat>
  <Paragraphs>41</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Georgia</vt:lpstr>
      <vt:lpstr>Calibri</vt:lpstr>
      <vt:lpstr>pin_stripes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Candra Poitras</dc:creator>
  <cp:lastModifiedBy>Ashton Loyd</cp:lastModifiedBy>
  <cp:revision>6</cp:revision>
  <dcterms:created xsi:type="dcterms:W3CDTF">2012-11-22T22:23:29Z</dcterms:created>
  <dcterms:modified xsi:type="dcterms:W3CDTF">2018-02-15T15:25:55Z</dcterms:modified>
</cp:coreProperties>
</file>