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9" r:id="rId1"/>
  </p:sldMasterIdLst>
  <p:handoutMasterIdLst>
    <p:handoutMasterId r:id="rId20"/>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 id="283" r:id="rId18"/>
    <p:sldId id="29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9375"/>
    <a:srgbClr val="FFBF4B"/>
    <a:srgbClr val="FFA74F"/>
    <a:srgbClr val="8AA7E2"/>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56" d="100"/>
          <a:sy n="56" d="100"/>
        </p:scale>
        <p:origin x="-352"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FBE00AB-64A8-1C42-90D8-03E1A938CEF8}" type="slidenum">
              <a:rPr lang="en-US"/>
              <a:pPr/>
              <a:t>‹#›</a:t>
            </a:fld>
            <a:endParaRPr lang="en-US"/>
          </a:p>
        </p:txBody>
      </p:sp>
    </p:spTree>
    <p:extLst>
      <p:ext uri="{BB962C8B-B14F-4D97-AF65-F5344CB8AC3E}">
        <p14:creationId xmlns:p14="http://schemas.microsoft.com/office/powerpoint/2010/main" val="32170064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1124675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5085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1827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6485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41788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5163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9310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7689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26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83364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35049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419600" y="4038600"/>
            <a:ext cx="4572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3200" b="1" dirty="0">
                <a:ln>
                  <a:solidFill>
                    <a:srgbClr val="002E5C"/>
                  </a:solidFill>
                </a:ln>
                <a:solidFill>
                  <a:srgbClr val="8AA7E2"/>
                </a:solidFill>
                <a:latin typeface="Bernard MT Condensed" pitchFamily="18" charset="0"/>
                <a:ea typeface="+mn-ea"/>
              </a:rPr>
              <a:t>Lesson 14b: The Priesthood</a:t>
            </a: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4" name="Rectangle 3"/>
          <p:cNvSpPr/>
          <p:nvPr/>
        </p:nvSpPr>
        <p:spPr>
          <a:xfrm>
            <a:off x="0" y="1295400"/>
            <a:ext cx="6543779" cy="584775"/>
          </a:xfrm>
          <a:prstGeom prst="rect">
            <a:avLst/>
          </a:prstGeom>
        </p:spPr>
        <p:txBody>
          <a:bodyPr wrap="none">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The Levite’s consecration consisted of:</a:t>
            </a:r>
          </a:p>
        </p:txBody>
      </p:sp>
      <p:sp>
        <p:nvSpPr>
          <p:cNvPr id="12291" name="Rectangle 3"/>
          <p:cNvSpPr>
            <a:spLocks noChangeArrowheads="1"/>
          </p:cNvSpPr>
          <p:nvPr/>
        </p:nvSpPr>
        <p:spPr bwMode="auto">
          <a:xfrm>
            <a:off x="304800" y="1597968"/>
            <a:ext cx="8839200" cy="3908762"/>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buFont typeface="Arial" pitchFamily="34" charset="0"/>
              <a:buChar char="•"/>
              <a:defRPr/>
            </a:pPr>
            <a:endParaRPr lang="en-US" sz="3200" b="1" dirty="0">
              <a:solidFill>
                <a:srgbClr val="FF9375"/>
              </a:solidFill>
              <a:latin typeface="Andalus" pitchFamily="2" charset="-78"/>
              <a:ea typeface="+mn-ea"/>
              <a:cs typeface="Andalus" pitchFamily="2" charset="-78"/>
            </a:endParaRPr>
          </a:p>
          <a:p>
            <a:pPr eaLnBrk="0" hangingPunct="0">
              <a:buFont typeface="Arial" pitchFamily="34" charset="0"/>
              <a:buChar char="•"/>
              <a:defRPr/>
            </a:pPr>
            <a:r>
              <a:rPr lang="en-US" sz="3200" b="1" dirty="0">
                <a:solidFill>
                  <a:srgbClr val="FF9375"/>
                </a:solidFill>
                <a:latin typeface="Andalus" pitchFamily="2" charset="-78"/>
                <a:ea typeface="Times New Roman" pitchFamily="18" charset="0"/>
                <a:cs typeface="Andalus" pitchFamily="2" charset="-78"/>
              </a:rPr>
              <a:t>Sprinkling with water for purifying,</a:t>
            </a:r>
          </a:p>
          <a:p>
            <a:pPr eaLnBrk="0" hangingPunct="0">
              <a:buFont typeface="Arial" pitchFamily="34" charset="0"/>
              <a:buChar char="•"/>
              <a:defRPr/>
            </a:pPr>
            <a:endParaRPr lang="en-US" sz="1000" b="1" dirty="0">
              <a:latin typeface="Andalus" pitchFamily="2" charset="-78"/>
              <a:ea typeface="Times New Roman" pitchFamily="18" charset="0"/>
              <a:cs typeface="Andalus" pitchFamily="2" charset="-78"/>
            </a:endParaRPr>
          </a:p>
          <a:p>
            <a:pPr lvl="1" eaLnBrk="0" hangingPunct="0">
              <a:buFont typeface="Arial" pitchFamily="34" charset="0"/>
              <a:buChar char="•"/>
              <a:defRPr/>
            </a:pPr>
            <a:r>
              <a:rPr lang="en-US" sz="3200" b="1" dirty="0">
                <a:solidFill>
                  <a:srgbClr val="8AA7E2"/>
                </a:solidFill>
                <a:latin typeface="Andalus" pitchFamily="2" charset="-78"/>
                <a:ea typeface="Times New Roman" pitchFamily="18" charset="0"/>
                <a:cs typeface="Andalus" pitchFamily="2" charset="-78"/>
              </a:rPr>
              <a:t>Shaving all the hair from their bodies,</a:t>
            </a:r>
          </a:p>
          <a:p>
            <a:pPr eaLnBrk="0" hangingPunct="0">
              <a:buFont typeface="Arial" pitchFamily="34" charset="0"/>
              <a:buChar char="•"/>
              <a:defRPr/>
            </a:pPr>
            <a:endParaRPr lang="en-US" sz="1000" b="1" dirty="0">
              <a:latin typeface="Andalus" pitchFamily="2" charset="-78"/>
              <a:ea typeface="Times New Roman" pitchFamily="18" charset="0"/>
              <a:cs typeface="Andalus" pitchFamily="2" charset="-78"/>
            </a:endParaRPr>
          </a:p>
          <a:p>
            <a:pPr lvl="2" eaLnBrk="0" hangingPunct="0">
              <a:buFont typeface="Arial" pitchFamily="34" charset="0"/>
              <a:buChar char="•"/>
              <a:defRPr/>
            </a:pPr>
            <a:r>
              <a:rPr lang="en-US" sz="3200" b="1" dirty="0">
                <a:solidFill>
                  <a:srgbClr val="FF9375"/>
                </a:solidFill>
                <a:latin typeface="Andalus" pitchFamily="2" charset="-78"/>
                <a:ea typeface="Times New Roman" pitchFamily="18" charset="0"/>
                <a:cs typeface="Andalus" pitchFamily="2" charset="-78"/>
              </a:rPr>
              <a:t>Washing their clothes, and </a:t>
            </a:r>
          </a:p>
          <a:p>
            <a:pPr eaLnBrk="0" hangingPunct="0">
              <a:buFont typeface="Arial" pitchFamily="34" charset="0"/>
              <a:buChar char="•"/>
              <a:defRPr/>
            </a:pPr>
            <a:endParaRPr lang="en-US" sz="1000" b="1" dirty="0">
              <a:latin typeface="Andalus" pitchFamily="2" charset="-78"/>
              <a:ea typeface="Times New Roman" pitchFamily="18" charset="0"/>
              <a:cs typeface="Andalus" pitchFamily="2" charset="-78"/>
            </a:endParaRPr>
          </a:p>
          <a:p>
            <a:pPr lvl="3" eaLnBrk="0" hangingPunct="0">
              <a:buFont typeface="Arial" pitchFamily="34" charset="0"/>
              <a:buChar char="•"/>
              <a:defRPr/>
            </a:pPr>
            <a:r>
              <a:rPr lang="en-US" sz="3200" b="1" dirty="0">
                <a:solidFill>
                  <a:srgbClr val="8AA7E2"/>
                </a:solidFill>
                <a:latin typeface="Andalus" pitchFamily="2" charset="-78"/>
                <a:ea typeface="Times New Roman" pitchFamily="18" charset="0"/>
                <a:cs typeface="Andalus" pitchFamily="2" charset="-78"/>
              </a:rPr>
              <a:t>They were then set apart by the laying on of hands (Numbers 8: 6-14).</a:t>
            </a:r>
            <a:endParaRPr lang="en-US" sz="3200" b="1" dirty="0">
              <a:solidFill>
                <a:srgbClr val="8AA7E2"/>
              </a:solidFill>
              <a:latin typeface="Andalus" pitchFamily="2" charset="-78"/>
              <a:ea typeface="+mn-ea"/>
              <a:cs typeface="Andalus" pitchFamily="2" charset="-78"/>
            </a:endParaRPr>
          </a:p>
          <a:p>
            <a:pPr eaLnBrk="0" hangingPunct="0">
              <a:buFont typeface="Arial" pitchFamily="34" charset="0"/>
              <a:buChar char="•"/>
              <a:defRPr/>
            </a:pPr>
            <a:endParaRPr lang="en-US" sz="3200" b="1" dirty="0">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3315" name="Rectangle 3"/>
          <p:cNvSpPr>
            <a:spLocks noChangeArrowheads="1"/>
          </p:cNvSpPr>
          <p:nvPr/>
        </p:nvSpPr>
        <p:spPr bwMode="auto">
          <a:xfrm>
            <a:off x="304800" y="762000"/>
            <a:ext cx="50292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600" b="1" u="sng">
                <a:solidFill>
                  <a:srgbClr val="FFA74F"/>
                </a:solidFill>
                <a:latin typeface="Andalus" pitchFamily="2" charset="-78"/>
                <a:ea typeface="Times New Roman" pitchFamily="18" charset="0"/>
                <a:cs typeface="Andalus" pitchFamily="2" charset="-78"/>
              </a:rPr>
              <a:t>Duties of the High Priest:</a:t>
            </a:r>
            <a:endParaRPr lang="en-US" sz="3600" b="1">
              <a:solidFill>
                <a:srgbClr val="FFA74F"/>
              </a:solidFill>
              <a:latin typeface="Andalus" pitchFamily="2" charset="-78"/>
              <a:ea typeface="+mn-ea"/>
              <a:cs typeface="Andalus" pitchFamily="2" charset="-78"/>
            </a:endParaRPr>
          </a:p>
        </p:txBody>
      </p:sp>
      <p:sp>
        <p:nvSpPr>
          <p:cNvPr id="13316" name="Rectangle 4"/>
          <p:cNvSpPr>
            <a:spLocks noChangeArrowheads="1"/>
          </p:cNvSpPr>
          <p:nvPr/>
        </p:nvSpPr>
        <p:spPr bwMode="auto">
          <a:xfrm>
            <a:off x="762000" y="1295400"/>
            <a:ext cx="6858000" cy="295465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solidFill>
                <a:srgbClr val="002E5C"/>
              </a:solidFill>
              <a:latin typeface="Andalus" pitchFamily="2" charset="-78"/>
              <a:ea typeface="+mn-ea"/>
              <a:cs typeface="Andalus" pitchFamily="2" charset="-78"/>
            </a:endParaRPr>
          </a:p>
          <a:p>
            <a:pPr eaLnBrk="0" hangingPunct="0">
              <a:buFontTx/>
              <a:buAutoNum type="arabicPeriod"/>
              <a:defRPr/>
            </a:pPr>
            <a:r>
              <a:rPr lang="en-US" sz="3200" b="1" dirty="0">
                <a:solidFill>
                  <a:srgbClr val="002E5C"/>
                </a:solidFill>
                <a:latin typeface="Andalus" pitchFamily="2" charset="-78"/>
                <a:ea typeface="Times New Roman" pitchFamily="18" charset="0"/>
                <a:cs typeface="Andalus" pitchFamily="2" charset="-78"/>
              </a:rPr>
              <a:t>The High Priest offered daily, (morning and evening), the peculiar meat offering he had offered on the day of his consecration (Exodus 29). </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
        <p:nvSpPr>
          <p:cNvPr id="13317" name="Rectangle 5"/>
          <p:cNvSpPr>
            <a:spLocks noChangeArrowheads="1"/>
          </p:cNvSpPr>
          <p:nvPr/>
        </p:nvSpPr>
        <p:spPr bwMode="auto">
          <a:xfrm>
            <a:off x="2209800" y="4343400"/>
            <a:ext cx="66294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mn-ea"/>
                <a:cs typeface="Andalus" pitchFamily="2" charset="-78"/>
              </a:rPr>
              <a:t>2. </a:t>
            </a:r>
            <a:r>
              <a:rPr lang="en-US" sz="3200" b="1" dirty="0">
                <a:solidFill>
                  <a:srgbClr val="FFA74F"/>
                </a:solidFill>
                <a:latin typeface="Andalus" pitchFamily="2" charset="-78"/>
                <a:ea typeface="Times New Roman" pitchFamily="18" charset="0"/>
                <a:cs typeface="Andalus" pitchFamily="2" charset="-78"/>
              </a:rPr>
              <a:t>He performed the ceremonies on the Day of Atonement (Leviticus 16).</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strVal val="#ppt_w*0.05"/>
                                          </p:val>
                                        </p:tav>
                                        <p:tav tm="100000">
                                          <p:val>
                                            <p:strVal val="#ppt_w"/>
                                          </p:val>
                                        </p:tav>
                                      </p:tavLst>
                                    </p:anim>
                                    <p:anim calcmode="lin" valueType="num">
                                      <p:cBhvr>
                                        <p:cTn id="8" dur="500" fill="hold"/>
                                        <p:tgtEl>
                                          <p:spTgt spid="13315"/>
                                        </p:tgtEl>
                                        <p:attrNameLst>
                                          <p:attrName>ppt_h</p:attrName>
                                        </p:attrNameLst>
                                      </p:cBhvr>
                                      <p:tavLst>
                                        <p:tav tm="0">
                                          <p:val>
                                            <p:strVal val="#ppt_h"/>
                                          </p:val>
                                        </p:tav>
                                        <p:tav tm="100000">
                                          <p:val>
                                            <p:strVal val="#ppt_h"/>
                                          </p:val>
                                        </p:tav>
                                      </p:tavLst>
                                    </p:anim>
                                    <p:anim calcmode="lin" valueType="num">
                                      <p:cBhvr>
                                        <p:cTn id="9" dur="500" fill="hold"/>
                                        <p:tgtEl>
                                          <p:spTgt spid="13315"/>
                                        </p:tgtEl>
                                        <p:attrNameLst>
                                          <p:attrName>ppt_x</p:attrName>
                                        </p:attrNameLst>
                                      </p:cBhvr>
                                      <p:tavLst>
                                        <p:tav tm="0">
                                          <p:val>
                                            <p:strVal val="#ppt_x-.2"/>
                                          </p:val>
                                        </p:tav>
                                        <p:tav tm="100000">
                                          <p:val>
                                            <p:strVal val="#ppt_x"/>
                                          </p:val>
                                        </p:tav>
                                      </p:tavLst>
                                    </p:anim>
                                    <p:anim calcmode="lin" valueType="num">
                                      <p:cBhvr>
                                        <p:cTn id="10" dur="500" fill="hold"/>
                                        <p:tgtEl>
                                          <p:spTgt spid="13315"/>
                                        </p:tgtEl>
                                        <p:attrNameLst>
                                          <p:attrName>ppt_y</p:attrName>
                                        </p:attrNameLst>
                                      </p:cBhvr>
                                      <p:tavLst>
                                        <p:tav tm="0">
                                          <p:val>
                                            <p:strVal val="#ppt_y"/>
                                          </p:val>
                                        </p:tav>
                                        <p:tav tm="100000">
                                          <p:val>
                                            <p:strVal val="#ppt_y"/>
                                          </p:val>
                                        </p:tav>
                                      </p:tavLst>
                                    </p:anim>
                                    <p:animEffect transition="in" filter="fade">
                                      <p:cBhvr>
                                        <p:cTn id="11" dur="500"/>
                                        <p:tgtEl>
                                          <p:spTgt spid="1331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3316"/>
                                        </p:tgtEl>
                                        <p:attrNameLst>
                                          <p:attrName>style.visibility</p:attrName>
                                        </p:attrNameLst>
                                      </p:cBhvr>
                                      <p:to>
                                        <p:strVal val="visible"/>
                                      </p:to>
                                    </p:set>
                                    <p:anim calcmode="lin" valueType="num">
                                      <p:cBhvr>
                                        <p:cTn id="16" dur="500" fill="hold"/>
                                        <p:tgtEl>
                                          <p:spTgt spid="13316"/>
                                        </p:tgtEl>
                                        <p:attrNameLst>
                                          <p:attrName>ppt_w</p:attrName>
                                        </p:attrNameLst>
                                      </p:cBhvr>
                                      <p:tavLst>
                                        <p:tav tm="0">
                                          <p:val>
                                            <p:strVal val="#ppt_w*0.05"/>
                                          </p:val>
                                        </p:tav>
                                        <p:tav tm="100000">
                                          <p:val>
                                            <p:strVal val="#ppt_w"/>
                                          </p:val>
                                        </p:tav>
                                      </p:tavLst>
                                    </p:anim>
                                    <p:anim calcmode="lin" valueType="num">
                                      <p:cBhvr>
                                        <p:cTn id="17" dur="500" fill="hold"/>
                                        <p:tgtEl>
                                          <p:spTgt spid="13316"/>
                                        </p:tgtEl>
                                        <p:attrNameLst>
                                          <p:attrName>ppt_h</p:attrName>
                                        </p:attrNameLst>
                                      </p:cBhvr>
                                      <p:tavLst>
                                        <p:tav tm="0">
                                          <p:val>
                                            <p:strVal val="#ppt_h"/>
                                          </p:val>
                                        </p:tav>
                                        <p:tav tm="100000">
                                          <p:val>
                                            <p:strVal val="#ppt_h"/>
                                          </p:val>
                                        </p:tav>
                                      </p:tavLst>
                                    </p:anim>
                                    <p:anim calcmode="lin" valueType="num">
                                      <p:cBhvr>
                                        <p:cTn id="18" dur="500" fill="hold"/>
                                        <p:tgtEl>
                                          <p:spTgt spid="13316"/>
                                        </p:tgtEl>
                                        <p:attrNameLst>
                                          <p:attrName>ppt_x</p:attrName>
                                        </p:attrNameLst>
                                      </p:cBhvr>
                                      <p:tavLst>
                                        <p:tav tm="0">
                                          <p:val>
                                            <p:strVal val="#ppt_x-.2"/>
                                          </p:val>
                                        </p:tav>
                                        <p:tav tm="100000">
                                          <p:val>
                                            <p:strVal val="#ppt_x"/>
                                          </p:val>
                                        </p:tav>
                                      </p:tavLst>
                                    </p:anim>
                                    <p:anim calcmode="lin" valueType="num">
                                      <p:cBhvr>
                                        <p:cTn id="19" dur="500" fill="hold"/>
                                        <p:tgtEl>
                                          <p:spTgt spid="13316"/>
                                        </p:tgtEl>
                                        <p:attrNameLst>
                                          <p:attrName>ppt_y</p:attrName>
                                        </p:attrNameLst>
                                      </p:cBhvr>
                                      <p:tavLst>
                                        <p:tav tm="0">
                                          <p:val>
                                            <p:strVal val="#ppt_y"/>
                                          </p:val>
                                        </p:tav>
                                        <p:tav tm="100000">
                                          <p:val>
                                            <p:strVal val="#ppt_y"/>
                                          </p:val>
                                        </p:tav>
                                      </p:tavLst>
                                    </p:anim>
                                    <p:animEffect transition="in" filter="fade">
                                      <p:cBhvr>
                                        <p:cTn id="20" dur="500"/>
                                        <p:tgtEl>
                                          <p:spTgt spid="1331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3317"/>
                                        </p:tgtEl>
                                        <p:attrNameLst>
                                          <p:attrName>style.visibility</p:attrName>
                                        </p:attrNameLst>
                                      </p:cBhvr>
                                      <p:to>
                                        <p:strVal val="visible"/>
                                      </p:to>
                                    </p:set>
                                    <p:anim calcmode="lin" valueType="num">
                                      <p:cBhvr>
                                        <p:cTn id="25" dur="500" fill="hold"/>
                                        <p:tgtEl>
                                          <p:spTgt spid="13317"/>
                                        </p:tgtEl>
                                        <p:attrNameLst>
                                          <p:attrName>ppt_w</p:attrName>
                                        </p:attrNameLst>
                                      </p:cBhvr>
                                      <p:tavLst>
                                        <p:tav tm="0">
                                          <p:val>
                                            <p:strVal val="#ppt_w*0.05"/>
                                          </p:val>
                                        </p:tav>
                                        <p:tav tm="100000">
                                          <p:val>
                                            <p:strVal val="#ppt_w"/>
                                          </p:val>
                                        </p:tav>
                                      </p:tavLst>
                                    </p:anim>
                                    <p:anim calcmode="lin" valueType="num">
                                      <p:cBhvr>
                                        <p:cTn id="26" dur="500" fill="hold"/>
                                        <p:tgtEl>
                                          <p:spTgt spid="13317"/>
                                        </p:tgtEl>
                                        <p:attrNameLst>
                                          <p:attrName>ppt_h</p:attrName>
                                        </p:attrNameLst>
                                      </p:cBhvr>
                                      <p:tavLst>
                                        <p:tav tm="0">
                                          <p:val>
                                            <p:strVal val="#ppt_h"/>
                                          </p:val>
                                        </p:tav>
                                        <p:tav tm="100000">
                                          <p:val>
                                            <p:strVal val="#ppt_h"/>
                                          </p:val>
                                        </p:tav>
                                      </p:tavLst>
                                    </p:anim>
                                    <p:anim calcmode="lin" valueType="num">
                                      <p:cBhvr>
                                        <p:cTn id="27" dur="500" fill="hold"/>
                                        <p:tgtEl>
                                          <p:spTgt spid="13317"/>
                                        </p:tgtEl>
                                        <p:attrNameLst>
                                          <p:attrName>ppt_x</p:attrName>
                                        </p:attrNameLst>
                                      </p:cBhvr>
                                      <p:tavLst>
                                        <p:tav tm="0">
                                          <p:val>
                                            <p:strVal val="#ppt_x-.2"/>
                                          </p:val>
                                        </p:tav>
                                        <p:tav tm="100000">
                                          <p:val>
                                            <p:strVal val="#ppt_x"/>
                                          </p:val>
                                        </p:tav>
                                      </p:tavLst>
                                    </p:anim>
                                    <p:anim calcmode="lin" valueType="num">
                                      <p:cBhvr>
                                        <p:cTn id="28" dur="500" fill="hold"/>
                                        <p:tgtEl>
                                          <p:spTgt spid="13317"/>
                                        </p:tgtEl>
                                        <p:attrNameLst>
                                          <p:attrName>ppt_y</p:attrName>
                                        </p:attrNameLst>
                                      </p:cBhvr>
                                      <p:tavLst>
                                        <p:tav tm="0">
                                          <p:val>
                                            <p:strVal val="#ppt_y"/>
                                          </p:val>
                                        </p:tav>
                                        <p:tav tm="100000">
                                          <p:val>
                                            <p:strVal val="#ppt_y"/>
                                          </p:val>
                                        </p:tav>
                                      </p:tavLst>
                                    </p:anim>
                                    <p:animEffect transition="in" filter="fade">
                                      <p:cBhvr>
                                        <p:cTn id="29"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00800" y="0"/>
            <a:ext cx="27432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4339" name="Rectangle 3"/>
          <p:cNvSpPr>
            <a:spLocks noChangeArrowheads="1"/>
          </p:cNvSpPr>
          <p:nvPr/>
        </p:nvSpPr>
        <p:spPr bwMode="auto">
          <a:xfrm>
            <a:off x="1143000" y="762000"/>
            <a:ext cx="7848600" cy="553997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Times New Roman" pitchFamily="18" charset="0"/>
                <a:cs typeface="Andalus" pitchFamily="2" charset="-78"/>
              </a:rPr>
              <a:t>3. He also arranged the showbread every Sabbath (Leviticus 24:9).</a:t>
            </a:r>
          </a:p>
          <a:p>
            <a:pPr eaLnBrk="0" hangingPunct="0">
              <a:defRPr/>
            </a:pPr>
            <a:endParaRPr lang="en-US" sz="2400" b="1" dirty="0">
              <a:latin typeface="Andalus" pitchFamily="2" charset="-78"/>
              <a:ea typeface="Times New Roman" pitchFamily="18" charset="0"/>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8AA7E2"/>
                </a:solidFill>
                <a:latin typeface="Andalus" pitchFamily="2" charset="-78"/>
                <a:ea typeface="Times New Roman" pitchFamily="18" charset="0"/>
                <a:cs typeface="Andalus" pitchFamily="2" charset="-78"/>
              </a:rPr>
              <a:t>4. He judged leprosy in the human body 	or garments.</a:t>
            </a:r>
          </a:p>
          <a:p>
            <a:pPr eaLnBrk="0" hangingPunct="0">
              <a:defRPr/>
            </a:pPr>
            <a:endParaRPr lang="en-US" sz="2400" b="1" dirty="0">
              <a:latin typeface="Andalus" pitchFamily="2" charset="-78"/>
              <a:ea typeface="Times New Roman" pitchFamily="18" charset="0"/>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002E5C"/>
                </a:solidFill>
                <a:latin typeface="Andalus" pitchFamily="2" charset="-78"/>
                <a:ea typeface="Times New Roman" pitchFamily="18" charset="0"/>
                <a:cs typeface="Andalus" pitchFamily="2" charset="-78"/>
              </a:rPr>
              <a:t>5. He judged legal questions.</a:t>
            </a:r>
          </a:p>
          <a:p>
            <a:pPr eaLnBrk="0" hangingPunct="0">
              <a:defRPr/>
            </a:pPr>
            <a:endParaRPr lang="en-US" sz="2400" b="1" dirty="0">
              <a:latin typeface="Andalus" pitchFamily="2" charset="-78"/>
              <a:ea typeface="+mn-ea"/>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8AA7E2"/>
                </a:solidFill>
                <a:latin typeface="Andalus" pitchFamily="2" charset="-78"/>
                <a:ea typeface="Times New Roman" pitchFamily="18" charset="0"/>
                <a:cs typeface="Andalus" pitchFamily="2" charset="-78"/>
              </a:rPr>
              <a:t>6. He was present at the 				appointment of a new ruler 			or leader and asked counsel 			of the Lord for the ruler.</a:t>
            </a:r>
            <a:r>
              <a:rPr lang="en-US" sz="3200" b="1"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p:cTn id="7" dur="1000" fill="hold"/>
                                        <p:tgtEl>
                                          <p:spTgt spid="14339">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4339">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4339">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433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anim calcmode="lin" valueType="num">
                                      <p:cBhvr>
                                        <p:cTn id="15" dur="1000" fill="hold"/>
                                        <p:tgtEl>
                                          <p:spTgt spid="14339">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4339">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4339">
                                            <p:txEl>
                                              <p:pRg st="2" end="2"/>
                                            </p:txEl>
                                          </p:spTgt>
                                        </p:tgtEl>
                                        <p:attrNameLst>
                                          <p:attrName>ppt_y</p:attrName>
                                        </p:attrNameLst>
                                      </p:cBhvr>
                                      <p:tavLst>
                                        <p:tav tm="0">
                                          <p:val>
                                            <p:strVal val="#ppt_y"/>
                                          </p:val>
                                        </p:tav>
                                        <p:tav tm="100000">
                                          <p:val>
                                            <p:strVal val="#ppt_y"/>
                                          </p:val>
                                        </p:tav>
                                      </p:tavLst>
                                    </p:anim>
                                    <p:animEffect transition="in" filter="fade">
                                      <p:cBhvr>
                                        <p:cTn id="18" dur="1000"/>
                                        <p:tgtEl>
                                          <p:spTgt spid="1433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14339">
                                            <p:txEl>
                                              <p:pRg st="4" end="4"/>
                                            </p:txEl>
                                          </p:spTgt>
                                        </p:tgtEl>
                                        <p:attrNameLst>
                                          <p:attrName>style.visibility</p:attrName>
                                        </p:attrNameLst>
                                      </p:cBhvr>
                                      <p:to>
                                        <p:strVal val="visible"/>
                                      </p:to>
                                    </p:set>
                                    <p:anim calcmode="lin" valueType="num">
                                      <p:cBhvr>
                                        <p:cTn id="23" dur="1000" fill="hold"/>
                                        <p:tgtEl>
                                          <p:spTgt spid="14339">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14339">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14339">
                                            <p:txEl>
                                              <p:pRg st="4" end="4"/>
                                            </p:txEl>
                                          </p:spTgt>
                                        </p:tgtEl>
                                        <p:attrNameLst>
                                          <p:attrName>ppt_y</p:attrName>
                                        </p:attrNameLst>
                                      </p:cBhvr>
                                      <p:tavLst>
                                        <p:tav tm="0">
                                          <p:val>
                                            <p:strVal val="#ppt_y"/>
                                          </p:val>
                                        </p:tav>
                                        <p:tav tm="100000">
                                          <p:val>
                                            <p:strVal val="#ppt_y"/>
                                          </p:val>
                                        </p:tav>
                                      </p:tavLst>
                                    </p:anim>
                                    <p:animEffect transition="in" filter="fade">
                                      <p:cBhvr>
                                        <p:cTn id="26" dur="1000"/>
                                        <p:tgtEl>
                                          <p:spTgt spid="14339">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14339">
                                            <p:txEl>
                                              <p:pRg st="6" end="6"/>
                                            </p:txEl>
                                          </p:spTgt>
                                        </p:tgtEl>
                                        <p:attrNameLst>
                                          <p:attrName>style.visibility</p:attrName>
                                        </p:attrNameLst>
                                      </p:cBhvr>
                                      <p:to>
                                        <p:strVal val="visible"/>
                                      </p:to>
                                    </p:set>
                                    <p:anim calcmode="lin" valueType="num">
                                      <p:cBhvr>
                                        <p:cTn id="31" dur="1000" fill="hold"/>
                                        <p:tgtEl>
                                          <p:spTgt spid="14339">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14339">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14339">
                                            <p:txEl>
                                              <p:pRg st="6" end="6"/>
                                            </p:txEl>
                                          </p:spTgt>
                                        </p:tgtEl>
                                        <p:attrNameLst>
                                          <p:attrName>ppt_y</p:attrName>
                                        </p:attrNameLst>
                                      </p:cBhvr>
                                      <p:tavLst>
                                        <p:tav tm="0">
                                          <p:val>
                                            <p:strVal val="#ppt_y"/>
                                          </p:val>
                                        </p:tav>
                                        <p:tav tm="100000">
                                          <p:val>
                                            <p:strVal val="#ppt_y"/>
                                          </p:val>
                                        </p:tav>
                                      </p:tavLst>
                                    </p:anim>
                                    <p:animEffect transition="in" filter="fade">
                                      <p:cBhvr>
                                        <p:cTn id="34" dur="1000"/>
                                        <p:tgtEl>
                                          <p:spTgt spid="143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4" name="Rectangle 3"/>
          <p:cNvSpPr/>
          <p:nvPr/>
        </p:nvSpPr>
        <p:spPr>
          <a:xfrm>
            <a:off x="0" y="1295400"/>
            <a:ext cx="9144000" cy="4038600"/>
          </a:xfrm>
          <a:prstGeom prst="rect">
            <a:avLst/>
          </a:prstGeom>
          <a:solidFill>
            <a:srgbClr val="002E5C"/>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sp3d/>
          </a:bodyPr>
          <a:lstStyle/>
          <a:p>
            <a:pPr eaLnBrk="0" hangingPunct="0">
              <a:buFont typeface="Arial" pitchFamily="34" charset="0"/>
              <a:buChar char="•"/>
              <a:defRPr/>
            </a:pPr>
            <a:r>
              <a:rPr lang="en-US" sz="3200" b="1" dirty="0">
                <a:solidFill>
                  <a:srgbClr val="FF9375"/>
                </a:solidFill>
                <a:latin typeface="Andalus" pitchFamily="2" charset="-78"/>
                <a:ea typeface="Times New Roman" pitchFamily="18" charset="0"/>
                <a:cs typeface="Andalus" pitchFamily="2" charset="-78"/>
              </a:rPr>
              <a:t>He served as the supreme ruler when there was no divinely inspired one until the time of David, and again after the captivity.</a:t>
            </a:r>
          </a:p>
          <a:p>
            <a:pPr eaLnBrk="0" hangingPunct="0">
              <a:buFont typeface="Arial" pitchFamily="34" charset="0"/>
              <a:buChar char="•"/>
              <a:defRPr/>
            </a:pPr>
            <a:endParaRPr lang="en-US" sz="800" b="1" dirty="0">
              <a:solidFill>
                <a:schemeClr val="tx1"/>
              </a:solidFill>
              <a:latin typeface="Andalus" pitchFamily="2" charset="-78"/>
              <a:ea typeface="Times New Roman" pitchFamily="18" charset="0"/>
              <a:cs typeface="Andalus" pitchFamily="2" charset="-78"/>
            </a:endParaRPr>
          </a:p>
          <a:p>
            <a:pPr eaLnBrk="0" hangingPunct="0">
              <a:buFont typeface="Arial" pitchFamily="34" charset="0"/>
              <a:buChar char="•"/>
              <a:defRPr/>
            </a:pPr>
            <a:r>
              <a:rPr lang="en-US" sz="3200" b="1" dirty="0">
                <a:solidFill>
                  <a:srgbClr val="FFA74F"/>
                </a:solidFill>
                <a:latin typeface="Andalus" pitchFamily="2" charset="-78"/>
                <a:ea typeface="Times New Roman" pitchFamily="18" charset="0"/>
                <a:cs typeface="Andalus" pitchFamily="2" charset="-78"/>
              </a:rPr>
              <a:t>Aaron and his sons took apart the Tabernacle and wrapped the furniture.</a:t>
            </a:r>
          </a:p>
          <a:p>
            <a:pPr eaLnBrk="0" hangingPunct="0">
              <a:buFont typeface="Arial" pitchFamily="34" charset="0"/>
              <a:buChar char="•"/>
              <a:defRPr/>
            </a:pPr>
            <a:endParaRPr lang="en-US" sz="800" b="1" dirty="0">
              <a:solidFill>
                <a:schemeClr val="tx1"/>
              </a:solidFill>
              <a:latin typeface="Andalus" pitchFamily="2" charset="-78"/>
              <a:ea typeface="Times New Roman" pitchFamily="18" charset="0"/>
              <a:cs typeface="Andalus" pitchFamily="2" charset="-78"/>
            </a:endParaRPr>
          </a:p>
          <a:p>
            <a:pPr eaLnBrk="0" hangingPunct="0">
              <a:buFont typeface="Arial" pitchFamily="34" charset="0"/>
              <a:buChar char="•"/>
              <a:defRPr/>
            </a:pPr>
            <a:r>
              <a:rPr lang="en-US" sz="3200" b="1" dirty="0">
                <a:solidFill>
                  <a:srgbClr val="FFBF4B"/>
                </a:solidFill>
                <a:latin typeface="Andalus" pitchFamily="2" charset="-78"/>
                <a:ea typeface="Times New Roman" pitchFamily="18" charset="0"/>
                <a:cs typeface="Andalus" pitchFamily="2" charset="-78"/>
              </a:rPr>
              <a:t>The High Priest also appointed the Levites to their services.</a:t>
            </a:r>
            <a:endParaRPr lang="en-US" sz="3200" b="1" dirty="0">
              <a:solidFill>
                <a:srgbClr val="FFBF4B"/>
              </a:solidFill>
              <a:latin typeface="Andalus" pitchFamily="2" charset="-78"/>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6387" name="Rectangle 3"/>
          <p:cNvSpPr>
            <a:spLocks noChangeArrowheads="1"/>
          </p:cNvSpPr>
          <p:nvPr/>
        </p:nvSpPr>
        <p:spPr bwMode="auto">
          <a:xfrm>
            <a:off x="304800" y="762000"/>
            <a:ext cx="66294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3600" b="1" u="sng" dirty="0">
                <a:solidFill>
                  <a:srgbClr val="002E5C"/>
                </a:solidFill>
                <a:latin typeface="Andalus" pitchFamily="2" charset="-78"/>
                <a:ea typeface="Times New Roman" pitchFamily="18" charset="0"/>
                <a:cs typeface="Andalus" pitchFamily="2" charset="-78"/>
              </a:rPr>
              <a:t>Duties of the General Priest:</a:t>
            </a:r>
            <a:endParaRPr lang="en-US" sz="3600" b="1" dirty="0">
              <a:solidFill>
                <a:srgbClr val="002E5C"/>
              </a:solidFill>
              <a:latin typeface="Andalus" pitchFamily="2" charset="-78"/>
              <a:ea typeface="+mn-ea"/>
              <a:cs typeface="Andalus" pitchFamily="2" charset="-78"/>
            </a:endParaRPr>
          </a:p>
        </p:txBody>
      </p:sp>
      <p:sp>
        <p:nvSpPr>
          <p:cNvPr id="16388" name="Rectangle 4"/>
          <p:cNvSpPr>
            <a:spLocks noChangeArrowheads="1"/>
          </p:cNvSpPr>
          <p:nvPr/>
        </p:nvSpPr>
        <p:spPr bwMode="auto">
          <a:xfrm>
            <a:off x="609600" y="1600200"/>
            <a:ext cx="8229600" cy="393954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buFont typeface="Arial" pitchFamily="34" charset="0"/>
              <a:buChar char="•"/>
              <a:defRPr/>
            </a:pPr>
            <a:r>
              <a:rPr lang="en-US" sz="3200" b="1" dirty="0">
                <a:solidFill>
                  <a:srgbClr val="8AA7E2"/>
                </a:solidFill>
                <a:latin typeface="Andalus" pitchFamily="2" charset="-78"/>
                <a:ea typeface="Times New Roman" pitchFamily="18" charset="0"/>
                <a:cs typeface="Andalus" pitchFamily="2" charset="-78"/>
              </a:rPr>
              <a:t>They were in charge of the sanctuary and Brazen Altar.</a:t>
            </a:r>
          </a:p>
          <a:p>
            <a:pPr eaLnBrk="0" hangingPunct="0">
              <a:buFont typeface="Arial" pitchFamily="34" charset="0"/>
              <a:buChar char="•"/>
              <a:defRPr/>
            </a:pPr>
            <a:endParaRPr lang="en-US" sz="3200" b="1" dirty="0">
              <a:latin typeface="Andalus" pitchFamily="2" charset="-78"/>
              <a:ea typeface="Times New Roman" pitchFamily="18" charset="0"/>
              <a:cs typeface="Andalus" pitchFamily="2" charset="-78"/>
            </a:endParaRPr>
          </a:p>
          <a:p>
            <a:pPr lvl="1" eaLnBrk="0" hangingPunct="0">
              <a:buFont typeface="Arial" pitchFamily="34" charset="0"/>
              <a:buChar char="•"/>
              <a:defRPr/>
            </a:pPr>
            <a:r>
              <a:rPr lang="en-US" sz="3200" b="1" dirty="0">
                <a:solidFill>
                  <a:srgbClr val="002E5C"/>
                </a:solidFill>
                <a:latin typeface="Andalus" pitchFamily="2" charset="-78"/>
                <a:ea typeface="Times New Roman" pitchFamily="18" charset="0"/>
                <a:cs typeface="Andalus" pitchFamily="2" charset="-78"/>
              </a:rPr>
              <a:t>It was often their job to flay (remove skin) the burnt offerings.</a:t>
            </a:r>
          </a:p>
          <a:p>
            <a:pPr eaLnBrk="0" hangingPunct="0">
              <a:buFont typeface="Arial" pitchFamily="34" charset="0"/>
              <a:buChar char="•"/>
              <a:defRPr/>
            </a:pPr>
            <a:endParaRPr lang="en-US" sz="3200" b="1" dirty="0">
              <a:latin typeface="Andalus" pitchFamily="2" charset="-78"/>
              <a:ea typeface="Times New Roman" pitchFamily="18" charset="0"/>
              <a:cs typeface="Andalus" pitchFamily="2" charset="-78"/>
            </a:endParaRPr>
          </a:p>
          <a:p>
            <a:pPr lvl="2" eaLnBrk="0" hangingPunct="0">
              <a:buFont typeface="Arial" pitchFamily="34" charset="0"/>
              <a:buChar char="•"/>
              <a:defRPr/>
            </a:pPr>
            <a:r>
              <a:rPr lang="en-US" sz="3200" b="1" dirty="0">
                <a:solidFill>
                  <a:srgbClr val="8AA7E2"/>
                </a:solidFill>
                <a:latin typeface="Andalus" pitchFamily="2" charset="-78"/>
                <a:ea typeface="Times New Roman" pitchFamily="18" charset="0"/>
                <a:cs typeface="Andalus" pitchFamily="2" charset="-78"/>
              </a:rPr>
              <a:t>They killed the Passover lamb (Ezra 6:20).</a:t>
            </a:r>
            <a:endParaRPr lang="en-US" sz="3200" b="1" dirty="0">
              <a:solidFill>
                <a:srgbClr val="8AA7E2"/>
              </a:solidFill>
              <a:latin typeface="Andalus" pitchFamily="2" charset="-78"/>
              <a:ea typeface="+mn-ea"/>
              <a:cs typeface="Andalus" pitchFamily="2" charset="-78"/>
            </a:endParaRPr>
          </a:p>
          <a:p>
            <a:pPr eaLnBrk="0" hangingPunct="0">
              <a:buFont typeface="Arial" pitchFamily="34" charset="0"/>
              <a:buChar char="•"/>
              <a:defRPr/>
            </a:pPr>
            <a:endParaRPr lang="en-US" sz="3200" b="1" dirty="0">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checkerboard(across)">
                                      <p:cBhvr>
                                        <p:cTn id="7"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990600" y="0"/>
            <a:ext cx="8153400" cy="6858000"/>
          </a:xfrm>
          <a:prstGeom prst="rect">
            <a:avLst/>
          </a:prstGeom>
          <a:solidFill>
            <a:srgbClr val="FFBF4B">
              <a:alpha val="80000"/>
            </a:srgbClr>
          </a:solidFill>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7411" name="Rectangle 3"/>
          <p:cNvSpPr>
            <a:spLocks noChangeArrowheads="1"/>
          </p:cNvSpPr>
          <p:nvPr/>
        </p:nvSpPr>
        <p:spPr bwMode="auto">
          <a:xfrm>
            <a:off x="1143000" y="228600"/>
            <a:ext cx="64008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They received the blood of the burnt offerings and sprinkled the blood upon the Brazen Altar.</a:t>
            </a:r>
            <a:endParaRPr lang="en-US" sz="3200" b="1" dirty="0">
              <a:solidFill>
                <a:srgbClr val="002E5C"/>
              </a:solidFill>
              <a:latin typeface="Andalus" pitchFamily="2" charset="-78"/>
              <a:ea typeface="+mn-ea"/>
              <a:cs typeface="Andalus" pitchFamily="2" charset="-78"/>
            </a:endParaRPr>
          </a:p>
          <a:p>
            <a:pPr algn="ctr" eaLnBrk="0" hangingPunct="0">
              <a:defRPr/>
            </a:pPr>
            <a:endParaRPr lang="en-US" sz="3200" b="1" dirty="0">
              <a:solidFill>
                <a:srgbClr val="002E5C"/>
              </a:solidFill>
              <a:latin typeface="Andalus" pitchFamily="2" charset="-78"/>
              <a:ea typeface="+mn-ea"/>
              <a:cs typeface="Andalus" pitchFamily="2" charset="-78"/>
            </a:endParaRPr>
          </a:p>
        </p:txBody>
      </p:sp>
      <p:sp>
        <p:nvSpPr>
          <p:cNvPr id="17412" name="Rectangle 4"/>
          <p:cNvSpPr>
            <a:spLocks noChangeArrowheads="1"/>
          </p:cNvSpPr>
          <p:nvPr/>
        </p:nvSpPr>
        <p:spPr bwMode="auto">
          <a:xfrm>
            <a:off x="2438400" y="1905000"/>
            <a:ext cx="67056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They arranged the wood and fire, and the parts of the sacrifice for burning (Exodus 24: 6; Leviticus 1:5).</a:t>
            </a:r>
            <a:endParaRPr lang="en-US" sz="3200" b="1" dirty="0">
              <a:solidFill>
                <a:srgbClr val="8AA7E2"/>
              </a:solidFill>
              <a:latin typeface="Andalus" pitchFamily="2" charset="-78"/>
              <a:ea typeface="+mn-ea"/>
              <a:cs typeface="Andalus" pitchFamily="2" charset="-78"/>
            </a:endParaRPr>
          </a:p>
          <a:p>
            <a:pPr algn="ctr" eaLnBrk="0" hangingPunct="0">
              <a:defRPr/>
            </a:pPr>
            <a:endParaRPr lang="en-US" sz="3200" b="1" dirty="0">
              <a:solidFill>
                <a:srgbClr val="8AA7E2"/>
              </a:solidFill>
              <a:latin typeface="Andalus" pitchFamily="2" charset="-78"/>
              <a:ea typeface="+mn-ea"/>
              <a:cs typeface="Andalus" pitchFamily="2" charset="-78"/>
            </a:endParaRPr>
          </a:p>
        </p:txBody>
      </p:sp>
      <p:sp>
        <p:nvSpPr>
          <p:cNvPr id="17413" name="Rectangle 5"/>
          <p:cNvSpPr>
            <a:spLocks noChangeArrowheads="1"/>
          </p:cNvSpPr>
          <p:nvPr/>
        </p:nvSpPr>
        <p:spPr bwMode="auto">
          <a:xfrm>
            <a:off x="1143000" y="3429000"/>
            <a:ext cx="67818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If a dove was offered, the priest snipped off the head, squeezed out the blood, plucked the dove, and burned it.</a:t>
            </a:r>
            <a:endParaRPr lang="en-US" sz="3200" b="1" dirty="0">
              <a:solidFill>
                <a:srgbClr val="002E5C"/>
              </a:solidFill>
              <a:latin typeface="Andalus" pitchFamily="2" charset="-78"/>
              <a:ea typeface="+mn-ea"/>
              <a:cs typeface="Andalus" pitchFamily="2" charset="-78"/>
            </a:endParaRPr>
          </a:p>
          <a:p>
            <a:pPr algn="ctr" eaLnBrk="0" hangingPunct="0">
              <a:defRPr/>
            </a:pPr>
            <a:endParaRPr lang="en-US" sz="3200" b="1" dirty="0">
              <a:solidFill>
                <a:srgbClr val="002E5C"/>
              </a:solidFill>
              <a:latin typeface="Andalus" pitchFamily="2" charset="-78"/>
              <a:ea typeface="+mn-ea"/>
              <a:cs typeface="Andalus" pitchFamily="2" charset="-78"/>
            </a:endParaRPr>
          </a:p>
        </p:txBody>
      </p:sp>
      <p:sp>
        <p:nvSpPr>
          <p:cNvPr id="17414" name="Rectangle 6"/>
          <p:cNvSpPr>
            <a:spLocks noChangeArrowheads="1"/>
          </p:cNvSpPr>
          <p:nvPr/>
        </p:nvSpPr>
        <p:spPr bwMode="auto">
          <a:xfrm>
            <a:off x="2743200" y="5029200"/>
            <a:ext cx="64008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They burned a lamb every morning and evening, and a double number for the Sabbath.</a:t>
            </a:r>
            <a:endParaRPr lang="en-US" sz="3200" b="1" dirty="0">
              <a:solidFill>
                <a:srgbClr val="8AA7E2"/>
              </a:solidFill>
              <a:latin typeface="Andalus" pitchFamily="2" charset="-78"/>
              <a:ea typeface="+mn-ea"/>
              <a:cs typeface="Andalus" pitchFamily="2" charset="-78"/>
            </a:endParaRPr>
          </a:p>
          <a:p>
            <a:pPr eaLnBrk="0" hangingPunct="0">
              <a:defRPr/>
            </a:pPr>
            <a:endParaRPr lang="en-US" sz="3200" b="1"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from="(-#ppt_w/2)" to="(#ppt_x)" calcmode="lin" valueType="num">
                                      <p:cBhvr>
                                        <p:cTn id="7" dur="600" fill="hold">
                                          <p:stCondLst>
                                            <p:cond delay="0"/>
                                          </p:stCondLst>
                                        </p:cTn>
                                        <p:tgtEl>
                                          <p:spTgt spid="17411"/>
                                        </p:tgtEl>
                                        <p:attrNameLst>
                                          <p:attrName>ppt_x</p:attrName>
                                        </p:attrNameLst>
                                      </p:cBhvr>
                                    </p:anim>
                                    <p:anim from="0" to="-1.0" calcmode="lin" valueType="num">
                                      <p:cBhvr>
                                        <p:cTn id="8" dur="200" decel="50000" autoRev="1" fill="hold">
                                          <p:stCondLst>
                                            <p:cond delay="600"/>
                                          </p:stCondLst>
                                        </p:cTn>
                                        <p:tgtEl>
                                          <p:spTgt spid="17411"/>
                                        </p:tgtEl>
                                        <p:attrNameLst>
                                          <p:attrName>xshear</p:attrName>
                                        </p:attrNameLst>
                                      </p:cBhvr>
                                    </p:anim>
                                    <p:animScale>
                                      <p:cBhvr>
                                        <p:cTn id="9" dur="200" decel="100000" autoRev="1" fill="hold">
                                          <p:stCondLst>
                                            <p:cond delay="600"/>
                                          </p:stCondLst>
                                        </p:cTn>
                                        <p:tgtEl>
                                          <p:spTgt spid="17411"/>
                                        </p:tgtEl>
                                      </p:cBhvr>
                                      <p:from x="100000" y="100000"/>
                                      <p:to x="80000" y="100000"/>
                                    </p:animScale>
                                    <p:anim by="(#ppt_h/3+#ppt_w*0.1)" calcmode="lin" valueType="num">
                                      <p:cBhvr additive="sum">
                                        <p:cTn id="10" dur="200" decel="100000" autoRev="1" fill="hold">
                                          <p:stCondLst>
                                            <p:cond delay="600"/>
                                          </p:stCondLst>
                                        </p:cTn>
                                        <p:tgtEl>
                                          <p:spTgt spid="17411"/>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7412"/>
                                        </p:tgtEl>
                                        <p:attrNameLst>
                                          <p:attrName>style.visibility</p:attrName>
                                        </p:attrNameLst>
                                      </p:cBhvr>
                                      <p:to>
                                        <p:strVal val="visible"/>
                                      </p:to>
                                    </p:set>
                                    <p:anim from="(-#ppt_w/2)" to="(#ppt_x)" calcmode="lin" valueType="num">
                                      <p:cBhvr>
                                        <p:cTn id="15" dur="600" fill="hold">
                                          <p:stCondLst>
                                            <p:cond delay="0"/>
                                          </p:stCondLst>
                                        </p:cTn>
                                        <p:tgtEl>
                                          <p:spTgt spid="17412"/>
                                        </p:tgtEl>
                                        <p:attrNameLst>
                                          <p:attrName>ppt_x</p:attrName>
                                        </p:attrNameLst>
                                      </p:cBhvr>
                                    </p:anim>
                                    <p:anim from="0" to="-1.0" calcmode="lin" valueType="num">
                                      <p:cBhvr>
                                        <p:cTn id="16" dur="200" decel="50000" autoRev="1" fill="hold">
                                          <p:stCondLst>
                                            <p:cond delay="600"/>
                                          </p:stCondLst>
                                        </p:cTn>
                                        <p:tgtEl>
                                          <p:spTgt spid="17412"/>
                                        </p:tgtEl>
                                        <p:attrNameLst>
                                          <p:attrName>xshear</p:attrName>
                                        </p:attrNameLst>
                                      </p:cBhvr>
                                    </p:anim>
                                    <p:animScale>
                                      <p:cBhvr>
                                        <p:cTn id="17" dur="200" decel="100000" autoRev="1" fill="hold">
                                          <p:stCondLst>
                                            <p:cond delay="600"/>
                                          </p:stCondLst>
                                        </p:cTn>
                                        <p:tgtEl>
                                          <p:spTgt spid="17412"/>
                                        </p:tgtEl>
                                      </p:cBhvr>
                                      <p:from x="100000" y="100000"/>
                                      <p:to x="80000" y="100000"/>
                                    </p:animScale>
                                    <p:anim by="(#ppt_h/3+#ppt_w*0.1)" calcmode="lin" valueType="num">
                                      <p:cBhvr additive="sum">
                                        <p:cTn id="18" dur="200" decel="100000" autoRev="1" fill="hold">
                                          <p:stCondLst>
                                            <p:cond delay="600"/>
                                          </p:stCondLst>
                                        </p:cTn>
                                        <p:tgtEl>
                                          <p:spTgt spid="17412"/>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7413"/>
                                        </p:tgtEl>
                                        <p:attrNameLst>
                                          <p:attrName>style.visibility</p:attrName>
                                        </p:attrNameLst>
                                      </p:cBhvr>
                                      <p:to>
                                        <p:strVal val="visible"/>
                                      </p:to>
                                    </p:set>
                                    <p:anim from="(-#ppt_w/2)" to="(#ppt_x)" calcmode="lin" valueType="num">
                                      <p:cBhvr>
                                        <p:cTn id="23" dur="600" fill="hold">
                                          <p:stCondLst>
                                            <p:cond delay="0"/>
                                          </p:stCondLst>
                                        </p:cTn>
                                        <p:tgtEl>
                                          <p:spTgt spid="17413"/>
                                        </p:tgtEl>
                                        <p:attrNameLst>
                                          <p:attrName>ppt_x</p:attrName>
                                        </p:attrNameLst>
                                      </p:cBhvr>
                                    </p:anim>
                                    <p:anim from="0" to="-1.0" calcmode="lin" valueType="num">
                                      <p:cBhvr>
                                        <p:cTn id="24" dur="200" decel="50000" autoRev="1" fill="hold">
                                          <p:stCondLst>
                                            <p:cond delay="600"/>
                                          </p:stCondLst>
                                        </p:cTn>
                                        <p:tgtEl>
                                          <p:spTgt spid="17413"/>
                                        </p:tgtEl>
                                        <p:attrNameLst>
                                          <p:attrName>xshear</p:attrName>
                                        </p:attrNameLst>
                                      </p:cBhvr>
                                    </p:anim>
                                    <p:animScale>
                                      <p:cBhvr>
                                        <p:cTn id="25" dur="200" decel="100000" autoRev="1" fill="hold">
                                          <p:stCondLst>
                                            <p:cond delay="600"/>
                                          </p:stCondLst>
                                        </p:cTn>
                                        <p:tgtEl>
                                          <p:spTgt spid="17413"/>
                                        </p:tgtEl>
                                      </p:cBhvr>
                                      <p:from x="100000" y="100000"/>
                                      <p:to x="80000" y="100000"/>
                                    </p:animScale>
                                    <p:anim by="(#ppt_h/3+#ppt_w*0.1)" calcmode="lin" valueType="num">
                                      <p:cBhvr additive="sum">
                                        <p:cTn id="26" dur="200" decel="100000" autoRev="1" fill="hold">
                                          <p:stCondLst>
                                            <p:cond delay="600"/>
                                          </p:stCondLst>
                                        </p:cTn>
                                        <p:tgtEl>
                                          <p:spTgt spid="17413"/>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7414"/>
                                        </p:tgtEl>
                                        <p:attrNameLst>
                                          <p:attrName>style.visibility</p:attrName>
                                        </p:attrNameLst>
                                      </p:cBhvr>
                                      <p:to>
                                        <p:strVal val="visible"/>
                                      </p:to>
                                    </p:set>
                                    <p:anim from="(-#ppt_w/2)" to="(#ppt_x)" calcmode="lin" valueType="num">
                                      <p:cBhvr>
                                        <p:cTn id="31" dur="600" fill="hold">
                                          <p:stCondLst>
                                            <p:cond delay="0"/>
                                          </p:stCondLst>
                                        </p:cTn>
                                        <p:tgtEl>
                                          <p:spTgt spid="17414"/>
                                        </p:tgtEl>
                                        <p:attrNameLst>
                                          <p:attrName>ppt_x</p:attrName>
                                        </p:attrNameLst>
                                      </p:cBhvr>
                                    </p:anim>
                                    <p:anim from="0" to="-1.0" calcmode="lin" valueType="num">
                                      <p:cBhvr>
                                        <p:cTn id="32" dur="200" decel="50000" autoRev="1" fill="hold">
                                          <p:stCondLst>
                                            <p:cond delay="600"/>
                                          </p:stCondLst>
                                        </p:cTn>
                                        <p:tgtEl>
                                          <p:spTgt spid="17414"/>
                                        </p:tgtEl>
                                        <p:attrNameLst>
                                          <p:attrName>xshear</p:attrName>
                                        </p:attrNameLst>
                                      </p:cBhvr>
                                    </p:anim>
                                    <p:animScale>
                                      <p:cBhvr>
                                        <p:cTn id="33" dur="200" decel="100000" autoRev="1" fill="hold">
                                          <p:stCondLst>
                                            <p:cond delay="600"/>
                                          </p:stCondLst>
                                        </p:cTn>
                                        <p:tgtEl>
                                          <p:spTgt spid="17414"/>
                                        </p:tgtEl>
                                      </p:cBhvr>
                                      <p:from x="100000" y="100000"/>
                                      <p:to x="80000" y="100000"/>
                                    </p:animScale>
                                    <p:anim by="(#ppt_h/3+#ppt_w*0.1)" calcmode="lin" valueType="num">
                                      <p:cBhvr additive="sum">
                                        <p:cTn id="34" dur="200" decel="100000" autoRev="1" fill="hold">
                                          <p:stCondLst>
                                            <p:cond delay="600"/>
                                          </p:stCondLst>
                                        </p:cTn>
                                        <p:tgtEl>
                                          <p:spTgt spid="1741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8435" name="Rectangle 3"/>
          <p:cNvSpPr>
            <a:spLocks noChangeArrowheads="1"/>
          </p:cNvSpPr>
          <p:nvPr/>
        </p:nvSpPr>
        <p:spPr bwMode="auto">
          <a:xfrm>
            <a:off x="228600" y="1524000"/>
            <a:ext cx="67056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Times New Roman" pitchFamily="18" charset="0"/>
                <a:cs typeface="Andalus" pitchFamily="2" charset="-78"/>
              </a:rPr>
              <a:t>They burned a lamb every morning and evening, and a double number for the Sabbath.</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
        <p:nvSpPr>
          <p:cNvPr id="18436" name="Rectangle 4"/>
          <p:cNvSpPr>
            <a:spLocks noChangeArrowheads="1"/>
          </p:cNvSpPr>
          <p:nvPr/>
        </p:nvSpPr>
        <p:spPr bwMode="auto">
          <a:xfrm>
            <a:off x="2743200" y="3657600"/>
            <a:ext cx="62484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Times New Roman" pitchFamily="18" charset="0"/>
                <a:cs typeface="Andalus" pitchFamily="2" charset="-78"/>
              </a:rPr>
              <a:t>They offered burnt offerings for the beginning of months, the Feast of Unleavened Bread, and First Fruits.</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Scale>
                                      <p:cBhvr>
                                        <p:cTn id="7" dur="1000" decel="50000" fill="hold">
                                          <p:stCondLst>
                                            <p:cond delay="0"/>
                                          </p:stCondLst>
                                        </p:cTn>
                                        <p:tgtEl>
                                          <p:spTgt spid="184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435"/>
                                        </p:tgtEl>
                                        <p:attrNameLst>
                                          <p:attrName>ppt_x</p:attrName>
                                          <p:attrName>ppt_y</p:attrName>
                                        </p:attrNameLst>
                                      </p:cBhvr>
                                    </p:animMotion>
                                    <p:animEffect transition="in" filter="fade">
                                      <p:cBhvr>
                                        <p:cTn id="9" dur="1000"/>
                                        <p:tgtEl>
                                          <p:spTgt spid="184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8436"/>
                                        </p:tgtEl>
                                        <p:attrNameLst>
                                          <p:attrName>style.visibility</p:attrName>
                                        </p:attrNameLst>
                                      </p:cBhvr>
                                      <p:to>
                                        <p:strVal val="visible"/>
                                      </p:to>
                                    </p:set>
                                    <p:animScale>
                                      <p:cBhvr>
                                        <p:cTn id="14" dur="1000" decel="50000" fill="hold">
                                          <p:stCondLst>
                                            <p:cond delay="0"/>
                                          </p:stCondLst>
                                        </p:cTn>
                                        <p:tgtEl>
                                          <p:spTgt spid="184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8436"/>
                                        </p:tgtEl>
                                        <p:attrNameLst>
                                          <p:attrName>ppt_x</p:attrName>
                                          <p:attrName>ppt_y</p:attrName>
                                        </p:attrNameLst>
                                      </p:cBhvr>
                                    </p:animMotion>
                                    <p:animEffect transition="in" filter="fade">
                                      <p:cBhvr>
                                        <p:cTn id="16" dur="10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9459" name="Rectangle 3"/>
          <p:cNvSpPr>
            <a:spLocks noChangeArrowheads="1"/>
          </p:cNvSpPr>
          <p:nvPr/>
        </p:nvSpPr>
        <p:spPr bwMode="auto">
          <a:xfrm>
            <a:off x="533400" y="914400"/>
            <a:ext cx="8305800" cy="4924425"/>
          </a:xfrm>
          <a:prstGeom prst="rect">
            <a:avLst/>
          </a:prstGeom>
          <a:solidFill>
            <a:srgbClr val="002E5C"/>
          </a:solidFill>
          <a:ln w="9525">
            <a:noFill/>
            <a:miter lim="800000"/>
            <a:headEnd/>
            <a:tailEnd/>
          </a:ln>
          <a:effectLst/>
          <a:scene3d>
            <a:camera prst="orthographicFront"/>
            <a:lightRig rig="threePt" dir="t"/>
          </a:scene3d>
          <a:sp3d>
            <a:bevelT w="114300" prst="hardEdge"/>
          </a:sp3d>
        </p:spPr>
        <p:txBody>
          <a:bodyPr tIns="0" bIns="0" anchor="ctr">
            <a:spAutoFit/>
            <a:sp3d extrusionH="57150">
              <a:bevelT w="38100" h="38100"/>
            </a:sp3d>
          </a:bodyPr>
          <a:lstStyle/>
          <a:p>
            <a:pPr marL="228600" indent="-228600" eaLnBrk="0" hangingPunct="0">
              <a:defRPr/>
            </a:pPr>
            <a:r>
              <a:rPr lang="en-US" sz="3200" b="1" dirty="0">
                <a:solidFill>
                  <a:srgbClr val="FF9375"/>
                </a:solidFill>
                <a:latin typeface="Andalus" pitchFamily="2" charset="-78"/>
                <a:ea typeface="Times New Roman" pitchFamily="18" charset="0"/>
                <a:cs typeface="Andalus" pitchFamily="2" charset="-78"/>
              </a:rPr>
              <a:t>They received the meat offerings and burned them on the Brazen Altar.</a:t>
            </a:r>
          </a:p>
          <a:p>
            <a:pPr marL="228600" indent="-228600" eaLnBrk="0" hangingPunct="0">
              <a:defRPr/>
            </a:pPr>
            <a:endParaRPr lang="en-US" sz="3200" b="1" dirty="0">
              <a:latin typeface="Andalus" pitchFamily="2" charset="-78"/>
              <a:ea typeface="Times New Roman" pitchFamily="18" charset="0"/>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FFA74F"/>
                </a:solidFill>
                <a:latin typeface="Andalus" pitchFamily="2" charset="-78"/>
                <a:ea typeface="Times New Roman" pitchFamily="18" charset="0"/>
                <a:cs typeface="Andalus" pitchFamily="2" charset="-78"/>
              </a:rPr>
              <a:t>They sprinkled the blood for the Peace 	Offering upon the Brazen Altar and 	burned it.</a:t>
            </a:r>
          </a:p>
          <a:p>
            <a:pPr eaLnBrk="0" hangingPunct="0">
              <a:defRPr/>
            </a:pPr>
            <a:endParaRPr lang="en-US" sz="3200" b="1" dirty="0">
              <a:solidFill>
                <a:srgbClr val="FFBF4B"/>
              </a:solidFill>
              <a:latin typeface="Andalus" pitchFamily="2" charset="-78"/>
              <a:ea typeface="Times New Roman" pitchFamily="18" charset="0"/>
              <a:cs typeface="Andalus" pitchFamily="2" charset="-78"/>
            </a:endParaRPr>
          </a:p>
          <a:p>
            <a:pPr eaLnBrk="0" hangingPunct="0">
              <a:defRPr/>
            </a:pPr>
            <a:r>
              <a:rPr lang="en-US" sz="3200" b="1" dirty="0">
                <a:solidFill>
                  <a:srgbClr val="FFBF4B"/>
                </a:solidFill>
                <a:latin typeface="Andalus" pitchFamily="2" charset="-78"/>
                <a:ea typeface="Times New Roman" pitchFamily="18" charset="0"/>
                <a:cs typeface="Andalus" pitchFamily="2" charset="-78"/>
              </a:rPr>
              <a:t>		They offered the Sin Offering in case 			of a sin of ignorance. </a:t>
            </a:r>
            <a:endParaRPr lang="en-US" sz="3200" b="1" dirty="0">
              <a:solidFill>
                <a:srgbClr val="FFBF4B"/>
              </a:solidFill>
              <a:latin typeface="Andalus" pitchFamily="2" charset="-78"/>
              <a:ea typeface="+mn-ea"/>
              <a:cs typeface="Andalus" pitchFamily="2" charset="-78"/>
            </a:endParaRPr>
          </a:p>
          <a:p>
            <a:pPr marL="342900" indent="-342900" eaLnBrk="0" hangingPunct="0">
              <a:defRPr/>
            </a:pPr>
            <a:endParaRPr lang="en-US" sz="3200" b="1" dirty="0">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p:cTn id="7" dur="500" fill="hold"/>
                                        <p:tgtEl>
                                          <p:spTgt spid="1945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945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anim calcmode="lin" valueType="num">
                                      <p:cBhvr>
                                        <p:cTn id="13" dur="500" fill="hold"/>
                                        <p:tgtEl>
                                          <p:spTgt spid="19459">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945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anim calcmode="lin" valueType="num">
                                      <p:cBhvr>
                                        <p:cTn id="19" dur="500" fill="hold"/>
                                        <p:tgtEl>
                                          <p:spTgt spid="19459">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19459">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4" name="Rectangle 3"/>
          <p:cNvSpPr/>
          <p:nvPr/>
        </p:nvSpPr>
        <p:spPr>
          <a:xfrm>
            <a:off x="1143000" y="152400"/>
            <a:ext cx="38862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High Priest, Priests, and Levites were much like ministers today. Their calling had to be sure, their consecration pure, and their qualifications above reproach.</a:t>
            </a:r>
          </a:p>
        </p:txBody>
      </p:sp>
      <p:sp>
        <p:nvSpPr>
          <p:cNvPr id="5" name="Rectangle 4"/>
          <p:cNvSpPr/>
          <p:nvPr/>
        </p:nvSpPr>
        <p:spPr>
          <a:xfrm>
            <a:off x="5257800" y="3124200"/>
            <a:ext cx="37338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Their duties were many and varied. There is no higher calling than to minister to God’s people, according to His plan.</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28600" y="685800"/>
            <a:ext cx="8915400" cy="5486400"/>
          </a:xfrm>
          <a:prstGeom prst="rect">
            <a:avLst/>
          </a:prstGeom>
          <a:solidFill>
            <a:srgbClr val="002E5C"/>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4102" name="Rectangle 6"/>
          <p:cNvSpPr>
            <a:spLocks noChangeArrowheads="1"/>
          </p:cNvSpPr>
          <p:nvPr/>
        </p:nvSpPr>
        <p:spPr bwMode="auto">
          <a:xfrm>
            <a:off x="304800" y="762000"/>
            <a:ext cx="60198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9375"/>
                </a:solidFill>
                <a:latin typeface="Andalus" pitchFamily="2" charset="-78"/>
                <a:ea typeface="+mn-ea"/>
                <a:cs typeface="Andalus" pitchFamily="2" charset="-78"/>
              </a:rPr>
              <a:t>3. </a:t>
            </a:r>
            <a:r>
              <a:rPr lang="en-US" sz="3200" b="1" dirty="0">
                <a:solidFill>
                  <a:srgbClr val="FF9375"/>
                </a:solidFill>
                <a:latin typeface="Andalus" pitchFamily="2" charset="-78"/>
                <a:ea typeface="Times New Roman" pitchFamily="18" charset="0"/>
                <a:cs typeface="Andalus" pitchFamily="2" charset="-78"/>
              </a:rPr>
              <a:t>Aaron’s sons and their garments were sprinkled with a mixture of oil and blood.</a:t>
            </a:r>
            <a:endParaRPr lang="en-US" sz="3200" b="1" dirty="0">
              <a:solidFill>
                <a:srgbClr val="FF9375"/>
              </a:solidFill>
              <a:latin typeface="Andalus" pitchFamily="2" charset="-78"/>
              <a:ea typeface="+mn-ea"/>
              <a:cs typeface="Andalus" pitchFamily="2" charset="-78"/>
            </a:endParaRPr>
          </a:p>
          <a:p>
            <a:pPr eaLnBrk="0" hangingPunct="0">
              <a:defRPr/>
            </a:pPr>
            <a:endParaRPr lang="en-US" sz="3200" b="1" dirty="0">
              <a:solidFill>
                <a:srgbClr val="FF9375"/>
              </a:solidFill>
              <a:latin typeface="Andalus" pitchFamily="2" charset="-78"/>
              <a:ea typeface="+mn-ea"/>
              <a:cs typeface="Andalus" pitchFamily="2" charset="-78"/>
            </a:endParaRPr>
          </a:p>
        </p:txBody>
      </p:sp>
      <p:sp>
        <p:nvSpPr>
          <p:cNvPr id="4103" name="Rectangle 7"/>
          <p:cNvSpPr>
            <a:spLocks noChangeArrowheads="1"/>
          </p:cNvSpPr>
          <p:nvPr/>
        </p:nvSpPr>
        <p:spPr bwMode="auto">
          <a:xfrm>
            <a:off x="762000" y="2438400"/>
            <a:ext cx="7696200" cy="2462213"/>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mn-ea"/>
                <a:cs typeface="Andalus" pitchFamily="2" charset="-78"/>
              </a:rPr>
              <a:t>4. </a:t>
            </a:r>
            <a:r>
              <a:rPr lang="en-US" sz="3200" b="1" dirty="0">
                <a:solidFill>
                  <a:srgbClr val="FFA74F"/>
                </a:solidFill>
                <a:latin typeface="Andalus" pitchFamily="2" charset="-78"/>
                <a:ea typeface="Times New Roman" pitchFamily="18" charset="0"/>
                <a:cs typeface="Andalus" pitchFamily="2" charset="-78"/>
              </a:rPr>
              <a:t>The Levites and their garments were cleansed by being sprinkled with purifying water. They also had all hair shaved from their flesh.</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
        <p:nvSpPr>
          <p:cNvPr id="4104" name="Rectangle 8"/>
          <p:cNvSpPr>
            <a:spLocks noChangeArrowheads="1"/>
          </p:cNvSpPr>
          <p:nvPr/>
        </p:nvSpPr>
        <p:spPr bwMode="auto">
          <a:xfrm>
            <a:off x="1447800" y="4876800"/>
            <a:ext cx="76962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BF4B"/>
                </a:solidFill>
                <a:latin typeface="Andalus" pitchFamily="2" charset="-78"/>
                <a:ea typeface="+mn-ea"/>
                <a:cs typeface="Andalus" pitchFamily="2" charset="-78"/>
              </a:rPr>
              <a:t>5. </a:t>
            </a:r>
            <a:r>
              <a:rPr lang="en-US" sz="3200" b="1" dirty="0">
                <a:solidFill>
                  <a:srgbClr val="FFBF4B"/>
                </a:solidFill>
                <a:latin typeface="Andalus" pitchFamily="2" charset="-78"/>
                <a:ea typeface="Times New Roman" pitchFamily="18" charset="0"/>
                <a:cs typeface="Andalus" pitchFamily="2" charset="-78"/>
              </a:rPr>
              <a:t>Moses offered the Levites for an offering to God. (This was instead of the “firstborn.”) </a:t>
            </a:r>
            <a:endParaRPr lang="en-US" sz="3200" b="1" dirty="0">
              <a:solidFill>
                <a:srgbClr val="FFBF4B"/>
              </a:solidFill>
              <a:latin typeface="Andalus" pitchFamily="2" charset="-78"/>
              <a:ea typeface="+mn-ea"/>
              <a:cs typeface="Andalus" pitchFamily="2" charset="-78"/>
            </a:endParaRPr>
          </a:p>
          <a:p>
            <a:pPr eaLnBrk="0" hangingPunct="0">
              <a:defRPr/>
            </a:pPr>
            <a:endParaRPr lang="en-US" sz="3200" b="1"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p:cTn id="7" dur="500" fill="hold"/>
                                        <p:tgtEl>
                                          <p:spTgt spid="410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10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10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10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103"/>
                                        </p:tgtEl>
                                        <p:attrNameLst>
                                          <p:attrName>style.visibility</p:attrName>
                                        </p:attrNameLst>
                                      </p:cBhvr>
                                      <p:to>
                                        <p:strVal val="visible"/>
                                      </p:to>
                                    </p:set>
                                    <p:anim calcmode="lin" valueType="num">
                                      <p:cBhvr>
                                        <p:cTn id="15" dur="500" fill="hold"/>
                                        <p:tgtEl>
                                          <p:spTgt spid="410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10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10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10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4104"/>
                                        </p:tgtEl>
                                        <p:attrNameLst>
                                          <p:attrName>style.visibility</p:attrName>
                                        </p:attrNameLst>
                                      </p:cBhvr>
                                      <p:to>
                                        <p:strVal val="visible"/>
                                      </p:to>
                                    </p:set>
                                    <p:anim calcmode="lin" valueType="num">
                                      <p:cBhvr>
                                        <p:cTn id="23" dur="500" fill="hold"/>
                                        <p:tgtEl>
                                          <p:spTgt spid="4104"/>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4104"/>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4104"/>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4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5125" name="Rectangle 5"/>
          <p:cNvSpPr>
            <a:spLocks noChangeArrowheads="1"/>
          </p:cNvSpPr>
          <p:nvPr/>
        </p:nvSpPr>
        <p:spPr bwMode="auto">
          <a:xfrm>
            <a:off x="2209800" y="685800"/>
            <a:ext cx="5486400" cy="1969770"/>
          </a:xfrm>
          <a:prstGeom prst="rect">
            <a:avLst/>
          </a:prstGeom>
          <a:solidFill>
            <a:srgbClr val="002E5C"/>
          </a:solidFill>
          <a:ln w="69850">
            <a:solidFill>
              <a:srgbClr val="FFBF4B"/>
            </a:solidFill>
            <a:miter lim="800000"/>
            <a:headEnd/>
            <a:tailEnd/>
          </a:ln>
          <a:effectLst/>
          <a:scene3d>
            <a:camera prst="orthographicFront"/>
            <a:lightRig rig="threePt" dir="t"/>
          </a:scene3d>
          <a:sp3d>
            <a:bevelT/>
          </a:sp3d>
        </p:spPr>
        <p:txBody>
          <a:bodyPr tIns="0" bIns="0" anchor="ctr">
            <a:spAutoFit/>
          </a:bodyPr>
          <a:lstStyle/>
          <a:p>
            <a:pPr algn="ctr" eaLnBrk="0" hangingPunct="0">
              <a:defRPr/>
            </a:pPr>
            <a:endParaRPr lang="en-US" sz="3200" b="1" dirty="0">
              <a:solidFill>
                <a:srgbClr val="FFBF4B"/>
              </a:solidFill>
              <a:latin typeface="Andalus" pitchFamily="2" charset="-78"/>
              <a:ea typeface="+mn-ea"/>
              <a:cs typeface="Andalus" pitchFamily="2" charset="-78"/>
            </a:endParaRPr>
          </a:p>
          <a:p>
            <a:pPr algn="ctr" eaLnBrk="0" hangingPunct="0">
              <a:defRPr/>
            </a:pPr>
            <a:r>
              <a:rPr lang="en-US" sz="3200" b="1" dirty="0">
                <a:solidFill>
                  <a:srgbClr val="FFBF4B"/>
                </a:solidFill>
                <a:latin typeface="Andalus" pitchFamily="2" charset="-78"/>
                <a:ea typeface="Times New Roman" pitchFamily="18" charset="0"/>
                <a:cs typeface="Andalus" pitchFamily="2" charset="-78"/>
              </a:rPr>
              <a:t>6. They were then separated from the children of Israel. </a:t>
            </a:r>
            <a:endParaRPr lang="en-US" sz="3200" b="1" dirty="0">
              <a:solidFill>
                <a:srgbClr val="FFBF4B"/>
              </a:solidFill>
              <a:latin typeface="Andalus" pitchFamily="2" charset="-78"/>
              <a:ea typeface="+mn-ea"/>
              <a:cs typeface="Andalus" pitchFamily="2" charset="-78"/>
            </a:endParaRPr>
          </a:p>
          <a:p>
            <a:pPr algn="ctr" eaLnBrk="0" hangingPunct="0">
              <a:defRPr/>
            </a:pPr>
            <a:endParaRPr lang="en-US" sz="3200" b="1" dirty="0">
              <a:solidFill>
                <a:srgbClr val="FFBF4B"/>
              </a:solidFill>
              <a:latin typeface="Andalus" pitchFamily="2" charset="-78"/>
              <a:ea typeface="+mn-ea"/>
              <a:cs typeface="Andalus" pitchFamily="2" charset="-78"/>
            </a:endParaRPr>
          </a:p>
        </p:txBody>
      </p:sp>
      <p:sp>
        <p:nvSpPr>
          <p:cNvPr id="7" name="Rectangle 6"/>
          <p:cNvSpPr/>
          <p:nvPr/>
        </p:nvSpPr>
        <p:spPr>
          <a:xfrm>
            <a:off x="1219200" y="3352800"/>
            <a:ext cx="7696200" cy="3124200"/>
          </a:xfrm>
          <a:prstGeom prst="rect">
            <a:avLst/>
          </a:prstGeom>
          <a:solidFill>
            <a:srgbClr val="FFBF4B"/>
          </a:solidFill>
          <a:ln w="69850">
            <a:solidFill>
              <a:srgbClr val="002E5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002E5C"/>
                </a:solidFill>
                <a:latin typeface="Andalus" pitchFamily="2" charset="-78"/>
                <a:cs typeface="Andalus" pitchFamily="2" charset="-78"/>
              </a:rPr>
              <a:t>7. Aaron and his sons remained at the door of the Tabernacle for seven (7)  days and nights (Leviticus 8: 1-4, 35).</a:t>
            </a:r>
            <a:endParaRPr lang="en-US" sz="3200" b="1" dirty="0">
              <a:solidFill>
                <a:srgbClr val="002E5C"/>
              </a:solidFill>
              <a:latin typeface="Andalus" pitchFamily="2" charset="-78"/>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diamond(in)">
                                      <p:cBhvr>
                                        <p:cTn id="7" dur="1000"/>
                                        <p:tgtEl>
                                          <p:spTgt spid="51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6149" name="Rectangle 5"/>
          <p:cNvSpPr>
            <a:spLocks noChangeArrowheads="1"/>
          </p:cNvSpPr>
          <p:nvPr/>
        </p:nvSpPr>
        <p:spPr bwMode="auto">
          <a:xfrm>
            <a:off x="152400" y="1447800"/>
            <a:ext cx="7772400" cy="707886"/>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4000" b="1" dirty="0">
                <a:solidFill>
                  <a:srgbClr val="002E5C"/>
                </a:solidFill>
                <a:latin typeface="Andalus" pitchFamily="2" charset="-78"/>
                <a:ea typeface="Times New Roman" pitchFamily="18" charset="0"/>
                <a:cs typeface="Andalus" pitchFamily="2" charset="-78"/>
              </a:rPr>
              <a:t>They sacrificed:</a:t>
            </a:r>
            <a:endParaRPr lang="en-US" sz="4000" b="1" dirty="0">
              <a:solidFill>
                <a:srgbClr val="002E5C"/>
              </a:solidFill>
              <a:latin typeface="Andalus" pitchFamily="2" charset="-78"/>
              <a:ea typeface="+mn-ea"/>
              <a:cs typeface="Andalus" pitchFamily="2" charset="-78"/>
            </a:endParaRPr>
          </a:p>
        </p:txBody>
      </p:sp>
      <p:sp>
        <p:nvSpPr>
          <p:cNvPr id="6150" name="Rectangle 6"/>
          <p:cNvSpPr>
            <a:spLocks noChangeArrowheads="1"/>
          </p:cNvSpPr>
          <p:nvPr/>
        </p:nvSpPr>
        <p:spPr bwMode="auto">
          <a:xfrm>
            <a:off x="990600" y="1752600"/>
            <a:ext cx="6019800" cy="387798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600" b="1" dirty="0">
              <a:latin typeface="Andalus" pitchFamily="2" charset="-78"/>
              <a:ea typeface="+mn-ea"/>
              <a:cs typeface="Andalus" pitchFamily="2" charset="-78"/>
            </a:endParaRPr>
          </a:p>
          <a:p>
            <a:pPr eaLnBrk="0" hangingPunct="0">
              <a:buFontTx/>
              <a:buChar char="•"/>
              <a:defRPr/>
            </a:pPr>
            <a:r>
              <a:rPr lang="en-US" sz="3600" b="1" dirty="0">
                <a:solidFill>
                  <a:srgbClr val="8AA7E2"/>
                </a:solidFill>
                <a:latin typeface="Andalus" pitchFamily="2" charset="-78"/>
                <a:ea typeface="Times New Roman" pitchFamily="18" charset="0"/>
                <a:cs typeface="Andalus" pitchFamily="2" charset="-78"/>
              </a:rPr>
              <a:t>One bullock</a:t>
            </a:r>
          </a:p>
          <a:p>
            <a:pPr eaLnBrk="0" hangingPunct="0">
              <a:buFontTx/>
              <a:buChar char="•"/>
              <a:defRPr/>
            </a:pPr>
            <a:r>
              <a:rPr lang="en-US" sz="3600" b="1" dirty="0">
                <a:solidFill>
                  <a:srgbClr val="FFBF4B"/>
                </a:solidFill>
                <a:latin typeface="Andalus" pitchFamily="2" charset="-78"/>
                <a:ea typeface="Times New Roman" pitchFamily="18" charset="0"/>
                <a:cs typeface="Andalus" pitchFamily="2" charset="-78"/>
              </a:rPr>
              <a:t>Two rams</a:t>
            </a:r>
          </a:p>
          <a:p>
            <a:pPr eaLnBrk="0" hangingPunct="0">
              <a:buFontTx/>
              <a:buChar char="•"/>
              <a:defRPr/>
            </a:pPr>
            <a:r>
              <a:rPr lang="en-US" sz="3600" b="1" dirty="0">
                <a:solidFill>
                  <a:srgbClr val="002E5C"/>
                </a:solidFill>
                <a:latin typeface="Andalus" pitchFamily="2" charset="-78"/>
                <a:ea typeface="Times New Roman" pitchFamily="18" charset="0"/>
                <a:cs typeface="Andalus" pitchFamily="2" charset="-78"/>
              </a:rPr>
              <a:t>Unleavened bread</a:t>
            </a:r>
          </a:p>
          <a:p>
            <a:pPr eaLnBrk="0" hangingPunct="0">
              <a:buFontTx/>
              <a:buChar char="•"/>
              <a:defRPr/>
            </a:pPr>
            <a:r>
              <a:rPr lang="en-US" sz="3600" b="1" dirty="0">
                <a:solidFill>
                  <a:srgbClr val="8AA7E2"/>
                </a:solidFill>
                <a:latin typeface="Andalus" pitchFamily="2" charset="-78"/>
                <a:ea typeface="Times New Roman" pitchFamily="18" charset="0"/>
                <a:cs typeface="Andalus" pitchFamily="2" charset="-78"/>
              </a:rPr>
              <a:t>Cakes tempered with oil</a:t>
            </a:r>
          </a:p>
          <a:p>
            <a:pPr eaLnBrk="0" hangingPunct="0">
              <a:buFontTx/>
              <a:buChar char="•"/>
              <a:defRPr/>
            </a:pPr>
            <a:r>
              <a:rPr lang="en-US" sz="3600" b="1" dirty="0">
                <a:solidFill>
                  <a:srgbClr val="FFBF4B"/>
                </a:solidFill>
                <a:latin typeface="Andalus" pitchFamily="2" charset="-78"/>
                <a:ea typeface="Times New Roman" pitchFamily="18" charset="0"/>
                <a:cs typeface="Andalus" pitchFamily="2" charset="-78"/>
              </a:rPr>
              <a:t>Wafers unleavened with oil </a:t>
            </a:r>
            <a:endParaRPr lang="en-US" sz="3600" b="1" dirty="0">
              <a:solidFill>
                <a:srgbClr val="FFBF4B"/>
              </a:solidFill>
              <a:latin typeface="Andalus" pitchFamily="2" charset="-78"/>
              <a:ea typeface="+mn-ea"/>
              <a:cs typeface="Andalus" pitchFamily="2" charset="-78"/>
            </a:endParaRPr>
          </a:p>
          <a:p>
            <a:pPr eaLnBrk="0" hangingPunct="0">
              <a:defRPr/>
            </a:pPr>
            <a:endParaRPr lang="en-US" sz="3600" b="1" dirty="0">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Scale>
                                      <p:cBhvr>
                                        <p:cTn id="7" dur="1000" decel="50000" fill="hold">
                                          <p:stCondLst>
                                            <p:cond delay="0"/>
                                          </p:stCondLst>
                                        </p:cTn>
                                        <p:tgtEl>
                                          <p:spTgt spid="61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149"/>
                                        </p:tgtEl>
                                        <p:attrNameLst>
                                          <p:attrName>ppt_x</p:attrName>
                                          <p:attrName>ppt_y</p:attrName>
                                        </p:attrNameLst>
                                      </p:cBhvr>
                                    </p:animMotion>
                                    <p:animEffect transition="in" filter="fade">
                                      <p:cBhvr>
                                        <p:cTn id="9" dur="10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5" name="Rectangle 4"/>
          <p:cNvSpPr>
            <a:spLocks noChangeArrowheads="1"/>
          </p:cNvSpPr>
          <p:nvPr/>
        </p:nvSpPr>
        <p:spPr bwMode="auto">
          <a:xfrm>
            <a:off x="304800" y="685800"/>
            <a:ext cx="7848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2E5C"/>
                </a:solidFill>
                <a:latin typeface="Andalus" charset="0"/>
                <a:cs typeface="Andalus" charset="0"/>
              </a:rPr>
              <a:t>This was the procedure used for a sin offering for the priests.</a:t>
            </a:r>
          </a:p>
        </p:txBody>
      </p:sp>
      <p:sp>
        <p:nvSpPr>
          <p:cNvPr id="7" name="Rectangle 6"/>
          <p:cNvSpPr>
            <a:spLocks noChangeArrowheads="1"/>
          </p:cNvSpPr>
          <p:nvPr/>
        </p:nvSpPr>
        <p:spPr bwMode="auto">
          <a:xfrm>
            <a:off x="762000" y="1828800"/>
            <a:ext cx="5410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buFontTx/>
              <a:buAutoNum type="arabicPeriod"/>
            </a:pPr>
            <a:r>
              <a:rPr lang="en-US" sz="3200" b="1">
                <a:solidFill>
                  <a:srgbClr val="8AA7E2"/>
                </a:solidFill>
                <a:latin typeface="Andalus" charset="0"/>
                <a:ea typeface="Times New Roman" charset="0"/>
                <a:cs typeface="Andalus" charset="0"/>
              </a:rPr>
              <a:t>The bread, cakes and wafers were put in a basket. </a:t>
            </a:r>
          </a:p>
        </p:txBody>
      </p:sp>
      <p:sp>
        <p:nvSpPr>
          <p:cNvPr id="9" name="Rectangle 8"/>
          <p:cNvSpPr>
            <a:spLocks noChangeArrowheads="1"/>
          </p:cNvSpPr>
          <p:nvPr/>
        </p:nvSpPr>
        <p:spPr bwMode="auto">
          <a:xfrm>
            <a:off x="1600200" y="3124200"/>
            <a:ext cx="6400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3200" b="1">
                <a:solidFill>
                  <a:srgbClr val="002E5C"/>
                </a:solidFill>
                <a:latin typeface="Andalus" charset="0"/>
                <a:ea typeface="Times New Roman" charset="0"/>
                <a:cs typeface="Andalus" charset="0"/>
              </a:rPr>
              <a:t>2. The basket, bullock and two rams were brought to the Brazen Altar.</a:t>
            </a:r>
          </a:p>
        </p:txBody>
      </p:sp>
      <p:sp>
        <p:nvSpPr>
          <p:cNvPr id="11" name="Rectangle 10"/>
          <p:cNvSpPr>
            <a:spLocks noChangeArrowheads="1"/>
          </p:cNvSpPr>
          <p:nvPr/>
        </p:nvSpPr>
        <p:spPr bwMode="auto">
          <a:xfrm>
            <a:off x="3048000" y="4419600"/>
            <a:ext cx="5943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3200" b="1">
                <a:solidFill>
                  <a:srgbClr val="8AA7E2"/>
                </a:solidFill>
                <a:latin typeface="Andalus" charset="0"/>
                <a:ea typeface="Times New Roman" charset="0"/>
                <a:cs typeface="Andalus" charset="0"/>
              </a:rPr>
              <a:t>3. Aaron and his sons put their hands on the bullock, and then killed it.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7" name="Rectangle 6"/>
          <p:cNvSpPr/>
          <p:nvPr/>
        </p:nvSpPr>
        <p:spPr>
          <a:xfrm>
            <a:off x="1066800" y="304800"/>
            <a:ext cx="6477000" cy="1077218"/>
          </a:xfrm>
          <a:prstGeom prst="rect">
            <a:avLst/>
          </a:prstGeom>
        </p:spPr>
        <p:txBody>
          <a:bodyP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Times New Roman" pitchFamily="18" charset="0"/>
                <a:cs typeface="Andalus" pitchFamily="2" charset="-78"/>
              </a:rPr>
              <a:t>4. The blood was put on the four horns of the Altar. </a:t>
            </a:r>
            <a:endParaRPr lang="en-US" sz="3200" b="1" dirty="0">
              <a:solidFill>
                <a:srgbClr val="FFA74F"/>
              </a:solidFill>
              <a:latin typeface="Andalus" pitchFamily="2" charset="-78"/>
              <a:ea typeface="+mn-ea"/>
              <a:cs typeface="Andalus" pitchFamily="2" charset="-78"/>
            </a:endParaRPr>
          </a:p>
        </p:txBody>
      </p:sp>
      <p:sp>
        <p:nvSpPr>
          <p:cNvPr id="9" name="Rectangle 8"/>
          <p:cNvSpPr/>
          <p:nvPr/>
        </p:nvSpPr>
        <p:spPr>
          <a:xfrm>
            <a:off x="1676400" y="1905000"/>
            <a:ext cx="6172200" cy="1077218"/>
          </a:xfrm>
          <a:prstGeom prst="rect">
            <a:avLst/>
          </a:prstGeom>
        </p:spPr>
        <p:txBody>
          <a:bodyP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5. The remaining blood was poured beside the bottom of the Altar. </a:t>
            </a:r>
            <a:endParaRPr lang="en-US" sz="3200" b="1" dirty="0">
              <a:solidFill>
                <a:srgbClr val="002E5C"/>
              </a:solidFill>
              <a:latin typeface="Andalus" pitchFamily="2" charset="-78"/>
              <a:ea typeface="+mn-ea"/>
              <a:cs typeface="Andalus" pitchFamily="2" charset="-78"/>
            </a:endParaRPr>
          </a:p>
        </p:txBody>
      </p:sp>
      <p:sp>
        <p:nvSpPr>
          <p:cNvPr id="11" name="Rectangle 10"/>
          <p:cNvSpPr/>
          <p:nvPr/>
        </p:nvSpPr>
        <p:spPr>
          <a:xfrm>
            <a:off x="1066800" y="3657600"/>
            <a:ext cx="6553200" cy="1077218"/>
          </a:xfrm>
          <a:prstGeom prst="rect">
            <a:avLst/>
          </a:prstGeom>
        </p:spPr>
        <p:txBody>
          <a:bodyPr>
            <a:spAutoFit/>
            <a:scene3d>
              <a:camera prst="orthographicFront"/>
              <a:lightRig rig="threePt" dir="t"/>
            </a:scene3d>
            <a:sp3d extrusionH="57150">
              <a:bevelT w="38100" h="38100"/>
            </a:sp3d>
          </a:bodyPr>
          <a:lstStyle/>
          <a:p>
            <a:pPr algn="ctr" eaLnBrk="0" hangingPunct="0">
              <a:defRPr/>
            </a:pPr>
            <a:r>
              <a:rPr lang="en-US" sz="3200" b="1" dirty="0">
                <a:solidFill>
                  <a:srgbClr val="FFA74F"/>
                </a:solidFill>
                <a:latin typeface="Andalus" pitchFamily="2" charset="-78"/>
                <a:ea typeface="+mn-ea"/>
                <a:cs typeface="Andalus" pitchFamily="2" charset="-78"/>
              </a:rPr>
              <a:t>6. </a:t>
            </a:r>
            <a:r>
              <a:rPr lang="en-US" sz="3200" b="1" dirty="0">
                <a:solidFill>
                  <a:srgbClr val="FFA74F"/>
                </a:solidFill>
                <a:latin typeface="Andalus" pitchFamily="2" charset="-78"/>
                <a:ea typeface="Times New Roman" pitchFamily="18" charset="0"/>
                <a:cs typeface="Andalus" pitchFamily="2" charset="-78"/>
              </a:rPr>
              <a:t>The fat and </a:t>
            </a:r>
            <a:r>
              <a:rPr lang="en-US" sz="3200" b="1" dirty="0" err="1">
                <a:solidFill>
                  <a:srgbClr val="FFA74F"/>
                </a:solidFill>
                <a:latin typeface="Andalus" pitchFamily="2" charset="-78"/>
                <a:ea typeface="Times New Roman" pitchFamily="18" charset="0"/>
                <a:cs typeface="Andalus" pitchFamily="2" charset="-78"/>
              </a:rPr>
              <a:t>caul</a:t>
            </a:r>
            <a:r>
              <a:rPr lang="en-US" sz="3200" b="1" dirty="0">
                <a:solidFill>
                  <a:srgbClr val="FFA74F"/>
                </a:solidFill>
                <a:latin typeface="Andalus" pitchFamily="2" charset="-78"/>
                <a:ea typeface="Times New Roman" pitchFamily="18" charset="0"/>
                <a:cs typeface="Andalus" pitchFamily="2" charset="-78"/>
              </a:rPr>
              <a:t> (a deep fold above the liver) were burned on the Altar. </a:t>
            </a:r>
            <a:endParaRPr lang="en-US" sz="3200" b="1" dirty="0">
              <a:solidFill>
                <a:srgbClr val="FFA74F"/>
              </a:solidFill>
              <a:latin typeface="Andalus" pitchFamily="2" charset="-78"/>
              <a:ea typeface="+mn-ea"/>
              <a:cs typeface="Andalus" pitchFamily="2" charset="-78"/>
            </a:endParaRPr>
          </a:p>
        </p:txBody>
      </p:sp>
      <p:sp>
        <p:nvSpPr>
          <p:cNvPr id="13" name="Rectangle 12"/>
          <p:cNvSpPr/>
          <p:nvPr/>
        </p:nvSpPr>
        <p:spPr>
          <a:xfrm>
            <a:off x="2133600" y="5257800"/>
            <a:ext cx="6324600" cy="1077218"/>
          </a:xfrm>
          <a:prstGeom prst="rect">
            <a:avLst/>
          </a:prstGeom>
        </p:spPr>
        <p:txBody>
          <a:bodyP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7. The flesh, skin, and dung were burned with fire outside the camp.</a:t>
            </a: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trips(downLeft)">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strips(down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9219" name="Rectangle 3"/>
          <p:cNvSpPr>
            <a:spLocks noChangeArrowheads="1"/>
          </p:cNvSpPr>
          <p:nvPr/>
        </p:nvSpPr>
        <p:spPr bwMode="auto">
          <a:xfrm>
            <a:off x="152400" y="1447800"/>
            <a:ext cx="8382000" cy="58477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Times New Roman" pitchFamily="18" charset="0"/>
                <a:cs typeface="Andalus" pitchFamily="2" charset="-78"/>
              </a:rPr>
              <a:t>The following procedure was for burnt offerings:</a:t>
            </a:r>
            <a:endParaRPr lang="en-US" sz="3200" b="1" dirty="0">
              <a:solidFill>
                <a:srgbClr val="002E5C"/>
              </a:solidFill>
              <a:latin typeface="Andalus" pitchFamily="2" charset="-78"/>
              <a:ea typeface="+mn-ea"/>
              <a:cs typeface="Andalus" pitchFamily="2" charset="-78"/>
            </a:endParaRPr>
          </a:p>
        </p:txBody>
      </p:sp>
      <p:sp>
        <p:nvSpPr>
          <p:cNvPr id="9220" name="Rectangle 4"/>
          <p:cNvSpPr>
            <a:spLocks noChangeArrowheads="1"/>
          </p:cNvSpPr>
          <p:nvPr/>
        </p:nvSpPr>
        <p:spPr bwMode="auto">
          <a:xfrm>
            <a:off x="838200" y="1752600"/>
            <a:ext cx="8001000" cy="387798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latin typeface="Andalus" pitchFamily="2" charset="-78"/>
              <a:ea typeface="+mn-ea"/>
              <a:cs typeface="Andalus" pitchFamily="2" charset="-78"/>
            </a:endParaRPr>
          </a:p>
          <a:p>
            <a:pPr eaLnBrk="0" hangingPunct="0">
              <a:buFontTx/>
              <a:buAutoNum type="arabicPeriod"/>
              <a:defRPr/>
            </a:pPr>
            <a:r>
              <a:rPr lang="en-US" sz="3200" b="1" dirty="0">
                <a:solidFill>
                  <a:srgbClr val="FFA74F"/>
                </a:solidFill>
                <a:latin typeface="Andalus" pitchFamily="2" charset="-78"/>
                <a:ea typeface="Times New Roman" pitchFamily="18" charset="0"/>
                <a:cs typeface="Andalus" pitchFamily="2" charset="-78"/>
              </a:rPr>
              <a:t>Aaron and his sons then put their hands on the head of one of the rams.</a:t>
            </a:r>
          </a:p>
          <a:p>
            <a:pPr eaLnBrk="0" hangingPunct="0">
              <a:buFontTx/>
              <a:buAutoNum type="arabicPeriod"/>
              <a:defRPr/>
            </a:pPr>
            <a:endParaRPr lang="en-US" sz="1400" b="1" dirty="0">
              <a:solidFill>
                <a:srgbClr val="FFBF4B"/>
              </a:solidFill>
              <a:latin typeface="Andalus" pitchFamily="2" charset="-78"/>
              <a:ea typeface="Times New Roman" pitchFamily="18" charset="0"/>
              <a:cs typeface="Andalus" pitchFamily="2" charset="-78"/>
            </a:endParaRPr>
          </a:p>
          <a:p>
            <a:pPr eaLnBrk="0" hangingPunct="0">
              <a:buFontTx/>
              <a:buAutoNum type="arabicPeriod"/>
              <a:defRPr/>
            </a:pPr>
            <a:r>
              <a:rPr lang="en-US" sz="3200" b="1" dirty="0">
                <a:solidFill>
                  <a:srgbClr val="FFBF4B"/>
                </a:solidFill>
                <a:latin typeface="Andalus" pitchFamily="2" charset="-78"/>
                <a:ea typeface="Times New Roman" pitchFamily="18" charset="0"/>
                <a:cs typeface="Andalus" pitchFamily="2" charset="-78"/>
              </a:rPr>
              <a:t>The ram was killed and his blood was sprinkled on the Altar.</a:t>
            </a:r>
          </a:p>
          <a:p>
            <a:pPr eaLnBrk="0" hangingPunct="0">
              <a:buFontTx/>
              <a:buAutoNum type="arabicPeriod"/>
              <a:defRPr/>
            </a:pPr>
            <a:endParaRPr lang="en-US" sz="1400" b="1" dirty="0">
              <a:latin typeface="Andalus" pitchFamily="2" charset="-78"/>
              <a:ea typeface="Times New Roman" pitchFamily="18" charset="0"/>
              <a:cs typeface="Andalus" pitchFamily="2" charset="-78"/>
            </a:endParaRPr>
          </a:p>
          <a:p>
            <a:pPr eaLnBrk="0" hangingPunct="0">
              <a:buFontTx/>
              <a:buAutoNum type="arabicPeriod"/>
              <a:defRPr/>
            </a:pPr>
            <a:r>
              <a:rPr lang="en-US" sz="3200" b="1" dirty="0">
                <a:solidFill>
                  <a:srgbClr val="002E5C"/>
                </a:solidFill>
                <a:latin typeface="Andalus" pitchFamily="2" charset="-78"/>
                <a:ea typeface="Times New Roman" pitchFamily="18" charset="0"/>
                <a:cs typeface="Andalus" pitchFamily="2" charset="-78"/>
              </a:rPr>
              <a:t>He was cut and burned on the altar.</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1000"/>
                                        <p:tgtEl>
                                          <p:spTgt spid="9219"/>
                                        </p:tgtEl>
                                      </p:cBhvr>
                                    </p:animEffect>
                                    <p:anim calcmode="lin" valueType="num">
                                      <p:cBhvr>
                                        <p:cTn id="8" dur="1000" fill="hold"/>
                                        <p:tgtEl>
                                          <p:spTgt spid="9219"/>
                                        </p:tgtEl>
                                        <p:attrNameLst>
                                          <p:attrName>ppt_x</p:attrName>
                                        </p:attrNameLst>
                                      </p:cBhvr>
                                      <p:tavLst>
                                        <p:tav tm="0">
                                          <p:val>
                                            <p:strVal val="#ppt_x"/>
                                          </p:val>
                                        </p:tav>
                                        <p:tav tm="100000">
                                          <p:val>
                                            <p:strVal val="#ppt_x"/>
                                          </p:val>
                                        </p:tav>
                                      </p:tavLst>
                                    </p:anim>
                                    <p:anim calcmode="lin" valueType="num">
                                      <p:cBhvr>
                                        <p:cTn id="9" dur="900" decel="100000" fill="hold"/>
                                        <p:tgtEl>
                                          <p:spTgt spid="92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2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10243" name="Rectangle 3"/>
          <p:cNvSpPr>
            <a:spLocks noChangeArrowheads="1"/>
          </p:cNvSpPr>
          <p:nvPr/>
        </p:nvSpPr>
        <p:spPr bwMode="auto">
          <a:xfrm>
            <a:off x="228600" y="685800"/>
            <a:ext cx="7315200" cy="58477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FF9375"/>
                </a:solidFill>
                <a:latin typeface="Andalus" pitchFamily="2" charset="-78"/>
                <a:ea typeface="Times New Roman" pitchFamily="18" charset="0"/>
                <a:cs typeface="Andalus" pitchFamily="2" charset="-78"/>
              </a:rPr>
              <a:t>The ram of consecration was then offered:</a:t>
            </a:r>
            <a:endParaRPr lang="en-US" sz="3200" b="1" dirty="0">
              <a:solidFill>
                <a:srgbClr val="FF9375"/>
              </a:solidFill>
              <a:latin typeface="Andalus" pitchFamily="2" charset="-78"/>
              <a:ea typeface="+mn-ea"/>
              <a:cs typeface="Andalus" pitchFamily="2" charset="-78"/>
            </a:endParaRPr>
          </a:p>
        </p:txBody>
      </p:sp>
      <p:sp>
        <p:nvSpPr>
          <p:cNvPr id="10244" name="Rectangle 4"/>
          <p:cNvSpPr>
            <a:spLocks noChangeArrowheads="1"/>
          </p:cNvSpPr>
          <p:nvPr/>
        </p:nvSpPr>
        <p:spPr bwMode="auto">
          <a:xfrm>
            <a:off x="685800" y="914400"/>
            <a:ext cx="8458200" cy="541686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solidFill>
                <a:srgbClr val="002E5C"/>
              </a:solidFill>
              <a:latin typeface="Andalus" pitchFamily="2" charset="-78"/>
              <a:ea typeface="+mn-ea"/>
              <a:cs typeface="Andalus" pitchFamily="2" charset="-78"/>
            </a:endParaRPr>
          </a:p>
          <a:p>
            <a:pPr eaLnBrk="0" hangingPunct="0">
              <a:buFontTx/>
              <a:buAutoNum type="arabicPeriod"/>
              <a:defRPr/>
            </a:pPr>
            <a:r>
              <a:rPr lang="en-US" sz="3200" b="1" dirty="0">
                <a:solidFill>
                  <a:srgbClr val="002E5C"/>
                </a:solidFill>
                <a:latin typeface="Andalus" pitchFamily="2" charset="-78"/>
                <a:ea typeface="Times New Roman" pitchFamily="18" charset="0"/>
                <a:cs typeface="Andalus" pitchFamily="2" charset="-78"/>
              </a:rPr>
              <a:t>Aaron and his sons put their hands on the second ram.</a:t>
            </a:r>
          </a:p>
          <a:p>
            <a:pPr eaLnBrk="0" hangingPunct="0">
              <a:buFontTx/>
              <a:buAutoNum type="arabicPeriod"/>
              <a:defRPr/>
            </a:pPr>
            <a:r>
              <a:rPr lang="en-US" sz="3200" b="1" dirty="0">
                <a:solidFill>
                  <a:srgbClr val="FF9375"/>
                </a:solidFill>
                <a:latin typeface="Andalus" pitchFamily="2" charset="-78"/>
                <a:ea typeface="Times New Roman" pitchFamily="18" charset="0"/>
                <a:cs typeface="Andalus" pitchFamily="2" charset="-78"/>
              </a:rPr>
              <a:t>It was killed.</a:t>
            </a:r>
          </a:p>
          <a:p>
            <a:pPr eaLnBrk="0" hangingPunct="0">
              <a:buFontTx/>
              <a:buAutoNum type="arabicPeriod"/>
              <a:defRPr/>
            </a:pPr>
            <a:r>
              <a:rPr lang="en-US" sz="3200" b="1" dirty="0">
                <a:solidFill>
                  <a:srgbClr val="002E5C"/>
                </a:solidFill>
                <a:latin typeface="Andalus" pitchFamily="2" charset="-78"/>
                <a:ea typeface="Times New Roman" pitchFamily="18" charset="0"/>
                <a:cs typeface="Andalus" pitchFamily="2" charset="-78"/>
              </a:rPr>
              <a:t>Moses took the blood and put it on the tip of the right ear, thumb of the right hand, and the great toe of the right foot of Aaron and his sons.</a:t>
            </a:r>
          </a:p>
          <a:p>
            <a:pPr eaLnBrk="0" hangingPunct="0">
              <a:buFontTx/>
              <a:buAutoNum type="arabicPeriod"/>
              <a:defRPr/>
            </a:pPr>
            <a:r>
              <a:rPr lang="en-US" sz="3200" b="1" dirty="0">
                <a:solidFill>
                  <a:srgbClr val="FF9375"/>
                </a:solidFill>
                <a:latin typeface="Andalus" pitchFamily="2" charset="-78"/>
                <a:ea typeface="Times New Roman" pitchFamily="18" charset="0"/>
                <a:cs typeface="Andalus" pitchFamily="2" charset="-78"/>
              </a:rPr>
              <a:t>The blood was then sprinkled on the Altar. </a:t>
            </a:r>
          </a:p>
          <a:p>
            <a:pPr eaLnBrk="0" hangingPunct="0">
              <a:buFontTx/>
              <a:buAutoNum type="arabicPeriod"/>
              <a:defRPr/>
            </a:pPr>
            <a:r>
              <a:rPr lang="en-US" sz="3200" b="1" dirty="0">
                <a:solidFill>
                  <a:srgbClr val="002E5C"/>
                </a:solidFill>
                <a:latin typeface="Andalus" pitchFamily="2" charset="-78"/>
                <a:ea typeface="Times New Roman" pitchFamily="18" charset="0"/>
                <a:cs typeface="Andalus" pitchFamily="2" charset="-78"/>
              </a:rPr>
              <a:t>This blood was also mixed with oil and sprinkled on the garments of Aaron and his sons.</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strVal val="#ppt_w*0.05"/>
                                          </p:val>
                                        </p:tav>
                                        <p:tav tm="100000">
                                          <p:val>
                                            <p:strVal val="#ppt_w"/>
                                          </p:val>
                                        </p:tav>
                                      </p:tavLst>
                                    </p:anim>
                                    <p:anim calcmode="lin" valueType="num">
                                      <p:cBhvr>
                                        <p:cTn id="8" dur="500" fill="hold"/>
                                        <p:tgtEl>
                                          <p:spTgt spid="10243"/>
                                        </p:tgtEl>
                                        <p:attrNameLst>
                                          <p:attrName>ppt_h</p:attrName>
                                        </p:attrNameLst>
                                      </p:cBhvr>
                                      <p:tavLst>
                                        <p:tav tm="0">
                                          <p:val>
                                            <p:strVal val="#ppt_h"/>
                                          </p:val>
                                        </p:tav>
                                        <p:tav tm="100000">
                                          <p:val>
                                            <p:strVal val="#ppt_h"/>
                                          </p:val>
                                        </p:tav>
                                      </p:tavLst>
                                    </p:anim>
                                    <p:anim calcmode="lin" valueType="num">
                                      <p:cBhvr>
                                        <p:cTn id="9" dur="500" fill="hold"/>
                                        <p:tgtEl>
                                          <p:spTgt spid="10243"/>
                                        </p:tgtEl>
                                        <p:attrNameLst>
                                          <p:attrName>ppt_x</p:attrName>
                                        </p:attrNameLst>
                                      </p:cBhvr>
                                      <p:tavLst>
                                        <p:tav tm="0">
                                          <p:val>
                                            <p:strVal val="#ppt_x-.2"/>
                                          </p:val>
                                        </p:tav>
                                        <p:tav tm="100000">
                                          <p:val>
                                            <p:strVal val="#ppt_x"/>
                                          </p:val>
                                        </p:tav>
                                      </p:tavLst>
                                    </p:anim>
                                    <p:anim calcmode="lin" valueType="num">
                                      <p:cBhvr>
                                        <p:cTn id="10" dur="500" fill="hold"/>
                                        <p:tgtEl>
                                          <p:spTgt spid="10243"/>
                                        </p:tgtEl>
                                        <p:attrNameLst>
                                          <p:attrName>ppt_y</p:attrName>
                                        </p:attrNameLst>
                                      </p:cBhvr>
                                      <p:tavLst>
                                        <p:tav tm="0">
                                          <p:val>
                                            <p:strVal val="#ppt_y"/>
                                          </p:val>
                                        </p:tav>
                                        <p:tav tm="100000">
                                          <p:val>
                                            <p:strVal val="#ppt_y"/>
                                          </p:val>
                                        </p:tav>
                                      </p:tavLst>
                                    </p:anim>
                                    <p:animEffect transition="in" filter="fade">
                                      <p:cBhvr>
                                        <p:cTn id="11"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990600" y="0"/>
            <a:ext cx="8153400" cy="6858000"/>
          </a:xfrm>
          <a:prstGeom prst="rect">
            <a:avLst/>
          </a:prstGeom>
          <a:solidFill>
            <a:srgbClr val="002E5C"/>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14b: The Priesthood</a:t>
            </a:r>
          </a:p>
        </p:txBody>
      </p:sp>
      <p:sp>
        <p:nvSpPr>
          <p:cNvPr id="4" name="Rectangle 3"/>
          <p:cNvSpPr/>
          <p:nvPr/>
        </p:nvSpPr>
        <p:spPr>
          <a:xfrm>
            <a:off x="990600" y="0"/>
            <a:ext cx="69342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A74F"/>
                </a:solidFill>
                <a:latin typeface="Andalus" pitchFamily="2" charset="-78"/>
                <a:ea typeface="+mn-ea"/>
                <a:cs typeface="Andalus" pitchFamily="2" charset="-78"/>
              </a:rPr>
              <a:t>Next was a Wave Offering unto the Lord.</a:t>
            </a:r>
          </a:p>
        </p:txBody>
      </p:sp>
      <p:sp>
        <p:nvSpPr>
          <p:cNvPr id="11267" name="Rectangle 3"/>
          <p:cNvSpPr>
            <a:spLocks noChangeArrowheads="1"/>
          </p:cNvSpPr>
          <p:nvPr/>
        </p:nvSpPr>
        <p:spPr bwMode="auto">
          <a:xfrm>
            <a:off x="1371600" y="762000"/>
            <a:ext cx="7772400" cy="6278642"/>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solidFill>
                <a:srgbClr val="FF9375"/>
              </a:solidFill>
              <a:latin typeface="Andalus" pitchFamily="2" charset="-78"/>
              <a:ea typeface="+mn-ea"/>
              <a:cs typeface="Andalus" pitchFamily="2" charset="-78"/>
            </a:endParaRPr>
          </a:p>
          <a:p>
            <a:pPr eaLnBrk="0" hangingPunct="0">
              <a:buFontTx/>
              <a:buAutoNum type="arabicPeriod"/>
              <a:defRPr/>
            </a:pPr>
            <a:r>
              <a:rPr lang="en-US" sz="3200" b="1" dirty="0">
                <a:solidFill>
                  <a:srgbClr val="FF9375"/>
                </a:solidFill>
                <a:latin typeface="Andalus" pitchFamily="2" charset="-78"/>
                <a:ea typeface="Times New Roman" pitchFamily="18" charset="0"/>
                <a:cs typeface="Andalus" pitchFamily="2" charset="-78"/>
              </a:rPr>
              <a:t>The fat, rump, </a:t>
            </a:r>
            <a:r>
              <a:rPr lang="en-US" sz="3200" b="1" dirty="0" err="1">
                <a:solidFill>
                  <a:srgbClr val="FF9375"/>
                </a:solidFill>
                <a:latin typeface="Andalus" pitchFamily="2" charset="-78"/>
                <a:ea typeface="Times New Roman" pitchFamily="18" charset="0"/>
                <a:cs typeface="Andalus" pitchFamily="2" charset="-78"/>
              </a:rPr>
              <a:t>caul</a:t>
            </a:r>
            <a:r>
              <a:rPr lang="en-US" sz="3200" b="1" dirty="0">
                <a:solidFill>
                  <a:srgbClr val="FF9375"/>
                </a:solidFill>
                <a:latin typeface="Andalus" pitchFamily="2" charset="-78"/>
                <a:ea typeface="Times New Roman" pitchFamily="18" charset="0"/>
                <a:cs typeface="Andalus" pitchFamily="2" charset="-78"/>
              </a:rPr>
              <a:t> (deep fold above the liver), and right shoulder of the second ram, along with one loaf of the bread, one cake, and one wafer was placed into the hands of Aaron and his sons. </a:t>
            </a:r>
          </a:p>
          <a:p>
            <a:pPr eaLnBrk="0" hangingPunct="0">
              <a:buFontTx/>
              <a:buAutoNum type="arabicPeriod"/>
              <a:defRPr/>
            </a:pPr>
            <a:endParaRPr lang="en-US" sz="800" b="1" dirty="0">
              <a:solidFill>
                <a:srgbClr val="FF9375"/>
              </a:solidFill>
              <a:latin typeface="Andalus" pitchFamily="2" charset="-78"/>
              <a:ea typeface="Times New Roman" pitchFamily="18" charset="0"/>
              <a:cs typeface="Andalus" pitchFamily="2" charset="-78"/>
            </a:endParaRPr>
          </a:p>
          <a:p>
            <a:pPr eaLnBrk="0" hangingPunct="0">
              <a:buFontTx/>
              <a:buAutoNum type="arabicPeriod"/>
              <a:defRPr/>
            </a:pPr>
            <a:r>
              <a:rPr lang="en-US" sz="3200" b="1" dirty="0">
                <a:solidFill>
                  <a:srgbClr val="FFBF4B"/>
                </a:solidFill>
                <a:latin typeface="Andalus" pitchFamily="2" charset="-78"/>
                <a:ea typeface="Times New Roman" pitchFamily="18" charset="0"/>
                <a:cs typeface="Andalus" pitchFamily="2" charset="-78"/>
              </a:rPr>
              <a:t>All this was waved before the Lord.</a:t>
            </a:r>
          </a:p>
          <a:p>
            <a:pPr eaLnBrk="0" hangingPunct="0">
              <a:buFontTx/>
              <a:buAutoNum type="arabicPeriod"/>
              <a:defRPr/>
            </a:pPr>
            <a:endParaRPr lang="en-US" sz="800" b="1" dirty="0">
              <a:solidFill>
                <a:srgbClr val="FF9375"/>
              </a:solidFill>
              <a:latin typeface="Andalus" pitchFamily="2" charset="-78"/>
              <a:ea typeface="Times New Roman" pitchFamily="18" charset="0"/>
              <a:cs typeface="Andalus" pitchFamily="2" charset="-78"/>
            </a:endParaRPr>
          </a:p>
          <a:p>
            <a:pPr eaLnBrk="0" hangingPunct="0">
              <a:buFontTx/>
              <a:buAutoNum type="arabicPeriod"/>
              <a:defRPr/>
            </a:pPr>
            <a:r>
              <a:rPr lang="en-US" sz="3200" b="1" dirty="0">
                <a:solidFill>
                  <a:srgbClr val="FFA74F"/>
                </a:solidFill>
                <a:latin typeface="Andalus" pitchFamily="2" charset="-78"/>
                <a:ea typeface="Times New Roman" pitchFamily="18" charset="0"/>
                <a:cs typeface="Andalus" pitchFamily="2" charset="-78"/>
              </a:rPr>
              <a:t>Then Moses burned the wave offering. </a:t>
            </a:r>
          </a:p>
          <a:p>
            <a:pPr eaLnBrk="0" hangingPunct="0">
              <a:buFontTx/>
              <a:buAutoNum type="arabicPeriod"/>
              <a:defRPr/>
            </a:pPr>
            <a:endParaRPr lang="en-US" sz="800" b="1" dirty="0">
              <a:solidFill>
                <a:srgbClr val="FF9375"/>
              </a:solidFill>
              <a:latin typeface="Andalus" pitchFamily="2" charset="-78"/>
              <a:ea typeface="Times New Roman" pitchFamily="18" charset="0"/>
              <a:cs typeface="Andalus" pitchFamily="2" charset="-78"/>
            </a:endParaRPr>
          </a:p>
          <a:p>
            <a:pPr eaLnBrk="0" hangingPunct="0">
              <a:buFontTx/>
              <a:buAutoNum type="arabicPeriod"/>
              <a:defRPr/>
            </a:pPr>
            <a:r>
              <a:rPr lang="en-US" sz="3200" b="1" dirty="0">
                <a:solidFill>
                  <a:srgbClr val="FF9375"/>
                </a:solidFill>
                <a:latin typeface="Andalus" pitchFamily="2" charset="-78"/>
                <a:ea typeface="Times New Roman" pitchFamily="18" charset="0"/>
                <a:cs typeface="Andalus" pitchFamily="2" charset="-78"/>
              </a:rPr>
              <a:t>Moses was given a portion also. He took the breast and waved it before the Lord. This was the heave offering (or freewill gift).</a:t>
            </a:r>
            <a:endParaRPr lang="en-US" sz="3200" b="1" dirty="0">
              <a:solidFill>
                <a:srgbClr val="FF9375"/>
              </a:solidFill>
              <a:latin typeface="Andalus" pitchFamily="2" charset="-78"/>
              <a:ea typeface="+mn-ea"/>
              <a:cs typeface="Andalus" pitchFamily="2" charset="-78"/>
            </a:endParaRPr>
          </a:p>
          <a:p>
            <a:pPr eaLnBrk="0" hangingPunct="0">
              <a:defRPr/>
            </a:pPr>
            <a:endParaRPr lang="en-US" sz="32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312</TotalTime>
  <Words>981</Words>
  <Application>Microsoft Macintosh PowerPoint</Application>
  <PresentationFormat>On-screen Show (4:3)</PresentationFormat>
  <Paragraphs>109</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Georgia</vt:lpstr>
      <vt:lpstr>Calibri</vt:lpstr>
      <vt:lpstr>Andalus</vt:lpstr>
      <vt:lpstr>Times New Roman</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9</cp:revision>
  <dcterms:created xsi:type="dcterms:W3CDTF">2012-11-22T22:23:29Z</dcterms:created>
  <dcterms:modified xsi:type="dcterms:W3CDTF">2018-02-15T15:23:22Z</dcterms:modified>
</cp:coreProperties>
</file>