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handoutMasterIdLst>
    <p:handoutMasterId r:id="rId12"/>
  </p:handoutMasterIdLst>
  <p:sldIdLst>
    <p:sldId id="269" r:id="rId2"/>
    <p:sldId id="268" r:id="rId3"/>
    <p:sldId id="266" r:id="rId4"/>
    <p:sldId id="270" r:id="rId5"/>
    <p:sldId id="281" r:id="rId6"/>
    <p:sldId id="290" r:id="rId7"/>
    <p:sldId id="297" r:id="rId8"/>
    <p:sldId id="279" r:id="rId9"/>
    <p:sldId id="291" r:id="rId10"/>
    <p:sldId id="271" r:id="rId1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A74F"/>
    <a:srgbClr val="8AA7E2"/>
    <a:srgbClr val="002E5C"/>
    <a:srgbClr val="FF9375"/>
    <a:srgbClr val="FFBF4B"/>
    <a:srgbClr val="F8F8F8"/>
    <a:srgbClr val="F9F7D5"/>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5" autoAdjust="0"/>
    <p:restoredTop sz="94660"/>
  </p:normalViewPr>
  <p:slideViewPr>
    <p:cSldViewPr>
      <p:cViewPr varScale="1">
        <p:scale>
          <a:sx n="69" d="100"/>
          <a:sy n="69" d="100"/>
        </p:scale>
        <p:origin x="-96" y="-336"/>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handoutMaster" Target="handoutMasters/handoutMaster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defRPr>
            </a:lvl1pPr>
          </a:lstStyle>
          <a:p>
            <a:pPr>
              <a:defRPr/>
            </a:pPr>
            <a:endParaRPr lang="en-US"/>
          </a:p>
        </p:txBody>
      </p:sp>
      <p:sp>
        <p:nvSpPr>
          <p:cNvPr id="2765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defRPr>
            </a:lvl1pPr>
          </a:lstStyle>
          <a:p>
            <a:pPr>
              <a:defRPr/>
            </a:pPr>
            <a:endParaRPr lang="en-US"/>
          </a:p>
        </p:txBody>
      </p:sp>
      <p:sp>
        <p:nvSpPr>
          <p:cNvPr id="2765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defRPr>
            </a:lvl1pPr>
          </a:lstStyle>
          <a:p>
            <a:pPr>
              <a:defRPr/>
            </a:pPr>
            <a:endParaRPr lang="en-US"/>
          </a:p>
        </p:txBody>
      </p:sp>
      <p:sp>
        <p:nvSpPr>
          <p:cNvPr id="2765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41DA4411-17F5-374C-A38A-764903EA0BA8}" type="slidenum">
              <a:rPr lang="en-US"/>
              <a:pPr/>
              <a:t>‹#›</a:t>
            </a:fld>
            <a:endParaRPr lang="en-US"/>
          </a:p>
        </p:txBody>
      </p:sp>
    </p:spTree>
    <p:extLst>
      <p:ext uri="{BB962C8B-B14F-4D97-AF65-F5344CB8AC3E}">
        <p14:creationId xmlns:p14="http://schemas.microsoft.com/office/powerpoint/2010/main" val="25148432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228600" y="2590800"/>
            <a:ext cx="8610600" cy="1143000"/>
          </a:xfrm>
        </p:spPr>
        <p:txBody>
          <a:bodyPr/>
          <a:lstStyle>
            <a:lvl1pPr>
              <a:defRPr sz="4800">
                <a:solidFill>
                  <a:srgbClr val="006699"/>
                </a:solidFill>
              </a:defRPr>
            </a:lvl1pPr>
          </a:lstStyle>
          <a:p>
            <a:r>
              <a:rPr lang="en-US" smtClean="0"/>
              <a:t>Click to edit Master title style</a:t>
            </a:r>
            <a:endParaRPr lang="en-US"/>
          </a:p>
        </p:txBody>
      </p:sp>
      <p:sp>
        <p:nvSpPr>
          <p:cNvPr id="16387" name="Rectangle 3"/>
          <p:cNvSpPr>
            <a:spLocks noGrp="1" noChangeArrowheads="1"/>
          </p:cNvSpPr>
          <p:nvPr>
            <p:ph type="subTitle" idx="1"/>
          </p:nvPr>
        </p:nvSpPr>
        <p:spPr>
          <a:xfrm>
            <a:off x="3200400" y="5410200"/>
            <a:ext cx="4800600" cy="457200"/>
          </a:xfrm>
        </p:spPr>
        <p:txBody>
          <a:bodyPr/>
          <a:lstStyle>
            <a:lvl1pPr marL="0" indent="0">
              <a:buFontTx/>
              <a:buNone/>
              <a:defRPr sz="1600" b="1">
                <a:solidFill>
                  <a:schemeClr val="bg1"/>
                </a:solidFill>
                <a:latin typeface="Verdana" pitchFamily="34" charset="0"/>
              </a:defRPr>
            </a:lvl1pPr>
          </a:lstStyle>
          <a:p>
            <a:r>
              <a:rPr lang="en-US" smtClean="0"/>
              <a:t>Click to edit Master subtitle style</a:t>
            </a:r>
            <a:endParaRPr lang="en-US"/>
          </a:p>
        </p:txBody>
      </p:sp>
    </p:spTree>
    <p:extLst>
      <p:ext uri="{BB962C8B-B14F-4D97-AF65-F5344CB8AC3E}">
        <p14:creationId xmlns:p14="http://schemas.microsoft.com/office/powerpoint/2010/main" val="21860608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697472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86500" y="838200"/>
            <a:ext cx="1333500" cy="5181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0" y="838200"/>
            <a:ext cx="3848100" cy="5181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8057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188846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8227394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0" y="1752600"/>
            <a:ext cx="25908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29200" y="1752600"/>
            <a:ext cx="25908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497617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532870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910226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475995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454982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4828086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286000" y="838200"/>
            <a:ext cx="5334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Your Topic Goes Here</a:t>
            </a:r>
          </a:p>
        </p:txBody>
      </p:sp>
      <p:sp>
        <p:nvSpPr>
          <p:cNvPr id="1027" name="Rectangle 3"/>
          <p:cNvSpPr>
            <a:spLocks noGrp="1" noChangeArrowheads="1"/>
          </p:cNvSpPr>
          <p:nvPr>
            <p:ph type="body" idx="1"/>
          </p:nvPr>
        </p:nvSpPr>
        <p:spPr bwMode="auto">
          <a:xfrm>
            <a:off x="2286000" y="1752600"/>
            <a:ext cx="53340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Your Subtopics Go Here</a:t>
            </a:r>
          </a:p>
        </p:txBody>
      </p:sp>
    </p:spTree>
  </p:cSld>
  <p:clrMap bg1="lt1" tx1="dk1" bg2="lt2" tx2="dk2" accent1="accent1" accent2="accent2" accent3="accent3" accent4="accent4" accent5="accent5" accent6="accent6" hlink="hlink" folHlink="folHlink"/>
  <p:sldLayoutIdLst>
    <p:sldLayoutId id="2147483696"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0" fontAlgn="base" hangingPunct="0">
        <a:spcBef>
          <a:spcPct val="0"/>
        </a:spcBef>
        <a:spcAft>
          <a:spcPct val="0"/>
        </a:spcAft>
        <a:defRPr sz="3200">
          <a:solidFill>
            <a:schemeClr val="hlink"/>
          </a:solidFill>
          <a:latin typeface="+mj-lt"/>
          <a:ea typeface="ＭＳ Ｐゴシック" charset="0"/>
          <a:cs typeface="+mj-cs"/>
        </a:defRPr>
      </a:lvl1pPr>
      <a:lvl2pPr algn="l" rtl="0" eaLnBrk="0" fontAlgn="base" hangingPunct="0">
        <a:spcBef>
          <a:spcPct val="0"/>
        </a:spcBef>
        <a:spcAft>
          <a:spcPct val="0"/>
        </a:spcAft>
        <a:defRPr sz="3200">
          <a:solidFill>
            <a:schemeClr val="hlink"/>
          </a:solidFill>
          <a:latin typeface="Georgia" pitchFamily="18" charset="0"/>
          <a:ea typeface="ＭＳ Ｐゴシック" charset="0"/>
        </a:defRPr>
      </a:lvl2pPr>
      <a:lvl3pPr algn="l" rtl="0" eaLnBrk="0" fontAlgn="base" hangingPunct="0">
        <a:spcBef>
          <a:spcPct val="0"/>
        </a:spcBef>
        <a:spcAft>
          <a:spcPct val="0"/>
        </a:spcAft>
        <a:defRPr sz="3200">
          <a:solidFill>
            <a:schemeClr val="hlink"/>
          </a:solidFill>
          <a:latin typeface="Georgia" pitchFamily="18" charset="0"/>
          <a:ea typeface="ＭＳ Ｐゴシック" charset="0"/>
        </a:defRPr>
      </a:lvl3pPr>
      <a:lvl4pPr algn="l" rtl="0" eaLnBrk="0" fontAlgn="base" hangingPunct="0">
        <a:spcBef>
          <a:spcPct val="0"/>
        </a:spcBef>
        <a:spcAft>
          <a:spcPct val="0"/>
        </a:spcAft>
        <a:defRPr sz="3200">
          <a:solidFill>
            <a:schemeClr val="hlink"/>
          </a:solidFill>
          <a:latin typeface="Georgia" pitchFamily="18" charset="0"/>
          <a:ea typeface="ＭＳ Ｐゴシック" charset="0"/>
        </a:defRPr>
      </a:lvl4pPr>
      <a:lvl5pPr algn="l" rtl="0" eaLnBrk="0" fontAlgn="base" hangingPunct="0">
        <a:spcBef>
          <a:spcPct val="0"/>
        </a:spcBef>
        <a:spcAft>
          <a:spcPct val="0"/>
        </a:spcAft>
        <a:defRPr sz="3200">
          <a:solidFill>
            <a:schemeClr val="hlink"/>
          </a:solidFill>
          <a:latin typeface="Georgia" pitchFamily="18" charset="0"/>
          <a:ea typeface="ＭＳ Ｐゴシック" charset="0"/>
        </a:defRPr>
      </a:lvl5pPr>
      <a:lvl6pPr marL="457200" algn="l" rtl="0" eaLnBrk="1" fontAlgn="base" hangingPunct="1">
        <a:spcBef>
          <a:spcPct val="0"/>
        </a:spcBef>
        <a:spcAft>
          <a:spcPct val="0"/>
        </a:spcAft>
        <a:defRPr sz="3200">
          <a:solidFill>
            <a:schemeClr val="hlink"/>
          </a:solidFill>
          <a:latin typeface="Georgia" pitchFamily="18" charset="0"/>
        </a:defRPr>
      </a:lvl6pPr>
      <a:lvl7pPr marL="914400" algn="l" rtl="0" eaLnBrk="1" fontAlgn="base" hangingPunct="1">
        <a:spcBef>
          <a:spcPct val="0"/>
        </a:spcBef>
        <a:spcAft>
          <a:spcPct val="0"/>
        </a:spcAft>
        <a:defRPr sz="3200">
          <a:solidFill>
            <a:schemeClr val="hlink"/>
          </a:solidFill>
          <a:latin typeface="Georgia" pitchFamily="18" charset="0"/>
        </a:defRPr>
      </a:lvl7pPr>
      <a:lvl8pPr marL="1371600" algn="l" rtl="0" eaLnBrk="1" fontAlgn="base" hangingPunct="1">
        <a:spcBef>
          <a:spcPct val="0"/>
        </a:spcBef>
        <a:spcAft>
          <a:spcPct val="0"/>
        </a:spcAft>
        <a:defRPr sz="3200">
          <a:solidFill>
            <a:schemeClr val="hlink"/>
          </a:solidFill>
          <a:latin typeface="Georgia" pitchFamily="18" charset="0"/>
        </a:defRPr>
      </a:lvl8pPr>
      <a:lvl9pPr marL="1828800" algn="l" rtl="0" eaLnBrk="1" fontAlgn="base" hangingPunct="1">
        <a:spcBef>
          <a:spcPct val="0"/>
        </a:spcBef>
        <a:spcAft>
          <a:spcPct val="0"/>
        </a:spcAft>
        <a:defRPr sz="3200">
          <a:solidFill>
            <a:schemeClr val="hlink"/>
          </a:solidFill>
          <a:latin typeface="Georgia" pitchFamily="18" charset="0"/>
        </a:defRPr>
      </a:lvl9pPr>
    </p:titleStyle>
    <p:bodyStyle>
      <a:lvl1pPr marL="342900" indent="-342900" algn="l" rtl="0" eaLnBrk="0" fontAlgn="base" hangingPunct="0">
        <a:spcBef>
          <a:spcPct val="20000"/>
        </a:spcBef>
        <a:spcAft>
          <a:spcPct val="0"/>
        </a:spcAft>
        <a:buChar char="•"/>
        <a:defRPr sz="2000">
          <a:solidFill>
            <a:srgbClr val="006699"/>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Arial" charset="0"/>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Arial" charset="0"/>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Arial" charset="0"/>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Arial" charset="0"/>
          <a:ea typeface="ＭＳ Ｐゴシック"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181600" y="0"/>
            <a:ext cx="3962400" cy="1323439"/>
          </a:xfrm>
          <a:prstGeom prst="rect">
            <a:avLst/>
          </a:prstGeom>
          <a:noFill/>
        </p:spPr>
        <p:txBody>
          <a:bodyPr>
            <a:spAutoFit/>
            <a:scene3d>
              <a:camera prst="orthographicFront"/>
              <a:lightRig rig="threePt" dir="t"/>
            </a:scene3d>
            <a:sp3d extrusionH="57150">
              <a:bevelT w="38100" h="38100"/>
            </a:sp3d>
          </a:bodyPr>
          <a:lstStyle/>
          <a:p>
            <a:pPr>
              <a:defRPr/>
            </a:pPr>
            <a:r>
              <a:rPr lang="en-US" sz="4000" b="1" dirty="0">
                <a:solidFill>
                  <a:srgbClr val="002E5C"/>
                </a:solidFill>
                <a:latin typeface="Bernard MT Condensed" pitchFamily="18" charset="0"/>
                <a:ea typeface="+mn-ea"/>
              </a:rPr>
              <a:t>Global University of Theological Studies</a:t>
            </a:r>
          </a:p>
        </p:txBody>
      </p:sp>
      <p:sp>
        <p:nvSpPr>
          <p:cNvPr id="7" name="TextBox 6"/>
          <p:cNvSpPr txBox="1"/>
          <p:nvPr/>
        </p:nvSpPr>
        <p:spPr>
          <a:xfrm>
            <a:off x="0" y="2819400"/>
            <a:ext cx="9144000" cy="1107996"/>
          </a:xfrm>
          <a:prstGeom prst="rect">
            <a:avLst/>
          </a:prstGeom>
          <a:solidFill>
            <a:srgbClr val="002E5C"/>
          </a:solidFill>
          <a:scene3d>
            <a:camera prst="orthographicFront"/>
            <a:lightRig rig="threePt" dir="t"/>
          </a:scene3d>
          <a:sp3d>
            <a:bevelT/>
          </a:sp3d>
        </p:spPr>
        <p:txBody>
          <a:bodyPr>
            <a:spAutoFit/>
            <a:sp3d extrusionH="57150">
              <a:bevelT w="38100" h="38100"/>
            </a:sp3d>
          </a:bodyPr>
          <a:lstStyle/>
          <a:p>
            <a:pPr algn="ctr">
              <a:defRPr/>
            </a:pPr>
            <a:r>
              <a:rPr lang="en-US" sz="6600" dirty="0">
                <a:solidFill>
                  <a:srgbClr val="FFBF4B"/>
                </a:solidFill>
                <a:latin typeface="Bernard MT Condensed" pitchFamily="18" charset="0"/>
                <a:ea typeface="+mn-ea"/>
              </a:rPr>
              <a:t>The Tabernacle </a:t>
            </a:r>
          </a:p>
        </p:txBody>
      </p:sp>
      <p:sp>
        <p:nvSpPr>
          <p:cNvPr id="8" name="TextBox 7"/>
          <p:cNvSpPr txBox="1"/>
          <p:nvPr/>
        </p:nvSpPr>
        <p:spPr>
          <a:xfrm>
            <a:off x="3581400" y="4038600"/>
            <a:ext cx="54102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2800" b="1" dirty="0">
                <a:ln>
                  <a:solidFill>
                    <a:srgbClr val="002E5C"/>
                  </a:solidFill>
                </a:ln>
                <a:solidFill>
                  <a:srgbClr val="8AA7E2"/>
                </a:solidFill>
                <a:latin typeface="Bernard MT Condensed" pitchFamily="18" charset="0"/>
                <a:ea typeface="+mn-ea"/>
              </a:rPr>
              <a:t>Lesson 3: The Tabernacle Foundation</a:t>
            </a:r>
            <a:endParaRPr lang="en-US" sz="2800" b="1" dirty="0">
              <a:ln>
                <a:solidFill>
                  <a:srgbClr val="002E5C"/>
                </a:solidFill>
              </a:ln>
              <a:solidFill>
                <a:srgbClr val="8AA7E2"/>
              </a:solidFill>
              <a:latin typeface="Bernard MT Condensed" pitchFamily="18" charset="0"/>
              <a:ea typeface="+mn-ea"/>
            </a:endParaRPr>
          </a:p>
        </p:txBody>
      </p:sp>
      <p:sp>
        <p:nvSpPr>
          <p:cNvPr id="9" name="TextBox 8"/>
          <p:cNvSpPr txBox="1"/>
          <p:nvPr/>
        </p:nvSpPr>
        <p:spPr>
          <a:xfrm>
            <a:off x="5791200" y="4572000"/>
            <a:ext cx="32004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2800" dirty="0">
                <a:solidFill>
                  <a:srgbClr val="002E5C"/>
                </a:solidFill>
                <a:latin typeface="Bernard MT Condensed" pitchFamily="18" charset="0"/>
                <a:ea typeface="+mn-ea"/>
              </a:rPr>
              <a:t>Bill </a:t>
            </a:r>
            <a:r>
              <a:rPr lang="en-US" sz="2800" dirty="0" err="1">
                <a:solidFill>
                  <a:srgbClr val="002E5C"/>
                </a:solidFill>
                <a:latin typeface="Bernard MT Condensed" pitchFamily="18" charset="0"/>
                <a:ea typeface="+mn-ea"/>
              </a:rPr>
              <a:t>Paramore</a:t>
            </a:r>
            <a:endParaRPr lang="en-US" sz="2800" dirty="0">
              <a:solidFill>
                <a:srgbClr val="002E5C"/>
              </a:solidFill>
              <a:latin typeface="Bernard MT Condensed" pitchFamily="18" charset="0"/>
              <a:ea typeface="+mn-ea"/>
            </a:endParaRPr>
          </a:p>
        </p:txBody>
      </p:sp>
      <p:sp>
        <p:nvSpPr>
          <p:cNvPr id="11" name="Sun 10"/>
          <p:cNvSpPr/>
          <p:nvPr/>
        </p:nvSpPr>
        <p:spPr>
          <a:xfrm>
            <a:off x="7391400" y="1371600"/>
            <a:ext cx="1752600" cy="1447800"/>
          </a:xfrm>
          <a:prstGeom prst="sun">
            <a:avLst/>
          </a:prstGeom>
          <a:solidFill>
            <a:srgbClr val="FFA74F"/>
          </a:solidFill>
          <a:ln>
            <a:solidFill>
              <a:srgbClr val="FF9375"/>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Sun 11"/>
          <p:cNvSpPr/>
          <p:nvPr/>
        </p:nvSpPr>
        <p:spPr>
          <a:xfrm>
            <a:off x="0" y="3962400"/>
            <a:ext cx="1752600" cy="1371600"/>
          </a:xfrm>
          <a:prstGeom prst="sun">
            <a:avLst/>
          </a:prstGeom>
          <a:solidFill>
            <a:srgbClr val="FFA74F"/>
          </a:solidFill>
          <a:ln>
            <a:solidFill>
              <a:srgbClr val="FF9375"/>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ransition xmlns:p14="http://schemas.microsoft.com/office/powerpoint/2010/main">
    <p:wheel spokes="1"/>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81800" y="0"/>
            <a:ext cx="23622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3: The Tabernacle Foundation</a:t>
            </a:r>
            <a:endParaRPr lang="en-US" b="1" dirty="0">
              <a:solidFill>
                <a:srgbClr val="FF9375"/>
              </a:solidFill>
              <a:latin typeface="Bernard MT Condensed" pitchFamily="18" charset="0"/>
              <a:ea typeface="+mn-ea"/>
            </a:endParaRPr>
          </a:p>
        </p:txBody>
      </p:sp>
      <p:sp>
        <p:nvSpPr>
          <p:cNvPr id="4" name="Rectangle 3"/>
          <p:cNvSpPr/>
          <p:nvPr/>
        </p:nvSpPr>
        <p:spPr>
          <a:xfrm>
            <a:off x="0" y="1295400"/>
            <a:ext cx="7848600" cy="2400657"/>
          </a:xfrm>
          <a:prstGeom prst="rect">
            <a:avLst/>
          </a:prstGeom>
        </p:spPr>
        <p:txBody>
          <a:bodyPr>
            <a:spAutoFit/>
            <a:scene3d>
              <a:camera prst="orthographicFront"/>
              <a:lightRig rig="threePt" dir="t"/>
            </a:scene3d>
            <a:sp3d extrusionH="57150">
              <a:bevelT w="38100" h="38100"/>
            </a:sp3d>
          </a:bodyPr>
          <a:lstStyle/>
          <a:p>
            <a:pPr algn="ctr">
              <a:defRPr/>
            </a:pPr>
            <a:r>
              <a:rPr lang="en-US" sz="3000" b="1" dirty="0">
                <a:solidFill>
                  <a:srgbClr val="8AA7E2"/>
                </a:solidFill>
                <a:latin typeface="Andalus" pitchFamily="2" charset="-78"/>
                <a:ea typeface="+mn-ea"/>
                <a:cs typeface="Andalus" pitchFamily="2" charset="-78"/>
              </a:rPr>
              <a:t>The foundation of any building, plan, relationship, or vision must be strong and steady.  It must be able to withstand all the winds of opposition and difficulty that blow against it, trying to force its collapse.</a:t>
            </a:r>
          </a:p>
        </p:txBody>
      </p:sp>
      <p:sp>
        <p:nvSpPr>
          <p:cNvPr id="5" name="Rectangle 4"/>
          <p:cNvSpPr/>
          <p:nvPr/>
        </p:nvSpPr>
        <p:spPr>
          <a:xfrm>
            <a:off x="1447800" y="3733800"/>
            <a:ext cx="76962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A74F"/>
                </a:solidFill>
                <a:latin typeface="Andalus" pitchFamily="2" charset="-78"/>
                <a:ea typeface="+mn-ea"/>
                <a:cs typeface="Andalus" pitchFamily="2" charset="-78"/>
              </a:rPr>
              <a:t>We can never make it on our own plans and devices, but must have the solid rock – JESUS - as the bottom line of all we do and say.</a:t>
            </a:r>
          </a:p>
        </p:txBody>
      </p:sp>
    </p:spTree>
  </p:cSld>
  <p:clrMapOvr>
    <a:masterClrMapping/>
  </p:clrMapOvr>
  <p:transition xmlns:p14="http://schemas.microsoft.com/office/powerpoint/2010/main">
    <p:wheel spokes="8"/>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800" decel="100000"/>
                                        <p:tgtEl>
                                          <p:spTgt spid="4"/>
                                        </p:tgtEl>
                                      </p:cBhvr>
                                    </p:animEffect>
                                    <p:anim calcmode="lin" valueType="num">
                                      <p:cBhvr>
                                        <p:cTn id="8" dur="800" decel="100000" fill="hold"/>
                                        <p:tgtEl>
                                          <p:spTgt spid="4"/>
                                        </p:tgtEl>
                                        <p:attrNameLst>
                                          <p:attrName>style.rotation</p:attrName>
                                        </p:attrNameLst>
                                      </p:cBhvr>
                                      <p:tavLst>
                                        <p:tav tm="0">
                                          <p:val>
                                            <p:fltVal val="-90"/>
                                          </p:val>
                                        </p:tav>
                                        <p:tav tm="100000">
                                          <p:val>
                                            <p:fltVal val="0"/>
                                          </p:val>
                                        </p:tav>
                                      </p:tavLst>
                                    </p:anim>
                                    <p:anim calcmode="lin" valueType="num">
                                      <p:cBhvr>
                                        <p:cTn id="9" dur="800" decel="100000" fill="hold"/>
                                        <p:tgtEl>
                                          <p:spTgt spid="4"/>
                                        </p:tgtEl>
                                        <p:attrNameLst>
                                          <p:attrName>ppt_x</p:attrName>
                                        </p:attrNameLst>
                                      </p:cBhvr>
                                      <p:tavLst>
                                        <p:tav tm="0">
                                          <p:val>
                                            <p:strVal val="#ppt_x+0.4"/>
                                          </p:val>
                                        </p:tav>
                                        <p:tav tm="100000">
                                          <p:val>
                                            <p:strVal val="#ppt_x-0.05"/>
                                          </p:val>
                                        </p:tav>
                                      </p:tavLst>
                                    </p:anim>
                                    <p:anim calcmode="lin" valueType="num">
                                      <p:cBhvr>
                                        <p:cTn id="10" dur="800" decel="100000" fill="hold"/>
                                        <p:tgtEl>
                                          <p:spTgt spid="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800" decel="100000"/>
                                        <p:tgtEl>
                                          <p:spTgt spid="5"/>
                                        </p:tgtEl>
                                      </p:cBhvr>
                                    </p:animEffect>
                                    <p:anim calcmode="lin" valueType="num">
                                      <p:cBhvr>
                                        <p:cTn id="18" dur="800" decel="100000" fill="hold"/>
                                        <p:tgtEl>
                                          <p:spTgt spid="5"/>
                                        </p:tgtEl>
                                        <p:attrNameLst>
                                          <p:attrName>style.rotation</p:attrName>
                                        </p:attrNameLst>
                                      </p:cBhvr>
                                      <p:tavLst>
                                        <p:tav tm="0">
                                          <p:val>
                                            <p:fltVal val="-90"/>
                                          </p:val>
                                        </p:tav>
                                        <p:tav tm="100000">
                                          <p:val>
                                            <p:fltVal val="0"/>
                                          </p:val>
                                        </p:tav>
                                      </p:tavLst>
                                    </p:anim>
                                    <p:anim calcmode="lin" valueType="num">
                                      <p:cBhvr>
                                        <p:cTn id="19" dur="800" decel="100000" fill="hold"/>
                                        <p:tgtEl>
                                          <p:spTgt spid="5"/>
                                        </p:tgtEl>
                                        <p:attrNameLst>
                                          <p:attrName>ppt_x</p:attrName>
                                        </p:attrNameLst>
                                      </p:cBhvr>
                                      <p:tavLst>
                                        <p:tav tm="0">
                                          <p:val>
                                            <p:strVal val="#ppt_x+0.4"/>
                                          </p:val>
                                        </p:tav>
                                        <p:tav tm="100000">
                                          <p:val>
                                            <p:strVal val="#ppt_x-0.05"/>
                                          </p:val>
                                        </p:tav>
                                      </p:tavLst>
                                    </p:anim>
                                    <p:anim calcmode="lin" valueType="num">
                                      <p:cBhvr>
                                        <p:cTn id="20" dur="800" decel="100000" fill="hold"/>
                                        <p:tgtEl>
                                          <p:spTgt spid="5"/>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685800"/>
            <a:ext cx="8915400" cy="5486400"/>
          </a:xfrm>
          <a:prstGeom prst="rect">
            <a:avLst/>
          </a:prstGeom>
          <a:solidFill>
            <a:srgbClr val="002E5C"/>
          </a:solidFill>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TextBox 5"/>
          <p:cNvSpPr txBox="1"/>
          <p:nvPr/>
        </p:nvSpPr>
        <p:spPr>
          <a:xfrm>
            <a:off x="6781800" y="0"/>
            <a:ext cx="23622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3: The Tabernacle Foundation</a:t>
            </a:r>
            <a:endParaRPr lang="en-US" b="1" dirty="0">
              <a:solidFill>
                <a:srgbClr val="FF9375"/>
              </a:solidFill>
              <a:latin typeface="Bernard MT Condensed" pitchFamily="18" charset="0"/>
              <a:ea typeface="+mn-ea"/>
            </a:endParaRPr>
          </a:p>
        </p:txBody>
      </p:sp>
      <p:sp>
        <p:nvSpPr>
          <p:cNvPr id="4099" name="Rectangle 3"/>
          <p:cNvSpPr>
            <a:spLocks noChangeArrowheads="1"/>
          </p:cNvSpPr>
          <p:nvPr/>
        </p:nvSpPr>
        <p:spPr bwMode="auto">
          <a:xfrm>
            <a:off x="457200" y="685800"/>
            <a:ext cx="8458200" cy="5509200"/>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3200" b="1" dirty="0">
                <a:solidFill>
                  <a:srgbClr val="FF9375"/>
                </a:solidFill>
                <a:latin typeface="Andalus" pitchFamily="2" charset="-78"/>
                <a:ea typeface="Times New Roman" pitchFamily="18" charset="0"/>
                <a:cs typeface="Andalus" pitchFamily="2" charset="-78"/>
              </a:rPr>
              <a:t>“And thou shalt take the atonement money of the children of Israel, and shalt appoint it for the service of the tabernacle of the congregation; that it may be a memorial unto the children of Israel  before the Lord, to make an atonement for your souls.</a:t>
            </a:r>
            <a:endParaRPr lang="en-US" sz="3200" b="1" dirty="0">
              <a:solidFill>
                <a:srgbClr val="FF9375"/>
              </a:solidFill>
              <a:latin typeface="Andalus" pitchFamily="2" charset="-78"/>
              <a:ea typeface="+mn-ea"/>
              <a:cs typeface="Andalus" pitchFamily="2" charset="-78"/>
            </a:endParaRPr>
          </a:p>
          <a:p>
            <a:pPr algn="ctr" eaLnBrk="0" hangingPunct="0">
              <a:defRPr/>
            </a:pPr>
            <a:r>
              <a:rPr lang="en-US" sz="3200" b="1" dirty="0">
                <a:solidFill>
                  <a:srgbClr val="FFA74F"/>
                </a:solidFill>
                <a:latin typeface="Andalus" pitchFamily="2" charset="-78"/>
                <a:ea typeface="Times New Roman" pitchFamily="18" charset="0"/>
                <a:cs typeface="Andalus" pitchFamily="2" charset="-78"/>
              </a:rPr>
              <a:t>And the silver of them that were numbered of the congregation was an hundred talents, and a thousand seven hundred and threescore and fifteen shekels, after the shekel of the sanctuary.”</a:t>
            </a:r>
          </a:p>
          <a:p>
            <a:pPr algn="ctr" eaLnBrk="0" hangingPunct="0">
              <a:defRPr/>
            </a:pPr>
            <a:r>
              <a:rPr lang="en-US" sz="3200" b="1" dirty="0">
                <a:solidFill>
                  <a:srgbClr val="FFA74F"/>
                </a:solidFill>
                <a:latin typeface="Andalus" pitchFamily="2" charset="-78"/>
                <a:ea typeface="Times New Roman" pitchFamily="18" charset="0"/>
                <a:cs typeface="Andalus" pitchFamily="2" charset="-78"/>
              </a:rPr>
              <a:t>(Exodus 30:16; 38:25)</a:t>
            </a:r>
            <a:r>
              <a:rPr lang="en-US" sz="3200" b="1" dirty="0">
                <a:solidFill>
                  <a:srgbClr val="FFA74F"/>
                </a:solidFill>
                <a:latin typeface="Andalus" pitchFamily="2" charset="-78"/>
                <a:ea typeface="+mn-ea"/>
                <a:cs typeface="Andalus" pitchFamily="2" charset="-78"/>
              </a:rPr>
              <a:t> </a:t>
            </a:r>
          </a:p>
        </p:txBody>
      </p:sp>
    </p:spTree>
  </p:cSld>
  <p:clrMapOvr>
    <a:masterClrMapping/>
  </p:clrMapOvr>
  <p:transition xmlns:p14="http://schemas.microsoft.com/office/powerpoint/2010/main">
    <p:wheel spokes="2"/>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3" presetClass="entr" presetSubtype="16"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plus(in)">
                                      <p:cBhvr>
                                        <p:cTn id="7" dur="10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81800" y="0"/>
            <a:ext cx="23622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3: The Tabernacle Foundation</a:t>
            </a:r>
            <a:endParaRPr lang="en-US" b="1" dirty="0">
              <a:solidFill>
                <a:srgbClr val="FF9375"/>
              </a:solidFill>
              <a:latin typeface="Bernard MT Condensed" pitchFamily="18" charset="0"/>
              <a:ea typeface="+mn-ea"/>
            </a:endParaRPr>
          </a:p>
        </p:txBody>
      </p:sp>
      <p:pic>
        <p:nvPicPr>
          <p:cNvPr id="5123" name="Picture 3" descr="C:\Users\Candra Poitras\Pictures\IMG_0330A[1].jpg"/>
          <p:cNvPicPr>
            <a:picLocks noChangeAspect="1" noChangeArrowheads="1"/>
          </p:cNvPicPr>
          <p:nvPr/>
        </p:nvPicPr>
        <p:blipFill>
          <a:blip r:embed="rId3" cstate="print"/>
          <a:srcRect/>
          <a:stretch>
            <a:fillRect/>
          </a:stretch>
        </p:blipFill>
        <p:spPr bwMode="auto">
          <a:xfrm>
            <a:off x="1295400" y="304800"/>
            <a:ext cx="4165600" cy="3124200"/>
          </a:xfrm>
          <a:prstGeom prst="rect">
            <a:avLst/>
          </a:prstGeom>
          <a:ln>
            <a:noFill/>
          </a:ln>
          <a:effectLst>
            <a:softEdge rad="112500"/>
          </a:effectLst>
        </p:spPr>
      </p:pic>
      <p:sp>
        <p:nvSpPr>
          <p:cNvPr id="5124" name="Rectangle 4"/>
          <p:cNvSpPr>
            <a:spLocks noChangeArrowheads="1"/>
          </p:cNvSpPr>
          <p:nvPr/>
        </p:nvSpPr>
        <p:spPr bwMode="auto">
          <a:xfrm>
            <a:off x="3505200" y="3733800"/>
            <a:ext cx="5410200" cy="2862322"/>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prst="relaxedInset"/>
            </a:sp3d>
          </a:bodyPr>
          <a:lstStyle/>
          <a:p>
            <a:pPr algn="ctr" eaLnBrk="0" hangingPunct="0">
              <a:defRPr/>
            </a:pPr>
            <a:r>
              <a:rPr lang="en-US" sz="3600" b="1">
                <a:solidFill>
                  <a:srgbClr val="8AA7E2"/>
                </a:solidFill>
                <a:latin typeface="Andalus" pitchFamily="2" charset="-78"/>
                <a:ea typeface="Times New Roman" pitchFamily="18" charset="0"/>
                <a:cs typeface="Andalus" pitchFamily="2" charset="-78"/>
              </a:rPr>
              <a:t>The plan of God is always built on something solid.  His foundation for the place of His dwelling follows this pattern.</a:t>
            </a:r>
            <a:endParaRPr lang="en-US" sz="3600" b="1">
              <a:solidFill>
                <a:srgbClr val="8AA7E2"/>
              </a:solidFill>
              <a:latin typeface="Andalus" pitchFamily="2" charset="-78"/>
              <a:ea typeface="+mn-ea"/>
              <a:cs typeface="Andalus" pitchFamily="2" charset="-78"/>
            </a:endParaRPr>
          </a:p>
        </p:txBody>
      </p:sp>
    </p:spTree>
  </p:cSld>
  <p:clrMapOvr>
    <a:masterClrMapping/>
  </p:clrMapOvr>
  <p:transition xmlns:p14="http://schemas.microsoft.com/office/powerpoint/2010/main">
    <p:wheel spokes="3"/>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5124"/>
                                        </p:tgtEl>
                                        <p:attrNameLst>
                                          <p:attrName>style.visibility</p:attrName>
                                        </p:attrNameLst>
                                      </p:cBhvr>
                                      <p:to>
                                        <p:strVal val="visible"/>
                                      </p:to>
                                    </p:set>
                                    <p:anim calcmode="lin" valueType="num">
                                      <p:cBhvr>
                                        <p:cTn id="7" dur="1000" fill="hold"/>
                                        <p:tgtEl>
                                          <p:spTgt spid="5124"/>
                                        </p:tgtEl>
                                        <p:attrNameLst>
                                          <p:attrName>ppt_w</p:attrName>
                                        </p:attrNameLst>
                                      </p:cBhvr>
                                      <p:tavLst>
                                        <p:tav tm="0">
                                          <p:val>
                                            <p:strVal val="#ppt_w+.3"/>
                                          </p:val>
                                        </p:tav>
                                        <p:tav tm="100000">
                                          <p:val>
                                            <p:strVal val="#ppt_w"/>
                                          </p:val>
                                        </p:tav>
                                      </p:tavLst>
                                    </p:anim>
                                    <p:anim calcmode="lin" valueType="num">
                                      <p:cBhvr>
                                        <p:cTn id="8" dur="1000" fill="hold"/>
                                        <p:tgtEl>
                                          <p:spTgt spid="5124"/>
                                        </p:tgtEl>
                                        <p:attrNameLst>
                                          <p:attrName>ppt_h</p:attrName>
                                        </p:attrNameLst>
                                      </p:cBhvr>
                                      <p:tavLst>
                                        <p:tav tm="0">
                                          <p:val>
                                            <p:strVal val="#ppt_h"/>
                                          </p:val>
                                        </p:tav>
                                        <p:tav tm="100000">
                                          <p:val>
                                            <p:strVal val="#ppt_h"/>
                                          </p:val>
                                        </p:tav>
                                      </p:tavLst>
                                    </p:anim>
                                    <p:animEffect transition="in" filter="fade">
                                      <p:cBhvr>
                                        <p:cTn id="9" dur="1000"/>
                                        <p:tgtEl>
                                          <p:spTgt spid="5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81800" y="0"/>
            <a:ext cx="23622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3: The Tabernacle Foundation</a:t>
            </a:r>
            <a:endParaRPr lang="en-US" b="1" dirty="0">
              <a:solidFill>
                <a:srgbClr val="FF9375"/>
              </a:solidFill>
              <a:latin typeface="Bernard MT Condensed" pitchFamily="18" charset="0"/>
              <a:ea typeface="+mn-ea"/>
            </a:endParaRPr>
          </a:p>
        </p:txBody>
      </p:sp>
      <p:sp>
        <p:nvSpPr>
          <p:cNvPr id="4" name="Rectangle 3"/>
          <p:cNvSpPr/>
          <p:nvPr/>
        </p:nvSpPr>
        <p:spPr>
          <a:xfrm>
            <a:off x="0" y="1295400"/>
            <a:ext cx="9144000" cy="107721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2E5C"/>
                </a:solidFill>
                <a:latin typeface="Andalus" pitchFamily="2" charset="-78"/>
                <a:ea typeface="+mn-ea"/>
                <a:cs typeface="Andalus" pitchFamily="2" charset="-78"/>
              </a:rPr>
              <a:t>The foundation of the Tabernacle was made of silver.  It consisted of 100 sockets of pure silver.</a:t>
            </a:r>
          </a:p>
        </p:txBody>
      </p:sp>
      <p:sp>
        <p:nvSpPr>
          <p:cNvPr id="5" name="Rectangle 4"/>
          <p:cNvSpPr/>
          <p:nvPr/>
        </p:nvSpPr>
        <p:spPr>
          <a:xfrm>
            <a:off x="304800" y="2362200"/>
            <a:ext cx="8534400" cy="1938992"/>
          </a:xfrm>
          <a:prstGeom prst="rect">
            <a:avLst/>
          </a:prstGeom>
          <a:solidFill>
            <a:srgbClr val="FFA74F"/>
          </a:solidFill>
          <a:scene3d>
            <a:camera prst="orthographicFront"/>
            <a:lightRig rig="threePt" dir="t"/>
          </a:scene3d>
          <a:sp3d>
            <a:bevelT w="139700" prst="cross"/>
          </a:sp3d>
        </p:spPr>
        <p:txBody>
          <a:bodyPr>
            <a:spAutoFit/>
          </a:bodyPr>
          <a:lstStyle/>
          <a:p>
            <a:pPr algn="ctr">
              <a:defRPr/>
            </a:pPr>
            <a:r>
              <a:rPr lang="en-US" sz="3000" b="1" dirty="0">
                <a:solidFill>
                  <a:srgbClr val="002E5C"/>
                </a:solidFill>
                <a:latin typeface="Andalus" pitchFamily="2" charset="-78"/>
                <a:ea typeface="+mn-ea"/>
                <a:cs typeface="Andalus" pitchFamily="2" charset="-78"/>
              </a:rPr>
              <a:t>There were two under each of the 48 boards and four under the pillars of the veil.  Each socket weighed a talent. This was approximately 75 pounds (34 kilograms) each (see Exodus 38:27).</a:t>
            </a:r>
          </a:p>
        </p:txBody>
      </p:sp>
      <p:sp>
        <p:nvSpPr>
          <p:cNvPr id="6" name="Rectangle 5"/>
          <p:cNvSpPr/>
          <p:nvPr/>
        </p:nvSpPr>
        <p:spPr>
          <a:xfrm>
            <a:off x="0" y="4343400"/>
            <a:ext cx="9144000" cy="107721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2E5C"/>
                </a:solidFill>
                <a:latin typeface="Andalus" pitchFamily="2" charset="-78"/>
                <a:ea typeface="+mn-ea"/>
                <a:cs typeface="Andalus" pitchFamily="2" charset="-78"/>
              </a:rPr>
              <a:t>These silver sockets were made from the redemption money.</a:t>
            </a:r>
          </a:p>
        </p:txBody>
      </p:sp>
    </p:spTree>
  </p:cSld>
  <p:clrMapOvr>
    <a:masterClrMapping/>
  </p:clrMapOvr>
  <p:transition xmlns:p14="http://schemas.microsoft.com/office/powerpoint/2010/main">
    <p:whee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9" presetClass="entr" presetSubtype="0" accel="10000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6"/>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6"/>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81800" y="0"/>
            <a:ext cx="23622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3: The Tabernacle Foundation</a:t>
            </a:r>
            <a:endParaRPr lang="en-US" b="1" dirty="0">
              <a:solidFill>
                <a:srgbClr val="FF9375"/>
              </a:solidFill>
              <a:latin typeface="Bernard MT Condensed" pitchFamily="18" charset="0"/>
              <a:ea typeface="+mn-ea"/>
            </a:endParaRPr>
          </a:p>
        </p:txBody>
      </p:sp>
      <p:sp>
        <p:nvSpPr>
          <p:cNvPr id="4" name="Rectangle 3"/>
          <p:cNvSpPr/>
          <p:nvPr/>
        </p:nvSpPr>
        <p:spPr>
          <a:xfrm>
            <a:off x="304800" y="762000"/>
            <a:ext cx="45720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9375"/>
                </a:solidFill>
                <a:latin typeface="Andalus" pitchFamily="2" charset="-78"/>
                <a:ea typeface="+mn-ea"/>
                <a:cs typeface="Andalus" pitchFamily="2" charset="-78"/>
              </a:rPr>
              <a:t>The silver sockets typify the ransom price Jesus paid for the souls of men. (Read Exodus 30:11-15.)</a:t>
            </a:r>
          </a:p>
        </p:txBody>
      </p:sp>
      <p:sp>
        <p:nvSpPr>
          <p:cNvPr id="5" name="Rectangle 4"/>
          <p:cNvSpPr/>
          <p:nvPr/>
        </p:nvSpPr>
        <p:spPr>
          <a:xfrm>
            <a:off x="4648200" y="2514600"/>
            <a:ext cx="4343400" cy="353943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8AA7E2"/>
                </a:solidFill>
                <a:latin typeface="Andalus" pitchFamily="2" charset="-78"/>
                <a:ea typeface="+mn-ea"/>
                <a:cs typeface="Andalus" pitchFamily="2" charset="-78"/>
              </a:rPr>
              <a:t>According to I Corinthians 6:20, we too, are bought with a price.  Not with silver or gold, but with the precious blood of Christ (see I Peter I: 18-19).  </a:t>
            </a:r>
          </a:p>
        </p:txBody>
      </p:sp>
    </p:spTree>
  </p:cSld>
  <p:clrMapOvr>
    <a:masterClrMapping/>
  </p:clrMapOvr>
  <p:transition xmlns:p14="http://schemas.microsoft.com/office/powerpoint/2010/main">
    <p:wheel spokes="8"/>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10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81800" y="0"/>
            <a:ext cx="23622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3: The Tabernacle Foundation</a:t>
            </a:r>
            <a:endParaRPr lang="en-US" b="1" dirty="0">
              <a:solidFill>
                <a:srgbClr val="FF9375"/>
              </a:solidFill>
              <a:latin typeface="Bernard MT Condensed" pitchFamily="18" charset="0"/>
              <a:ea typeface="+mn-ea"/>
            </a:endParaRPr>
          </a:p>
        </p:txBody>
      </p:sp>
      <p:sp>
        <p:nvSpPr>
          <p:cNvPr id="4" name="Rectangle 3"/>
          <p:cNvSpPr/>
          <p:nvPr/>
        </p:nvSpPr>
        <p:spPr>
          <a:xfrm>
            <a:off x="1066800" y="685800"/>
            <a:ext cx="7924800" cy="304698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BF4B"/>
                </a:solidFill>
                <a:latin typeface="Andalus" pitchFamily="2" charset="-78"/>
                <a:ea typeface="+mn-ea"/>
                <a:cs typeface="Andalus" pitchFamily="2" charset="-78"/>
              </a:rPr>
              <a:t>The silver foundation (atonement money) upon which the Tabernacle was set, shows that the atonement of Christ, through His death, burial, and resurrection, is the very foundation upon which Christianity is built (Exodus 30:16).</a:t>
            </a:r>
          </a:p>
        </p:txBody>
      </p:sp>
      <p:sp>
        <p:nvSpPr>
          <p:cNvPr id="5" name="Rectangle 4"/>
          <p:cNvSpPr/>
          <p:nvPr/>
        </p:nvSpPr>
        <p:spPr>
          <a:xfrm>
            <a:off x="2514600" y="4038600"/>
            <a:ext cx="5029200" cy="2554545"/>
          </a:xfrm>
          <a:prstGeom prst="rect">
            <a:avLst/>
          </a:prstGeom>
          <a:solidFill>
            <a:srgbClr val="002E5C"/>
          </a:solidFill>
          <a:scene3d>
            <a:camera prst="orthographicFront"/>
            <a:lightRig rig="threePt" dir="t"/>
          </a:scene3d>
          <a:sp3d>
            <a:bevelT w="152400" h="50800" prst="softRound"/>
          </a:sp3d>
        </p:spPr>
        <p:txBody>
          <a:bodyPr>
            <a:spAutoFit/>
            <a:sp3d extrusionH="57150">
              <a:bevelT w="38100" h="38100"/>
            </a:sp3d>
          </a:bodyPr>
          <a:lstStyle/>
          <a:p>
            <a:pPr algn="ctr">
              <a:defRPr/>
            </a:pPr>
            <a:r>
              <a:rPr lang="en-US" sz="3200" b="1" dirty="0">
                <a:solidFill>
                  <a:srgbClr val="FFA74F"/>
                </a:solidFill>
                <a:latin typeface="Andalus" pitchFamily="2" charset="-78"/>
                <a:ea typeface="+mn-ea"/>
                <a:cs typeface="Andalus" pitchFamily="2" charset="-78"/>
              </a:rPr>
              <a:t>Likewise, teachings that ignore the atonement of the blood of Christ can never stand the test of God’s judgment.</a:t>
            </a:r>
          </a:p>
        </p:txBody>
      </p:sp>
    </p:spTree>
  </p:cSld>
  <p:clrMapOvr>
    <a:masterClrMapping/>
  </p:clrMapOvr>
  <p:transition xmlns:p14="http://schemas.microsoft.com/office/powerpoint/2010/main">
    <p:wheel spokes="1"/>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22" dur="1000" fill="hold"/>
                                        <p:tgtEl>
                                          <p:spTgt spid="5"/>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81800" y="0"/>
            <a:ext cx="23622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3: The Tabernacle Foundation</a:t>
            </a:r>
            <a:endParaRPr lang="en-US" b="1" dirty="0">
              <a:solidFill>
                <a:srgbClr val="FF9375"/>
              </a:solidFill>
              <a:latin typeface="Bernard MT Condensed" pitchFamily="18" charset="0"/>
              <a:ea typeface="+mn-ea"/>
            </a:endParaRPr>
          </a:p>
        </p:txBody>
      </p:sp>
      <p:sp>
        <p:nvSpPr>
          <p:cNvPr id="4" name="Rectangle 3"/>
          <p:cNvSpPr/>
          <p:nvPr/>
        </p:nvSpPr>
        <p:spPr>
          <a:xfrm>
            <a:off x="1219200" y="1371600"/>
            <a:ext cx="67818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8AA7E2"/>
                </a:solidFill>
                <a:latin typeface="Andalus" pitchFamily="2" charset="-78"/>
                <a:ea typeface="+mn-ea"/>
                <a:cs typeface="Andalus" pitchFamily="2" charset="-78"/>
              </a:rPr>
              <a:t>The purity of Christ alone, as symbolized in the acacia wood, in itself could never complete salvation.  </a:t>
            </a:r>
          </a:p>
        </p:txBody>
      </p:sp>
      <p:sp>
        <p:nvSpPr>
          <p:cNvPr id="5" name="Rectangle 4"/>
          <p:cNvSpPr/>
          <p:nvPr/>
        </p:nvSpPr>
        <p:spPr>
          <a:xfrm>
            <a:off x="228600" y="3200400"/>
            <a:ext cx="86868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2E5C"/>
                </a:solidFill>
                <a:latin typeface="Andalus" pitchFamily="2" charset="-78"/>
                <a:ea typeface="+mn-ea"/>
                <a:cs typeface="Andalus" pitchFamily="2" charset="-78"/>
              </a:rPr>
              <a:t>If Jesus had come just to demonstrate His </a:t>
            </a:r>
            <a:r>
              <a:rPr lang="en-US" sz="3200" b="1" dirty="0" err="1">
                <a:solidFill>
                  <a:srgbClr val="002E5C"/>
                </a:solidFill>
                <a:latin typeface="Andalus" pitchFamily="2" charset="-78"/>
                <a:ea typeface="+mn-ea"/>
                <a:cs typeface="Andalus" pitchFamily="2" charset="-78"/>
              </a:rPr>
              <a:t>sinlessness</a:t>
            </a:r>
            <a:r>
              <a:rPr lang="en-US" sz="3200" b="1" dirty="0">
                <a:solidFill>
                  <a:srgbClr val="002E5C"/>
                </a:solidFill>
                <a:latin typeface="Andalus" pitchFamily="2" charset="-78"/>
                <a:ea typeface="+mn-ea"/>
                <a:cs typeface="Andalus" pitchFamily="2" charset="-78"/>
              </a:rPr>
              <a:t>, the gulf between man and God would have been greater than ever, but He came to die (see John 10:17-18 and Hebrews 2:9).</a:t>
            </a:r>
            <a:endParaRPr lang="en-US" sz="3200" b="1" dirty="0">
              <a:solidFill>
                <a:srgbClr val="002E5C"/>
              </a:solidFill>
              <a:latin typeface="Andalus" pitchFamily="2" charset="-78"/>
              <a:ea typeface="+mn-ea"/>
              <a:cs typeface="Andalus" pitchFamily="2" charset="-78"/>
            </a:endParaRPr>
          </a:p>
        </p:txBody>
      </p:sp>
    </p:spTree>
  </p:cSld>
  <p:clrMapOvr>
    <a:masterClrMapping/>
  </p:clrMapOvr>
  <p:transition xmlns:p14="http://schemas.microsoft.com/office/powerpoint/2010/main">
    <p:wheel spokes="2"/>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81800" y="0"/>
            <a:ext cx="23622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3: The Tabernacle Foundation</a:t>
            </a:r>
            <a:endParaRPr lang="en-US" b="1" dirty="0">
              <a:solidFill>
                <a:srgbClr val="FF9375"/>
              </a:solidFill>
              <a:latin typeface="Bernard MT Condensed" pitchFamily="18" charset="0"/>
              <a:ea typeface="+mn-ea"/>
            </a:endParaRPr>
          </a:p>
        </p:txBody>
      </p:sp>
      <p:sp>
        <p:nvSpPr>
          <p:cNvPr id="4" name="Rectangle 3"/>
          <p:cNvSpPr/>
          <p:nvPr/>
        </p:nvSpPr>
        <p:spPr>
          <a:xfrm>
            <a:off x="228600" y="685800"/>
            <a:ext cx="7162800" cy="1077218"/>
          </a:xfrm>
          <a:prstGeom prst="rect">
            <a:avLst/>
          </a:prstGeom>
        </p:spPr>
        <p:txBody>
          <a:bodyPr>
            <a:spAutoFit/>
            <a:scene3d>
              <a:camera prst="orthographicFront"/>
              <a:lightRig rig="threePt" dir="t"/>
            </a:scene3d>
            <a:sp3d extrusionH="57150">
              <a:bevelT w="38100" h="38100"/>
            </a:sp3d>
          </a:bodyPr>
          <a:lstStyle/>
          <a:p>
            <a:pPr>
              <a:defRPr/>
            </a:pPr>
            <a:r>
              <a:rPr lang="en-US" sz="3200" b="1" dirty="0">
                <a:solidFill>
                  <a:srgbClr val="002E5C"/>
                </a:solidFill>
                <a:latin typeface="Andalus" pitchFamily="2" charset="-78"/>
                <a:ea typeface="+mn-ea"/>
                <a:cs typeface="Andalus" pitchFamily="2" charset="-78"/>
              </a:rPr>
              <a:t>Romans 10:9 and Matthew 16:26 says that salvation is an individual matter.</a:t>
            </a:r>
          </a:p>
        </p:txBody>
      </p:sp>
      <p:sp>
        <p:nvSpPr>
          <p:cNvPr id="5" name="Rectangle 4"/>
          <p:cNvSpPr/>
          <p:nvPr/>
        </p:nvSpPr>
        <p:spPr>
          <a:xfrm>
            <a:off x="838200" y="1752600"/>
            <a:ext cx="7467600" cy="1077218"/>
          </a:xfrm>
          <a:prstGeom prst="rect">
            <a:avLst/>
          </a:prstGeom>
        </p:spPr>
        <p:txBody>
          <a:bodyPr>
            <a:spAutoFit/>
            <a:scene3d>
              <a:camera prst="orthographicFront"/>
              <a:lightRig rig="threePt" dir="t"/>
            </a:scene3d>
            <a:sp3d extrusionH="57150">
              <a:bevelT w="38100" h="38100"/>
            </a:sp3d>
          </a:bodyPr>
          <a:lstStyle/>
          <a:p>
            <a:pPr>
              <a:defRPr/>
            </a:pPr>
            <a:r>
              <a:rPr lang="en-US" sz="3200" b="1" dirty="0">
                <a:solidFill>
                  <a:srgbClr val="FFA74F"/>
                </a:solidFill>
                <a:latin typeface="Andalus" pitchFamily="2" charset="-78"/>
                <a:ea typeface="+mn-ea"/>
                <a:cs typeface="Andalus" pitchFamily="2" charset="-78"/>
              </a:rPr>
              <a:t>The atonement money did not come from any one place, but from each individual. </a:t>
            </a:r>
          </a:p>
        </p:txBody>
      </p:sp>
      <p:sp>
        <p:nvSpPr>
          <p:cNvPr id="6" name="Rectangle 5"/>
          <p:cNvSpPr/>
          <p:nvPr/>
        </p:nvSpPr>
        <p:spPr>
          <a:xfrm>
            <a:off x="1828800" y="2895600"/>
            <a:ext cx="6781800" cy="1569660"/>
          </a:xfrm>
          <a:prstGeom prst="rect">
            <a:avLst/>
          </a:prstGeom>
        </p:spPr>
        <p:txBody>
          <a:bodyPr>
            <a:spAutoFit/>
            <a:scene3d>
              <a:camera prst="orthographicFront"/>
              <a:lightRig rig="threePt" dir="t"/>
            </a:scene3d>
            <a:sp3d extrusionH="57150">
              <a:bevelT w="38100" h="38100"/>
            </a:sp3d>
          </a:bodyPr>
          <a:lstStyle/>
          <a:p>
            <a:pPr>
              <a:defRPr/>
            </a:pPr>
            <a:r>
              <a:rPr lang="en-US" sz="3200" b="1" dirty="0">
                <a:solidFill>
                  <a:srgbClr val="8AA7E2"/>
                </a:solidFill>
                <a:latin typeface="Andalus" pitchFamily="2" charset="-78"/>
                <a:ea typeface="+mn-ea"/>
                <a:cs typeface="Andalus" pitchFamily="2" charset="-78"/>
              </a:rPr>
              <a:t>Paul told the saints at </a:t>
            </a:r>
            <a:r>
              <a:rPr lang="en-US" sz="3200" b="1" dirty="0" err="1">
                <a:solidFill>
                  <a:srgbClr val="8AA7E2"/>
                </a:solidFill>
                <a:latin typeface="Andalus" pitchFamily="2" charset="-78"/>
                <a:ea typeface="+mn-ea"/>
                <a:cs typeface="Andalus" pitchFamily="2" charset="-78"/>
              </a:rPr>
              <a:t>Philipi</a:t>
            </a:r>
            <a:r>
              <a:rPr lang="en-US" sz="3200" b="1" dirty="0">
                <a:solidFill>
                  <a:srgbClr val="8AA7E2"/>
                </a:solidFill>
                <a:latin typeface="Andalus" pitchFamily="2" charset="-78"/>
                <a:ea typeface="+mn-ea"/>
                <a:cs typeface="Andalus" pitchFamily="2" charset="-78"/>
              </a:rPr>
              <a:t> that each one must work out his “own salvation” (Philippians 2:12). </a:t>
            </a:r>
          </a:p>
        </p:txBody>
      </p:sp>
      <p:sp>
        <p:nvSpPr>
          <p:cNvPr id="10243" name="Rectangle 3"/>
          <p:cNvSpPr>
            <a:spLocks noChangeArrowheads="1"/>
          </p:cNvSpPr>
          <p:nvPr/>
        </p:nvSpPr>
        <p:spPr bwMode="auto">
          <a:xfrm>
            <a:off x="2743200" y="4495800"/>
            <a:ext cx="6400800" cy="1569660"/>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eaLnBrk="0" hangingPunct="0">
              <a:defRPr/>
            </a:pPr>
            <a:r>
              <a:rPr lang="en-US" sz="3200" b="1" dirty="0">
                <a:solidFill>
                  <a:srgbClr val="FF9375"/>
                </a:solidFill>
                <a:latin typeface="Andalus" pitchFamily="2" charset="-78"/>
                <a:ea typeface="Times New Roman" pitchFamily="18" charset="0"/>
                <a:cs typeface="Andalus" pitchFamily="2" charset="-78"/>
              </a:rPr>
              <a:t>Hebrews 2:3 points out that no one can escape who neglects this great salvation.  </a:t>
            </a:r>
            <a:endParaRPr lang="en-US" sz="3200" b="1" dirty="0">
              <a:solidFill>
                <a:srgbClr val="FF9375"/>
              </a:solidFill>
              <a:latin typeface="Andalus" pitchFamily="2" charset="-78"/>
              <a:ea typeface="+mn-ea"/>
              <a:cs typeface="Andalus" pitchFamily="2" charset="-78"/>
            </a:endParaRPr>
          </a:p>
        </p:txBody>
      </p:sp>
    </p:spTree>
  </p:cSld>
  <p:clrMapOvr>
    <a:masterClrMapping/>
  </p:clrMapOvr>
  <p:transition xmlns:p14="http://schemas.microsoft.com/office/powerpoint/2010/main">
    <p:wheel spokes="3"/>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from="(-#ppt_w/2)" to="(#ppt_x)" calcmode="lin" valueType="num">
                                      <p:cBhvr>
                                        <p:cTn id="7" dur="600" fill="hold">
                                          <p:stCondLst>
                                            <p:cond delay="0"/>
                                          </p:stCondLst>
                                        </p:cTn>
                                        <p:tgtEl>
                                          <p:spTgt spid="4"/>
                                        </p:tgtEl>
                                        <p:attrNameLst>
                                          <p:attrName>ppt_x</p:attrName>
                                        </p:attrNameLst>
                                      </p:cBhvr>
                                    </p:anim>
                                    <p:anim from="0" to="-1.0" calcmode="lin" valueType="num">
                                      <p:cBhvr>
                                        <p:cTn id="8" dur="200" decel="50000" autoRev="1" fill="hold">
                                          <p:stCondLst>
                                            <p:cond delay="600"/>
                                          </p:stCondLst>
                                        </p:cTn>
                                        <p:tgtEl>
                                          <p:spTgt spid="4"/>
                                        </p:tgtEl>
                                        <p:attrNameLst>
                                          <p:attrName>xshear</p:attrName>
                                        </p:attrNameLst>
                                      </p:cBhvr>
                                    </p:anim>
                                    <p:animScale>
                                      <p:cBhvr>
                                        <p:cTn id="9" dur="200" decel="100000" autoRev="1" fill="hold">
                                          <p:stCondLst>
                                            <p:cond delay="600"/>
                                          </p:stCondLst>
                                        </p:cTn>
                                        <p:tgtEl>
                                          <p:spTgt spid="4"/>
                                        </p:tgtEl>
                                      </p:cBhvr>
                                      <p:from x="100000" y="100000"/>
                                      <p:to x="80000" y="100000"/>
                                    </p:animScale>
                                    <p:anim by="(#ppt_h/3+#ppt_w*0.1)" calcmode="lin" valueType="num">
                                      <p:cBhvr additive="sum">
                                        <p:cTn id="10" dur="200" decel="100000" autoRev="1" fill="hold">
                                          <p:stCondLst>
                                            <p:cond delay="600"/>
                                          </p:stCondLst>
                                        </p:cTn>
                                        <p:tgtEl>
                                          <p:spTgt spid="4"/>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from="(-#ppt_w/2)" to="(#ppt_x)" calcmode="lin" valueType="num">
                                      <p:cBhvr>
                                        <p:cTn id="15" dur="600" fill="hold">
                                          <p:stCondLst>
                                            <p:cond delay="0"/>
                                          </p:stCondLst>
                                        </p:cTn>
                                        <p:tgtEl>
                                          <p:spTgt spid="5"/>
                                        </p:tgtEl>
                                        <p:attrNameLst>
                                          <p:attrName>ppt_x</p:attrName>
                                        </p:attrNameLst>
                                      </p:cBhvr>
                                    </p:anim>
                                    <p:anim from="0" to="-1.0" calcmode="lin" valueType="num">
                                      <p:cBhvr>
                                        <p:cTn id="16" dur="200" decel="50000" autoRev="1" fill="hold">
                                          <p:stCondLst>
                                            <p:cond delay="600"/>
                                          </p:stCondLst>
                                        </p:cTn>
                                        <p:tgtEl>
                                          <p:spTgt spid="5"/>
                                        </p:tgtEl>
                                        <p:attrNameLst>
                                          <p:attrName>xshear</p:attrName>
                                        </p:attrNameLst>
                                      </p:cBhvr>
                                    </p:anim>
                                    <p:animScale>
                                      <p:cBhvr>
                                        <p:cTn id="17" dur="200" decel="100000" autoRev="1" fill="hold">
                                          <p:stCondLst>
                                            <p:cond delay="600"/>
                                          </p:stCondLst>
                                        </p:cTn>
                                        <p:tgtEl>
                                          <p:spTgt spid="5"/>
                                        </p:tgtEl>
                                      </p:cBhvr>
                                      <p:from x="100000" y="100000"/>
                                      <p:to x="80000" y="100000"/>
                                    </p:animScale>
                                    <p:anim by="(#ppt_h/3+#ppt_w*0.1)" calcmode="lin" valueType="num">
                                      <p:cBhvr additive="sum">
                                        <p:cTn id="18" dur="200" decel="100000" autoRev="1" fill="hold">
                                          <p:stCondLst>
                                            <p:cond delay="600"/>
                                          </p:stCondLst>
                                        </p:cTn>
                                        <p:tgtEl>
                                          <p:spTgt spid="5"/>
                                        </p:tgtEl>
                                        <p:attrNameLst>
                                          <p:attrName>ppt_x</p:attrName>
                                        </p:attrNameLst>
                                      </p:cBhvr>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4"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 from="(-#ppt_w/2)" to="(#ppt_x)" calcmode="lin" valueType="num">
                                      <p:cBhvr>
                                        <p:cTn id="23" dur="600" fill="hold">
                                          <p:stCondLst>
                                            <p:cond delay="0"/>
                                          </p:stCondLst>
                                        </p:cTn>
                                        <p:tgtEl>
                                          <p:spTgt spid="6"/>
                                        </p:tgtEl>
                                        <p:attrNameLst>
                                          <p:attrName>ppt_x</p:attrName>
                                        </p:attrNameLst>
                                      </p:cBhvr>
                                    </p:anim>
                                    <p:anim from="0" to="-1.0" calcmode="lin" valueType="num">
                                      <p:cBhvr>
                                        <p:cTn id="24" dur="200" decel="50000" autoRev="1" fill="hold">
                                          <p:stCondLst>
                                            <p:cond delay="600"/>
                                          </p:stCondLst>
                                        </p:cTn>
                                        <p:tgtEl>
                                          <p:spTgt spid="6"/>
                                        </p:tgtEl>
                                        <p:attrNameLst>
                                          <p:attrName>xshear</p:attrName>
                                        </p:attrNameLst>
                                      </p:cBhvr>
                                    </p:anim>
                                    <p:animScale>
                                      <p:cBhvr>
                                        <p:cTn id="25" dur="200" decel="100000" autoRev="1" fill="hold">
                                          <p:stCondLst>
                                            <p:cond delay="600"/>
                                          </p:stCondLst>
                                        </p:cTn>
                                        <p:tgtEl>
                                          <p:spTgt spid="6"/>
                                        </p:tgtEl>
                                      </p:cBhvr>
                                      <p:from x="100000" y="100000"/>
                                      <p:to x="80000" y="100000"/>
                                    </p:animScale>
                                    <p:anim by="(#ppt_h/3+#ppt_w*0.1)" calcmode="lin" valueType="num">
                                      <p:cBhvr additive="sum">
                                        <p:cTn id="26" dur="200" decel="100000" autoRev="1" fill="hold">
                                          <p:stCondLst>
                                            <p:cond delay="600"/>
                                          </p:stCondLst>
                                        </p:cTn>
                                        <p:tgtEl>
                                          <p:spTgt spid="6"/>
                                        </p:tgtEl>
                                        <p:attrNameLst>
                                          <p:attrName>ppt_x</p:attrName>
                                        </p:attrNameLst>
                                      </p:cBhvr>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4" presetClass="entr" presetSubtype="0" fill="hold" nodeType="clickEffect">
                                  <p:stCondLst>
                                    <p:cond delay="0"/>
                                  </p:stCondLst>
                                  <p:childTnLst>
                                    <p:set>
                                      <p:cBhvr>
                                        <p:cTn id="30" dur="1" fill="hold">
                                          <p:stCondLst>
                                            <p:cond delay="0"/>
                                          </p:stCondLst>
                                        </p:cTn>
                                        <p:tgtEl>
                                          <p:spTgt spid="10243"/>
                                        </p:tgtEl>
                                        <p:attrNameLst>
                                          <p:attrName>style.visibility</p:attrName>
                                        </p:attrNameLst>
                                      </p:cBhvr>
                                      <p:to>
                                        <p:strVal val="visible"/>
                                      </p:to>
                                    </p:set>
                                    <p:anim from="(-#ppt_w/2)" to="(#ppt_x)" calcmode="lin" valueType="num">
                                      <p:cBhvr>
                                        <p:cTn id="31" dur="600" fill="hold">
                                          <p:stCondLst>
                                            <p:cond delay="0"/>
                                          </p:stCondLst>
                                        </p:cTn>
                                        <p:tgtEl>
                                          <p:spTgt spid="10243"/>
                                        </p:tgtEl>
                                        <p:attrNameLst>
                                          <p:attrName>ppt_x</p:attrName>
                                        </p:attrNameLst>
                                      </p:cBhvr>
                                    </p:anim>
                                    <p:anim from="0" to="-1.0" calcmode="lin" valueType="num">
                                      <p:cBhvr>
                                        <p:cTn id="32" dur="200" decel="50000" autoRev="1" fill="hold">
                                          <p:stCondLst>
                                            <p:cond delay="600"/>
                                          </p:stCondLst>
                                        </p:cTn>
                                        <p:tgtEl>
                                          <p:spTgt spid="10243"/>
                                        </p:tgtEl>
                                        <p:attrNameLst>
                                          <p:attrName>xshear</p:attrName>
                                        </p:attrNameLst>
                                      </p:cBhvr>
                                    </p:anim>
                                    <p:animScale>
                                      <p:cBhvr>
                                        <p:cTn id="33" dur="200" decel="100000" autoRev="1" fill="hold">
                                          <p:stCondLst>
                                            <p:cond delay="600"/>
                                          </p:stCondLst>
                                        </p:cTn>
                                        <p:tgtEl>
                                          <p:spTgt spid="10243"/>
                                        </p:tgtEl>
                                      </p:cBhvr>
                                      <p:from x="100000" y="100000"/>
                                      <p:to x="80000" y="100000"/>
                                    </p:animScale>
                                    <p:anim by="(#ppt_h/3+#ppt_w*0.1)" calcmode="lin" valueType="num">
                                      <p:cBhvr additive="sum">
                                        <p:cTn id="34" dur="200" decel="100000" autoRev="1" fill="hold">
                                          <p:stCondLst>
                                            <p:cond delay="600"/>
                                          </p:stCondLst>
                                        </p:cTn>
                                        <p:tgtEl>
                                          <p:spTgt spid="10243"/>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81800" y="0"/>
            <a:ext cx="23622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3: The Tabernacle Foundation</a:t>
            </a:r>
            <a:endParaRPr lang="en-US" b="1" dirty="0">
              <a:solidFill>
                <a:srgbClr val="FF9375"/>
              </a:solidFill>
              <a:latin typeface="Bernard MT Condensed" pitchFamily="18" charset="0"/>
              <a:ea typeface="+mn-ea"/>
            </a:endParaRPr>
          </a:p>
        </p:txBody>
      </p:sp>
      <p:sp>
        <p:nvSpPr>
          <p:cNvPr id="4" name="Rectangle 3"/>
          <p:cNvSpPr/>
          <p:nvPr/>
        </p:nvSpPr>
        <p:spPr>
          <a:xfrm>
            <a:off x="1066800" y="152400"/>
            <a:ext cx="3886200" cy="550920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2E5C"/>
                </a:solidFill>
                <a:latin typeface="Andalus" pitchFamily="2" charset="-78"/>
                <a:ea typeface="+mn-ea"/>
                <a:cs typeface="Andalus" pitchFamily="2" charset="-78"/>
              </a:rPr>
              <a:t>Notice that Exodus 30:15 reads that rich and poor alike have but one plan of salvation.  The rich and poor were redeemed with the same sum (half a shekel, which is equivalent to 1/5 ounce or 5.5 grams).</a:t>
            </a:r>
          </a:p>
        </p:txBody>
      </p:sp>
      <p:sp>
        <p:nvSpPr>
          <p:cNvPr id="5" name="Rectangle 4"/>
          <p:cNvSpPr/>
          <p:nvPr/>
        </p:nvSpPr>
        <p:spPr>
          <a:xfrm>
            <a:off x="5105400" y="2133600"/>
            <a:ext cx="3886200" cy="4524315"/>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8AA7E2"/>
                </a:solidFill>
                <a:latin typeface="Andalus" pitchFamily="2" charset="-78"/>
                <a:ea typeface="+mn-ea"/>
                <a:cs typeface="Andalus" pitchFamily="2" charset="-78"/>
              </a:rPr>
              <a:t>Anyone who refuses to acknowledge the blood as his only hope of salvation becomes subject to the judgment of God.  The morally good paid the same price as the extremely wicked. </a:t>
            </a:r>
          </a:p>
        </p:txBody>
      </p:sp>
    </p:spTree>
  </p:cSld>
  <p:clrMapOvr>
    <a:masterClrMapping/>
  </p:clrMapOvr>
  <p:transition xmlns:p14="http://schemas.microsoft.com/office/powerpoint/2010/main">
    <p:whee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Scale>
                                      <p:cBhvr>
                                        <p:cTn id="14"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5"/>
                                        </p:tgtEl>
                                        <p:attrNameLst>
                                          <p:attrName>ppt_x</p:attrName>
                                          <p:attrName>ppt_y</p:attrName>
                                        </p:attrNameLst>
                                      </p:cBhvr>
                                    </p:animMotion>
                                    <p:animEffect transition="in" filter="fade">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in_stripes">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Georgia"/>
        <a:ea typeface=""/>
        <a:cs typeface=""/>
      </a:majorFont>
      <a:minorFont>
        <a:latin typeface="Georgi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pin_stripes</Template>
  <TotalTime>140</TotalTime>
  <Words>683</Words>
  <Application>Microsoft Macintosh PowerPoint</Application>
  <PresentationFormat>On-screen Show (4:3)</PresentationFormat>
  <Paragraphs>34</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Georgia</vt:lpstr>
      <vt:lpstr>Calibri</vt:lpstr>
      <vt:lpstr>Andalus</vt:lpstr>
      <vt:lpstr>pin_stripes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Candra Poitras</dc:creator>
  <cp:lastModifiedBy>Ashton Loyd</cp:lastModifiedBy>
  <cp:revision>4</cp:revision>
  <dcterms:created xsi:type="dcterms:W3CDTF">2012-11-22T22:23:29Z</dcterms:created>
  <dcterms:modified xsi:type="dcterms:W3CDTF">2018-02-15T15:29:25Z</dcterms:modified>
</cp:coreProperties>
</file>