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handoutMasterIdLst>
    <p:handoutMasterId r:id="rId17"/>
  </p:handoutMasterIdLst>
  <p:sldIdLst>
    <p:sldId id="269" r:id="rId2"/>
    <p:sldId id="268" r:id="rId3"/>
    <p:sldId id="266" r:id="rId4"/>
    <p:sldId id="270" r:id="rId5"/>
    <p:sldId id="281" r:id="rId6"/>
    <p:sldId id="290" r:id="rId7"/>
    <p:sldId id="297" r:id="rId8"/>
    <p:sldId id="279" r:id="rId9"/>
    <p:sldId id="291" r:id="rId10"/>
    <p:sldId id="271" r:id="rId11"/>
    <p:sldId id="280" r:id="rId12"/>
    <p:sldId id="288" r:id="rId13"/>
    <p:sldId id="272" r:id="rId14"/>
    <p:sldId id="284" r:id="rId15"/>
    <p:sldId id="289"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2E5C"/>
    <a:srgbClr val="FFBF4B"/>
    <a:srgbClr val="FFA74F"/>
    <a:srgbClr val="8AA7E2"/>
    <a:srgbClr val="FF9375"/>
    <a:srgbClr val="F8F8F8"/>
    <a:srgbClr val="F9F7D5"/>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63" autoAdjust="0"/>
    <p:restoredTop sz="94660"/>
  </p:normalViewPr>
  <p:slideViewPr>
    <p:cSldViewPr>
      <p:cViewPr varScale="1">
        <p:scale>
          <a:sx n="69" d="100"/>
          <a:sy n="69" d="100"/>
        </p:scale>
        <p:origin x="-104" y="-256"/>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handoutMaster" Target="handoutMasters/handout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defRPr>
            </a:lvl1pPr>
          </a:lstStyle>
          <a:p>
            <a:pPr>
              <a:defRPr/>
            </a:pPr>
            <a:endParaRPr lang="en-US"/>
          </a:p>
        </p:txBody>
      </p:sp>
      <p:sp>
        <p:nvSpPr>
          <p:cNvPr id="2765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mn-ea"/>
              </a:defRPr>
            </a:lvl1pPr>
          </a:lstStyle>
          <a:p>
            <a:pPr>
              <a:defRPr/>
            </a:pPr>
            <a:endParaRPr lang="en-US"/>
          </a:p>
        </p:txBody>
      </p:sp>
      <p:sp>
        <p:nvSpPr>
          <p:cNvPr id="2765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defRPr>
            </a:lvl1pPr>
          </a:lstStyle>
          <a:p>
            <a:pPr>
              <a:defRPr/>
            </a:pPr>
            <a:endParaRPr lang="en-US"/>
          </a:p>
        </p:txBody>
      </p:sp>
      <p:sp>
        <p:nvSpPr>
          <p:cNvPr id="2765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0D1904B5-43C1-3B42-93C7-CDB186655EA4}" type="slidenum">
              <a:rPr lang="en-US"/>
              <a:pPr/>
              <a:t>‹#›</a:t>
            </a:fld>
            <a:endParaRPr lang="en-US"/>
          </a:p>
        </p:txBody>
      </p:sp>
    </p:spTree>
    <p:extLst>
      <p:ext uri="{BB962C8B-B14F-4D97-AF65-F5344CB8AC3E}">
        <p14:creationId xmlns:p14="http://schemas.microsoft.com/office/powerpoint/2010/main" val="289623017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228600" y="2590800"/>
            <a:ext cx="8610600" cy="1143000"/>
          </a:xfrm>
        </p:spPr>
        <p:txBody>
          <a:bodyPr/>
          <a:lstStyle>
            <a:lvl1pPr>
              <a:defRPr sz="4800">
                <a:solidFill>
                  <a:srgbClr val="006699"/>
                </a:solidFill>
              </a:defRPr>
            </a:lvl1pPr>
          </a:lstStyle>
          <a:p>
            <a:r>
              <a:rPr lang="en-US" smtClean="0"/>
              <a:t>Click to edit Master title style</a:t>
            </a:r>
            <a:endParaRPr lang="en-US"/>
          </a:p>
        </p:txBody>
      </p:sp>
      <p:sp>
        <p:nvSpPr>
          <p:cNvPr id="16387" name="Rectangle 3"/>
          <p:cNvSpPr>
            <a:spLocks noGrp="1" noChangeArrowheads="1"/>
          </p:cNvSpPr>
          <p:nvPr>
            <p:ph type="subTitle" idx="1"/>
          </p:nvPr>
        </p:nvSpPr>
        <p:spPr>
          <a:xfrm>
            <a:off x="3200400" y="5410200"/>
            <a:ext cx="4800600" cy="457200"/>
          </a:xfrm>
        </p:spPr>
        <p:txBody>
          <a:bodyPr/>
          <a:lstStyle>
            <a:lvl1pPr marL="0" indent="0">
              <a:buFontTx/>
              <a:buNone/>
              <a:defRPr sz="1600" b="1">
                <a:solidFill>
                  <a:schemeClr val="bg1"/>
                </a:solidFill>
                <a:latin typeface="Verdana" pitchFamily="34" charset="0"/>
              </a:defRPr>
            </a:lvl1pPr>
          </a:lstStyle>
          <a:p>
            <a:r>
              <a:rPr lang="en-US" smtClean="0"/>
              <a:t>Click to edit Master subtitle style</a:t>
            </a:r>
            <a:endParaRPr lang="en-US"/>
          </a:p>
        </p:txBody>
      </p:sp>
    </p:spTree>
    <p:extLst>
      <p:ext uri="{BB962C8B-B14F-4D97-AF65-F5344CB8AC3E}">
        <p14:creationId xmlns:p14="http://schemas.microsoft.com/office/powerpoint/2010/main" val="7929646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565551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86500" y="838200"/>
            <a:ext cx="1333500" cy="5181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0" y="838200"/>
            <a:ext cx="3848100" cy="5181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357149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68470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4527658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0" y="1752600"/>
            <a:ext cx="25908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29200" y="1752600"/>
            <a:ext cx="25908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597117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519198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4355015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43947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392963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2926356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286000" y="838200"/>
            <a:ext cx="5334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Your Topic Goes Here</a:t>
            </a:r>
          </a:p>
        </p:txBody>
      </p:sp>
      <p:sp>
        <p:nvSpPr>
          <p:cNvPr id="1027" name="Rectangle 3"/>
          <p:cNvSpPr>
            <a:spLocks noGrp="1" noChangeArrowheads="1"/>
          </p:cNvSpPr>
          <p:nvPr>
            <p:ph type="body" idx="1"/>
          </p:nvPr>
        </p:nvSpPr>
        <p:spPr bwMode="auto">
          <a:xfrm>
            <a:off x="2286000" y="1752600"/>
            <a:ext cx="53340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Your Subtopics Go Here</a:t>
            </a:r>
          </a:p>
        </p:txBody>
      </p:sp>
    </p:spTree>
  </p:cSld>
  <p:clrMap bg1="lt1" tx1="dk1" bg2="lt2" tx2="dk2" accent1="accent1" accent2="accent2" accent3="accent3" accent4="accent4" accent5="accent5" accent6="accent6" hlink="hlink" folHlink="folHlink"/>
  <p:sldLayoutIdLst>
    <p:sldLayoutId id="2147483696"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0" fontAlgn="base" hangingPunct="0">
        <a:spcBef>
          <a:spcPct val="0"/>
        </a:spcBef>
        <a:spcAft>
          <a:spcPct val="0"/>
        </a:spcAft>
        <a:defRPr sz="3200">
          <a:solidFill>
            <a:schemeClr val="hlink"/>
          </a:solidFill>
          <a:latin typeface="+mj-lt"/>
          <a:ea typeface="ＭＳ Ｐゴシック" charset="0"/>
          <a:cs typeface="+mj-cs"/>
        </a:defRPr>
      </a:lvl1pPr>
      <a:lvl2pPr algn="l" rtl="0" eaLnBrk="0" fontAlgn="base" hangingPunct="0">
        <a:spcBef>
          <a:spcPct val="0"/>
        </a:spcBef>
        <a:spcAft>
          <a:spcPct val="0"/>
        </a:spcAft>
        <a:defRPr sz="3200">
          <a:solidFill>
            <a:schemeClr val="hlink"/>
          </a:solidFill>
          <a:latin typeface="Georgia" pitchFamily="18" charset="0"/>
          <a:ea typeface="ＭＳ Ｐゴシック" charset="0"/>
        </a:defRPr>
      </a:lvl2pPr>
      <a:lvl3pPr algn="l" rtl="0" eaLnBrk="0" fontAlgn="base" hangingPunct="0">
        <a:spcBef>
          <a:spcPct val="0"/>
        </a:spcBef>
        <a:spcAft>
          <a:spcPct val="0"/>
        </a:spcAft>
        <a:defRPr sz="3200">
          <a:solidFill>
            <a:schemeClr val="hlink"/>
          </a:solidFill>
          <a:latin typeface="Georgia" pitchFamily="18" charset="0"/>
          <a:ea typeface="ＭＳ Ｐゴシック" charset="0"/>
        </a:defRPr>
      </a:lvl3pPr>
      <a:lvl4pPr algn="l" rtl="0" eaLnBrk="0" fontAlgn="base" hangingPunct="0">
        <a:spcBef>
          <a:spcPct val="0"/>
        </a:spcBef>
        <a:spcAft>
          <a:spcPct val="0"/>
        </a:spcAft>
        <a:defRPr sz="3200">
          <a:solidFill>
            <a:schemeClr val="hlink"/>
          </a:solidFill>
          <a:latin typeface="Georgia" pitchFamily="18" charset="0"/>
          <a:ea typeface="ＭＳ Ｐゴシック" charset="0"/>
        </a:defRPr>
      </a:lvl4pPr>
      <a:lvl5pPr algn="l" rtl="0" eaLnBrk="0" fontAlgn="base" hangingPunct="0">
        <a:spcBef>
          <a:spcPct val="0"/>
        </a:spcBef>
        <a:spcAft>
          <a:spcPct val="0"/>
        </a:spcAft>
        <a:defRPr sz="3200">
          <a:solidFill>
            <a:schemeClr val="hlink"/>
          </a:solidFill>
          <a:latin typeface="Georgia" pitchFamily="18" charset="0"/>
          <a:ea typeface="ＭＳ Ｐゴシック" charset="0"/>
        </a:defRPr>
      </a:lvl5pPr>
      <a:lvl6pPr marL="457200" algn="l" rtl="0" eaLnBrk="1" fontAlgn="base" hangingPunct="1">
        <a:spcBef>
          <a:spcPct val="0"/>
        </a:spcBef>
        <a:spcAft>
          <a:spcPct val="0"/>
        </a:spcAft>
        <a:defRPr sz="3200">
          <a:solidFill>
            <a:schemeClr val="hlink"/>
          </a:solidFill>
          <a:latin typeface="Georgia" pitchFamily="18" charset="0"/>
        </a:defRPr>
      </a:lvl6pPr>
      <a:lvl7pPr marL="914400" algn="l" rtl="0" eaLnBrk="1" fontAlgn="base" hangingPunct="1">
        <a:spcBef>
          <a:spcPct val="0"/>
        </a:spcBef>
        <a:spcAft>
          <a:spcPct val="0"/>
        </a:spcAft>
        <a:defRPr sz="3200">
          <a:solidFill>
            <a:schemeClr val="hlink"/>
          </a:solidFill>
          <a:latin typeface="Georgia" pitchFamily="18" charset="0"/>
        </a:defRPr>
      </a:lvl7pPr>
      <a:lvl8pPr marL="1371600" algn="l" rtl="0" eaLnBrk="1" fontAlgn="base" hangingPunct="1">
        <a:spcBef>
          <a:spcPct val="0"/>
        </a:spcBef>
        <a:spcAft>
          <a:spcPct val="0"/>
        </a:spcAft>
        <a:defRPr sz="3200">
          <a:solidFill>
            <a:schemeClr val="hlink"/>
          </a:solidFill>
          <a:latin typeface="Georgia" pitchFamily="18" charset="0"/>
        </a:defRPr>
      </a:lvl8pPr>
      <a:lvl9pPr marL="1828800" algn="l" rtl="0" eaLnBrk="1" fontAlgn="base" hangingPunct="1">
        <a:spcBef>
          <a:spcPct val="0"/>
        </a:spcBef>
        <a:spcAft>
          <a:spcPct val="0"/>
        </a:spcAft>
        <a:defRPr sz="3200">
          <a:solidFill>
            <a:schemeClr val="hlink"/>
          </a:solidFill>
          <a:latin typeface="Georgia" pitchFamily="18" charset="0"/>
        </a:defRPr>
      </a:lvl9pPr>
    </p:titleStyle>
    <p:bodyStyle>
      <a:lvl1pPr marL="342900" indent="-342900" algn="l" rtl="0" eaLnBrk="0" fontAlgn="base" hangingPunct="0">
        <a:spcBef>
          <a:spcPct val="20000"/>
        </a:spcBef>
        <a:spcAft>
          <a:spcPct val="0"/>
        </a:spcAft>
        <a:buChar char="•"/>
        <a:defRPr sz="2000">
          <a:solidFill>
            <a:srgbClr val="006699"/>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Arial" charset="0"/>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Arial" charset="0"/>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Arial" charset="0"/>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Arial" charset="0"/>
          <a:ea typeface="ＭＳ Ｐゴシック"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jpeg"/><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181600" y="0"/>
            <a:ext cx="3962400" cy="1323439"/>
          </a:xfrm>
          <a:prstGeom prst="rect">
            <a:avLst/>
          </a:prstGeom>
          <a:noFill/>
        </p:spPr>
        <p:txBody>
          <a:bodyPr>
            <a:spAutoFit/>
            <a:scene3d>
              <a:camera prst="orthographicFront"/>
              <a:lightRig rig="threePt" dir="t"/>
            </a:scene3d>
            <a:sp3d extrusionH="57150">
              <a:bevelT w="38100" h="38100"/>
            </a:sp3d>
          </a:bodyPr>
          <a:lstStyle/>
          <a:p>
            <a:pPr>
              <a:defRPr/>
            </a:pPr>
            <a:r>
              <a:rPr lang="en-US" sz="4000" b="1" dirty="0">
                <a:solidFill>
                  <a:srgbClr val="002E5C"/>
                </a:solidFill>
                <a:latin typeface="Bernard MT Condensed" pitchFamily="18" charset="0"/>
                <a:ea typeface="+mn-ea"/>
              </a:rPr>
              <a:t>Global University of Theological Studies</a:t>
            </a:r>
          </a:p>
        </p:txBody>
      </p:sp>
      <p:sp>
        <p:nvSpPr>
          <p:cNvPr id="7" name="TextBox 6"/>
          <p:cNvSpPr txBox="1"/>
          <p:nvPr/>
        </p:nvSpPr>
        <p:spPr>
          <a:xfrm>
            <a:off x="0" y="2819400"/>
            <a:ext cx="9144000" cy="1107996"/>
          </a:xfrm>
          <a:prstGeom prst="rect">
            <a:avLst/>
          </a:prstGeom>
          <a:solidFill>
            <a:srgbClr val="002E5C"/>
          </a:solidFill>
          <a:scene3d>
            <a:camera prst="orthographicFront"/>
            <a:lightRig rig="threePt" dir="t"/>
          </a:scene3d>
          <a:sp3d>
            <a:bevelT/>
          </a:sp3d>
        </p:spPr>
        <p:txBody>
          <a:bodyPr>
            <a:spAutoFit/>
            <a:sp3d extrusionH="57150">
              <a:bevelT w="38100" h="38100"/>
            </a:sp3d>
          </a:bodyPr>
          <a:lstStyle/>
          <a:p>
            <a:pPr algn="ctr">
              <a:defRPr/>
            </a:pPr>
            <a:r>
              <a:rPr lang="en-US" sz="6600" dirty="0">
                <a:solidFill>
                  <a:srgbClr val="FFBF4B"/>
                </a:solidFill>
                <a:latin typeface="Bernard MT Condensed" pitchFamily="18" charset="0"/>
                <a:ea typeface="+mn-ea"/>
              </a:rPr>
              <a:t>The Tabernacle </a:t>
            </a:r>
          </a:p>
        </p:txBody>
      </p:sp>
      <p:sp>
        <p:nvSpPr>
          <p:cNvPr id="8" name="TextBox 7"/>
          <p:cNvSpPr txBox="1"/>
          <p:nvPr/>
        </p:nvSpPr>
        <p:spPr>
          <a:xfrm>
            <a:off x="4876800" y="4038600"/>
            <a:ext cx="41148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2800" b="1" dirty="0">
                <a:ln>
                  <a:solidFill>
                    <a:srgbClr val="002E5C"/>
                  </a:solidFill>
                </a:ln>
                <a:solidFill>
                  <a:srgbClr val="8AA7E2"/>
                </a:solidFill>
                <a:latin typeface="Bernard MT Condensed" pitchFamily="18" charset="0"/>
                <a:ea typeface="+mn-ea"/>
              </a:rPr>
              <a:t>Lesson 5: The Brazen Altar</a:t>
            </a:r>
            <a:endParaRPr lang="en-US" sz="2800" b="1" dirty="0">
              <a:ln>
                <a:solidFill>
                  <a:srgbClr val="002E5C"/>
                </a:solidFill>
              </a:ln>
              <a:solidFill>
                <a:srgbClr val="8AA7E2"/>
              </a:solidFill>
              <a:latin typeface="Bernard MT Condensed" pitchFamily="18" charset="0"/>
              <a:ea typeface="+mn-ea"/>
            </a:endParaRPr>
          </a:p>
        </p:txBody>
      </p:sp>
      <p:sp>
        <p:nvSpPr>
          <p:cNvPr id="9" name="TextBox 8"/>
          <p:cNvSpPr txBox="1"/>
          <p:nvPr/>
        </p:nvSpPr>
        <p:spPr>
          <a:xfrm>
            <a:off x="5791200" y="4572000"/>
            <a:ext cx="32004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2800" dirty="0">
                <a:solidFill>
                  <a:srgbClr val="002E5C"/>
                </a:solidFill>
                <a:latin typeface="Bernard MT Condensed" pitchFamily="18" charset="0"/>
                <a:ea typeface="+mn-ea"/>
              </a:rPr>
              <a:t>Bill </a:t>
            </a:r>
            <a:r>
              <a:rPr lang="en-US" sz="2800" dirty="0" err="1">
                <a:solidFill>
                  <a:srgbClr val="002E5C"/>
                </a:solidFill>
                <a:latin typeface="Bernard MT Condensed" pitchFamily="18" charset="0"/>
                <a:ea typeface="+mn-ea"/>
              </a:rPr>
              <a:t>Paramore</a:t>
            </a:r>
            <a:endParaRPr lang="en-US" sz="2800" dirty="0">
              <a:solidFill>
                <a:srgbClr val="002E5C"/>
              </a:solidFill>
              <a:latin typeface="Bernard MT Condensed" pitchFamily="18" charset="0"/>
              <a:ea typeface="+mn-ea"/>
            </a:endParaRPr>
          </a:p>
        </p:txBody>
      </p:sp>
      <p:sp>
        <p:nvSpPr>
          <p:cNvPr id="11" name="Sun 10"/>
          <p:cNvSpPr/>
          <p:nvPr/>
        </p:nvSpPr>
        <p:spPr>
          <a:xfrm>
            <a:off x="7391400" y="1371600"/>
            <a:ext cx="1752600" cy="1447800"/>
          </a:xfrm>
          <a:prstGeom prst="sun">
            <a:avLst/>
          </a:prstGeom>
          <a:solidFill>
            <a:srgbClr val="FFA74F"/>
          </a:solidFill>
          <a:ln>
            <a:solidFill>
              <a:srgbClr val="FF9375"/>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Sun 11"/>
          <p:cNvSpPr/>
          <p:nvPr/>
        </p:nvSpPr>
        <p:spPr>
          <a:xfrm>
            <a:off x="0" y="3962400"/>
            <a:ext cx="1752600" cy="1371600"/>
          </a:xfrm>
          <a:prstGeom prst="sun">
            <a:avLst/>
          </a:prstGeom>
          <a:solidFill>
            <a:srgbClr val="FFA74F"/>
          </a:solidFill>
          <a:ln>
            <a:solidFill>
              <a:srgbClr val="FF9375"/>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772400" y="0"/>
            <a:ext cx="13716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5: The Brazen Altar</a:t>
            </a:r>
            <a:endParaRPr lang="en-US" b="1" dirty="0">
              <a:solidFill>
                <a:srgbClr val="FF9375"/>
              </a:solidFill>
              <a:latin typeface="Bernard MT Condensed" pitchFamily="18" charset="0"/>
              <a:ea typeface="+mn-ea"/>
            </a:endParaRPr>
          </a:p>
        </p:txBody>
      </p:sp>
      <p:sp>
        <p:nvSpPr>
          <p:cNvPr id="4" name="Rectangle 3"/>
          <p:cNvSpPr/>
          <p:nvPr/>
        </p:nvSpPr>
        <p:spPr>
          <a:xfrm>
            <a:off x="0" y="1371600"/>
            <a:ext cx="9144000" cy="1015663"/>
          </a:xfrm>
          <a:prstGeom prst="rect">
            <a:avLst/>
          </a:prstGeom>
        </p:spPr>
        <p:txBody>
          <a:bodyPr>
            <a:spAutoFit/>
            <a:scene3d>
              <a:camera prst="orthographicFront"/>
              <a:lightRig rig="threePt" dir="t"/>
            </a:scene3d>
            <a:sp3d extrusionH="57150">
              <a:bevelT w="38100" h="38100"/>
            </a:sp3d>
          </a:bodyPr>
          <a:lstStyle/>
          <a:p>
            <a:pPr algn="ctr">
              <a:defRPr/>
            </a:pPr>
            <a:r>
              <a:rPr lang="en-US" sz="3000" b="1" dirty="0">
                <a:solidFill>
                  <a:srgbClr val="002E5C"/>
                </a:solidFill>
                <a:latin typeface="Andalus" pitchFamily="2" charset="-78"/>
                <a:ea typeface="+mn-ea"/>
                <a:cs typeface="Andalus" pitchFamily="2" charset="-78"/>
              </a:rPr>
              <a:t>The Brazen Altar is a symbol of the cross of Christ where the real offering was made for the sins of the world.</a:t>
            </a:r>
          </a:p>
        </p:txBody>
      </p:sp>
      <p:sp>
        <p:nvSpPr>
          <p:cNvPr id="5" name="Rectangle 4"/>
          <p:cNvSpPr/>
          <p:nvPr/>
        </p:nvSpPr>
        <p:spPr>
          <a:xfrm>
            <a:off x="762000" y="2362200"/>
            <a:ext cx="76200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A74F"/>
                </a:solidFill>
                <a:latin typeface="Andalus" pitchFamily="2" charset="-78"/>
                <a:ea typeface="+mn-ea"/>
                <a:cs typeface="Andalus" pitchFamily="2" charset="-78"/>
              </a:rPr>
              <a:t>This altar was the place where the sacrifices were made for the sins of the people.  Here we have Christ portrayed in His death, which is the first portion of the Gospel.</a:t>
            </a:r>
          </a:p>
        </p:txBody>
      </p:sp>
      <p:sp>
        <p:nvSpPr>
          <p:cNvPr id="6" name="Rectangle 5"/>
          <p:cNvSpPr/>
          <p:nvPr/>
        </p:nvSpPr>
        <p:spPr>
          <a:xfrm>
            <a:off x="0" y="4419600"/>
            <a:ext cx="9144000" cy="1015663"/>
          </a:xfrm>
          <a:prstGeom prst="rect">
            <a:avLst/>
          </a:prstGeom>
        </p:spPr>
        <p:txBody>
          <a:bodyPr>
            <a:spAutoFit/>
            <a:scene3d>
              <a:camera prst="orthographicFront"/>
              <a:lightRig rig="threePt" dir="t"/>
            </a:scene3d>
            <a:sp3d extrusionH="57150">
              <a:bevelT w="38100" h="38100"/>
            </a:sp3d>
          </a:bodyPr>
          <a:lstStyle/>
          <a:p>
            <a:pPr algn="ctr">
              <a:defRPr/>
            </a:pPr>
            <a:r>
              <a:rPr lang="en-US" sz="3000" b="1" dirty="0">
                <a:solidFill>
                  <a:srgbClr val="002E5C"/>
                </a:solidFill>
                <a:latin typeface="Andalus" pitchFamily="2" charset="-78"/>
                <a:ea typeface="+mn-ea"/>
                <a:cs typeface="Andalus" pitchFamily="2" charset="-78"/>
              </a:rPr>
              <a:t>According to Leviticus 1:9, the burnt offering was a sweet </a:t>
            </a:r>
            <a:r>
              <a:rPr lang="en-US" sz="3000" b="1" dirty="0" err="1">
                <a:solidFill>
                  <a:srgbClr val="002E5C"/>
                </a:solidFill>
                <a:latin typeface="Andalus" pitchFamily="2" charset="-78"/>
                <a:ea typeface="+mn-ea"/>
                <a:cs typeface="Andalus" pitchFamily="2" charset="-78"/>
              </a:rPr>
              <a:t>savour</a:t>
            </a:r>
            <a:r>
              <a:rPr lang="en-US" sz="3000" b="1" dirty="0">
                <a:solidFill>
                  <a:srgbClr val="002E5C"/>
                </a:solidFill>
                <a:latin typeface="Andalus" pitchFamily="2" charset="-78"/>
                <a:ea typeface="+mn-ea"/>
                <a:cs typeface="Andalus" pitchFamily="2" charset="-78"/>
              </a:rPr>
              <a:t> unto the Lord.</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5"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fltVal val="0"/>
                                          </p:val>
                                        </p:tav>
                                        <p:tav tm="100000">
                                          <p:val>
                                            <p:strVal val="#ppt_w"/>
                                          </p:val>
                                        </p:tav>
                                      </p:tavLst>
                                    </p:anim>
                                    <p:anim calcmode="lin" valueType="num">
                                      <p:cBhvr>
                                        <p:cTn id="16" dur="1000" fill="hold"/>
                                        <p:tgtEl>
                                          <p:spTgt spid="5"/>
                                        </p:tgtEl>
                                        <p:attrNameLst>
                                          <p:attrName>ppt_h</p:attrName>
                                        </p:attrNameLst>
                                      </p:cBhvr>
                                      <p:tavLst>
                                        <p:tav tm="0">
                                          <p:val>
                                            <p:fltVal val="0"/>
                                          </p:val>
                                        </p:tav>
                                        <p:tav tm="100000">
                                          <p:val>
                                            <p:strVal val="#ppt_h"/>
                                          </p:val>
                                        </p:tav>
                                      </p:tavLst>
                                    </p:anim>
                                    <p:anim calcmode="lin" valueType="num">
                                      <p:cBhvr>
                                        <p:cTn id="17"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15"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1000" fill="hold"/>
                                        <p:tgtEl>
                                          <p:spTgt spid="6"/>
                                        </p:tgtEl>
                                        <p:attrNameLst>
                                          <p:attrName>ppt_w</p:attrName>
                                        </p:attrNameLst>
                                      </p:cBhvr>
                                      <p:tavLst>
                                        <p:tav tm="0">
                                          <p:val>
                                            <p:fltVal val="0"/>
                                          </p:val>
                                        </p:tav>
                                        <p:tav tm="100000">
                                          <p:val>
                                            <p:strVal val="#ppt_w"/>
                                          </p:val>
                                        </p:tav>
                                      </p:tavLst>
                                    </p:anim>
                                    <p:anim calcmode="lin" valueType="num">
                                      <p:cBhvr>
                                        <p:cTn id="24" dur="1000" fill="hold"/>
                                        <p:tgtEl>
                                          <p:spTgt spid="6"/>
                                        </p:tgtEl>
                                        <p:attrNameLst>
                                          <p:attrName>ppt_h</p:attrName>
                                        </p:attrNameLst>
                                      </p:cBhvr>
                                      <p:tavLst>
                                        <p:tav tm="0">
                                          <p:val>
                                            <p:fltVal val="0"/>
                                          </p:val>
                                        </p:tav>
                                        <p:tav tm="100000">
                                          <p:val>
                                            <p:strVal val="#ppt_h"/>
                                          </p:val>
                                        </p:tav>
                                      </p:tavLst>
                                    </p:anim>
                                    <p:anim calcmode="lin" valueType="num">
                                      <p:cBhvr>
                                        <p:cTn id="25"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772400" y="0"/>
            <a:ext cx="13716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5: The Brazen Altar</a:t>
            </a:r>
            <a:endParaRPr lang="en-US" b="1" dirty="0">
              <a:solidFill>
                <a:srgbClr val="FF9375"/>
              </a:solidFill>
              <a:latin typeface="Bernard MT Condensed" pitchFamily="18" charset="0"/>
              <a:ea typeface="+mn-ea"/>
            </a:endParaRPr>
          </a:p>
        </p:txBody>
      </p:sp>
      <p:sp>
        <p:nvSpPr>
          <p:cNvPr id="4" name="Rectangle 3"/>
          <p:cNvSpPr/>
          <p:nvPr/>
        </p:nvSpPr>
        <p:spPr>
          <a:xfrm>
            <a:off x="228600" y="685800"/>
            <a:ext cx="76200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9375"/>
                </a:solidFill>
                <a:latin typeface="Andalus" pitchFamily="2" charset="-78"/>
                <a:ea typeface="+mn-ea"/>
                <a:cs typeface="Andalus" pitchFamily="2" charset="-78"/>
              </a:rPr>
              <a:t>The Altar was fashioned by the hands of men, but according to the pattern shown by the Lord.</a:t>
            </a:r>
          </a:p>
        </p:txBody>
      </p:sp>
      <p:sp>
        <p:nvSpPr>
          <p:cNvPr id="5" name="Rectangle 4"/>
          <p:cNvSpPr/>
          <p:nvPr/>
        </p:nvSpPr>
        <p:spPr>
          <a:xfrm>
            <a:off x="1524000" y="2209800"/>
            <a:ext cx="70866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A74F"/>
                </a:solidFill>
                <a:latin typeface="Andalus" pitchFamily="2" charset="-78"/>
                <a:ea typeface="+mn-ea"/>
                <a:cs typeface="Andalus" pitchFamily="2" charset="-78"/>
              </a:rPr>
              <a:t>So Jesus was crucified by the hands of men, but according to the foreknowledge of God.</a:t>
            </a:r>
          </a:p>
        </p:txBody>
      </p:sp>
      <p:sp>
        <p:nvSpPr>
          <p:cNvPr id="13315" name="Rectangle 3"/>
          <p:cNvSpPr>
            <a:spLocks noChangeArrowheads="1"/>
          </p:cNvSpPr>
          <p:nvPr/>
        </p:nvSpPr>
        <p:spPr bwMode="auto">
          <a:xfrm>
            <a:off x="1066800" y="3886200"/>
            <a:ext cx="7344265" cy="2308324"/>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3600" b="1" dirty="0">
                <a:solidFill>
                  <a:srgbClr val="FFBF4B"/>
                </a:solidFill>
                <a:latin typeface="Andalus" pitchFamily="2" charset="-78"/>
                <a:ea typeface="Times New Roman" pitchFamily="18" charset="0"/>
                <a:cs typeface="Andalus" pitchFamily="2" charset="-78"/>
              </a:rPr>
              <a:t>“Him being delivered by the counsel and foreknowledge of God, ye have taken, and by wicked hands have crucified and slain”  (Acts 2:23).</a:t>
            </a:r>
            <a:endParaRPr lang="en-US" sz="3600" dirty="0">
              <a:solidFill>
                <a:srgbClr val="FFBF4B"/>
              </a:solidFill>
              <a:latin typeface="Andalus" pitchFamily="2" charset="-78"/>
              <a:ea typeface="+mn-ea"/>
              <a:cs typeface="Andalus" pitchFamily="2" charset="-78"/>
            </a:endParaRP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5"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22" dur="1000" fill="hold"/>
                                        <p:tgtEl>
                                          <p:spTgt spid="5"/>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5"/>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5" presetClass="entr" presetSubtype="0" fill="hold" nodeType="clickEffect">
                                  <p:stCondLst>
                                    <p:cond delay="0"/>
                                  </p:stCondLst>
                                  <p:childTnLst>
                                    <p:set>
                                      <p:cBhvr>
                                        <p:cTn id="30" dur="1" fill="hold">
                                          <p:stCondLst>
                                            <p:cond delay="0"/>
                                          </p:stCondLst>
                                        </p:cTn>
                                        <p:tgtEl>
                                          <p:spTgt spid="13315"/>
                                        </p:tgtEl>
                                        <p:attrNameLst>
                                          <p:attrName>style.visibility</p:attrName>
                                        </p:attrNameLst>
                                      </p:cBhvr>
                                      <p:to>
                                        <p:strVal val="visible"/>
                                      </p:to>
                                    </p:set>
                                    <p:anim calcmode="lin" valueType="num">
                                      <p:cBhvr>
                                        <p:cTn id="31" dur="500" decel="50000" fill="hold">
                                          <p:stCondLst>
                                            <p:cond delay="0"/>
                                          </p:stCondLst>
                                        </p:cTn>
                                        <p:tgtEl>
                                          <p:spTgt spid="13315"/>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13315"/>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13315"/>
                                        </p:tgtEl>
                                        <p:attrNameLst>
                                          <p:attrName>ppt_w</p:attrName>
                                        </p:attrNameLst>
                                      </p:cBhvr>
                                      <p:tavLst>
                                        <p:tav tm="0">
                                          <p:val>
                                            <p:strVal val="#ppt_w*.05"/>
                                          </p:val>
                                        </p:tav>
                                        <p:tav tm="100000">
                                          <p:val>
                                            <p:strVal val="#ppt_w"/>
                                          </p:val>
                                        </p:tav>
                                      </p:tavLst>
                                    </p:anim>
                                    <p:anim calcmode="lin" valueType="num">
                                      <p:cBhvr>
                                        <p:cTn id="34" dur="1000" fill="hold"/>
                                        <p:tgtEl>
                                          <p:spTgt spid="13315"/>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13315"/>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13315"/>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13315"/>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133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772400" y="0"/>
            <a:ext cx="13716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5: The Brazen Altar</a:t>
            </a:r>
            <a:endParaRPr lang="en-US" b="1" dirty="0">
              <a:solidFill>
                <a:srgbClr val="FF9375"/>
              </a:solidFill>
              <a:latin typeface="Bernard MT Condensed" pitchFamily="18" charset="0"/>
              <a:ea typeface="+mn-ea"/>
            </a:endParaRPr>
          </a:p>
        </p:txBody>
      </p:sp>
      <p:sp>
        <p:nvSpPr>
          <p:cNvPr id="4" name="Rectangle 3"/>
          <p:cNvSpPr/>
          <p:nvPr/>
        </p:nvSpPr>
        <p:spPr>
          <a:xfrm>
            <a:off x="990600" y="0"/>
            <a:ext cx="3886200" cy="600164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2E5C"/>
                </a:solidFill>
                <a:latin typeface="Andalus" pitchFamily="2" charset="-78"/>
                <a:ea typeface="+mn-ea"/>
                <a:cs typeface="Andalus" pitchFamily="2" charset="-78"/>
              </a:rPr>
              <a:t>This portion of the Gospel, the death of Christ, is fulfilled in the Church by our REPENTANCE.  In Acts 2:38, Peter gave repentance as the very first thing that must be done if a soul wishes to find God. (II Corinthians 7:10 and Galatians 6:14). </a:t>
            </a:r>
          </a:p>
        </p:txBody>
      </p:sp>
      <p:sp>
        <p:nvSpPr>
          <p:cNvPr id="5" name="Rectangle 4"/>
          <p:cNvSpPr/>
          <p:nvPr/>
        </p:nvSpPr>
        <p:spPr>
          <a:xfrm>
            <a:off x="5257800" y="1348800"/>
            <a:ext cx="3886200" cy="550920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8AA7E2"/>
                </a:solidFill>
                <a:latin typeface="Andalus" pitchFamily="2" charset="-78"/>
                <a:ea typeface="+mn-ea"/>
                <a:cs typeface="Andalus" pitchFamily="2" charset="-78"/>
              </a:rPr>
              <a:t>Just as Christ died, so must we die to the things of the world, to our own desires and plans.  Repentance, in its fullest sense, is not only sorrow for past transgressions, but also a complete death to self.  (Romans 6:7,11)</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ppt_x</p:attrName>
                                        </p:attrNameLst>
                                      </p:cBhvr>
                                      <p:tavLst>
                                        <p:tav tm="0">
                                          <p:val>
                                            <p:strVal val="#ppt_x-.2"/>
                                          </p:val>
                                        </p:tav>
                                        <p:tav tm="100000">
                                          <p:val>
                                            <p:strVal val="#ppt_x"/>
                                          </p:val>
                                        </p:tav>
                                      </p:tavLst>
                                    </p:anim>
                                    <p:anim calcmode="lin" valueType="num">
                                      <p:cBhvr>
                                        <p:cTn id="15"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772400" y="0"/>
            <a:ext cx="13716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5: The Brazen Altar</a:t>
            </a:r>
            <a:endParaRPr lang="en-US" b="1" dirty="0">
              <a:solidFill>
                <a:srgbClr val="FF9375"/>
              </a:solidFill>
              <a:latin typeface="Bernard MT Condensed" pitchFamily="18" charset="0"/>
              <a:ea typeface="+mn-ea"/>
            </a:endParaRPr>
          </a:p>
        </p:txBody>
      </p:sp>
      <p:sp>
        <p:nvSpPr>
          <p:cNvPr id="4" name="Rectangle 3"/>
          <p:cNvSpPr/>
          <p:nvPr/>
        </p:nvSpPr>
        <p:spPr>
          <a:xfrm>
            <a:off x="0" y="1371600"/>
            <a:ext cx="4267200" cy="304698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9375"/>
                </a:solidFill>
                <a:latin typeface="Andalus" pitchFamily="2" charset="-78"/>
                <a:ea typeface="+mn-ea"/>
                <a:cs typeface="Andalus" pitchFamily="2" charset="-78"/>
              </a:rPr>
              <a:t>The Altar of Sacrifice was open to all classes of people.  The blood of Christ is sufficient for the salvation of all people.</a:t>
            </a:r>
          </a:p>
        </p:txBody>
      </p:sp>
      <p:sp>
        <p:nvSpPr>
          <p:cNvPr id="5" name="Rectangle 4"/>
          <p:cNvSpPr/>
          <p:nvPr/>
        </p:nvSpPr>
        <p:spPr>
          <a:xfrm>
            <a:off x="4572000" y="1752600"/>
            <a:ext cx="4572000" cy="353943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2E5C"/>
                </a:solidFill>
                <a:latin typeface="Andalus" pitchFamily="2" charset="-78"/>
                <a:ea typeface="+mn-ea"/>
                <a:cs typeface="Andalus" pitchFamily="2" charset="-78"/>
              </a:rPr>
              <a:t> The very poorest to the very wealthy, the weakest to the strongest are covered by His blood.  You cannot become too bad or too good for His blood.</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ppt_w</p:attrName>
                                        </p:attrNameLst>
                                      </p:cBhvr>
                                      <p:tavLst>
                                        <p:tav tm="0">
                                          <p:val>
                                            <p:strVal val="#ppt_w+.3"/>
                                          </p:val>
                                        </p:tav>
                                        <p:tav tm="100000">
                                          <p:val>
                                            <p:strVal val="#ppt_w"/>
                                          </p:val>
                                        </p:tav>
                                      </p:tavLst>
                                    </p:anim>
                                    <p:anim calcmode="lin" valueType="num">
                                      <p:cBhvr>
                                        <p:cTn id="15" dur="1000" fill="hold"/>
                                        <p:tgtEl>
                                          <p:spTgt spid="5"/>
                                        </p:tgtEl>
                                        <p:attrNameLst>
                                          <p:attrName>ppt_h</p:attrName>
                                        </p:attrNameLst>
                                      </p:cBhvr>
                                      <p:tavLst>
                                        <p:tav tm="0">
                                          <p:val>
                                            <p:strVal val="#ppt_h"/>
                                          </p:val>
                                        </p:tav>
                                        <p:tav tm="100000">
                                          <p:val>
                                            <p:strVal val="#ppt_h"/>
                                          </p:val>
                                        </p:tav>
                                      </p:tavLst>
                                    </p:anim>
                                    <p:animEffect transition="in" filter="fade">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772400" y="0"/>
            <a:ext cx="13716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5: The Brazen Altar</a:t>
            </a:r>
            <a:endParaRPr lang="en-US" b="1" dirty="0">
              <a:solidFill>
                <a:srgbClr val="FF9375"/>
              </a:solidFill>
              <a:latin typeface="Bernard MT Condensed" pitchFamily="18" charset="0"/>
              <a:ea typeface="+mn-ea"/>
            </a:endParaRPr>
          </a:p>
        </p:txBody>
      </p:sp>
      <p:sp>
        <p:nvSpPr>
          <p:cNvPr id="4" name="Rectangle 3"/>
          <p:cNvSpPr/>
          <p:nvPr/>
        </p:nvSpPr>
        <p:spPr>
          <a:xfrm>
            <a:off x="838200" y="685800"/>
            <a:ext cx="7620000" cy="304698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8AA7E2"/>
                </a:solidFill>
                <a:latin typeface="Andalus" pitchFamily="2" charset="-78"/>
                <a:ea typeface="+mn-ea"/>
                <a:cs typeface="Andalus" pitchFamily="2" charset="-78"/>
              </a:rPr>
              <a:t>The horns are a symbol of power.  The horns on the Brazen Altar show that until one repents, and has the blood applied to his heart through faith, he can never have power with God. </a:t>
            </a:r>
          </a:p>
          <a:p>
            <a:pPr algn="ctr">
              <a:defRPr/>
            </a:pPr>
            <a:r>
              <a:rPr lang="en-US" sz="3200" b="1" dirty="0">
                <a:solidFill>
                  <a:srgbClr val="8AA7E2"/>
                </a:solidFill>
                <a:latin typeface="Andalus" pitchFamily="2" charset="-78"/>
                <a:ea typeface="+mn-ea"/>
                <a:cs typeface="Andalus" pitchFamily="2" charset="-78"/>
              </a:rPr>
              <a:t>(Psalm 75:10; Psalm 89:16-17)</a:t>
            </a:r>
          </a:p>
        </p:txBody>
      </p:sp>
      <p:sp>
        <p:nvSpPr>
          <p:cNvPr id="5" name="Rectangle 4"/>
          <p:cNvSpPr/>
          <p:nvPr/>
        </p:nvSpPr>
        <p:spPr>
          <a:xfrm>
            <a:off x="1828800" y="4038600"/>
            <a:ext cx="57150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A74F"/>
                </a:solidFill>
                <a:latin typeface="Andalus" pitchFamily="2" charset="-78"/>
                <a:ea typeface="+mn-ea"/>
                <a:cs typeface="Andalus" pitchFamily="2" charset="-78"/>
              </a:rPr>
              <a:t>Without the righteousness that comes through obedience to God’s plan, we will never be mighty in His kingdom.</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10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772400" y="0"/>
            <a:ext cx="13716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5: The Brazen Altar</a:t>
            </a:r>
            <a:endParaRPr lang="en-US" b="1" dirty="0">
              <a:solidFill>
                <a:srgbClr val="FF9375"/>
              </a:solidFill>
              <a:latin typeface="Bernard MT Condensed" pitchFamily="18" charset="0"/>
              <a:ea typeface="+mn-ea"/>
            </a:endParaRPr>
          </a:p>
        </p:txBody>
      </p:sp>
      <p:sp>
        <p:nvSpPr>
          <p:cNvPr id="5" name="Oval 4"/>
          <p:cNvSpPr/>
          <p:nvPr/>
        </p:nvSpPr>
        <p:spPr>
          <a:xfrm>
            <a:off x="1524000" y="533400"/>
            <a:ext cx="6934200" cy="5715000"/>
          </a:xfrm>
          <a:prstGeom prst="ellipse">
            <a:avLst/>
          </a:prstGeom>
          <a:solidFill>
            <a:srgbClr val="FFBF4B"/>
          </a:solidFill>
          <a:ln w="76200">
            <a:solidFill>
              <a:srgbClr val="002E5C"/>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sp3d extrusionH="57150">
              <a:bevelT w="38100" h="38100"/>
            </a:sp3d>
          </a:bodyPr>
          <a:lstStyle/>
          <a:p>
            <a:pPr algn="ctr">
              <a:defRPr/>
            </a:pPr>
            <a:r>
              <a:rPr lang="en-US" sz="3200" b="1" dirty="0">
                <a:solidFill>
                  <a:srgbClr val="002E5C"/>
                </a:solidFill>
                <a:latin typeface="Andalus" pitchFamily="2" charset="-78"/>
                <a:cs typeface="Andalus" pitchFamily="2" charset="-78"/>
              </a:rPr>
              <a:t>How great is the plan and work of God for our lives!  He has made provision for our every need to come to Him – even by offering Himself as the sacrifice for our sins.</a:t>
            </a:r>
            <a:endParaRPr lang="en-US" sz="3200" b="1" dirty="0">
              <a:solidFill>
                <a:srgbClr val="002E5C"/>
              </a:solidFill>
              <a:latin typeface="Andalus" pitchFamily="2" charset="-78"/>
              <a:cs typeface="Andalus" pitchFamily="2" charset="-78"/>
            </a:endParaRP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772400" y="0"/>
            <a:ext cx="13716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5: The Brazen Altar</a:t>
            </a:r>
            <a:endParaRPr lang="en-US" b="1" dirty="0">
              <a:solidFill>
                <a:srgbClr val="FF9375"/>
              </a:solidFill>
              <a:latin typeface="Bernard MT Condensed" pitchFamily="18" charset="0"/>
              <a:ea typeface="+mn-ea"/>
            </a:endParaRPr>
          </a:p>
        </p:txBody>
      </p:sp>
      <p:sp>
        <p:nvSpPr>
          <p:cNvPr id="4099" name="Rectangle 3"/>
          <p:cNvSpPr>
            <a:spLocks noChangeArrowheads="1"/>
          </p:cNvSpPr>
          <p:nvPr/>
        </p:nvSpPr>
        <p:spPr bwMode="auto">
          <a:xfrm>
            <a:off x="1143000" y="1143000"/>
            <a:ext cx="6934200" cy="4401205"/>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4000" b="1" dirty="0">
                <a:solidFill>
                  <a:srgbClr val="002E5C"/>
                </a:solidFill>
                <a:latin typeface="Andalus" pitchFamily="2" charset="-78"/>
                <a:ea typeface="Times New Roman" pitchFamily="18" charset="0"/>
                <a:cs typeface="Andalus" pitchFamily="2" charset="-78"/>
              </a:rPr>
              <a:t>“And thou shalt make an altar of </a:t>
            </a:r>
            <a:r>
              <a:rPr lang="en-US" sz="4000" b="1" dirty="0" err="1">
                <a:solidFill>
                  <a:srgbClr val="002E5C"/>
                </a:solidFill>
                <a:latin typeface="Andalus" pitchFamily="2" charset="-78"/>
                <a:ea typeface="Times New Roman" pitchFamily="18" charset="0"/>
                <a:cs typeface="Andalus" pitchFamily="2" charset="-78"/>
              </a:rPr>
              <a:t>shittim</a:t>
            </a:r>
            <a:r>
              <a:rPr lang="en-US" sz="4000" b="1" dirty="0">
                <a:solidFill>
                  <a:srgbClr val="002E5C"/>
                </a:solidFill>
                <a:latin typeface="Andalus" pitchFamily="2" charset="-78"/>
                <a:ea typeface="Times New Roman" pitchFamily="18" charset="0"/>
                <a:cs typeface="Andalus" pitchFamily="2" charset="-78"/>
              </a:rPr>
              <a:t> wood, five cubits long, and five cubits broad; the altar shall be foursquare:  and the height thereof shall be three cubits.”</a:t>
            </a:r>
            <a:endParaRPr lang="en-US" sz="4000" b="1" i="1" dirty="0">
              <a:solidFill>
                <a:srgbClr val="002E5C"/>
              </a:solidFill>
              <a:latin typeface="Andalus" pitchFamily="2" charset="-78"/>
              <a:ea typeface="Times New Roman" pitchFamily="18" charset="0"/>
              <a:cs typeface="Andalus" pitchFamily="2" charset="-78"/>
            </a:endParaRPr>
          </a:p>
          <a:p>
            <a:pPr algn="ctr" eaLnBrk="0" hangingPunct="0">
              <a:defRPr/>
            </a:pPr>
            <a:r>
              <a:rPr lang="en-US" sz="4000" b="1" i="1" dirty="0">
                <a:solidFill>
                  <a:srgbClr val="002E5C"/>
                </a:solidFill>
                <a:latin typeface="Andalus" pitchFamily="2" charset="-78"/>
                <a:ea typeface="Times New Roman" pitchFamily="18" charset="0"/>
                <a:cs typeface="Andalus" pitchFamily="2" charset="-78"/>
              </a:rPr>
              <a:t>(Exodus 27:1)</a:t>
            </a:r>
            <a:r>
              <a:rPr lang="en-US" sz="4000" b="1" dirty="0">
                <a:solidFill>
                  <a:srgbClr val="002E5C"/>
                </a:solidFill>
                <a:latin typeface="Andalus" pitchFamily="2" charset="-78"/>
                <a:ea typeface="+mn-ea"/>
                <a:cs typeface="Andalus" pitchFamily="2" charset="-78"/>
              </a:rPr>
              <a:t> </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dissolve">
                                      <p:cBhvr>
                                        <p:cTn id="7" dur="5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772400" y="0"/>
            <a:ext cx="13716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5: The Brazen Altar</a:t>
            </a:r>
            <a:endParaRPr lang="en-US" b="1" dirty="0">
              <a:solidFill>
                <a:srgbClr val="FF9375"/>
              </a:solidFill>
              <a:latin typeface="Bernard MT Condensed" pitchFamily="18" charset="0"/>
              <a:ea typeface="+mn-ea"/>
            </a:endParaRPr>
          </a:p>
        </p:txBody>
      </p:sp>
      <p:sp>
        <p:nvSpPr>
          <p:cNvPr id="4" name="Rectangle 3"/>
          <p:cNvSpPr/>
          <p:nvPr/>
        </p:nvSpPr>
        <p:spPr>
          <a:xfrm>
            <a:off x="1143000" y="152400"/>
            <a:ext cx="4724400" cy="353943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8AA7E2"/>
                </a:solidFill>
                <a:latin typeface="Andalus" pitchFamily="2" charset="-78"/>
                <a:ea typeface="+mn-ea"/>
                <a:cs typeface="Andalus" pitchFamily="2" charset="-78"/>
              </a:rPr>
              <a:t>Each individual piece of furniture in the Tabernacle is vital to the completion and function of God’s plan.  Each of us has a place, and no one can take that place in the will of God.</a:t>
            </a:r>
          </a:p>
        </p:txBody>
      </p:sp>
      <p:pic>
        <p:nvPicPr>
          <p:cNvPr id="5123" name="Picture 3" descr="C:\Users\Candra Poitras\Pictures\Mini%20Tabernacle%20Set[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343400" y="3488382"/>
            <a:ext cx="4648200" cy="3241031"/>
          </a:xfrm>
          <a:prstGeom prst="rect">
            <a:avLst/>
          </a:prstGeom>
          <a:ln>
            <a:noFill/>
          </a:ln>
          <a:effectLst>
            <a:softEdge rad="112500"/>
          </a:effectLst>
        </p:spPr>
      </p:pic>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5123"/>
                                        </p:tgtEl>
                                        <p:attrNameLst>
                                          <p:attrName>style.visibility</p:attrName>
                                        </p:attrNameLst>
                                      </p:cBhvr>
                                      <p:to>
                                        <p:strVal val="visible"/>
                                      </p:to>
                                    </p:set>
                                    <p:animEffect transition="in" filter="box(in)">
                                      <p:cBhvr>
                                        <p:cTn id="12" dur="500"/>
                                        <p:tgtEl>
                                          <p:spTgt spid="5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772400" y="0"/>
            <a:ext cx="13716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5: The Brazen Altar</a:t>
            </a:r>
            <a:endParaRPr lang="en-US" b="1" dirty="0">
              <a:solidFill>
                <a:srgbClr val="FF9375"/>
              </a:solidFill>
              <a:latin typeface="Bernard MT Condensed" pitchFamily="18" charset="0"/>
              <a:ea typeface="+mn-ea"/>
            </a:endParaRPr>
          </a:p>
        </p:txBody>
      </p:sp>
      <p:sp>
        <p:nvSpPr>
          <p:cNvPr id="4" name="Rectangle 3"/>
          <p:cNvSpPr/>
          <p:nvPr/>
        </p:nvSpPr>
        <p:spPr>
          <a:xfrm>
            <a:off x="0" y="1371600"/>
            <a:ext cx="9144000" cy="1569660"/>
          </a:xfrm>
          <a:prstGeom prst="rect">
            <a:avLst/>
          </a:prstGeom>
        </p:spPr>
        <p:txBody>
          <a:bodyPr>
            <a:spAutoFit/>
            <a:scene3d>
              <a:camera prst="orthographicFront"/>
              <a:lightRig rig="threePt" dir="t"/>
            </a:scene3d>
            <a:sp3d extrusionH="57150">
              <a:bevelT w="38100" h="38100"/>
            </a:sp3d>
          </a:bodyPr>
          <a:lstStyle/>
          <a:p>
            <a:pPr>
              <a:defRPr/>
            </a:pPr>
            <a:r>
              <a:rPr lang="en-US" sz="3200" b="1" dirty="0">
                <a:solidFill>
                  <a:srgbClr val="FF9375"/>
                </a:solidFill>
                <a:latin typeface="Andalus" pitchFamily="2" charset="-78"/>
                <a:ea typeface="+mn-ea"/>
                <a:cs typeface="Andalus" pitchFamily="2" charset="-78"/>
              </a:rPr>
              <a:t>As we consider the separate pieces of furniture in the Tabernacle, there are two important questions to consider:</a:t>
            </a:r>
          </a:p>
        </p:txBody>
      </p:sp>
      <p:sp>
        <p:nvSpPr>
          <p:cNvPr id="6147" name="Rectangle 3"/>
          <p:cNvSpPr>
            <a:spLocks noChangeArrowheads="1"/>
          </p:cNvSpPr>
          <p:nvPr/>
        </p:nvSpPr>
        <p:spPr bwMode="auto">
          <a:xfrm>
            <a:off x="762000" y="2971800"/>
            <a:ext cx="7315200" cy="2062103"/>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eaLnBrk="0" hangingPunct="0">
              <a:buFontTx/>
              <a:buChar char="•"/>
              <a:tabLst>
                <a:tab pos="457200" algn="l"/>
              </a:tabLst>
              <a:defRPr/>
            </a:pPr>
            <a:r>
              <a:rPr lang="en-US" sz="3200" b="1" dirty="0">
                <a:solidFill>
                  <a:srgbClr val="FFA74F"/>
                </a:solidFill>
                <a:latin typeface="Andalus" pitchFamily="2" charset="-78"/>
                <a:ea typeface="Times New Roman" pitchFamily="18" charset="0"/>
                <a:cs typeface="Andalus" pitchFamily="2" charset="-78"/>
              </a:rPr>
              <a:t>How is the Gospel, as revealed in the Tabernacle, fulfilled in Christ?  </a:t>
            </a:r>
            <a:endParaRPr lang="en-US" sz="3200" b="1" dirty="0">
              <a:solidFill>
                <a:srgbClr val="FFA74F"/>
              </a:solidFill>
              <a:latin typeface="Andalus" pitchFamily="2" charset="-78"/>
              <a:ea typeface="+mn-ea"/>
              <a:cs typeface="Andalus" pitchFamily="2" charset="-78"/>
            </a:endParaRPr>
          </a:p>
          <a:p>
            <a:pPr eaLnBrk="0" hangingPunct="0">
              <a:buFontTx/>
              <a:buChar char="•"/>
              <a:tabLst>
                <a:tab pos="457200" algn="l"/>
              </a:tabLst>
              <a:defRPr/>
            </a:pPr>
            <a:r>
              <a:rPr lang="en-US" sz="3200" b="1" dirty="0">
                <a:solidFill>
                  <a:srgbClr val="FFBF4B"/>
                </a:solidFill>
                <a:latin typeface="Andalus" pitchFamily="2" charset="-78"/>
                <a:ea typeface="Times New Roman" pitchFamily="18" charset="0"/>
                <a:cs typeface="Andalus" pitchFamily="2" charset="-78"/>
              </a:rPr>
              <a:t>How is the Gospel fulfilled in the Church? </a:t>
            </a:r>
            <a:endParaRPr lang="en-US" sz="3200" b="1" dirty="0">
              <a:solidFill>
                <a:srgbClr val="FFBF4B"/>
              </a:solidFill>
              <a:latin typeface="Andalus" pitchFamily="2" charset="-78"/>
              <a:ea typeface="+mn-ea"/>
              <a:cs typeface="Andalus" pitchFamily="2" charset="-78"/>
            </a:endParaRP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800" decel="100000"/>
                                        <p:tgtEl>
                                          <p:spTgt spid="4"/>
                                        </p:tgtEl>
                                      </p:cBhvr>
                                    </p:animEffect>
                                    <p:anim calcmode="lin" valueType="num">
                                      <p:cBhvr>
                                        <p:cTn id="8" dur="800" decel="100000" fill="hold"/>
                                        <p:tgtEl>
                                          <p:spTgt spid="4"/>
                                        </p:tgtEl>
                                        <p:attrNameLst>
                                          <p:attrName>style.rotation</p:attrName>
                                        </p:attrNameLst>
                                      </p:cBhvr>
                                      <p:tavLst>
                                        <p:tav tm="0">
                                          <p:val>
                                            <p:fltVal val="-90"/>
                                          </p:val>
                                        </p:tav>
                                        <p:tav tm="100000">
                                          <p:val>
                                            <p:fltVal val="0"/>
                                          </p:val>
                                        </p:tav>
                                      </p:tavLst>
                                    </p:anim>
                                    <p:anim calcmode="lin" valueType="num">
                                      <p:cBhvr>
                                        <p:cTn id="9" dur="800" decel="100000" fill="hold"/>
                                        <p:tgtEl>
                                          <p:spTgt spid="4"/>
                                        </p:tgtEl>
                                        <p:attrNameLst>
                                          <p:attrName>ppt_x</p:attrName>
                                        </p:attrNameLst>
                                      </p:cBhvr>
                                      <p:tavLst>
                                        <p:tav tm="0">
                                          <p:val>
                                            <p:strVal val="#ppt_x+0.4"/>
                                          </p:val>
                                        </p:tav>
                                        <p:tav tm="100000">
                                          <p:val>
                                            <p:strVal val="#ppt_x-0.05"/>
                                          </p:val>
                                        </p:tav>
                                      </p:tavLst>
                                    </p:anim>
                                    <p:anim calcmode="lin" valueType="num">
                                      <p:cBhvr>
                                        <p:cTn id="10" dur="800" decel="100000" fill="hold"/>
                                        <p:tgtEl>
                                          <p:spTgt spid="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3" name="Picture 5" descr="C:\Users\Candra Poitras\Pictures\TombStone[1].jpg"/>
          <p:cNvPicPr>
            <a:picLocks noChangeAspect="1" noChangeArrowheads="1"/>
          </p:cNvPicPr>
          <p:nvPr/>
        </p:nvPicPr>
        <p:blipFill>
          <a:blip r:embed="rId2" cstate="screen">
            <a:duotone>
              <a:prstClr val="black"/>
              <a:srgbClr val="D9C3A5">
                <a:tint val="50000"/>
                <a:satMod val="180000"/>
              </a:srgbClr>
            </a:duotone>
            <a:extLst>
              <a:ext uri="{28A0092B-C50C-407E-A947-70E740481C1C}">
                <a14:useLocalDpi xmlns:a14="http://schemas.microsoft.com/office/drawing/2010/main"/>
              </a:ext>
            </a:extLst>
          </a:blip>
          <a:srcRect/>
          <a:stretch>
            <a:fillRect/>
          </a:stretch>
        </p:blipFill>
        <p:spPr bwMode="auto">
          <a:xfrm>
            <a:off x="2789382" y="3581400"/>
            <a:ext cx="3717636" cy="2667000"/>
          </a:xfrm>
          <a:prstGeom prst="rect">
            <a:avLst/>
          </a:prstGeom>
          <a:ln>
            <a:noFill/>
          </a:ln>
          <a:effectLst>
            <a:softEdge rad="112500"/>
          </a:effectLst>
        </p:spPr>
      </p:pic>
      <p:sp>
        <p:nvSpPr>
          <p:cNvPr id="3" name="TextBox 2"/>
          <p:cNvSpPr txBox="1"/>
          <p:nvPr/>
        </p:nvSpPr>
        <p:spPr>
          <a:xfrm>
            <a:off x="7772400" y="0"/>
            <a:ext cx="13716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5: The Brazen Altar</a:t>
            </a:r>
            <a:endParaRPr lang="en-US" b="1" dirty="0">
              <a:solidFill>
                <a:srgbClr val="FF9375"/>
              </a:solidFill>
              <a:latin typeface="Bernard MT Condensed" pitchFamily="18" charset="0"/>
              <a:ea typeface="+mn-ea"/>
            </a:endParaRPr>
          </a:p>
        </p:txBody>
      </p:sp>
      <p:sp>
        <p:nvSpPr>
          <p:cNvPr id="7171" name="Rectangle 3"/>
          <p:cNvSpPr>
            <a:spLocks noChangeArrowheads="1"/>
          </p:cNvSpPr>
          <p:nvPr/>
        </p:nvSpPr>
        <p:spPr bwMode="auto">
          <a:xfrm>
            <a:off x="533400" y="685800"/>
            <a:ext cx="8229600" cy="3046988"/>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3200" b="1" dirty="0">
                <a:solidFill>
                  <a:srgbClr val="FF9375"/>
                </a:solidFill>
                <a:latin typeface="Andalus" pitchFamily="2" charset="-78"/>
                <a:ea typeface="Times New Roman" pitchFamily="18" charset="0"/>
                <a:cs typeface="Andalus" pitchFamily="2" charset="-78"/>
              </a:rPr>
              <a:t>Paul declares that the Gospel is the death, burial, and resurrection of Christ (I Corinthians 15:1-4).  Since we are commanded to obey the Gospel (II Thessalonians 1:7-9 and I Peter 4:17), it is clear that the death, burial, and resurrection must be fulfilled in us.</a:t>
            </a:r>
            <a:endParaRPr lang="en-US" sz="3200" b="1" dirty="0">
              <a:solidFill>
                <a:srgbClr val="FF9375"/>
              </a:solidFill>
              <a:latin typeface="Andalus" pitchFamily="2" charset="-78"/>
              <a:ea typeface="+mn-ea"/>
              <a:cs typeface="Andalus" pitchFamily="2" charset="-78"/>
            </a:endParaRPr>
          </a:p>
        </p:txBody>
      </p:sp>
      <p:pic>
        <p:nvPicPr>
          <p:cNvPr id="7172" name="Picture 4" descr="C:\Users\Candra Poitras\Pictures\the-cross[1].jpg"/>
          <p:cNvPicPr>
            <a:picLocks noChangeAspect="1" noChangeArrowheads="1"/>
          </p:cNvPicPr>
          <p:nvPr/>
        </p:nvPicPr>
        <p:blipFill>
          <a:blip r:embed="rId3" cstate="screen">
            <a:duotone>
              <a:prstClr val="black"/>
              <a:srgbClr val="D9C3A5">
                <a:tint val="50000"/>
                <a:satMod val="180000"/>
              </a:srgbClr>
            </a:duotone>
            <a:extLst>
              <a:ext uri="{28A0092B-C50C-407E-A947-70E740481C1C}">
                <a14:useLocalDpi xmlns:a14="http://schemas.microsoft.com/office/drawing/2010/main"/>
              </a:ext>
            </a:extLst>
          </a:blip>
          <a:srcRect/>
          <a:stretch>
            <a:fillRect/>
          </a:stretch>
        </p:blipFill>
        <p:spPr bwMode="auto">
          <a:xfrm>
            <a:off x="533400" y="3733800"/>
            <a:ext cx="2819400" cy="2452878"/>
          </a:xfrm>
          <a:prstGeom prst="rect">
            <a:avLst/>
          </a:prstGeom>
          <a:ln>
            <a:noFill/>
          </a:ln>
          <a:effectLst>
            <a:softEdge rad="112500"/>
          </a:effectLst>
        </p:spPr>
      </p:pic>
      <p:pic>
        <p:nvPicPr>
          <p:cNvPr id="7174" name="Picture 6" descr="C:\Users\Candra Poitras\Pictures\Jesus-at-Tomb[1].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172200" y="3429000"/>
            <a:ext cx="2495282" cy="2857500"/>
          </a:xfrm>
          <a:prstGeom prst="rect">
            <a:avLst/>
          </a:prstGeom>
          <a:ln>
            <a:noFill/>
          </a:ln>
          <a:effectLst>
            <a:softEdge rad="112500"/>
          </a:effectLst>
        </p:spPr>
      </p:pic>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7171"/>
                                        </p:tgtEl>
                                        <p:attrNameLst>
                                          <p:attrName>style.visibility</p:attrName>
                                        </p:attrNameLst>
                                      </p:cBhvr>
                                      <p:to>
                                        <p:strVal val="visible"/>
                                      </p:to>
                                    </p:set>
                                    <p:anim calcmode="lin" valueType="num">
                                      <p:cBhvr>
                                        <p:cTn id="7" dur="500" fill="hold"/>
                                        <p:tgtEl>
                                          <p:spTgt spid="7171"/>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7171"/>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7171"/>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71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629400" y="0"/>
            <a:ext cx="2514600" cy="369332"/>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5: The Brazen Altar</a:t>
            </a:r>
            <a:endParaRPr lang="en-US" b="1" dirty="0">
              <a:solidFill>
                <a:srgbClr val="FF9375"/>
              </a:solidFill>
              <a:latin typeface="Bernard MT Condensed" pitchFamily="18" charset="0"/>
              <a:ea typeface="+mn-ea"/>
            </a:endParaRPr>
          </a:p>
        </p:txBody>
      </p:sp>
      <p:sp>
        <p:nvSpPr>
          <p:cNvPr id="4" name="Rectangle 3"/>
          <p:cNvSpPr/>
          <p:nvPr/>
        </p:nvSpPr>
        <p:spPr>
          <a:xfrm>
            <a:off x="1066800" y="381000"/>
            <a:ext cx="7467600" cy="1077218"/>
          </a:xfrm>
          <a:prstGeom prst="rect">
            <a:avLst/>
          </a:prstGeom>
        </p:spPr>
        <p:txBody>
          <a:bodyPr>
            <a:spAutoFit/>
            <a:scene3d>
              <a:camera prst="orthographicFront"/>
              <a:lightRig rig="threePt" dir="t"/>
            </a:scene3d>
            <a:sp3d extrusionH="57150">
              <a:bevelT w="38100" h="38100"/>
            </a:sp3d>
          </a:bodyPr>
          <a:lstStyle/>
          <a:p>
            <a:pPr>
              <a:defRPr/>
            </a:pPr>
            <a:r>
              <a:rPr lang="en-US" sz="3200" b="1" dirty="0">
                <a:solidFill>
                  <a:srgbClr val="002E5C"/>
                </a:solidFill>
                <a:latin typeface="Andalus" pitchFamily="2" charset="-78"/>
                <a:ea typeface="+mn-ea"/>
                <a:cs typeface="Andalus" pitchFamily="2" charset="-78"/>
              </a:rPr>
              <a:t>The description of the Brazen Altar is found in Exodus 27:1-9 and Leviticus 6:9-13.</a:t>
            </a:r>
          </a:p>
        </p:txBody>
      </p:sp>
      <p:sp>
        <p:nvSpPr>
          <p:cNvPr id="5" name="Rectangle 4"/>
          <p:cNvSpPr/>
          <p:nvPr/>
        </p:nvSpPr>
        <p:spPr>
          <a:xfrm>
            <a:off x="1600200" y="1524000"/>
            <a:ext cx="7391400" cy="1077218"/>
          </a:xfrm>
          <a:prstGeom prst="rect">
            <a:avLst/>
          </a:prstGeom>
        </p:spPr>
        <p:txBody>
          <a:bodyPr>
            <a:spAutoFit/>
            <a:scene3d>
              <a:camera prst="orthographicFront"/>
              <a:lightRig rig="threePt" dir="t"/>
            </a:scene3d>
            <a:sp3d extrusionH="57150">
              <a:bevelT w="38100" h="38100"/>
            </a:sp3d>
          </a:bodyPr>
          <a:lstStyle/>
          <a:p>
            <a:pPr>
              <a:defRPr/>
            </a:pPr>
            <a:r>
              <a:rPr lang="en-US" sz="3200" b="1" dirty="0">
                <a:solidFill>
                  <a:srgbClr val="FFA74F"/>
                </a:solidFill>
                <a:latin typeface="Andalus" pitchFamily="2" charset="-78"/>
                <a:ea typeface="+mn-ea"/>
                <a:cs typeface="Andalus" pitchFamily="2" charset="-78"/>
              </a:rPr>
              <a:t>The Brazen Altar was the first piece of furniture inside the gate of the Tabernacle.</a:t>
            </a:r>
          </a:p>
        </p:txBody>
      </p:sp>
      <p:sp>
        <p:nvSpPr>
          <p:cNvPr id="6" name="Rectangle 5"/>
          <p:cNvSpPr/>
          <p:nvPr/>
        </p:nvSpPr>
        <p:spPr>
          <a:xfrm>
            <a:off x="2362200" y="2743200"/>
            <a:ext cx="6781800" cy="1077218"/>
          </a:xfrm>
          <a:prstGeom prst="rect">
            <a:avLst/>
          </a:prstGeom>
        </p:spPr>
        <p:txBody>
          <a:bodyPr>
            <a:spAutoFit/>
            <a:scene3d>
              <a:camera prst="orthographicFront"/>
              <a:lightRig rig="threePt" dir="t"/>
            </a:scene3d>
            <a:sp3d extrusionH="57150">
              <a:bevelT w="38100" h="38100"/>
            </a:sp3d>
          </a:bodyPr>
          <a:lstStyle/>
          <a:p>
            <a:pPr>
              <a:defRPr/>
            </a:pPr>
            <a:r>
              <a:rPr lang="en-US" sz="3200" b="1" dirty="0">
                <a:solidFill>
                  <a:srgbClr val="8AA7E2"/>
                </a:solidFill>
                <a:latin typeface="Andalus" pitchFamily="2" charset="-78"/>
                <a:ea typeface="+mn-ea"/>
                <a:cs typeface="Andalus" pitchFamily="2" charset="-78"/>
              </a:rPr>
              <a:t>It was made of </a:t>
            </a:r>
            <a:r>
              <a:rPr lang="en-US" sz="3200" b="1" dirty="0" err="1">
                <a:solidFill>
                  <a:srgbClr val="8AA7E2"/>
                </a:solidFill>
                <a:latin typeface="Andalus" pitchFamily="2" charset="-78"/>
                <a:ea typeface="+mn-ea"/>
                <a:cs typeface="Andalus" pitchFamily="2" charset="-78"/>
              </a:rPr>
              <a:t>shittim</a:t>
            </a:r>
            <a:r>
              <a:rPr lang="en-US" sz="3200" b="1" dirty="0">
                <a:solidFill>
                  <a:srgbClr val="8AA7E2"/>
                </a:solidFill>
                <a:latin typeface="Andalus" pitchFamily="2" charset="-78"/>
                <a:ea typeface="+mn-ea"/>
                <a:cs typeface="Andalus" pitchFamily="2" charset="-78"/>
              </a:rPr>
              <a:t> (acacia) wood overlaid with brass.</a:t>
            </a:r>
          </a:p>
        </p:txBody>
      </p:sp>
      <p:sp>
        <p:nvSpPr>
          <p:cNvPr id="7" name="Rectangle 6"/>
          <p:cNvSpPr/>
          <p:nvPr/>
        </p:nvSpPr>
        <p:spPr>
          <a:xfrm>
            <a:off x="1600200" y="3962400"/>
            <a:ext cx="6934200" cy="1077218"/>
          </a:xfrm>
          <a:prstGeom prst="rect">
            <a:avLst/>
          </a:prstGeom>
        </p:spPr>
        <p:txBody>
          <a:bodyPr>
            <a:spAutoFit/>
            <a:scene3d>
              <a:camera prst="orthographicFront"/>
              <a:lightRig rig="threePt" dir="t"/>
            </a:scene3d>
            <a:sp3d extrusionH="57150">
              <a:bevelT w="38100" h="38100"/>
            </a:sp3d>
          </a:bodyPr>
          <a:lstStyle/>
          <a:p>
            <a:pPr>
              <a:defRPr/>
            </a:pPr>
            <a:r>
              <a:rPr lang="en-US" sz="3200" b="1" dirty="0">
                <a:solidFill>
                  <a:srgbClr val="FFA74F"/>
                </a:solidFill>
                <a:latin typeface="Andalus" pitchFamily="2" charset="-78"/>
                <a:ea typeface="+mn-ea"/>
                <a:cs typeface="Andalus" pitchFamily="2" charset="-78"/>
              </a:rPr>
              <a:t>Wood is a clear type of humanity, while brass is a type of judgment.</a:t>
            </a:r>
          </a:p>
        </p:txBody>
      </p:sp>
      <p:sp>
        <p:nvSpPr>
          <p:cNvPr id="8" name="Rectangle 7"/>
          <p:cNvSpPr/>
          <p:nvPr/>
        </p:nvSpPr>
        <p:spPr>
          <a:xfrm>
            <a:off x="990600" y="5181600"/>
            <a:ext cx="7010400" cy="1077218"/>
          </a:xfrm>
          <a:prstGeom prst="rect">
            <a:avLst/>
          </a:prstGeom>
        </p:spPr>
        <p:txBody>
          <a:bodyPr>
            <a:spAutoFit/>
            <a:scene3d>
              <a:camera prst="orthographicFront"/>
              <a:lightRig rig="threePt" dir="t"/>
            </a:scene3d>
            <a:sp3d extrusionH="57150">
              <a:bevelT w="38100" h="38100"/>
            </a:sp3d>
          </a:bodyPr>
          <a:lstStyle/>
          <a:p>
            <a:pPr>
              <a:defRPr/>
            </a:pPr>
            <a:r>
              <a:rPr lang="en-US" sz="3200" b="1" dirty="0">
                <a:solidFill>
                  <a:srgbClr val="002E5C"/>
                </a:solidFill>
                <a:latin typeface="Andalus" pitchFamily="2" charset="-78"/>
                <a:ea typeface="+mn-ea"/>
                <a:cs typeface="Andalus" pitchFamily="2" charset="-78"/>
              </a:rPr>
              <a:t>Brass is a mixture of copper, zinc, and some other minor metals.</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from="(-#ppt_w/2)" to="(#ppt_x)" calcmode="lin" valueType="num">
                                      <p:cBhvr>
                                        <p:cTn id="7" dur="600" fill="hold">
                                          <p:stCondLst>
                                            <p:cond delay="0"/>
                                          </p:stCondLst>
                                        </p:cTn>
                                        <p:tgtEl>
                                          <p:spTgt spid="4"/>
                                        </p:tgtEl>
                                        <p:attrNameLst>
                                          <p:attrName>ppt_x</p:attrName>
                                        </p:attrNameLst>
                                      </p:cBhvr>
                                    </p:anim>
                                    <p:anim from="0" to="-1.0" calcmode="lin" valueType="num">
                                      <p:cBhvr>
                                        <p:cTn id="8" dur="200" decel="50000" autoRev="1" fill="hold">
                                          <p:stCondLst>
                                            <p:cond delay="600"/>
                                          </p:stCondLst>
                                        </p:cTn>
                                        <p:tgtEl>
                                          <p:spTgt spid="4"/>
                                        </p:tgtEl>
                                        <p:attrNameLst>
                                          <p:attrName>xshear</p:attrName>
                                        </p:attrNameLst>
                                      </p:cBhvr>
                                    </p:anim>
                                    <p:animScale>
                                      <p:cBhvr>
                                        <p:cTn id="9" dur="200" decel="100000" autoRev="1" fill="hold">
                                          <p:stCondLst>
                                            <p:cond delay="600"/>
                                          </p:stCondLst>
                                        </p:cTn>
                                        <p:tgtEl>
                                          <p:spTgt spid="4"/>
                                        </p:tgtEl>
                                      </p:cBhvr>
                                      <p:from x="100000" y="100000"/>
                                      <p:to x="80000" y="100000"/>
                                    </p:animScale>
                                    <p:anim by="(#ppt_h/3+#ppt_w*0.1)" calcmode="lin" valueType="num">
                                      <p:cBhvr additive="sum">
                                        <p:cTn id="10" dur="200" decel="100000" autoRev="1" fill="hold">
                                          <p:stCondLst>
                                            <p:cond delay="600"/>
                                          </p:stCondLst>
                                        </p:cTn>
                                        <p:tgtEl>
                                          <p:spTgt spid="4"/>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from="(-#ppt_w/2)" to="(#ppt_x)" calcmode="lin" valueType="num">
                                      <p:cBhvr>
                                        <p:cTn id="15" dur="600" fill="hold">
                                          <p:stCondLst>
                                            <p:cond delay="0"/>
                                          </p:stCondLst>
                                        </p:cTn>
                                        <p:tgtEl>
                                          <p:spTgt spid="5"/>
                                        </p:tgtEl>
                                        <p:attrNameLst>
                                          <p:attrName>ppt_x</p:attrName>
                                        </p:attrNameLst>
                                      </p:cBhvr>
                                    </p:anim>
                                    <p:anim from="0" to="-1.0" calcmode="lin" valueType="num">
                                      <p:cBhvr>
                                        <p:cTn id="16" dur="200" decel="50000" autoRev="1" fill="hold">
                                          <p:stCondLst>
                                            <p:cond delay="600"/>
                                          </p:stCondLst>
                                        </p:cTn>
                                        <p:tgtEl>
                                          <p:spTgt spid="5"/>
                                        </p:tgtEl>
                                        <p:attrNameLst>
                                          <p:attrName>xshear</p:attrName>
                                        </p:attrNameLst>
                                      </p:cBhvr>
                                    </p:anim>
                                    <p:animScale>
                                      <p:cBhvr>
                                        <p:cTn id="17" dur="200" decel="100000" autoRev="1" fill="hold">
                                          <p:stCondLst>
                                            <p:cond delay="600"/>
                                          </p:stCondLst>
                                        </p:cTn>
                                        <p:tgtEl>
                                          <p:spTgt spid="5"/>
                                        </p:tgtEl>
                                      </p:cBhvr>
                                      <p:from x="100000" y="100000"/>
                                      <p:to x="80000" y="100000"/>
                                    </p:animScale>
                                    <p:anim by="(#ppt_h/3+#ppt_w*0.1)" calcmode="lin" valueType="num">
                                      <p:cBhvr additive="sum">
                                        <p:cTn id="18" dur="200" decel="100000" autoRev="1" fill="hold">
                                          <p:stCondLst>
                                            <p:cond delay="600"/>
                                          </p:stCondLst>
                                        </p:cTn>
                                        <p:tgtEl>
                                          <p:spTgt spid="5"/>
                                        </p:tgtEl>
                                        <p:attrNameLst>
                                          <p:attrName>ppt_x</p:attrName>
                                        </p:attrNameLst>
                                      </p:cBhvr>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4"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 from="(-#ppt_w/2)" to="(#ppt_x)" calcmode="lin" valueType="num">
                                      <p:cBhvr>
                                        <p:cTn id="23" dur="600" fill="hold">
                                          <p:stCondLst>
                                            <p:cond delay="0"/>
                                          </p:stCondLst>
                                        </p:cTn>
                                        <p:tgtEl>
                                          <p:spTgt spid="6"/>
                                        </p:tgtEl>
                                        <p:attrNameLst>
                                          <p:attrName>ppt_x</p:attrName>
                                        </p:attrNameLst>
                                      </p:cBhvr>
                                    </p:anim>
                                    <p:anim from="0" to="-1.0" calcmode="lin" valueType="num">
                                      <p:cBhvr>
                                        <p:cTn id="24" dur="200" decel="50000" autoRev="1" fill="hold">
                                          <p:stCondLst>
                                            <p:cond delay="600"/>
                                          </p:stCondLst>
                                        </p:cTn>
                                        <p:tgtEl>
                                          <p:spTgt spid="6"/>
                                        </p:tgtEl>
                                        <p:attrNameLst>
                                          <p:attrName>xshear</p:attrName>
                                        </p:attrNameLst>
                                      </p:cBhvr>
                                    </p:anim>
                                    <p:animScale>
                                      <p:cBhvr>
                                        <p:cTn id="25" dur="200" decel="100000" autoRev="1" fill="hold">
                                          <p:stCondLst>
                                            <p:cond delay="600"/>
                                          </p:stCondLst>
                                        </p:cTn>
                                        <p:tgtEl>
                                          <p:spTgt spid="6"/>
                                        </p:tgtEl>
                                      </p:cBhvr>
                                      <p:from x="100000" y="100000"/>
                                      <p:to x="80000" y="100000"/>
                                    </p:animScale>
                                    <p:anim by="(#ppt_h/3+#ppt_w*0.1)" calcmode="lin" valueType="num">
                                      <p:cBhvr additive="sum">
                                        <p:cTn id="26" dur="200" decel="100000" autoRev="1" fill="hold">
                                          <p:stCondLst>
                                            <p:cond delay="600"/>
                                          </p:stCondLst>
                                        </p:cTn>
                                        <p:tgtEl>
                                          <p:spTgt spid="6"/>
                                        </p:tgtEl>
                                        <p:attrNameLst>
                                          <p:attrName>ppt_x</p:attrName>
                                        </p:attrNameLst>
                                      </p:cBhvr>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4" presetClass="entr" presetSubtype="0"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 from="(-#ppt_w/2)" to="(#ppt_x)" calcmode="lin" valueType="num">
                                      <p:cBhvr>
                                        <p:cTn id="31" dur="600" fill="hold">
                                          <p:stCondLst>
                                            <p:cond delay="0"/>
                                          </p:stCondLst>
                                        </p:cTn>
                                        <p:tgtEl>
                                          <p:spTgt spid="7"/>
                                        </p:tgtEl>
                                        <p:attrNameLst>
                                          <p:attrName>ppt_x</p:attrName>
                                        </p:attrNameLst>
                                      </p:cBhvr>
                                    </p:anim>
                                    <p:anim from="0" to="-1.0" calcmode="lin" valueType="num">
                                      <p:cBhvr>
                                        <p:cTn id="32" dur="200" decel="50000" autoRev="1" fill="hold">
                                          <p:stCondLst>
                                            <p:cond delay="600"/>
                                          </p:stCondLst>
                                        </p:cTn>
                                        <p:tgtEl>
                                          <p:spTgt spid="7"/>
                                        </p:tgtEl>
                                        <p:attrNameLst>
                                          <p:attrName>xshear</p:attrName>
                                        </p:attrNameLst>
                                      </p:cBhvr>
                                    </p:anim>
                                    <p:animScale>
                                      <p:cBhvr>
                                        <p:cTn id="33" dur="200" decel="100000" autoRev="1" fill="hold">
                                          <p:stCondLst>
                                            <p:cond delay="600"/>
                                          </p:stCondLst>
                                        </p:cTn>
                                        <p:tgtEl>
                                          <p:spTgt spid="7"/>
                                        </p:tgtEl>
                                      </p:cBhvr>
                                      <p:from x="100000" y="100000"/>
                                      <p:to x="80000" y="100000"/>
                                    </p:animScale>
                                    <p:anim by="(#ppt_h/3+#ppt_w*0.1)" calcmode="lin" valueType="num">
                                      <p:cBhvr additive="sum">
                                        <p:cTn id="34" dur="200" decel="100000" autoRev="1" fill="hold">
                                          <p:stCondLst>
                                            <p:cond delay="600"/>
                                          </p:stCondLst>
                                        </p:cTn>
                                        <p:tgtEl>
                                          <p:spTgt spid="7"/>
                                        </p:tgtEl>
                                        <p:attrNameLst>
                                          <p:attrName>ppt_x</p:attrName>
                                        </p:attrNameLst>
                                      </p:cBhvr>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34" presetClass="entr" presetSubtype="0" fill="hold" nodeType="clickEffect">
                                  <p:stCondLst>
                                    <p:cond delay="0"/>
                                  </p:stCondLst>
                                  <p:childTnLst>
                                    <p:set>
                                      <p:cBhvr>
                                        <p:cTn id="38" dur="1" fill="hold">
                                          <p:stCondLst>
                                            <p:cond delay="0"/>
                                          </p:stCondLst>
                                        </p:cTn>
                                        <p:tgtEl>
                                          <p:spTgt spid="8"/>
                                        </p:tgtEl>
                                        <p:attrNameLst>
                                          <p:attrName>style.visibility</p:attrName>
                                        </p:attrNameLst>
                                      </p:cBhvr>
                                      <p:to>
                                        <p:strVal val="visible"/>
                                      </p:to>
                                    </p:set>
                                    <p:anim from="(-#ppt_w/2)" to="(#ppt_x)" calcmode="lin" valueType="num">
                                      <p:cBhvr>
                                        <p:cTn id="39" dur="600" fill="hold">
                                          <p:stCondLst>
                                            <p:cond delay="0"/>
                                          </p:stCondLst>
                                        </p:cTn>
                                        <p:tgtEl>
                                          <p:spTgt spid="8"/>
                                        </p:tgtEl>
                                        <p:attrNameLst>
                                          <p:attrName>ppt_x</p:attrName>
                                        </p:attrNameLst>
                                      </p:cBhvr>
                                    </p:anim>
                                    <p:anim from="0" to="-1.0" calcmode="lin" valueType="num">
                                      <p:cBhvr>
                                        <p:cTn id="40" dur="200" decel="50000" autoRev="1" fill="hold">
                                          <p:stCondLst>
                                            <p:cond delay="600"/>
                                          </p:stCondLst>
                                        </p:cTn>
                                        <p:tgtEl>
                                          <p:spTgt spid="8"/>
                                        </p:tgtEl>
                                        <p:attrNameLst>
                                          <p:attrName>xshear</p:attrName>
                                        </p:attrNameLst>
                                      </p:cBhvr>
                                    </p:anim>
                                    <p:animScale>
                                      <p:cBhvr>
                                        <p:cTn id="41" dur="200" decel="100000" autoRev="1" fill="hold">
                                          <p:stCondLst>
                                            <p:cond delay="600"/>
                                          </p:stCondLst>
                                        </p:cTn>
                                        <p:tgtEl>
                                          <p:spTgt spid="8"/>
                                        </p:tgtEl>
                                      </p:cBhvr>
                                      <p:from x="100000" y="100000"/>
                                      <p:to x="80000" y="100000"/>
                                    </p:animScale>
                                    <p:anim by="(#ppt_h/3+#ppt_w*0.1)" calcmode="lin" valueType="num">
                                      <p:cBhvr additive="sum">
                                        <p:cTn id="42" dur="200" decel="100000" autoRev="1" fill="hold">
                                          <p:stCondLst>
                                            <p:cond delay="600"/>
                                          </p:stCondLst>
                                        </p:cTn>
                                        <p:tgtEl>
                                          <p:spTgt spid="8"/>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772400" y="0"/>
            <a:ext cx="13716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5: The Brazen Altar</a:t>
            </a:r>
            <a:endParaRPr lang="en-US" b="1" dirty="0">
              <a:solidFill>
                <a:srgbClr val="FF9375"/>
              </a:solidFill>
              <a:latin typeface="Bernard MT Condensed" pitchFamily="18" charset="0"/>
              <a:ea typeface="+mn-ea"/>
            </a:endParaRPr>
          </a:p>
        </p:txBody>
      </p:sp>
      <p:sp>
        <p:nvSpPr>
          <p:cNvPr id="4" name="Rectangle 3"/>
          <p:cNvSpPr/>
          <p:nvPr/>
        </p:nvSpPr>
        <p:spPr>
          <a:xfrm>
            <a:off x="0" y="1371600"/>
            <a:ext cx="4572000" cy="403187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8AA7E2"/>
                </a:solidFill>
                <a:latin typeface="Andalus" pitchFamily="2" charset="-78"/>
                <a:ea typeface="+mn-ea"/>
                <a:cs typeface="Andalus" pitchFamily="2" charset="-78"/>
              </a:rPr>
              <a:t>The Altar measured five cubits (2.5 meters) in length and width, and three cubits (1.5 meters) high. The Brazen Altar was shaped like a box, with a horn on each corner. </a:t>
            </a:r>
          </a:p>
        </p:txBody>
      </p:sp>
      <p:pic>
        <p:nvPicPr>
          <p:cNvPr id="9219" name="Picture 3" descr="C:\Users\Candra Poitras\Pictures\Brazen-Altar[1].jpg"/>
          <p:cNvPicPr>
            <a:picLocks noChangeAspect="1" noChangeArrowheads="1"/>
          </p:cNvPicPr>
          <p:nvPr/>
        </p:nvPicPr>
        <p:blipFill>
          <a:blip r:embed="rId2" cstate="print"/>
          <a:srcRect/>
          <a:stretch>
            <a:fillRect/>
          </a:stretch>
        </p:blipFill>
        <p:spPr bwMode="auto">
          <a:xfrm>
            <a:off x="4648200" y="1981200"/>
            <a:ext cx="4312920" cy="2743200"/>
          </a:xfrm>
          <a:prstGeom prst="rect">
            <a:avLst/>
          </a:prstGeom>
          <a:solidFill>
            <a:srgbClr val="FFFFFF">
              <a:shade val="85000"/>
            </a:srgbClr>
          </a:solidFill>
          <a:ln w="190500" cap="sq">
            <a:solidFill>
              <a:srgbClr val="FFBF4B"/>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prst="relaxedInset"/>
            <a:contourClr>
              <a:srgbClr val="FFFFFF"/>
            </a:contourClr>
          </a:sp3d>
        </p:spPr>
      </p:pic>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ppt_w*0.05"/>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anim calcmode="lin" valueType="num">
                                      <p:cBhvr>
                                        <p:cTn id="9" dur="500" fill="hold"/>
                                        <p:tgtEl>
                                          <p:spTgt spid="4"/>
                                        </p:tgtEl>
                                        <p:attrNameLst>
                                          <p:attrName>ppt_x</p:attrName>
                                        </p:attrNameLst>
                                      </p:cBhvr>
                                      <p:tavLst>
                                        <p:tav tm="0">
                                          <p:val>
                                            <p:strVal val="#ppt_x-.2"/>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animEffect transition="in" filter="fade">
                                      <p:cBhvr>
                                        <p:cTn id="11" dur="500"/>
                                        <p:tgtEl>
                                          <p:spTgt spid="4"/>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9219"/>
                                        </p:tgtEl>
                                        <p:attrNameLst>
                                          <p:attrName>style.visibility</p:attrName>
                                        </p:attrNameLst>
                                      </p:cBhvr>
                                      <p:to>
                                        <p:strVal val="visible"/>
                                      </p:to>
                                    </p:set>
                                    <p:anim calcmode="lin" valueType="num">
                                      <p:cBhvr>
                                        <p:cTn id="16" dur="500" fill="hold"/>
                                        <p:tgtEl>
                                          <p:spTgt spid="9219"/>
                                        </p:tgtEl>
                                        <p:attrNameLst>
                                          <p:attrName>ppt_w</p:attrName>
                                        </p:attrNameLst>
                                      </p:cBhvr>
                                      <p:tavLst>
                                        <p:tav tm="0">
                                          <p:val>
                                            <p:strVal val="#ppt_w*0.05"/>
                                          </p:val>
                                        </p:tav>
                                        <p:tav tm="100000">
                                          <p:val>
                                            <p:strVal val="#ppt_w"/>
                                          </p:val>
                                        </p:tav>
                                      </p:tavLst>
                                    </p:anim>
                                    <p:anim calcmode="lin" valueType="num">
                                      <p:cBhvr>
                                        <p:cTn id="17" dur="500" fill="hold"/>
                                        <p:tgtEl>
                                          <p:spTgt spid="9219"/>
                                        </p:tgtEl>
                                        <p:attrNameLst>
                                          <p:attrName>ppt_h</p:attrName>
                                        </p:attrNameLst>
                                      </p:cBhvr>
                                      <p:tavLst>
                                        <p:tav tm="0">
                                          <p:val>
                                            <p:strVal val="#ppt_h"/>
                                          </p:val>
                                        </p:tav>
                                        <p:tav tm="100000">
                                          <p:val>
                                            <p:strVal val="#ppt_h"/>
                                          </p:val>
                                        </p:tav>
                                      </p:tavLst>
                                    </p:anim>
                                    <p:anim calcmode="lin" valueType="num">
                                      <p:cBhvr>
                                        <p:cTn id="18" dur="500" fill="hold"/>
                                        <p:tgtEl>
                                          <p:spTgt spid="9219"/>
                                        </p:tgtEl>
                                        <p:attrNameLst>
                                          <p:attrName>ppt_x</p:attrName>
                                        </p:attrNameLst>
                                      </p:cBhvr>
                                      <p:tavLst>
                                        <p:tav tm="0">
                                          <p:val>
                                            <p:strVal val="#ppt_x-.2"/>
                                          </p:val>
                                        </p:tav>
                                        <p:tav tm="100000">
                                          <p:val>
                                            <p:strVal val="#ppt_x"/>
                                          </p:val>
                                        </p:tav>
                                      </p:tavLst>
                                    </p:anim>
                                    <p:anim calcmode="lin" valueType="num">
                                      <p:cBhvr>
                                        <p:cTn id="19" dur="500" fill="hold"/>
                                        <p:tgtEl>
                                          <p:spTgt spid="9219"/>
                                        </p:tgtEl>
                                        <p:attrNameLst>
                                          <p:attrName>ppt_y</p:attrName>
                                        </p:attrNameLst>
                                      </p:cBhvr>
                                      <p:tavLst>
                                        <p:tav tm="0">
                                          <p:val>
                                            <p:strVal val="#ppt_y"/>
                                          </p:val>
                                        </p:tav>
                                        <p:tav tm="100000">
                                          <p:val>
                                            <p:strVal val="#ppt_y"/>
                                          </p:val>
                                        </p:tav>
                                      </p:tavLst>
                                    </p:anim>
                                    <p:animEffect transition="in" filter="fade">
                                      <p:cBhvr>
                                        <p:cTn id="20" dur="500"/>
                                        <p:tgtEl>
                                          <p:spTgt spid="92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772400" y="0"/>
            <a:ext cx="13716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5: The Brazen Altar</a:t>
            </a:r>
            <a:endParaRPr lang="en-US" b="1" dirty="0">
              <a:solidFill>
                <a:srgbClr val="FF9375"/>
              </a:solidFill>
              <a:latin typeface="Bernard MT Condensed" pitchFamily="18" charset="0"/>
              <a:ea typeface="+mn-ea"/>
            </a:endParaRPr>
          </a:p>
        </p:txBody>
      </p:sp>
      <p:sp>
        <p:nvSpPr>
          <p:cNvPr id="10243" name="Rectangle 3"/>
          <p:cNvSpPr>
            <a:spLocks noChangeArrowheads="1"/>
          </p:cNvSpPr>
          <p:nvPr/>
        </p:nvSpPr>
        <p:spPr bwMode="auto">
          <a:xfrm>
            <a:off x="685800" y="990600"/>
            <a:ext cx="8001000" cy="2062103"/>
          </a:xfrm>
          <a:prstGeom prst="rect">
            <a:avLst/>
          </a:prstGeom>
          <a:solidFill>
            <a:srgbClr val="002E5C"/>
          </a:solidFill>
          <a:ln w="9525">
            <a:noFill/>
            <a:miter lim="800000"/>
            <a:headEnd/>
            <a:tailEnd/>
          </a:ln>
          <a:effectLst/>
          <a:scene3d>
            <a:camera prst="orthographicFront"/>
            <a:lightRig rig="threePt" dir="t"/>
          </a:scene3d>
          <a:sp3d>
            <a:bevelT w="152400" h="50800" prst="softRound"/>
          </a:sp3d>
        </p:spPr>
        <p:txBody>
          <a:bodyPr anchor="ctr">
            <a:spAutoFit/>
          </a:bodyPr>
          <a:lstStyle/>
          <a:p>
            <a:pPr algn="ctr" eaLnBrk="0" hangingPunct="0">
              <a:defRPr/>
            </a:pPr>
            <a:r>
              <a:rPr lang="en-US" sz="3200" b="1" dirty="0">
                <a:solidFill>
                  <a:srgbClr val="FFA74F"/>
                </a:solidFill>
                <a:latin typeface="Andalus" pitchFamily="2" charset="-78"/>
                <a:ea typeface="Times New Roman" pitchFamily="18" charset="0"/>
                <a:cs typeface="Andalus" pitchFamily="2" charset="-78"/>
              </a:rPr>
              <a:t>God started the fire on this altar, and it was never to go out (the job of the priests).  Likewise, God gives us salvation, but we must keep it from being lost (going out).   </a:t>
            </a:r>
            <a:endParaRPr lang="en-US" sz="3200" b="1" dirty="0">
              <a:solidFill>
                <a:srgbClr val="FFA74F"/>
              </a:solidFill>
              <a:latin typeface="Andalus" pitchFamily="2" charset="-78"/>
              <a:ea typeface="+mn-ea"/>
              <a:cs typeface="Andalus" pitchFamily="2" charset="-78"/>
            </a:endParaRPr>
          </a:p>
        </p:txBody>
      </p:sp>
      <p:pic>
        <p:nvPicPr>
          <p:cNvPr id="10246" name="Picture 4" descr="C:\Users\Candra Poitras\Pictures\altar-brazen[1].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514600" y="3124200"/>
            <a:ext cx="4038600" cy="302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10243"/>
                                        </p:tgtEl>
                                        <p:attrNameLst>
                                          <p:attrName>style.visibility</p:attrName>
                                        </p:attrNameLst>
                                      </p:cBhvr>
                                      <p:to>
                                        <p:strVal val="visible"/>
                                      </p:to>
                                    </p:set>
                                    <p:animEffect transition="in" filter="strips(downLeft)">
                                      <p:cBhvr>
                                        <p:cTn id="7" dur="500"/>
                                        <p:tgtEl>
                                          <p:spTgt spid="10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772400" y="0"/>
            <a:ext cx="13716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5: The Brazen Altar</a:t>
            </a:r>
            <a:endParaRPr lang="en-US" b="1" dirty="0">
              <a:solidFill>
                <a:srgbClr val="FF9375"/>
              </a:solidFill>
              <a:latin typeface="Bernard MT Condensed" pitchFamily="18" charset="0"/>
              <a:ea typeface="+mn-ea"/>
            </a:endParaRPr>
          </a:p>
        </p:txBody>
      </p:sp>
      <p:sp>
        <p:nvSpPr>
          <p:cNvPr id="4" name="Rectangle 3"/>
          <p:cNvSpPr>
            <a:spLocks noChangeArrowheads="1"/>
          </p:cNvSpPr>
          <p:nvPr/>
        </p:nvSpPr>
        <p:spPr bwMode="auto">
          <a:xfrm>
            <a:off x="1066800" y="152400"/>
            <a:ext cx="396240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FF9375"/>
                </a:solidFill>
                <a:latin typeface="Andalus" charset="0"/>
                <a:cs typeface="Andalus" charset="0"/>
              </a:rPr>
              <a:t>Without this altar, the rest of the worship in the Tabernacle would have been in vain.  The worship of the priests would not have been accepted if they had not come by this altar.</a:t>
            </a:r>
          </a:p>
        </p:txBody>
      </p:sp>
      <p:sp>
        <p:nvSpPr>
          <p:cNvPr id="5" name="Rectangle 4"/>
          <p:cNvSpPr>
            <a:spLocks noChangeArrowheads="1"/>
          </p:cNvSpPr>
          <p:nvPr/>
        </p:nvSpPr>
        <p:spPr bwMode="auto">
          <a:xfrm>
            <a:off x="5181600" y="2825750"/>
            <a:ext cx="3962400" cy="403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8AA7E2"/>
                </a:solidFill>
                <a:latin typeface="Andalus" charset="0"/>
                <a:cs typeface="Andalus" charset="0"/>
              </a:rPr>
              <a:t>The same is true with our worship.  We must first come by the altar of sacrifice for our worship to be accepted, and not be just a show for other men.</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8" presetClass="entr" presetSubtype="0" accel="5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4"/>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4"/>
                                        </p:tgtEl>
                                        <p:attrNameLst>
                                          <p:attrName>ppt_y</p:attrName>
                                        </p:attrNameLst>
                                      </p:cBhvr>
                                      <p:tavLst>
                                        <p:tav tm="0">
                                          <p:val>
                                            <p:strVal val="#ppt_y"/>
                                          </p:val>
                                        </p:tav>
                                        <p:tav tm="100000">
                                          <p:val>
                                            <p:strVal val="#ppt_y"/>
                                          </p:val>
                                        </p:tav>
                                      </p:tavLst>
                                    </p:anim>
                                    <p:animEffect transition="in" filter="fade">
                                      <p:cBhvr>
                                        <p:cTn id="10" dur="1000"/>
                                        <p:tgtEl>
                                          <p:spTgt spid="4"/>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8" presetClass="entr" presetSubtype="0" accel="5000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6" dur="10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17" dur="1000" fill="hold"/>
                                        <p:tgtEl>
                                          <p:spTgt spid="5"/>
                                        </p:tgtEl>
                                        <p:attrNameLst>
                                          <p:attrName>ppt_y</p:attrName>
                                        </p:attrNameLst>
                                      </p:cBhvr>
                                      <p:tavLst>
                                        <p:tav tm="0">
                                          <p:val>
                                            <p:strVal val="#ppt_y"/>
                                          </p:val>
                                        </p:tav>
                                        <p:tav tm="100000">
                                          <p:val>
                                            <p:strVal val="#ppt_y"/>
                                          </p:val>
                                        </p:tav>
                                      </p:tavLst>
                                    </p:anim>
                                    <p:animEffect transition="in" filter="fade">
                                      <p:cBhvr>
                                        <p:cTn id="18"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pin_stripes">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Georgia"/>
        <a:ea typeface=""/>
        <a:cs typeface=""/>
      </a:majorFont>
      <a:minorFont>
        <a:latin typeface="Georgi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pin_stripes</Template>
  <TotalTime>212</TotalTime>
  <Words>950</Words>
  <Application>Microsoft Macintosh PowerPoint</Application>
  <PresentationFormat>On-screen Show (4:3)</PresentationFormat>
  <Paragraphs>48</Paragraphs>
  <Slides>15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Georgia</vt:lpstr>
      <vt:lpstr>Calibri</vt:lpstr>
      <vt:lpstr>Andalus</vt:lpstr>
      <vt:lpstr>Times New Roman</vt:lpstr>
      <vt:lpstr>pin_stripes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Candra Poitras</dc:creator>
  <cp:lastModifiedBy>Ashton Loyd</cp:lastModifiedBy>
  <cp:revision>5</cp:revision>
  <dcterms:created xsi:type="dcterms:W3CDTF">2012-11-22T22:23:29Z</dcterms:created>
  <dcterms:modified xsi:type="dcterms:W3CDTF">2018-02-15T15:28:30Z</dcterms:modified>
</cp:coreProperties>
</file>