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9"/>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 id="283"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A74F"/>
    <a:srgbClr val="8AA7E2"/>
    <a:srgbClr val="FF9375"/>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6" d="100"/>
          <a:sy n="66" d="100"/>
        </p:scale>
        <p:origin x="-192"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AFDF5D4-6207-A94C-B061-D4D3738EE9E5}" type="slidenum">
              <a:rPr lang="en-US"/>
              <a:pPr/>
              <a:t>‹#›</a:t>
            </a:fld>
            <a:endParaRPr lang="en-US"/>
          </a:p>
        </p:txBody>
      </p:sp>
    </p:spTree>
    <p:extLst>
      <p:ext uri="{BB962C8B-B14F-4D97-AF65-F5344CB8AC3E}">
        <p14:creationId xmlns:p14="http://schemas.microsoft.com/office/powerpoint/2010/main" val="35787933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389842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0682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429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0229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8853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3760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9323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9725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900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2777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12329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3886200" y="4038600"/>
            <a:ext cx="5105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11: The Ark of the Covenant</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52400" y="1371600"/>
            <a:ext cx="4419600" cy="3970318"/>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8AA7E2"/>
                </a:solidFill>
                <a:latin typeface="Andalus" pitchFamily="2" charset="-78"/>
                <a:ea typeface="+mn-ea"/>
                <a:cs typeface="Andalus" pitchFamily="2" charset="-78"/>
              </a:rPr>
              <a:t>We know little about the Cherubim.  They are described in Exodus 25:18-22.  Paul spoke of them on this wise, “And over it the cherubim of glory shadowing the mercy seat; of which we cannot now speak particularly” (Hebrews 9:5).</a:t>
            </a:r>
          </a:p>
        </p:txBody>
      </p:sp>
      <p:sp>
        <p:nvSpPr>
          <p:cNvPr id="5" name="Rectangle 4"/>
          <p:cNvSpPr/>
          <p:nvPr/>
        </p:nvSpPr>
        <p:spPr>
          <a:xfrm>
            <a:off x="4876800" y="1371600"/>
            <a:ext cx="4038600" cy="3970318"/>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002E5C"/>
                </a:solidFill>
                <a:latin typeface="Andalus" pitchFamily="2" charset="-78"/>
                <a:ea typeface="+mn-ea"/>
                <a:cs typeface="Andalus" pitchFamily="2" charset="-78"/>
              </a:rPr>
              <a:t>We are first introduced to them in Genesis 3:24.  Here they are used as guards.  Then we find them in the Ark of the Covenant  (Exodus 25:18).  In I Kings 6:23-27, we find them in Solomon’s Temple.</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5791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Cherubim were used for divers purposes.  In Genesis 3:24, they were for protection.  In Ezekiel they were for assistance.</a:t>
            </a:r>
          </a:p>
        </p:txBody>
      </p:sp>
      <p:sp>
        <p:nvSpPr>
          <p:cNvPr id="5" name="Rectangle 4"/>
          <p:cNvSpPr/>
          <p:nvPr/>
        </p:nvSpPr>
        <p:spPr>
          <a:xfrm>
            <a:off x="2438400" y="3200400"/>
            <a:ext cx="6705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In Exodus 25:22, they were for communion.  “ . . . and I will commune with thee from above the mercy seat, from between the two </a:t>
            </a:r>
            <a:r>
              <a:rPr lang="en-US" sz="3200" b="1" dirty="0" err="1">
                <a:solidFill>
                  <a:srgbClr val="8AA7E2"/>
                </a:solidFill>
                <a:latin typeface="Andalus" pitchFamily="2" charset="-78"/>
                <a:ea typeface="+mn-ea"/>
                <a:cs typeface="Andalus" pitchFamily="2" charset="-78"/>
              </a:rPr>
              <a:t>cherubims</a:t>
            </a:r>
            <a:r>
              <a:rPr lang="en-US" sz="3200" b="1" dirty="0">
                <a:solidFill>
                  <a:srgbClr val="8AA7E2"/>
                </a:solidFill>
                <a:latin typeface="Andalus" pitchFamily="2" charset="-78"/>
                <a:ea typeface="+mn-ea"/>
                <a:cs typeface="Andalus" pitchFamily="2" charset="-78"/>
              </a:rPr>
              <a:t> which are upon the ark of the testimony, . . . “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990600" y="0"/>
            <a:ext cx="8153400" cy="6858000"/>
          </a:xfrm>
          <a:prstGeom prst="rect">
            <a:avLst/>
          </a:prstGeom>
          <a:solidFill>
            <a:srgbClr val="002E5C"/>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143000" y="152400"/>
            <a:ext cx="6324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BF4B"/>
                </a:solidFill>
                <a:latin typeface="Andalus" charset="0"/>
                <a:cs typeface="Andalus" charset="0"/>
              </a:rPr>
              <a:t>Cherubim represent the </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Word of God</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  Exodus 25: 20 reads, </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Their faces shall look one toward another, toward the mercy seat shall the faces of the cherubims be.</a:t>
            </a:r>
            <a:r>
              <a:rPr lang="ja-JP" altLang="en-US" sz="3200" b="1">
                <a:solidFill>
                  <a:srgbClr val="FFBF4B"/>
                </a:solidFill>
                <a:latin typeface="Andalus" charset="0"/>
                <a:cs typeface="Andalus" charset="0"/>
              </a:rPr>
              <a:t>”</a:t>
            </a:r>
            <a:r>
              <a:rPr lang="en-US" sz="3200" b="1">
                <a:solidFill>
                  <a:srgbClr val="FFBF4B"/>
                </a:solidFill>
                <a:latin typeface="Andalus" charset="0"/>
                <a:cs typeface="Andalus" charset="0"/>
              </a:rPr>
              <a:t>  The Old Testament looked toward Jesus.</a:t>
            </a:r>
          </a:p>
        </p:txBody>
      </p:sp>
      <p:sp>
        <p:nvSpPr>
          <p:cNvPr id="5" name="Rectangle 4"/>
          <p:cNvSpPr>
            <a:spLocks noChangeArrowheads="1"/>
          </p:cNvSpPr>
          <p:nvPr/>
        </p:nvSpPr>
        <p:spPr bwMode="auto">
          <a:xfrm>
            <a:off x="2286000" y="4114800"/>
            <a:ext cx="6705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A74F"/>
                </a:solidFill>
                <a:latin typeface="Andalus" charset="0"/>
                <a:cs typeface="Andalus" charset="0"/>
              </a:rPr>
              <a:t>All the promises were to terminate in Christ (Deuteronomy 18:15-19).  The New Testament looked back into the Old Testament.  (See also:  John 5:39; John 5:45-47.)</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685800" y="1295400"/>
            <a:ext cx="76962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crown that ran around the top of the Ark shows that Jesus was to be the King of Kings.  Gold is a type of deity or kingship, and since the crown is on the top, it speaks of the King of Kings.</a:t>
            </a:r>
          </a:p>
        </p:txBody>
      </p:sp>
      <p:pic>
        <p:nvPicPr>
          <p:cNvPr id="15363" name="Picture 3" descr="C:\Users\Candra Poitras\Pictures\ArkoftheCovenant[1].jpg"/>
          <p:cNvPicPr>
            <a:picLocks noChangeAspect="1" noChangeArrowheads="1"/>
          </p:cNvPicPr>
          <p:nvPr/>
        </p:nvPicPr>
        <p:blipFill>
          <a:blip r:embed="rId2" cstate="screen">
            <a:extLst>
              <a:ext uri="{28A0092B-C50C-407E-A947-70E740481C1C}">
                <a14:useLocalDpi xmlns:a14="http://schemas.microsoft.com/office/drawing/2010/main"/>
              </a:ext>
            </a:extLst>
          </a:blip>
          <a:srcRect r="-2088"/>
          <a:stretch>
            <a:fillRect/>
          </a:stretch>
        </p:blipFill>
        <p:spPr bwMode="auto">
          <a:xfrm>
            <a:off x="533400" y="3962400"/>
            <a:ext cx="8001000" cy="1162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5363"/>
                                        </p:tgtEl>
                                        <p:attrNameLst>
                                          <p:attrName>style.visibility</p:attrName>
                                        </p:attrNameLst>
                                      </p:cBhvr>
                                      <p:to>
                                        <p:strVal val="visible"/>
                                      </p:to>
                                    </p:set>
                                    <p:anim calcmode="lin" valueType="num">
                                      <p:cBhvr>
                                        <p:cTn id="15" dur="500" fill="hold"/>
                                        <p:tgtEl>
                                          <p:spTgt spid="1536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536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536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457200" y="914400"/>
            <a:ext cx="38100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Mercy Seat is described in Exodus 25:17, and is a type of Jesus.  Here, mercy was meted out.  The Brazen Altar was judgment, but here the Spirit of God was ready to pass mercy on the people. </a:t>
            </a:r>
          </a:p>
        </p:txBody>
      </p:sp>
      <p:sp>
        <p:nvSpPr>
          <p:cNvPr id="5" name="Rectangle 4"/>
          <p:cNvSpPr/>
          <p:nvPr/>
        </p:nvSpPr>
        <p:spPr>
          <a:xfrm>
            <a:off x="5029200" y="1143000"/>
            <a:ext cx="35814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Mercy Seat was the throne of God in Israel.  The sprinkling of the blood changed the throne of God from a judgment seat into a throne of grace (Hebrews 4:14-16).</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295400" y="304800"/>
            <a:ext cx="5715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day that Jesus arose He sprinkled His blood on the throne in heaven.  The scriptures declare that the Mercy Seat was a direct symbol of Jesus.</a:t>
            </a:r>
          </a:p>
        </p:txBody>
      </p:sp>
      <p:sp>
        <p:nvSpPr>
          <p:cNvPr id="5" name="Rectangle 4"/>
          <p:cNvSpPr/>
          <p:nvPr/>
        </p:nvSpPr>
        <p:spPr>
          <a:xfrm>
            <a:off x="2438400" y="3505200"/>
            <a:ext cx="6400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Romans 3:25 declares, “Whom God hath set forth to be a </a:t>
            </a:r>
            <a:r>
              <a:rPr lang="en-US" sz="3200" b="1" u="sng" dirty="0">
                <a:solidFill>
                  <a:srgbClr val="002E5C"/>
                </a:solidFill>
                <a:latin typeface="Andalus" pitchFamily="2" charset="-78"/>
                <a:ea typeface="+mn-ea"/>
                <a:cs typeface="Andalus" pitchFamily="2" charset="-78"/>
              </a:rPr>
              <a:t>propitiation</a:t>
            </a:r>
            <a:r>
              <a:rPr lang="en-US" sz="3200" b="1" dirty="0">
                <a:solidFill>
                  <a:srgbClr val="002E5C"/>
                </a:solidFill>
                <a:latin typeface="Andalus" pitchFamily="2" charset="-78"/>
                <a:ea typeface="+mn-ea"/>
                <a:cs typeface="Andalus" pitchFamily="2" charset="-78"/>
              </a:rPr>
              <a:t> through faith in his blood, to declare his righteousness for the remission of sins that are past, through the forbearance of God.”</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7391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original translation of the word “propitiation is “Mercy Seat”.  Therefore we are told literally, that Jesus was set forth to be a Mercy Seat through faith in His blood.</a:t>
            </a:r>
          </a:p>
        </p:txBody>
      </p:sp>
      <p:sp>
        <p:nvSpPr>
          <p:cNvPr id="5" name="Rectangle 4"/>
          <p:cNvSpPr/>
          <p:nvPr/>
        </p:nvSpPr>
        <p:spPr>
          <a:xfrm>
            <a:off x="2362200" y="3276600"/>
            <a:ext cx="6781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word Mercy Seat in Hebrew literally means “a bloody covering”.  This blood covering hid the law that condemned the people.</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457200" y="685800"/>
            <a:ext cx="8305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There was no hope for God’s people, unless their sins were covered in the time of the Law.  There is no hope for His people today, unless their sins are washed away with His precious blood.</a:t>
            </a:r>
          </a:p>
        </p:txBody>
      </p:sp>
      <p:sp>
        <p:nvSpPr>
          <p:cNvPr id="5" name="Rectangle 4"/>
          <p:cNvSpPr/>
          <p:nvPr/>
        </p:nvSpPr>
        <p:spPr>
          <a:xfrm>
            <a:off x="609600" y="2819400"/>
            <a:ext cx="8153400" cy="3323987"/>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Here we see that without the Ark of the Covenant, the entire Tabernacle Plan would have been worthless!  Without the shedding of blood – there is no remission of our sins today (Hebrews 9:22) – we still need His resurrection power, His word, and His throne of grace to be able to enter into His presence and commune with Him!</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533400" y="1219200"/>
            <a:ext cx="81534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“And they shall make an ark of </a:t>
            </a:r>
            <a:r>
              <a:rPr lang="en-US" sz="3200" b="1" dirty="0" err="1">
                <a:solidFill>
                  <a:srgbClr val="FF9375"/>
                </a:solidFill>
                <a:latin typeface="Andalus" pitchFamily="2" charset="-78"/>
                <a:ea typeface="Times New Roman" pitchFamily="18" charset="0"/>
                <a:cs typeface="Andalus" pitchFamily="2" charset="-78"/>
              </a:rPr>
              <a:t>shittim</a:t>
            </a:r>
            <a:r>
              <a:rPr lang="en-US" sz="3200" b="1" dirty="0">
                <a:solidFill>
                  <a:srgbClr val="FF9375"/>
                </a:solidFill>
                <a:latin typeface="Andalus" pitchFamily="2" charset="-78"/>
                <a:ea typeface="Times New Roman" pitchFamily="18" charset="0"/>
                <a:cs typeface="Andalus" pitchFamily="2" charset="-78"/>
              </a:rPr>
              <a:t> wood:  two cubits and a half shall be the length thereof, and a cubit and a half the breadth thereof, and a cubit and a half the height thereof.</a:t>
            </a:r>
            <a:endParaRPr lang="en-US" sz="3200" b="1" dirty="0">
              <a:solidFill>
                <a:srgbClr val="FF9375"/>
              </a:solidFill>
              <a:latin typeface="Andalus" pitchFamily="2" charset="-78"/>
              <a:ea typeface="+mn-ea"/>
              <a:cs typeface="Andalus" pitchFamily="2" charset="-78"/>
            </a:endParaRPr>
          </a:p>
          <a:p>
            <a:pPr algn="ctr" eaLnBrk="0" hangingPunct="0">
              <a:defRPr/>
            </a:pPr>
            <a:r>
              <a:rPr lang="en-US" sz="3200" b="1" dirty="0">
                <a:solidFill>
                  <a:srgbClr val="FF9375"/>
                </a:solidFill>
                <a:latin typeface="Andalus" pitchFamily="2" charset="-78"/>
                <a:ea typeface="Times New Roman" pitchFamily="18" charset="0"/>
                <a:cs typeface="Andalus" pitchFamily="2" charset="-78"/>
              </a:rPr>
              <a:t>And thou shalt overlay it with pure gold, within and without shalt thou overlay it, and shalt make upon it a crown of gold round about.”</a:t>
            </a:r>
          </a:p>
          <a:p>
            <a:pPr algn="ctr" eaLnBrk="0" hangingPunct="0">
              <a:defRPr/>
            </a:pPr>
            <a:r>
              <a:rPr lang="en-US" sz="3200" b="1" dirty="0">
                <a:solidFill>
                  <a:srgbClr val="FF9375"/>
                </a:solidFill>
                <a:latin typeface="Andalus" pitchFamily="2" charset="-78"/>
                <a:ea typeface="Times New Roman" pitchFamily="18" charset="0"/>
                <a:cs typeface="Andalus" pitchFamily="2" charset="-78"/>
              </a:rPr>
              <a:t>(Exodus 25:10-11)</a:t>
            </a:r>
            <a:r>
              <a:rPr lang="en-US" sz="3200" b="1" dirty="0">
                <a:solidFill>
                  <a:srgbClr val="FF9375"/>
                </a:solidFill>
                <a:latin typeface="Andalus" pitchFamily="2" charset="-78"/>
                <a:ea typeface="+mn-ea"/>
                <a:cs typeface="Andalus" pitchFamily="2" charset="-78"/>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143000" y="228600"/>
            <a:ext cx="6019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most important piece of furniture in the entire Tabernacle plan was the Ark of the Covenant.  It was the place where God would meet and commune with His people. </a:t>
            </a:r>
          </a:p>
        </p:txBody>
      </p:sp>
      <p:pic>
        <p:nvPicPr>
          <p:cNvPr id="5123" name="Picture 3" descr="C:\Users\Candra Poitras\Pictures\New_Ark3[1].jpg"/>
          <p:cNvPicPr>
            <a:picLocks noChangeAspect="1" noChangeArrowheads="1"/>
          </p:cNvPicPr>
          <p:nvPr/>
        </p:nvPicPr>
        <p:blipFill>
          <a:blip r:embed="rId3" cstate="print"/>
          <a:srcRect/>
          <a:stretch>
            <a:fillRect/>
          </a:stretch>
        </p:blipFill>
        <p:spPr bwMode="auto">
          <a:xfrm>
            <a:off x="4953000" y="2895600"/>
            <a:ext cx="4038600" cy="3773186"/>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123"/>
                                        </p:tgtEl>
                                        <p:attrNameLst>
                                          <p:attrName>style.visibility</p:attrName>
                                        </p:attrNameLst>
                                      </p:cBhvr>
                                      <p:to>
                                        <p:strVal val="visible"/>
                                      </p:to>
                                    </p:set>
                                    <p:anim calcmode="lin" valueType="num">
                                      <p:cBhvr>
                                        <p:cTn id="19" dur="500" decel="50000" fill="hold">
                                          <p:stCondLst>
                                            <p:cond delay="0"/>
                                          </p:stCondLst>
                                        </p:cTn>
                                        <p:tgtEl>
                                          <p:spTgt spid="5123"/>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123"/>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123"/>
                                        </p:tgtEl>
                                        <p:attrNameLst>
                                          <p:attrName>ppt_w</p:attrName>
                                        </p:attrNameLst>
                                      </p:cBhvr>
                                      <p:tavLst>
                                        <p:tav tm="0">
                                          <p:val>
                                            <p:strVal val="#ppt_w*.05"/>
                                          </p:val>
                                        </p:tav>
                                        <p:tav tm="100000">
                                          <p:val>
                                            <p:strVal val="#ppt_w"/>
                                          </p:val>
                                        </p:tav>
                                      </p:tavLst>
                                    </p:anim>
                                    <p:anim calcmode="lin" valueType="num">
                                      <p:cBhvr>
                                        <p:cTn id="22" dur="1000" fill="hold"/>
                                        <p:tgtEl>
                                          <p:spTgt spid="5123"/>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123"/>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123"/>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123"/>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0" y="3276600"/>
            <a:ext cx="9144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description of the Ark of the Covenant is found in Exodus 25:10-22.  The Ark was a rectangular shaped chest, made of </a:t>
            </a:r>
            <a:r>
              <a:rPr lang="en-US" sz="3200" b="1" dirty="0" err="1">
                <a:solidFill>
                  <a:srgbClr val="FFBF4B"/>
                </a:solidFill>
                <a:latin typeface="Andalus" pitchFamily="2" charset="-78"/>
                <a:ea typeface="+mn-ea"/>
                <a:cs typeface="Andalus" pitchFamily="2" charset="-78"/>
              </a:rPr>
              <a:t>shittim</a:t>
            </a:r>
            <a:r>
              <a:rPr lang="en-US" sz="3200" b="1" dirty="0">
                <a:solidFill>
                  <a:srgbClr val="FFBF4B"/>
                </a:solidFill>
                <a:latin typeface="Andalus" pitchFamily="2" charset="-78"/>
                <a:ea typeface="+mn-ea"/>
                <a:cs typeface="Andalus" pitchFamily="2" charset="-78"/>
              </a:rPr>
              <a:t> wood, and covered with pure gold inside and out.</a:t>
            </a:r>
          </a:p>
        </p:txBody>
      </p:sp>
      <p:pic>
        <p:nvPicPr>
          <p:cNvPr id="6147" name="Picture 3" descr="C:\Users\Candra Poitras\Pictures\ark_of_the_covenant[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43200" y="304800"/>
            <a:ext cx="4305300" cy="28716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14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14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14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304800" y="762000"/>
            <a:ext cx="4724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There was a crown of gold around the top of the chest.  Two staves (or handles) were placed in gold rings that were made into the Ark.</a:t>
            </a:r>
          </a:p>
        </p:txBody>
      </p:sp>
      <p:sp>
        <p:nvSpPr>
          <p:cNvPr id="5" name="Rectangle 4"/>
          <p:cNvSpPr/>
          <p:nvPr/>
        </p:nvSpPr>
        <p:spPr>
          <a:xfrm>
            <a:off x="4953000" y="2971800"/>
            <a:ext cx="3962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These handles were made of </a:t>
            </a:r>
            <a:r>
              <a:rPr lang="en-US" sz="3200" b="1" dirty="0" err="1">
                <a:solidFill>
                  <a:srgbClr val="002E5C"/>
                </a:solidFill>
                <a:latin typeface="Andalus" pitchFamily="2" charset="-78"/>
                <a:ea typeface="+mn-ea"/>
                <a:cs typeface="Andalus" pitchFamily="2" charset="-78"/>
              </a:rPr>
              <a:t>shittim</a:t>
            </a:r>
            <a:r>
              <a:rPr lang="en-US" sz="3200" b="1" dirty="0">
                <a:solidFill>
                  <a:srgbClr val="002E5C"/>
                </a:solidFill>
                <a:latin typeface="Andalus" pitchFamily="2" charset="-78"/>
                <a:ea typeface="+mn-ea"/>
                <a:cs typeface="Andalus" pitchFamily="2" charset="-78"/>
              </a:rPr>
              <a:t> wood also, and covered with gold.  They were never to be removed from the rings.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219200" y="228600"/>
            <a:ext cx="5638800" cy="3046988"/>
          </a:xfrm>
          <a:prstGeom prst="rect">
            <a:avLst/>
          </a:prstGeom>
          <a:solidFill>
            <a:srgbClr val="8AA7E2"/>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lid to the Ark was called the Mercy Seat.  It was made of solid gold.  The length of the Mercy Seat was two and a half cubits and the width was one and a half cubits.</a:t>
            </a:r>
          </a:p>
        </p:txBody>
      </p:sp>
      <p:pic>
        <p:nvPicPr>
          <p:cNvPr id="8195" name="Picture 3" descr="C:\Users\Candra Poitras\Pictures\mercy-seat[1].jpg"/>
          <p:cNvPicPr>
            <a:picLocks noChangeAspect="1" noChangeArrowheads="1"/>
          </p:cNvPicPr>
          <p:nvPr/>
        </p:nvPicPr>
        <p:blipFill>
          <a:blip r:embed="rId3" cstate="print"/>
          <a:srcRect/>
          <a:stretch>
            <a:fillRect/>
          </a:stretch>
        </p:blipFill>
        <p:spPr bwMode="auto">
          <a:xfrm>
            <a:off x="4648200" y="3429000"/>
            <a:ext cx="4064000" cy="304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p:cTn id="13" dur="500" fill="hold"/>
                                        <p:tgtEl>
                                          <p:spTgt spid="8195"/>
                                        </p:tgtEl>
                                        <p:attrNameLst>
                                          <p:attrName>ppt_w</p:attrName>
                                        </p:attrNameLst>
                                      </p:cBhvr>
                                      <p:tavLst>
                                        <p:tav tm="0">
                                          <p:val>
                                            <p:fltVal val="0"/>
                                          </p:val>
                                        </p:tav>
                                        <p:tav tm="100000">
                                          <p:val>
                                            <p:strVal val="#ppt_w"/>
                                          </p:val>
                                        </p:tav>
                                      </p:tavLst>
                                    </p:anim>
                                    <p:anim calcmode="lin" valueType="num">
                                      <p:cBhvr>
                                        <p:cTn id="14" dur="500" fill="hold"/>
                                        <p:tgtEl>
                                          <p:spTgt spid="819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295400"/>
            <a:ext cx="9144000" cy="4038600"/>
          </a:xfrm>
          <a:prstGeom prst="rect">
            <a:avLst/>
          </a:prstGeom>
          <a:solidFill>
            <a:srgbClr val="002E5C"/>
          </a:solidFill>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52400" y="1447800"/>
            <a:ext cx="7239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On each end of the Mercy Seat was a cherubim.  These two cherubim were made of beaten gold.  Their wings covered the Mercy Seat and they faced each other.</a:t>
            </a:r>
          </a:p>
        </p:txBody>
      </p:sp>
      <p:sp>
        <p:nvSpPr>
          <p:cNvPr id="5" name="Rectangle 4"/>
          <p:cNvSpPr/>
          <p:nvPr/>
        </p:nvSpPr>
        <p:spPr>
          <a:xfrm>
            <a:off x="1676400" y="4038600"/>
            <a:ext cx="73152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It was here above the Mercy Seat, between the cherubim, that God dwelled.</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524000" y="914400"/>
            <a:ext cx="6019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only light in the Most Holy Place was the </a:t>
            </a:r>
            <a:r>
              <a:rPr lang="en-US" sz="3200" b="1" dirty="0" err="1">
                <a:solidFill>
                  <a:srgbClr val="FF9375"/>
                </a:solidFill>
                <a:latin typeface="Andalus" pitchFamily="2" charset="-78"/>
                <a:ea typeface="+mn-ea"/>
                <a:cs typeface="Andalus" pitchFamily="2" charset="-78"/>
              </a:rPr>
              <a:t>Shekinah</a:t>
            </a:r>
            <a:r>
              <a:rPr lang="en-US" sz="3200" b="1" dirty="0">
                <a:solidFill>
                  <a:srgbClr val="FF9375"/>
                </a:solidFill>
                <a:latin typeface="Andalus" pitchFamily="2" charset="-78"/>
                <a:ea typeface="+mn-ea"/>
                <a:cs typeface="Andalus" pitchFamily="2" charset="-78"/>
              </a:rPr>
              <a:t> Glory of God. </a:t>
            </a:r>
          </a:p>
        </p:txBody>
      </p:sp>
      <p:sp>
        <p:nvSpPr>
          <p:cNvPr id="10243" name="Rectangle 3"/>
          <p:cNvSpPr>
            <a:spLocks noChangeArrowheads="1"/>
          </p:cNvSpPr>
          <p:nvPr/>
        </p:nvSpPr>
        <p:spPr bwMode="auto">
          <a:xfrm>
            <a:off x="1066800" y="2743200"/>
            <a:ext cx="70866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a:solidFill>
                  <a:srgbClr val="8AA7E2"/>
                </a:solidFill>
                <a:latin typeface="Andalus" pitchFamily="2" charset="-78"/>
                <a:ea typeface="Times New Roman" pitchFamily="18" charset="0"/>
                <a:cs typeface="Andalus" pitchFamily="2" charset="-78"/>
              </a:rPr>
              <a:t>Inside the Ark were the Ten Commandments (the law – Exodus 25:  16,22), the Golden Pot of Manna (provision – Exodus 16:33-34), and Aaron’s Rod that budded (new life, resurrection – Numbers 17:10, Heb. 9:4).  </a:t>
            </a:r>
            <a:endParaRPr lang="en-US" sz="3200" b="1">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strips(downLeft)">
                                      <p:cBhvr>
                                        <p:cTn id="12"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11: The Ark of the Covenant</a:t>
            </a:r>
            <a:endParaRPr lang="en-US" sz="1600" b="1" dirty="0">
              <a:solidFill>
                <a:srgbClr val="FF9375"/>
              </a:solidFill>
              <a:latin typeface="Bernard MT Condensed" pitchFamily="18" charset="0"/>
              <a:ea typeface="+mn-ea"/>
            </a:endParaRPr>
          </a:p>
        </p:txBody>
      </p:sp>
      <p:sp>
        <p:nvSpPr>
          <p:cNvPr id="4" name="Rectangle 3"/>
          <p:cNvSpPr/>
          <p:nvPr/>
        </p:nvSpPr>
        <p:spPr>
          <a:xfrm>
            <a:off x="1143000" y="304800"/>
            <a:ext cx="6019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This beautiful Ark was a type of Jesus’ resurrection power.  As Christ does today, the Ark always led the people.</a:t>
            </a:r>
          </a:p>
        </p:txBody>
      </p:sp>
      <p:sp>
        <p:nvSpPr>
          <p:cNvPr id="5" name="Rectangle 4"/>
          <p:cNvSpPr/>
          <p:nvPr/>
        </p:nvSpPr>
        <p:spPr>
          <a:xfrm>
            <a:off x="2286000" y="2514600"/>
            <a:ext cx="6019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Any time that God told the people to march, the priests went ahead of the people carrying the Ark on their shoulder.</a:t>
            </a:r>
          </a:p>
        </p:txBody>
      </p:sp>
      <p:sp>
        <p:nvSpPr>
          <p:cNvPr id="11267" name="Rectangle 3"/>
          <p:cNvSpPr>
            <a:spLocks noChangeArrowheads="1"/>
          </p:cNvSpPr>
          <p:nvPr/>
        </p:nvSpPr>
        <p:spPr bwMode="auto">
          <a:xfrm>
            <a:off x="3124200" y="4795897"/>
            <a:ext cx="60198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a:solidFill>
                  <a:srgbClr val="FF9375"/>
                </a:solidFill>
                <a:latin typeface="Andalus" pitchFamily="2" charset="-78"/>
                <a:ea typeface="Times New Roman" pitchFamily="18" charset="0"/>
                <a:cs typeface="Andalus" pitchFamily="2" charset="-78"/>
              </a:rPr>
              <a:t>When the Ark stopped, the people would stop and rest.  Jesus will lead us to that wonderful resting place called Heaven.</a:t>
            </a:r>
            <a:endParaRPr lang="en-US" sz="3200" b="1">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1267"/>
                                        </p:tgtEl>
                                        <p:attrNameLst>
                                          <p:attrName>style.visibility</p:attrName>
                                        </p:attrNameLst>
                                      </p:cBhvr>
                                      <p:to>
                                        <p:strVal val="visible"/>
                                      </p:to>
                                    </p:set>
                                    <p:anim calcmode="lin" valueType="num">
                                      <p:cBhvr>
                                        <p:cTn id="21" dur="1000" fill="hold"/>
                                        <p:tgtEl>
                                          <p:spTgt spid="11267"/>
                                        </p:tgtEl>
                                        <p:attrNameLst>
                                          <p:attrName>ppt_x</p:attrName>
                                        </p:attrNameLst>
                                      </p:cBhvr>
                                      <p:tavLst>
                                        <p:tav tm="0">
                                          <p:val>
                                            <p:strVal val="#ppt_x-.2"/>
                                          </p:val>
                                        </p:tav>
                                        <p:tav tm="100000">
                                          <p:val>
                                            <p:strVal val="#ppt_x"/>
                                          </p:val>
                                        </p:tav>
                                      </p:tavLst>
                                    </p:anim>
                                    <p:anim calcmode="lin" valueType="num">
                                      <p:cBhvr>
                                        <p:cTn id="22" dur="1000" fill="hold"/>
                                        <p:tgtEl>
                                          <p:spTgt spid="1126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1596</TotalTime>
  <Words>1221</Words>
  <Application>Microsoft Macintosh PowerPoint</Application>
  <PresentationFormat>On-screen Show (4:3)</PresentationFormat>
  <Paragraphs>50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2018-02-15T15:25:28Z</dcterms:modified>
</cp:coreProperties>
</file>