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9" r:id="rId1"/>
  </p:sldMasterIdLst>
  <p:handoutMasterIdLst>
    <p:handoutMasterId r:id="rId12"/>
  </p:handoutMasterIdLst>
  <p:sldIdLst>
    <p:sldId id="269" r:id="rId2"/>
    <p:sldId id="268" r:id="rId3"/>
    <p:sldId id="266" r:id="rId4"/>
    <p:sldId id="270" r:id="rId5"/>
    <p:sldId id="281" r:id="rId6"/>
    <p:sldId id="290" r:id="rId7"/>
    <p:sldId id="297" r:id="rId8"/>
    <p:sldId id="279" r:id="rId9"/>
    <p:sldId id="291" r:id="rId10"/>
    <p:sldId id="27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A7E2"/>
    <a:srgbClr val="FF9375"/>
    <a:srgbClr val="002E5C"/>
    <a:srgbClr val="FFBF4B"/>
    <a:srgbClr val="FFA74F"/>
    <a:srgbClr val="F8F8F8"/>
    <a:srgbClr val="F9F7D5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69" d="100"/>
          <a:sy n="69" d="100"/>
        </p:scale>
        <p:origin x="-104" y="-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3BFF824-9C4A-E748-BE5A-14FFA4F6DF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797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590800"/>
            <a:ext cx="8610600" cy="1143000"/>
          </a:xfrm>
        </p:spPr>
        <p:txBody>
          <a:bodyPr/>
          <a:lstStyle>
            <a:lvl1pPr>
              <a:defRPr sz="4800">
                <a:solidFill>
                  <a:srgbClr val="00669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0400" y="5410200"/>
            <a:ext cx="4800600" cy="457200"/>
          </a:xfrm>
        </p:spPr>
        <p:txBody>
          <a:bodyPr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8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87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6500" y="838200"/>
            <a:ext cx="13335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838200"/>
            <a:ext cx="38481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96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0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715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1752600"/>
            <a:ext cx="2590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2590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90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65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671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566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5939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0433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838200"/>
            <a:ext cx="533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Your Topic Goes Here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1752600"/>
            <a:ext cx="5334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Your Subtopics Go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6699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81600" y="0"/>
            <a:ext cx="39624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4000" b="1" dirty="0">
                <a:solidFill>
                  <a:srgbClr val="002E5C"/>
                </a:solidFill>
                <a:latin typeface="Bernard MT Condensed" pitchFamily="18" charset="0"/>
                <a:ea typeface="+mn-ea"/>
              </a:rPr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819400"/>
            <a:ext cx="9144000" cy="1107996"/>
          </a:xfrm>
          <a:prstGeom prst="rect">
            <a:avLst/>
          </a:prstGeom>
          <a:solidFill>
            <a:srgbClr val="002E5C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6600" dirty="0">
                <a:solidFill>
                  <a:srgbClr val="FFBF4B"/>
                </a:solidFill>
                <a:latin typeface="Bernard MT Condensed" pitchFamily="18" charset="0"/>
                <a:ea typeface="+mn-ea"/>
              </a:rPr>
              <a:t>The Tabernacle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91000" y="4038600"/>
            <a:ext cx="48006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2800" b="1" dirty="0">
                <a:ln>
                  <a:solidFill>
                    <a:srgbClr val="002E5C"/>
                  </a:solidFill>
                </a:ln>
                <a:solidFill>
                  <a:srgbClr val="8AA7E2"/>
                </a:solidFill>
                <a:latin typeface="Bernard MT Condensed" pitchFamily="18" charset="0"/>
                <a:ea typeface="+mn-ea"/>
              </a:rPr>
              <a:t>Lesson 2: The Tabernacle Boards</a:t>
            </a:r>
            <a:endParaRPr lang="en-US" sz="2800" b="1" dirty="0">
              <a:ln>
                <a:solidFill>
                  <a:srgbClr val="002E5C"/>
                </a:solidFill>
              </a:ln>
              <a:solidFill>
                <a:srgbClr val="8AA7E2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1200" y="4572000"/>
            <a:ext cx="3200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2800" dirty="0">
                <a:solidFill>
                  <a:srgbClr val="002E5C"/>
                </a:solidFill>
                <a:latin typeface="Bernard MT Condensed" pitchFamily="18" charset="0"/>
                <a:ea typeface="+mn-ea"/>
              </a:rPr>
              <a:t>Bill </a:t>
            </a:r>
            <a:r>
              <a:rPr lang="en-US" sz="2800" dirty="0" err="1">
                <a:solidFill>
                  <a:srgbClr val="002E5C"/>
                </a:solidFill>
                <a:latin typeface="Bernard MT Condensed" pitchFamily="18" charset="0"/>
                <a:ea typeface="+mn-ea"/>
              </a:rPr>
              <a:t>Paramore</a:t>
            </a:r>
            <a:endParaRPr lang="en-US" sz="2800" dirty="0">
              <a:solidFill>
                <a:srgbClr val="002E5C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11" name="Sun 10"/>
          <p:cNvSpPr/>
          <p:nvPr/>
        </p:nvSpPr>
        <p:spPr>
          <a:xfrm>
            <a:off x="7391400" y="1371600"/>
            <a:ext cx="1752600" cy="1447800"/>
          </a:xfrm>
          <a:prstGeom prst="sun">
            <a:avLst/>
          </a:prstGeom>
          <a:solidFill>
            <a:srgbClr val="FFA74F"/>
          </a:solidFill>
          <a:ln>
            <a:solidFill>
              <a:srgbClr val="FF937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Sun 11"/>
          <p:cNvSpPr/>
          <p:nvPr/>
        </p:nvSpPr>
        <p:spPr>
          <a:xfrm>
            <a:off x="0" y="3962400"/>
            <a:ext cx="1752600" cy="1371600"/>
          </a:xfrm>
          <a:prstGeom prst="sun">
            <a:avLst/>
          </a:prstGeom>
          <a:solidFill>
            <a:srgbClr val="FFA74F"/>
          </a:solidFill>
          <a:ln>
            <a:solidFill>
              <a:srgbClr val="FF937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524000"/>
            <a:ext cx="4419600" cy="35394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8AA7E2"/>
                </a:solidFill>
                <a:latin typeface="Andalus" pitchFamily="2" charset="-78"/>
                <a:ea typeface="+mn-ea"/>
                <a:cs typeface="Andalus" pitchFamily="2" charset="-78"/>
              </a:rPr>
              <a:t>In our unsaved state, we were rooted in the earth (world).  However, the Word of God cut us down (death to the world) and separated us from the world.</a:t>
            </a:r>
            <a:endParaRPr lang="en-US" sz="3200" dirty="0">
              <a:solidFill>
                <a:srgbClr val="8AA7E2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76800" y="1524000"/>
            <a:ext cx="3810000" cy="35394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9375"/>
                </a:solidFill>
                <a:latin typeface="Andalus" pitchFamily="2" charset="-78"/>
                <a:ea typeface="+mn-ea"/>
                <a:cs typeface="Andalus" pitchFamily="2" charset="-78"/>
              </a:rPr>
              <a:t>We then became partakers of His divine nature.  He covered us with His righteousness and made us into His dwelling place.</a:t>
            </a:r>
            <a:endParaRPr lang="en-US" sz="3200" dirty="0">
              <a:solidFill>
                <a:srgbClr val="FF9375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9800" y="0"/>
            <a:ext cx="31242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2: The Tabernacle Boards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19800" y="0"/>
            <a:ext cx="31242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2: The Tabernacle Boards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24000" y="1676400"/>
            <a:ext cx="6248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5400" b="1" dirty="0">
                <a:solidFill>
                  <a:srgbClr val="FFBF4B"/>
                </a:solidFill>
                <a:latin typeface="Andalus" pitchFamily="2" charset="-78"/>
                <a:ea typeface="Times New Roman" pitchFamily="18" charset="0"/>
                <a:cs typeface="Andalus" pitchFamily="2" charset="-78"/>
              </a:rPr>
              <a:t>“And thou shalt make boards </a:t>
            </a:r>
            <a:endParaRPr lang="en-US" sz="5400" b="1" dirty="0">
              <a:solidFill>
                <a:srgbClr val="FFBF4B"/>
              </a:solidFill>
              <a:latin typeface="Andalus" pitchFamily="2" charset="-78"/>
              <a:ea typeface="+mn-ea"/>
              <a:cs typeface="Andalus" pitchFamily="2" charset="-78"/>
            </a:endParaRPr>
          </a:p>
          <a:p>
            <a:pPr algn="ctr" eaLnBrk="0" hangingPunct="0">
              <a:defRPr/>
            </a:pPr>
            <a:r>
              <a:rPr lang="en-US" sz="5400" b="1" dirty="0">
                <a:solidFill>
                  <a:srgbClr val="FFBF4B"/>
                </a:solidFill>
                <a:latin typeface="Andalus" pitchFamily="2" charset="-78"/>
                <a:ea typeface="Times New Roman" pitchFamily="18" charset="0"/>
                <a:cs typeface="Andalus" pitchFamily="2" charset="-78"/>
              </a:rPr>
              <a:t>for the tabernacle. . .”</a:t>
            </a:r>
          </a:p>
          <a:p>
            <a:pPr algn="ctr" eaLnBrk="0" hangingPunct="0">
              <a:defRPr/>
            </a:pPr>
            <a:r>
              <a:rPr lang="en-US" sz="5400" b="1" dirty="0">
                <a:solidFill>
                  <a:srgbClr val="FFBF4B"/>
                </a:solidFill>
                <a:latin typeface="Andalus" pitchFamily="2" charset="-78"/>
                <a:ea typeface="Times New Roman" pitchFamily="18" charset="0"/>
                <a:cs typeface="Andalus" pitchFamily="2" charset="-78"/>
              </a:rPr>
              <a:t>(Exodus 26:15)</a:t>
            </a:r>
            <a:r>
              <a:rPr lang="en-US" sz="5400" b="1" dirty="0">
                <a:solidFill>
                  <a:srgbClr val="FFBF4B"/>
                </a:solidFill>
                <a:latin typeface="Andalus" pitchFamily="2" charset="-78"/>
                <a:ea typeface="+mn-ea"/>
                <a:cs typeface="Andalus" pitchFamily="2" charset="-78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Candra Poitras\Pictures\1_wood_texture_big_0227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54060">
            <a:off x="3422543" y="4077883"/>
            <a:ext cx="3440121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Users\Candra Poitras\Pictures\wood_texture2[1]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1517">
            <a:off x="5249740" y="4068521"/>
            <a:ext cx="3581400" cy="2580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1066800" y="152400"/>
            <a:ext cx="4800600" cy="35394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The Tabernacle had no walls, since it was a portable building, but there was a structure.  Its support was made of wood, and was the beginning of God’s plan.</a:t>
            </a:r>
            <a:endParaRPr lang="en-US" sz="3200" dirty="0">
              <a:solidFill>
                <a:srgbClr val="002E5C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pic>
        <p:nvPicPr>
          <p:cNvPr id="5124" name="Picture 4" descr="C:\Users\Candra Poitras\Pictures\CAYT7EWJCA39OMFECAOAGNMVCAFVI2T2CA34CGCLCAP7LFN0CABO3UE1CA82O4FVCABOVQFLCA0RNILSCAM9MBH3CAA47FWGCAS7ZTOMCATCE2GYCATDDXVSCALUAA6VCA7TBFHNCASQO1X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750544">
            <a:off x="4976197" y="3370262"/>
            <a:ext cx="2857500" cy="179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019800" y="0"/>
            <a:ext cx="31242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2: The Tabernacle Boards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00200" y="1600200"/>
            <a:ext cx="5715000" cy="341632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8AA7E2"/>
                </a:solidFill>
                <a:latin typeface="Andalus" pitchFamily="2" charset="-78"/>
                <a:ea typeface="+mn-ea"/>
                <a:cs typeface="Andalus" pitchFamily="2" charset="-78"/>
              </a:rPr>
              <a:t>The description of the boards of the Tabernacle is found in Exodus 26:15-25.  The boards made up the framework of the Holy Place and Holiest of Holies.</a:t>
            </a:r>
            <a:endParaRPr lang="en-US" sz="3600" dirty="0">
              <a:solidFill>
                <a:srgbClr val="8AA7E2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9800" y="0"/>
            <a:ext cx="31242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2: The Tabernacle Boards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685800"/>
            <a:ext cx="8534400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9375"/>
                </a:solidFill>
                <a:latin typeface="Andalus" pitchFamily="2" charset="-78"/>
                <a:ea typeface="+mn-ea"/>
                <a:cs typeface="Andalus" pitchFamily="2" charset="-78"/>
              </a:rPr>
              <a:t>There were 48 boards of Acacia wood.  There were 20 on each side, with 8 on the end.</a:t>
            </a:r>
            <a:endParaRPr lang="en-US" sz="3200" dirty="0">
              <a:solidFill>
                <a:srgbClr val="FF9375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pic>
        <p:nvPicPr>
          <p:cNvPr id="7171" name="Picture 3" descr="C:\Users\Candra Poitras\Pictures\acacia-wood-013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1657350" cy="1782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Candra Poitras\Pictures\acacia-wood-013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1657350" cy="1782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Candra Poitras\Pictures\acacia-wood-013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1600200"/>
            <a:ext cx="1657350" cy="1782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Users\Candra Poitras\Pictures\acacia-wood-013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1600200"/>
            <a:ext cx="1657350" cy="1782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 descr="C:\Users\Candra Poitras\Pictures\acacia-wood-013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600200"/>
            <a:ext cx="1657350" cy="1782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3" descr="C:\Users\Candra Poitras\Pictures\acacia-wood-013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600200"/>
            <a:ext cx="1657350" cy="1782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3" descr="C:\Users\Candra Poitras\Pictures\acacia-wood-013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6650" y="1600200"/>
            <a:ext cx="1657350" cy="1782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angle 13"/>
          <p:cNvSpPr/>
          <p:nvPr/>
        </p:nvSpPr>
        <p:spPr>
          <a:xfrm>
            <a:off x="457200" y="3429000"/>
            <a:ext cx="84582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A74F"/>
                </a:solidFill>
                <a:latin typeface="Andalus" pitchFamily="2" charset="-78"/>
                <a:ea typeface="+mn-ea"/>
                <a:cs typeface="Andalus" pitchFamily="2" charset="-78"/>
              </a:rPr>
              <a:t>Each board was covered with gold.  Each board had two </a:t>
            </a:r>
            <a:r>
              <a:rPr lang="en-US" sz="3200" b="1" dirty="0" err="1">
                <a:solidFill>
                  <a:srgbClr val="FFA74F"/>
                </a:solidFill>
                <a:latin typeface="Andalus" pitchFamily="2" charset="-78"/>
                <a:ea typeface="+mn-ea"/>
                <a:cs typeface="Andalus" pitchFamily="2" charset="-78"/>
              </a:rPr>
              <a:t>tenons</a:t>
            </a:r>
            <a:r>
              <a:rPr lang="en-US" sz="3200" b="1" dirty="0">
                <a:solidFill>
                  <a:srgbClr val="FFA74F"/>
                </a:solidFill>
                <a:latin typeface="Andalus" pitchFamily="2" charset="-78"/>
                <a:ea typeface="+mn-ea"/>
                <a:cs typeface="Andalus" pitchFamily="2" charset="-78"/>
              </a:rPr>
              <a:t> that connected with the silver sockets underneath.  The boards were held in place by 15 horizontal bars.  This was 5 on each side plus 5 on the back or end.</a:t>
            </a:r>
            <a:endParaRPr lang="en-US" sz="3200" dirty="0">
              <a:solidFill>
                <a:srgbClr val="FFA74F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0"/>
            <a:ext cx="31242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2: The Tabernacle Boards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0600" y="381000"/>
            <a:ext cx="8153400" cy="64633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Let’s look at the boards as a type of Christ.</a:t>
            </a:r>
            <a:endParaRPr lang="en-US" sz="3600" dirty="0">
              <a:solidFill>
                <a:srgbClr val="002E5C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990600"/>
            <a:ext cx="7239000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200" b="1" dirty="0">
                <a:solidFill>
                  <a:srgbClr val="8AA7E2"/>
                </a:solidFill>
                <a:latin typeface="Andalus" pitchFamily="2" charset="-78"/>
                <a:ea typeface="+mn-ea"/>
                <a:cs typeface="Andalus" pitchFamily="2" charset="-78"/>
              </a:rPr>
              <a:t>The wood and the gold illustrate perfectly the humanity and the divinity of Christ. </a:t>
            </a:r>
            <a:endParaRPr lang="en-US" sz="3200" dirty="0">
              <a:solidFill>
                <a:srgbClr val="8AA7E2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57400" y="2057400"/>
            <a:ext cx="5410200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2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Acacia wood is noted for its incorruptibility.</a:t>
            </a:r>
            <a:endParaRPr lang="en-US" sz="3200" dirty="0">
              <a:solidFill>
                <a:srgbClr val="002E5C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67000" y="3276600"/>
            <a:ext cx="4572000" cy="3416320"/>
          </a:xfrm>
          <a:prstGeom prst="rect">
            <a:avLst/>
          </a:prstGeom>
          <a:solidFill>
            <a:srgbClr val="8AA7E2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This makes it a fitting symbol of the “</a:t>
            </a:r>
            <a:r>
              <a:rPr lang="en-US" sz="3600" b="1" dirty="0" err="1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sinlessness</a:t>
            </a:r>
            <a:r>
              <a:rPr lang="en-US" sz="36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” and incorruptibility of the human nature of Christ.</a:t>
            </a:r>
            <a:endParaRPr lang="en-US" sz="3600" dirty="0">
              <a:solidFill>
                <a:srgbClr val="002E5C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9800" y="0"/>
            <a:ext cx="31242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2: The Tabernacle Boards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1371600"/>
            <a:ext cx="7924800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BF4B"/>
                </a:solidFill>
                <a:latin typeface="Andalus" pitchFamily="2" charset="-78"/>
                <a:ea typeface="+mn-ea"/>
                <a:cs typeface="Andalus" pitchFamily="2" charset="-78"/>
              </a:rPr>
              <a:t>Peter tells us in I Peter 2:22, “Who did no sin, neither was guile found in his mouth:”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2590800"/>
            <a:ext cx="91440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A74F"/>
                </a:solidFill>
                <a:latin typeface="Andalus" pitchFamily="2" charset="-78"/>
                <a:ea typeface="+mn-ea"/>
                <a:cs typeface="Andalus" pitchFamily="2" charset="-78"/>
              </a:rPr>
              <a:t>The writer of Hebrews says, He was tempted in all points like as we are and yet without sin </a:t>
            </a:r>
          </a:p>
          <a:p>
            <a:pPr algn="ctr">
              <a:defRPr/>
            </a:pPr>
            <a:r>
              <a:rPr lang="en-US" sz="3200" b="1" dirty="0">
                <a:solidFill>
                  <a:srgbClr val="FFA74F"/>
                </a:solidFill>
                <a:latin typeface="Andalus" pitchFamily="2" charset="-78"/>
                <a:ea typeface="+mn-ea"/>
                <a:cs typeface="Andalus" pitchFamily="2" charset="-78"/>
              </a:rPr>
              <a:t>(Hebrews 4:15).</a:t>
            </a:r>
            <a:endParaRPr lang="en-US" sz="3200" dirty="0">
              <a:solidFill>
                <a:srgbClr val="FFA74F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4267200"/>
            <a:ext cx="7391400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9375"/>
                </a:solidFill>
                <a:latin typeface="Andalus" pitchFamily="2" charset="-78"/>
                <a:ea typeface="+mn-ea"/>
                <a:cs typeface="Andalus" pitchFamily="2" charset="-78"/>
              </a:rPr>
              <a:t>Acts 2:31 states that even in death He did not see corruption.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9800" y="0"/>
            <a:ext cx="31242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2: The Tabernacle Boards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" y="685800"/>
            <a:ext cx="45720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8AA7E2"/>
                </a:solidFill>
                <a:latin typeface="Andalus" charset="0"/>
                <a:cs typeface="Andalus" charset="0"/>
              </a:rPr>
              <a:t>Since each board was made of wood and gold, we have the truth illustrated that Jesus was very man and very God.  In John 6:62,63, Jesus spoke of Himself as both spirit and flesh. </a:t>
            </a:r>
            <a:endParaRPr lang="en-US" sz="3200">
              <a:solidFill>
                <a:srgbClr val="8AA7E2"/>
              </a:solidFill>
              <a:latin typeface="Andalus" charset="0"/>
              <a:cs typeface="Andalus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876800" y="2667000"/>
            <a:ext cx="42672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FF9375"/>
                </a:solidFill>
                <a:latin typeface="Andalus" charset="0"/>
                <a:cs typeface="Andalus" charset="0"/>
              </a:rPr>
              <a:t>The wood was not gold and the gold was not wood, but together they were one board.  It was the same with Jesus.  He was both human and divine. </a:t>
            </a:r>
            <a:endParaRPr lang="en-US" sz="3200">
              <a:solidFill>
                <a:srgbClr val="FF9375"/>
              </a:solidFill>
              <a:latin typeface="Andalus" charset="0"/>
              <a:cs typeface="Andalu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9800" y="0"/>
            <a:ext cx="31242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2: The Tabernacle Boards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0600" y="304800"/>
            <a:ext cx="81534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BF4B"/>
                </a:solidFill>
                <a:latin typeface="Andalus" pitchFamily="2" charset="-78"/>
                <a:ea typeface="+mn-ea"/>
                <a:cs typeface="Andalus" pitchFamily="2" charset="-78"/>
              </a:rPr>
              <a:t>The Boards are also a type of the Church.  They represent the individual members in the body of Christ. </a:t>
            </a:r>
            <a:endParaRPr lang="en-US" sz="3200" dirty="0">
              <a:solidFill>
                <a:srgbClr val="FFBF4B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34290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0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Let’s trace the acacia trees from the forest to the Tabernacle.  First the trees had to be chosen and then cut down.</a:t>
            </a:r>
            <a:endParaRPr lang="en-US" sz="3000" dirty="0">
              <a:solidFill>
                <a:srgbClr val="002E5C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572000" y="1905000"/>
            <a:ext cx="4572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tabLst>
                <a:tab pos="400050" algn="l"/>
              </a:tabLst>
              <a:defRPr/>
            </a:pPr>
            <a:r>
              <a:rPr lang="en-US" sz="3000" b="1" dirty="0">
                <a:solidFill>
                  <a:srgbClr val="002E5C"/>
                </a:solidFill>
                <a:latin typeface="Andalus" pitchFamily="2" charset="-78"/>
                <a:ea typeface="Times New Roman" pitchFamily="18" charset="0"/>
                <a:cs typeface="Andalus" pitchFamily="2" charset="-78"/>
              </a:rPr>
              <a:t>They were found among other trees, firmly planted and rooted in the soil.  For the Lord to use them, they had to be cut down and separated from the earth.  </a:t>
            </a:r>
            <a:endParaRPr lang="en-US" sz="3000" b="1" dirty="0">
              <a:solidFill>
                <a:srgbClr val="002E5C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7400" y="5288340"/>
            <a:ext cx="60960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A74F"/>
                </a:solidFill>
                <a:latin typeface="Andalus" pitchFamily="2" charset="-78"/>
                <a:ea typeface="Times New Roman" pitchFamily="18" charset="0"/>
                <a:cs typeface="Andalus" pitchFamily="2" charset="-78"/>
              </a:rPr>
              <a:t>Then, they were covered with gold and fashioned into the dwelling place for God.</a:t>
            </a:r>
            <a:endParaRPr lang="en-US" sz="3200" dirty="0">
              <a:solidFill>
                <a:srgbClr val="FFA74F"/>
              </a:solidFill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9800" y="0"/>
            <a:ext cx="31242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2: The Tabernacle Boards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in_stripes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pin_stripes</Template>
  <TotalTime>170</TotalTime>
  <Words>570</Words>
  <Application>Microsoft Macintosh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Georgia</vt:lpstr>
      <vt:lpstr>Calibri</vt:lpstr>
      <vt:lpstr>Andalus</vt:lpstr>
      <vt:lpstr>pin_stripes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Candra Poitras</dc:creator>
  <cp:lastModifiedBy>Ashton Loyd</cp:lastModifiedBy>
  <cp:revision>5</cp:revision>
  <dcterms:created xsi:type="dcterms:W3CDTF">2012-11-22T22:23:29Z</dcterms:created>
  <dcterms:modified xsi:type="dcterms:W3CDTF">2018-02-15T15:30:04Z</dcterms:modified>
</cp:coreProperties>
</file>