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8"/>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7E2"/>
    <a:srgbClr val="FFBF4B"/>
    <a:srgbClr val="FFA74F"/>
    <a:srgbClr val="FF9375"/>
    <a:srgbClr val="002E5C"/>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9" d="100"/>
          <a:sy n="69" d="100"/>
        </p:scale>
        <p:origin x="-104" y="-2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C80FF66-C21E-DE41-95CD-255AE0018EFB}" type="slidenum">
              <a:rPr lang="en-US"/>
              <a:pPr/>
              <a:t>‹#›</a:t>
            </a:fld>
            <a:endParaRPr lang="en-US"/>
          </a:p>
        </p:txBody>
      </p:sp>
    </p:spTree>
    <p:extLst>
      <p:ext uri="{BB962C8B-B14F-4D97-AF65-F5344CB8AC3E}">
        <p14:creationId xmlns:p14="http://schemas.microsoft.com/office/powerpoint/2010/main" val="7397780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84632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334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6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1279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94244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5780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1680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244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248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7757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233405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png"/><Relationship Id="rId6"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3962400" y="4038600"/>
            <a:ext cx="5029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4: The Tabernacle Coverings</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152400" y="1524000"/>
            <a:ext cx="4419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ram’s skin (dyed red) was a type of Christ as our substitute for sin.   It was positioned just under the badger skins.  The ram is a substitute for the death of another. </a:t>
            </a:r>
          </a:p>
        </p:txBody>
      </p:sp>
      <p:pic>
        <p:nvPicPr>
          <p:cNvPr id="12291" name="Picture 3" descr="C:\Users\Candra Poitras\Pictures\ramskin[1].gif"/>
          <p:cNvPicPr>
            <a:picLocks noChangeAspect="1" noChangeArrowheads="1"/>
          </p:cNvPicPr>
          <p:nvPr/>
        </p:nvPicPr>
        <p:blipFill>
          <a:blip r:embed="rId2" cstate="print"/>
          <a:srcRect/>
          <a:stretch>
            <a:fillRect/>
          </a:stretch>
        </p:blipFill>
        <p:spPr bwMode="auto">
          <a:xfrm>
            <a:off x="4419600" y="2057400"/>
            <a:ext cx="4547616" cy="2438400"/>
          </a:xfrm>
          <a:prstGeom prst="rect">
            <a:avLst/>
          </a:prstGeom>
          <a:ln>
            <a:noFill/>
          </a:ln>
          <a:effectLst>
            <a:softEdge rad="112500"/>
          </a:effectLst>
        </p:spPr>
      </p:pic>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strips(downLeft)">
                                      <p:cBhvr>
                                        <p:cTn id="12"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228600" y="609600"/>
            <a:ext cx="6248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9375"/>
                </a:solidFill>
                <a:latin typeface="Andalus" charset="0"/>
                <a:cs typeface="Andalus" charset="0"/>
              </a:rPr>
              <a:t>The curtain of goat</a:t>
            </a:r>
            <a:r>
              <a:rPr lang="ja-JP" altLang="en-US" sz="3200" b="1">
                <a:solidFill>
                  <a:srgbClr val="FF9375"/>
                </a:solidFill>
                <a:latin typeface="Andalus" charset="0"/>
                <a:cs typeface="Andalus" charset="0"/>
              </a:rPr>
              <a:t>’</a:t>
            </a:r>
            <a:r>
              <a:rPr lang="en-US" sz="3200" b="1">
                <a:solidFill>
                  <a:srgbClr val="FF9375"/>
                </a:solidFill>
                <a:latin typeface="Andalus" charset="0"/>
                <a:cs typeface="Andalus" charset="0"/>
              </a:rPr>
              <a:t>s hair was a type of Jesus as our sin offering.  There were eleven of these curtains.</a:t>
            </a:r>
          </a:p>
        </p:txBody>
      </p:sp>
      <p:sp>
        <p:nvSpPr>
          <p:cNvPr id="5" name="Rectangle 4"/>
          <p:cNvSpPr>
            <a:spLocks noChangeArrowheads="1"/>
          </p:cNvSpPr>
          <p:nvPr/>
        </p:nvSpPr>
        <p:spPr bwMode="auto">
          <a:xfrm>
            <a:off x="1143000" y="2133600"/>
            <a:ext cx="7467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A74F"/>
                </a:solidFill>
                <a:latin typeface="Andalus" charset="0"/>
                <a:cs typeface="Andalus" charset="0"/>
              </a:rPr>
              <a:t>Five of the eleven curtains were coupled together to cover the </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MOST HOLY PLACE</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 and the </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BACK OF THE TABERNACLE</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  The rest (six) covered the </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HOLY PLACE</a:t>
            </a:r>
            <a:r>
              <a:rPr lang="ja-JP" altLang="en-US" sz="3200" b="1">
                <a:solidFill>
                  <a:srgbClr val="FFA74F"/>
                </a:solidFill>
                <a:latin typeface="Andalus" charset="0"/>
                <a:cs typeface="Andalus" charset="0"/>
              </a:rPr>
              <a:t>”</a:t>
            </a:r>
            <a:r>
              <a:rPr lang="en-US" sz="3200" b="1">
                <a:solidFill>
                  <a:srgbClr val="FFA74F"/>
                </a:solidFill>
                <a:latin typeface="Andalus" charset="0"/>
                <a:cs typeface="Andalus" charset="0"/>
              </a:rPr>
              <a:t>.</a:t>
            </a:r>
          </a:p>
        </p:txBody>
      </p:sp>
      <p:sp>
        <p:nvSpPr>
          <p:cNvPr id="6" name="Rectangle 5"/>
          <p:cNvSpPr>
            <a:spLocks noChangeArrowheads="1"/>
          </p:cNvSpPr>
          <p:nvPr/>
        </p:nvSpPr>
        <p:spPr bwMode="auto">
          <a:xfrm>
            <a:off x="2438400" y="4191000"/>
            <a:ext cx="6705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BF4B"/>
                </a:solidFill>
                <a:latin typeface="Andalus" charset="0"/>
                <a:cs typeface="Andalus" charset="0"/>
              </a:rPr>
              <a:t>The Priest offered a goat as a sin offering for the people. Jesus, as our sin offering, was actually treated as if He were sin itself.</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6"/>
                                        </p:tgtEl>
                                        <p:attrNameLst>
                                          <p:attrName>ppt_y</p:attrName>
                                        </p:attrNameLst>
                                      </p:cBhvr>
                                      <p:tavLst>
                                        <p:tav tm="0">
                                          <p:val>
                                            <p:strVal val="#ppt_y"/>
                                          </p:val>
                                        </p:tav>
                                        <p:tav tm="100000">
                                          <p:val>
                                            <p:strVal val="#ppt_y"/>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14339" name="Rectangle 3"/>
          <p:cNvSpPr>
            <a:spLocks noChangeArrowheads="1"/>
          </p:cNvSpPr>
          <p:nvPr/>
        </p:nvSpPr>
        <p:spPr bwMode="auto">
          <a:xfrm>
            <a:off x="1600200" y="762000"/>
            <a:ext cx="68580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prst="relaxedInset"/>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II Corinthians 5:21 says, “He hath made Him to be sin for us. . .”  Because our sins were “laid on Him” they are as completely covered, as was the Tabernacle, by the goat’s hair.</a:t>
            </a:r>
            <a:endParaRPr lang="en-US" sz="3200" b="1" dirty="0">
              <a:solidFill>
                <a:srgbClr val="8AA7E2"/>
              </a:solidFill>
              <a:latin typeface="Andalus" pitchFamily="2" charset="-78"/>
              <a:ea typeface="+mn-ea"/>
              <a:cs typeface="Andalus" pitchFamily="2" charset="-78"/>
            </a:endParaRPr>
          </a:p>
        </p:txBody>
      </p:sp>
      <p:pic>
        <p:nvPicPr>
          <p:cNvPr id="14340" name="Picture 4" descr="C:\Users\Candra Poitras\Pictures\article-new_ehow_images_a08_5o_g1_felt-goat-hair-800x800[1].jpg"/>
          <p:cNvPicPr>
            <a:picLocks noChangeAspect="1" noChangeArrowheads="1"/>
          </p:cNvPicPr>
          <p:nvPr/>
        </p:nvPicPr>
        <p:blipFill>
          <a:blip r:embed="rId3" cstate="print"/>
          <a:srcRect/>
          <a:stretch>
            <a:fillRect/>
          </a:stretch>
        </p:blipFill>
        <p:spPr bwMode="auto">
          <a:xfrm>
            <a:off x="2438400" y="3276600"/>
            <a:ext cx="5080000" cy="3390900"/>
          </a:xfrm>
          <a:prstGeom prst="rect">
            <a:avLst/>
          </a:prstGeom>
          <a:ln>
            <a:noFill/>
          </a:ln>
          <a:effectLst>
            <a:softEdge rad="112500"/>
          </a:effectLst>
        </p:spPr>
      </p:pic>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800" decel="100000"/>
                                        <p:tgtEl>
                                          <p:spTgt spid="14339"/>
                                        </p:tgtEl>
                                      </p:cBhvr>
                                    </p:animEffect>
                                    <p:anim calcmode="lin" valueType="num">
                                      <p:cBhvr>
                                        <p:cTn id="8" dur="800" decel="100000" fill="hold"/>
                                        <p:tgtEl>
                                          <p:spTgt spid="14339"/>
                                        </p:tgtEl>
                                        <p:attrNameLst>
                                          <p:attrName>style.rotation</p:attrName>
                                        </p:attrNameLst>
                                      </p:cBhvr>
                                      <p:tavLst>
                                        <p:tav tm="0">
                                          <p:val>
                                            <p:fltVal val="-90"/>
                                          </p:val>
                                        </p:tav>
                                        <p:tav tm="100000">
                                          <p:val>
                                            <p:fltVal val="0"/>
                                          </p:val>
                                        </p:tav>
                                      </p:tavLst>
                                    </p:anim>
                                    <p:anim calcmode="lin" valueType="num">
                                      <p:cBhvr>
                                        <p:cTn id="9" dur="800" decel="100000" fill="hold"/>
                                        <p:tgtEl>
                                          <p:spTgt spid="14339"/>
                                        </p:tgtEl>
                                        <p:attrNameLst>
                                          <p:attrName>ppt_x</p:attrName>
                                        </p:attrNameLst>
                                      </p:cBhvr>
                                      <p:tavLst>
                                        <p:tav tm="0">
                                          <p:val>
                                            <p:strVal val="#ppt_x+0.4"/>
                                          </p:val>
                                        </p:tav>
                                        <p:tav tm="100000">
                                          <p:val>
                                            <p:strVal val="#ppt_x-0.05"/>
                                          </p:val>
                                        </p:tav>
                                      </p:tavLst>
                                    </p:anim>
                                    <p:anim calcmode="lin" valueType="num">
                                      <p:cBhvr>
                                        <p:cTn id="10" dur="800" decel="100000" fill="hold"/>
                                        <p:tgtEl>
                                          <p:spTgt spid="1433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4340"/>
                                        </p:tgtEl>
                                        <p:attrNameLst>
                                          <p:attrName>style.visibility</p:attrName>
                                        </p:attrNameLst>
                                      </p:cBhvr>
                                      <p:to>
                                        <p:strVal val="visible"/>
                                      </p:to>
                                    </p:set>
                                    <p:animEffect transition="in" filter="fade">
                                      <p:cBhvr>
                                        <p:cTn id="17" dur="800" decel="100000"/>
                                        <p:tgtEl>
                                          <p:spTgt spid="14340"/>
                                        </p:tgtEl>
                                      </p:cBhvr>
                                    </p:animEffect>
                                    <p:anim calcmode="lin" valueType="num">
                                      <p:cBhvr>
                                        <p:cTn id="18" dur="800" decel="100000" fill="hold"/>
                                        <p:tgtEl>
                                          <p:spTgt spid="14340"/>
                                        </p:tgtEl>
                                        <p:attrNameLst>
                                          <p:attrName>style.rotation</p:attrName>
                                        </p:attrNameLst>
                                      </p:cBhvr>
                                      <p:tavLst>
                                        <p:tav tm="0">
                                          <p:val>
                                            <p:fltVal val="-90"/>
                                          </p:val>
                                        </p:tav>
                                        <p:tav tm="100000">
                                          <p:val>
                                            <p:fltVal val="0"/>
                                          </p:val>
                                        </p:tav>
                                      </p:tavLst>
                                    </p:anim>
                                    <p:anim calcmode="lin" valueType="num">
                                      <p:cBhvr>
                                        <p:cTn id="19" dur="800" decel="100000" fill="hold"/>
                                        <p:tgtEl>
                                          <p:spTgt spid="14340"/>
                                        </p:tgtEl>
                                        <p:attrNameLst>
                                          <p:attrName>ppt_x</p:attrName>
                                        </p:attrNameLst>
                                      </p:cBhvr>
                                      <p:tavLst>
                                        <p:tav tm="0">
                                          <p:val>
                                            <p:strVal val="#ppt_x+0.4"/>
                                          </p:val>
                                        </p:tav>
                                        <p:tav tm="100000">
                                          <p:val>
                                            <p:strVal val="#ppt_x-0.05"/>
                                          </p:val>
                                        </p:tav>
                                      </p:tavLst>
                                    </p:anim>
                                    <p:anim calcmode="lin" valueType="num">
                                      <p:cBhvr>
                                        <p:cTn id="20" dur="800" decel="100000" fill="hold"/>
                                        <p:tgtEl>
                                          <p:spTgt spid="14340"/>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4340"/>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434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0" y="1295400"/>
            <a:ext cx="91440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In the Bible, there are seven things made of fine twined linen:</a:t>
            </a:r>
          </a:p>
        </p:txBody>
      </p:sp>
      <p:sp>
        <p:nvSpPr>
          <p:cNvPr id="15363" name="Rectangle 3"/>
          <p:cNvSpPr>
            <a:spLocks noChangeArrowheads="1"/>
          </p:cNvSpPr>
          <p:nvPr/>
        </p:nvSpPr>
        <p:spPr bwMode="auto">
          <a:xfrm>
            <a:off x="228600" y="2209800"/>
            <a:ext cx="8915400" cy="310854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2800" b="1" dirty="0">
                <a:solidFill>
                  <a:srgbClr val="FF9375"/>
                </a:solidFill>
                <a:latin typeface="Andalus" pitchFamily="2" charset="-78"/>
                <a:ea typeface="Times New Roman" pitchFamily="18" charset="0"/>
                <a:cs typeface="Andalus" pitchFamily="2" charset="-78"/>
              </a:rPr>
              <a:t>Gate of the Court  (Ex. 27:16)</a:t>
            </a:r>
            <a:endParaRPr lang="en-US" sz="2800" b="1" dirty="0">
              <a:solidFill>
                <a:srgbClr val="FF9375"/>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FFA74F"/>
                </a:solidFill>
                <a:latin typeface="Andalus" pitchFamily="2" charset="-78"/>
                <a:ea typeface="Times New Roman" pitchFamily="18" charset="0"/>
                <a:cs typeface="Andalus" pitchFamily="2" charset="-78"/>
              </a:rPr>
              <a:t>Door of the Tabernacle (Ex. 26:36)</a:t>
            </a:r>
            <a:endParaRPr lang="en-US" sz="2800" b="1" dirty="0">
              <a:solidFill>
                <a:srgbClr val="FFA74F"/>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FFBF4B"/>
                </a:solidFill>
                <a:latin typeface="Andalus" pitchFamily="2" charset="-78"/>
                <a:ea typeface="Times New Roman" pitchFamily="18" charset="0"/>
                <a:cs typeface="Andalus" pitchFamily="2" charset="-78"/>
              </a:rPr>
              <a:t>Veil (Ex. 26:31)</a:t>
            </a:r>
            <a:endParaRPr lang="en-US" sz="2800" b="1" dirty="0">
              <a:solidFill>
                <a:srgbClr val="FFBF4B"/>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8AA7E2"/>
                </a:solidFill>
                <a:latin typeface="Andalus" pitchFamily="2" charset="-78"/>
                <a:ea typeface="Times New Roman" pitchFamily="18" charset="0"/>
                <a:cs typeface="Andalus" pitchFamily="2" charset="-78"/>
              </a:rPr>
              <a:t>Ephod (Ex. 28:6)</a:t>
            </a:r>
            <a:endParaRPr lang="en-US" sz="2800" b="1" dirty="0">
              <a:solidFill>
                <a:srgbClr val="8AA7E2"/>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002E5C"/>
                </a:solidFill>
                <a:latin typeface="Andalus" pitchFamily="2" charset="-78"/>
                <a:ea typeface="Times New Roman" pitchFamily="18" charset="0"/>
                <a:cs typeface="Andalus" pitchFamily="2" charset="-78"/>
              </a:rPr>
              <a:t>Girdle (Ex. 28:8)</a:t>
            </a:r>
            <a:endParaRPr lang="en-US" sz="2800" b="1" dirty="0">
              <a:solidFill>
                <a:srgbClr val="002E5C"/>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FF9375"/>
                </a:solidFill>
                <a:latin typeface="Andalus" pitchFamily="2" charset="-78"/>
                <a:ea typeface="Times New Roman" pitchFamily="18" charset="0"/>
                <a:cs typeface="Andalus" pitchFamily="2" charset="-78"/>
              </a:rPr>
              <a:t>Hem of the Priest’s Robe (Ezek. 44:17)</a:t>
            </a:r>
            <a:endParaRPr lang="en-US" sz="2800" b="1" dirty="0">
              <a:solidFill>
                <a:srgbClr val="FF9375"/>
              </a:solidFill>
              <a:latin typeface="Andalus" pitchFamily="2" charset="-78"/>
              <a:ea typeface="+mn-ea"/>
              <a:cs typeface="Andalus" pitchFamily="2" charset="-78"/>
            </a:endParaRPr>
          </a:p>
          <a:p>
            <a:pPr eaLnBrk="0" hangingPunct="0">
              <a:buFontTx/>
              <a:buChar char="•"/>
              <a:tabLst>
                <a:tab pos="685800" algn="l"/>
              </a:tabLst>
              <a:defRPr/>
            </a:pPr>
            <a:r>
              <a:rPr lang="en-US" sz="2800" b="1" dirty="0">
                <a:solidFill>
                  <a:srgbClr val="FFA74F"/>
                </a:solidFill>
                <a:latin typeface="Andalus" pitchFamily="2" charset="-78"/>
                <a:ea typeface="Times New Roman" pitchFamily="18" charset="0"/>
                <a:cs typeface="Andalus" pitchFamily="2" charset="-78"/>
              </a:rPr>
              <a:t>Inner Coverings of the Curtains of the Tabernacle  </a:t>
            </a:r>
            <a:r>
              <a:rPr lang="en-US" sz="2400" b="1" dirty="0">
                <a:solidFill>
                  <a:srgbClr val="FFA74F"/>
                </a:solidFill>
                <a:latin typeface="Andalus" pitchFamily="2" charset="-78"/>
                <a:ea typeface="Times New Roman" pitchFamily="18" charset="0"/>
                <a:cs typeface="Andalus" pitchFamily="2" charset="-78"/>
              </a:rPr>
              <a:t>(Ex. 26:1)</a:t>
            </a:r>
            <a:endParaRPr lang="en-US" sz="2400" b="1" dirty="0">
              <a:solidFill>
                <a:srgbClr val="FFA74F"/>
              </a:solidFill>
              <a:latin typeface="Andalus" pitchFamily="2" charset="-78"/>
              <a:ea typeface="+mn-ea"/>
              <a:cs typeface="Andalus" pitchFamily="2" charset="-78"/>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6477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There were ten of these curtains.  They were placed under the curtains of goat’s hair and formed the ceiling for the Tabernacle (Ex. 26: 1-6). </a:t>
            </a:r>
          </a:p>
        </p:txBody>
      </p:sp>
      <p:sp>
        <p:nvSpPr>
          <p:cNvPr id="5" name="Rectangle 4"/>
          <p:cNvSpPr/>
          <p:nvPr/>
        </p:nvSpPr>
        <p:spPr>
          <a:xfrm>
            <a:off x="838200" y="2667000"/>
            <a:ext cx="7696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curtains were dropped over the outside of the boards.  However, they were not allowed to touch the ground.</a:t>
            </a:r>
          </a:p>
        </p:txBody>
      </p:sp>
      <p:sp>
        <p:nvSpPr>
          <p:cNvPr id="6" name="Rectangle 5"/>
          <p:cNvSpPr/>
          <p:nvPr/>
        </p:nvSpPr>
        <p:spPr>
          <a:xfrm>
            <a:off x="2286000" y="4267200"/>
            <a:ext cx="6858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In the same way, Christ’s purity was never contaminated by the world.  Hebrews 7:26 states that He was “holy, harmless, undefiled, separated from sinners”.</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7415" name="Picture 7" descr="C:\Users\Candra Poitras\Pictures\ClearBlueSky[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73200" y="4648200"/>
            <a:ext cx="2946400" cy="2209800"/>
          </a:xfrm>
          <a:prstGeom prst="rect">
            <a:avLst/>
          </a:prstGeom>
          <a:ln>
            <a:noFill/>
          </a:ln>
          <a:effectLst>
            <a:softEdge rad="112500"/>
          </a:effectLst>
        </p:spPr>
      </p:pic>
      <p:pic>
        <p:nvPicPr>
          <p:cNvPr id="17413" name="Picture 5" descr="C:\Users\Candra Poitras\Pictures\scarlet_red[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9200" y="4359691"/>
            <a:ext cx="2274888" cy="2498309"/>
          </a:xfrm>
          <a:prstGeom prst="rect">
            <a:avLst/>
          </a:prstGeom>
          <a:ln>
            <a:noFill/>
          </a:ln>
          <a:effectLst>
            <a:softEdge rad="112500"/>
          </a:effectLst>
        </p:spPr>
      </p:pic>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1066800" y="533400"/>
            <a:ext cx="73914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To make the ceiling even more beautiful, </a:t>
            </a:r>
            <a:r>
              <a:rPr lang="en-US" sz="3200" b="1" dirty="0" err="1">
                <a:solidFill>
                  <a:srgbClr val="002E5C"/>
                </a:solidFill>
                <a:latin typeface="Andalus" pitchFamily="2" charset="-78"/>
                <a:ea typeface="+mn-ea"/>
                <a:cs typeface="Andalus" pitchFamily="2" charset="-78"/>
              </a:rPr>
              <a:t>cherubims</a:t>
            </a:r>
            <a:r>
              <a:rPr lang="en-US" sz="3200" b="1" dirty="0">
                <a:solidFill>
                  <a:srgbClr val="002E5C"/>
                </a:solidFill>
                <a:latin typeface="Andalus" pitchFamily="2" charset="-78"/>
                <a:ea typeface="+mn-ea"/>
                <a:cs typeface="Andalus" pitchFamily="2" charset="-78"/>
              </a:rPr>
              <a:t> were embroidered on the white linen in blue, purple, and scarlet (Ex. 26:1).  Each color represented a feature of Christ.</a:t>
            </a:r>
          </a:p>
        </p:txBody>
      </p:sp>
      <p:sp>
        <p:nvSpPr>
          <p:cNvPr id="17411" name="Rectangle 3"/>
          <p:cNvSpPr>
            <a:spLocks noChangeArrowheads="1"/>
          </p:cNvSpPr>
          <p:nvPr/>
        </p:nvSpPr>
        <p:spPr bwMode="auto">
          <a:xfrm>
            <a:off x="1828800" y="2590800"/>
            <a:ext cx="69342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3200" b="1" dirty="0">
                <a:solidFill>
                  <a:srgbClr val="8AA7E2"/>
                </a:solidFill>
                <a:latin typeface="Andalus" pitchFamily="2" charset="-78"/>
                <a:ea typeface="Times New Roman" pitchFamily="18" charset="0"/>
                <a:cs typeface="Andalus" pitchFamily="2" charset="-78"/>
              </a:rPr>
              <a:t>BLUE –	heavenly nature of Christ</a:t>
            </a:r>
            <a:endParaRPr lang="en-US" sz="3200" b="1" dirty="0">
              <a:solidFill>
                <a:srgbClr val="8AA7E2"/>
              </a:solidFill>
              <a:latin typeface="Andalus" pitchFamily="2" charset="-78"/>
              <a:ea typeface="+mn-ea"/>
              <a:cs typeface="Andalus" pitchFamily="2" charset="-78"/>
            </a:endParaRPr>
          </a:p>
          <a:p>
            <a:pPr eaLnBrk="0" hangingPunct="0">
              <a:buFontTx/>
              <a:buChar char="•"/>
              <a:tabLst>
                <a:tab pos="685800" algn="l"/>
              </a:tabLst>
              <a:defRPr/>
            </a:pPr>
            <a:r>
              <a:rPr lang="en-US" sz="3200" b="1" dirty="0">
                <a:solidFill>
                  <a:srgbClr val="FF9375"/>
                </a:solidFill>
                <a:latin typeface="Andalus" pitchFamily="2" charset="-78"/>
                <a:ea typeface="Times New Roman" pitchFamily="18" charset="0"/>
                <a:cs typeface="Andalus" pitchFamily="2" charset="-78"/>
              </a:rPr>
              <a:t>PURPLE – 	king</a:t>
            </a:r>
            <a:endParaRPr lang="en-US" sz="3200" b="1" dirty="0">
              <a:solidFill>
                <a:srgbClr val="FF9375"/>
              </a:solidFill>
              <a:latin typeface="Andalus" pitchFamily="2" charset="-78"/>
              <a:ea typeface="+mn-ea"/>
              <a:cs typeface="Andalus" pitchFamily="2" charset="-78"/>
            </a:endParaRPr>
          </a:p>
          <a:p>
            <a:pPr eaLnBrk="0" hangingPunct="0">
              <a:buFontTx/>
              <a:buChar char="•"/>
              <a:tabLst>
                <a:tab pos="685800" algn="l"/>
              </a:tabLst>
              <a:defRPr/>
            </a:pPr>
            <a:r>
              <a:rPr lang="en-US" sz="3200" b="1" dirty="0">
                <a:solidFill>
                  <a:srgbClr val="FFA74F"/>
                </a:solidFill>
                <a:latin typeface="Andalus" pitchFamily="2" charset="-78"/>
                <a:ea typeface="Times New Roman" pitchFamily="18" charset="0"/>
                <a:cs typeface="Andalus" pitchFamily="2" charset="-78"/>
              </a:rPr>
              <a:t>SCARLET – man of sorrows, priest</a:t>
            </a:r>
            <a:endParaRPr lang="en-US" sz="3200" b="1" dirty="0">
              <a:solidFill>
                <a:srgbClr val="FFA74F"/>
              </a:solidFill>
              <a:latin typeface="Andalus" pitchFamily="2" charset="-78"/>
              <a:ea typeface="+mn-ea"/>
              <a:cs typeface="Andalus" pitchFamily="2" charset="-78"/>
            </a:endParaRPr>
          </a:p>
          <a:p>
            <a:pPr eaLnBrk="0" hangingPunct="0">
              <a:buFontTx/>
              <a:buChar char="•"/>
              <a:tabLst>
                <a:tab pos="685800" algn="l"/>
              </a:tabLst>
              <a:defRPr/>
            </a:pPr>
            <a:r>
              <a:rPr lang="en-US" sz="3200" b="1" dirty="0">
                <a:solidFill>
                  <a:srgbClr val="FFBF4B"/>
                </a:solidFill>
                <a:latin typeface="Andalus" pitchFamily="2" charset="-78"/>
                <a:ea typeface="Times New Roman" pitchFamily="18" charset="0"/>
                <a:cs typeface="Andalus" pitchFamily="2" charset="-78"/>
              </a:rPr>
              <a:t>WHITE –	purity</a:t>
            </a:r>
            <a:endParaRPr lang="en-US" sz="3200" b="1" dirty="0">
              <a:solidFill>
                <a:srgbClr val="FFBF4B"/>
              </a:solidFill>
              <a:latin typeface="Andalus" pitchFamily="2" charset="-78"/>
              <a:ea typeface="+mn-ea"/>
              <a:cs typeface="Andalus" pitchFamily="2" charset="-78"/>
            </a:endParaRPr>
          </a:p>
        </p:txBody>
      </p:sp>
      <p:pic>
        <p:nvPicPr>
          <p:cNvPr id="17412" name="Picture 4" descr="C:\Users\Candra Poitras\Pictures\800px-Auto_Racing_White.svg[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53200" y="5067300"/>
            <a:ext cx="2387600" cy="1790700"/>
          </a:xfrm>
          <a:prstGeom prst="rect">
            <a:avLst/>
          </a:prstGeom>
          <a:ln>
            <a:noFill/>
          </a:ln>
          <a:effectLst>
            <a:softEdge rad="112500"/>
          </a:effectLst>
        </p:spPr>
      </p:pic>
      <p:pic>
        <p:nvPicPr>
          <p:cNvPr id="17414" name="Picture 6" descr="C:\Users\Candra Poitras\Pictures\Purple[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81400" y="4876800"/>
            <a:ext cx="2082007" cy="1981200"/>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152400" y="1524000"/>
            <a:ext cx="4343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curtains of the Tabernacle may seem insignificant, but in God’s Plan, everything is important and has a place to be used for God’s glory.</a:t>
            </a:r>
          </a:p>
        </p:txBody>
      </p:sp>
      <p:pic>
        <p:nvPicPr>
          <p:cNvPr id="18435" name="Picture 3" descr="C:\Users\Candra Poitras\Pictures\Tabernacle_Coverings[1].jpg"/>
          <p:cNvPicPr>
            <a:picLocks noChangeAspect="1" noChangeArrowheads="1"/>
          </p:cNvPicPr>
          <p:nvPr/>
        </p:nvPicPr>
        <p:blipFill>
          <a:blip r:embed="rId2" cstate="print"/>
          <a:srcRect/>
          <a:stretch>
            <a:fillRect/>
          </a:stretch>
        </p:blipFill>
        <p:spPr bwMode="auto">
          <a:xfrm>
            <a:off x="4495800" y="1676400"/>
            <a:ext cx="4495500" cy="31718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dissolve">
                                      <p:cBhvr>
                                        <p:cTn id="12"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381000" y="914400"/>
            <a:ext cx="86106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“Moreover thou shalt make the tabernacle within curtains of fine twined linen, and blue, and purple, and scarlet:  with cherubim of cunning work shalt thou make them.”</a:t>
            </a:r>
            <a:endParaRPr lang="en-US" sz="3200" dirty="0">
              <a:solidFill>
                <a:srgbClr val="8AA7E2"/>
              </a:solidFill>
              <a:latin typeface="Andalus" pitchFamily="2" charset="-78"/>
              <a:ea typeface="+mn-ea"/>
              <a:cs typeface="Andalus" pitchFamily="2" charset="-78"/>
            </a:endParaRPr>
          </a:p>
          <a:p>
            <a:pPr algn="ctr" eaLnBrk="0" hangingPunct="0">
              <a:defRPr/>
            </a:pPr>
            <a:r>
              <a:rPr lang="en-US" sz="3200" b="1" dirty="0">
                <a:solidFill>
                  <a:srgbClr val="8AA7E2"/>
                </a:solidFill>
                <a:latin typeface="Andalus" pitchFamily="2" charset="-78"/>
                <a:ea typeface="Times New Roman" pitchFamily="18" charset="0"/>
                <a:cs typeface="Andalus" pitchFamily="2" charset="-78"/>
              </a:rPr>
              <a:t>And thou shalt make curtains of goats’ hair to be a covering upon the tabernacle: </a:t>
            </a:r>
            <a:endParaRPr lang="en-US" sz="3200" dirty="0">
              <a:solidFill>
                <a:srgbClr val="8AA7E2"/>
              </a:solidFill>
              <a:latin typeface="Andalus" pitchFamily="2" charset="-78"/>
              <a:ea typeface="+mn-ea"/>
              <a:cs typeface="Andalus" pitchFamily="2" charset="-78"/>
            </a:endParaRPr>
          </a:p>
          <a:p>
            <a:pPr algn="ctr" eaLnBrk="0" hangingPunct="0">
              <a:defRPr/>
            </a:pPr>
            <a:r>
              <a:rPr lang="en-US" sz="3200" b="1" dirty="0">
                <a:solidFill>
                  <a:srgbClr val="8AA7E2"/>
                </a:solidFill>
                <a:latin typeface="Andalus" pitchFamily="2" charset="-78"/>
                <a:ea typeface="Times New Roman" pitchFamily="18" charset="0"/>
                <a:cs typeface="Andalus" pitchFamily="2" charset="-78"/>
              </a:rPr>
              <a:t>And thou shalt make a covering for the tent of rams’ skins dyed red, and a covering above of badgers’ skins.”</a:t>
            </a:r>
            <a:endParaRPr lang="en-US" sz="3200" b="1" i="1" dirty="0">
              <a:solidFill>
                <a:srgbClr val="8AA7E2"/>
              </a:solidFill>
              <a:latin typeface="Andalus" pitchFamily="2" charset="-78"/>
              <a:ea typeface="Times New Roman" pitchFamily="18" charset="0"/>
              <a:cs typeface="Andalus" pitchFamily="2" charset="-78"/>
            </a:endParaRPr>
          </a:p>
          <a:p>
            <a:pPr algn="ctr" eaLnBrk="0" hangingPunct="0">
              <a:defRPr/>
            </a:pPr>
            <a:r>
              <a:rPr lang="en-US" sz="3200" b="1" i="1" dirty="0">
                <a:solidFill>
                  <a:srgbClr val="8AA7E2"/>
                </a:solidFill>
                <a:latin typeface="Andalus" pitchFamily="2" charset="-78"/>
                <a:ea typeface="Times New Roman" pitchFamily="18" charset="0"/>
                <a:cs typeface="Andalus" pitchFamily="2" charset="-78"/>
              </a:rPr>
              <a:t>(Exodus 26: 1, 7, and 14)</a:t>
            </a:r>
            <a:r>
              <a:rPr lang="en-US" sz="3200"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1219200" y="228600"/>
            <a:ext cx="4724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Lord has always been concerned with the beauty of the inside of His dwelling place.  He wants us to be holy both within and without, and His plan will accomplish this.</a:t>
            </a:r>
          </a:p>
        </p:txBody>
      </p:sp>
      <p:pic>
        <p:nvPicPr>
          <p:cNvPr id="5123" name="Picture 3" descr="C:\Users\Candra Poitras\Pictures\CA7OVMALCA54DPB4CAHJSD3ZCAOIDAYSCAQZ8MKQCAPGG6ZXCADTXVOCCAXC8HC9CAP1XX9WCAWGBQF0CA9CV7A9CAJKKWE0CA5CLT50CA7V6ULLCABNKZZ1CAL06CAGCA0926IQCA6ZEH7O.jpg"/>
          <p:cNvPicPr>
            <a:picLocks noChangeAspect="1" noChangeArrowheads="1"/>
          </p:cNvPicPr>
          <p:nvPr/>
        </p:nvPicPr>
        <p:blipFill>
          <a:blip r:embed="rId3" cstate="print"/>
          <a:srcRect/>
          <a:stretch>
            <a:fillRect/>
          </a:stretch>
        </p:blipFill>
        <p:spPr bwMode="auto">
          <a:xfrm rot="21159050">
            <a:off x="5324331" y="3398908"/>
            <a:ext cx="3627319" cy="3240405"/>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0" y="1371600"/>
            <a:ext cx="8686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The top of the Tabernacle was made up of four coverings.  They are as follows:</a:t>
            </a:r>
          </a:p>
        </p:txBody>
      </p:sp>
      <p:sp>
        <p:nvSpPr>
          <p:cNvPr id="6147" name="Rectangle 3"/>
          <p:cNvSpPr>
            <a:spLocks noChangeArrowheads="1"/>
          </p:cNvSpPr>
          <p:nvPr/>
        </p:nvSpPr>
        <p:spPr bwMode="auto">
          <a:xfrm>
            <a:off x="609600" y="2438400"/>
            <a:ext cx="74676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marL="514350" indent="-514350" eaLnBrk="0" hangingPunct="0">
              <a:buFont typeface="+mj-lt"/>
              <a:buAutoNum type="arabicParenR"/>
              <a:tabLst>
                <a:tab pos="685800" algn="l"/>
              </a:tabLst>
              <a:defRPr/>
            </a:pPr>
            <a:r>
              <a:rPr lang="en-US" sz="3200" b="1" dirty="0">
                <a:solidFill>
                  <a:srgbClr val="FF9375"/>
                </a:solidFill>
                <a:latin typeface="Andalus" pitchFamily="2" charset="-78"/>
                <a:ea typeface="Times New Roman" pitchFamily="18" charset="0"/>
                <a:cs typeface="Andalus" pitchFamily="2" charset="-78"/>
              </a:rPr>
              <a:t>BADGER SKINS  - Humiliation</a:t>
            </a:r>
            <a:endParaRPr lang="en-US" sz="3200" b="1" dirty="0">
              <a:solidFill>
                <a:srgbClr val="FF9375"/>
              </a:solidFill>
              <a:latin typeface="Andalus" pitchFamily="2" charset="-78"/>
              <a:ea typeface="+mn-ea"/>
              <a:cs typeface="Andalus" pitchFamily="2" charset="-78"/>
            </a:endParaRPr>
          </a:p>
          <a:p>
            <a:pPr marL="514350" indent="-514350" eaLnBrk="0" hangingPunct="0">
              <a:buFont typeface="+mj-lt"/>
              <a:buAutoNum type="arabicParenR"/>
              <a:tabLst>
                <a:tab pos="685800" algn="l"/>
              </a:tabLst>
              <a:defRPr/>
            </a:pPr>
            <a:r>
              <a:rPr lang="en-US" sz="3200" b="1" dirty="0">
                <a:solidFill>
                  <a:srgbClr val="8AA7E2"/>
                </a:solidFill>
                <a:latin typeface="Andalus" pitchFamily="2" charset="-78"/>
                <a:ea typeface="Times New Roman" pitchFamily="18" charset="0"/>
                <a:cs typeface="Andalus" pitchFamily="2" charset="-78"/>
              </a:rPr>
              <a:t>RAM’S SKIN DYED RED – Substitute</a:t>
            </a:r>
            <a:endParaRPr lang="en-US" sz="3200" b="1" dirty="0">
              <a:solidFill>
                <a:srgbClr val="8AA7E2"/>
              </a:solidFill>
              <a:latin typeface="Andalus" pitchFamily="2" charset="-78"/>
              <a:ea typeface="+mn-ea"/>
              <a:cs typeface="Andalus" pitchFamily="2" charset="-78"/>
            </a:endParaRPr>
          </a:p>
          <a:p>
            <a:pPr marL="514350" indent="-514350" eaLnBrk="0" hangingPunct="0">
              <a:buFont typeface="+mj-lt"/>
              <a:buAutoNum type="arabicParenR"/>
              <a:tabLst>
                <a:tab pos="685800" algn="l"/>
              </a:tabLst>
              <a:defRPr/>
            </a:pPr>
            <a:r>
              <a:rPr lang="en-US" sz="3200" b="1" dirty="0">
                <a:solidFill>
                  <a:srgbClr val="FFA74F"/>
                </a:solidFill>
                <a:latin typeface="Andalus" pitchFamily="2" charset="-78"/>
                <a:ea typeface="Times New Roman" pitchFamily="18" charset="0"/>
                <a:cs typeface="Andalus" pitchFamily="2" charset="-78"/>
              </a:rPr>
              <a:t>WHITE GOAT’S HAIR – Sin-offering</a:t>
            </a:r>
            <a:endParaRPr lang="en-US" sz="3200" b="1" i="1" dirty="0">
              <a:solidFill>
                <a:srgbClr val="FFA74F"/>
              </a:solidFill>
              <a:latin typeface="Andalus" pitchFamily="2" charset="-78"/>
              <a:ea typeface="Times New Roman" pitchFamily="18" charset="0"/>
              <a:cs typeface="Andalus" pitchFamily="2" charset="-78"/>
            </a:endParaRPr>
          </a:p>
          <a:p>
            <a:pPr marL="514350" indent="-514350" eaLnBrk="0" hangingPunct="0">
              <a:buFont typeface="+mj-lt"/>
              <a:buAutoNum type="arabicParenR"/>
              <a:tabLst>
                <a:tab pos="685800" algn="l"/>
              </a:tabLst>
              <a:defRPr/>
            </a:pPr>
            <a:r>
              <a:rPr lang="en-US" sz="3200" b="1" i="1" dirty="0">
                <a:solidFill>
                  <a:srgbClr val="002E5C"/>
                </a:solidFill>
                <a:latin typeface="Andalus" pitchFamily="2" charset="-78"/>
                <a:ea typeface="Times New Roman" pitchFamily="18" charset="0"/>
                <a:cs typeface="Andalus" pitchFamily="2" charset="-78"/>
              </a:rPr>
              <a:t>LINEN – Christ’s Purity</a:t>
            </a:r>
            <a:r>
              <a:rPr lang="en-US" sz="3200" b="1" dirty="0">
                <a:solidFill>
                  <a:srgbClr val="002E5C"/>
                </a:solidFill>
                <a:latin typeface="Andalus" pitchFamily="2" charset="-78"/>
                <a:ea typeface="+mn-ea"/>
                <a:cs typeface="Andalus" pitchFamily="2" charset="-78"/>
              </a:rPr>
              <a:t>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1295400" y="3429000"/>
            <a:ext cx="7620000" cy="2554545"/>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200" b="1" dirty="0">
                <a:solidFill>
                  <a:srgbClr val="002E5C"/>
                </a:solidFill>
                <a:latin typeface="Andalus" pitchFamily="2" charset="-78"/>
                <a:ea typeface="+mn-ea"/>
                <a:cs typeface="Andalus" pitchFamily="2" charset="-78"/>
              </a:rPr>
              <a:t>These coverings or curtains are listed from the outside to the inside.  The world could only see the Badgers skin, but the priests could see the beautiful linen from the inside of the Tabernacle (read Exodus 26:1-14).</a:t>
            </a:r>
          </a:p>
        </p:txBody>
      </p:sp>
      <p:pic>
        <p:nvPicPr>
          <p:cNvPr id="7171" name="Picture 3" descr="C:\Users\Candra Poitras\Pictures\graphic-tabernacleModel[1].jpg"/>
          <p:cNvPicPr>
            <a:picLocks noChangeAspect="1" noChangeArrowheads="1"/>
          </p:cNvPicPr>
          <p:nvPr/>
        </p:nvPicPr>
        <p:blipFill>
          <a:blip r:embed="rId2" cstate="print"/>
          <a:srcRect/>
          <a:stretch>
            <a:fillRect/>
          </a:stretch>
        </p:blipFill>
        <p:spPr bwMode="auto">
          <a:xfrm rot="20302605">
            <a:off x="471344" y="686718"/>
            <a:ext cx="3352800" cy="2371318"/>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990600" y="304800"/>
            <a:ext cx="8153400" cy="2246769"/>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8AA7E2"/>
                </a:solidFill>
                <a:latin typeface="Andalus" pitchFamily="2" charset="-78"/>
                <a:ea typeface="+mn-ea"/>
                <a:cs typeface="Andalus" pitchFamily="2" charset="-78"/>
              </a:rPr>
              <a:t>The badger skins were not dressed, so they were an ugly dull blue-gray color.  They were not pleasant to look at.  Those who could not enter the Tabernacle, saw only an ugly, uninviting tent.  They could not see the beauty that was inside. </a:t>
            </a:r>
          </a:p>
        </p:txBody>
      </p:sp>
      <p:pic>
        <p:nvPicPr>
          <p:cNvPr id="8195" name="Picture 3" descr="C:\Users\Candra Poitras\Pictures\9-1_coverin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43200" y="2438400"/>
            <a:ext cx="4495800" cy="2209800"/>
          </a:xfrm>
          <a:prstGeom prst="rect">
            <a:avLst/>
          </a:prstGeom>
          <a:ln>
            <a:noFill/>
          </a:ln>
          <a:effectLst>
            <a:softEdge rad="112500"/>
          </a:effectLst>
        </p:spPr>
      </p:pic>
      <p:sp>
        <p:nvSpPr>
          <p:cNvPr id="6" name="Rectangle 5"/>
          <p:cNvSpPr/>
          <p:nvPr/>
        </p:nvSpPr>
        <p:spPr>
          <a:xfrm>
            <a:off x="1143000" y="4648200"/>
            <a:ext cx="7848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Sinners cannot understand why anyone would desire to live for God.  We who are in the Church, however, know of the beauty and wonder that they cannot see or know.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fade">
                                      <p:cBhvr>
                                        <p:cTn id="15" dur="1000"/>
                                        <p:tgtEl>
                                          <p:spTgt spid="8195"/>
                                        </p:tgtEl>
                                      </p:cBhvr>
                                    </p:animEffect>
                                    <p:anim calcmode="lin" valueType="num">
                                      <p:cBhvr>
                                        <p:cTn id="16" dur="1000" fill="hold"/>
                                        <p:tgtEl>
                                          <p:spTgt spid="8195"/>
                                        </p:tgtEl>
                                        <p:attrNameLst>
                                          <p:attrName>ppt_x</p:attrName>
                                        </p:attrNameLst>
                                      </p:cBhvr>
                                      <p:tavLst>
                                        <p:tav tm="0">
                                          <p:val>
                                            <p:strVal val="#ppt_x"/>
                                          </p:val>
                                        </p:tav>
                                        <p:tav tm="100000">
                                          <p:val>
                                            <p:strVal val="#ppt_x"/>
                                          </p:val>
                                        </p:tav>
                                      </p:tavLst>
                                    </p:anim>
                                    <p:anim calcmode="lin" valueType="num">
                                      <p:cBhvr>
                                        <p:cTn id="17" dur="900" decel="100000" fill="hold"/>
                                        <p:tgtEl>
                                          <p:spTgt spid="819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19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0" y="1371600"/>
            <a:ext cx="9144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The badger skins are a type of humiliation.  Isaiah 53:2-3 says, “He hath no form nor comeliness and when we shall see Him, there is no beauty that we should desire Him.  He is despised and rejected of men; a man of sorrows, and acquainted with grief.”</a:t>
            </a:r>
          </a:p>
        </p:txBody>
      </p:sp>
      <p:pic>
        <p:nvPicPr>
          <p:cNvPr id="9219"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3810000"/>
            <a:ext cx="1288891" cy="1752600"/>
          </a:xfrm>
          <a:prstGeom prst="rect">
            <a:avLst/>
          </a:prstGeom>
          <a:ln>
            <a:noFill/>
          </a:ln>
          <a:effectLst>
            <a:softEdge rad="112500"/>
          </a:effectLst>
        </p:spPr>
      </p:pic>
      <p:pic>
        <p:nvPicPr>
          <p:cNvPr id="7"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8800" y="3810000"/>
            <a:ext cx="1288891" cy="1752600"/>
          </a:xfrm>
          <a:prstGeom prst="rect">
            <a:avLst/>
          </a:prstGeom>
          <a:ln>
            <a:noFill/>
          </a:ln>
          <a:effectLst>
            <a:softEdge rad="112500"/>
          </a:effectLst>
        </p:spPr>
      </p:pic>
      <p:pic>
        <p:nvPicPr>
          <p:cNvPr id="8"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19400" y="3810000"/>
            <a:ext cx="1288891" cy="1752600"/>
          </a:xfrm>
          <a:prstGeom prst="rect">
            <a:avLst/>
          </a:prstGeom>
          <a:ln>
            <a:noFill/>
          </a:ln>
          <a:effectLst>
            <a:softEdge rad="112500"/>
          </a:effectLst>
        </p:spPr>
      </p:pic>
      <p:pic>
        <p:nvPicPr>
          <p:cNvPr id="9"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33800" y="3810000"/>
            <a:ext cx="1288891" cy="1752600"/>
          </a:xfrm>
          <a:prstGeom prst="rect">
            <a:avLst/>
          </a:prstGeom>
          <a:ln>
            <a:noFill/>
          </a:ln>
          <a:effectLst>
            <a:softEdge rad="112500"/>
          </a:effectLst>
        </p:spPr>
      </p:pic>
      <p:pic>
        <p:nvPicPr>
          <p:cNvPr id="10"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24400" y="3810000"/>
            <a:ext cx="1288891" cy="1752600"/>
          </a:xfrm>
          <a:prstGeom prst="rect">
            <a:avLst/>
          </a:prstGeom>
          <a:ln>
            <a:noFill/>
          </a:ln>
          <a:effectLst>
            <a:softEdge rad="112500"/>
          </a:effectLst>
        </p:spPr>
      </p:pic>
      <p:pic>
        <p:nvPicPr>
          <p:cNvPr id="11"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1200" y="3810000"/>
            <a:ext cx="1288891" cy="1752600"/>
          </a:xfrm>
          <a:prstGeom prst="rect">
            <a:avLst/>
          </a:prstGeom>
          <a:ln>
            <a:noFill/>
          </a:ln>
          <a:effectLst>
            <a:softEdge rad="112500"/>
          </a:effectLst>
        </p:spPr>
      </p:pic>
      <p:pic>
        <p:nvPicPr>
          <p:cNvPr id="12"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781800" y="3810000"/>
            <a:ext cx="1288891" cy="1752600"/>
          </a:xfrm>
          <a:prstGeom prst="rect">
            <a:avLst/>
          </a:prstGeom>
          <a:ln>
            <a:noFill/>
          </a:ln>
          <a:effectLst>
            <a:softEdge rad="112500"/>
          </a:effectLst>
        </p:spPr>
      </p:pic>
      <p:pic>
        <p:nvPicPr>
          <p:cNvPr id="13"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55109" y="3810000"/>
            <a:ext cx="1288891" cy="1752600"/>
          </a:xfrm>
          <a:prstGeom prst="rect">
            <a:avLst/>
          </a:prstGeom>
          <a:ln>
            <a:noFill/>
          </a:ln>
          <a:effectLst>
            <a:softEdge rad="112500"/>
          </a:effectLst>
        </p:spPr>
      </p:pic>
      <p:pic>
        <p:nvPicPr>
          <p:cNvPr id="14" name="Picture 3" descr="C:\Users\Candra Poitras\Pictures\353px-Badger_ski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10000"/>
            <a:ext cx="1288891" cy="1752600"/>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p:nvPr/>
        </p:nvSpPr>
        <p:spPr>
          <a:xfrm>
            <a:off x="228600" y="685800"/>
            <a:ext cx="7848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Humility is further described as being smitten of God, wounded and bruised.  The badger skins pictures to us the humiliation of Christ.</a:t>
            </a:r>
          </a:p>
        </p:txBody>
      </p:sp>
      <p:sp>
        <p:nvSpPr>
          <p:cNvPr id="5" name="Rectangle 4"/>
          <p:cNvSpPr/>
          <p:nvPr/>
        </p:nvSpPr>
        <p:spPr>
          <a:xfrm>
            <a:off x="914400" y="2362200"/>
            <a:ext cx="7239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They were without dimension or measurement.  This points out that the humiliation of Christ cannot be measured.</a:t>
            </a:r>
          </a:p>
        </p:txBody>
      </p:sp>
      <p:sp>
        <p:nvSpPr>
          <p:cNvPr id="6" name="Rectangle 5"/>
          <p:cNvSpPr/>
          <p:nvPr/>
        </p:nvSpPr>
        <p:spPr>
          <a:xfrm>
            <a:off x="2209800" y="4038600"/>
            <a:ext cx="6934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He had to humble Himself to even behold the things on earth.  To come to this earth and die for our sins had to be the utmost degradation.</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990600" y="0"/>
            <a:ext cx="8153400" cy="6858000"/>
          </a:xfrm>
          <a:prstGeom prst="rect">
            <a:avLst/>
          </a:prstGeom>
          <a:solidFill>
            <a:srgbClr val="002E5C"/>
          </a:solidFill>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239000" y="0"/>
            <a:ext cx="1905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FF9375"/>
                </a:solidFill>
                <a:latin typeface="Bernard MT Condensed" pitchFamily="18" charset="0"/>
                <a:ea typeface="+mn-ea"/>
              </a:rPr>
              <a:t>Lesson 4: The Tabernacle Coverings</a:t>
            </a:r>
            <a:endParaRPr lang="en-US" sz="1600" b="1" dirty="0">
              <a:solidFill>
                <a:srgbClr val="FF9375"/>
              </a:solidFill>
              <a:latin typeface="Bernard MT Condensed" pitchFamily="18" charset="0"/>
              <a:ea typeface="+mn-ea"/>
            </a:endParaRPr>
          </a:p>
        </p:txBody>
      </p:sp>
      <p:sp>
        <p:nvSpPr>
          <p:cNvPr id="4" name="Rectangle 3"/>
          <p:cNvSpPr>
            <a:spLocks noChangeArrowheads="1"/>
          </p:cNvSpPr>
          <p:nvPr/>
        </p:nvSpPr>
        <p:spPr bwMode="auto">
          <a:xfrm>
            <a:off x="1143000" y="228600"/>
            <a:ext cx="457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BF4B"/>
                </a:solidFill>
                <a:latin typeface="Andalus" charset="0"/>
                <a:cs typeface="Andalus" charset="0"/>
              </a:rPr>
              <a:t>The heathen (sinners) and the world despised the Tabernacle.  They could see nothing to cause them to desire to enter or associate with this place. </a:t>
            </a:r>
          </a:p>
        </p:txBody>
      </p:sp>
      <p:sp>
        <p:nvSpPr>
          <p:cNvPr id="5" name="Rectangle 4"/>
          <p:cNvSpPr>
            <a:spLocks noChangeArrowheads="1"/>
          </p:cNvSpPr>
          <p:nvPr/>
        </p:nvSpPr>
        <p:spPr bwMode="auto">
          <a:xfrm>
            <a:off x="4114800" y="3886200"/>
            <a:ext cx="4572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A74F"/>
                </a:solidFill>
                <a:latin typeface="Andalus" charset="0"/>
                <a:cs typeface="Andalus" charset="0"/>
              </a:rPr>
              <a:t>It was too ugly and besides that they would have had to make a sacrifice of a perfectly good lamb to enter.</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251</TotalTime>
  <Words>1002</Words>
  <Application>Microsoft Macintosh PowerPoint</Application>
  <PresentationFormat>On-screen Show (4:3)</PresentationFormat>
  <Paragraphs>60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2018-02-15T15:28:54Z</dcterms:modified>
</cp:coreProperties>
</file>