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7"/>
  </p:handoutMasterIdLst>
  <p:sldIdLst>
    <p:sldId id="269" r:id="rId2"/>
    <p:sldId id="268" r:id="rId3"/>
    <p:sldId id="266" r:id="rId4"/>
    <p:sldId id="270" r:id="rId5"/>
    <p:sldId id="281" r:id="rId6"/>
    <p:sldId id="290" r:id="rId7"/>
    <p:sldId id="297" r:id="rId8"/>
    <p:sldId id="279" r:id="rId9"/>
    <p:sldId id="291" r:id="rId10"/>
    <p:sldId id="271" r:id="rId11"/>
    <p:sldId id="280" r:id="rId12"/>
    <p:sldId id="288" r:id="rId13"/>
    <p:sldId id="272" r:id="rId14"/>
    <p:sldId id="284" r:id="rId15"/>
    <p:sldId id="28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A74F"/>
    <a:srgbClr val="002E5C"/>
    <a:srgbClr val="8AA7E2"/>
    <a:srgbClr val="FF9375"/>
    <a:srgbClr val="FFBF4B"/>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69" d="100"/>
          <a:sy n="69" d="100"/>
        </p:scale>
        <p:origin x="-104" y="-21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7A36BBA-8222-5A49-88D5-5A85FC282E01}" type="slidenum">
              <a:rPr lang="en-US"/>
              <a:pPr/>
              <a:t>‹#›</a:t>
            </a:fld>
            <a:endParaRPr lang="en-US"/>
          </a:p>
        </p:txBody>
      </p:sp>
    </p:spTree>
    <p:extLst>
      <p:ext uri="{BB962C8B-B14F-4D97-AF65-F5344CB8AC3E}">
        <p14:creationId xmlns:p14="http://schemas.microsoft.com/office/powerpoint/2010/main" val="126391431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2864385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92755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98418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94420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75854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6014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9465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5270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62717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57204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640505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4267200" y="4038600"/>
            <a:ext cx="47244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3200" b="1" dirty="0">
                <a:ln>
                  <a:solidFill>
                    <a:srgbClr val="002E5C"/>
                  </a:solidFill>
                </a:ln>
                <a:solidFill>
                  <a:srgbClr val="8AA7E2"/>
                </a:solidFill>
                <a:latin typeface="Bernard MT Condensed" pitchFamily="18" charset="0"/>
                <a:ea typeface="+mn-ea"/>
              </a:rPr>
              <a:t>Lesson 6a: The Brazen Laver</a:t>
            </a:r>
            <a:endParaRPr lang="en-US" sz="3200" b="1" dirty="0">
              <a:ln>
                <a:solidFill>
                  <a:srgbClr val="002E5C"/>
                </a:solidFill>
              </a:ln>
              <a:solidFill>
                <a:srgbClr val="8AA7E2"/>
              </a:solidFill>
              <a:latin typeface="Bernard MT Condensed" pitchFamily="18" charset="0"/>
              <a:ea typeface="+mn-ea"/>
            </a:endParaRP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381000" y="1371600"/>
            <a:ext cx="8305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2E5C"/>
                </a:solidFill>
                <a:latin typeface="Andalus" charset="0"/>
                <a:cs typeface="Andalus" charset="0"/>
              </a:rPr>
              <a:t>The Laver was the last piece of furniture made.  The last warning of Moses was to wash or die.  The last command of Jesus was Baptism.  (Read Mark 16:16.)</a:t>
            </a:r>
          </a:p>
        </p:txBody>
      </p:sp>
      <p:pic>
        <p:nvPicPr>
          <p:cNvPr id="12291" name="Picture 3" descr="C:\Users\Candra Poitras\Pictures\baptism2[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1188526">
            <a:off x="2895600" y="3657600"/>
            <a:ext cx="3505200" cy="26289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TextBox 5"/>
          <p:cNvSpPr txBox="1"/>
          <p:nvPr/>
        </p:nvSpPr>
        <p:spPr>
          <a:xfrm>
            <a:off x="6324600" y="0"/>
            <a:ext cx="28194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6a: The Brazen Laver</a:t>
            </a:r>
            <a:endParaRPr lang="en-US" b="1" dirty="0">
              <a:solidFill>
                <a:srgbClr val="FF9375"/>
              </a:solidFill>
              <a:latin typeface="Bernard MT Condensed" pitchFamily="18" charset="0"/>
              <a:ea typeface="+mn-ea"/>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12291"/>
                                        </p:tgtEl>
                                        <p:attrNameLst>
                                          <p:attrName>style.visibility</p:attrName>
                                        </p:attrNameLst>
                                      </p:cBhvr>
                                      <p:to>
                                        <p:strVal val="visible"/>
                                      </p:to>
                                    </p:set>
                                    <p:animEffect transition="in" filter="fade">
                                      <p:cBhvr>
                                        <p:cTn id="15" dur="1000"/>
                                        <p:tgtEl>
                                          <p:spTgt spid="12291"/>
                                        </p:tgtEl>
                                      </p:cBhvr>
                                    </p:animEffect>
                                    <p:anim calcmode="lin" valueType="num">
                                      <p:cBhvr>
                                        <p:cTn id="16" dur="1000" fill="hold"/>
                                        <p:tgtEl>
                                          <p:spTgt spid="12291"/>
                                        </p:tgtEl>
                                        <p:attrNameLst>
                                          <p:attrName>ppt_x</p:attrName>
                                        </p:attrNameLst>
                                      </p:cBhvr>
                                      <p:tavLst>
                                        <p:tav tm="0">
                                          <p:val>
                                            <p:strVal val="#ppt_x"/>
                                          </p:val>
                                        </p:tav>
                                        <p:tav tm="100000">
                                          <p:val>
                                            <p:strVal val="#ppt_x"/>
                                          </p:val>
                                        </p:tav>
                                      </p:tavLst>
                                    </p:anim>
                                    <p:anim calcmode="lin" valueType="num">
                                      <p:cBhvr>
                                        <p:cTn id="17" dur="900" decel="100000" fill="hold"/>
                                        <p:tgtEl>
                                          <p:spTgt spid="12291"/>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229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3505200"/>
            <a:ext cx="83058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Why do we baptize only in the name of Jesus?  First of all, Jesus gave the command:  “Go ye therefore, and teach all nations, baptizing them in the name of the Father, and of the Son, and of the Holy Ghost”  (Matthew 28:19).</a:t>
            </a:r>
          </a:p>
        </p:txBody>
      </p:sp>
      <p:pic>
        <p:nvPicPr>
          <p:cNvPr id="13315" name="Picture 3" descr="C:\Users\Candra Poitras\Pictures\CAGC50HBCA51WSDDCAHHLTL7CAVS4EIJCAA6WQYGCAJTI1XGCAI35QTICAPHLD3CCAUOAHCMCANR88LVCAHZQC96CAT0F5BACAS57WBLCAN4FYYLCAXD7L6VCA8J4G31CA2TW35DCAJQTZUM.jpg"/>
          <p:cNvPicPr>
            <a:picLocks noChangeAspect="1" noChangeArrowheads="1"/>
          </p:cNvPicPr>
          <p:nvPr/>
        </p:nvPicPr>
        <p:blipFill>
          <a:blip r:embed="rId2" cstate="print"/>
          <a:srcRect/>
          <a:stretch>
            <a:fillRect/>
          </a:stretch>
        </p:blipFill>
        <p:spPr bwMode="auto">
          <a:xfrm rot="21427301">
            <a:off x="3200400" y="609600"/>
            <a:ext cx="2857500" cy="2771775"/>
          </a:xfrm>
          <a:prstGeom prst="rect">
            <a:avLst/>
          </a:prstGeom>
          <a:ln>
            <a:noFill/>
          </a:ln>
          <a:effectLst>
            <a:softEdge rad="112500"/>
          </a:effectLst>
        </p:spPr>
      </p:pic>
      <p:sp>
        <p:nvSpPr>
          <p:cNvPr id="6" name="TextBox 5"/>
          <p:cNvSpPr txBox="1"/>
          <p:nvPr/>
        </p:nvSpPr>
        <p:spPr>
          <a:xfrm>
            <a:off x="6324600" y="0"/>
            <a:ext cx="28194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6a: The Brazen Laver</a:t>
            </a:r>
            <a:endParaRPr lang="en-US" b="1" dirty="0">
              <a:solidFill>
                <a:srgbClr val="FF9375"/>
              </a:solidFill>
              <a:latin typeface="Bernard MT Condensed" pitchFamily="18" charset="0"/>
              <a:ea typeface="+mn-ea"/>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1143000" y="533400"/>
            <a:ext cx="74676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How did the Apostles obey the command of Jesus?  Peter, in Acts 2:38 said, “ . . . Repent, and be baptized every one of you in the name of Jesus Christ for the remission of sins, and ye shall receive the gift of the Holy Ghost.”</a:t>
            </a:r>
          </a:p>
        </p:txBody>
      </p:sp>
      <p:sp>
        <p:nvSpPr>
          <p:cNvPr id="5" name="Rectangle 4"/>
          <p:cNvSpPr/>
          <p:nvPr/>
        </p:nvSpPr>
        <p:spPr>
          <a:xfrm>
            <a:off x="2667000" y="4114800"/>
            <a:ext cx="62484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Again, Peter said in Acts 10:48, “And he commanded them to be baptized in the name of the Lord.  Then prayed they him to tarry certain days.”</a:t>
            </a:r>
          </a:p>
        </p:txBody>
      </p:sp>
      <p:sp>
        <p:nvSpPr>
          <p:cNvPr id="6" name="TextBox 5"/>
          <p:cNvSpPr txBox="1"/>
          <p:nvPr/>
        </p:nvSpPr>
        <p:spPr>
          <a:xfrm>
            <a:off x="6324600" y="0"/>
            <a:ext cx="28194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6a: The Brazen Laver</a:t>
            </a:r>
            <a:endParaRPr lang="en-US" b="1" dirty="0">
              <a:solidFill>
                <a:srgbClr val="FF9375"/>
              </a:solidFill>
              <a:latin typeface="Bernard MT Condensed" pitchFamily="18" charset="0"/>
              <a:ea typeface="+mn-ea"/>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90">
                                          <p:stCondLst>
                                            <p:cond delay="0"/>
                                          </p:stCondLst>
                                        </p:cTn>
                                        <p:tgtEl>
                                          <p:spTgt spid="4"/>
                                        </p:tgtEl>
                                      </p:cBhvr>
                                    </p:animEffect>
                                    <p:anim calcmode="lin" valueType="num">
                                      <p:cBhvr>
                                        <p:cTn id="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13" dur="13">
                                          <p:stCondLst>
                                            <p:cond delay="325"/>
                                          </p:stCondLst>
                                        </p:cTn>
                                        <p:tgtEl>
                                          <p:spTgt spid="4"/>
                                        </p:tgtEl>
                                      </p:cBhvr>
                                      <p:to x="100000" y="60000"/>
                                    </p:animScale>
                                    <p:animScale>
                                      <p:cBhvr>
                                        <p:cTn id="14" dur="83" decel="50000">
                                          <p:stCondLst>
                                            <p:cond delay="338"/>
                                          </p:stCondLst>
                                        </p:cTn>
                                        <p:tgtEl>
                                          <p:spTgt spid="4"/>
                                        </p:tgtEl>
                                      </p:cBhvr>
                                      <p:to x="100000" y="100000"/>
                                    </p:animScale>
                                    <p:animScale>
                                      <p:cBhvr>
                                        <p:cTn id="15" dur="13">
                                          <p:stCondLst>
                                            <p:cond delay="656"/>
                                          </p:stCondLst>
                                        </p:cTn>
                                        <p:tgtEl>
                                          <p:spTgt spid="4"/>
                                        </p:tgtEl>
                                      </p:cBhvr>
                                      <p:to x="100000" y="80000"/>
                                    </p:animScale>
                                    <p:animScale>
                                      <p:cBhvr>
                                        <p:cTn id="16" dur="83" decel="50000">
                                          <p:stCondLst>
                                            <p:cond delay="669"/>
                                          </p:stCondLst>
                                        </p:cTn>
                                        <p:tgtEl>
                                          <p:spTgt spid="4"/>
                                        </p:tgtEl>
                                      </p:cBhvr>
                                      <p:to x="100000" y="100000"/>
                                    </p:animScale>
                                    <p:animScale>
                                      <p:cBhvr>
                                        <p:cTn id="17" dur="13">
                                          <p:stCondLst>
                                            <p:cond delay="821"/>
                                          </p:stCondLst>
                                        </p:cTn>
                                        <p:tgtEl>
                                          <p:spTgt spid="4"/>
                                        </p:tgtEl>
                                      </p:cBhvr>
                                      <p:to x="100000" y="90000"/>
                                    </p:animScale>
                                    <p:animScale>
                                      <p:cBhvr>
                                        <p:cTn id="18" dur="83" decel="50000">
                                          <p:stCondLst>
                                            <p:cond delay="834"/>
                                          </p:stCondLst>
                                        </p:cTn>
                                        <p:tgtEl>
                                          <p:spTgt spid="4"/>
                                        </p:tgtEl>
                                      </p:cBhvr>
                                      <p:to x="100000" y="100000"/>
                                    </p:animScale>
                                    <p:animScale>
                                      <p:cBhvr>
                                        <p:cTn id="19" dur="13">
                                          <p:stCondLst>
                                            <p:cond delay="904"/>
                                          </p:stCondLst>
                                        </p:cTn>
                                        <p:tgtEl>
                                          <p:spTgt spid="4"/>
                                        </p:tgtEl>
                                      </p:cBhvr>
                                      <p:to x="100000" y="95000"/>
                                    </p:animScale>
                                    <p:animScale>
                                      <p:cBhvr>
                                        <p:cTn id="20" dur="83" decel="50000">
                                          <p:stCondLst>
                                            <p:cond delay="917"/>
                                          </p:stCondLst>
                                        </p:cTn>
                                        <p:tgtEl>
                                          <p:spTgt spid="4"/>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290">
                                          <p:stCondLst>
                                            <p:cond delay="0"/>
                                          </p:stCondLst>
                                        </p:cTn>
                                        <p:tgtEl>
                                          <p:spTgt spid="5"/>
                                        </p:tgtEl>
                                      </p:cBhvr>
                                    </p:animEffect>
                                    <p:anim calcmode="lin" valueType="num">
                                      <p:cBhvr>
                                        <p:cTn id="26"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31" dur="13">
                                          <p:stCondLst>
                                            <p:cond delay="325"/>
                                          </p:stCondLst>
                                        </p:cTn>
                                        <p:tgtEl>
                                          <p:spTgt spid="5"/>
                                        </p:tgtEl>
                                      </p:cBhvr>
                                      <p:to x="100000" y="60000"/>
                                    </p:animScale>
                                    <p:animScale>
                                      <p:cBhvr>
                                        <p:cTn id="32" dur="83" decel="50000">
                                          <p:stCondLst>
                                            <p:cond delay="338"/>
                                          </p:stCondLst>
                                        </p:cTn>
                                        <p:tgtEl>
                                          <p:spTgt spid="5"/>
                                        </p:tgtEl>
                                      </p:cBhvr>
                                      <p:to x="100000" y="100000"/>
                                    </p:animScale>
                                    <p:animScale>
                                      <p:cBhvr>
                                        <p:cTn id="33" dur="13">
                                          <p:stCondLst>
                                            <p:cond delay="656"/>
                                          </p:stCondLst>
                                        </p:cTn>
                                        <p:tgtEl>
                                          <p:spTgt spid="5"/>
                                        </p:tgtEl>
                                      </p:cBhvr>
                                      <p:to x="100000" y="80000"/>
                                    </p:animScale>
                                    <p:animScale>
                                      <p:cBhvr>
                                        <p:cTn id="34" dur="83" decel="50000">
                                          <p:stCondLst>
                                            <p:cond delay="669"/>
                                          </p:stCondLst>
                                        </p:cTn>
                                        <p:tgtEl>
                                          <p:spTgt spid="5"/>
                                        </p:tgtEl>
                                      </p:cBhvr>
                                      <p:to x="100000" y="100000"/>
                                    </p:animScale>
                                    <p:animScale>
                                      <p:cBhvr>
                                        <p:cTn id="35" dur="13">
                                          <p:stCondLst>
                                            <p:cond delay="821"/>
                                          </p:stCondLst>
                                        </p:cTn>
                                        <p:tgtEl>
                                          <p:spTgt spid="5"/>
                                        </p:tgtEl>
                                      </p:cBhvr>
                                      <p:to x="100000" y="90000"/>
                                    </p:animScale>
                                    <p:animScale>
                                      <p:cBhvr>
                                        <p:cTn id="36" dur="83" decel="50000">
                                          <p:stCondLst>
                                            <p:cond delay="834"/>
                                          </p:stCondLst>
                                        </p:cTn>
                                        <p:tgtEl>
                                          <p:spTgt spid="5"/>
                                        </p:tgtEl>
                                      </p:cBhvr>
                                      <p:to x="100000" y="100000"/>
                                    </p:animScale>
                                    <p:animScale>
                                      <p:cBhvr>
                                        <p:cTn id="37" dur="13">
                                          <p:stCondLst>
                                            <p:cond delay="904"/>
                                          </p:stCondLst>
                                        </p:cTn>
                                        <p:tgtEl>
                                          <p:spTgt spid="5"/>
                                        </p:tgtEl>
                                      </p:cBhvr>
                                      <p:to x="100000" y="95000"/>
                                    </p:animScale>
                                    <p:animScale>
                                      <p:cBhvr>
                                        <p:cTn id="38" dur="83" decel="50000">
                                          <p:stCondLst>
                                            <p:cond delay="917"/>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1447800"/>
            <a:ext cx="42672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Phillip agreed in Acts 8:16, “(For as yet he was fallen upon none of them:  only they were baptized in the name of the Lord Jesus.”</a:t>
            </a:r>
          </a:p>
        </p:txBody>
      </p:sp>
      <p:sp>
        <p:nvSpPr>
          <p:cNvPr id="5" name="Rectangle 4"/>
          <p:cNvSpPr/>
          <p:nvPr/>
        </p:nvSpPr>
        <p:spPr>
          <a:xfrm>
            <a:off x="4953000" y="2209800"/>
            <a:ext cx="40386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Paul preached and baptized in Jesus Name.  “When they heard this, they were baptized in the name of the Lord Jesus.”</a:t>
            </a:r>
          </a:p>
        </p:txBody>
      </p:sp>
      <p:sp>
        <p:nvSpPr>
          <p:cNvPr id="6" name="TextBox 5"/>
          <p:cNvSpPr txBox="1"/>
          <p:nvPr/>
        </p:nvSpPr>
        <p:spPr>
          <a:xfrm>
            <a:off x="6324600" y="0"/>
            <a:ext cx="28194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6a: The Brazen Laver</a:t>
            </a:r>
            <a:endParaRPr lang="en-US" b="1" dirty="0">
              <a:solidFill>
                <a:srgbClr val="FF9375"/>
              </a:solidFill>
              <a:latin typeface="Bernard MT Condensed" pitchFamily="18" charset="0"/>
              <a:ea typeface="+mn-ea"/>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685800"/>
            <a:ext cx="86106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2E5C"/>
                </a:solidFill>
                <a:latin typeface="Andalus" pitchFamily="2" charset="-78"/>
                <a:ea typeface="+mn-ea"/>
                <a:cs typeface="Andalus" pitchFamily="2" charset="-78"/>
              </a:rPr>
              <a:t>Why should we follow the Apostles?  Read the scriptures for yourself:</a:t>
            </a:r>
          </a:p>
        </p:txBody>
      </p:sp>
      <p:sp>
        <p:nvSpPr>
          <p:cNvPr id="16387" name="Rectangle 3"/>
          <p:cNvSpPr>
            <a:spLocks noChangeArrowheads="1"/>
          </p:cNvSpPr>
          <p:nvPr/>
        </p:nvSpPr>
        <p:spPr bwMode="auto">
          <a:xfrm>
            <a:off x="685800" y="1752600"/>
            <a:ext cx="8458200" cy="4385816"/>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just" eaLnBrk="0" hangingPunct="0">
              <a:buFontTx/>
              <a:buChar char="•"/>
              <a:tabLst>
                <a:tab pos="685800" algn="l"/>
              </a:tabLst>
              <a:defRPr/>
            </a:pPr>
            <a:r>
              <a:rPr lang="en-US" sz="3100" b="1" dirty="0">
                <a:solidFill>
                  <a:srgbClr val="8AA7E2"/>
                </a:solidFill>
                <a:latin typeface="Andalus" pitchFamily="2" charset="-78"/>
                <a:ea typeface="Times New Roman" pitchFamily="18" charset="0"/>
                <a:cs typeface="Andalus" pitchFamily="2" charset="-78"/>
              </a:rPr>
              <a:t>Matthew 10:20 – The words of the Apostles are the words of the Holy Ghost.</a:t>
            </a:r>
            <a:endParaRPr lang="en-US" sz="3100" b="1" dirty="0">
              <a:solidFill>
                <a:srgbClr val="8AA7E2"/>
              </a:solidFill>
              <a:latin typeface="Andalus" pitchFamily="2" charset="-78"/>
              <a:ea typeface="+mn-ea"/>
              <a:cs typeface="Andalus" pitchFamily="2" charset="-78"/>
            </a:endParaRPr>
          </a:p>
          <a:p>
            <a:pPr algn="just" eaLnBrk="0" hangingPunct="0">
              <a:buFontTx/>
              <a:buChar char="•"/>
              <a:tabLst>
                <a:tab pos="685800" algn="l"/>
              </a:tabLst>
              <a:defRPr/>
            </a:pPr>
            <a:r>
              <a:rPr lang="en-US" sz="3100" b="1" dirty="0">
                <a:solidFill>
                  <a:srgbClr val="FF9375"/>
                </a:solidFill>
                <a:latin typeface="Andalus" pitchFamily="2" charset="-78"/>
                <a:ea typeface="Times New Roman" pitchFamily="18" charset="0"/>
                <a:cs typeface="Andalus" pitchFamily="2" charset="-78"/>
              </a:rPr>
              <a:t>Hebrews 8:5 – We find the early church pattern in the book of Acts.</a:t>
            </a:r>
            <a:endParaRPr lang="en-US" sz="3100" b="1" dirty="0">
              <a:solidFill>
                <a:srgbClr val="FF9375"/>
              </a:solidFill>
              <a:latin typeface="Andalus" pitchFamily="2" charset="-78"/>
              <a:ea typeface="+mn-ea"/>
              <a:cs typeface="Andalus" pitchFamily="2" charset="-78"/>
            </a:endParaRPr>
          </a:p>
          <a:p>
            <a:pPr algn="just" eaLnBrk="0" hangingPunct="0">
              <a:buFontTx/>
              <a:buChar char="•"/>
              <a:tabLst>
                <a:tab pos="685800" algn="l"/>
              </a:tabLst>
              <a:defRPr/>
            </a:pPr>
            <a:r>
              <a:rPr lang="en-US" sz="3100" b="1" dirty="0">
                <a:solidFill>
                  <a:srgbClr val="FFA74F"/>
                </a:solidFill>
                <a:latin typeface="Andalus" pitchFamily="2" charset="-78"/>
                <a:ea typeface="Times New Roman" pitchFamily="18" charset="0"/>
                <a:cs typeface="Andalus" pitchFamily="2" charset="-78"/>
              </a:rPr>
              <a:t>Matthew 16:19 – Peter used the keys in Acts 2:38.</a:t>
            </a:r>
            <a:endParaRPr lang="en-US" sz="3100" b="1" dirty="0">
              <a:solidFill>
                <a:srgbClr val="FFA74F"/>
              </a:solidFill>
              <a:latin typeface="Andalus" pitchFamily="2" charset="-78"/>
              <a:ea typeface="+mn-ea"/>
              <a:cs typeface="Andalus" pitchFamily="2" charset="-78"/>
            </a:endParaRPr>
          </a:p>
          <a:p>
            <a:pPr algn="just" eaLnBrk="0" hangingPunct="0">
              <a:tabLst>
                <a:tab pos="685800" algn="l"/>
              </a:tabLst>
              <a:defRPr/>
            </a:pPr>
            <a:r>
              <a:rPr lang="en-US" sz="3100" b="1" dirty="0">
                <a:solidFill>
                  <a:srgbClr val="FFA74F"/>
                </a:solidFill>
                <a:latin typeface="Andalus" pitchFamily="2" charset="-78"/>
                <a:ea typeface="Times New Roman" pitchFamily="18" charset="0"/>
                <a:cs typeface="Andalus" pitchFamily="2" charset="-78"/>
              </a:rPr>
              <a:t>It must have been the right key for it opened the door for 3,000 souls.</a:t>
            </a:r>
            <a:endParaRPr lang="en-US" sz="3100" b="1" dirty="0">
              <a:solidFill>
                <a:srgbClr val="FFA74F"/>
              </a:solidFill>
              <a:latin typeface="Andalus" pitchFamily="2" charset="-78"/>
              <a:ea typeface="+mn-ea"/>
              <a:cs typeface="Andalus" pitchFamily="2" charset="-78"/>
            </a:endParaRPr>
          </a:p>
          <a:p>
            <a:pPr algn="just" eaLnBrk="0" hangingPunct="0">
              <a:buFontTx/>
              <a:buChar char="•"/>
              <a:tabLst>
                <a:tab pos="685800" algn="l"/>
              </a:tabLst>
              <a:defRPr/>
            </a:pPr>
            <a:r>
              <a:rPr lang="en-US" sz="3100" b="1" dirty="0">
                <a:solidFill>
                  <a:srgbClr val="FFBF4B"/>
                </a:solidFill>
                <a:latin typeface="Andalus" pitchFamily="2" charset="-78"/>
                <a:ea typeface="Times New Roman" pitchFamily="18" charset="0"/>
                <a:cs typeface="Andalus" pitchFamily="2" charset="-78"/>
              </a:rPr>
              <a:t>Jude 3 – The Apostles were the ones who delivered this faith, or doctrine, unto the saints.</a:t>
            </a:r>
            <a:endParaRPr lang="en-US" sz="3100" b="1" dirty="0">
              <a:solidFill>
                <a:srgbClr val="FFBF4B"/>
              </a:solidFill>
              <a:latin typeface="Andalus" pitchFamily="2" charset="-78"/>
              <a:ea typeface="+mn-ea"/>
              <a:cs typeface="Andalus" pitchFamily="2" charset="-78"/>
            </a:endParaRPr>
          </a:p>
        </p:txBody>
      </p:sp>
      <p:sp>
        <p:nvSpPr>
          <p:cNvPr id="6" name="TextBox 5"/>
          <p:cNvSpPr txBox="1"/>
          <p:nvPr/>
        </p:nvSpPr>
        <p:spPr>
          <a:xfrm>
            <a:off x="6324600" y="0"/>
            <a:ext cx="28194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6a: The Brazen Laver</a:t>
            </a:r>
            <a:endParaRPr lang="en-US" b="1" dirty="0">
              <a:solidFill>
                <a:srgbClr val="FF9375"/>
              </a:solidFill>
              <a:latin typeface="Bernard MT Condensed" pitchFamily="18" charset="0"/>
              <a:ea typeface="+mn-ea"/>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1" name="Rectangle 3"/>
          <p:cNvSpPr>
            <a:spLocks noChangeArrowheads="1"/>
          </p:cNvSpPr>
          <p:nvPr/>
        </p:nvSpPr>
        <p:spPr bwMode="auto">
          <a:xfrm>
            <a:off x="1143000" y="457200"/>
            <a:ext cx="7772400" cy="6093976"/>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buFontTx/>
              <a:buChar char="•"/>
              <a:tabLst>
                <a:tab pos="685800" algn="l"/>
              </a:tabLst>
              <a:defRPr/>
            </a:pPr>
            <a:r>
              <a:rPr lang="en-US" sz="3000" b="1" dirty="0">
                <a:solidFill>
                  <a:srgbClr val="002E5C"/>
                </a:solidFill>
                <a:latin typeface="Andalus" pitchFamily="2" charset="-78"/>
                <a:ea typeface="Times New Roman" pitchFamily="18" charset="0"/>
                <a:cs typeface="Andalus" pitchFamily="2" charset="-78"/>
              </a:rPr>
              <a:t>Ephesians 2:20 – Jesus, Apostles, and the Prophets agreed with each other.</a:t>
            </a:r>
            <a:endParaRPr lang="en-US" sz="3000" b="1" dirty="0">
              <a:solidFill>
                <a:srgbClr val="002E5C"/>
              </a:solidFill>
              <a:latin typeface="Andalus" pitchFamily="2" charset="-78"/>
              <a:ea typeface="+mn-ea"/>
              <a:cs typeface="Andalus" pitchFamily="2" charset="-78"/>
            </a:endParaRPr>
          </a:p>
          <a:p>
            <a:pPr eaLnBrk="0" hangingPunct="0">
              <a:buFontTx/>
              <a:buChar char="•"/>
              <a:tabLst>
                <a:tab pos="685800" algn="l"/>
              </a:tabLst>
              <a:defRPr/>
            </a:pPr>
            <a:r>
              <a:rPr lang="en-US" sz="3000" b="1" dirty="0">
                <a:solidFill>
                  <a:srgbClr val="FFBF4B"/>
                </a:solidFill>
                <a:latin typeface="Andalus" pitchFamily="2" charset="-78"/>
                <a:ea typeface="Times New Roman" pitchFamily="18" charset="0"/>
                <a:cs typeface="Andalus" pitchFamily="2" charset="-78"/>
              </a:rPr>
              <a:t>John 17:20 – Jesus speaking of the Apostles said – “Neither pray I for these alone, but for them also which shall believe on me through their word”.  Jesus wishes us to believe on Him through the words of the Apostles.</a:t>
            </a:r>
            <a:endParaRPr lang="en-US" sz="3000" b="1" dirty="0">
              <a:solidFill>
                <a:srgbClr val="FFBF4B"/>
              </a:solidFill>
              <a:latin typeface="Andalus" pitchFamily="2" charset="-78"/>
              <a:ea typeface="+mn-ea"/>
              <a:cs typeface="Andalus" pitchFamily="2" charset="-78"/>
            </a:endParaRPr>
          </a:p>
          <a:p>
            <a:pPr eaLnBrk="0" hangingPunct="0">
              <a:buFontTx/>
              <a:buChar char="•"/>
              <a:tabLst>
                <a:tab pos="685800" algn="l"/>
              </a:tabLst>
              <a:defRPr/>
            </a:pPr>
            <a:r>
              <a:rPr lang="en-US" sz="3000" b="1" dirty="0">
                <a:solidFill>
                  <a:srgbClr val="002E5C"/>
                </a:solidFill>
                <a:latin typeface="Andalus" pitchFamily="2" charset="-78"/>
                <a:ea typeface="Times New Roman" pitchFamily="18" charset="0"/>
                <a:cs typeface="Andalus" pitchFamily="2" charset="-78"/>
              </a:rPr>
              <a:t>Galatians 1:8 – “But though we, or an angel from heaven, preach any other gospel unto you than that which we have preached unto you, let him be accursed.”  He could say this because he did not receive this revelation of the Gospel from man, but from God (Galatians 1:11).</a:t>
            </a:r>
            <a:endParaRPr lang="en-US" sz="3000" b="1" dirty="0">
              <a:solidFill>
                <a:srgbClr val="002E5C"/>
              </a:solidFill>
              <a:latin typeface="Andalus" pitchFamily="2" charset="-78"/>
              <a:ea typeface="+mn-ea"/>
              <a:cs typeface="Andalus" pitchFamily="2" charset="-78"/>
            </a:endParaRPr>
          </a:p>
        </p:txBody>
      </p:sp>
      <p:sp>
        <p:nvSpPr>
          <p:cNvPr id="5" name="TextBox 4"/>
          <p:cNvSpPr txBox="1"/>
          <p:nvPr/>
        </p:nvSpPr>
        <p:spPr>
          <a:xfrm>
            <a:off x="6324600" y="0"/>
            <a:ext cx="28194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6a: The Brazen Laver</a:t>
            </a:r>
            <a:endParaRPr lang="en-US" b="1" dirty="0">
              <a:solidFill>
                <a:srgbClr val="FF9375"/>
              </a:solidFill>
              <a:latin typeface="Bernard MT Condensed" pitchFamily="18" charset="0"/>
              <a:ea typeface="+mn-ea"/>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17411">
                                            <p:txEl>
                                              <p:pRg st="0" end="0"/>
                                            </p:txEl>
                                          </p:spTgt>
                                        </p:tgtEl>
                                        <p:attrNameLst>
                                          <p:attrName>ppt_x</p:attrName>
                                        </p:attrNameLst>
                                      </p:cBhvr>
                                    </p:anim>
                                    <p:anim from="0" to="-1.0" calcmode="lin" valueType="num">
                                      <p:cBhvr>
                                        <p:cTn id="8" dur="200" decel="50000" autoRev="1" fill="hold">
                                          <p:stCondLst>
                                            <p:cond delay="600"/>
                                          </p:stCondLst>
                                        </p:cTn>
                                        <p:tgtEl>
                                          <p:spTgt spid="17411">
                                            <p:txEl>
                                              <p:pRg st="0" end="0"/>
                                            </p:txEl>
                                          </p:spTgt>
                                        </p:tgtEl>
                                        <p:attrNameLst>
                                          <p:attrName>xshear</p:attrName>
                                        </p:attrNameLst>
                                      </p:cBhvr>
                                    </p:anim>
                                    <p:animScale>
                                      <p:cBhvr>
                                        <p:cTn id="9" dur="200" decel="100000" autoRev="1" fill="hold">
                                          <p:stCondLst>
                                            <p:cond delay="600"/>
                                          </p:stCondLst>
                                        </p:cTn>
                                        <p:tgtEl>
                                          <p:spTgt spid="17411">
                                            <p:txEl>
                                              <p:pRg st="0" end="0"/>
                                            </p:txEl>
                                          </p:spTgt>
                                        </p:tgtEl>
                                      </p:cBhvr>
                                      <p:from x="100000" y="100000"/>
                                      <p:to x="80000" y="100000"/>
                                    </p:animScale>
                                    <p:anim by="(#ppt_h/3+#ppt_w*0.1)" calcmode="lin" valueType="num">
                                      <p:cBhvr additive="sum">
                                        <p:cTn id="10" dur="200" decel="100000" autoRev="1" fill="hold">
                                          <p:stCondLst>
                                            <p:cond delay="600"/>
                                          </p:stCondLst>
                                        </p:cTn>
                                        <p:tgtEl>
                                          <p:spTgt spid="17411">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17411">
                                            <p:txEl>
                                              <p:pRg st="1" end="1"/>
                                            </p:txEl>
                                          </p:spTgt>
                                        </p:tgtEl>
                                        <p:attrNameLst>
                                          <p:attrName>style.visibility</p:attrName>
                                        </p:attrNameLst>
                                      </p:cBhvr>
                                      <p:to>
                                        <p:strVal val="visible"/>
                                      </p:to>
                                    </p:set>
                                    <p:anim from="(-#ppt_w/2)" to="(#ppt_x)" calcmode="lin" valueType="num">
                                      <p:cBhvr>
                                        <p:cTn id="15" dur="600" fill="hold">
                                          <p:stCondLst>
                                            <p:cond delay="0"/>
                                          </p:stCondLst>
                                        </p:cTn>
                                        <p:tgtEl>
                                          <p:spTgt spid="17411">
                                            <p:txEl>
                                              <p:pRg st="1" end="1"/>
                                            </p:txEl>
                                          </p:spTgt>
                                        </p:tgtEl>
                                        <p:attrNameLst>
                                          <p:attrName>ppt_x</p:attrName>
                                        </p:attrNameLst>
                                      </p:cBhvr>
                                    </p:anim>
                                    <p:anim from="0" to="-1.0" calcmode="lin" valueType="num">
                                      <p:cBhvr>
                                        <p:cTn id="16" dur="200" decel="50000" autoRev="1" fill="hold">
                                          <p:stCondLst>
                                            <p:cond delay="600"/>
                                          </p:stCondLst>
                                        </p:cTn>
                                        <p:tgtEl>
                                          <p:spTgt spid="17411">
                                            <p:txEl>
                                              <p:pRg st="1" end="1"/>
                                            </p:txEl>
                                          </p:spTgt>
                                        </p:tgtEl>
                                        <p:attrNameLst>
                                          <p:attrName>xshear</p:attrName>
                                        </p:attrNameLst>
                                      </p:cBhvr>
                                    </p:anim>
                                    <p:animScale>
                                      <p:cBhvr>
                                        <p:cTn id="17" dur="200" decel="100000" autoRev="1" fill="hold">
                                          <p:stCondLst>
                                            <p:cond delay="600"/>
                                          </p:stCondLst>
                                        </p:cTn>
                                        <p:tgtEl>
                                          <p:spTgt spid="17411">
                                            <p:txEl>
                                              <p:pRg st="1" end="1"/>
                                            </p:txEl>
                                          </p:spTgt>
                                        </p:tgtEl>
                                      </p:cBhvr>
                                      <p:from x="100000" y="100000"/>
                                      <p:to x="80000" y="100000"/>
                                    </p:animScale>
                                    <p:anim by="(#ppt_h/3+#ppt_w*0.1)" calcmode="lin" valueType="num">
                                      <p:cBhvr additive="sum">
                                        <p:cTn id="18" dur="200" decel="100000" autoRev="1" fill="hold">
                                          <p:stCondLst>
                                            <p:cond delay="600"/>
                                          </p:stCondLst>
                                        </p:cTn>
                                        <p:tgtEl>
                                          <p:spTgt spid="17411">
                                            <p:txEl>
                                              <p:pRg st="1" end="1"/>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17411">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17411">
                                            <p:txEl>
                                              <p:pRg st="2" end="2"/>
                                            </p:txEl>
                                          </p:spTgt>
                                        </p:tgtEl>
                                        <p:attrNameLst>
                                          <p:attrName>ppt_x</p:attrName>
                                        </p:attrNameLst>
                                      </p:cBhvr>
                                    </p:anim>
                                    <p:anim from="0" to="-1.0" calcmode="lin" valueType="num">
                                      <p:cBhvr>
                                        <p:cTn id="24" dur="200" decel="50000" autoRev="1" fill="hold">
                                          <p:stCondLst>
                                            <p:cond delay="600"/>
                                          </p:stCondLst>
                                        </p:cTn>
                                        <p:tgtEl>
                                          <p:spTgt spid="17411">
                                            <p:txEl>
                                              <p:pRg st="2" end="2"/>
                                            </p:txEl>
                                          </p:spTgt>
                                        </p:tgtEl>
                                        <p:attrNameLst>
                                          <p:attrName>xshear</p:attrName>
                                        </p:attrNameLst>
                                      </p:cBhvr>
                                    </p:anim>
                                    <p:animScale>
                                      <p:cBhvr>
                                        <p:cTn id="25" dur="200" decel="100000" autoRev="1" fill="hold">
                                          <p:stCondLst>
                                            <p:cond delay="600"/>
                                          </p:stCondLst>
                                        </p:cTn>
                                        <p:tgtEl>
                                          <p:spTgt spid="17411">
                                            <p:txEl>
                                              <p:pRg st="2" end="2"/>
                                            </p:txEl>
                                          </p:spTgt>
                                        </p:tgtEl>
                                      </p:cBhvr>
                                      <p:from x="100000" y="100000"/>
                                      <p:to x="80000" y="100000"/>
                                    </p:animScale>
                                    <p:anim by="(#ppt_h/3+#ppt_w*0.1)" calcmode="lin" valueType="num">
                                      <p:cBhvr additive="sum">
                                        <p:cTn id="26" dur="200" decel="100000" autoRev="1" fill="hold">
                                          <p:stCondLst>
                                            <p:cond delay="600"/>
                                          </p:stCondLst>
                                        </p:cTn>
                                        <p:tgtEl>
                                          <p:spTgt spid="17411">
                                            <p:txEl>
                                              <p:pRg st="2" end="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324600" y="0"/>
            <a:ext cx="28194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6a: The Brazen Laver</a:t>
            </a:r>
            <a:endParaRPr lang="en-US" b="1" dirty="0">
              <a:solidFill>
                <a:srgbClr val="FF9375"/>
              </a:solidFill>
              <a:latin typeface="Bernard MT Condensed" pitchFamily="18" charset="0"/>
              <a:ea typeface="+mn-ea"/>
            </a:endParaRPr>
          </a:p>
        </p:txBody>
      </p:sp>
      <p:sp>
        <p:nvSpPr>
          <p:cNvPr id="3" name="Rectangle 2"/>
          <p:cNvSpPr/>
          <p:nvPr/>
        </p:nvSpPr>
        <p:spPr>
          <a:xfrm>
            <a:off x="228600" y="609600"/>
            <a:ext cx="8915400" cy="5693866"/>
          </a:xfrm>
          <a:prstGeom prst="rect">
            <a:avLst/>
          </a:prstGeom>
        </p:spPr>
        <p:txBody>
          <a:bodyPr>
            <a:spAutoFit/>
            <a:scene3d>
              <a:camera prst="orthographicFront"/>
              <a:lightRig rig="threePt" dir="t"/>
            </a:scene3d>
            <a:sp3d extrusionH="57150">
              <a:bevelT w="38100" h="38100"/>
            </a:sp3d>
          </a:bodyPr>
          <a:lstStyle/>
          <a:p>
            <a:pPr algn="ctr">
              <a:defRPr/>
            </a:pPr>
            <a:r>
              <a:rPr lang="en-US" sz="2800" b="1" dirty="0">
                <a:solidFill>
                  <a:srgbClr val="8AA7E2"/>
                </a:solidFill>
                <a:latin typeface="Andalus" pitchFamily="2" charset="-78"/>
                <a:ea typeface="+mn-ea"/>
                <a:cs typeface="Andalus" pitchFamily="2" charset="-78"/>
              </a:rPr>
              <a:t>“And the Lord spake unto Moses, saying, Thou shalt also make a laver of brass, and his foot also of brass, to wash withal:  and thou shalt put it between the tabernacle of the congregation and the altar, and thou shalt put water therein.  For Aaron and his sons shall wash their hands and their feet thereat:  When they go into the tabernacle of the congregation, they shall wash with water, that they die not; or when they come near to the altar to minister, to burn offering made by fire unto the Lord:  So they shall wash their hands and their feet, that they die not:  and it shall be a statute for ever to them, even to him and to his seed throughout their generations.”</a:t>
            </a:r>
          </a:p>
          <a:p>
            <a:pPr algn="ctr">
              <a:defRPr/>
            </a:pPr>
            <a:r>
              <a:rPr lang="en-US" sz="2800" b="1" dirty="0">
                <a:solidFill>
                  <a:srgbClr val="8AA7E2"/>
                </a:solidFill>
                <a:latin typeface="Andalus" pitchFamily="2" charset="-78"/>
                <a:ea typeface="+mn-ea"/>
                <a:cs typeface="Andalus" pitchFamily="2" charset="-78"/>
              </a:rPr>
              <a:t>(Exodus 30:17-21)</a:t>
            </a:r>
            <a:endParaRPr lang="en-US" sz="2800" dirty="0">
              <a:solidFill>
                <a:srgbClr val="8AA7E2"/>
              </a:solidFill>
              <a:latin typeface="Andalus" pitchFamily="2" charset="-78"/>
              <a:ea typeface="+mn-ea"/>
              <a:cs typeface="Andalus" pitchFamily="2" charset="-78"/>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Rectangle 2"/>
          <p:cNvSpPr/>
          <p:nvPr/>
        </p:nvSpPr>
        <p:spPr>
          <a:xfrm>
            <a:off x="1981200" y="685800"/>
            <a:ext cx="60198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next step in God’s plan is now to unfold.  God has always followed a proper order and process of things, and His ways are so simple and easy to follow and fulfill.</a:t>
            </a:r>
          </a:p>
        </p:txBody>
      </p:sp>
      <p:sp>
        <p:nvSpPr>
          <p:cNvPr id="4" name="Rectangle 3"/>
          <p:cNvSpPr/>
          <p:nvPr/>
        </p:nvSpPr>
        <p:spPr>
          <a:xfrm>
            <a:off x="1143000" y="3962400"/>
            <a:ext cx="78486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God was so concerned that his order be followed.  So, He made sure they understood that if they did not obey, they would </a:t>
            </a:r>
            <a:r>
              <a:rPr lang="en-US" sz="3200" b="1" u="sng" dirty="0">
                <a:solidFill>
                  <a:srgbClr val="002E5C"/>
                </a:solidFill>
                <a:latin typeface="Andalus" pitchFamily="2" charset="-78"/>
                <a:ea typeface="+mn-ea"/>
                <a:cs typeface="Andalus" pitchFamily="2" charset="-78"/>
              </a:rPr>
              <a:t>surely die.</a:t>
            </a:r>
            <a:r>
              <a:rPr lang="en-US" sz="3200" b="1" dirty="0">
                <a:solidFill>
                  <a:srgbClr val="002E5C"/>
                </a:solidFill>
                <a:latin typeface="Andalus" pitchFamily="2" charset="-78"/>
                <a:ea typeface="+mn-ea"/>
                <a:cs typeface="Andalus" pitchFamily="2" charset="-78"/>
              </a:rPr>
              <a:t>  What was so   important about this step?</a:t>
            </a:r>
          </a:p>
        </p:txBody>
      </p:sp>
      <p:sp>
        <p:nvSpPr>
          <p:cNvPr id="5" name="TextBox 4"/>
          <p:cNvSpPr txBox="1"/>
          <p:nvPr/>
        </p:nvSpPr>
        <p:spPr>
          <a:xfrm>
            <a:off x="6324600" y="0"/>
            <a:ext cx="28194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6a: The Brazen Laver</a:t>
            </a:r>
            <a:endParaRPr lang="en-US" b="1" dirty="0">
              <a:solidFill>
                <a:srgbClr val="FF9375"/>
              </a:solidFill>
              <a:latin typeface="Bernard MT Condensed" pitchFamily="18" charset="0"/>
              <a:ea typeface="+mn-ea"/>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1524000"/>
            <a:ext cx="42672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Brazen Laver was a basin of brass.  It sat upon a pedestal, called a “foot”.  The Laver stood between the Altar and the door of the Tabernacle.</a:t>
            </a:r>
          </a:p>
        </p:txBody>
      </p:sp>
      <p:pic>
        <p:nvPicPr>
          <p:cNvPr id="6147" name="Picture 3" descr="C:\Users\Candra Poitras\Pictures\laver[1].jpg"/>
          <p:cNvPicPr>
            <a:picLocks noChangeAspect="1" noChangeArrowheads="1"/>
          </p:cNvPicPr>
          <p:nvPr/>
        </p:nvPicPr>
        <p:blipFill>
          <a:blip r:embed="rId2" cstate="print"/>
          <a:srcRect/>
          <a:stretch>
            <a:fillRect/>
          </a:stretch>
        </p:blipFill>
        <p:spPr bwMode="auto">
          <a:xfrm>
            <a:off x="5410200" y="1676400"/>
            <a:ext cx="2971800" cy="3291745"/>
          </a:xfrm>
          <a:prstGeom prst="rect">
            <a:avLst/>
          </a:prstGeom>
          <a:ln>
            <a:noFill/>
          </a:ln>
          <a:effectLst>
            <a:softEdge rad="112500"/>
          </a:effectLst>
        </p:spPr>
      </p:pic>
      <p:sp>
        <p:nvSpPr>
          <p:cNvPr id="5" name="TextBox 4"/>
          <p:cNvSpPr txBox="1"/>
          <p:nvPr/>
        </p:nvSpPr>
        <p:spPr>
          <a:xfrm>
            <a:off x="6324600" y="0"/>
            <a:ext cx="28194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6a: The Brazen Laver</a:t>
            </a:r>
            <a:endParaRPr lang="en-US" b="1" dirty="0">
              <a:solidFill>
                <a:srgbClr val="FF9375"/>
              </a:solidFill>
              <a:latin typeface="Bernard MT Condensed" pitchFamily="18" charset="0"/>
              <a:ea typeface="+mn-ea"/>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6147"/>
                                        </p:tgtEl>
                                        <p:attrNameLst>
                                          <p:attrName>style.visibility</p:attrName>
                                        </p:attrNameLst>
                                      </p:cBhvr>
                                      <p:to>
                                        <p:strVal val="visible"/>
                                      </p:to>
                                    </p:set>
                                    <p:anim calcmode="lin" valueType="num">
                                      <p:cBhvr>
                                        <p:cTn id="14" dur="1000" fill="hold"/>
                                        <p:tgtEl>
                                          <p:spTgt spid="6147"/>
                                        </p:tgtEl>
                                        <p:attrNameLst>
                                          <p:attrName>ppt_w</p:attrName>
                                        </p:attrNameLst>
                                      </p:cBhvr>
                                      <p:tavLst>
                                        <p:tav tm="0">
                                          <p:val>
                                            <p:strVal val="#ppt_w+.3"/>
                                          </p:val>
                                        </p:tav>
                                        <p:tav tm="100000">
                                          <p:val>
                                            <p:strVal val="#ppt_w"/>
                                          </p:val>
                                        </p:tav>
                                      </p:tavLst>
                                    </p:anim>
                                    <p:anim calcmode="lin" valueType="num">
                                      <p:cBhvr>
                                        <p:cTn id="15" dur="1000" fill="hold"/>
                                        <p:tgtEl>
                                          <p:spTgt spid="6147"/>
                                        </p:tgtEl>
                                        <p:attrNameLst>
                                          <p:attrName>ppt_h</p:attrName>
                                        </p:attrNameLst>
                                      </p:cBhvr>
                                      <p:tavLst>
                                        <p:tav tm="0">
                                          <p:val>
                                            <p:strVal val="#ppt_h"/>
                                          </p:val>
                                        </p:tav>
                                        <p:tav tm="100000">
                                          <p:val>
                                            <p:strVal val="#ppt_h"/>
                                          </p:val>
                                        </p:tav>
                                      </p:tavLst>
                                    </p:anim>
                                    <p:animEffect transition="in" filter="fade">
                                      <p:cBhvr>
                                        <p:cTn id="16" dur="1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609600"/>
            <a:ext cx="7620000" cy="193899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FFBF4B"/>
                </a:solidFill>
                <a:latin typeface="Andalus" pitchFamily="2" charset="-78"/>
                <a:ea typeface="+mn-ea"/>
                <a:cs typeface="Andalus" pitchFamily="2" charset="-78"/>
              </a:rPr>
              <a:t>The Brazen Laver is a type of the second portion of the Gospel – the burial of Christ.  Not only is it a type of the burial of Christ, it is also a type of our cleansing.</a:t>
            </a:r>
          </a:p>
        </p:txBody>
      </p:sp>
      <p:sp>
        <p:nvSpPr>
          <p:cNvPr id="4" name="Rectangle 3"/>
          <p:cNvSpPr/>
          <p:nvPr/>
        </p:nvSpPr>
        <p:spPr>
          <a:xfrm>
            <a:off x="838200" y="2590800"/>
            <a:ext cx="7620000" cy="193899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FFA74F"/>
                </a:solidFill>
                <a:latin typeface="Andalus" pitchFamily="2" charset="-78"/>
                <a:ea typeface="+mn-ea"/>
                <a:cs typeface="Andalus" pitchFamily="2" charset="-78"/>
              </a:rPr>
              <a:t>Burial in water is proof of our cleansing.  The underlying thought in both of these types is that Christ is revealed as our cleanser.   Jesus did more than pay the penalty for our sins.</a:t>
            </a:r>
          </a:p>
        </p:txBody>
      </p:sp>
      <p:sp>
        <p:nvSpPr>
          <p:cNvPr id="5" name="Rectangle 4"/>
          <p:cNvSpPr/>
          <p:nvPr/>
        </p:nvSpPr>
        <p:spPr>
          <a:xfrm>
            <a:off x="2362200" y="4724400"/>
            <a:ext cx="6781800" cy="1477328"/>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FF9375"/>
                </a:solidFill>
                <a:latin typeface="Andalus" pitchFamily="2" charset="-78"/>
                <a:ea typeface="+mn-ea"/>
                <a:cs typeface="Andalus" pitchFamily="2" charset="-78"/>
              </a:rPr>
              <a:t>He also cleansed us, so that sin has no more power over us (Romans 6:14; Galatians 5:1; John 8:35 and John 1:9).</a:t>
            </a:r>
          </a:p>
        </p:txBody>
      </p:sp>
      <p:sp>
        <p:nvSpPr>
          <p:cNvPr id="6" name="TextBox 5"/>
          <p:cNvSpPr txBox="1"/>
          <p:nvPr/>
        </p:nvSpPr>
        <p:spPr>
          <a:xfrm>
            <a:off x="6324600" y="0"/>
            <a:ext cx="28194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6a: The Brazen Laver</a:t>
            </a:r>
            <a:endParaRPr lang="en-US" b="1" dirty="0">
              <a:solidFill>
                <a:srgbClr val="FF9375"/>
              </a:solidFill>
              <a:latin typeface="Bernard MT Condensed" pitchFamily="18" charset="0"/>
              <a:ea typeface="+mn-ea"/>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477000" y="0"/>
            <a:ext cx="26670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 The Brazen Laver</a:t>
            </a:r>
            <a:endParaRPr lang="en-US" b="1" dirty="0">
              <a:solidFill>
                <a:srgbClr val="FF9375"/>
              </a:solidFill>
              <a:latin typeface="Bernard MT Condensed" pitchFamily="18" charset="0"/>
              <a:ea typeface="+mn-ea"/>
            </a:endParaRPr>
          </a:p>
        </p:txBody>
      </p:sp>
      <p:sp>
        <p:nvSpPr>
          <p:cNvPr id="4" name="Rectangle 3"/>
          <p:cNvSpPr/>
          <p:nvPr/>
        </p:nvSpPr>
        <p:spPr>
          <a:xfrm>
            <a:off x="1066800" y="152400"/>
            <a:ext cx="54864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humanity of Christ was buried in the tomb for three days.  This was done so that we (the Church) might be cleansed as a result of the washing of the water by the Word.  (Ephesians 5:26; John 15:3).</a:t>
            </a:r>
          </a:p>
        </p:txBody>
      </p:sp>
      <p:pic>
        <p:nvPicPr>
          <p:cNvPr id="8195" name="Picture 3" descr="C:\Users\Candra Poitras\Pictures\10876476-jesus-is-laid-in-the-tomb[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1072645">
            <a:off x="4267200" y="3429000"/>
            <a:ext cx="4580562" cy="3057525"/>
          </a:xfrm>
          <a:prstGeom prst="rect">
            <a:avLst/>
          </a:prstGeom>
          <a:ln>
            <a:noFill/>
          </a:ln>
          <a:effectLst>
            <a:softEdge rad="112500"/>
          </a:effectLst>
        </p:spPr>
      </p:pic>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8195"/>
                                        </p:tgtEl>
                                        <p:attrNameLst>
                                          <p:attrName>style.visibility</p:attrName>
                                        </p:attrNameLst>
                                      </p:cBhvr>
                                      <p:to>
                                        <p:strVal val="visible"/>
                                      </p:to>
                                    </p:set>
                                    <p:anim calcmode="lin" valueType="num">
                                      <p:cBhvr>
                                        <p:cTn id="15" dur="1000" fill="hold"/>
                                        <p:tgtEl>
                                          <p:spTgt spid="819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819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8195"/>
                                        </p:tgtEl>
                                        <p:attrNameLst>
                                          <p:attrName>ppt_y</p:attrName>
                                        </p:attrNameLst>
                                      </p:cBhvr>
                                      <p:tavLst>
                                        <p:tav tm="0">
                                          <p:val>
                                            <p:strVal val="#ppt_y"/>
                                          </p:val>
                                        </p:tav>
                                        <p:tav tm="100000">
                                          <p:val>
                                            <p:strVal val="#ppt_y"/>
                                          </p:val>
                                        </p:tav>
                                      </p:tavLst>
                                    </p:anim>
                                    <p:animEffect transition="in" filter="fade">
                                      <p:cBhvr>
                                        <p:cTn id="18" dur="1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77000" y="0"/>
            <a:ext cx="26670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 The Brazen Laver</a:t>
            </a:r>
            <a:endParaRPr lang="en-US" b="1" dirty="0">
              <a:solidFill>
                <a:srgbClr val="FF9375"/>
              </a:solidFill>
              <a:latin typeface="Bernard MT Condensed" pitchFamily="18" charset="0"/>
              <a:ea typeface="+mn-ea"/>
            </a:endParaRPr>
          </a:p>
        </p:txBody>
      </p:sp>
      <p:sp>
        <p:nvSpPr>
          <p:cNvPr id="4" name="Rectangle 3"/>
          <p:cNvSpPr/>
          <p:nvPr/>
        </p:nvSpPr>
        <p:spPr>
          <a:xfrm>
            <a:off x="0" y="1295400"/>
            <a:ext cx="9144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Laver was made from the brass looking glasses brought by the women.  Thus the Word, which washes us, acts as a mirror.  (James 1:23-24) </a:t>
            </a:r>
          </a:p>
        </p:txBody>
      </p:sp>
      <p:pic>
        <p:nvPicPr>
          <p:cNvPr id="9219" name="Picture 3" descr="C:\Users\Candra Poitras\Pictures\holy-bible[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1200257">
            <a:off x="1234987" y="3204305"/>
            <a:ext cx="4191000" cy="3143250"/>
          </a:xfrm>
          <a:prstGeom prst="rect">
            <a:avLst/>
          </a:prstGeom>
          <a:ln>
            <a:noFill/>
          </a:ln>
          <a:effectLst>
            <a:softEdge rad="112500"/>
          </a:effectLst>
        </p:spPr>
      </p:pic>
      <p:pic>
        <p:nvPicPr>
          <p:cNvPr id="9220" name="Picture 4" descr="C:\Users\Candra Poitras\Pictures\mirror-mirror[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99513">
            <a:off x="4966499" y="3463880"/>
            <a:ext cx="2421194" cy="3002280"/>
          </a:xfrm>
          <a:prstGeom prst="rect">
            <a:avLst/>
          </a:prstGeom>
          <a:ln>
            <a:noFill/>
          </a:ln>
          <a:effectLst>
            <a:softEdge rad="112500"/>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990600"/>
            <a:ext cx="70104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When the Spirit of God applies the Word to our hearts, we can see what we look like in the sight of God.</a:t>
            </a:r>
          </a:p>
        </p:txBody>
      </p:sp>
      <p:sp>
        <p:nvSpPr>
          <p:cNvPr id="5" name="Rectangle 4"/>
          <p:cNvSpPr/>
          <p:nvPr/>
        </p:nvSpPr>
        <p:spPr>
          <a:xfrm>
            <a:off x="533400" y="2819400"/>
            <a:ext cx="83058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We can see His plan for our cleansing in Titus 3:5.  The Priest was to wash both his hands and his feet.  Only by a continual study of the Word can we keep clean hands before the Lord, and walk in a way that pleases Him (Exodus 30:21, Psalm 24:3-4, Psalm 119:105).</a:t>
            </a:r>
          </a:p>
        </p:txBody>
      </p:sp>
      <p:sp>
        <p:nvSpPr>
          <p:cNvPr id="6" name="TextBox 5"/>
          <p:cNvSpPr txBox="1"/>
          <p:nvPr/>
        </p:nvSpPr>
        <p:spPr>
          <a:xfrm>
            <a:off x="6324600" y="0"/>
            <a:ext cx="28194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6a: The Brazen Laver</a:t>
            </a:r>
            <a:endParaRPr lang="en-US" b="1" dirty="0">
              <a:solidFill>
                <a:srgbClr val="FF9375"/>
              </a:solidFill>
              <a:latin typeface="Bernard MT Condensed" pitchFamily="18" charset="0"/>
              <a:ea typeface="+mn-ea"/>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1219200" y="381000"/>
            <a:ext cx="76200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8AA7E2"/>
                </a:solidFill>
                <a:latin typeface="Andalus" pitchFamily="2" charset="-78"/>
                <a:ea typeface="+mn-ea"/>
                <a:cs typeface="Andalus" pitchFamily="2" charset="-78"/>
              </a:rPr>
              <a:t>If the Priest had entered the Tabernacle without first washing at the Laver, he would die.  (Exodus 30:20)</a:t>
            </a:r>
          </a:p>
        </p:txBody>
      </p:sp>
      <p:sp>
        <p:nvSpPr>
          <p:cNvPr id="5" name="Rectangle 4"/>
          <p:cNvSpPr/>
          <p:nvPr/>
        </p:nvSpPr>
        <p:spPr>
          <a:xfrm>
            <a:off x="1295400" y="5410200"/>
            <a:ext cx="7620000" cy="107721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We cannot be a part of the Church without a clean heart (John 3:5, I John 5:6).</a:t>
            </a:r>
          </a:p>
        </p:txBody>
      </p:sp>
      <p:pic>
        <p:nvPicPr>
          <p:cNvPr id="11267" name="Picture 3" descr="C:\Users\Candra Poitras\Pictures\Priest_at_Basin[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52800" y="2133600"/>
            <a:ext cx="3480232" cy="3276600"/>
          </a:xfrm>
          <a:prstGeom prst="rect">
            <a:avLst/>
          </a:prstGeom>
          <a:ln>
            <a:noFill/>
          </a:ln>
          <a:effectLst>
            <a:softEdge rad="112500"/>
          </a:effectLst>
        </p:spPr>
      </p:pic>
      <p:sp>
        <p:nvSpPr>
          <p:cNvPr id="7" name="TextBox 6"/>
          <p:cNvSpPr txBox="1"/>
          <p:nvPr/>
        </p:nvSpPr>
        <p:spPr>
          <a:xfrm>
            <a:off x="6324600" y="0"/>
            <a:ext cx="28194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6a: The Brazen Laver</a:t>
            </a:r>
            <a:endParaRPr lang="en-US" b="1" dirty="0">
              <a:solidFill>
                <a:srgbClr val="FF9375"/>
              </a:solidFill>
              <a:latin typeface="Bernard MT Condensed" pitchFamily="18" charset="0"/>
              <a:ea typeface="+mn-ea"/>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11267"/>
                                        </p:tgtEl>
                                        <p:attrNameLst>
                                          <p:attrName>style.visibility</p:attrName>
                                        </p:attrNameLst>
                                      </p:cBhvr>
                                      <p:to>
                                        <p:strVal val="visible"/>
                                      </p:to>
                                    </p:set>
                                    <p:animEffect transition="in" filter="strips(downLeft)">
                                      <p:cBhvr>
                                        <p:cTn id="12" dur="500"/>
                                        <p:tgtEl>
                                          <p:spTgt spid="1126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1111</TotalTime>
  <Words>1176</Words>
  <Application>Microsoft Macintosh PowerPoint</Application>
  <PresentationFormat>On-screen Show (4:3)</PresentationFormat>
  <Paragraphs>47</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Georgia</vt:lpstr>
      <vt:lpstr>Calibri</vt:lpstr>
      <vt:lpstr>Andalus</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6</cp:revision>
  <dcterms:created xsi:type="dcterms:W3CDTF">2012-11-22T22:23:29Z</dcterms:created>
  <dcterms:modified xsi:type="dcterms:W3CDTF">2018-02-15T15:28:07Z</dcterms:modified>
</cp:coreProperties>
</file>