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1"/>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 id="289" r:id="rId16"/>
    <p:sldId id="273" r:id="rId17"/>
    <p:sldId id="283" r:id="rId18"/>
    <p:sldId id="294" r:id="rId19"/>
    <p:sldId id="274"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A7E2"/>
    <a:srgbClr val="FF9375"/>
    <a:srgbClr val="FFA74F"/>
    <a:srgbClr val="002E5C"/>
    <a:srgbClr val="FFBF4B"/>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69" d="100"/>
          <a:sy n="69" d="100"/>
        </p:scale>
        <p:origin x="-104" y="-368"/>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E9C3BBF-31BC-ED4D-B341-241BBEB20BC9}" type="slidenum">
              <a:rPr lang="en-US"/>
              <a:pPr/>
              <a:t>‹#›</a:t>
            </a:fld>
            <a:endParaRPr lang="en-US"/>
          </a:p>
        </p:txBody>
      </p:sp>
    </p:spTree>
    <p:extLst>
      <p:ext uri="{BB962C8B-B14F-4D97-AF65-F5344CB8AC3E}">
        <p14:creationId xmlns:p14="http://schemas.microsoft.com/office/powerpoint/2010/main" val="15207298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385896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8542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3568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0180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73860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6834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7393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97827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581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66696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241052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gif"/><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2743200" y="4038600"/>
            <a:ext cx="6248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b="1" dirty="0">
                <a:ln>
                  <a:solidFill>
                    <a:srgbClr val="002E5C"/>
                  </a:solidFill>
                </a:ln>
                <a:solidFill>
                  <a:srgbClr val="8AA7E2"/>
                </a:solidFill>
                <a:latin typeface="Bernard MT Condensed" pitchFamily="18" charset="0"/>
                <a:ea typeface="+mn-ea"/>
              </a:rPr>
              <a:t>Lesson 1: An Overall View of the Tabernacle</a:t>
            </a:r>
            <a:endParaRPr lang="en-US" sz="28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4" name="Rectangle 3"/>
          <p:cNvSpPr/>
          <p:nvPr/>
        </p:nvSpPr>
        <p:spPr>
          <a:xfrm>
            <a:off x="381000" y="1600200"/>
            <a:ext cx="4572000" cy="3477875"/>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solidFill>
                  <a:srgbClr val="002E5C"/>
                </a:solidFill>
                <a:latin typeface="Andalus" pitchFamily="2" charset="-78"/>
                <a:ea typeface="+mn-ea"/>
                <a:cs typeface="Andalus" pitchFamily="2" charset="-78"/>
              </a:rPr>
              <a:t>The other room, called the Holy of Holies, contained the Ark of the Covenant. </a:t>
            </a:r>
          </a:p>
        </p:txBody>
      </p:sp>
      <p:pic>
        <p:nvPicPr>
          <p:cNvPr id="12295" name="Picture 7" descr="C:\Users\Candra Poitras\Pictures\ark_of_the_covenant[1].jpg"/>
          <p:cNvPicPr>
            <a:picLocks noChangeAspect="1" noChangeArrowheads="1"/>
          </p:cNvPicPr>
          <p:nvPr/>
        </p:nvPicPr>
        <p:blipFill>
          <a:blip r:embed="rId2" cstate="print"/>
          <a:srcRect/>
          <a:stretch>
            <a:fillRect/>
          </a:stretch>
        </p:blipFill>
        <p:spPr bwMode="auto">
          <a:xfrm>
            <a:off x="5410200" y="1295400"/>
            <a:ext cx="2951971" cy="4124325"/>
          </a:xfrm>
          <a:prstGeom prst="rect">
            <a:avLst/>
          </a:prstGeom>
          <a:ln>
            <a:noFill/>
          </a:ln>
          <a:effectLst>
            <a:softEdge rad="112500"/>
          </a:effectLst>
        </p:spPr>
      </p:pic>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2295"/>
                                        </p:tgtEl>
                                        <p:attrNameLst>
                                          <p:attrName>style.visibility</p:attrName>
                                        </p:attrNameLst>
                                      </p:cBhvr>
                                      <p:to>
                                        <p:strVal val="visible"/>
                                      </p:to>
                                    </p:set>
                                    <p:animScale>
                                      <p:cBhvr>
                                        <p:cTn id="14" dur="1000" decel="50000" fill="hold">
                                          <p:stCondLst>
                                            <p:cond delay="0"/>
                                          </p:stCondLst>
                                        </p:cTn>
                                        <p:tgtEl>
                                          <p:spTgt spid="122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2295"/>
                                        </p:tgtEl>
                                        <p:attrNameLst>
                                          <p:attrName>ppt_x</p:attrName>
                                          <p:attrName>ppt_y</p:attrName>
                                        </p:attrNameLst>
                                      </p:cBhvr>
                                    </p:animMotion>
                                    <p:animEffect transition="in" filter="fade">
                                      <p:cBhvr>
                                        <p:cTn id="16" dur="1000"/>
                                        <p:tgtEl>
                                          <p:spTgt spid="12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4" name="Rectangle 3"/>
          <p:cNvSpPr/>
          <p:nvPr/>
        </p:nvSpPr>
        <p:spPr>
          <a:xfrm>
            <a:off x="4343400" y="2438400"/>
            <a:ext cx="45720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two rooms (chambers) of the Tabernacle were separated by the Veil.  This Veil was made of blue, purple, and scarlet linen.</a:t>
            </a:r>
          </a:p>
        </p:txBody>
      </p:sp>
      <p:pic>
        <p:nvPicPr>
          <p:cNvPr id="13315" name="Picture 3" descr="C:\Users\Candra Poitras\Pictures\Holy_Place_the_Veil[1].jpg"/>
          <p:cNvPicPr>
            <a:picLocks noChangeAspect="1" noChangeArrowheads="1"/>
          </p:cNvPicPr>
          <p:nvPr/>
        </p:nvPicPr>
        <p:blipFill>
          <a:blip r:embed="rId2" cstate="print"/>
          <a:srcRect/>
          <a:stretch>
            <a:fillRect/>
          </a:stretch>
        </p:blipFill>
        <p:spPr bwMode="auto">
          <a:xfrm>
            <a:off x="381000" y="838200"/>
            <a:ext cx="4114800" cy="3929634"/>
          </a:xfrm>
          <a:prstGeom prst="rect">
            <a:avLst/>
          </a:prstGeom>
          <a:ln>
            <a:noFill/>
          </a:ln>
          <a:effectLst>
            <a:softEdge rad="112500"/>
          </a:effectLst>
        </p:spPr>
      </p:pic>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13315"/>
                                        </p:tgtEl>
                                        <p:attrNameLst>
                                          <p:attrName>style.visibility</p:attrName>
                                        </p:attrNameLst>
                                      </p:cBhvr>
                                      <p:to>
                                        <p:strVal val="visible"/>
                                      </p:to>
                                    </p:set>
                                    <p:anim calcmode="lin" valueType="num">
                                      <p:cBhvr>
                                        <p:cTn id="16" dur="500" fill="hold"/>
                                        <p:tgtEl>
                                          <p:spTgt spid="13315"/>
                                        </p:tgtEl>
                                        <p:attrNameLst>
                                          <p:attrName>ppt_w</p:attrName>
                                        </p:attrNameLst>
                                      </p:cBhvr>
                                      <p:tavLst>
                                        <p:tav tm="0">
                                          <p:val>
                                            <p:strVal val="#ppt_w*0.05"/>
                                          </p:val>
                                        </p:tav>
                                        <p:tav tm="100000">
                                          <p:val>
                                            <p:strVal val="#ppt_w"/>
                                          </p:val>
                                        </p:tav>
                                      </p:tavLst>
                                    </p:anim>
                                    <p:anim calcmode="lin" valueType="num">
                                      <p:cBhvr>
                                        <p:cTn id="17" dur="500" fill="hold"/>
                                        <p:tgtEl>
                                          <p:spTgt spid="13315"/>
                                        </p:tgtEl>
                                        <p:attrNameLst>
                                          <p:attrName>ppt_h</p:attrName>
                                        </p:attrNameLst>
                                      </p:cBhvr>
                                      <p:tavLst>
                                        <p:tav tm="0">
                                          <p:val>
                                            <p:strVal val="#ppt_h"/>
                                          </p:val>
                                        </p:tav>
                                        <p:tav tm="100000">
                                          <p:val>
                                            <p:strVal val="#ppt_h"/>
                                          </p:val>
                                        </p:tav>
                                      </p:tavLst>
                                    </p:anim>
                                    <p:anim calcmode="lin" valueType="num">
                                      <p:cBhvr>
                                        <p:cTn id="18" dur="500" fill="hold"/>
                                        <p:tgtEl>
                                          <p:spTgt spid="13315"/>
                                        </p:tgtEl>
                                        <p:attrNameLst>
                                          <p:attrName>ppt_x</p:attrName>
                                        </p:attrNameLst>
                                      </p:cBhvr>
                                      <p:tavLst>
                                        <p:tav tm="0">
                                          <p:val>
                                            <p:strVal val="#ppt_x-.2"/>
                                          </p:val>
                                        </p:tav>
                                        <p:tav tm="100000">
                                          <p:val>
                                            <p:strVal val="#ppt_x"/>
                                          </p:val>
                                        </p:tav>
                                      </p:tavLst>
                                    </p:anim>
                                    <p:anim calcmode="lin" valueType="num">
                                      <p:cBhvr>
                                        <p:cTn id="19" dur="500" fill="hold"/>
                                        <p:tgtEl>
                                          <p:spTgt spid="13315"/>
                                        </p:tgtEl>
                                        <p:attrNameLst>
                                          <p:attrName>ppt_y</p:attrName>
                                        </p:attrNameLst>
                                      </p:cBhvr>
                                      <p:tavLst>
                                        <p:tav tm="0">
                                          <p:val>
                                            <p:strVal val="#ppt_y"/>
                                          </p:val>
                                        </p:tav>
                                        <p:tav tm="100000">
                                          <p:val>
                                            <p:strVal val="#ppt_y"/>
                                          </p:val>
                                        </p:tav>
                                      </p:tavLst>
                                    </p:anim>
                                    <p:animEffect transition="in" filter="fade">
                                      <p:cBhvr>
                                        <p:cTn id="20" dur="5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5" name="Rectangle 4"/>
          <p:cNvSpPr/>
          <p:nvPr/>
        </p:nvSpPr>
        <p:spPr>
          <a:xfrm>
            <a:off x="1219200" y="533400"/>
            <a:ext cx="7010400" cy="286232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002E5C"/>
                </a:solidFill>
                <a:latin typeface="Andalus" pitchFamily="2" charset="-78"/>
                <a:ea typeface="+mn-ea"/>
                <a:cs typeface="Andalus" pitchFamily="2" charset="-78"/>
              </a:rPr>
              <a:t>The people camped around the Court in a prescribed order.  There were two circles of tents.  The Inner Circle consisted of the priests, (Moses, Aaron, and Aaron’s sons).   They were located on the east side, directly in front of the gate (Numbers 3:38).</a:t>
            </a:r>
          </a:p>
        </p:txBody>
      </p:sp>
      <p:sp>
        <p:nvSpPr>
          <p:cNvPr id="6" name="Rectangle 5"/>
          <p:cNvSpPr/>
          <p:nvPr/>
        </p:nvSpPr>
        <p:spPr>
          <a:xfrm>
            <a:off x="1676400" y="3810000"/>
            <a:ext cx="7315200" cy="286232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8AA7E2"/>
                </a:solidFill>
                <a:latin typeface="Andalus" pitchFamily="2" charset="-78"/>
                <a:ea typeface="+mn-ea"/>
                <a:cs typeface="Andalus" pitchFamily="2" charset="-78"/>
              </a:rPr>
              <a:t>The remainder of the Inner Circle consisted of the Levites.  The Tribe of Levi was chosen for the Priesthood, and carried on the ceremonies in the Tabernacle.  They also set up, took down, and transported the Tabernacle (Numbers 3:6-8).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290">
                                          <p:stCondLst>
                                            <p:cond delay="0"/>
                                          </p:stCondLst>
                                        </p:cTn>
                                        <p:tgtEl>
                                          <p:spTgt spid="5"/>
                                        </p:tgtEl>
                                      </p:cBhvr>
                                    </p:animEffect>
                                    <p:anim calcmode="lin" valueType="num">
                                      <p:cBhvr>
                                        <p:cTn id="8"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13" dur="13">
                                          <p:stCondLst>
                                            <p:cond delay="325"/>
                                          </p:stCondLst>
                                        </p:cTn>
                                        <p:tgtEl>
                                          <p:spTgt spid="5"/>
                                        </p:tgtEl>
                                      </p:cBhvr>
                                      <p:to x="100000" y="60000"/>
                                    </p:animScale>
                                    <p:animScale>
                                      <p:cBhvr>
                                        <p:cTn id="14" dur="83" decel="50000">
                                          <p:stCondLst>
                                            <p:cond delay="338"/>
                                          </p:stCondLst>
                                        </p:cTn>
                                        <p:tgtEl>
                                          <p:spTgt spid="5"/>
                                        </p:tgtEl>
                                      </p:cBhvr>
                                      <p:to x="100000" y="100000"/>
                                    </p:animScale>
                                    <p:animScale>
                                      <p:cBhvr>
                                        <p:cTn id="15" dur="13">
                                          <p:stCondLst>
                                            <p:cond delay="656"/>
                                          </p:stCondLst>
                                        </p:cTn>
                                        <p:tgtEl>
                                          <p:spTgt spid="5"/>
                                        </p:tgtEl>
                                      </p:cBhvr>
                                      <p:to x="100000" y="80000"/>
                                    </p:animScale>
                                    <p:animScale>
                                      <p:cBhvr>
                                        <p:cTn id="16" dur="83" decel="50000">
                                          <p:stCondLst>
                                            <p:cond delay="669"/>
                                          </p:stCondLst>
                                        </p:cTn>
                                        <p:tgtEl>
                                          <p:spTgt spid="5"/>
                                        </p:tgtEl>
                                      </p:cBhvr>
                                      <p:to x="100000" y="100000"/>
                                    </p:animScale>
                                    <p:animScale>
                                      <p:cBhvr>
                                        <p:cTn id="17" dur="13">
                                          <p:stCondLst>
                                            <p:cond delay="821"/>
                                          </p:stCondLst>
                                        </p:cTn>
                                        <p:tgtEl>
                                          <p:spTgt spid="5"/>
                                        </p:tgtEl>
                                      </p:cBhvr>
                                      <p:to x="100000" y="90000"/>
                                    </p:animScale>
                                    <p:animScale>
                                      <p:cBhvr>
                                        <p:cTn id="18" dur="83" decel="50000">
                                          <p:stCondLst>
                                            <p:cond delay="834"/>
                                          </p:stCondLst>
                                        </p:cTn>
                                        <p:tgtEl>
                                          <p:spTgt spid="5"/>
                                        </p:tgtEl>
                                      </p:cBhvr>
                                      <p:to x="100000" y="100000"/>
                                    </p:animScale>
                                    <p:animScale>
                                      <p:cBhvr>
                                        <p:cTn id="19" dur="13">
                                          <p:stCondLst>
                                            <p:cond delay="904"/>
                                          </p:stCondLst>
                                        </p:cTn>
                                        <p:tgtEl>
                                          <p:spTgt spid="5"/>
                                        </p:tgtEl>
                                      </p:cBhvr>
                                      <p:to x="100000" y="95000"/>
                                    </p:animScale>
                                    <p:animScale>
                                      <p:cBhvr>
                                        <p:cTn id="20" dur="83" decel="50000">
                                          <p:stCondLst>
                                            <p:cond delay="917"/>
                                          </p:stCondLst>
                                        </p:cTn>
                                        <p:tgtEl>
                                          <p:spTgt spid="5"/>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290">
                                          <p:stCondLst>
                                            <p:cond delay="0"/>
                                          </p:stCondLst>
                                        </p:cTn>
                                        <p:tgtEl>
                                          <p:spTgt spid="6"/>
                                        </p:tgtEl>
                                      </p:cBhvr>
                                    </p:animEffect>
                                    <p:anim calcmode="lin" valueType="num">
                                      <p:cBhvr>
                                        <p:cTn id="26"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31" dur="13">
                                          <p:stCondLst>
                                            <p:cond delay="325"/>
                                          </p:stCondLst>
                                        </p:cTn>
                                        <p:tgtEl>
                                          <p:spTgt spid="6"/>
                                        </p:tgtEl>
                                      </p:cBhvr>
                                      <p:to x="100000" y="60000"/>
                                    </p:animScale>
                                    <p:animScale>
                                      <p:cBhvr>
                                        <p:cTn id="32" dur="83" decel="50000">
                                          <p:stCondLst>
                                            <p:cond delay="338"/>
                                          </p:stCondLst>
                                        </p:cTn>
                                        <p:tgtEl>
                                          <p:spTgt spid="6"/>
                                        </p:tgtEl>
                                      </p:cBhvr>
                                      <p:to x="100000" y="100000"/>
                                    </p:animScale>
                                    <p:animScale>
                                      <p:cBhvr>
                                        <p:cTn id="33" dur="13">
                                          <p:stCondLst>
                                            <p:cond delay="656"/>
                                          </p:stCondLst>
                                        </p:cTn>
                                        <p:tgtEl>
                                          <p:spTgt spid="6"/>
                                        </p:tgtEl>
                                      </p:cBhvr>
                                      <p:to x="100000" y="80000"/>
                                    </p:animScale>
                                    <p:animScale>
                                      <p:cBhvr>
                                        <p:cTn id="34" dur="83" decel="50000">
                                          <p:stCondLst>
                                            <p:cond delay="669"/>
                                          </p:stCondLst>
                                        </p:cTn>
                                        <p:tgtEl>
                                          <p:spTgt spid="6"/>
                                        </p:tgtEl>
                                      </p:cBhvr>
                                      <p:to x="100000" y="100000"/>
                                    </p:animScale>
                                    <p:animScale>
                                      <p:cBhvr>
                                        <p:cTn id="35" dur="13">
                                          <p:stCondLst>
                                            <p:cond delay="821"/>
                                          </p:stCondLst>
                                        </p:cTn>
                                        <p:tgtEl>
                                          <p:spTgt spid="6"/>
                                        </p:tgtEl>
                                      </p:cBhvr>
                                      <p:to x="100000" y="90000"/>
                                    </p:animScale>
                                    <p:animScale>
                                      <p:cBhvr>
                                        <p:cTn id="36" dur="83" decel="50000">
                                          <p:stCondLst>
                                            <p:cond delay="834"/>
                                          </p:stCondLst>
                                        </p:cTn>
                                        <p:tgtEl>
                                          <p:spTgt spid="6"/>
                                        </p:tgtEl>
                                      </p:cBhvr>
                                      <p:to x="100000" y="100000"/>
                                    </p:animScale>
                                    <p:animScale>
                                      <p:cBhvr>
                                        <p:cTn id="37" dur="13">
                                          <p:stCondLst>
                                            <p:cond delay="904"/>
                                          </p:stCondLst>
                                        </p:cTn>
                                        <p:tgtEl>
                                          <p:spTgt spid="6"/>
                                        </p:tgtEl>
                                      </p:cBhvr>
                                      <p:to x="100000" y="95000"/>
                                    </p:animScale>
                                    <p:animScale>
                                      <p:cBhvr>
                                        <p:cTn id="38" dur="83" decel="50000">
                                          <p:stCondLst>
                                            <p:cond delay="917"/>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295400"/>
            <a:ext cx="9144000" cy="4038600"/>
          </a:xfrm>
          <a:prstGeom prst="rect">
            <a:avLst/>
          </a:prstGeom>
          <a:solidFill>
            <a:srgbClr val="002E5C"/>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4" name="Rectangle 3"/>
          <p:cNvSpPr>
            <a:spLocks noChangeArrowheads="1"/>
          </p:cNvSpPr>
          <p:nvPr/>
        </p:nvSpPr>
        <p:spPr bwMode="auto">
          <a:xfrm>
            <a:off x="0" y="1295400"/>
            <a:ext cx="9144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FFA74F"/>
                </a:solidFill>
                <a:latin typeface="Andalus" charset="0"/>
                <a:cs typeface="Andalus" charset="0"/>
              </a:rPr>
              <a:t>These were the 3 sons of Levi:  Gershon, Kohath and Merari.</a:t>
            </a:r>
          </a:p>
        </p:txBody>
      </p:sp>
      <p:sp>
        <p:nvSpPr>
          <p:cNvPr id="5" name="Rectangle 4"/>
          <p:cNvSpPr>
            <a:spLocks noChangeArrowheads="1"/>
          </p:cNvSpPr>
          <p:nvPr/>
        </p:nvSpPr>
        <p:spPr bwMode="auto">
          <a:xfrm>
            <a:off x="533400" y="2438400"/>
            <a:ext cx="8153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FFBF4B"/>
                </a:solidFill>
                <a:latin typeface="Andalus" charset="0"/>
                <a:cs typeface="Andalus" charset="0"/>
              </a:rPr>
              <a:t>Gershon and his sons had charge of the coverings, hangings, and curtains  (Numbers 3:25).</a:t>
            </a:r>
          </a:p>
        </p:txBody>
      </p:sp>
      <p:sp>
        <p:nvSpPr>
          <p:cNvPr id="6" name="Rectangle 5"/>
          <p:cNvSpPr>
            <a:spLocks noChangeArrowheads="1"/>
          </p:cNvSpPr>
          <p:nvPr/>
        </p:nvSpPr>
        <p:spPr bwMode="auto">
          <a:xfrm>
            <a:off x="609600" y="3429000"/>
            <a:ext cx="8534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FFA74F"/>
                </a:solidFill>
                <a:latin typeface="Andalus" charset="0"/>
                <a:cs typeface="Andalus" charset="0"/>
              </a:rPr>
              <a:t>Merari had charge of the framework (Numbers 3:36,37).</a:t>
            </a:r>
          </a:p>
        </p:txBody>
      </p:sp>
      <p:sp>
        <p:nvSpPr>
          <p:cNvPr id="7" name="Rectangle 6"/>
          <p:cNvSpPr>
            <a:spLocks noChangeArrowheads="1"/>
          </p:cNvSpPr>
          <p:nvPr/>
        </p:nvSpPr>
        <p:spPr bwMode="auto">
          <a:xfrm>
            <a:off x="533400" y="4114800"/>
            <a:ext cx="8153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FFBF4B"/>
                </a:solidFill>
                <a:latin typeface="Andalus" charset="0"/>
                <a:cs typeface="Andalus" charset="0"/>
              </a:rPr>
              <a:t>Kohath had charge of the furniture (Numbers 3:30,31).  They did not use wagons and oxen. </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from="(-#ppt_w/2)" to="(#ppt_x)" calcmode="lin" valueType="num">
                                      <p:cBhvr>
                                        <p:cTn id="31" dur="600" fill="hold">
                                          <p:stCondLst>
                                            <p:cond delay="0"/>
                                          </p:stCondLst>
                                        </p:cTn>
                                        <p:tgtEl>
                                          <p:spTgt spid="7"/>
                                        </p:tgtEl>
                                        <p:attrNameLst>
                                          <p:attrName>ppt_x</p:attrName>
                                        </p:attrNameLst>
                                      </p:cBhvr>
                                    </p:anim>
                                    <p:anim from="0" to="-1.0" calcmode="lin" valueType="num">
                                      <p:cBhvr>
                                        <p:cTn id="32" dur="200" decel="50000" autoRev="1" fill="hold">
                                          <p:stCondLst>
                                            <p:cond delay="600"/>
                                          </p:stCondLst>
                                        </p:cTn>
                                        <p:tgtEl>
                                          <p:spTgt spid="7"/>
                                        </p:tgtEl>
                                        <p:attrNameLst>
                                          <p:attrName>xshear</p:attrName>
                                        </p:attrNameLst>
                                      </p:cBhvr>
                                    </p:anim>
                                    <p:animScale>
                                      <p:cBhvr>
                                        <p:cTn id="33" dur="200" decel="100000" autoRev="1" fill="hold">
                                          <p:stCondLst>
                                            <p:cond delay="600"/>
                                          </p:stCondLst>
                                        </p:cTn>
                                        <p:tgtEl>
                                          <p:spTgt spid="7"/>
                                        </p:tgtEl>
                                      </p:cBhvr>
                                      <p:from x="100000" y="100000"/>
                                      <p:to x="80000" y="100000"/>
                                    </p:animScale>
                                    <p:anim by="(#ppt_h/3+#ppt_w*0.1)" calcmode="lin" valueType="num">
                                      <p:cBhvr additive="sum">
                                        <p:cTn id="34"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4" name="Rectangle 3"/>
          <p:cNvSpPr/>
          <p:nvPr/>
        </p:nvSpPr>
        <p:spPr>
          <a:xfrm>
            <a:off x="228600" y="685800"/>
            <a:ext cx="8686800" cy="1938992"/>
          </a:xfrm>
          <a:prstGeom prst="rect">
            <a:avLst/>
          </a:prstGeom>
        </p:spPr>
        <p:txBody>
          <a:bodyPr>
            <a:spAutoFit/>
            <a:scene3d>
              <a:camera prst="orthographicFront"/>
              <a:lightRig rig="threePt" dir="t"/>
            </a:scene3d>
            <a:sp3d extrusionH="57150">
              <a:bevelT w="38100" h="38100"/>
            </a:sp3d>
          </a:bodyPr>
          <a:lstStyle/>
          <a:p>
            <a:pPr>
              <a:defRPr/>
            </a:pPr>
            <a:r>
              <a:rPr lang="en-US" sz="3000" b="1" dirty="0">
                <a:solidFill>
                  <a:srgbClr val="8AA7E2"/>
                </a:solidFill>
                <a:latin typeface="Andalus" pitchFamily="2" charset="-78"/>
                <a:ea typeface="+mn-ea"/>
                <a:cs typeface="Andalus" pitchFamily="2" charset="-78"/>
              </a:rPr>
              <a:t>The Outer Circle consisted of the 12 tribes of Israel.  There were three tribes located on each of the four sides.  These tribes were divided into four armies, each with three divisions.</a:t>
            </a:r>
          </a:p>
        </p:txBody>
      </p:sp>
      <p:sp>
        <p:nvSpPr>
          <p:cNvPr id="5" name="Rectangle 4"/>
          <p:cNvSpPr/>
          <p:nvPr/>
        </p:nvSpPr>
        <p:spPr>
          <a:xfrm>
            <a:off x="838200" y="2590800"/>
            <a:ext cx="7467600" cy="1477328"/>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3000" b="1" dirty="0">
                <a:solidFill>
                  <a:srgbClr val="8AA7E2"/>
                </a:solidFill>
                <a:latin typeface="Andalus" pitchFamily="2" charset="-78"/>
                <a:ea typeface="+mn-ea"/>
                <a:cs typeface="Andalus" pitchFamily="2" charset="-78"/>
              </a:rPr>
              <a:t>1. The first army was pitched on the east side, toward the rising of the sun, and was led by the tribe of Judah.</a:t>
            </a:r>
          </a:p>
        </p:txBody>
      </p:sp>
      <p:sp>
        <p:nvSpPr>
          <p:cNvPr id="6" name="Rectangle 5"/>
          <p:cNvSpPr/>
          <p:nvPr/>
        </p:nvSpPr>
        <p:spPr>
          <a:xfrm>
            <a:off x="533400" y="4114800"/>
            <a:ext cx="8229600" cy="1938992"/>
          </a:xfrm>
          <a:prstGeom prst="rect">
            <a:avLst/>
          </a:prstGeom>
          <a:solidFill>
            <a:srgbClr val="8AA7E2"/>
          </a:solidFill>
          <a:scene3d>
            <a:camera prst="orthographicFront"/>
            <a:lightRig rig="threePt" dir="t"/>
          </a:scene3d>
          <a:sp3d>
            <a:bevelT prst="relaxedInset"/>
          </a:sp3d>
        </p:spPr>
        <p:txBody>
          <a:bodyPr>
            <a:spAutoFit/>
            <a:sp3d extrusionH="57150">
              <a:bevelT w="38100" h="38100"/>
            </a:sp3d>
          </a:bodyPr>
          <a:lstStyle/>
          <a:p>
            <a:pPr algn="ctr">
              <a:defRPr/>
            </a:pPr>
            <a:r>
              <a:rPr lang="en-US" sz="3000" b="1" dirty="0">
                <a:solidFill>
                  <a:srgbClr val="002E5C"/>
                </a:solidFill>
                <a:latin typeface="Andalus" pitchFamily="2" charset="-78"/>
                <a:ea typeface="+mn-ea"/>
                <a:cs typeface="Andalus" pitchFamily="2" charset="-78"/>
              </a:rPr>
              <a:t>2. The second army was pitched on the south side, and was led by Reuben.  Beside Reuben was Simeon, with Gad as the third tribe in this group (Numbers 2:10-16).</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8" presetClass="entr" presetSubtype="12"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ntr" presetSubtype="12"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trips(downLef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5" name="Rectangle 4"/>
          <p:cNvSpPr/>
          <p:nvPr/>
        </p:nvSpPr>
        <p:spPr>
          <a:xfrm>
            <a:off x="1143000" y="381000"/>
            <a:ext cx="5791200" cy="3046988"/>
          </a:xfrm>
          <a:prstGeom prst="rect">
            <a:avLst/>
          </a:prstGeom>
          <a:solidFill>
            <a:srgbClr val="FFA74F"/>
          </a:solidFill>
          <a:scene3d>
            <a:camera prst="orthographicFront"/>
            <a:lightRig rig="threePt" dir="t"/>
          </a:scene3d>
          <a:sp3d>
            <a:bevelT prst="slope"/>
          </a:sp3d>
        </p:spPr>
        <p:txBody>
          <a:bodyPr>
            <a:spAutoFit/>
          </a:bodyPr>
          <a:lstStyle/>
          <a:p>
            <a:pPr algn="ctr">
              <a:defRPr/>
            </a:pPr>
            <a:r>
              <a:rPr lang="en-US" sz="3200" b="1" dirty="0">
                <a:solidFill>
                  <a:srgbClr val="002E5C"/>
                </a:solidFill>
                <a:latin typeface="Andalus" pitchFamily="2" charset="-78"/>
                <a:ea typeface="+mn-ea"/>
                <a:cs typeface="Andalus" pitchFamily="2" charset="-78"/>
              </a:rPr>
              <a:t>3. Army number three was pitched on the west side of the Tabernacle, and was led by Ephraim.  Manasseh was next to him, with Benjamin as the third tribe (Numbers 2:18-24).</a:t>
            </a:r>
          </a:p>
        </p:txBody>
      </p:sp>
      <p:sp>
        <p:nvSpPr>
          <p:cNvPr id="6" name="Rectangle 5"/>
          <p:cNvSpPr/>
          <p:nvPr/>
        </p:nvSpPr>
        <p:spPr>
          <a:xfrm>
            <a:off x="3733800" y="3657600"/>
            <a:ext cx="5257800" cy="3046988"/>
          </a:xfrm>
          <a:prstGeom prst="rect">
            <a:avLst/>
          </a:prstGeom>
          <a:solidFill>
            <a:srgbClr val="FFBF4B"/>
          </a:solidFill>
          <a:scene3d>
            <a:camera prst="orthographicFront"/>
            <a:lightRig rig="threePt" dir="t"/>
          </a:scene3d>
          <a:sp3d>
            <a:bevelT prst="slope"/>
          </a:sp3d>
        </p:spPr>
        <p:txBody>
          <a:bodyPr>
            <a:spAutoFit/>
          </a:bodyPr>
          <a:lstStyle/>
          <a:p>
            <a:pPr algn="ctr">
              <a:defRPr/>
            </a:pPr>
            <a:r>
              <a:rPr lang="en-US" sz="3200" b="1" dirty="0">
                <a:solidFill>
                  <a:srgbClr val="002E5C"/>
                </a:solidFill>
                <a:latin typeface="Andalus" pitchFamily="2" charset="-78"/>
                <a:ea typeface="+mn-ea"/>
                <a:cs typeface="Andalus" pitchFamily="2" charset="-78"/>
              </a:rPr>
              <a:t>The fourth army was pitched on the north side, led by the tribe of Dan with Asher by him.  Naphtali was the final tribe camped in this army (Numbers 2: 25-31).</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1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4" name="Rectangle 3"/>
          <p:cNvSpPr/>
          <p:nvPr/>
        </p:nvSpPr>
        <p:spPr>
          <a:xfrm>
            <a:off x="0" y="1371600"/>
            <a:ext cx="8382000" cy="193899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FF9375"/>
                </a:solidFill>
                <a:latin typeface="Andalus" pitchFamily="2" charset="-78"/>
                <a:ea typeface="+mn-ea"/>
                <a:cs typeface="Andalus" pitchFamily="2" charset="-78"/>
              </a:rPr>
              <a:t>Every time the children of Israel made camp, it was necessary for them to use this formation, always around the Tabernacle, and always in the same position.</a:t>
            </a:r>
          </a:p>
        </p:txBody>
      </p:sp>
      <p:sp>
        <p:nvSpPr>
          <p:cNvPr id="5" name="Rectangle 4"/>
          <p:cNvSpPr/>
          <p:nvPr/>
        </p:nvSpPr>
        <p:spPr>
          <a:xfrm>
            <a:off x="1905000" y="3429000"/>
            <a:ext cx="7239000" cy="193899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8AA7E2"/>
                </a:solidFill>
                <a:latin typeface="Andalus" pitchFamily="2" charset="-78"/>
                <a:ea typeface="+mn-ea"/>
                <a:cs typeface="Andalus" pitchFamily="2" charset="-78"/>
              </a:rPr>
              <a:t>As children of God, we must always keep our eyes fixed on Jesus and follow His directions, no matter what decision we are seeking for our lives.</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4" name="Rectangle 3"/>
          <p:cNvSpPr/>
          <p:nvPr/>
        </p:nvSpPr>
        <p:spPr>
          <a:xfrm>
            <a:off x="228600" y="685800"/>
            <a:ext cx="6553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Israelites were divided into three classes of people.  They were the Priests, the workers, and the soldiers.</a:t>
            </a:r>
          </a:p>
        </p:txBody>
      </p:sp>
      <p:sp>
        <p:nvSpPr>
          <p:cNvPr id="5" name="Rectangle 4"/>
          <p:cNvSpPr/>
          <p:nvPr/>
        </p:nvSpPr>
        <p:spPr>
          <a:xfrm>
            <a:off x="1447800" y="2286000"/>
            <a:ext cx="6477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They  (and we also) have three common enemies:  the world, the flesh, and the devil.</a:t>
            </a:r>
          </a:p>
        </p:txBody>
      </p:sp>
      <p:sp>
        <p:nvSpPr>
          <p:cNvPr id="6" name="Rectangle 5"/>
          <p:cNvSpPr/>
          <p:nvPr/>
        </p:nvSpPr>
        <p:spPr>
          <a:xfrm>
            <a:off x="3048000" y="3962400"/>
            <a:ext cx="5867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However, we have a threefold defense:  workers, warriors, and worshippers.  Individually, we must be all three. </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Scale>
                                      <p:cBhvr>
                                        <p:cTn id="2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gtEl>
                                        <p:attrNameLst>
                                          <p:attrName>ppt_x</p:attrName>
                                          <p:attrName>ppt_y</p:attrName>
                                        </p:attrNameLst>
                                      </p:cBhvr>
                                    </p:animMotion>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4" name="Rectangle 3"/>
          <p:cNvSpPr/>
          <p:nvPr/>
        </p:nvSpPr>
        <p:spPr>
          <a:xfrm>
            <a:off x="990600" y="381000"/>
            <a:ext cx="50292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Levites were chosen instead of the firstborn, because of their stand for God when the people made a golden calf to worship  (Numbers 3:40-51).</a:t>
            </a:r>
          </a:p>
        </p:txBody>
      </p:sp>
      <p:sp>
        <p:nvSpPr>
          <p:cNvPr id="5" name="Rectangle 4"/>
          <p:cNvSpPr/>
          <p:nvPr/>
        </p:nvSpPr>
        <p:spPr>
          <a:xfrm>
            <a:off x="3962400" y="3657600"/>
            <a:ext cx="50292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Each Levite redeemed one firstborn.  Numbers 8:18 says, “Behold, I have taken the Levites from among the children of Israel instead of all the firstborn.” </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4" name="Rectangle 3"/>
          <p:cNvSpPr/>
          <p:nvPr/>
        </p:nvSpPr>
        <p:spPr>
          <a:xfrm>
            <a:off x="1524000" y="1524000"/>
            <a:ext cx="60960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Jesus redeemed each member of the Church.  In Hebrews 12:23, the Church is called the “Church of the firstborn”.  I Peter 1:18,19 says we are “Redeemed not with gold, such as some of them were, but with the blood of Christ.”</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5" name="Oval 4"/>
          <p:cNvSpPr/>
          <p:nvPr/>
        </p:nvSpPr>
        <p:spPr>
          <a:xfrm>
            <a:off x="1295400" y="762000"/>
            <a:ext cx="6553200" cy="5334000"/>
          </a:xfrm>
          <a:prstGeom prst="ellipse">
            <a:avLst/>
          </a:prstGeom>
          <a:solidFill>
            <a:srgbClr val="FF9375"/>
          </a:solidFill>
          <a:ln>
            <a:no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anchor="ctr">
            <a:sp3d extrusionH="57150">
              <a:bevelT w="38100" h="38100"/>
            </a:sp3d>
          </a:bodyPr>
          <a:lstStyle/>
          <a:p>
            <a:pPr algn="ctr" eaLnBrk="0" hangingPunct="0">
              <a:defRPr/>
            </a:pPr>
            <a:r>
              <a:rPr lang="en-US" sz="3200" b="1" dirty="0">
                <a:solidFill>
                  <a:srgbClr val="002E5C"/>
                </a:solidFill>
                <a:latin typeface="Andalus" pitchFamily="2" charset="-78"/>
                <a:ea typeface="Times New Roman" pitchFamily="18" charset="0"/>
                <a:cs typeface="Andalus" pitchFamily="2" charset="-78"/>
              </a:rPr>
              <a:t>“According to all that I show thee, after the pattern of the tabernacle, and the pattern of all the instruments thereof, even so shall ye make it.”</a:t>
            </a:r>
          </a:p>
          <a:p>
            <a:pPr algn="ctr" eaLnBrk="0" hangingPunct="0">
              <a:defRPr/>
            </a:pPr>
            <a:r>
              <a:rPr lang="en-US" sz="3200" b="1" dirty="0">
                <a:solidFill>
                  <a:srgbClr val="002E5C"/>
                </a:solidFill>
                <a:latin typeface="Andalus" pitchFamily="2" charset="-78"/>
                <a:ea typeface="Times New Roman" pitchFamily="18" charset="0"/>
                <a:cs typeface="Andalus" pitchFamily="2" charset="-78"/>
              </a:rPr>
              <a:t>(Exodus 25:8,9)</a:t>
            </a:r>
            <a:r>
              <a:rPr lang="en-US" sz="3200" dirty="0">
                <a:solidFill>
                  <a:srgbClr val="002E5C"/>
                </a:solidFill>
                <a:latin typeface="Andalus" pitchFamily="2" charset="-78"/>
                <a:cs typeface="Andalus" pitchFamily="2" charset="-78"/>
              </a:rPr>
              <a:t> </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5" name="Rectangle 4"/>
          <p:cNvSpPr/>
          <p:nvPr/>
        </p:nvSpPr>
        <p:spPr>
          <a:xfrm>
            <a:off x="1066800" y="381000"/>
            <a:ext cx="51816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place God was to dwell had specific guidelines and measurements to be correct.  We need to know exactly how God wants us to live and fellowship with Him.</a:t>
            </a:r>
          </a:p>
        </p:txBody>
      </p:sp>
      <p:sp>
        <p:nvSpPr>
          <p:cNvPr id="7" name="Rectangle 6"/>
          <p:cNvSpPr/>
          <p:nvPr/>
        </p:nvSpPr>
        <p:spPr>
          <a:xfrm>
            <a:off x="4038600" y="3657600"/>
            <a:ext cx="49530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Tabernacle was made up of six major components.  They are the court, the tabernacle, the holy place, the holiest of holies, the gate, and the furniture.</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1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plus(in)">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5" name="Rectangle 4"/>
          <p:cNvSpPr/>
          <p:nvPr/>
        </p:nvSpPr>
        <p:spPr>
          <a:xfrm>
            <a:off x="0" y="381000"/>
            <a:ext cx="8763000" cy="1169551"/>
          </a:xfrm>
          <a:prstGeom prst="rect">
            <a:avLst/>
          </a:prstGeom>
          <a:solidFill>
            <a:srgbClr val="FFBF4B"/>
          </a:solidFill>
          <a:scene3d>
            <a:camera prst="orthographicFront"/>
            <a:lightRig rig="threePt" dir="t"/>
          </a:scene3d>
          <a:sp3d>
            <a:bevelT w="152400" h="50800" prst="softRound"/>
          </a:sp3d>
        </p:spPr>
        <p:txBody>
          <a:bodyPr>
            <a:spAutoFit/>
          </a:bodyPr>
          <a:lstStyle/>
          <a:p>
            <a:pPr>
              <a:defRPr/>
            </a:pPr>
            <a:r>
              <a:rPr lang="en-US" sz="2800" b="1" dirty="0">
                <a:solidFill>
                  <a:srgbClr val="002E5C"/>
                </a:solidFill>
                <a:latin typeface="Andalus" pitchFamily="2" charset="-78"/>
                <a:ea typeface="+mn-ea"/>
                <a:cs typeface="Andalus" pitchFamily="2" charset="-78"/>
              </a:rPr>
              <a:t>To gain an idea of the size of the Tabernacle, the following measurements are given:  </a:t>
            </a:r>
            <a:r>
              <a:rPr lang="en-US" sz="1400" b="1" dirty="0">
                <a:solidFill>
                  <a:srgbClr val="002E5C"/>
                </a:solidFill>
                <a:latin typeface="Andalus" pitchFamily="2" charset="-78"/>
                <a:ea typeface="+mn-ea"/>
                <a:cs typeface="Andalus" pitchFamily="2" charset="-78"/>
              </a:rPr>
              <a:t>(NOTE:  These English and metric measurements are an educated estimate of the Jewish measurements of that time in history.)</a:t>
            </a:r>
          </a:p>
        </p:txBody>
      </p:sp>
      <p:sp>
        <p:nvSpPr>
          <p:cNvPr id="6" name="Rectangle 5"/>
          <p:cNvSpPr/>
          <p:nvPr/>
        </p:nvSpPr>
        <p:spPr>
          <a:xfrm>
            <a:off x="914400" y="1600200"/>
            <a:ext cx="7467600" cy="3816429"/>
          </a:xfrm>
          <a:prstGeom prst="rect">
            <a:avLst/>
          </a:prstGeom>
          <a:solidFill>
            <a:srgbClr val="002E5C"/>
          </a:solidFill>
          <a:scene3d>
            <a:camera prst="orthographicFront"/>
            <a:lightRig rig="threePt" dir="t"/>
          </a:scene3d>
          <a:sp3d>
            <a:bevelT w="152400" h="50800" prst="softRound"/>
          </a:sp3d>
        </p:spPr>
        <p:txBody>
          <a:bodyPr>
            <a:spAutoFit/>
            <a:sp3d/>
          </a:bodyPr>
          <a:lstStyle/>
          <a:p>
            <a:pPr algn="just">
              <a:defRPr/>
            </a:pPr>
            <a:r>
              <a:rPr lang="en-US" sz="2200" b="1" dirty="0">
                <a:solidFill>
                  <a:srgbClr val="FFBF4B"/>
                </a:solidFill>
                <a:latin typeface="Andalus" pitchFamily="2" charset="-78"/>
                <a:ea typeface="+mn-ea"/>
                <a:cs typeface="Andalus" pitchFamily="2" charset="-78"/>
              </a:rPr>
              <a:t>COURT				150’ X 75 ‘</a:t>
            </a:r>
          </a:p>
          <a:p>
            <a:pPr algn="just">
              <a:defRPr/>
            </a:pPr>
            <a:r>
              <a:rPr lang="en-US" sz="2200" b="1" dirty="0">
                <a:solidFill>
                  <a:srgbClr val="FFBF4B"/>
                </a:solidFill>
                <a:latin typeface="Andalus" pitchFamily="2" charset="-78"/>
                <a:ea typeface="+mn-ea"/>
                <a:cs typeface="Andalus" pitchFamily="2" charset="-78"/>
              </a:rPr>
              <a:t>	134.46 meters X 69.23 meters</a:t>
            </a:r>
          </a:p>
          <a:p>
            <a:pPr algn="just">
              <a:defRPr/>
            </a:pPr>
            <a:r>
              <a:rPr lang="en-US" sz="2200" b="1" dirty="0">
                <a:solidFill>
                  <a:srgbClr val="FFBF4B"/>
                </a:solidFill>
                <a:latin typeface="Andalus" pitchFamily="2" charset="-78"/>
                <a:ea typeface="+mn-ea"/>
                <a:cs typeface="Andalus" pitchFamily="2" charset="-78"/>
              </a:rPr>
              <a:t>TABERNACLE (the tent)		45’ X 15’ X 15’</a:t>
            </a:r>
          </a:p>
          <a:p>
            <a:pPr algn="just">
              <a:defRPr/>
            </a:pPr>
            <a:r>
              <a:rPr lang="en-US" sz="2200" b="1" dirty="0">
                <a:solidFill>
                  <a:srgbClr val="FFBF4B"/>
                </a:solidFill>
                <a:latin typeface="Andalus" pitchFamily="2" charset="-78"/>
                <a:ea typeface="+mn-ea"/>
                <a:cs typeface="Andalus" pitchFamily="2" charset="-78"/>
              </a:rPr>
              <a:t>	41.5 meters X 13.8 meters X 13.8 meters</a:t>
            </a:r>
          </a:p>
          <a:p>
            <a:pPr algn="just">
              <a:defRPr/>
            </a:pPr>
            <a:r>
              <a:rPr lang="en-US" sz="2200" b="1" dirty="0">
                <a:solidFill>
                  <a:srgbClr val="FFBF4B"/>
                </a:solidFill>
                <a:latin typeface="Andalus" pitchFamily="2" charset="-78"/>
                <a:ea typeface="+mn-ea"/>
                <a:cs typeface="Andalus" pitchFamily="2" charset="-78"/>
              </a:rPr>
              <a:t>HOLY PLACE 			30’ X 15’ X 15’</a:t>
            </a:r>
          </a:p>
          <a:p>
            <a:pPr algn="just">
              <a:defRPr/>
            </a:pPr>
            <a:r>
              <a:rPr lang="en-US" sz="2200" b="1" dirty="0">
                <a:solidFill>
                  <a:srgbClr val="FFBF4B"/>
                </a:solidFill>
                <a:latin typeface="Andalus" pitchFamily="2" charset="-78"/>
                <a:ea typeface="+mn-ea"/>
                <a:cs typeface="Andalus" pitchFamily="2" charset="-78"/>
              </a:rPr>
              <a:t>	27.7 meters X 13.8 meters X 13.8 meters</a:t>
            </a:r>
          </a:p>
          <a:p>
            <a:pPr algn="just">
              <a:defRPr/>
            </a:pPr>
            <a:r>
              <a:rPr lang="en-US" sz="2200" b="1" dirty="0">
                <a:solidFill>
                  <a:srgbClr val="FFBF4B"/>
                </a:solidFill>
                <a:latin typeface="Andalus" pitchFamily="2" charset="-78"/>
                <a:ea typeface="+mn-ea"/>
                <a:cs typeface="Andalus" pitchFamily="2" charset="-78"/>
              </a:rPr>
              <a:t>HOLIEST OF HOLIES		15’ X 15’ X 15’</a:t>
            </a:r>
          </a:p>
          <a:p>
            <a:pPr algn="just">
              <a:defRPr/>
            </a:pPr>
            <a:r>
              <a:rPr lang="en-US" sz="2200" b="1" dirty="0">
                <a:solidFill>
                  <a:srgbClr val="FFBF4B"/>
                </a:solidFill>
                <a:latin typeface="Andalus" pitchFamily="2" charset="-78"/>
                <a:ea typeface="+mn-ea"/>
                <a:cs typeface="Andalus" pitchFamily="2" charset="-78"/>
              </a:rPr>
              <a:t>	13.8 meters X 13.8 meters X 13.8 meters</a:t>
            </a:r>
          </a:p>
          <a:p>
            <a:pPr algn="just">
              <a:defRPr/>
            </a:pPr>
            <a:r>
              <a:rPr lang="en-US" sz="2200" b="1" dirty="0">
                <a:solidFill>
                  <a:srgbClr val="FFBF4B"/>
                </a:solidFill>
                <a:latin typeface="Andalus" pitchFamily="2" charset="-78"/>
                <a:ea typeface="+mn-ea"/>
                <a:cs typeface="Andalus" pitchFamily="2" charset="-78"/>
              </a:rPr>
              <a:t>GATE				30’</a:t>
            </a:r>
          </a:p>
          <a:p>
            <a:pPr algn="just">
              <a:defRPr/>
            </a:pPr>
            <a:r>
              <a:rPr lang="en-US" sz="2200" b="1" dirty="0">
                <a:solidFill>
                  <a:srgbClr val="FFBF4B"/>
                </a:solidFill>
                <a:latin typeface="Andalus" pitchFamily="2" charset="-78"/>
                <a:ea typeface="+mn-ea"/>
                <a:cs typeface="Andalus" pitchFamily="2" charset="-78"/>
              </a:rPr>
              <a:t>	27.7 meters</a:t>
            </a:r>
          </a:p>
          <a:p>
            <a:pPr algn="just">
              <a:defRPr/>
            </a:pPr>
            <a:r>
              <a:rPr lang="en-US" sz="2200" b="1" dirty="0">
                <a:solidFill>
                  <a:srgbClr val="FFBF4B"/>
                </a:solidFill>
                <a:latin typeface="Andalus" pitchFamily="2" charset="-78"/>
                <a:ea typeface="+mn-ea"/>
                <a:cs typeface="Andalus" pitchFamily="2" charset="-78"/>
              </a:rPr>
              <a:t>FURNITURE			various dimensions</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5" name="Rectangle 4"/>
          <p:cNvSpPr/>
          <p:nvPr/>
        </p:nvSpPr>
        <p:spPr>
          <a:xfrm>
            <a:off x="228600" y="685800"/>
            <a:ext cx="8763000" cy="1754326"/>
          </a:xfrm>
          <a:prstGeom prst="rect">
            <a:avLst/>
          </a:prstGeom>
        </p:spPr>
        <p:txBody>
          <a:bodyPr>
            <a:spAutoFit/>
            <a:scene3d>
              <a:camera prst="orthographicFront"/>
              <a:lightRig rig="threePt" dir="t"/>
            </a:scene3d>
            <a:sp3d extrusionH="57150">
              <a:bevelT w="38100" h="38100"/>
            </a:sp3d>
          </a:bodyPr>
          <a:lstStyle/>
          <a:p>
            <a:pPr>
              <a:defRPr/>
            </a:pPr>
            <a:r>
              <a:rPr lang="en-US" sz="3600" b="1" dirty="0">
                <a:solidFill>
                  <a:srgbClr val="002E5C"/>
                </a:solidFill>
                <a:latin typeface="Andalus" pitchFamily="2" charset="-78"/>
                <a:ea typeface="+mn-ea"/>
                <a:cs typeface="Andalus" pitchFamily="2" charset="-78"/>
              </a:rPr>
              <a:t>There are six pieces of furniture used inside the Tabernacle and court.  They are as follows:</a:t>
            </a:r>
          </a:p>
        </p:txBody>
      </p:sp>
      <p:sp>
        <p:nvSpPr>
          <p:cNvPr id="7" name="Rectangle 6"/>
          <p:cNvSpPr/>
          <p:nvPr/>
        </p:nvSpPr>
        <p:spPr>
          <a:xfrm>
            <a:off x="2286000" y="1981200"/>
            <a:ext cx="4572000" cy="3416320"/>
          </a:xfrm>
          <a:prstGeom prst="rect">
            <a:avLst/>
          </a:prstGeom>
        </p:spPr>
        <p:txBody>
          <a:bodyPr>
            <a:spAutoFit/>
            <a:scene3d>
              <a:camera prst="orthographicFront"/>
              <a:lightRig rig="threePt" dir="t"/>
            </a:scene3d>
            <a:sp3d extrusionH="57150">
              <a:bevelT w="38100" h="38100"/>
            </a:sp3d>
          </a:bodyPr>
          <a:lstStyle/>
          <a:p>
            <a:pPr marL="342900" indent="-342900">
              <a:buFont typeface="+mj-lt"/>
              <a:buAutoNum type="arabicParenR"/>
              <a:defRPr/>
            </a:pPr>
            <a:r>
              <a:rPr lang="en-US" sz="3600" b="1" dirty="0">
                <a:solidFill>
                  <a:srgbClr val="8AA7E2"/>
                </a:solidFill>
                <a:latin typeface="Andalus" pitchFamily="2" charset="-78"/>
                <a:ea typeface="+mn-ea"/>
                <a:cs typeface="Andalus" pitchFamily="2" charset="-78"/>
              </a:rPr>
              <a:t>Brazen Altar</a:t>
            </a:r>
          </a:p>
          <a:p>
            <a:pPr marL="342900" indent="-342900">
              <a:buFont typeface="+mj-lt"/>
              <a:buAutoNum type="arabicParenR"/>
              <a:defRPr/>
            </a:pPr>
            <a:r>
              <a:rPr lang="en-US" sz="3600" b="1" dirty="0">
                <a:solidFill>
                  <a:srgbClr val="FF9375"/>
                </a:solidFill>
                <a:latin typeface="Andalus" pitchFamily="2" charset="-78"/>
                <a:ea typeface="+mn-ea"/>
                <a:cs typeface="Andalus" pitchFamily="2" charset="-78"/>
              </a:rPr>
              <a:t>Brazen Laver</a:t>
            </a:r>
          </a:p>
          <a:p>
            <a:pPr marL="342900" indent="-342900">
              <a:buFont typeface="+mj-lt"/>
              <a:buAutoNum type="arabicParenR"/>
              <a:defRPr/>
            </a:pPr>
            <a:r>
              <a:rPr lang="en-US" sz="3600" b="1" dirty="0">
                <a:solidFill>
                  <a:srgbClr val="FFA74F"/>
                </a:solidFill>
                <a:latin typeface="Andalus" pitchFamily="2" charset="-78"/>
                <a:ea typeface="+mn-ea"/>
                <a:cs typeface="Andalus" pitchFamily="2" charset="-78"/>
              </a:rPr>
              <a:t>Table of Showbread</a:t>
            </a:r>
          </a:p>
          <a:p>
            <a:pPr marL="342900" indent="-342900">
              <a:buFont typeface="+mj-lt"/>
              <a:buAutoNum type="arabicParenR"/>
              <a:defRPr/>
            </a:pPr>
            <a:r>
              <a:rPr lang="en-US" sz="3600" b="1" dirty="0">
                <a:solidFill>
                  <a:srgbClr val="FFBF4B"/>
                </a:solidFill>
                <a:latin typeface="Andalus" pitchFamily="2" charset="-78"/>
                <a:ea typeface="+mn-ea"/>
                <a:cs typeface="Andalus" pitchFamily="2" charset="-78"/>
              </a:rPr>
              <a:t>Golden Candlestick</a:t>
            </a:r>
          </a:p>
          <a:p>
            <a:pPr marL="342900" indent="-342900">
              <a:buFont typeface="+mj-lt"/>
              <a:buAutoNum type="arabicParenR"/>
              <a:defRPr/>
            </a:pPr>
            <a:r>
              <a:rPr lang="en-US" sz="3600" b="1" dirty="0">
                <a:solidFill>
                  <a:srgbClr val="002E5C"/>
                </a:solidFill>
                <a:latin typeface="Andalus" pitchFamily="2" charset="-78"/>
                <a:ea typeface="+mn-ea"/>
                <a:cs typeface="Andalus" pitchFamily="2" charset="-78"/>
              </a:rPr>
              <a:t>Altar of Incense</a:t>
            </a:r>
          </a:p>
          <a:p>
            <a:pPr marL="342900" indent="-342900">
              <a:buFont typeface="+mj-lt"/>
              <a:buAutoNum type="arabicParenR"/>
              <a:defRPr/>
            </a:pPr>
            <a:r>
              <a:rPr lang="en-US" sz="3600" b="1" dirty="0">
                <a:solidFill>
                  <a:srgbClr val="8AA7E2"/>
                </a:solidFill>
                <a:latin typeface="Andalus" pitchFamily="2" charset="-78"/>
                <a:ea typeface="+mn-ea"/>
                <a:cs typeface="Andalus" pitchFamily="2" charset="-78"/>
              </a:rPr>
              <a:t>Ark of the Covenant</a:t>
            </a:r>
          </a:p>
        </p:txBody>
      </p:sp>
      <p:sp>
        <p:nvSpPr>
          <p:cNvPr id="8" name="Rectangle 7"/>
          <p:cNvSpPr>
            <a:spLocks noChangeArrowheads="1"/>
          </p:cNvSpPr>
          <p:nvPr/>
        </p:nvSpPr>
        <p:spPr bwMode="auto">
          <a:xfrm>
            <a:off x="228600" y="5562600"/>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b="1">
                <a:solidFill>
                  <a:srgbClr val="002E5C"/>
                </a:solidFill>
                <a:latin typeface="Andalus" charset="0"/>
                <a:cs typeface="Andalus" charset="0"/>
              </a:rPr>
              <a:t>(Note:  Some count the Ark of the Covenant as two pieces of furniture – 1)  the Ark and, 2) the Mercy Seat – which is the lid of the Ark.) </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900" decel="100000" fill="hold"/>
                                        <p:tgtEl>
                                          <p:spTgt spid="8"/>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pic>
        <p:nvPicPr>
          <p:cNvPr id="8195" name="Picture 3" descr="C:\Users\Candra Poitras\Pictures\tab-gate[1].jpg"/>
          <p:cNvPicPr>
            <a:picLocks noChangeAspect="1" noChangeArrowheads="1"/>
          </p:cNvPicPr>
          <p:nvPr/>
        </p:nvPicPr>
        <p:blipFill>
          <a:blip r:embed="rId3" cstate="print"/>
          <a:srcRect/>
          <a:stretch>
            <a:fillRect/>
          </a:stretch>
        </p:blipFill>
        <p:spPr bwMode="auto">
          <a:xfrm>
            <a:off x="2743200" y="2819400"/>
            <a:ext cx="4343400" cy="2185273"/>
          </a:xfrm>
          <a:prstGeom prst="rect">
            <a:avLst/>
          </a:prstGeom>
          <a:solidFill>
            <a:srgbClr val="FFFFFF">
              <a:shade val="85000"/>
            </a:srgbClr>
          </a:solidFill>
          <a:ln w="190500" cap="rnd">
            <a:solidFill>
              <a:srgbClr val="FFBF4B"/>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Rectangle 4"/>
          <p:cNvSpPr/>
          <p:nvPr/>
        </p:nvSpPr>
        <p:spPr>
          <a:xfrm>
            <a:off x="1219200" y="304800"/>
            <a:ext cx="7696200" cy="2400657"/>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8AA7E2"/>
                </a:solidFill>
                <a:latin typeface="Andalus" pitchFamily="2" charset="-78"/>
                <a:ea typeface="+mn-ea"/>
                <a:cs typeface="Andalus" pitchFamily="2" charset="-78"/>
              </a:rPr>
              <a:t>The Gate of the Court was to always face the East.  Each time the Tabernacle was set up by the Priest, this Gate was always on the eastern side.  All of the people were allowed into the Courtyard. </a:t>
            </a:r>
          </a:p>
        </p:txBody>
      </p:sp>
      <p:sp>
        <p:nvSpPr>
          <p:cNvPr id="6" name="Rectangle 5"/>
          <p:cNvSpPr/>
          <p:nvPr/>
        </p:nvSpPr>
        <p:spPr>
          <a:xfrm>
            <a:off x="1143000" y="5181600"/>
            <a:ext cx="7848600" cy="1477328"/>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8AA7E2"/>
                </a:solidFill>
                <a:latin typeface="Andalus" pitchFamily="2" charset="-78"/>
                <a:ea typeface="+mn-ea"/>
                <a:cs typeface="Andalus" pitchFamily="2" charset="-78"/>
              </a:rPr>
              <a:t>The Courtyard fence was made of white linen.  This white linen was hung from 60 pillars.  There were 20 on each side and 10 on each end.</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8195"/>
                                        </p:tgtEl>
                                        <p:attrNameLst>
                                          <p:attrName>style.visibility</p:attrName>
                                        </p:attrNameLst>
                                      </p:cBhvr>
                                      <p:to>
                                        <p:strVal val="visible"/>
                                      </p:to>
                                    </p:set>
                                    <p:anim calcmode="lin" valueType="num">
                                      <p:cBhvr>
                                        <p:cTn id="14" dur="1000" fill="hold"/>
                                        <p:tgtEl>
                                          <p:spTgt spid="8195"/>
                                        </p:tgtEl>
                                        <p:attrNameLst>
                                          <p:attrName>ppt_w</p:attrName>
                                        </p:attrNameLst>
                                      </p:cBhvr>
                                      <p:tavLst>
                                        <p:tav tm="0">
                                          <p:val>
                                            <p:strVal val="#ppt_w+.3"/>
                                          </p:val>
                                        </p:tav>
                                        <p:tav tm="100000">
                                          <p:val>
                                            <p:strVal val="#ppt_w"/>
                                          </p:val>
                                        </p:tav>
                                      </p:tavLst>
                                    </p:anim>
                                    <p:anim calcmode="lin" valueType="num">
                                      <p:cBhvr>
                                        <p:cTn id="15" dur="1000" fill="hold"/>
                                        <p:tgtEl>
                                          <p:spTgt spid="8195"/>
                                        </p:tgtEl>
                                        <p:attrNameLst>
                                          <p:attrName>ppt_h</p:attrName>
                                        </p:attrNameLst>
                                      </p:cBhvr>
                                      <p:tavLst>
                                        <p:tav tm="0">
                                          <p:val>
                                            <p:strVal val="#ppt_h"/>
                                          </p:val>
                                        </p:tav>
                                        <p:tav tm="100000">
                                          <p:val>
                                            <p:strVal val="#ppt_h"/>
                                          </p:val>
                                        </p:tav>
                                      </p:tavLst>
                                    </p:anim>
                                    <p:animEffect transition="in" filter="fade">
                                      <p:cBhvr>
                                        <p:cTn id="16" dur="1000"/>
                                        <p:tgtEl>
                                          <p:spTgt spid="819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3"/>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4" name="Rectangle 3"/>
          <p:cNvSpPr/>
          <p:nvPr/>
        </p:nvSpPr>
        <p:spPr>
          <a:xfrm>
            <a:off x="2133600" y="1752600"/>
            <a:ext cx="4572000" cy="3046988"/>
          </a:xfrm>
          <a:prstGeom prst="rect">
            <a:avLst/>
          </a:prstGeom>
        </p:spPr>
        <p:txBody>
          <a:bodyPr>
            <a:spAutoFit/>
            <a:scene3d>
              <a:camera prst="orthographicFront"/>
              <a:lightRig rig="threePt" dir="t"/>
            </a:scene3d>
            <a:sp3d extrusionH="57150">
              <a:bevelT w="38100" h="38100" prst="relaxedInset"/>
            </a:sp3d>
          </a:bodyPr>
          <a:lstStyle/>
          <a:p>
            <a:pPr algn="ctr">
              <a:defRPr/>
            </a:pPr>
            <a:r>
              <a:rPr lang="en-US" sz="3200" b="1" dirty="0">
                <a:solidFill>
                  <a:srgbClr val="002E5C"/>
                </a:solidFill>
                <a:latin typeface="Andalus" pitchFamily="2" charset="-78"/>
                <a:ea typeface="+mn-ea"/>
                <a:cs typeface="Andalus" pitchFamily="2" charset="-78"/>
              </a:rPr>
              <a:t>Two pieces of furniture were located in the courtyard.  These two pieces were the Brazen Altar and the Brazen Laver. </a:t>
            </a:r>
          </a:p>
        </p:txBody>
      </p:sp>
      <p:pic>
        <p:nvPicPr>
          <p:cNvPr id="9219" name="Picture 3" descr="C:\Users\Candra Poitras\Pictures\brazen%20altar[1].gif"/>
          <p:cNvPicPr>
            <a:picLocks noChangeAspect="1" noChangeArrowheads="1"/>
          </p:cNvPicPr>
          <p:nvPr/>
        </p:nvPicPr>
        <p:blipFill>
          <a:blip r:embed="rId2" cstate="print"/>
          <a:srcRect/>
          <a:stretch>
            <a:fillRect/>
          </a:stretch>
        </p:blipFill>
        <p:spPr bwMode="auto">
          <a:xfrm>
            <a:off x="0" y="1371600"/>
            <a:ext cx="2076450" cy="2133600"/>
          </a:xfrm>
          <a:prstGeom prst="rect">
            <a:avLst/>
          </a:prstGeom>
          <a:ln>
            <a:noFill/>
          </a:ln>
          <a:effectLst>
            <a:softEdge rad="112500"/>
          </a:effectLst>
        </p:spPr>
      </p:pic>
      <p:pic>
        <p:nvPicPr>
          <p:cNvPr id="9220" name="Picture 4" descr="C:\Users\Candra Poitras\Pictures\10_laver-tabernacle[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53200" y="3048000"/>
            <a:ext cx="2378971" cy="2143125"/>
          </a:xfrm>
          <a:prstGeom prst="rect">
            <a:avLst/>
          </a:prstGeom>
          <a:ln>
            <a:noFill/>
          </a:ln>
          <a:effectLst>
            <a:softEdge rad="112500"/>
          </a:effectLst>
        </p:spPr>
      </p:pic>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4" name="Rectangle 3"/>
          <p:cNvSpPr/>
          <p:nvPr/>
        </p:nvSpPr>
        <p:spPr>
          <a:xfrm>
            <a:off x="228600" y="685800"/>
            <a:ext cx="89154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Tabernacle itself was a tent-like structure.  It was constructed of 48 boards, each covered with gold.  They were dropped into silver sockets.  The boards were held in place by horizontal bars.  There were five of these bars on each side.</a:t>
            </a:r>
          </a:p>
        </p:txBody>
      </p:sp>
      <p:pic>
        <p:nvPicPr>
          <p:cNvPr id="10243" name="Picture 3" descr="C:\Users\Candra Poitras\Pictures\The-Earthly-Sanctuary-Exterior[1].jpg"/>
          <p:cNvPicPr>
            <a:picLocks noChangeAspect="1" noChangeArrowheads="1"/>
          </p:cNvPicPr>
          <p:nvPr/>
        </p:nvPicPr>
        <p:blipFill>
          <a:blip r:embed="rId2" cstate="print"/>
          <a:srcRect/>
          <a:stretch>
            <a:fillRect/>
          </a:stretch>
        </p:blipFill>
        <p:spPr bwMode="auto">
          <a:xfrm>
            <a:off x="2362200" y="3200400"/>
            <a:ext cx="4536458" cy="2971800"/>
          </a:xfrm>
          <a:prstGeom prst="rect">
            <a:avLst/>
          </a:prstGeom>
          <a:ln>
            <a:noFill/>
          </a:ln>
          <a:effectLst>
            <a:softEdge rad="112500"/>
          </a:effectLst>
        </p:spPr>
      </p:pic>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strips(downLeft)">
                                      <p:cBhvr>
                                        <p:cTn id="12"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105400" y="0"/>
            <a:ext cx="4038600" cy="369332"/>
          </a:xfrm>
          <a:prstGeom prst="rect">
            <a:avLst/>
          </a:prstGeom>
          <a:noFill/>
        </p:spPr>
        <p:txBody>
          <a:bodyPr>
            <a:spAutoFit/>
            <a:scene3d>
              <a:camera prst="orthographicFront"/>
              <a:lightRig rig="threePt" dir="t"/>
            </a:scene3d>
            <a:sp3d extrusionH="57150">
              <a:bevelT w="38100" h="38100"/>
            </a:sp3d>
          </a:bodyPr>
          <a:lstStyle/>
          <a:p>
            <a:pPr>
              <a:defRPr/>
            </a:pPr>
            <a:r>
              <a:rPr lang="en-US" b="1" dirty="0">
                <a:solidFill>
                  <a:srgbClr val="FF9375"/>
                </a:solidFill>
                <a:latin typeface="Bernard MT Condensed" pitchFamily="18" charset="0"/>
                <a:ea typeface="+mn-ea"/>
              </a:rPr>
              <a:t>Lesson 1: An Overall View of the Tabernacle</a:t>
            </a:r>
            <a:endParaRPr lang="en-US" b="1" dirty="0">
              <a:solidFill>
                <a:srgbClr val="FF9375"/>
              </a:solidFill>
              <a:latin typeface="Bernard MT Condensed" pitchFamily="18" charset="0"/>
              <a:ea typeface="+mn-ea"/>
            </a:endParaRPr>
          </a:p>
        </p:txBody>
      </p:sp>
      <p:sp>
        <p:nvSpPr>
          <p:cNvPr id="5" name="Rectangle 4"/>
          <p:cNvSpPr/>
          <p:nvPr/>
        </p:nvSpPr>
        <p:spPr>
          <a:xfrm>
            <a:off x="1066800" y="381000"/>
            <a:ext cx="78486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8AA7E2"/>
                </a:solidFill>
                <a:latin typeface="Andalus" pitchFamily="2" charset="-78"/>
                <a:ea typeface="+mn-ea"/>
                <a:cs typeface="Andalus" pitchFamily="2" charset="-78"/>
              </a:rPr>
              <a:t>The Tabernacle was divided into two unequal chambers or rooms.  The first, called the Holy Place, contained three pieces of furniture:</a:t>
            </a:r>
          </a:p>
        </p:txBody>
      </p:sp>
      <p:sp>
        <p:nvSpPr>
          <p:cNvPr id="6" name="Rectangle 5"/>
          <p:cNvSpPr/>
          <p:nvPr/>
        </p:nvSpPr>
        <p:spPr>
          <a:xfrm>
            <a:off x="1752600" y="1828800"/>
            <a:ext cx="4572000" cy="1569660"/>
          </a:xfrm>
          <a:prstGeom prst="rect">
            <a:avLst/>
          </a:prstGeom>
        </p:spPr>
        <p:txBody>
          <a:bodyPr>
            <a:spAutoFit/>
            <a:scene3d>
              <a:camera prst="orthographicFront"/>
              <a:lightRig rig="threePt" dir="t"/>
            </a:scene3d>
            <a:sp3d extrusionH="57150">
              <a:bevelT w="38100" h="38100"/>
            </a:sp3d>
          </a:bodyPr>
          <a:lstStyle/>
          <a:p>
            <a:pPr marL="342900" indent="-342900">
              <a:buFont typeface="+mj-lt"/>
              <a:buAutoNum type="arabicParenR"/>
              <a:defRPr/>
            </a:pPr>
            <a:r>
              <a:rPr lang="en-US" sz="3200" b="1" dirty="0">
                <a:solidFill>
                  <a:srgbClr val="FF9375"/>
                </a:solidFill>
                <a:latin typeface="Andalus" pitchFamily="2" charset="-78"/>
                <a:ea typeface="+mn-ea"/>
                <a:cs typeface="Andalus" pitchFamily="2" charset="-78"/>
              </a:rPr>
              <a:t>Golden Candlestick</a:t>
            </a:r>
          </a:p>
          <a:p>
            <a:pPr marL="342900" indent="-342900">
              <a:buFont typeface="+mj-lt"/>
              <a:buAutoNum type="arabicParenR"/>
              <a:defRPr/>
            </a:pPr>
            <a:r>
              <a:rPr lang="en-US" sz="3200" b="1" dirty="0">
                <a:solidFill>
                  <a:srgbClr val="FFA74F"/>
                </a:solidFill>
                <a:latin typeface="Andalus" pitchFamily="2" charset="-78"/>
                <a:ea typeface="+mn-ea"/>
                <a:cs typeface="Andalus" pitchFamily="2" charset="-78"/>
              </a:rPr>
              <a:t>Table of Showbread</a:t>
            </a:r>
          </a:p>
          <a:p>
            <a:pPr marL="342900" indent="-342900">
              <a:buFont typeface="+mj-lt"/>
              <a:buAutoNum type="arabicParenR"/>
              <a:defRPr/>
            </a:pPr>
            <a:r>
              <a:rPr lang="en-US" sz="3200" b="1" dirty="0">
                <a:solidFill>
                  <a:srgbClr val="FFBF4B"/>
                </a:solidFill>
                <a:latin typeface="Andalus" pitchFamily="2" charset="-78"/>
                <a:ea typeface="+mn-ea"/>
                <a:cs typeface="Andalus" pitchFamily="2" charset="-78"/>
              </a:rPr>
              <a:t>Altar of Incense</a:t>
            </a:r>
          </a:p>
        </p:txBody>
      </p:sp>
      <p:pic>
        <p:nvPicPr>
          <p:cNvPr id="11268" name="Picture 4" descr="C:\Users\Candra Poitras\Pictures\9-3_golden-candlestick[1].jpg"/>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1143000" y="3352800"/>
            <a:ext cx="2714625" cy="3333750"/>
          </a:xfrm>
          <a:prstGeom prst="rect">
            <a:avLst/>
          </a:prstGeom>
          <a:ln>
            <a:noFill/>
          </a:ln>
          <a:effectLst>
            <a:softEdge rad="112500"/>
          </a:effectLst>
        </p:spPr>
      </p:pic>
      <p:pic>
        <p:nvPicPr>
          <p:cNvPr id="11269" name="Picture 5" descr="C:\Users\Candra Poitras\Pictures\AltarOfIncense.lg[1].jpg"/>
          <p:cNvPicPr>
            <a:picLocks noChangeAspect="1" noChangeArrowheads="1"/>
          </p:cNvPicPr>
          <p:nvPr/>
        </p:nvPicPr>
        <p:blipFill>
          <a:blip r:embed="rId4" cstate="screen">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a:off x="7010400" y="3352800"/>
            <a:ext cx="1947146" cy="3352800"/>
          </a:xfrm>
          <a:prstGeom prst="rect">
            <a:avLst/>
          </a:prstGeom>
          <a:ln>
            <a:noFill/>
          </a:ln>
          <a:effectLst>
            <a:softEdge rad="112500"/>
          </a:effectLst>
        </p:spPr>
      </p:pic>
      <p:pic>
        <p:nvPicPr>
          <p:cNvPr id="11270" name="Picture 6" descr="C:\Users\Candra Poitras\Pictures\TableofShewbread2[1].jpg"/>
          <p:cNvPicPr>
            <a:picLocks noChangeAspect="1" noChangeArrowheads="1"/>
          </p:cNvPicPr>
          <p:nvPr/>
        </p:nvPicPr>
        <p:blipFill>
          <a:blip r:embed="rId5" cstate="screen">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a:off x="3733800" y="3352800"/>
            <a:ext cx="3430772" cy="3352800"/>
          </a:xfrm>
          <a:prstGeom prst="rect">
            <a:avLst/>
          </a:prstGeom>
          <a:ln>
            <a:noFill/>
          </a:ln>
          <a:effectLst>
            <a:softEdge rad="112500"/>
          </a:effectLst>
        </p:spPr>
      </p:pic>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338</TotalTime>
  <Words>1228</Words>
  <Application>Microsoft Macintosh PowerPoint</Application>
  <PresentationFormat>On-screen Show (4:3)</PresentationFormat>
  <Paragraphs>75</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Georgia</vt:lpstr>
      <vt:lpstr>Calibri</vt:lpstr>
      <vt:lpstr>Andalus</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5</cp:revision>
  <dcterms:created xsi:type="dcterms:W3CDTF">2012-11-22T22:23:29Z</dcterms:created>
  <dcterms:modified xsi:type="dcterms:W3CDTF">2018-02-15T15:30:27Z</dcterms:modified>
</cp:coreProperties>
</file>