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7"/>
  </p:handoutMasterIdLst>
  <p:sldIdLst>
    <p:sldId id="269" r:id="rId2"/>
    <p:sldId id="268" r:id="rId3"/>
    <p:sldId id="266" r:id="rId4"/>
    <p:sldId id="270" r:id="rId5"/>
    <p:sldId id="281" r:id="rId6"/>
    <p:sldId id="290" r:id="rId7"/>
    <p:sldId id="297" r:id="rId8"/>
    <p:sldId id="279" r:id="rId9"/>
    <p:sldId id="291" r:id="rId10"/>
    <p:sldId id="271" r:id="rId11"/>
    <p:sldId id="280" r:id="rId12"/>
    <p:sldId id="288" r:id="rId13"/>
    <p:sldId id="272" r:id="rId14"/>
    <p:sldId id="284" r:id="rId15"/>
    <p:sldId id="28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A7E2"/>
    <a:srgbClr val="FF9375"/>
    <a:srgbClr val="002E5C"/>
    <a:srgbClr val="FFBF4B"/>
    <a:srgbClr val="FFA74F"/>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62" d="100"/>
          <a:sy n="62" d="100"/>
        </p:scale>
        <p:origin x="-280" y="-10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4CD90D4-4D70-6343-8C3E-351696DF3920}" type="slidenum">
              <a:rPr lang="en-US"/>
              <a:pPr/>
              <a:t>‹#›</a:t>
            </a:fld>
            <a:endParaRPr lang="en-US"/>
          </a:p>
        </p:txBody>
      </p:sp>
    </p:spTree>
    <p:extLst>
      <p:ext uri="{BB962C8B-B14F-4D97-AF65-F5344CB8AC3E}">
        <p14:creationId xmlns:p14="http://schemas.microsoft.com/office/powerpoint/2010/main" val="31242690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3448454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8256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7805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3069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46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23993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7564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46873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2189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36631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256342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4191000" y="4038600"/>
            <a:ext cx="4800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2400" b="1" dirty="0">
                <a:ln>
                  <a:solidFill>
                    <a:srgbClr val="002E5C"/>
                  </a:solidFill>
                </a:ln>
                <a:solidFill>
                  <a:srgbClr val="8AA7E2"/>
                </a:solidFill>
                <a:latin typeface="Bernard MT Condensed" pitchFamily="18" charset="0"/>
                <a:ea typeface="+mn-ea"/>
              </a:rPr>
              <a:t>Lesson </a:t>
            </a:r>
            <a:r>
              <a:rPr lang="en-US" sz="2400" b="1" dirty="0">
                <a:ln>
                  <a:solidFill>
                    <a:srgbClr val="002E5C"/>
                  </a:solidFill>
                </a:ln>
                <a:solidFill>
                  <a:srgbClr val="8AA7E2"/>
                </a:solidFill>
                <a:latin typeface="Bernard MT Condensed" pitchFamily="18" charset="0"/>
                <a:ea typeface="+mn-ea"/>
              </a:rPr>
              <a:t>13a: </a:t>
            </a:r>
            <a:r>
              <a:rPr lang="en-US" sz="2400" b="1" dirty="0">
                <a:ln>
                  <a:solidFill>
                    <a:srgbClr val="002E5C"/>
                  </a:solidFill>
                </a:ln>
                <a:solidFill>
                  <a:srgbClr val="8AA7E2"/>
                </a:solidFill>
                <a:latin typeface="Bernard MT Condensed" pitchFamily="18" charset="0"/>
                <a:ea typeface="+mn-ea"/>
              </a:rPr>
              <a:t>Garments of the Priesthood</a:t>
            </a: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371600"/>
            <a:ext cx="9144000" cy="3962400"/>
          </a:xfrm>
          <a:prstGeom prst="rect">
            <a:avLst/>
          </a:prstGeom>
          <a:solidFill>
            <a:srgbClr val="002E5C"/>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4" name="Rectangle 3"/>
          <p:cNvSpPr/>
          <p:nvPr/>
        </p:nvSpPr>
        <p:spPr>
          <a:xfrm>
            <a:off x="0" y="1371600"/>
            <a:ext cx="7315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girdle was a long piece of cloth used as a belt. It went around the waist outside the coat. It was to keep the coat gathered close to the body.</a:t>
            </a:r>
          </a:p>
        </p:txBody>
      </p:sp>
      <p:sp>
        <p:nvSpPr>
          <p:cNvPr id="5" name="Rectangle 4"/>
          <p:cNvSpPr/>
          <p:nvPr/>
        </p:nvSpPr>
        <p:spPr>
          <a:xfrm>
            <a:off x="2057400" y="3733800"/>
            <a:ext cx="7086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It is important to keep our thoughts gathered close to us and not have them scattered in the world.</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4" name="Rectangle 3"/>
          <p:cNvSpPr/>
          <p:nvPr/>
        </p:nvSpPr>
        <p:spPr>
          <a:xfrm>
            <a:off x="228600" y="685800"/>
            <a:ext cx="69342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In Bible times, girdles were worn by both men and women because they were so useful in everyday activities.</a:t>
            </a:r>
          </a:p>
        </p:txBody>
      </p:sp>
      <p:sp>
        <p:nvSpPr>
          <p:cNvPr id="5" name="Rectangle 4"/>
          <p:cNvSpPr/>
          <p:nvPr/>
        </p:nvSpPr>
        <p:spPr>
          <a:xfrm>
            <a:off x="1524000" y="2514600"/>
            <a:ext cx="64008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They were used to store money, food, and other valuables. Girdles became a symbol of readiness for service.</a:t>
            </a:r>
          </a:p>
        </p:txBody>
      </p:sp>
      <p:sp>
        <p:nvSpPr>
          <p:cNvPr id="6" name="Rectangle 5"/>
          <p:cNvSpPr/>
          <p:nvPr/>
        </p:nvSpPr>
        <p:spPr>
          <a:xfrm>
            <a:off x="2667000" y="4495800"/>
            <a:ext cx="6477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Since the priest was serving God while serving God’s people, this was an important part of his attire.</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4" name="Rectangle 3"/>
          <p:cNvSpPr/>
          <p:nvPr/>
        </p:nvSpPr>
        <p:spPr>
          <a:xfrm>
            <a:off x="1524000" y="1143000"/>
            <a:ext cx="67818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8AA7E2"/>
                </a:solidFill>
                <a:latin typeface="Andalus" pitchFamily="2" charset="-78"/>
                <a:ea typeface="+mn-ea"/>
                <a:cs typeface="Andalus" pitchFamily="2" charset="-78"/>
              </a:rPr>
              <a:t>The bonnet was a turban of fine white linen. Covering of the head refers to subjection. We must always be under subjection to God.</a:t>
            </a:r>
          </a:p>
        </p:txBody>
      </p:sp>
      <p:pic>
        <p:nvPicPr>
          <p:cNvPr id="14340" name="Picture 3" descr="C:\Users\Candra Poitras\Pictures\Aarons-Priestly-Attire1[1].jpg"/>
          <p:cNvPicPr>
            <a:picLocks noChangeAspect="1" noChangeArrowheads="1"/>
          </p:cNvPicPr>
          <p:nvPr/>
        </p:nvPicPr>
        <p:blipFill>
          <a:blip r:embed="rId3" cstate="screen">
            <a:extLst>
              <a:ext uri="{28A0092B-C50C-407E-A947-70E740481C1C}">
                <a14:useLocalDpi xmlns:a14="http://schemas.microsoft.com/office/drawing/2010/main"/>
              </a:ext>
            </a:extLst>
          </a:blip>
          <a:srcRect r="-433"/>
          <a:stretch>
            <a:fillRect/>
          </a:stretch>
        </p:blipFill>
        <p:spPr bwMode="auto">
          <a:xfrm>
            <a:off x="1219200" y="3581400"/>
            <a:ext cx="7496175" cy="261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14340"/>
                                        </p:tgtEl>
                                        <p:attrNameLst>
                                          <p:attrName>style.visibility</p:attrName>
                                        </p:attrNameLst>
                                      </p:cBhvr>
                                      <p:to>
                                        <p:strVal val="visible"/>
                                      </p:to>
                                    </p:set>
                                    <p:animEffect transition="in" filter="strips(downLeft)">
                                      <p:cBhvr>
                                        <p:cTn id="12" dur="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4" name="Rectangle 3"/>
          <p:cNvSpPr/>
          <p:nvPr/>
        </p:nvSpPr>
        <p:spPr>
          <a:xfrm>
            <a:off x="533400" y="1828800"/>
            <a:ext cx="55626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High Priest wore seven pieces of apparel: a breastplate, an ephod, a robe, linen breeches, a broidered coat, a </a:t>
            </a:r>
            <a:r>
              <a:rPr lang="en-US" sz="3200" b="1" dirty="0" err="1">
                <a:solidFill>
                  <a:srgbClr val="002E5C"/>
                </a:solidFill>
                <a:latin typeface="Andalus" pitchFamily="2" charset="-78"/>
                <a:ea typeface="+mn-ea"/>
                <a:cs typeface="Andalus" pitchFamily="2" charset="-78"/>
              </a:rPr>
              <a:t>mitre</a:t>
            </a:r>
            <a:r>
              <a:rPr lang="en-US" sz="3200" b="1" dirty="0">
                <a:solidFill>
                  <a:srgbClr val="002E5C"/>
                </a:solidFill>
                <a:latin typeface="Andalus" pitchFamily="2" charset="-78"/>
                <a:ea typeface="+mn-ea"/>
                <a:cs typeface="Andalus" pitchFamily="2" charset="-78"/>
              </a:rPr>
              <a:t>, and a girdle. (Exodus 28; Exodus 39: 1-31).</a:t>
            </a:r>
          </a:p>
        </p:txBody>
      </p:sp>
      <p:pic>
        <p:nvPicPr>
          <p:cNvPr id="15363" name="Picture 3" descr="C:\Users\Candra Poitras\Pictures\Aarons-Priestly-Attire1[1].jpg"/>
          <p:cNvPicPr>
            <a:picLocks noChangeAspect="1" noChangeArrowheads="1"/>
          </p:cNvPicPr>
          <p:nvPr/>
        </p:nvPicPr>
        <p:blipFill>
          <a:blip r:embed="rId2" cstate="print"/>
          <a:srcRect/>
          <a:stretch>
            <a:fillRect/>
          </a:stretch>
        </p:blipFill>
        <p:spPr bwMode="auto">
          <a:xfrm>
            <a:off x="6400800" y="1371600"/>
            <a:ext cx="1752600" cy="4074226"/>
          </a:xfrm>
          <a:prstGeom prst="rect">
            <a:avLst/>
          </a:prstGeom>
          <a:ln>
            <a:noFill/>
          </a:ln>
          <a:effectLst>
            <a:softEdge rad="112500"/>
          </a:effectLst>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15363"/>
                                        </p:tgtEl>
                                        <p:attrNameLst>
                                          <p:attrName>style.visibility</p:attrName>
                                        </p:attrNameLst>
                                      </p:cBhvr>
                                      <p:to>
                                        <p:strVal val="visible"/>
                                      </p:to>
                                    </p:set>
                                    <p:anim calcmode="lin" valueType="num">
                                      <p:cBhvr>
                                        <p:cTn id="14" dur="1000" fill="hold"/>
                                        <p:tgtEl>
                                          <p:spTgt spid="15363"/>
                                        </p:tgtEl>
                                        <p:attrNameLst>
                                          <p:attrName>ppt_w</p:attrName>
                                        </p:attrNameLst>
                                      </p:cBhvr>
                                      <p:tavLst>
                                        <p:tav tm="0">
                                          <p:val>
                                            <p:strVal val="#ppt_w+.3"/>
                                          </p:val>
                                        </p:tav>
                                        <p:tav tm="100000">
                                          <p:val>
                                            <p:strVal val="#ppt_w"/>
                                          </p:val>
                                        </p:tav>
                                      </p:tavLst>
                                    </p:anim>
                                    <p:anim calcmode="lin" valueType="num">
                                      <p:cBhvr>
                                        <p:cTn id="15" dur="1000" fill="hold"/>
                                        <p:tgtEl>
                                          <p:spTgt spid="15363"/>
                                        </p:tgtEl>
                                        <p:attrNameLst>
                                          <p:attrName>ppt_h</p:attrName>
                                        </p:attrNameLst>
                                      </p:cBhvr>
                                      <p:tavLst>
                                        <p:tav tm="0">
                                          <p:val>
                                            <p:strVal val="#ppt_h"/>
                                          </p:val>
                                        </p:tav>
                                        <p:tav tm="100000">
                                          <p:val>
                                            <p:strVal val="#ppt_h"/>
                                          </p:val>
                                        </p:tav>
                                      </p:tavLst>
                                    </p:anim>
                                    <p:animEffect transition="in" filter="fade">
                                      <p:cBhvr>
                                        <p:cTn id="16" dur="1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4" name="Rectangle 3"/>
          <p:cNvSpPr/>
          <p:nvPr/>
        </p:nvSpPr>
        <p:spPr>
          <a:xfrm>
            <a:off x="228600" y="685800"/>
            <a:ext cx="58674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linen coat worn by all priests speaks of humanity. The High Priest’s coat was embroidered.</a:t>
            </a:r>
          </a:p>
        </p:txBody>
      </p:sp>
      <p:sp>
        <p:nvSpPr>
          <p:cNvPr id="5" name="Rectangle 4"/>
          <p:cNvSpPr/>
          <p:nvPr/>
        </p:nvSpPr>
        <p:spPr>
          <a:xfrm>
            <a:off x="609600" y="2514600"/>
            <a:ext cx="8001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broidered coat had the embroidery woven into the material.  The fine linen speaks of righteousness. White is a type of purity.</a:t>
            </a:r>
          </a:p>
        </p:txBody>
      </p:sp>
      <p:sp>
        <p:nvSpPr>
          <p:cNvPr id="6" name="Rectangle 5"/>
          <p:cNvSpPr/>
          <p:nvPr/>
        </p:nvSpPr>
        <p:spPr>
          <a:xfrm>
            <a:off x="2667000" y="4495800"/>
            <a:ext cx="62484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Purity and righteousness is the foundation of our salvation and our walk, or relationship with God.</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from="(-#ppt_w/2)" to="(#ppt_x)" calcmode="lin" valueType="num">
                                      <p:cBhvr>
                                        <p:cTn id="23" dur="600" fill="hold">
                                          <p:stCondLst>
                                            <p:cond delay="0"/>
                                          </p:stCondLst>
                                        </p:cTn>
                                        <p:tgtEl>
                                          <p:spTgt spid="6"/>
                                        </p:tgtEl>
                                        <p:attrNameLst>
                                          <p:attrName>ppt_x</p:attrName>
                                        </p:attrNameLst>
                                      </p:cBhvr>
                                    </p:anim>
                                    <p:anim from="0" to="-1.0" calcmode="lin" valueType="num">
                                      <p:cBhvr>
                                        <p:cTn id="24" dur="200" decel="50000" autoRev="1" fill="hold">
                                          <p:stCondLst>
                                            <p:cond delay="600"/>
                                          </p:stCondLst>
                                        </p:cTn>
                                        <p:tgtEl>
                                          <p:spTgt spid="6"/>
                                        </p:tgtEl>
                                        <p:attrNameLst>
                                          <p:attrName>xshear</p:attrName>
                                        </p:attrNameLst>
                                      </p:cBhvr>
                                    </p:anim>
                                    <p:animScale>
                                      <p:cBhvr>
                                        <p:cTn id="25" dur="200" decel="100000" autoRev="1" fill="hold">
                                          <p:stCondLst>
                                            <p:cond delay="600"/>
                                          </p:stCondLst>
                                        </p:cTn>
                                        <p:tgtEl>
                                          <p:spTgt spid="6"/>
                                        </p:tgtEl>
                                      </p:cBhvr>
                                      <p:from x="100000" y="100000"/>
                                      <p:to x="80000" y="100000"/>
                                    </p:animScale>
                                    <p:anim by="(#ppt_h/3+#ppt_w*0.1)" calcmode="lin" valueType="num">
                                      <p:cBhvr additive="sum">
                                        <p:cTn id="26"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4" name="Rectangle 3"/>
          <p:cNvSpPr/>
          <p:nvPr/>
        </p:nvSpPr>
        <p:spPr>
          <a:xfrm>
            <a:off x="1066800" y="152400"/>
            <a:ext cx="6400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Robe of the Ephod (referred to only as the ephod) was the second layer of clothing for the High Priest (Exodus 28: 15-21, 29-30).</a:t>
            </a:r>
          </a:p>
        </p:txBody>
      </p:sp>
      <p:sp>
        <p:nvSpPr>
          <p:cNvPr id="5" name="Rectangle 4"/>
          <p:cNvSpPr/>
          <p:nvPr/>
        </p:nvSpPr>
        <p:spPr>
          <a:xfrm>
            <a:off x="2133600" y="2514600"/>
            <a:ext cx="6172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It is a type of divinity. It was without a seam. The color was blue. The robe is always worn as a symbol of office and authority.</a:t>
            </a:r>
          </a:p>
        </p:txBody>
      </p:sp>
      <p:sp>
        <p:nvSpPr>
          <p:cNvPr id="6" name="Rectangle 5"/>
          <p:cNvSpPr/>
          <p:nvPr/>
        </p:nvSpPr>
        <p:spPr>
          <a:xfrm>
            <a:off x="3200400" y="5029200"/>
            <a:ext cx="57912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Aaron had no claim to kingship. His robe dignified him in his priestly capacity only.</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800" decel="100000"/>
                                        <p:tgtEl>
                                          <p:spTgt spid="6"/>
                                        </p:tgtEl>
                                      </p:cBhvr>
                                    </p:animEffect>
                                    <p:anim calcmode="lin" valueType="num">
                                      <p:cBhvr>
                                        <p:cTn id="28" dur="800" decel="100000" fill="hold"/>
                                        <p:tgtEl>
                                          <p:spTgt spid="6"/>
                                        </p:tgtEl>
                                        <p:attrNameLst>
                                          <p:attrName>style.rotation</p:attrName>
                                        </p:attrNameLst>
                                      </p:cBhvr>
                                      <p:tavLst>
                                        <p:tav tm="0">
                                          <p:val>
                                            <p:fltVal val="-90"/>
                                          </p:val>
                                        </p:tav>
                                        <p:tav tm="100000">
                                          <p:val>
                                            <p:fltVal val="0"/>
                                          </p:val>
                                        </p:tav>
                                      </p:tavLst>
                                    </p:anim>
                                    <p:anim calcmode="lin" valueType="num">
                                      <p:cBhvr>
                                        <p:cTn id="29" dur="800" decel="100000" fill="hold"/>
                                        <p:tgtEl>
                                          <p:spTgt spid="6"/>
                                        </p:tgtEl>
                                        <p:attrNameLst>
                                          <p:attrName>ppt_x</p:attrName>
                                        </p:attrNameLst>
                                      </p:cBhvr>
                                      <p:tavLst>
                                        <p:tav tm="0">
                                          <p:val>
                                            <p:strVal val="#ppt_x+0.4"/>
                                          </p:val>
                                        </p:tav>
                                        <p:tav tm="100000">
                                          <p:val>
                                            <p:strVal val="#ppt_x-0.05"/>
                                          </p:val>
                                        </p:tav>
                                      </p:tavLst>
                                    </p:anim>
                                    <p:anim calcmode="lin" valueType="num">
                                      <p:cBhvr>
                                        <p:cTn id="30" dur="800" decel="100000" fill="hold"/>
                                        <p:tgtEl>
                                          <p:spTgt spid="6"/>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4099" name="Rectangle 3"/>
          <p:cNvSpPr>
            <a:spLocks noChangeArrowheads="1"/>
          </p:cNvSpPr>
          <p:nvPr/>
        </p:nvSpPr>
        <p:spPr bwMode="auto">
          <a:xfrm>
            <a:off x="838200" y="1219200"/>
            <a:ext cx="7696200" cy="452431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a:solidFill>
                  <a:srgbClr val="FFBF4B"/>
                </a:solidFill>
                <a:latin typeface="Andalus" pitchFamily="2" charset="-78"/>
                <a:ea typeface="Times New Roman" pitchFamily="18" charset="0"/>
                <a:cs typeface="Andalus" pitchFamily="2" charset="-78"/>
              </a:rPr>
              <a:t>“And thou shalt make holy garments for Aaron thy brother for glory and for beauty. And these are the garments which they shall make; a breastplate, and an ephod, and a robe, and a broidered coat, a mitre, and a girdle: and they shall make holy garments for Aaron thy brother, and his sons, that he may minister unto me in the priest’s office”</a:t>
            </a:r>
          </a:p>
          <a:p>
            <a:pPr algn="ctr" eaLnBrk="0" hangingPunct="0">
              <a:defRPr/>
            </a:pPr>
            <a:r>
              <a:rPr lang="en-US" sz="3200" b="1">
                <a:solidFill>
                  <a:srgbClr val="FFBF4B"/>
                </a:solidFill>
                <a:latin typeface="Andalus" pitchFamily="2" charset="-78"/>
                <a:ea typeface="Times New Roman" pitchFamily="18" charset="0"/>
                <a:cs typeface="Andalus" pitchFamily="2" charset="-78"/>
              </a:rPr>
              <a:t>(Exodus 28:2, 4).</a:t>
            </a:r>
            <a:r>
              <a:rPr lang="en-US" sz="3200" b="1">
                <a:solidFill>
                  <a:srgbClr val="FFBF4B"/>
                </a:solidFill>
                <a:latin typeface="Andalus" pitchFamily="2" charset="-78"/>
                <a:ea typeface="+mn-ea"/>
                <a:cs typeface="Andalus" pitchFamily="2" charset="-78"/>
              </a:rPr>
              <a:t>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ox(i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4" name="Rectangle 3"/>
          <p:cNvSpPr/>
          <p:nvPr/>
        </p:nvSpPr>
        <p:spPr>
          <a:xfrm>
            <a:off x="1219200" y="228600"/>
            <a:ext cx="41148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priestly garments (especially those of the High Priest) show the glory and beauty of God, along with the love He has for His chosen people. Every detail portrays His majesty.</a:t>
            </a:r>
          </a:p>
        </p:txBody>
      </p:sp>
      <p:pic>
        <p:nvPicPr>
          <p:cNvPr id="5124" name="Picture 3" descr="C:\Users\Candra Poitras\Pictures\priest's%20garments%20picture[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867400" y="609600"/>
            <a:ext cx="3035300" cy="608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124"/>
                                        </p:tgtEl>
                                        <p:attrNameLst>
                                          <p:attrName>style.visibility</p:attrName>
                                        </p:attrNameLst>
                                      </p:cBhvr>
                                      <p:to>
                                        <p:strVal val="visible"/>
                                      </p:to>
                                    </p:set>
                                    <p:anim calcmode="lin" valueType="num">
                                      <p:cBhvr>
                                        <p:cTn id="19" dur="500" decel="50000" fill="hold">
                                          <p:stCondLst>
                                            <p:cond delay="0"/>
                                          </p:stCondLst>
                                        </p:cTn>
                                        <p:tgtEl>
                                          <p:spTgt spid="5124"/>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124"/>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124"/>
                                        </p:tgtEl>
                                        <p:attrNameLst>
                                          <p:attrName>ppt_w</p:attrName>
                                        </p:attrNameLst>
                                      </p:cBhvr>
                                      <p:tavLst>
                                        <p:tav tm="0">
                                          <p:val>
                                            <p:strVal val="#ppt_w*.05"/>
                                          </p:val>
                                        </p:tav>
                                        <p:tav tm="100000">
                                          <p:val>
                                            <p:strVal val="#ppt_w"/>
                                          </p:val>
                                        </p:tav>
                                      </p:tavLst>
                                    </p:anim>
                                    <p:anim calcmode="lin" valueType="num">
                                      <p:cBhvr>
                                        <p:cTn id="22" dur="1000" fill="hold"/>
                                        <p:tgtEl>
                                          <p:spTgt spid="5124"/>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124"/>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124"/>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124"/>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6147" name="Rectangle 3"/>
          <p:cNvSpPr>
            <a:spLocks noChangeArrowheads="1"/>
          </p:cNvSpPr>
          <p:nvPr/>
        </p:nvSpPr>
        <p:spPr bwMode="auto">
          <a:xfrm>
            <a:off x="152400" y="1447800"/>
            <a:ext cx="7848600" cy="156966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FF9375"/>
                </a:solidFill>
                <a:latin typeface="Andalus" pitchFamily="2" charset="-78"/>
                <a:ea typeface="Times New Roman" pitchFamily="18" charset="0"/>
                <a:cs typeface="Andalus" pitchFamily="2" charset="-78"/>
              </a:rPr>
              <a:t>Only Aaron’s descendants (from the tribe of Levi) were allowed to minister before the Lord in Israel (Deuteronomy 33:8-10). </a:t>
            </a:r>
            <a:endParaRPr lang="en-US" sz="3200" b="1" dirty="0">
              <a:solidFill>
                <a:srgbClr val="FF9375"/>
              </a:solidFill>
              <a:latin typeface="Andalus" pitchFamily="2" charset="-78"/>
              <a:ea typeface="+mn-ea"/>
              <a:cs typeface="Andalus" pitchFamily="2" charset="-78"/>
            </a:endParaRPr>
          </a:p>
        </p:txBody>
      </p:sp>
      <p:sp>
        <p:nvSpPr>
          <p:cNvPr id="5" name="Rectangle 4"/>
          <p:cNvSpPr/>
          <p:nvPr/>
        </p:nvSpPr>
        <p:spPr>
          <a:xfrm>
            <a:off x="1371600" y="3581400"/>
            <a:ext cx="7620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Those of Aaron’s immediate family were given the serious responsibility of being the High Priest (Exodus 28:1, Leviticus 21, 22).</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p:cTn id="7" dur="500" fill="hold"/>
                                        <p:tgtEl>
                                          <p:spTgt spid="6147"/>
                                        </p:tgtEl>
                                        <p:attrNameLst>
                                          <p:attrName>ppt_w</p:attrName>
                                        </p:attrNameLst>
                                      </p:cBhvr>
                                      <p:tavLst>
                                        <p:tav tm="0">
                                          <p:val>
                                            <p:strVal val="#ppt_w*0.05"/>
                                          </p:val>
                                        </p:tav>
                                        <p:tav tm="100000">
                                          <p:val>
                                            <p:strVal val="#ppt_w"/>
                                          </p:val>
                                        </p:tav>
                                      </p:tavLst>
                                    </p:anim>
                                    <p:anim calcmode="lin" valueType="num">
                                      <p:cBhvr>
                                        <p:cTn id="8" dur="500" fill="hold"/>
                                        <p:tgtEl>
                                          <p:spTgt spid="6147"/>
                                        </p:tgtEl>
                                        <p:attrNameLst>
                                          <p:attrName>ppt_h</p:attrName>
                                        </p:attrNameLst>
                                      </p:cBhvr>
                                      <p:tavLst>
                                        <p:tav tm="0">
                                          <p:val>
                                            <p:strVal val="#ppt_h"/>
                                          </p:val>
                                        </p:tav>
                                        <p:tav tm="100000">
                                          <p:val>
                                            <p:strVal val="#ppt_h"/>
                                          </p:val>
                                        </p:tav>
                                      </p:tavLst>
                                    </p:anim>
                                    <p:anim calcmode="lin" valueType="num">
                                      <p:cBhvr>
                                        <p:cTn id="9" dur="500" fill="hold"/>
                                        <p:tgtEl>
                                          <p:spTgt spid="6147"/>
                                        </p:tgtEl>
                                        <p:attrNameLst>
                                          <p:attrName>ppt_x</p:attrName>
                                        </p:attrNameLst>
                                      </p:cBhvr>
                                      <p:tavLst>
                                        <p:tav tm="0">
                                          <p:val>
                                            <p:strVal val="#ppt_x-.2"/>
                                          </p:val>
                                        </p:tav>
                                        <p:tav tm="100000">
                                          <p:val>
                                            <p:strVal val="#ppt_x"/>
                                          </p:val>
                                        </p:tav>
                                      </p:tavLst>
                                    </p:anim>
                                    <p:anim calcmode="lin" valueType="num">
                                      <p:cBhvr>
                                        <p:cTn id="10" dur="500" fill="hold"/>
                                        <p:tgtEl>
                                          <p:spTgt spid="6147"/>
                                        </p:tgtEl>
                                        <p:attrNameLst>
                                          <p:attrName>ppt_y</p:attrName>
                                        </p:attrNameLst>
                                      </p:cBhvr>
                                      <p:tavLst>
                                        <p:tav tm="0">
                                          <p:val>
                                            <p:strVal val="#ppt_y"/>
                                          </p:val>
                                        </p:tav>
                                        <p:tav tm="100000">
                                          <p:val>
                                            <p:strVal val="#ppt_y"/>
                                          </p:val>
                                        </p:tav>
                                      </p:tavLst>
                                    </p:anim>
                                    <p:animEffect transition="in" filter="fade">
                                      <p:cBhvr>
                                        <p:cTn id="11" dur="500"/>
                                        <p:tgtEl>
                                          <p:spTgt spid="614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4" name="Rectangle 3"/>
          <p:cNvSpPr/>
          <p:nvPr/>
        </p:nvSpPr>
        <p:spPr>
          <a:xfrm>
            <a:off x="228600" y="685800"/>
            <a:ext cx="70104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priest did not choose what he wore. God gave specific instructions for what was worn in His holy tabernacle – from the skin out. </a:t>
            </a:r>
          </a:p>
        </p:txBody>
      </p:sp>
      <p:sp>
        <p:nvSpPr>
          <p:cNvPr id="5" name="Rectangle 4"/>
          <p:cNvSpPr/>
          <p:nvPr/>
        </p:nvSpPr>
        <p:spPr>
          <a:xfrm>
            <a:off x="1676400" y="2971800"/>
            <a:ext cx="73152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clothes worn by the Hebrew people of Bible times had special meaning. According to </a:t>
            </a:r>
            <a:r>
              <a:rPr lang="en-US" sz="3200" b="1" i="1" dirty="0">
                <a:solidFill>
                  <a:srgbClr val="FFA74F"/>
                </a:solidFill>
                <a:latin typeface="Andalus" pitchFamily="2" charset="-78"/>
                <a:ea typeface="+mn-ea"/>
                <a:cs typeface="Andalus" pitchFamily="2" charset="-78"/>
              </a:rPr>
              <a:t>The </a:t>
            </a:r>
            <a:r>
              <a:rPr lang="en-US" sz="3200" b="1" i="1" dirty="0" err="1">
                <a:solidFill>
                  <a:srgbClr val="FFA74F"/>
                </a:solidFill>
                <a:latin typeface="Andalus" pitchFamily="2" charset="-78"/>
                <a:ea typeface="+mn-ea"/>
                <a:cs typeface="Andalus" pitchFamily="2" charset="-78"/>
              </a:rPr>
              <a:t>Zondervan</a:t>
            </a:r>
            <a:r>
              <a:rPr lang="en-US" sz="3200" b="1" i="1" dirty="0">
                <a:solidFill>
                  <a:srgbClr val="FFA74F"/>
                </a:solidFill>
                <a:latin typeface="Andalus" pitchFamily="2" charset="-78"/>
                <a:ea typeface="+mn-ea"/>
                <a:cs typeface="Andalus" pitchFamily="2" charset="-78"/>
              </a:rPr>
              <a:t> Pictorial Bible Dictionary </a:t>
            </a:r>
            <a:r>
              <a:rPr lang="en-US" sz="3200" b="1" dirty="0">
                <a:solidFill>
                  <a:srgbClr val="FFA74F"/>
                </a:solidFill>
                <a:latin typeface="Andalus" pitchFamily="2" charset="-78"/>
                <a:ea typeface="+mn-ea"/>
                <a:cs typeface="Andalus" pitchFamily="2" charset="-78"/>
              </a:rPr>
              <a:t>(1967), their clothes told who and what they were, while expressing the person’s deepest feelings and desires.</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5" name="Oval 4"/>
          <p:cNvSpPr/>
          <p:nvPr/>
        </p:nvSpPr>
        <p:spPr>
          <a:xfrm>
            <a:off x="1066800" y="0"/>
            <a:ext cx="5257800" cy="3657600"/>
          </a:xfrm>
          <a:prstGeom prst="ellipse">
            <a:avLst/>
          </a:prstGeom>
          <a:solidFill>
            <a:srgbClr val="8AA7E2"/>
          </a:solidFill>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600" b="1" dirty="0">
                <a:solidFill>
                  <a:srgbClr val="002E5C"/>
                </a:solidFill>
                <a:latin typeface="Andalus" pitchFamily="2" charset="-78"/>
                <a:cs typeface="Andalus" pitchFamily="2" charset="-78"/>
              </a:rPr>
              <a:t>Clothes also announced the moral urge to show God to others in a correct way.</a:t>
            </a:r>
          </a:p>
        </p:txBody>
      </p:sp>
      <p:sp>
        <p:nvSpPr>
          <p:cNvPr id="7" name="Oval 6"/>
          <p:cNvSpPr/>
          <p:nvPr/>
        </p:nvSpPr>
        <p:spPr>
          <a:xfrm>
            <a:off x="3200400" y="3352800"/>
            <a:ext cx="5943600" cy="3505200"/>
          </a:xfrm>
          <a:prstGeom prst="ellipse">
            <a:avLst/>
          </a:prstGeom>
          <a:solidFill>
            <a:srgbClr val="002E5C"/>
          </a:solidFill>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dirty="0">
                <a:solidFill>
                  <a:srgbClr val="8AA7E2"/>
                </a:solidFill>
                <a:latin typeface="Andalus" pitchFamily="2" charset="-78"/>
                <a:cs typeface="Andalus" pitchFamily="2" charset="-78"/>
              </a:rPr>
              <a:t>As God revealed His plan to His chosen people, He was showing us how significant every part of our lives can be.</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4" name="Rectangle 3"/>
          <p:cNvSpPr/>
          <p:nvPr/>
        </p:nvSpPr>
        <p:spPr>
          <a:xfrm>
            <a:off x="152400" y="1600200"/>
            <a:ext cx="44196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garments of the priest were different from those of the High Priest. There was no ornament or embroidery: no gold, colors, or precious stones.</a:t>
            </a:r>
          </a:p>
        </p:txBody>
      </p:sp>
      <p:sp>
        <p:nvSpPr>
          <p:cNvPr id="5" name="Rectangle 4"/>
          <p:cNvSpPr/>
          <p:nvPr/>
        </p:nvSpPr>
        <p:spPr>
          <a:xfrm>
            <a:off x="5257800" y="1828800"/>
            <a:ext cx="35814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They were pure white garments: coats, girdles, and bonnets of fine twined linen (Exodus 28: 40-41).</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4" name="Rectangle 3"/>
          <p:cNvSpPr/>
          <p:nvPr/>
        </p:nvSpPr>
        <p:spPr>
          <a:xfrm>
            <a:off x="228600" y="914400"/>
            <a:ext cx="6553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Not much is told of the coat, but it was to be made of “fine-twined linen.” We do know coats were worn to cover the upper and middle body. </a:t>
            </a:r>
          </a:p>
        </p:txBody>
      </p:sp>
      <p:pic>
        <p:nvPicPr>
          <p:cNvPr id="10244" name="Picture 3" descr="C:\Users\Candra Poitras\Pictures\UnderPriestinLinen-1_edited-1-copy_edited-2_copy-268x508[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91300" y="1066800"/>
            <a:ext cx="2552700"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914400" y="3352800"/>
            <a:ext cx="48768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When used as a dress coat, it had long sleeves, extended down to the ankles, and was held in place by a girdle.</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0244"/>
                                        </p:tgtEl>
                                        <p:attrNameLst>
                                          <p:attrName>style.visibility</p:attrName>
                                        </p:attrNameLst>
                                      </p:cBhvr>
                                      <p:to>
                                        <p:strVal val="visible"/>
                                      </p:to>
                                    </p:set>
                                    <p:animEffect transition="in" filter="dissolve">
                                      <p:cBhvr>
                                        <p:cTn id="12" dur="500"/>
                                        <p:tgtEl>
                                          <p:spTgt spid="1024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638800" y="0"/>
            <a:ext cx="35052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13: Garments of the Priesthood</a:t>
            </a:r>
          </a:p>
        </p:txBody>
      </p:sp>
      <p:sp>
        <p:nvSpPr>
          <p:cNvPr id="4" name="Rectangle 3"/>
          <p:cNvSpPr/>
          <p:nvPr/>
        </p:nvSpPr>
        <p:spPr>
          <a:xfrm>
            <a:off x="1371600" y="381000"/>
            <a:ext cx="73152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linen breeches were to cover the lower part of the body. It was an undergarment that could be the length of a loin cloth, below the knees, or just above the ankles. It was usually worn only in cold weather.</a:t>
            </a:r>
          </a:p>
        </p:txBody>
      </p:sp>
      <p:sp>
        <p:nvSpPr>
          <p:cNvPr id="5" name="Rectangle 4"/>
          <p:cNvSpPr/>
          <p:nvPr/>
        </p:nvSpPr>
        <p:spPr>
          <a:xfrm>
            <a:off x="990600" y="3657600"/>
            <a:ext cx="81534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This is the “breeches” mentioned in the KJV of the Old Testament. The High Priest and priests wore the coat, linen breeches and girdle. However, the High Priest wore them as an under garment only on the Day of Atonement (Exodus 28: 42).</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334</TotalTime>
  <Words>950</Words>
  <Application>Microsoft Macintosh PowerPoint</Application>
  <PresentationFormat>On-screen Show (4:3)</PresentationFormat>
  <Paragraphs>46</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Georgia</vt:lpstr>
      <vt:lpstr>Calibri</vt:lpstr>
      <vt:lpstr>Andalus</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6</cp:revision>
  <dcterms:created xsi:type="dcterms:W3CDTF">2012-11-22T22:23:29Z</dcterms:created>
  <dcterms:modified xsi:type="dcterms:W3CDTF">2018-02-15T15:24:43Z</dcterms:modified>
</cp:coreProperties>
</file>