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9375"/>
    <a:srgbClr val="FFA74F"/>
    <a:srgbClr val="FFBF4B"/>
    <a:srgbClr val="8AA7E2"/>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58" d="100"/>
          <a:sy n="58" d="100"/>
        </p:scale>
        <p:origin x="-328"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628BBD8-C745-444F-A028-B579C38C223E}" type="slidenum">
              <a:rPr lang="en-US"/>
              <a:pPr/>
              <a:t>‹#›</a:t>
            </a:fld>
            <a:endParaRPr lang="en-US"/>
          </a:p>
        </p:txBody>
      </p:sp>
    </p:spTree>
    <p:extLst>
      <p:ext uri="{BB962C8B-B14F-4D97-AF65-F5344CB8AC3E}">
        <p14:creationId xmlns:p14="http://schemas.microsoft.com/office/powerpoint/2010/main" val="3170687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6EDCF13-5E57-6B4B-AEEC-7B7851DF3E02}" type="datetimeFigureOut">
              <a:rPr lang="en-US"/>
              <a:pPr/>
              <a:t>2/15/18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279B3A3-0175-7A41-83EE-FB80B9C9AE84}" type="slidenum">
              <a:rPr lang="en-US"/>
              <a:pPr/>
              <a:t>‹#›</a:t>
            </a:fld>
            <a:endParaRPr lang="en-US"/>
          </a:p>
        </p:txBody>
      </p:sp>
    </p:spTree>
    <p:extLst>
      <p:ext uri="{BB962C8B-B14F-4D97-AF65-F5344CB8AC3E}">
        <p14:creationId xmlns:p14="http://schemas.microsoft.com/office/powerpoint/2010/main" val="33203119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D47A87C-3D17-784B-AC20-1587A63922B9}" type="slidenum">
              <a:rPr lang="en-US"/>
              <a:pPr eaLnBrk="1" hangingPunct="1"/>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174652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8161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0545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1774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7303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9691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7036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375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9899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6527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852851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419600" y="4038600"/>
            <a:ext cx="45720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3200" b="1" dirty="0">
                <a:ln>
                  <a:solidFill>
                    <a:srgbClr val="002E5C"/>
                  </a:solidFill>
                </a:ln>
                <a:solidFill>
                  <a:srgbClr val="8AA7E2"/>
                </a:solidFill>
                <a:latin typeface="Bernard MT Condensed" pitchFamily="18" charset="0"/>
                <a:ea typeface="+mn-ea"/>
              </a:rPr>
              <a:t>Lesson 14a: The Priesthood</a:t>
            </a:r>
            <a:endParaRPr lang="en-US" sz="32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12291" name="Rectangle 3"/>
          <p:cNvSpPr>
            <a:spLocks noChangeArrowheads="1"/>
          </p:cNvSpPr>
          <p:nvPr/>
        </p:nvSpPr>
        <p:spPr bwMode="auto">
          <a:xfrm>
            <a:off x="152400" y="1447800"/>
            <a:ext cx="61722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mn-ea"/>
                <a:cs typeface="Andalus" pitchFamily="2" charset="-78"/>
              </a:rPr>
              <a:t>4. </a:t>
            </a:r>
            <a:r>
              <a:rPr lang="en-US" sz="3200" b="1" dirty="0">
                <a:solidFill>
                  <a:srgbClr val="002E5C"/>
                </a:solidFill>
                <a:latin typeface="Andalus" pitchFamily="2" charset="-78"/>
                <a:ea typeface="Times New Roman" pitchFamily="18" charset="0"/>
                <a:cs typeface="Andalus" pitchFamily="2" charset="-78"/>
              </a:rPr>
              <a:t>They could not marry a harlot, divorcee, or profane woman.</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
        <p:nvSpPr>
          <p:cNvPr id="12292" name="Rectangle 4"/>
          <p:cNvSpPr>
            <a:spLocks noChangeArrowheads="1"/>
          </p:cNvSpPr>
          <p:nvPr/>
        </p:nvSpPr>
        <p:spPr bwMode="auto">
          <a:xfrm>
            <a:off x="838200" y="2590800"/>
            <a:ext cx="68580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BF4B"/>
                </a:solidFill>
                <a:latin typeface="Andalus" pitchFamily="2" charset="-78"/>
                <a:ea typeface="+mn-ea"/>
                <a:cs typeface="Andalus" pitchFamily="2" charset="-78"/>
              </a:rPr>
              <a:t>5. </a:t>
            </a:r>
            <a:r>
              <a:rPr lang="en-US" sz="3200" b="1" dirty="0">
                <a:solidFill>
                  <a:srgbClr val="FFBF4B"/>
                </a:solidFill>
                <a:latin typeface="Andalus" pitchFamily="2" charset="-78"/>
                <a:ea typeface="Times New Roman" pitchFamily="18" charset="0"/>
                <a:cs typeface="Andalus" pitchFamily="2" charset="-78"/>
              </a:rPr>
              <a:t>They were not allowed to shave their head, nor the corner of their beard.</a:t>
            </a:r>
            <a:endParaRPr lang="en-US" sz="3200" b="1" dirty="0">
              <a:solidFill>
                <a:srgbClr val="FFBF4B"/>
              </a:solidFill>
              <a:latin typeface="Andalus" pitchFamily="2" charset="-78"/>
              <a:ea typeface="+mn-ea"/>
              <a:cs typeface="Andalus" pitchFamily="2" charset="-78"/>
            </a:endParaRPr>
          </a:p>
          <a:p>
            <a:pPr eaLnBrk="0" hangingPunct="0">
              <a:defRPr/>
            </a:pPr>
            <a:endParaRPr lang="en-US" sz="3200" b="1" dirty="0">
              <a:solidFill>
                <a:srgbClr val="FFBF4B"/>
              </a:solidFill>
              <a:latin typeface="Andalus" pitchFamily="2" charset="-78"/>
              <a:ea typeface="+mn-ea"/>
              <a:cs typeface="Andalus" pitchFamily="2" charset="-78"/>
            </a:endParaRPr>
          </a:p>
        </p:txBody>
      </p:sp>
      <p:sp>
        <p:nvSpPr>
          <p:cNvPr id="12293" name="Rectangle 5"/>
          <p:cNvSpPr>
            <a:spLocks noChangeArrowheads="1"/>
          </p:cNvSpPr>
          <p:nvPr/>
        </p:nvSpPr>
        <p:spPr bwMode="auto">
          <a:xfrm>
            <a:off x="2667000" y="3810000"/>
            <a:ext cx="63246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mn-ea"/>
                <a:cs typeface="Andalus" pitchFamily="2" charset="-78"/>
              </a:rPr>
              <a:t>6. </a:t>
            </a:r>
            <a:r>
              <a:rPr lang="en-US" sz="3200" b="1" dirty="0">
                <a:solidFill>
                  <a:srgbClr val="002E5C"/>
                </a:solidFill>
                <a:latin typeface="Andalus" pitchFamily="2" charset="-78"/>
                <a:ea typeface="Times New Roman" pitchFamily="18" charset="0"/>
                <a:cs typeface="Andalus" pitchFamily="2" charset="-78"/>
              </a:rPr>
              <a:t>They must never cut their flesh (deliberately, as a sign of mourning). </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Scale>
                                      <p:cBhvr>
                                        <p:cTn id="7" dur="1000" decel="50000" fill="hold">
                                          <p:stCondLst>
                                            <p:cond delay="0"/>
                                          </p:stCondLst>
                                        </p:cTn>
                                        <p:tgtEl>
                                          <p:spTgt spid="122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1"/>
                                        </p:tgtEl>
                                        <p:attrNameLst>
                                          <p:attrName>ppt_x</p:attrName>
                                          <p:attrName>ppt_y</p:attrName>
                                        </p:attrNameLst>
                                      </p:cBhvr>
                                    </p:animMotion>
                                    <p:animEffect transition="in" filter="fade">
                                      <p:cBhvr>
                                        <p:cTn id="9" dur="1000"/>
                                        <p:tgtEl>
                                          <p:spTgt spid="1229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2292"/>
                                        </p:tgtEl>
                                        <p:attrNameLst>
                                          <p:attrName>style.visibility</p:attrName>
                                        </p:attrNameLst>
                                      </p:cBhvr>
                                      <p:to>
                                        <p:strVal val="visible"/>
                                      </p:to>
                                    </p:set>
                                    <p:animScale>
                                      <p:cBhvr>
                                        <p:cTn id="14" dur="1000" decel="50000" fill="hold">
                                          <p:stCondLst>
                                            <p:cond delay="0"/>
                                          </p:stCondLst>
                                        </p:cTn>
                                        <p:tgtEl>
                                          <p:spTgt spid="122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2292"/>
                                        </p:tgtEl>
                                        <p:attrNameLst>
                                          <p:attrName>ppt_x</p:attrName>
                                          <p:attrName>ppt_y</p:attrName>
                                        </p:attrNameLst>
                                      </p:cBhvr>
                                    </p:animMotion>
                                    <p:animEffect transition="in" filter="fade">
                                      <p:cBhvr>
                                        <p:cTn id="16" dur="1000"/>
                                        <p:tgtEl>
                                          <p:spTgt spid="1229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2293"/>
                                        </p:tgtEl>
                                        <p:attrNameLst>
                                          <p:attrName>style.visibility</p:attrName>
                                        </p:attrNameLst>
                                      </p:cBhvr>
                                      <p:to>
                                        <p:strVal val="visible"/>
                                      </p:to>
                                    </p:set>
                                    <p:animScale>
                                      <p:cBhvr>
                                        <p:cTn id="21"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293"/>
                                        </p:tgtEl>
                                        <p:attrNameLst>
                                          <p:attrName>ppt_x</p:attrName>
                                          <p:attrName>ppt_y</p:attrName>
                                        </p:attrNameLst>
                                      </p:cBhvr>
                                    </p:animMotion>
                                    <p:animEffect transition="in" filter="fade">
                                      <p:cBhvr>
                                        <p:cTn id="23" dur="1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2286000" y="914400"/>
            <a:ext cx="4572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God chose a specific group, and His regulations were meant to keep them set apart. </a:t>
            </a:r>
          </a:p>
        </p:txBody>
      </p:sp>
      <p:sp>
        <p:nvSpPr>
          <p:cNvPr id="5" name="Rectangle 4"/>
          <p:cNvSpPr/>
          <p:nvPr/>
        </p:nvSpPr>
        <p:spPr>
          <a:xfrm>
            <a:off x="685800" y="3276600"/>
            <a:ext cx="7848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It was so important that none of God’s ministers (from the High Priest down to the Levite opening and closing the gates) had any physical defects. He wanted them to be examples of His holiness and perfection. </a:t>
            </a:r>
            <a:endParaRPr lang="en-US" sz="3200" b="1" dirty="0">
              <a:solidFill>
                <a:srgbClr val="002E5C"/>
              </a:solidFill>
              <a:latin typeface="Andalus" pitchFamily="2" charset="-78"/>
              <a:ea typeface="+mn-ea"/>
              <a:cs typeface="Andalus" pitchFamily="2" charset="-7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066800" y="152400"/>
            <a:ext cx="38862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He was also pointing toward His own moral perfection (Hebrews 9: 13-14). He still wants His ministers to follow this pattern of perfection today. </a:t>
            </a:r>
          </a:p>
        </p:txBody>
      </p:sp>
      <p:sp>
        <p:nvSpPr>
          <p:cNvPr id="5" name="Rectangle 4"/>
          <p:cNvSpPr/>
          <p:nvPr/>
        </p:nvSpPr>
        <p:spPr>
          <a:xfrm>
            <a:off x="4800600" y="2667000"/>
            <a:ext cx="41910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New Testament overseers are required to be blameless at home and above reproach spiritually (1 Timothy 3: 2). (See </a:t>
            </a:r>
            <a:r>
              <a:rPr lang="en-US" sz="3200" b="1" i="1" dirty="0">
                <a:solidFill>
                  <a:srgbClr val="FFA74F"/>
                </a:solidFill>
                <a:latin typeface="Andalus" pitchFamily="2" charset="-78"/>
                <a:ea typeface="+mn-ea"/>
                <a:cs typeface="Andalus" pitchFamily="2" charset="-78"/>
              </a:rPr>
              <a:t>Full Life Study Bible – KJV </a:t>
            </a:r>
            <a:r>
              <a:rPr lang="en-US" sz="3200" b="1" dirty="0">
                <a:solidFill>
                  <a:srgbClr val="FFA74F"/>
                </a:solidFill>
                <a:latin typeface="Andalus" pitchFamily="2" charset="-78"/>
                <a:ea typeface="+mn-ea"/>
                <a:cs typeface="Andalus" pitchFamily="2" charset="-78"/>
              </a:rPr>
              <a:t>notes on Leviticus 21:17.)</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15363" name="Rectangle 3"/>
          <p:cNvSpPr>
            <a:spLocks noChangeArrowheads="1"/>
          </p:cNvSpPr>
          <p:nvPr/>
        </p:nvSpPr>
        <p:spPr bwMode="auto">
          <a:xfrm>
            <a:off x="0" y="1295400"/>
            <a:ext cx="66294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600" b="1" u="sng" dirty="0">
                <a:solidFill>
                  <a:srgbClr val="8AA7E2"/>
                </a:solidFill>
                <a:latin typeface="Andalus" pitchFamily="2" charset="-78"/>
                <a:ea typeface="Times New Roman" pitchFamily="18" charset="0"/>
                <a:cs typeface="Andalus" pitchFamily="2" charset="-78"/>
              </a:rPr>
              <a:t>Qualifications for </a:t>
            </a:r>
            <a:r>
              <a:rPr lang="en-US" sz="3600" b="1" u="sng" dirty="0" err="1">
                <a:solidFill>
                  <a:srgbClr val="8AA7E2"/>
                </a:solidFill>
                <a:latin typeface="Andalus" pitchFamily="2" charset="-78"/>
                <a:ea typeface="Times New Roman" pitchFamily="18" charset="0"/>
                <a:cs typeface="Andalus" pitchFamily="2" charset="-78"/>
              </a:rPr>
              <a:t>Levitical</a:t>
            </a:r>
            <a:r>
              <a:rPr lang="en-US" sz="3600" b="1" u="sng" dirty="0">
                <a:solidFill>
                  <a:srgbClr val="8AA7E2"/>
                </a:solidFill>
                <a:latin typeface="Andalus" pitchFamily="2" charset="-78"/>
                <a:ea typeface="Times New Roman" pitchFamily="18" charset="0"/>
                <a:cs typeface="Andalus" pitchFamily="2" charset="-78"/>
              </a:rPr>
              <a:t> Priests:</a:t>
            </a:r>
            <a:endParaRPr lang="en-US" sz="3600" b="1" dirty="0">
              <a:solidFill>
                <a:srgbClr val="8AA7E2"/>
              </a:solidFill>
              <a:latin typeface="Andalus" pitchFamily="2" charset="-78"/>
              <a:ea typeface="+mn-ea"/>
              <a:cs typeface="Andalus" pitchFamily="2" charset="-78"/>
            </a:endParaRPr>
          </a:p>
        </p:txBody>
      </p:sp>
      <p:sp>
        <p:nvSpPr>
          <p:cNvPr id="5" name="Rectangle 4"/>
          <p:cNvSpPr/>
          <p:nvPr/>
        </p:nvSpPr>
        <p:spPr>
          <a:xfrm>
            <a:off x="533400" y="1905000"/>
            <a:ext cx="66294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BF4B"/>
                </a:solidFill>
                <a:latin typeface="Andalus" pitchFamily="2" charset="-78"/>
                <a:ea typeface="+mn-ea"/>
                <a:cs typeface="Andalus" pitchFamily="2" charset="-78"/>
              </a:rPr>
              <a:t>The Levites were set apart by God to minister to Aaron and take care of the physical structure of the Tabernacle. </a:t>
            </a:r>
          </a:p>
        </p:txBody>
      </p:sp>
      <p:sp>
        <p:nvSpPr>
          <p:cNvPr id="15364" name="Rectangle 4"/>
          <p:cNvSpPr>
            <a:spLocks noChangeArrowheads="1"/>
          </p:cNvSpPr>
          <p:nvPr/>
        </p:nvSpPr>
        <p:spPr bwMode="auto">
          <a:xfrm>
            <a:off x="1371600" y="3657600"/>
            <a:ext cx="76200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8AA7E2"/>
                </a:solidFill>
                <a:latin typeface="Andalus" pitchFamily="2" charset="-78"/>
                <a:ea typeface="Times New Roman" pitchFamily="18" charset="0"/>
                <a:cs typeface="Andalus" pitchFamily="2" charset="-78"/>
              </a:rPr>
              <a:t>They were chosen in place of the firstborn of all Israel that should have died with Egypt’s firstborn (Numbers 3:6-13).</a:t>
            </a:r>
            <a:r>
              <a:rPr lang="en-US" sz="3200" b="1"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strVal val="#ppt_w*0.05"/>
                                          </p:val>
                                        </p:tav>
                                        <p:tav tm="100000">
                                          <p:val>
                                            <p:strVal val="#ppt_w"/>
                                          </p:val>
                                        </p:tav>
                                      </p:tavLst>
                                    </p:anim>
                                    <p:anim calcmode="lin" valueType="num">
                                      <p:cBhvr>
                                        <p:cTn id="8" dur="500" fill="hold"/>
                                        <p:tgtEl>
                                          <p:spTgt spid="15363"/>
                                        </p:tgtEl>
                                        <p:attrNameLst>
                                          <p:attrName>ppt_h</p:attrName>
                                        </p:attrNameLst>
                                      </p:cBhvr>
                                      <p:tavLst>
                                        <p:tav tm="0">
                                          <p:val>
                                            <p:strVal val="#ppt_h"/>
                                          </p:val>
                                        </p:tav>
                                        <p:tav tm="100000">
                                          <p:val>
                                            <p:strVal val="#ppt_h"/>
                                          </p:val>
                                        </p:tav>
                                      </p:tavLst>
                                    </p:anim>
                                    <p:anim calcmode="lin" valueType="num">
                                      <p:cBhvr>
                                        <p:cTn id="9" dur="500" fill="hold"/>
                                        <p:tgtEl>
                                          <p:spTgt spid="15363"/>
                                        </p:tgtEl>
                                        <p:attrNameLst>
                                          <p:attrName>ppt_x</p:attrName>
                                        </p:attrNameLst>
                                      </p:cBhvr>
                                      <p:tavLst>
                                        <p:tav tm="0">
                                          <p:val>
                                            <p:strVal val="#ppt_x-.2"/>
                                          </p:val>
                                        </p:tav>
                                        <p:tav tm="100000">
                                          <p:val>
                                            <p:strVal val="#ppt_x"/>
                                          </p:val>
                                        </p:tav>
                                      </p:tavLst>
                                    </p:anim>
                                    <p:anim calcmode="lin" valueType="num">
                                      <p:cBhvr>
                                        <p:cTn id="10" dur="500" fill="hold"/>
                                        <p:tgtEl>
                                          <p:spTgt spid="15363"/>
                                        </p:tgtEl>
                                        <p:attrNameLst>
                                          <p:attrName>ppt_y</p:attrName>
                                        </p:attrNameLst>
                                      </p:cBhvr>
                                      <p:tavLst>
                                        <p:tav tm="0">
                                          <p:val>
                                            <p:strVal val="#ppt_y"/>
                                          </p:val>
                                        </p:tav>
                                        <p:tav tm="100000">
                                          <p:val>
                                            <p:strVal val="#ppt_y"/>
                                          </p:val>
                                        </p:tav>
                                      </p:tavLst>
                                    </p:anim>
                                    <p:animEffect transition="in" filter="fade">
                                      <p:cBhvr>
                                        <p:cTn id="11" dur="500"/>
                                        <p:tgtEl>
                                          <p:spTgt spid="1536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5364"/>
                                        </p:tgtEl>
                                        <p:attrNameLst>
                                          <p:attrName>style.visibility</p:attrName>
                                        </p:attrNameLst>
                                      </p:cBhvr>
                                      <p:to>
                                        <p:strVal val="visible"/>
                                      </p:to>
                                    </p:set>
                                    <p:anim calcmode="lin" valueType="num">
                                      <p:cBhvr>
                                        <p:cTn id="25" dur="500" fill="hold"/>
                                        <p:tgtEl>
                                          <p:spTgt spid="15364"/>
                                        </p:tgtEl>
                                        <p:attrNameLst>
                                          <p:attrName>ppt_w</p:attrName>
                                        </p:attrNameLst>
                                      </p:cBhvr>
                                      <p:tavLst>
                                        <p:tav tm="0">
                                          <p:val>
                                            <p:strVal val="#ppt_w*0.05"/>
                                          </p:val>
                                        </p:tav>
                                        <p:tav tm="100000">
                                          <p:val>
                                            <p:strVal val="#ppt_w"/>
                                          </p:val>
                                        </p:tav>
                                      </p:tavLst>
                                    </p:anim>
                                    <p:anim calcmode="lin" valueType="num">
                                      <p:cBhvr>
                                        <p:cTn id="26" dur="500" fill="hold"/>
                                        <p:tgtEl>
                                          <p:spTgt spid="15364"/>
                                        </p:tgtEl>
                                        <p:attrNameLst>
                                          <p:attrName>ppt_h</p:attrName>
                                        </p:attrNameLst>
                                      </p:cBhvr>
                                      <p:tavLst>
                                        <p:tav tm="0">
                                          <p:val>
                                            <p:strVal val="#ppt_h"/>
                                          </p:val>
                                        </p:tav>
                                        <p:tav tm="100000">
                                          <p:val>
                                            <p:strVal val="#ppt_h"/>
                                          </p:val>
                                        </p:tav>
                                      </p:tavLst>
                                    </p:anim>
                                    <p:anim calcmode="lin" valueType="num">
                                      <p:cBhvr>
                                        <p:cTn id="27" dur="500" fill="hold"/>
                                        <p:tgtEl>
                                          <p:spTgt spid="15364"/>
                                        </p:tgtEl>
                                        <p:attrNameLst>
                                          <p:attrName>ppt_x</p:attrName>
                                        </p:attrNameLst>
                                      </p:cBhvr>
                                      <p:tavLst>
                                        <p:tav tm="0">
                                          <p:val>
                                            <p:strVal val="#ppt_x-.2"/>
                                          </p:val>
                                        </p:tav>
                                        <p:tav tm="100000">
                                          <p:val>
                                            <p:strVal val="#ppt_x"/>
                                          </p:val>
                                        </p:tav>
                                      </p:tavLst>
                                    </p:anim>
                                    <p:anim calcmode="lin" valueType="num">
                                      <p:cBhvr>
                                        <p:cTn id="28" dur="500" fill="hold"/>
                                        <p:tgtEl>
                                          <p:spTgt spid="15364"/>
                                        </p:tgtEl>
                                        <p:attrNameLst>
                                          <p:attrName>ppt_y</p:attrName>
                                        </p:attrNameLst>
                                      </p:cBhvr>
                                      <p:tavLst>
                                        <p:tav tm="0">
                                          <p:val>
                                            <p:strVal val="#ppt_y"/>
                                          </p:val>
                                        </p:tav>
                                        <p:tav tm="100000">
                                          <p:val>
                                            <p:strVal val="#ppt_y"/>
                                          </p:val>
                                        </p:tav>
                                      </p:tavLst>
                                    </p:anim>
                                    <p:animEffect transition="in" filter="fade">
                                      <p:cBhvr>
                                        <p:cTn id="29"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16387" name="Rectangle 3"/>
          <p:cNvSpPr>
            <a:spLocks noChangeArrowheads="1"/>
          </p:cNvSpPr>
          <p:nvPr/>
        </p:nvSpPr>
        <p:spPr bwMode="auto">
          <a:xfrm>
            <a:off x="990600" y="1828800"/>
            <a:ext cx="7239000" cy="3046988"/>
          </a:xfrm>
          <a:prstGeom prst="rect">
            <a:avLst/>
          </a:prstGeom>
          <a:solidFill>
            <a:srgbClr val="FF9375"/>
          </a:solidFill>
          <a:ln w="69850">
            <a:solidFill>
              <a:srgbClr val="002E5C"/>
            </a:solidFill>
            <a:miter lim="800000"/>
            <a:headEnd/>
            <a:tailEnd/>
          </a:ln>
          <a:effectLst/>
          <a:scene3d>
            <a:camera prst="orthographicFront"/>
            <a:lightRig rig="threePt" dir="t"/>
          </a:scene3d>
          <a:sp3d>
            <a:bevelT prst="convex"/>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002E5C"/>
                </a:solidFill>
                <a:latin typeface="Andalus" charset="0"/>
                <a:ea typeface="Times New Roman" charset="0"/>
                <a:cs typeface="Andalus" charset="0"/>
              </a:rPr>
              <a:t>After proving their correct family status (they had to be descendants of Aaron</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s four sons, or from the tribe of Levi) there was still a special consecration of God</a:t>
            </a:r>
            <a:r>
              <a:rPr lang="ja-JP" altLang="en-US" sz="3200" b="1">
                <a:solidFill>
                  <a:srgbClr val="002E5C"/>
                </a:solidFill>
                <a:latin typeface="Andalus" charset="0"/>
                <a:ea typeface="Times New Roman" charset="0"/>
                <a:cs typeface="Andalus" charset="0"/>
              </a:rPr>
              <a:t>’</a:t>
            </a:r>
            <a:r>
              <a:rPr lang="en-US" sz="3200" b="1">
                <a:solidFill>
                  <a:srgbClr val="002E5C"/>
                </a:solidFill>
                <a:latin typeface="Andalus" charset="0"/>
                <a:ea typeface="Times New Roman" charset="0"/>
                <a:cs typeface="Andalus" charset="0"/>
              </a:rPr>
              <a:t>s ministers in Israel. (Read Leviticus 8 and Exodus 29.)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1000" fill="hold"/>
                                        <p:tgtEl>
                                          <p:spTgt spid="16387"/>
                                        </p:tgtEl>
                                        <p:attrNameLst>
                                          <p:attrName>ppt_w</p:attrName>
                                        </p:attrNameLst>
                                      </p:cBhvr>
                                      <p:tavLst>
                                        <p:tav tm="0">
                                          <p:val>
                                            <p:fltVal val="0"/>
                                          </p:val>
                                        </p:tav>
                                        <p:tav tm="100000">
                                          <p:val>
                                            <p:strVal val="#ppt_w"/>
                                          </p:val>
                                        </p:tav>
                                      </p:tavLst>
                                    </p:anim>
                                    <p:anim calcmode="lin" valueType="num">
                                      <p:cBhvr>
                                        <p:cTn id="8" dur="1000" fill="hold"/>
                                        <p:tgtEl>
                                          <p:spTgt spid="16387"/>
                                        </p:tgtEl>
                                        <p:attrNameLst>
                                          <p:attrName>ppt_h</p:attrName>
                                        </p:attrNameLst>
                                      </p:cBhvr>
                                      <p:tavLst>
                                        <p:tav tm="0">
                                          <p:val>
                                            <p:fltVal val="0"/>
                                          </p:val>
                                        </p:tav>
                                        <p:tav tm="100000">
                                          <p:val>
                                            <p:strVal val="#ppt_h"/>
                                          </p:val>
                                        </p:tav>
                                      </p:tavLst>
                                    </p:anim>
                                    <p:anim calcmode="lin" valueType="num">
                                      <p:cBhvr>
                                        <p:cTn id="9" dur="1000" fill="hold"/>
                                        <p:tgtEl>
                                          <p:spTgt spid="1638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8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990600" y="0"/>
            <a:ext cx="8153400" cy="6858000"/>
          </a:xfrm>
          <a:prstGeom prst="rect">
            <a:avLst/>
          </a:prstGeom>
          <a:solidFill>
            <a:srgbClr val="002E5C"/>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6629400" y="0"/>
            <a:ext cx="2514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066800" y="304800"/>
            <a:ext cx="70104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BF4B"/>
                </a:solidFill>
                <a:latin typeface="Andalus" pitchFamily="2" charset="-78"/>
                <a:ea typeface="+mn-ea"/>
                <a:cs typeface="Andalus" pitchFamily="2" charset="-78"/>
              </a:rPr>
              <a:t>Moses was commanded to consecrate Aaron and his four sons to the priest’s office (Exodus 28: 41-43) using the following procedure (Exodus 29).</a:t>
            </a:r>
          </a:p>
        </p:txBody>
      </p:sp>
      <p:sp>
        <p:nvSpPr>
          <p:cNvPr id="17411" name="Rectangle 3"/>
          <p:cNvSpPr>
            <a:spLocks noChangeArrowheads="1"/>
          </p:cNvSpPr>
          <p:nvPr/>
        </p:nvSpPr>
        <p:spPr bwMode="auto">
          <a:xfrm>
            <a:off x="1752600" y="2837021"/>
            <a:ext cx="72390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mn-ea"/>
                <a:cs typeface="Andalus" pitchFamily="2" charset="-78"/>
              </a:rPr>
              <a:t>1. </a:t>
            </a:r>
            <a:r>
              <a:rPr lang="en-US" sz="3200" b="1" dirty="0">
                <a:solidFill>
                  <a:srgbClr val="FFA74F"/>
                </a:solidFill>
                <a:latin typeface="Andalus" pitchFamily="2" charset="-78"/>
                <a:ea typeface="Times New Roman" pitchFamily="18" charset="0"/>
                <a:cs typeface="Andalus" pitchFamily="2" charset="-78"/>
              </a:rPr>
              <a:t>They were washed at the door of the Tabernacle, where the Brazen Altar stood. </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
        <p:nvSpPr>
          <p:cNvPr id="17412" name="Rectangle 4"/>
          <p:cNvSpPr>
            <a:spLocks noChangeArrowheads="1"/>
          </p:cNvSpPr>
          <p:nvPr/>
        </p:nvSpPr>
        <p:spPr bwMode="auto">
          <a:xfrm>
            <a:off x="1295400" y="4495800"/>
            <a:ext cx="70104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9375"/>
                </a:solidFill>
                <a:latin typeface="Andalus" pitchFamily="2" charset="-78"/>
                <a:ea typeface="+mn-ea"/>
                <a:cs typeface="Andalus" pitchFamily="2" charset="-78"/>
              </a:rPr>
              <a:t>2. </a:t>
            </a:r>
            <a:r>
              <a:rPr lang="en-US" sz="3200" b="1" dirty="0">
                <a:solidFill>
                  <a:srgbClr val="FF9375"/>
                </a:solidFill>
                <a:latin typeface="Andalus" pitchFamily="2" charset="-78"/>
                <a:ea typeface="Times New Roman" pitchFamily="18" charset="0"/>
                <a:cs typeface="Andalus" pitchFamily="2" charset="-78"/>
              </a:rPr>
              <a:t>Aaron was then robed in his priestly garments and anointed with oil. The garments were sprinkled also. </a:t>
            </a:r>
            <a:endParaRPr lang="en-US" sz="32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7411"/>
                                        </p:tgtEl>
                                        <p:attrNameLst>
                                          <p:attrName>style.visibility</p:attrName>
                                        </p:attrNameLst>
                                      </p:cBhvr>
                                      <p:to>
                                        <p:strVal val="visible"/>
                                      </p:to>
                                    </p:set>
                                    <p:animScale>
                                      <p:cBhvr>
                                        <p:cTn id="14" dur="1000" decel="50000" fill="hold">
                                          <p:stCondLst>
                                            <p:cond delay="0"/>
                                          </p:stCondLst>
                                        </p:cTn>
                                        <p:tgtEl>
                                          <p:spTgt spid="174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7411"/>
                                        </p:tgtEl>
                                        <p:attrNameLst>
                                          <p:attrName>ppt_x</p:attrName>
                                          <p:attrName>ppt_y</p:attrName>
                                        </p:attrNameLst>
                                      </p:cBhvr>
                                    </p:animMotion>
                                    <p:animEffect transition="in" filter="fade">
                                      <p:cBhvr>
                                        <p:cTn id="16" dur="1000"/>
                                        <p:tgtEl>
                                          <p:spTgt spid="1741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7412"/>
                                        </p:tgtEl>
                                        <p:attrNameLst>
                                          <p:attrName>style.visibility</p:attrName>
                                        </p:attrNameLst>
                                      </p:cBhvr>
                                      <p:to>
                                        <p:strVal val="visible"/>
                                      </p:to>
                                    </p:set>
                                    <p:animScale>
                                      <p:cBhvr>
                                        <p:cTn id="21" dur="1000" decel="50000" fill="hold">
                                          <p:stCondLst>
                                            <p:cond delay="0"/>
                                          </p:stCondLst>
                                        </p:cTn>
                                        <p:tgtEl>
                                          <p:spTgt spid="174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7412"/>
                                        </p:tgtEl>
                                        <p:attrNameLst>
                                          <p:attrName>ppt_x</p:attrName>
                                          <p:attrName>ppt_y</p:attrName>
                                        </p:attrNameLst>
                                      </p:cBhvr>
                                    </p:animMotion>
                                    <p:animEffect transition="in" filter="fade">
                                      <p:cBhvr>
                                        <p:cTn id="23" dur="10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1143000" y="1371600"/>
            <a:ext cx="7010400" cy="403187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“For every High Priest taken from among men is ordained for men in things pertaining to God, that he may offer both gifts and sacrifices for sins.</a:t>
            </a:r>
            <a:endParaRPr lang="en-US" sz="3200" b="1" dirty="0">
              <a:solidFill>
                <a:srgbClr val="8AA7E2"/>
              </a:solidFill>
              <a:latin typeface="Andalus" pitchFamily="2" charset="-78"/>
              <a:ea typeface="+mn-ea"/>
              <a:cs typeface="Andalus" pitchFamily="2" charset="-78"/>
            </a:endParaRPr>
          </a:p>
          <a:p>
            <a:pPr algn="ctr" eaLnBrk="0" hangingPunct="0">
              <a:defRPr/>
            </a:pPr>
            <a:r>
              <a:rPr lang="en-US" sz="3200" b="1" dirty="0">
                <a:solidFill>
                  <a:srgbClr val="8AA7E2"/>
                </a:solidFill>
                <a:latin typeface="Andalus" pitchFamily="2" charset="-78"/>
                <a:ea typeface="Times New Roman" pitchFamily="18" charset="0"/>
                <a:cs typeface="Andalus" pitchFamily="2" charset="-78"/>
              </a:rPr>
              <a:t>And no man </a:t>
            </a:r>
            <a:r>
              <a:rPr lang="en-US" sz="3200" b="1" dirty="0" err="1">
                <a:solidFill>
                  <a:srgbClr val="8AA7E2"/>
                </a:solidFill>
                <a:latin typeface="Andalus" pitchFamily="2" charset="-78"/>
                <a:ea typeface="Times New Roman" pitchFamily="18" charset="0"/>
                <a:cs typeface="Andalus" pitchFamily="2" charset="-78"/>
              </a:rPr>
              <a:t>taketh</a:t>
            </a:r>
            <a:r>
              <a:rPr lang="en-US" sz="3200" b="1" dirty="0">
                <a:solidFill>
                  <a:srgbClr val="8AA7E2"/>
                </a:solidFill>
                <a:latin typeface="Andalus" pitchFamily="2" charset="-78"/>
                <a:ea typeface="Times New Roman" pitchFamily="18" charset="0"/>
                <a:cs typeface="Andalus" pitchFamily="2" charset="-78"/>
              </a:rPr>
              <a:t> this </a:t>
            </a:r>
            <a:r>
              <a:rPr lang="en-US" sz="3200" b="1" dirty="0" err="1">
                <a:solidFill>
                  <a:srgbClr val="8AA7E2"/>
                </a:solidFill>
                <a:latin typeface="Andalus" pitchFamily="2" charset="-78"/>
                <a:ea typeface="Times New Roman" pitchFamily="18" charset="0"/>
                <a:cs typeface="Andalus" pitchFamily="2" charset="-78"/>
              </a:rPr>
              <a:t>honour</a:t>
            </a:r>
            <a:r>
              <a:rPr lang="en-US" sz="3200" b="1" dirty="0">
                <a:solidFill>
                  <a:srgbClr val="8AA7E2"/>
                </a:solidFill>
                <a:latin typeface="Andalus" pitchFamily="2" charset="-78"/>
                <a:ea typeface="Times New Roman" pitchFamily="18" charset="0"/>
                <a:cs typeface="Andalus" pitchFamily="2" charset="-78"/>
              </a:rPr>
              <a:t> unto himself, but he that is called of God, as was Aaron”</a:t>
            </a:r>
          </a:p>
          <a:p>
            <a:pPr algn="ctr" eaLnBrk="0" hangingPunct="0">
              <a:defRPr/>
            </a:pPr>
            <a:r>
              <a:rPr lang="en-US" sz="3200" b="1" dirty="0">
                <a:solidFill>
                  <a:srgbClr val="8AA7E2"/>
                </a:solidFill>
                <a:latin typeface="Andalus" pitchFamily="2" charset="-78"/>
                <a:ea typeface="Times New Roman" pitchFamily="18" charset="0"/>
                <a:cs typeface="Andalus" pitchFamily="2" charset="-78"/>
              </a:rPr>
              <a:t>(Hebrews 5: 1, 4)</a:t>
            </a:r>
            <a:r>
              <a:rPr lang="en-US" sz="3200" b="1" dirty="0">
                <a:solidFill>
                  <a:srgbClr val="8AA7E2"/>
                </a:solidFill>
                <a:latin typeface="Andalus" pitchFamily="2" charset="-78"/>
                <a:ea typeface="+mn-ea"/>
                <a:cs typeface="Andalus" pitchFamily="2" charset="-78"/>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5123" name="Rectangle 3"/>
          <p:cNvSpPr>
            <a:spLocks noChangeArrowheads="1"/>
          </p:cNvSpPr>
          <p:nvPr/>
        </p:nvSpPr>
        <p:spPr bwMode="auto">
          <a:xfrm>
            <a:off x="1066800" y="152400"/>
            <a:ext cx="38862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A74F"/>
                </a:solidFill>
                <a:latin typeface="Andalus" pitchFamily="2" charset="-78"/>
                <a:ea typeface="Times New Roman" pitchFamily="18" charset="0"/>
                <a:cs typeface="Andalus" pitchFamily="2" charset="-78"/>
              </a:rPr>
              <a:t>God called and consecrated every man who served as a priest in the Tabernacle and Temple. Then, as now, there are certain qualifications and standards to be met.</a:t>
            </a:r>
            <a:r>
              <a:rPr lang="en-US" sz="3200" b="1" dirty="0">
                <a:solidFill>
                  <a:srgbClr val="FFA74F"/>
                </a:solidFill>
                <a:latin typeface="Andalus" pitchFamily="2" charset="-78"/>
                <a:ea typeface="+mn-ea"/>
                <a:cs typeface="Andalus" pitchFamily="2" charset="-78"/>
              </a:rPr>
              <a:t> </a:t>
            </a:r>
          </a:p>
        </p:txBody>
      </p:sp>
      <p:sp>
        <p:nvSpPr>
          <p:cNvPr id="5" name="Rectangle 4"/>
          <p:cNvSpPr/>
          <p:nvPr/>
        </p:nvSpPr>
        <p:spPr>
          <a:xfrm>
            <a:off x="5715000" y="2209800"/>
            <a:ext cx="32766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Modern ministry is amazingly similar in context and detail to the priesthood. God is still the author of the plan to be followed by all ministers.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decel="50000" fill="hold">
                                          <p:stCondLst>
                                            <p:cond delay="0"/>
                                          </p:stCondLst>
                                        </p:cTn>
                                        <p:tgtEl>
                                          <p:spTgt spid="512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12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123"/>
                                        </p:tgtEl>
                                        <p:attrNameLst>
                                          <p:attrName>ppt_w</p:attrName>
                                        </p:attrNameLst>
                                      </p:cBhvr>
                                      <p:tavLst>
                                        <p:tav tm="0">
                                          <p:val>
                                            <p:strVal val="#ppt_w*.05"/>
                                          </p:val>
                                        </p:tav>
                                        <p:tav tm="100000">
                                          <p:val>
                                            <p:strVal val="#ppt_w"/>
                                          </p:val>
                                        </p:tav>
                                      </p:tavLst>
                                    </p:anim>
                                    <p:anim calcmode="lin" valueType="num">
                                      <p:cBhvr>
                                        <p:cTn id="10" dur="1000" fill="hold"/>
                                        <p:tgtEl>
                                          <p:spTgt spid="512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12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12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12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12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52400" y="1447800"/>
            <a:ext cx="38100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9375"/>
                </a:solidFill>
                <a:latin typeface="Andalus" pitchFamily="2" charset="-78"/>
                <a:ea typeface="+mn-ea"/>
                <a:cs typeface="Andalus" pitchFamily="2" charset="-78"/>
              </a:rPr>
              <a:t>The definition of a priest is one who presides over things relating to God.</a:t>
            </a:r>
          </a:p>
        </p:txBody>
      </p:sp>
      <p:sp>
        <p:nvSpPr>
          <p:cNvPr id="5" name="Rectangle 4"/>
          <p:cNvSpPr/>
          <p:nvPr/>
        </p:nvSpPr>
        <p:spPr>
          <a:xfrm>
            <a:off x="5486400" y="2743200"/>
            <a:ext cx="33528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A74F"/>
                </a:solidFill>
                <a:latin typeface="Andalus" pitchFamily="2" charset="-78"/>
                <a:ea typeface="+mn-ea"/>
                <a:cs typeface="Andalus" pitchFamily="2" charset="-78"/>
              </a:rPr>
              <a:t>He is regarded as a mediator between God and man.</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7171" name="Rectangle 3"/>
          <p:cNvSpPr>
            <a:spLocks noChangeArrowheads="1"/>
          </p:cNvSpPr>
          <p:nvPr/>
        </p:nvSpPr>
        <p:spPr bwMode="auto">
          <a:xfrm>
            <a:off x="228600" y="685800"/>
            <a:ext cx="73914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3600" b="1" u="sng" dirty="0">
                <a:solidFill>
                  <a:srgbClr val="002E5C"/>
                </a:solidFill>
                <a:latin typeface="Andalus" pitchFamily="2" charset="-78"/>
                <a:ea typeface="Times New Roman" pitchFamily="18" charset="0"/>
                <a:cs typeface="Andalus" pitchFamily="2" charset="-78"/>
              </a:rPr>
              <a:t>Qualifications for the High Priest:</a:t>
            </a:r>
            <a:endParaRPr lang="en-US" sz="3600" b="1" dirty="0">
              <a:solidFill>
                <a:srgbClr val="002E5C"/>
              </a:solidFill>
              <a:latin typeface="Andalus" pitchFamily="2" charset="-78"/>
              <a:ea typeface="+mn-ea"/>
              <a:cs typeface="Andalus" pitchFamily="2" charset="-78"/>
            </a:endParaRPr>
          </a:p>
        </p:txBody>
      </p:sp>
      <p:sp>
        <p:nvSpPr>
          <p:cNvPr id="5" name="Rectangle 4"/>
          <p:cNvSpPr/>
          <p:nvPr/>
        </p:nvSpPr>
        <p:spPr>
          <a:xfrm>
            <a:off x="533400" y="1295400"/>
            <a:ext cx="67818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8AA7E2"/>
                </a:solidFill>
                <a:latin typeface="Andalus" pitchFamily="2" charset="-78"/>
                <a:ea typeface="+mn-ea"/>
                <a:cs typeface="Andalus" pitchFamily="2" charset="-78"/>
              </a:rPr>
              <a:t>Aaron was chosen by God as the first High Priest, and his firstborn son succeeded him in this office (Numbers 3, 8:14-16; Exodus 32:26-28).</a:t>
            </a:r>
          </a:p>
        </p:txBody>
      </p:sp>
      <p:sp>
        <p:nvSpPr>
          <p:cNvPr id="6" name="Rectangle 5"/>
          <p:cNvSpPr/>
          <p:nvPr/>
        </p:nvSpPr>
        <p:spPr>
          <a:xfrm>
            <a:off x="1752600" y="3352800"/>
            <a:ext cx="6705600" cy="1015663"/>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BF4B"/>
                </a:solidFill>
                <a:latin typeface="Andalus" pitchFamily="2" charset="-78"/>
                <a:ea typeface="+mn-ea"/>
                <a:cs typeface="Andalus" pitchFamily="2" charset="-78"/>
              </a:rPr>
              <a:t>There was no age prescribed for entrance into priesthood, nor retirement from it.</a:t>
            </a:r>
          </a:p>
        </p:txBody>
      </p:sp>
      <p:sp>
        <p:nvSpPr>
          <p:cNvPr id="7" name="Rectangle 6"/>
          <p:cNvSpPr/>
          <p:nvPr/>
        </p:nvSpPr>
        <p:spPr>
          <a:xfrm>
            <a:off x="3048000" y="4648200"/>
            <a:ext cx="60960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The </a:t>
            </a:r>
            <a:r>
              <a:rPr lang="en-US" sz="3000" b="1" dirty="0" err="1">
                <a:solidFill>
                  <a:srgbClr val="002E5C"/>
                </a:solidFill>
                <a:latin typeface="Andalus" pitchFamily="2" charset="-78"/>
                <a:ea typeface="+mn-ea"/>
                <a:cs typeface="Andalus" pitchFamily="2" charset="-78"/>
              </a:rPr>
              <a:t>Aaronic</a:t>
            </a:r>
            <a:r>
              <a:rPr lang="en-US" sz="3000" b="1" dirty="0">
                <a:solidFill>
                  <a:srgbClr val="002E5C"/>
                </a:solidFill>
                <a:latin typeface="Andalus" pitchFamily="2" charset="-78"/>
                <a:ea typeface="+mn-ea"/>
                <a:cs typeface="Andalus" pitchFamily="2" charset="-78"/>
              </a:rPr>
              <a:t> priesthood lasted almost two thousand years, with about 80 of Aaron’s seed serving as High Priest.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800" decel="100000"/>
                                        <p:tgtEl>
                                          <p:spTgt spid="7171"/>
                                        </p:tgtEl>
                                      </p:cBhvr>
                                    </p:animEffect>
                                    <p:anim calcmode="lin" valueType="num">
                                      <p:cBhvr>
                                        <p:cTn id="8" dur="800" decel="100000" fill="hold"/>
                                        <p:tgtEl>
                                          <p:spTgt spid="7171"/>
                                        </p:tgtEl>
                                        <p:attrNameLst>
                                          <p:attrName>style.rotation</p:attrName>
                                        </p:attrNameLst>
                                      </p:cBhvr>
                                      <p:tavLst>
                                        <p:tav tm="0">
                                          <p:val>
                                            <p:fltVal val="-90"/>
                                          </p:val>
                                        </p:tav>
                                        <p:tav tm="100000">
                                          <p:val>
                                            <p:fltVal val="0"/>
                                          </p:val>
                                        </p:tav>
                                      </p:tavLst>
                                    </p:anim>
                                    <p:anim calcmode="lin" valueType="num">
                                      <p:cBhvr>
                                        <p:cTn id="9" dur="800" decel="100000" fill="hold"/>
                                        <p:tgtEl>
                                          <p:spTgt spid="7171"/>
                                        </p:tgtEl>
                                        <p:attrNameLst>
                                          <p:attrName>ppt_x</p:attrName>
                                        </p:attrNameLst>
                                      </p:cBhvr>
                                      <p:tavLst>
                                        <p:tav tm="0">
                                          <p:val>
                                            <p:strVal val="#ppt_x+0.4"/>
                                          </p:val>
                                        </p:tav>
                                        <p:tav tm="100000">
                                          <p:val>
                                            <p:strVal val="#ppt_x-0.05"/>
                                          </p:val>
                                        </p:tav>
                                      </p:tavLst>
                                    </p:anim>
                                    <p:anim calcmode="lin" valueType="num">
                                      <p:cBhvr>
                                        <p:cTn id="10" dur="800" decel="100000" fill="hold"/>
                                        <p:tgtEl>
                                          <p:spTgt spid="717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17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17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800" decel="100000"/>
                                        <p:tgtEl>
                                          <p:spTgt spid="7"/>
                                        </p:tgtEl>
                                      </p:cBhvr>
                                    </p:animEffect>
                                    <p:anim calcmode="lin" valueType="num">
                                      <p:cBhvr>
                                        <p:cTn id="38" dur="800" decel="100000" fill="hold"/>
                                        <p:tgtEl>
                                          <p:spTgt spid="7"/>
                                        </p:tgtEl>
                                        <p:attrNameLst>
                                          <p:attrName>style.rotation</p:attrName>
                                        </p:attrNameLst>
                                      </p:cBhvr>
                                      <p:tavLst>
                                        <p:tav tm="0">
                                          <p:val>
                                            <p:fltVal val="-90"/>
                                          </p:val>
                                        </p:tav>
                                        <p:tav tm="100000">
                                          <p:val>
                                            <p:fltVal val="0"/>
                                          </p:val>
                                        </p:tav>
                                      </p:tavLst>
                                    </p:anim>
                                    <p:anim calcmode="lin" valueType="num">
                                      <p:cBhvr>
                                        <p:cTn id="39" dur="800" decel="100000" fill="hold"/>
                                        <p:tgtEl>
                                          <p:spTgt spid="7"/>
                                        </p:tgtEl>
                                        <p:attrNameLst>
                                          <p:attrName>ppt_x</p:attrName>
                                        </p:attrNameLst>
                                      </p:cBhvr>
                                      <p:tavLst>
                                        <p:tav tm="0">
                                          <p:val>
                                            <p:strVal val="#ppt_x+0.4"/>
                                          </p:val>
                                        </p:tav>
                                        <p:tav tm="100000">
                                          <p:val>
                                            <p:strVal val="#ppt_x-0.05"/>
                                          </p:val>
                                        </p:tav>
                                      </p:tavLst>
                                    </p:anim>
                                    <p:anim calcmode="lin" valueType="num">
                                      <p:cBhvr>
                                        <p:cTn id="40" dur="800" decel="100000" fill="hold"/>
                                        <p:tgtEl>
                                          <p:spTgt spid="7"/>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066800" y="152400"/>
            <a:ext cx="7162800" cy="1200329"/>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FF9375"/>
                </a:solidFill>
                <a:latin typeface="Andalus" pitchFamily="2" charset="-78"/>
                <a:ea typeface="+mn-ea"/>
                <a:cs typeface="Andalus" pitchFamily="2" charset="-78"/>
              </a:rPr>
              <a:t>There were certain strict requirements:</a:t>
            </a:r>
          </a:p>
        </p:txBody>
      </p:sp>
      <p:sp>
        <p:nvSpPr>
          <p:cNvPr id="8195" name="Rectangle 3"/>
          <p:cNvSpPr>
            <a:spLocks noChangeArrowheads="1"/>
          </p:cNvSpPr>
          <p:nvPr/>
        </p:nvSpPr>
        <p:spPr bwMode="auto">
          <a:xfrm>
            <a:off x="1371600" y="1219200"/>
            <a:ext cx="6477000" cy="2462213"/>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solidFill>
                <a:srgbClr val="FFA74F"/>
              </a:solidFill>
              <a:latin typeface="Andalus" pitchFamily="2" charset="-78"/>
              <a:ea typeface="+mn-ea"/>
              <a:cs typeface="Andalus" pitchFamily="2" charset="-78"/>
            </a:endParaRPr>
          </a:p>
          <a:p>
            <a:pPr eaLnBrk="0" hangingPunct="0">
              <a:buFontTx/>
              <a:buAutoNum type="arabicPeriod"/>
              <a:defRPr/>
            </a:pPr>
            <a:r>
              <a:rPr lang="en-US" sz="3200" b="1" dirty="0">
                <a:solidFill>
                  <a:srgbClr val="FFA74F"/>
                </a:solidFill>
                <a:latin typeface="Andalus" pitchFamily="2" charset="-78"/>
                <a:ea typeface="Times New Roman" pitchFamily="18" charset="0"/>
                <a:cs typeface="Andalus" pitchFamily="2" charset="-78"/>
              </a:rPr>
              <a:t>The High Priest must be free from every bodily blemish or defect (Leviticus 21: 16-24).</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
        <p:nvSpPr>
          <p:cNvPr id="8196" name="Rectangle 4"/>
          <p:cNvSpPr>
            <a:spLocks noChangeArrowheads="1"/>
          </p:cNvSpPr>
          <p:nvPr/>
        </p:nvSpPr>
        <p:spPr bwMode="auto">
          <a:xfrm>
            <a:off x="1981200" y="3657600"/>
            <a:ext cx="6858000" cy="295465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BF4B"/>
                </a:solidFill>
                <a:latin typeface="Andalus" pitchFamily="2" charset="-78"/>
                <a:ea typeface="Times New Roman" pitchFamily="18" charset="0"/>
                <a:cs typeface="Andalus" pitchFamily="2" charset="-78"/>
              </a:rPr>
              <a:t>2. He must always wash his hands and feet when entering the Tabernacle or approaching the altar to minister (Leviticus 22: 1-6).</a:t>
            </a:r>
            <a:endParaRPr lang="en-US" sz="3200" b="1" dirty="0">
              <a:solidFill>
                <a:srgbClr val="FFBF4B"/>
              </a:solidFill>
              <a:latin typeface="Andalus" pitchFamily="2" charset="-78"/>
              <a:ea typeface="+mn-ea"/>
              <a:cs typeface="Andalus" pitchFamily="2" charset="-78"/>
            </a:endParaRPr>
          </a:p>
          <a:p>
            <a:pPr eaLnBrk="0" hangingPunct="0">
              <a:defRPr/>
            </a:pPr>
            <a:endParaRPr lang="en-US" sz="3200" b="1" dirty="0">
              <a:solidFill>
                <a:srgbClr val="FFBF4B"/>
              </a:solidFill>
              <a:latin typeface="Andalus" pitchFamily="2" charset="-78"/>
              <a:ea typeface="+mn-ea"/>
              <a:cs typeface="Andalus" pitchFamily="2" charset="-78"/>
            </a:endParaRPr>
          </a:p>
          <a:p>
            <a:pPr eaLnBrk="0" hangingPunct="0">
              <a:defRPr/>
            </a:pPr>
            <a:endParaRPr lang="en-US" sz="3200" b="1"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p:cTn id="13" dur="500" fill="hold"/>
                                        <p:tgtEl>
                                          <p:spTgt spid="8195"/>
                                        </p:tgtEl>
                                        <p:attrNameLst>
                                          <p:attrName>ppt_w</p:attrName>
                                        </p:attrNameLst>
                                      </p:cBhvr>
                                      <p:tavLst>
                                        <p:tav tm="0">
                                          <p:val>
                                            <p:fltVal val="0"/>
                                          </p:val>
                                        </p:tav>
                                        <p:tav tm="100000">
                                          <p:val>
                                            <p:strVal val="#ppt_w"/>
                                          </p:val>
                                        </p:tav>
                                      </p:tavLst>
                                    </p:anim>
                                    <p:anim calcmode="lin" valueType="num">
                                      <p:cBhvr>
                                        <p:cTn id="14" dur="500" fill="hold"/>
                                        <p:tgtEl>
                                          <p:spTgt spid="8195"/>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p:cTn id="19" dur="500" fill="hold"/>
                                        <p:tgtEl>
                                          <p:spTgt spid="8196"/>
                                        </p:tgtEl>
                                        <p:attrNameLst>
                                          <p:attrName>ppt_w</p:attrName>
                                        </p:attrNameLst>
                                      </p:cBhvr>
                                      <p:tavLst>
                                        <p:tav tm="0">
                                          <p:val>
                                            <p:fltVal val="0"/>
                                          </p:val>
                                        </p:tav>
                                        <p:tav tm="100000">
                                          <p:val>
                                            <p:strVal val="#ppt_w"/>
                                          </p:val>
                                        </p:tav>
                                      </p:tavLst>
                                    </p:anim>
                                    <p:anim calcmode="lin" valueType="num">
                                      <p:cBhvr>
                                        <p:cTn id="20" dur="500" fill="hold"/>
                                        <p:tgtEl>
                                          <p:spTgt spid="81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52400" y="1447800"/>
            <a:ext cx="6400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2E5C"/>
                </a:solidFill>
                <a:latin typeface="Andalus" pitchFamily="2" charset="-78"/>
                <a:ea typeface="+mn-ea"/>
                <a:cs typeface="Andalus" pitchFamily="2" charset="-78"/>
              </a:rPr>
              <a:t>3. He must marry a virgin Israelite (Leviticus 21: 13-15, Ezekiel 44:22).</a:t>
            </a:r>
          </a:p>
        </p:txBody>
      </p:sp>
      <p:sp>
        <p:nvSpPr>
          <p:cNvPr id="5" name="Rectangle 4"/>
          <p:cNvSpPr/>
          <p:nvPr/>
        </p:nvSpPr>
        <p:spPr>
          <a:xfrm>
            <a:off x="762000" y="2590800"/>
            <a:ext cx="69342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4. He was allowed to eat the food of the priests (Leviticus 21: 22).</a:t>
            </a:r>
          </a:p>
        </p:txBody>
      </p:sp>
      <p:sp>
        <p:nvSpPr>
          <p:cNvPr id="9219" name="Rectangle 3"/>
          <p:cNvSpPr>
            <a:spLocks noChangeArrowheads="1"/>
          </p:cNvSpPr>
          <p:nvPr/>
        </p:nvSpPr>
        <p:spPr bwMode="auto">
          <a:xfrm>
            <a:off x="1600200" y="3733800"/>
            <a:ext cx="7391400" cy="1969770"/>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002E5C"/>
                </a:solidFill>
                <a:latin typeface="Andalus" pitchFamily="2" charset="-78"/>
                <a:ea typeface="+mn-ea"/>
                <a:cs typeface="Andalus" pitchFamily="2" charset="-78"/>
              </a:rPr>
              <a:t>5. </a:t>
            </a:r>
            <a:r>
              <a:rPr lang="en-US" sz="3200" b="1" dirty="0">
                <a:solidFill>
                  <a:srgbClr val="002E5C"/>
                </a:solidFill>
                <a:latin typeface="Andalus" pitchFamily="2" charset="-78"/>
                <a:ea typeface="Times New Roman" pitchFamily="18" charset="0"/>
                <a:cs typeface="Andalus" pitchFamily="2" charset="-78"/>
              </a:rPr>
              <a:t>No priest could minister before the Lord if he was ritually unclean or drunk (Leviticus 21: 17-22: 8).</a:t>
            </a:r>
            <a:endParaRPr lang="en-US" sz="3200" b="1" dirty="0">
              <a:solidFill>
                <a:srgbClr val="002E5C"/>
              </a:solidFill>
              <a:latin typeface="Andalus" pitchFamily="2" charset="-78"/>
              <a:ea typeface="+mn-ea"/>
              <a:cs typeface="Andalus" pitchFamily="2" charset="-78"/>
            </a:endParaRPr>
          </a:p>
          <a:p>
            <a:pPr eaLnBrk="0" hangingPunct="0">
              <a:defRPr/>
            </a:pPr>
            <a:endParaRPr lang="en-US" sz="3200" b="1" dirty="0">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9219"/>
                                        </p:tgtEl>
                                        <p:attrNameLst>
                                          <p:attrName>style.visibility</p:attrName>
                                        </p:attrNameLst>
                                      </p:cBhvr>
                                      <p:to>
                                        <p:strVal val="visible"/>
                                      </p:to>
                                    </p:set>
                                    <p:anim calcmode="lin" valueType="num">
                                      <p:cBhvr>
                                        <p:cTn id="23" dur="500" fill="hold"/>
                                        <p:tgtEl>
                                          <p:spTgt spid="9219"/>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9219"/>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9219"/>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10243" name="Rectangle 3"/>
          <p:cNvSpPr>
            <a:spLocks noChangeArrowheads="1"/>
          </p:cNvSpPr>
          <p:nvPr/>
        </p:nvSpPr>
        <p:spPr bwMode="auto">
          <a:xfrm>
            <a:off x="228600" y="685800"/>
            <a:ext cx="71628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8AA7E2"/>
                </a:solidFill>
                <a:latin typeface="Andalus" pitchFamily="2" charset="-78"/>
                <a:ea typeface="+mn-ea"/>
                <a:cs typeface="Andalus" pitchFamily="2" charset="-78"/>
              </a:rPr>
              <a:t>6. </a:t>
            </a:r>
            <a:r>
              <a:rPr lang="en-US" sz="3200" b="1" dirty="0">
                <a:solidFill>
                  <a:srgbClr val="8AA7E2"/>
                </a:solidFill>
                <a:latin typeface="Andalus" pitchFamily="2" charset="-78"/>
                <a:ea typeface="Times New Roman" pitchFamily="18" charset="0"/>
                <a:cs typeface="Andalus" pitchFamily="2" charset="-78"/>
              </a:rPr>
              <a:t>He must not marry a widow, prostitute, or divorced woman (Leviticus 21: 7-14).</a:t>
            </a:r>
            <a:endParaRPr lang="en-US" sz="3200" b="1" dirty="0">
              <a:solidFill>
                <a:srgbClr val="8AA7E2"/>
              </a:solidFill>
              <a:latin typeface="Andalus" pitchFamily="2" charset="-78"/>
              <a:ea typeface="+mn-ea"/>
              <a:cs typeface="Andalus" pitchFamily="2" charset="-78"/>
            </a:endParaRPr>
          </a:p>
          <a:p>
            <a:pPr eaLnBrk="0" hangingPunct="0">
              <a:defRPr/>
            </a:pPr>
            <a:endParaRPr lang="en-US" sz="3200" b="1" dirty="0">
              <a:solidFill>
                <a:srgbClr val="8AA7E2"/>
              </a:solidFill>
              <a:latin typeface="Andalus" pitchFamily="2" charset="-78"/>
              <a:ea typeface="+mn-ea"/>
              <a:cs typeface="Andalus" pitchFamily="2" charset="-78"/>
            </a:endParaRPr>
          </a:p>
        </p:txBody>
      </p:sp>
      <p:sp>
        <p:nvSpPr>
          <p:cNvPr id="5" name="Rectangle 4"/>
          <p:cNvSpPr/>
          <p:nvPr/>
        </p:nvSpPr>
        <p:spPr>
          <a:xfrm>
            <a:off x="762000" y="1676400"/>
            <a:ext cx="6781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9375"/>
                </a:solidFill>
                <a:latin typeface="Andalus" pitchFamily="2" charset="-78"/>
                <a:ea typeface="+mn-ea"/>
                <a:cs typeface="Andalus" pitchFamily="2" charset="-78"/>
              </a:rPr>
              <a:t>7. He was not allowed to show outward signs of mourning for any person (Leviticus 21: 5-6).</a:t>
            </a:r>
          </a:p>
        </p:txBody>
      </p:sp>
      <p:sp>
        <p:nvSpPr>
          <p:cNvPr id="6" name="Rectangle 5"/>
          <p:cNvSpPr/>
          <p:nvPr/>
        </p:nvSpPr>
        <p:spPr>
          <a:xfrm>
            <a:off x="1447800" y="3124200"/>
            <a:ext cx="7162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8AA7E2"/>
                </a:solidFill>
                <a:latin typeface="Andalus" pitchFamily="2" charset="-78"/>
                <a:ea typeface="+mn-ea"/>
                <a:cs typeface="Andalus" pitchFamily="2" charset="-78"/>
              </a:rPr>
              <a:t>8. He could not leave the sanctuary upon receiving notice of the death of even father or mother (Leviticus 21: 11-12).</a:t>
            </a:r>
          </a:p>
        </p:txBody>
      </p:sp>
      <p:sp>
        <p:nvSpPr>
          <p:cNvPr id="7" name="Rectangle 6"/>
          <p:cNvSpPr/>
          <p:nvPr/>
        </p:nvSpPr>
        <p:spPr>
          <a:xfrm>
            <a:off x="2286000" y="4572000"/>
            <a:ext cx="68580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FF9375"/>
                </a:solidFill>
                <a:latin typeface="Andalus" pitchFamily="2" charset="-78"/>
                <a:ea typeface="+mn-ea"/>
                <a:cs typeface="Andalus" pitchFamily="2" charset="-78"/>
              </a:rPr>
              <a:t>9. He could never eat anything that died of itself or was torn by a beast (Leviticus 22: 8).</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ppt_x</p:attrName>
                                        </p:attrNameLst>
                                      </p:cBhvr>
                                      <p:tavLst>
                                        <p:tav tm="0">
                                          <p:val>
                                            <p:strVal val="#ppt_x-.2"/>
                                          </p:val>
                                        </p:tav>
                                        <p:tav tm="100000">
                                          <p:val>
                                            <p:strVal val="#ppt_x"/>
                                          </p:val>
                                        </p:tav>
                                      </p:tavLst>
                                    </p:anim>
                                    <p:anim calcmode="lin" valueType="num">
                                      <p:cBhvr>
                                        <p:cTn id="8" dur="1000" fill="hold"/>
                                        <p:tgtEl>
                                          <p:spTgt spid="1024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4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14: The Priesthood</a:t>
            </a:r>
            <a:endParaRPr lang="en-US" b="1" dirty="0">
              <a:solidFill>
                <a:srgbClr val="FF9375"/>
              </a:solidFill>
              <a:latin typeface="Bernard MT Condensed" pitchFamily="18" charset="0"/>
              <a:ea typeface="+mn-ea"/>
            </a:endParaRPr>
          </a:p>
        </p:txBody>
      </p:sp>
      <p:sp>
        <p:nvSpPr>
          <p:cNvPr id="4" name="Rectangle 3"/>
          <p:cNvSpPr/>
          <p:nvPr/>
        </p:nvSpPr>
        <p:spPr>
          <a:xfrm>
            <a:off x="1066800" y="152400"/>
            <a:ext cx="6553200" cy="1200329"/>
          </a:xfrm>
          <a:prstGeom prst="rect">
            <a:avLst/>
          </a:prstGeom>
        </p:spPr>
        <p:txBody>
          <a:bodyPr>
            <a:spAutoFit/>
            <a:scene3d>
              <a:camera prst="orthographicFront"/>
              <a:lightRig rig="threePt" dir="t"/>
            </a:scene3d>
            <a:sp3d extrusionH="57150">
              <a:bevelT w="38100" h="38100"/>
            </a:sp3d>
          </a:bodyPr>
          <a:lstStyle/>
          <a:p>
            <a:pPr>
              <a:defRPr/>
            </a:pPr>
            <a:r>
              <a:rPr lang="en-US" sz="3600" b="1" u="sng" dirty="0">
                <a:solidFill>
                  <a:srgbClr val="002E5C"/>
                </a:solidFill>
                <a:latin typeface="Andalus" pitchFamily="2" charset="-78"/>
                <a:ea typeface="+mn-ea"/>
                <a:cs typeface="Andalus" pitchFamily="2" charset="-78"/>
              </a:rPr>
              <a:t>Qualifications for the General Priests</a:t>
            </a:r>
            <a:r>
              <a:rPr lang="en-US" sz="3600" b="1" dirty="0">
                <a:solidFill>
                  <a:srgbClr val="002E5C"/>
                </a:solidFill>
                <a:latin typeface="Andalus" pitchFamily="2" charset="-78"/>
                <a:ea typeface="+mn-ea"/>
                <a:cs typeface="Andalus" pitchFamily="2" charset="-78"/>
              </a:rPr>
              <a:t> (See Leviticus 21: 1-5):</a:t>
            </a:r>
          </a:p>
        </p:txBody>
      </p:sp>
      <p:sp>
        <p:nvSpPr>
          <p:cNvPr id="11267" name="Rectangle 3"/>
          <p:cNvSpPr>
            <a:spLocks noChangeArrowheads="1"/>
          </p:cNvSpPr>
          <p:nvPr/>
        </p:nvSpPr>
        <p:spPr bwMode="auto">
          <a:xfrm>
            <a:off x="1295400" y="1219200"/>
            <a:ext cx="5562600" cy="2462213"/>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endParaRPr lang="en-US" sz="3200" b="1" dirty="0">
              <a:solidFill>
                <a:srgbClr val="FF9375"/>
              </a:solidFill>
              <a:latin typeface="Andalus" pitchFamily="2" charset="-78"/>
              <a:ea typeface="+mn-ea"/>
              <a:cs typeface="Andalus" pitchFamily="2" charset="-78"/>
            </a:endParaRPr>
          </a:p>
          <a:p>
            <a:pPr eaLnBrk="0" hangingPunct="0">
              <a:buFontTx/>
              <a:buAutoNum type="arabicPeriod"/>
              <a:defRPr/>
            </a:pPr>
            <a:r>
              <a:rPr lang="en-US" sz="3200" b="1" dirty="0">
                <a:solidFill>
                  <a:srgbClr val="FF9375"/>
                </a:solidFill>
                <a:latin typeface="Andalus" pitchFamily="2" charset="-78"/>
                <a:ea typeface="Times New Roman" pitchFamily="18" charset="0"/>
                <a:cs typeface="Andalus" pitchFamily="2" charset="-78"/>
              </a:rPr>
              <a:t>Aaron’s four sons and their children were required to prove their descent from Aaron.</a:t>
            </a:r>
            <a:endParaRPr lang="en-US" sz="3200" b="1" dirty="0">
              <a:solidFill>
                <a:srgbClr val="FF9375"/>
              </a:solidFill>
              <a:latin typeface="Andalus" pitchFamily="2" charset="-78"/>
              <a:ea typeface="+mn-ea"/>
              <a:cs typeface="Andalus" pitchFamily="2" charset="-78"/>
            </a:endParaRPr>
          </a:p>
          <a:p>
            <a:pPr eaLnBrk="0" hangingPunct="0">
              <a:defRPr/>
            </a:pPr>
            <a:endParaRPr lang="en-US" sz="3200" b="1" dirty="0">
              <a:solidFill>
                <a:srgbClr val="FF9375"/>
              </a:solidFill>
              <a:latin typeface="Andalus" pitchFamily="2" charset="-78"/>
              <a:ea typeface="+mn-ea"/>
              <a:cs typeface="Andalus" pitchFamily="2" charset="-78"/>
            </a:endParaRPr>
          </a:p>
        </p:txBody>
      </p:sp>
      <p:sp>
        <p:nvSpPr>
          <p:cNvPr id="11268" name="Rectangle 4"/>
          <p:cNvSpPr>
            <a:spLocks noChangeArrowheads="1"/>
          </p:cNvSpPr>
          <p:nvPr/>
        </p:nvSpPr>
        <p:spPr bwMode="auto">
          <a:xfrm>
            <a:off x="2133600" y="3505200"/>
            <a:ext cx="56388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A74F"/>
                </a:solidFill>
                <a:latin typeface="Andalus" pitchFamily="2" charset="-78"/>
                <a:ea typeface="+mn-ea"/>
                <a:cs typeface="Andalus" pitchFamily="2" charset="-78"/>
              </a:rPr>
              <a:t>2. </a:t>
            </a:r>
            <a:r>
              <a:rPr lang="en-US" sz="3200" b="1" dirty="0">
                <a:solidFill>
                  <a:srgbClr val="FFA74F"/>
                </a:solidFill>
                <a:latin typeface="Andalus" pitchFamily="2" charset="-78"/>
                <a:ea typeface="Times New Roman" pitchFamily="18" charset="0"/>
                <a:cs typeface="Andalus" pitchFamily="2" charset="-78"/>
              </a:rPr>
              <a:t>They must be free from bodily blemishes or defects.</a:t>
            </a:r>
            <a:endParaRPr lang="en-US" sz="3200" b="1" dirty="0">
              <a:solidFill>
                <a:srgbClr val="FFA74F"/>
              </a:solidFill>
              <a:latin typeface="Andalus" pitchFamily="2" charset="-78"/>
              <a:ea typeface="+mn-ea"/>
              <a:cs typeface="Andalus" pitchFamily="2" charset="-78"/>
            </a:endParaRPr>
          </a:p>
          <a:p>
            <a:pPr eaLnBrk="0" hangingPunct="0">
              <a:defRPr/>
            </a:pPr>
            <a:endParaRPr lang="en-US" sz="3200" b="1" dirty="0">
              <a:solidFill>
                <a:srgbClr val="FFA74F"/>
              </a:solidFill>
              <a:latin typeface="Andalus" pitchFamily="2" charset="-78"/>
              <a:ea typeface="+mn-ea"/>
              <a:cs typeface="Andalus" pitchFamily="2" charset="-78"/>
            </a:endParaRPr>
          </a:p>
        </p:txBody>
      </p:sp>
      <p:sp>
        <p:nvSpPr>
          <p:cNvPr id="11269" name="Rectangle 5"/>
          <p:cNvSpPr>
            <a:spLocks noChangeArrowheads="1"/>
          </p:cNvSpPr>
          <p:nvPr/>
        </p:nvSpPr>
        <p:spPr bwMode="auto">
          <a:xfrm>
            <a:off x="2819400" y="5105400"/>
            <a:ext cx="6324600" cy="147732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FFBF4B"/>
                </a:solidFill>
                <a:latin typeface="Andalus" pitchFamily="2" charset="-78"/>
                <a:ea typeface="+mn-ea"/>
                <a:cs typeface="Andalus" pitchFamily="2" charset="-78"/>
              </a:rPr>
              <a:t>3. </a:t>
            </a:r>
            <a:r>
              <a:rPr lang="en-US" sz="3200" b="1" dirty="0">
                <a:solidFill>
                  <a:srgbClr val="FFBF4B"/>
                </a:solidFill>
                <a:latin typeface="Andalus" pitchFamily="2" charset="-78"/>
                <a:ea typeface="Times New Roman" pitchFamily="18" charset="0"/>
                <a:cs typeface="Andalus" pitchFamily="2" charset="-78"/>
              </a:rPr>
              <a:t>They must not observe mourning, except for a near relative.</a:t>
            </a:r>
            <a:endParaRPr lang="en-US" sz="3200" b="1" dirty="0">
              <a:solidFill>
                <a:srgbClr val="FFBF4B"/>
              </a:solidFill>
              <a:latin typeface="Andalus" pitchFamily="2" charset="-78"/>
              <a:ea typeface="+mn-ea"/>
              <a:cs typeface="Andalus" pitchFamily="2" charset="-78"/>
            </a:endParaRPr>
          </a:p>
          <a:p>
            <a:pPr eaLnBrk="0" hangingPunct="0">
              <a:defRPr/>
            </a:pPr>
            <a:endParaRPr lang="en-US" sz="3200" b="1" dirty="0">
              <a:solidFill>
                <a:srgbClr val="FFBF4B"/>
              </a:solidFill>
              <a:latin typeface="Andalus" pitchFamily="2" charset="-78"/>
              <a:ea typeface="+mn-ea"/>
              <a:cs typeface="Andalus" pitchFamily="2" charset="-78"/>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1267"/>
                                        </p:tgtEl>
                                        <p:attrNameLst>
                                          <p:attrName>style.visibility</p:attrName>
                                        </p:attrNameLst>
                                      </p:cBhvr>
                                      <p:to>
                                        <p:strVal val="visible"/>
                                      </p:to>
                                    </p:set>
                                    <p:animEffect transition="in" filter="fade">
                                      <p:cBhvr>
                                        <p:cTn id="15" dur="1000"/>
                                        <p:tgtEl>
                                          <p:spTgt spid="11267"/>
                                        </p:tgtEl>
                                      </p:cBhvr>
                                    </p:animEffect>
                                    <p:anim calcmode="lin" valueType="num">
                                      <p:cBhvr>
                                        <p:cTn id="16" dur="1000" fill="hold"/>
                                        <p:tgtEl>
                                          <p:spTgt spid="11267"/>
                                        </p:tgtEl>
                                        <p:attrNameLst>
                                          <p:attrName>ppt_x</p:attrName>
                                        </p:attrNameLst>
                                      </p:cBhvr>
                                      <p:tavLst>
                                        <p:tav tm="0">
                                          <p:val>
                                            <p:strVal val="#ppt_x"/>
                                          </p:val>
                                        </p:tav>
                                        <p:tav tm="100000">
                                          <p:val>
                                            <p:strVal val="#ppt_x"/>
                                          </p:val>
                                        </p:tav>
                                      </p:tavLst>
                                    </p:anim>
                                    <p:anim calcmode="lin" valueType="num">
                                      <p:cBhvr>
                                        <p:cTn id="17" dur="900" decel="100000" fill="hold"/>
                                        <p:tgtEl>
                                          <p:spTgt spid="1126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1267"/>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1268"/>
                                        </p:tgtEl>
                                        <p:attrNameLst>
                                          <p:attrName>style.visibility</p:attrName>
                                        </p:attrNameLst>
                                      </p:cBhvr>
                                      <p:to>
                                        <p:strVal val="visible"/>
                                      </p:to>
                                    </p:set>
                                    <p:animEffect transition="in" filter="fade">
                                      <p:cBhvr>
                                        <p:cTn id="23" dur="1000"/>
                                        <p:tgtEl>
                                          <p:spTgt spid="11268"/>
                                        </p:tgtEl>
                                      </p:cBhvr>
                                    </p:animEffect>
                                    <p:anim calcmode="lin" valueType="num">
                                      <p:cBhvr>
                                        <p:cTn id="24" dur="1000" fill="hold"/>
                                        <p:tgtEl>
                                          <p:spTgt spid="11268"/>
                                        </p:tgtEl>
                                        <p:attrNameLst>
                                          <p:attrName>ppt_x</p:attrName>
                                        </p:attrNameLst>
                                      </p:cBhvr>
                                      <p:tavLst>
                                        <p:tav tm="0">
                                          <p:val>
                                            <p:strVal val="#ppt_x"/>
                                          </p:val>
                                        </p:tav>
                                        <p:tav tm="100000">
                                          <p:val>
                                            <p:strVal val="#ppt_x"/>
                                          </p:val>
                                        </p:tav>
                                      </p:tavLst>
                                    </p:anim>
                                    <p:anim calcmode="lin" valueType="num">
                                      <p:cBhvr>
                                        <p:cTn id="25" dur="900" decel="100000" fill="hold"/>
                                        <p:tgtEl>
                                          <p:spTgt spid="1126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1268"/>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11269"/>
                                        </p:tgtEl>
                                        <p:attrNameLst>
                                          <p:attrName>style.visibility</p:attrName>
                                        </p:attrNameLst>
                                      </p:cBhvr>
                                      <p:to>
                                        <p:strVal val="visible"/>
                                      </p:to>
                                    </p:set>
                                    <p:animEffect transition="in" filter="fade">
                                      <p:cBhvr>
                                        <p:cTn id="31" dur="1000"/>
                                        <p:tgtEl>
                                          <p:spTgt spid="11269"/>
                                        </p:tgtEl>
                                      </p:cBhvr>
                                    </p:animEffect>
                                    <p:anim calcmode="lin" valueType="num">
                                      <p:cBhvr>
                                        <p:cTn id="32" dur="1000" fill="hold"/>
                                        <p:tgtEl>
                                          <p:spTgt spid="11269"/>
                                        </p:tgtEl>
                                        <p:attrNameLst>
                                          <p:attrName>ppt_x</p:attrName>
                                        </p:attrNameLst>
                                      </p:cBhvr>
                                      <p:tavLst>
                                        <p:tav tm="0">
                                          <p:val>
                                            <p:strVal val="#ppt_x"/>
                                          </p:val>
                                        </p:tav>
                                        <p:tav tm="100000">
                                          <p:val>
                                            <p:strVal val="#ppt_x"/>
                                          </p:val>
                                        </p:tav>
                                      </p:tavLst>
                                    </p:anim>
                                    <p:anim calcmode="lin" valueType="num">
                                      <p:cBhvr>
                                        <p:cTn id="33" dur="900" decel="100000" fill="hold"/>
                                        <p:tgtEl>
                                          <p:spTgt spid="1126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126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271</TotalTime>
  <Words>935</Words>
  <Application>Microsoft Macintosh PowerPoint</Application>
  <PresentationFormat>On-screen Show (4:3)</PresentationFormat>
  <Paragraphs>60</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Georgia</vt:lpstr>
      <vt:lpstr>Calibri</vt:lpstr>
      <vt:lpstr>Andalus</vt:lpstr>
      <vt:lpstr>Times New Roman</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4</cp:revision>
  <dcterms:created xsi:type="dcterms:W3CDTF">2012-11-22T22:23:29Z</dcterms:created>
  <dcterms:modified xsi:type="dcterms:W3CDTF">2018-02-15T15:23:48Z</dcterms:modified>
</cp:coreProperties>
</file>