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handoutMasterIdLst>
    <p:handoutMasterId r:id="rId25"/>
  </p:handoutMasterIdLst>
  <p:sldIdLst>
    <p:sldId id="257" r:id="rId2"/>
    <p:sldId id="259" r:id="rId3"/>
    <p:sldId id="374" r:id="rId4"/>
    <p:sldId id="261" r:id="rId5"/>
    <p:sldId id="295" r:id="rId6"/>
    <p:sldId id="375" r:id="rId7"/>
    <p:sldId id="279" r:id="rId8"/>
    <p:sldId id="330" r:id="rId9"/>
    <p:sldId id="334" r:id="rId10"/>
    <p:sldId id="376" r:id="rId11"/>
    <p:sldId id="337" r:id="rId12"/>
    <p:sldId id="339" r:id="rId13"/>
    <p:sldId id="377" r:id="rId14"/>
    <p:sldId id="340" r:id="rId15"/>
    <p:sldId id="378" r:id="rId16"/>
    <p:sldId id="341" r:id="rId17"/>
    <p:sldId id="379" r:id="rId18"/>
    <p:sldId id="342" r:id="rId19"/>
    <p:sldId id="343" r:id="rId20"/>
    <p:sldId id="372" r:id="rId21"/>
    <p:sldId id="380" r:id="rId22"/>
    <p:sldId id="381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3" d="100"/>
          <a:sy n="83" d="100"/>
        </p:scale>
        <p:origin x="-157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5" Type="http://schemas.openxmlformats.org/officeDocument/2006/relationships/handoutMaster" Target="handoutMasters/handoutMaster1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ACC743-7C00-D24A-BA70-B609CDE11BF4}" type="datetimeFigureOut">
              <a:rPr lang="en-US" smtClean="0"/>
              <a:t>9/7/11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19859B-A498-0D45-97BA-E93FA77EAF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91684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9F1032-50AA-D544-B3AB-D3A79BDDAE8C}" type="datetimeFigureOut">
              <a:rPr lang="en-US" smtClean="0"/>
              <a:t>9/7/11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9AF7B5-E09C-C14F-A8A9-1BE6571F05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72704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 userDrawn="1"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Later Judean Ministry</a:t>
            </a:r>
            <a:endParaRPr kumimoji="0"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987968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327669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430943" y="319929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17984" y="281055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3905" y="609600"/>
            <a:ext cx="7422447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263905" y="2082887"/>
            <a:ext cx="7422448" cy="4149891"/>
          </a:xfrm>
        </p:spPr>
        <p:txBody>
          <a:bodyPr/>
          <a:lstStyle>
            <a:lvl1pPr marL="0" indent="0" eaLnBrk="1" latinLnBrk="0" hangingPunct="1">
              <a:buNone/>
              <a:defRPr sz="3200"/>
            </a:lvl1pPr>
            <a:lvl2pPr eaLnBrk="1" latinLnBrk="0" hangingPunct="1">
              <a:defRPr/>
            </a:lvl2pPr>
            <a:lvl3pPr eaLnBrk="1" latinLnBrk="0" hangingPunct="1">
              <a:defRPr/>
            </a:lvl3pPr>
            <a:lvl4pPr eaLnBrk="1" latinLnBrk="0" hangingPunct="1">
              <a:defRPr/>
            </a:lvl4pPr>
            <a:lvl5pPr eaLnBrk="1" latinLnBrk="0" hangingPunct="1">
              <a:defRPr/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1" y="6410848"/>
            <a:ext cx="5477839" cy="365760"/>
          </a:xfrm>
        </p:spPr>
        <p:txBody>
          <a:bodyPr/>
          <a:lstStyle/>
          <a:p>
            <a:r>
              <a:rPr kumimoji="0" lang="en-US" smtClean="0"/>
              <a:t>Life of Christ: The Later Judean Ministry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3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Later Judean Ministry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Later Judean Ministry</a:t>
            </a:r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Later Judean Ministry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xmlns:p14="http://schemas.microsoft.com/office/powerpoint/2010/main"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3617764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4064916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Later Judean Ministry</a:t>
            </a:r>
            <a:endParaRPr kumimoji="0"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3760116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345531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3531516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3499787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1931316"/>
            <a:ext cx="7772400" cy="1524000"/>
          </a:xfrm>
        </p:spPr>
        <p:txBody>
          <a:bodyPr anchor="b">
            <a:normAutofit/>
          </a:bodyPr>
          <a:lstStyle>
            <a:lvl1pPr algn="ctr">
              <a:buNone/>
              <a:defRPr sz="48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dirty="0" smtClean="0"/>
              <a:t>Life of Christ I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1_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43648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5908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Later Judean Ministry</a:t>
            </a:r>
            <a:endParaRPr kumimoji="0"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30882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9427" y="1976741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08022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048491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452741"/>
            <a:ext cx="7772400" cy="1524000"/>
          </a:xfrm>
        </p:spPr>
        <p:txBody>
          <a:bodyPr anchor="b">
            <a:normAutofit/>
          </a:bodyPr>
          <a:lstStyle>
            <a:lvl1pPr algn="ctr">
              <a:buNone/>
              <a:defRPr sz="48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dirty="0" smtClean="0"/>
              <a:t>Life of Christ I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42700781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Later Judean Ministry</a:t>
            </a:r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r>
              <a:rPr kumimoji="0" lang="en-US" smtClean="0"/>
              <a:t>Life of Christ: The Later Judean Ministry</a:t>
            </a:r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Later Judean Ministry</a:t>
            </a:r>
            <a:endParaRPr kumimoji="0"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6" name="Text Placeholder 12"/>
          <p:cNvSpPr>
            <a:spLocks noGrp="1"/>
          </p:cNvSpPr>
          <p:nvPr>
            <p:ph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Later Judean Ministry</a:t>
            </a:r>
            <a:endParaRPr kumimoji="0"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r>
              <a:rPr kumimoji="0" lang="en-US" smtClean="0"/>
              <a:t>Life of Christ: The Later Judean Ministry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p" bldLvl="3">
        <p:tmplLst>
          <p:tmpl lvl="1">
            <p:tnLst>
              <p:par>
                <p:cTn xmlns:p14="http://schemas.microsoft.com/office/powerpoint/2010/main"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799" y="6410848"/>
            <a:ext cx="4969401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pPr algn="l" eaLnBrk="1" latinLnBrk="0" hangingPunct="1"/>
            <a:r>
              <a:rPr kumimoji="0" lang="en-US" smtClean="0">
                <a:solidFill>
                  <a:srgbClr val="FFFFFF"/>
                </a:solidFill>
              </a:rPr>
              <a:t>Life of Christ: The Later Judean Ministry</a:t>
            </a:r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72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dt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9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8. The Later Judean Ministry</a:t>
            </a:r>
            <a:endParaRPr lang="en-US" sz="28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4689972" cy="365760"/>
          </a:xfrm>
        </p:spPr>
        <p:txBody>
          <a:bodyPr/>
          <a:lstStyle/>
          <a:p>
            <a:r>
              <a:rPr kumimoji="0" lang="en-US" smtClean="0"/>
              <a:t>Life of Christ: The Later Judean Ministry</a:t>
            </a:r>
            <a:endParaRPr kumimoji="0"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22313" y="2193450"/>
            <a:ext cx="7772400" cy="1871466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Global University of Theological Studies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{</a:t>
            </a:r>
            <a:r>
              <a:rPr lang="en-US" b="1" i="1" dirty="0" smtClean="0"/>
              <a:t>Life of Christ}</a:t>
            </a:r>
            <a:br>
              <a:rPr lang="en-US" b="1" i="1" dirty="0" smtClean="0"/>
            </a:b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15695007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350103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en-US" sz="3200" b="1" i="1" dirty="0" smtClean="0">
                <a:solidFill>
                  <a:srgbClr val="D16349"/>
                </a:solidFill>
              </a:rPr>
              <a:t>The Healing and Conversion of the Man Born Blind</a:t>
            </a:r>
            <a:endParaRPr lang="en-US" sz="3200" b="1" i="1" dirty="0">
              <a:solidFill>
                <a:srgbClr val="D16349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Later Judean Ministry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1" y="1527048"/>
            <a:ext cx="8534401" cy="4572000"/>
          </a:xfrm>
        </p:spPr>
        <p:txBody>
          <a:bodyPr>
            <a:normAutofit/>
          </a:bodyPr>
          <a:lstStyle/>
          <a:p>
            <a:r>
              <a:rPr lang="en-US" dirty="0" smtClean="0"/>
              <a:t>Pharisees questioned the miracle worker</a:t>
            </a:r>
          </a:p>
          <a:p>
            <a:pPr lvl="1"/>
            <a:r>
              <a:rPr lang="en-US" dirty="0" smtClean="0"/>
              <a:t>Breaking the Sabbath</a:t>
            </a:r>
          </a:p>
          <a:p>
            <a:r>
              <a:rPr lang="en-US" dirty="0" smtClean="0"/>
              <a:t>Interrogated man’s parents</a:t>
            </a:r>
          </a:p>
          <a:p>
            <a:r>
              <a:rPr lang="en-US" dirty="0" smtClean="0"/>
              <a:t>Interrogated man</a:t>
            </a:r>
          </a:p>
          <a:p>
            <a:pPr lvl="1"/>
            <a:r>
              <a:rPr lang="en-US" dirty="0" smtClean="0"/>
              <a:t>Expelled from temple</a:t>
            </a:r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439939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1205773"/>
          </a:xfrm>
        </p:spPr>
        <p:txBody>
          <a:bodyPr/>
          <a:lstStyle/>
          <a:p>
            <a:r>
              <a:rPr lang="en-US" sz="3600" i="1" dirty="0" smtClean="0"/>
              <a:t>The Good Shepherd</a:t>
            </a:r>
            <a:endParaRPr lang="en-US" sz="2800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Later Judean Ministry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213016" y="1254559"/>
            <a:ext cx="7758831" cy="500726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dirty="0" smtClean="0"/>
              <a:t>Allegory: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 smtClean="0"/>
              <a:t>True and false teachers, contrasting Jesus with Pharisees</a:t>
            </a:r>
            <a:endParaRPr lang="en-US" dirty="0" smtClean="0"/>
          </a:p>
        </p:txBody>
      </p:sp>
      <p:pic>
        <p:nvPicPr>
          <p:cNvPr id="3" name="Picture 2" descr="pharise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1537" y="2397778"/>
            <a:ext cx="3810000" cy="337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04307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2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000" b="1" i="1" dirty="0" smtClean="0">
                <a:solidFill>
                  <a:schemeClr val="accent1"/>
                </a:solidFill>
              </a:rPr>
              <a:t>The Mission of the Seventy</a:t>
            </a:r>
            <a:endParaRPr lang="en-US" sz="2000" b="1" i="1" dirty="0">
              <a:solidFill>
                <a:schemeClr val="accent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Later Judean Ministry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Jesu</a:t>
            </a:r>
            <a:r>
              <a:rPr lang="en-US" b="1" dirty="0" smtClean="0"/>
              <a:t>s’ final campaign in Judea</a:t>
            </a:r>
          </a:p>
          <a:p>
            <a:r>
              <a:rPr lang="en-US" dirty="0" smtClean="0"/>
              <a:t> 70 other disciples</a:t>
            </a:r>
          </a:p>
          <a:p>
            <a:pPr lvl="1"/>
            <a:r>
              <a:rPr lang="en-US" dirty="0" smtClean="0"/>
              <a:t>Special mission</a:t>
            </a:r>
          </a:p>
          <a:p>
            <a:r>
              <a:rPr lang="en-US" dirty="0" smtClean="0"/>
              <a:t>Instructions:</a:t>
            </a:r>
          </a:p>
          <a:p>
            <a:pPr lvl="1"/>
            <a:r>
              <a:rPr lang="en-US" dirty="0" smtClean="0"/>
              <a:t>Harvest great, laborers few</a:t>
            </a:r>
            <a:endParaRPr lang="en-US" dirty="0" smtClean="0"/>
          </a:p>
          <a:p>
            <a:pPr lvl="1"/>
            <a:r>
              <a:rPr lang="en-US" dirty="0" smtClean="0"/>
              <a:t>Perils to come</a:t>
            </a:r>
          </a:p>
          <a:p>
            <a:pPr lvl="1"/>
            <a:r>
              <a:rPr lang="en-US" dirty="0" smtClean="0"/>
              <a:t>Depend on those they ministered to</a:t>
            </a:r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7317483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000" b="1" i="1" dirty="0" smtClean="0">
                <a:solidFill>
                  <a:schemeClr val="accent1"/>
                </a:solidFill>
              </a:rPr>
              <a:t>The Mission of the Seventy</a:t>
            </a:r>
            <a:endParaRPr lang="en-US" sz="2000" b="1" i="1" dirty="0">
              <a:solidFill>
                <a:schemeClr val="accent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Later Judean Ministry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Don’t waste time (unnecessary talk)</a:t>
            </a:r>
          </a:p>
          <a:p>
            <a:pPr lvl="1"/>
            <a:r>
              <a:rPr lang="en-US" dirty="0" smtClean="0"/>
              <a:t>Be proper in conduct</a:t>
            </a:r>
          </a:p>
          <a:p>
            <a:pPr lvl="1"/>
            <a:r>
              <a:rPr lang="en-US" dirty="0" smtClean="0"/>
              <a:t>Mission: preaching and healing</a:t>
            </a:r>
          </a:p>
          <a:p>
            <a:pPr lvl="1"/>
            <a:r>
              <a:rPr lang="en-US" dirty="0" smtClean="0"/>
              <a:t>Be fearless with opponents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412814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175786"/>
            <a:ext cx="8534400" cy="758952"/>
          </a:xfrm>
        </p:spPr>
        <p:txBody>
          <a:bodyPr>
            <a:normAutofit/>
          </a:bodyPr>
          <a:lstStyle/>
          <a:p>
            <a:r>
              <a:rPr lang="en-US" sz="3200" b="1" i="1" dirty="0" smtClean="0">
                <a:solidFill>
                  <a:srgbClr val="D16349"/>
                </a:solidFill>
              </a:rPr>
              <a:t>The Parable of the Good Samaritan</a:t>
            </a:r>
            <a:endParaRPr lang="en-US" sz="3200" b="1" i="1" dirty="0">
              <a:solidFill>
                <a:srgbClr val="D16349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Later Judean Ministry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34400" cy="4572000"/>
          </a:xfrm>
        </p:spPr>
        <p:txBody>
          <a:bodyPr>
            <a:normAutofit/>
          </a:bodyPr>
          <a:lstStyle/>
          <a:p>
            <a:r>
              <a:rPr lang="en-US" dirty="0" smtClean="0"/>
              <a:t>Lawyer asked about eternal life</a:t>
            </a:r>
          </a:p>
          <a:p>
            <a:r>
              <a:rPr lang="en-US" dirty="0" smtClean="0"/>
              <a:t>Jesus’ answer: “how do you read the law?”</a:t>
            </a:r>
          </a:p>
          <a:p>
            <a:pPr lvl="1"/>
            <a:r>
              <a:rPr lang="en-US" dirty="0" smtClean="0"/>
              <a:t>Love the Lord with all of man’s four powers:</a:t>
            </a:r>
          </a:p>
          <a:p>
            <a:pPr lvl="2"/>
            <a:r>
              <a:rPr lang="en-US" dirty="0" smtClean="0"/>
              <a:t>Heart</a:t>
            </a:r>
          </a:p>
          <a:p>
            <a:pPr lvl="2"/>
            <a:r>
              <a:rPr lang="en-US" dirty="0" smtClean="0"/>
              <a:t>Soul</a:t>
            </a:r>
          </a:p>
          <a:p>
            <a:pPr lvl="2"/>
            <a:r>
              <a:rPr lang="en-US" dirty="0" smtClean="0"/>
              <a:t>Strength</a:t>
            </a:r>
          </a:p>
          <a:p>
            <a:pPr lvl="2"/>
            <a:r>
              <a:rPr lang="en-US" dirty="0" smtClean="0"/>
              <a:t>Mind</a:t>
            </a:r>
          </a:p>
          <a:p>
            <a:pPr lvl="1"/>
            <a:r>
              <a:rPr lang="en-US" dirty="0" smtClean="0"/>
              <a:t>Love your neighbor as yourself</a:t>
            </a:r>
          </a:p>
          <a:p>
            <a:pPr lvl="1"/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700894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175786"/>
            <a:ext cx="8534400" cy="758952"/>
          </a:xfrm>
        </p:spPr>
        <p:txBody>
          <a:bodyPr>
            <a:normAutofit/>
          </a:bodyPr>
          <a:lstStyle/>
          <a:p>
            <a:r>
              <a:rPr lang="en-US" sz="3200" b="1" i="1" dirty="0" smtClean="0">
                <a:solidFill>
                  <a:srgbClr val="D16349"/>
                </a:solidFill>
              </a:rPr>
              <a:t>The Parable of the Good Samaritan</a:t>
            </a:r>
            <a:endParaRPr lang="en-US" sz="3200" b="1" i="1" dirty="0">
              <a:solidFill>
                <a:srgbClr val="D16349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Later Judean Ministry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34400" cy="4572000"/>
          </a:xfrm>
        </p:spPr>
        <p:txBody>
          <a:bodyPr>
            <a:normAutofit/>
          </a:bodyPr>
          <a:lstStyle/>
          <a:p>
            <a:r>
              <a:rPr lang="en-US" dirty="0" smtClean="0"/>
              <a:t>Parable of good </a:t>
            </a:r>
            <a:r>
              <a:rPr lang="en-US" dirty="0" smtClean="0"/>
              <a:t>S</a:t>
            </a:r>
            <a:r>
              <a:rPr lang="en-US" dirty="0" smtClean="0"/>
              <a:t>amaritan</a:t>
            </a:r>
          </a:p>
          <a:p>
            <a:pPr lvl="1"/>
            <a:r>
              <a:rPr lang="en-US" dirty="0" smtClean="0"/>
              <a:t>Who is my neighbor</a:t>
            </a:r>
          </a:p>
          <a:p>
            <a:pPr lvl="1"/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5" name="Picture 4" descr="good-samaritan-came-to-him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2681" y="2516803"/>
            <a:ext cx="5533065" cy="36587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6456606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1159874"/>
          </a:xfrm>
        </p:spPr>
        <p:txBody>
          <a:bodyPr/>
          <a:lstStyle/>
          <a:p>
            <a:r>
              <a:rPr lang="en-US" sz="3600" i="1" dirty="0" smtClean="0"/>
              <a:t>Jesus, the Guest of Mary and Martha</a:t>
            </a:r>
            <a:endParaRPr lang="en-US" sz="3600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Later Judean Ministry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213016" y="1759442"/>
            <a:ext cx="7758830" cy="465140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dirty="0" smtClean="0"/>
              <a:t>Bethany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 smtClean="0"/>
              <a:t>Home of Mary and Martha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Mary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 smtClean="0"/>
              <a:t>Eager learner, sat at Jesus’ feet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Martha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 smtClean="0"/>
              <a:t>Preoccupied with preparing elaborate meal for Jesus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4384387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1159874"/>
          </a:xfrm>
        </p:spPr>
        <p:txBody>
          <a:bodyPr/>
          <a:lstStyle/>
          <a:p>
            <a:r>
              <a:rPr lang="en-US" sz="3600" i="1" dirty="0" smtClean="0"/>
              <a:t>Jesus, the Guest of Mary and Martha</a:t>
            </a:r>
            <a:endParaRPr lang="en-US" sz="3600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Later Judean Ministry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213016" y="1759442"/>
            <a:ext cx="7758830" cy="465140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dirty="0" smtClean="0"/>
              <a:t>Martha’s complaint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 smtClean="0"/>
              <a:t>Mary and Jesus had “forgotten her”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Jesus’ answer: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 smtClean="0"/>
              <a:t>Tender rebuke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 smtClean="0"/>
              <a:t>preoccupation in material things</a:t>
            </a:r>
            <a:endParaRPr lang="en-US" dirty="0" smtClean="0"/>
          </a:p>
          <a:p>
            <a:pPr marL="1005840" lvl="1" indent="-457200">
              <a:buFont typeface="Arial"/>
              <a:buChar char="•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92579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b="1" i="1" dirty="0" smtClean="0">
                <a:solidFill>
                  <a:schemeClr val="accent1"/>
                </a:solidFill>
              </a:rPr>
              <a:t>Jesus Teaches Disciples to Pray</a:t>
            </a:r>
            <a:endParaRPr lang="en-US" sz="2800" b="1" i="1" dirty="0">
              <a:solidFill>
                <a:schemeClr val="accent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Later Judean Ministry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01752" y="1524000"/>
            <a:ext cx="4972448" cy="4599432"/>
          </a:xfrm>
        </p:spPr>
        <p:txBody>
          <a:bodyPr/>
          <a:lstStyle/>
          <a:p>
            <a:r>
              <a:rPr lang="en-US" dirty="0" smtClean="0"/>
              <a:t>“The Lord’s Prayer”</a:t>
            </a:r>
          </a:p>
          <a:p>
            <a:r>
              <a:rPr lang="en-US" dirty="0" smtClean="0"/>
              <a:t>Parables:</a:t>
            </a:r>
          </a:p>
          <a:p>
            <a:pPr lvl="1"/>
            <a:r>
              <a:rPr lang="en-US" dirty="0" smtClean="0"/>
              <a:t>The friend at midnight</a:t>
            </a:r>
          </a:p>
          <a:p>
            <a:pPr lvl="1"/>
            <a:r>
              <a:rPr lang="en-US" dirty="0" smtClean="0"/>
              <a:t>The selfish neighbor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5" name="Picture 4" descr="jesus-nazaret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9969" y="1744143"/>
            <a:ext cx="3373236" cy="3950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2976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43900"/>
            <a:ext cx="8534400" cy="758952"/>
          </a:xfrm>
        </p:spPr>
        <p:txBody>
          <a:bodyPr>
            <a:normAutofit/>
          </a:bodyPr>
          <a:lstStyle/>
          <a:p>
            <a:r>
              <a:rPr lang="en-US" sz="3200" b="1" i="1" dirty="0" smtClean="0">
                <a:solidFill>
                  <a:srgbClr val="D16349"/>
                </a:solidFill>
              </a:rPr>
              <a:t>Jesus Casts Out Demons</a:t>
            </a:r>
            <a:endParaRPr lang="en-US" sz="3200" b="1" i="1" dirty="0">
              <a:solidFill>
                <a:srgbClr val="D16349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Later Judean Ministry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34400" cy="4572000"/>
          </a:xfrm>
        </p:spPr>
        <p:txBody>
          <a:bodyPr>
            <a:normAutofit/>
          </a:bodyPr>
          <a:lstStyle/>
          <a:p>
            <a:r>
              <a:rPr lang="en-US" dirty="0" smtClean="0"/>
              <a:t>Jesus cast demon out of dumb man</a:t>
            </a:r>
          </a:p>
          <a:p>
            <a:pPr lvl="1"/>
            <a:r>
              <a:rPr lang="en-US" dirty="0" smtClean="0"/>
              <a:t>Pharisees accused Jesus</a:t>
            </a:r>
          </a:p>
          <a:p>
            <a:pPr lvl="2"/>
            <a:r>
              <a:rPr lang="en-US" dirty="0" smtClean="0"/>
              <a:t>Power from Beelzebub</a:t>
            </a:r>
          </a:p>
          <a:p>
            <a:r>
              <a:rPr lang="en-US" dirty="0" smtClean="0"/>
              <a:t>“Satan would not destroy his own house”</a:t>
            </a:r>
            <a:endParaRPr lang="en-US" dirty="0"/>
          </a:p>
          <a:p>
            <a:pPr lvl="1"/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5" name="Picture 4" descr="Jesus_heals2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46" r="12077" b="8221"/>
          <a:stretch/>
        </p:blipFill>
        <p:spPr>
          <a:xfrm>
            <a:off x="566708" y="3312343"/>
            <a:ext cx="2646411" cy="295280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9813570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i="1" dirty="0" smtClean="0"/>
              <a:t>The Feast of Living Water</a:t>
            </a:r>
            <a:endParaRPr lang="en-US" sz="3200" b="1" i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Later Judean Ministry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34400" cy="4572000"/>
          </a:xfrm>
        </p:spPr>
        <p:txBody>
          <a:bodyPr/>
          <a:lstStyle/>
          <a:p>
            <a:r>
              <a:rPr lang="en-US" dirty="0" smtClean="0"/>
              <a:t>Feast of the Tabernacles</a:t>
            </a:r>
          </a:p>
          <a:p>
            <a:r>
              <a:rPr lang="en-US" dirty="0" smtClean="0"/>
              <a:t>3 groups:</a:t>
            </a:r>
          </a:p>
          <a:p>
            <a:pPr lvl="1"/>
            <a:r>
              <a:rPr lang="en-US" dirty="0" smtClean="0"/>
              <a:t>Jewish leaders</a:t>
            </a:r>
          </a:p>
          <a:p>
            <a:pPr lvl="1"/>
            <a:r>
              <a:rPr lang="en-US" dirty="0" smtClean="0"/>
              <a:t>Jews</a:t>
            </a:r>
          </a:p>
          <a:p>
            <a:pPr lvl="1"/>
            <a:r>
              <a:rPr lang="en-US" dirty="0" smtClean="0"/>
              <a:t>Officers sent by chief priests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5" name="Picture 4" descr="tabernacles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0974" y="1728843"/>
            <a:ext cx="4355178" cy="4064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600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350996"/>
            <a:ext cx="8534400" cy="758952"/>
          </a:xfrm>
        </p:spPr>
        <p:txBody>
          <a:bodyPr>
            <a:noAutofit/>
          </a:bodyPr>
          <a:lstStyle/>
          <a:p>
            <a:r>
              <a:rPr lang="en-US" sz="2800" b="1" i="1" dirty="0" smtClean="0">
                <a:solidFill>
                  <a:schemeClr val="accent1"/>
                </a:solidFill>
              </a:rPr>
              <a:t>Jesus Breakfasts With a Pharisee</a:t>
            </a:r>
            <a:endParaRPr lang="en-US" sz="2800" b="1" i="1" dirty="0">
              <a:solidFill>
                <a:schemeClr val="accent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Later Judean Ministry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3 woes on Pharisees for their conduct</a:t>
            </a:r>
          </a:p>
          <a:p>
            <a:r>
              <a:rPr lang="en-US" dirty="0" smtClean="0"/>
              <a:t>3 woes on Lawyers</a:t>
            </a:r>
          </a:p>
          <a:p>
            <a:pPr lvl="1"/>
            <a:r>
              <a:rPr lang="en-US" dirty="0" smtClean="0"/>
              <a:t>Bound upon people burdens of traditionalism too heavy</a:t>
            </a:r>
          </a:p>
          <a:p>
            <a:pPr lvl="1"/>
            <a:r>
              <a:rPr lang="en-US" dirty="0" smtClean="0"/>
              <a:t>Persecuted messengers of God</a:t>
            </a:r>
          </a:p>
          <a:p>
            <a:pPr lvl="1"/>
            <a:r>
              <a:rPr lang="en-US" dirty="0" smtClean="0"/>
              <a:t>Took away key to door of knowledge</a:t>
            </a:r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4377801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43900"/>
            <a:ext cx="8534400" cy="758952"/>
          </a:xfrm>
        </p:spPr>
        <p:txBody>
          <a:bodyPr>
            <a:normAutofit/>
          </a:bodyPr>
          <a:lstStyle/>
          <a:p>
            <a:r>
              <a:rPr lang="en-US" sz="3200" b="1" i="1" dirty="0" smtClean="0">
                <a:solidFill>
                  <a:srgbClr val="D16349"/>
                </a:solidFill>
              </a:rPr>
              <a:t>Parable of the Barren Fig Tree</a:t>
            </a:r>
            <a:endParaRPr lang="en-US" sz="3200" b="1" i="1" dirty="0">
              <a:solidFill>
                <a:srgbClr val="D16349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Later Judean Ministry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2772688" y="1527048"/>
            <a:ext cx="6063464" cy="4572000"/>
          </a:xfrm>
        </p:spPr>
        <p:txBody>
          <a:bodyPr>
            <a:normAutofit/>
          </a:bodyPr>
          <a:lstStyle/>
          <a:p>
            <a:r>
              <a:rPr lang="en-US" dirty="0" smtClean="0"/>
              <a:t>Longsuffering and severity of God</a:t>
            </a:r>
          </a:p>
          <a:p>
            <a:r>
              <a:rPr lang="en-US" dirty="0" smtClean="0"/>
              <a:t>2 reasons for not allowing tree to grow:</a:t>
            </a:r>
          </a:p>
          <a:p>
            <a:pPr lvl="1"/>
            <a:r>
              <a:rPr lang="en-US" dirty="0" smtClean="0"/>
              <a:t>It had produced no fruit</a:t>
            </a:r>
          </a:p>
          <a:p>
            <a:pPr lvl="1"/>
            <a:r>
              <a:rPr lang="en-US" dirty="0" smtClean="0"/>
              <a:t>Taking up space 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5" name="Picture 4" descr="figs-001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07" r="6329"/>
          <a:stretch/>
        </p:blipFill>
        <p:spPr>
          <a:xfrm>
            <a:off x="304799" y="1527048"/>
            <a:ext cx="2467889" cy="460897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7292487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1159874"/>
          </a:xfrm>
        </p:spPr>
        <p:txBody>
          <a:bodyPr/>
          <a:lstStyle/>
          <a:p>
            <a:r>
              <a:rPr lang="en-US" sz="3600" i="1" dirty="0" smtClean="0"/>
              <a:t>At the Feast of Dedication</a:t>
            </a:r>
            <a:endParaRPr lang="en-US" sz="3600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Later Judean Ministry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213016" y="1759442"/>
            <a:ext cx="7758830" cy="465140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dirty="0" smtClean="0"/>
              <a:t>Jesus’ enemies approached him: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 smtClean="0"/>
              <a:t>“If you are the Messiah, tell us plainly”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“I and my Father are One”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514441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i="1" dirty="0" smtClean="0"/>
              <a:t>The Feast of Living Water</a:t>
            </a:r>
            <a:endParaRPr lang="en-US" sz="3200" b="1" i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Later Judean Ministry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34400" cy="4572000"/>
          </a:xfrm>
        </p:spPr>
        <p:txBody>
          <a:bodyPr/>
          <a:lstStyle/>
          <a:p>
            <a:r>
              <a:rPr lang="en-US" dirty="0" smtClean="0"/>
              <a:t>Jewish leaders: “Christ a self-taught enthusiast</a:t>
            </a:r>
            <a:r>
              <a:rPr lang="en-US" dirty="0" smtClean="0"/>
              <a:t>”</a:t>
            </a:r>
          </a:p>
          <a:p>
            <a:r>
              <a:rPr lang="en-US" dirty="0" smtClean="0"/>
              <a:t>2 proofs:</a:t>
            </a:r>
          </a:p>
          <a:p>
            <a:pPr lvl="1"/>
            <a:r>
              <a:rPr lang="en-US" dirty="0" smtClean="0"/>
              <a:t>His doctrine was from God</a:t>
            </a:r>
          </a:p>
          <a:p>
            <a:pPr lvl="1"/>
            <a:r>
              <a:rPr lang="en-US" dirty="0" smtClean="0"/>
              <a:t>He did not seek to glorify Himself, but the Father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5" name="Picture 4" descr="Jesus Confronts Scribes Pharisees 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2790" y="3371443"/>
            <a:ext cx="4431426" cy="2865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77452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1219200"/>
          </a:xfrm>
        </p:spPr>
        <p:txBody>
          <a:bodyPr/>
          <a:lstStyle/>
          <a:p>
            <a:r>
              <a:rPr lang="en-US" sz="3600" i="1" dirty="0" smtClean="0"/>
              <a:t>Jesus offers living water</a:t>
            </a:r>
            <a:endParaRPr lang="en-US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Later Judean Ministry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213017" y="1361655"/>
            <a:ext cx="7758830" cy="4900173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dirty="0" smtClean="0"/>
              <a:t>Hosanna </a:t>
            </a:r>
            <a:r>
              <a:rPr lang="en-US" dirty="0" err="1" smtClean="0"/>
              <a:t>Rabba</a:t>
            </a:r>
            <a:endParaRPr lang="en-US" dirty="0" smtClean="0"/>
          </a:p>
          <a:p>
            <a:pPr marL="1005840" lvl="1" indent="-457200">
              <a:buFont typeface="Arial"/>
              <a:buChar char="•"/>
            </a:pPr>
            <a:r>
              <a:rPr lang="en-US" dirty="0" smtClean="0"/>
              <a:t>Pouring of water 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Jesus offered living water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 smtClean="0"/>
              <a:t>Divided the multitude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 smtClean="0"/>
              <a:t>Angered the Pharisees</a:t>
            </a:r>
          </a:p>
          <a:p>
            <a:pPr marL="457200" indent="-457200">
              <a:buFont typeface="Arial"/>
              <a:buChar char="•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646127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381595"/>
            <a:ext cx="8534400" cy="758952"/>
          </a:xfrm>
        </p:spPr>
        <p:txBody>
          <a:bodyPr>
            <a:noAutofit/>
          </a:bodyPr>
          <a:lstStyle/>
          <a:p>
            <a:r>
              <a:rPr lang="en-US" sz="3000" b="1" i="1" dirty="0" smtClean="0">
                <a:solidFill>
                  <a:schemeClr val="accent1"/>
                </a:solidFill>
              </a:rPr>
              <a:t>An Adulteress Finds Forgiveness</a:t>
            </a:r>
            <a:endParaRPr lang="en-US" sz="2000" b="1" i="1" dirty="0">
              <a:solidFill>
                <a:schemeClr val="accent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Later Judean Ministry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620770" y="1524000"/>
            <a:ext cx="4215381" cy="4599432"/>
          </a:xfrm>
        </p:spPr>
        <p:txBody>
          <a:bodyPr/>
          <a:lstStyle/>
          <a:p>
            <a:r>
              <a:rPr lang="en-US" dirty="0" smtClean="0"/>
              <a:t>Pharisees tried to trap Jesus:</a:t>
            </a:r>
          </a:p>
          <a:p>
            <a:pPr lvl="1"/>
            <a:r>
              <a:rPr lang="en-US" dirty="0" smtClean="0"/>
              <a:t>Adulteress</a:t>
            </a:r>
          </a:p>
          <a:p>
            <a:pPr lvl="1"/>
            <a:r>
              <a:rPr lang="en-US" dirty="0" smtClean="0"/>
              <a:t>Stone her?</a:t>
            </a:r>
          </a:p>
          <a:p>
            <a:pPr lvl="1"/>
            <a:r>
              <a:rPr lang="en-US" dirty="0" smtClean="0"/>
              <a:t>Release her?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7" name="Picture 6" descr="stoning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464" y="1387898"/>
            <a:ext cx="3435038" cy="4946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29542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381595"/>
            <a:ext cx="8534400" cy="758952"/>
          </a:xfrm>
        </p:spPr>
        <p:txBody>
          <a:bodyPr>
            <a:noAutofit/>
          </a:bodyPr>
          <a:lstStyle/>
          <a:p>
            <a:r>
              <a:rPr lang="en-US" sz="3000" b="1" i="1" dirty="0" smtClean="0">
                <a:solidFill>
                  <a:schemeClr val="accent1"/>
                </a:solidFill>
              </a:rPr>
              <a:t>An Adulteress Finds Forgiveness</a:t>
            </a:r>
            <a:endParaRPr lang="en-US" sz="2000" b="1" i="1" dirty="0">
              <a:solidFill>
                <a:schemeClr val="accent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Later Judean Ministry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01752" y="1524000"/>
            <a:ext cx="8534399" cy="4599432"/>
          </a:xfrm>
        </p:spPr>
        <p:txBody>
          <a:bodyPr/>
          <a:lstStyle/>
          <a:p>
            <a:r>
              <a:rPr lang="en-US" dirty="0" smtClean="0"/>
              <a:t>“He that is without sin, let him cast the first stone”</a:t>
            </a:r>
          </a:p>
          <a:p>
            <a:pPr lvl="1"/>
            <a:r>
              <a:rPr lang="en-US" dirty="0" smtClean="0"/>
              <a:t>Judgment belongs to God</a:t>
            </a:r>
          </a:p>
          <a:p>
            <a:r>
              <a:rPr lang="en-US" dirty="0" smtClean="0"/>
              <a:t>Jesus forgave the woman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6" name="Picture 5" descr="adulteres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9565" y="2992264"/>
            <a:ext cx="5955873" cy="3207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25628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198001"/>
            <a:ext cx="8534400" cy="758952"/>
          </a:xfrm>
        </p:spPr>
        <p:txBody>
          <a:bodyPr>
            <a:noAutofit/>
          </a:bodyPr>
          <a:lstStyle/>
          <a:p>
            <a:r>
              <a:rPr lang="en-US" sz="3200" b="1" i="1" dirty="0" smtClean="0"/>
              <a:t>Jesus is the Light of the World</a:t>
            </a:r>
            <a:endParaRPr lang="en-US" sz="2400" b="1" i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Later Judean Ministry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1" y="1527048"/>
            <a:ext cx="8664379" cy="4572000"/>
          </a:xfrm>
        </p:spPr>
        <p:txBody>
          <a:bodyPr/>
          <a:lstStyle/>
          <a:p>
            <a:r>
              <a:rPr lang="en-US" dirty="0" smtClean="0"/>
              <a:t>Jewish title for Messiah: “The Light”</a:t>
            </a:r>
          </a:p>
          <a:p>
            <a:r>
              <a:rPr lang="en-US" dirty="0" smtClean="0"/>
              <a:t>Jesus declared Himself as “Light of the world”</a:t>
            </a:r>
          </a:p>
          <a:p>
            <a:pPr lvl="1"/>
            <a:r>
              <a:rPr lang="en-US" dirty="0" smtClean="0"/>
              <a:t>Angry Pharisees</a:t>
            </a:r>
            <a:endParaRPr lang="en-US" dirty="0"/>
          </a:p>
        </p:txBody>
      </p:sp>
      <p:pic>
        <p:nvPicPr>
          <p:cNvPr id="6" name="Picture 5" descr="friendlp.nfo-o-ea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9620" y="2923033"/>
            <a:ext cx="3176015" cy="3176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24991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798" y="228599"/>
            <a:ext cx="8531353" cy="888263"/>
          </a:xfrm>
        </p:spPr>
        <p:txBody>
          <a:bodyPr>
            <a:normAutofit/>
          </a:bodyPr>
          <a:lstStyle/>
          <a:p>
            <a:r>
              <a:rPr lang="en-US" sz="4000" b="1" i="1" dirty="0" smtClean="0">
                <a:solidFill>
                  <a:schemeClr val="accent1"/>
                </a:solidFill>
              </a:rPr>
              <a:t>Pharisees Seek to Stone Jesus</a:t>
            </a:r>
            <a:endParaRPr lang="en-US" sz="2700" b="1" i="1" dirty="0">
              <a:solidFill>
                <a:schemeClr val="accent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Later Judean Ministry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“if you believe not that I am he, ye shall die in your sins” (John 8:24)</a:t>
            </a:r>
          </a:p>
          <a:p>
            <a:r>
              <a:rPr lang="en-US" dirty="0" smtClean="0"/>
              <a:t>“The truth shall make you free”</a:t>
            </a:r>
          </a:p>
          <a:p>
            <a:pPr lvl="1"/>
            <a:r>
              <a:rPr lang="en-US" dirty="0" smtClean="0"/>
              <a:t>Pharisees: no need for a Messiah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755246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350103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en-US" sz="3200" b="1" i="1" dirty="0" smtClean="0">
                <a:solidFill>
                  <a:srgbClr val="D16349"/>
                </a:solidFill>
              </a:rPr>
              <a:t>The Healing and Conversion of the Man Born Blind</a:t>
            </a:r>
            <a:endParaRPr lang="en-US" sz="3200" b="1" i="1" dirty="0">
              <a:solidFill>
                <a:srgbClr val="D16349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Later Judean Ministry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1" y="1527048"/>
            <a:ext cx="5206451" cy="4572000"/>
          </a:xfrm>
        </p:spPr>
        <p:txBody>
          <a:bodyPr>
            <a:normAutofit/>
          </a:bodyPr>
          <a:lstStyle/>
          <a:p>
            <a:r>
              <a:rPr lang="en-US" dirty="0" smtClean="0"/>
              <a:t>Man born blind</a:t>
            </a:r>
          </a:p>
          <a:p>
            <a:pPr lvl="1"/>
            <a:r>
              <a:rPr lang="en-US" dirty="0" smtClean="0"/>
              <a:t>Who sinned? The man or his parents?</a:t>
            </a:r>
          </a:p>
          <a:p>
            <a:r>
              <a:rPr lang="en-US" dirty="0" smtClean="0"/>
              <a:t>Miracle</a:t>
            </a:r>
          </a:p>
          <a:p>
            <a:pPr lvl="1"/>
            <a:r>
              <a:rPr lang="en-US" dirty="0" smtClean="0"/>
              <a:t>Spittle and clay</a:t>
            </a:r>
          </a:p>
          <a:p>
            <a:pPr lvl="1"/>
            <a:r>
              <a:rPr lang="en-US" dirty="0" smtClean="0"/>
              <a:t>Washed in the Pool of Siloam</a:t>
            </a:r>
            <a:endParaRPr lang="en-US" dirty="0" smtClean="0"/>
          </a:p>
          <a:p>
            <a:pPr lvl="1"/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6" name="Picture 5" descr="imag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4692" y="1678351"/>
            <a:ext cx="3683914" cy="4420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20288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华文新魏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Civic.thmx</Template>
  <TotalTime>5157</TotalTime>
  <Words>757</Words>
  <Application>Microsoft Macintosh PowerPoint</Application>
  <PresentationFormat>On-screen Show (4:3)</PresentationFormat>
  <Paragraphs>175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Civic</vt:lpstr>
      <vt:lpstr>Global University of Theological Studies {Life of Christ} </vt:lpstr>
      <vt:lpstr>The Feast of Living Water</vt:lpstr>
      <vt:lpstr>The Feast of Living Water</vt:lpstr>
      <vt:lpstr>Jesus offers living water</vt:lpstr>
      <vt:lpstr>An Adulteress Finds Forgiveness</vt:lpstr>
      <vt:lpstr>An Adulteress Finds Forgiveness</vt:lpstr>
      <vt:lpstr>Jesus is the Light of the World</vt:lpstr>
      <vt:lpstr>Pharisees Seek to Stone Jesus</vt:lpstr>
      <vt:lpstr>The Healing and Conversion of the Man Born Blind</vt:lpstr>
      <vt:lpstr>The Healing and Conversion of the Man Born Blind</vt:lpstr>
      <vt:lpstr>The Good Shepherd</vt:lpstr>
      <vt:lpstr>The Mission of the Seventy</vt:lpstr>
      <vt:lpstr>The Mission of the Seventy</vt:lpstr>
      <vt:lpstr>The Parable of the Good Samaritan</vt:lpstr>
      <vt:lpstr>The Parable of the Good Samaritan</vt:lpstr>
      <vt:lpstr>Jesus, the Guest of Mary and Martha</vt:lpstr>
      <vt:lpstr>Jesus, the Guest of Mary and Martha</vt:lpstr>
      <vt:lpstr>Jesus Teaches Disciples to Pray</vt:lpstr>
      <vt:lpstr>Jesus Casts Out Demons</vt:lpstr>
      <vt:lpstr>Jesus Breakfasts With a Pharisee</vt:lpstr>
      <vt:lpstr>Parable of the Barren Fig Tree</vt:lpstr>
      <vt:lpstr>At the Feast of Dedication</vt:lpstr>
    </vt:vector>
  </TitlesOfParts>
  <Manager/>
  <Company> 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Kaylin Shirley</dc:creator>
  <cp:keywords/>
  <dc:description/>
  <cp:lastModifiedBy>Kaylin Shirley</cp:lastModifiedBy>
  <cp:revision>161</cp:revision>
  <dcterms:created xsi:type="dcterms:W3CDTF">2011-08-23T00:03:16Z</dcterms:created>
  <dcterms:modified xsi:type="dcterms:W3CDTF">2011-09-07T20:06:51Z</dcterms:modified>
  <cp:category/>
</cp:coreProperties>
</file>