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handoutMasterIdLst>
    <p:handoutMasterId r:id="rId28"/>
  </p:handoutMasterIdLst>
  <p:sldIdLst>
    <p:sldId id="257" r:id="rId2"/>
    <p:sldId id="259" r:id="rId3"/>
    <p:sldId id="289" r:id="rId4"/>
    <p:sldId id="261" r:id="rId5"/>
    <p:sldId id="306" r:id="rId6"/>
    <p:sldId id="307" r:id="rId7"/>
    <p:sldId id="279" r:id="rId8"/>
    <p:sldId id="288" r:id="rId9"/>
    <p:sldId id="290" r:id="rId10"/>
    <p:sldId id="291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0" r:id="rId19"/>
    <p:sldId id="301" r:id="rId20"/>
    <p:sldId id="308" r:id="rId21"/>
    <p:sldId id="302" r:id="rId22"/>
    <p:sldId id="303" r:id="rId23"/>
    <p:sldId id="305" r:id="rId24"/>
    <p:sldId id="304" r:id="rId25"/>
    <p:sldId id="309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5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CC743-7C00-D24A-BA70-B609CDE11BF4}" type="datetimeFigureOut">
              <a:rPr lang="en-US" smtClean="0"/>
              <a:t>8/25/11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9859B-A498-0D45-97BA-E93FA77EA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9168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F1032-50AA-D544-B3AB-D3A79BDDAE8C}" type="datetimeFigureOut">
              <a:rPr lang="en-US" smtClean="0"/>
              <a:t>8/25/11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AF7B5-E09C-C14F-A8A9-1BE6571F0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7270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 userDrawn="1"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987968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327669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430943" y="319929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17984" y="281055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3905" y="609600"/>
            <a:ext cx="7422447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263905" y="2082887"/>
            <a:ext cx="7422448" cy="4149891"/>
          </a:xfrm>
        </p:spPr>
        <p:txBody>
          <a:bodyPr/>
          <a:lstStyle>
            <a:lvl1pPr marL="0" indent="0" eaLnBrk="1" latinLnBrk="0" hangingPunct="1">
              <a:buNone/>
              <a:defRPr sz="3200"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1" y="6410848"/>
            <a:ext cx="5477839" cy="365760"/>
          </a:xfrm>
        </p:spPr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361776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4064916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3760116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345531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3531516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3499787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1931316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 smtClean="0"/>
              <a:t>Life of Christ I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4364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5908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30882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9427" y="1976741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08022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048491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52741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 smtClean="0"/>
              <a:t>Life of Christ I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2700781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 bldLvl="3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799" y="6410848"/>
            <a:ext cx="4969401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r>
              <a:rPr kumimoji="0" lang="en-US" smtClean="0">
                <a:solidFill>
                  <a:srgbClr val="FFFFFF"/>
                </a:solidFill>
              </a:rPr>
              <a:t>Life of Christ: The Beginning of the Ministry of Jesus</a:t>
            </a:r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2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4.gi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5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6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3. The Beginning of </a:t>
            </a:r>
          </a:p>
          <a:p>
            <a:r>
              <a:rPr lang="en-US" sz="2800" dirty="0" smtClean="0"/>
              <a:t>The ministry of</a:t>
            </a:r>
          </a:p>
          <a:p>
            <a:r>
              <a:rPr lang="en-US" sz="2800" dirty="0" smtClean="0"/>
              <a:t>Jesus – Part 1</a:t>
            </a:r>
            <a:endParaRPr lang="en-US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4689972" cy="365760"/>
          </a:xfrm>
        </p:spPr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2193450"/>
            <a:ext cx="7772400" cy="1871466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Global University of Theological Studies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{</a:t>
            </a:r>
            <a:r>
              <a:rPr lang="en-US" b="1" i="1" dirty="0" smtClean="0"/>
              <a:t>Life of Christ}</a:t>
            </a:r>
            <a:br>
              <a:rPr lang="en-US" b="1" i="1" dirty="0" smtClean="0"/>
            </a:b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569500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 smtClean="0">
                <a:solidFill>
                  <a:schemeClr val="accent3"/>
                </a:solidFill>
              </a:rPr>
              <a:t>The 3rd Temptation</a:t>
            </a:r>
            <a:endParaRPr lang="en-US" sz="4000" i="1" dirty="0">
              <a:solidFill>
                <a:schemeClr val="accent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1213016" y="1313014"/>
            <a:ext cx="7758831" cy="4572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b="1" i="1" dirty="0" smtClean="0"/>
              <a:t>lust of the eyes</a:t>
            </a:r>
          </a:p>
          <a:p>
            <a:pPr marL="1005840" lvl="1" indent="-457200">
              <a:buFont typeface="Arial"/>
              <a:buChar char="•"/>
            </a:pPr>
            <a:r>
              <a:rPr lang="en-US" sz="2400" dirty="0" smtClean="0"/>
              <a:t>Shortcut to world domination</a:t>
            </a:r>
          </a:p>
          <a:p>
            <a:pPr marL="1005840" lvl="1" indent="-457200">
              <a:buFont typeface="Arial"/>
              <a:buChar char="•"/>
            </a:pPr>
            <a:r>
              <a:rPr lang="en-US" sz="2400" dirty="0" smtClean="0"/>
              <a:t>Jesus could have bypassed Calvary</a:t>
            </a:r>
          </a:p>
          <a:p>
            <a:pPr marL="1005840" lvl="1" indent="-457200">
              <a:buFont typeface="Arial"/>
              <a:buChar char="•"/>
            </a:pPr>
            <a:r>
              <a:rPr lang="en-US" sz="2400" dirty="0" smtClean="0"/>
              <a:t>Jesus’ answer: Matthew 4:10</a:t>
            </a:r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75458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 smtClean="0">
                <a:solidFill>
                  <a:schemeClr val="accent3"/>
                </a:solidFill>
              </a:rPr>
              <a:t>The 3rd Temptation</a:t>
            </a:r>
            <a:endParaRPr lang="en-US" sz="4000" i="1" dirty="0">
              <a:solidFill>
                <a:schemeClr val="accent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508847"/>
            <a:ext cx="7758831" cy="4572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Christ was victorious!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God cannot be tempted to sin</a:t>
            </a:r>
          </a:p>
          <a:p>
            <a:pPr lvl="1"/>
            <a:r>
              <a:rPr lang="en-US" dirty="0" smtClean="0"/>
              <a:t>Was Jesus really tempted?</a:t>
            </a:r>
          </a:p>
          <a:p>
            <a:pPr lvl="1"/>
            <a:r>
              <a:rPr lang="en-US" dirty="0" smtClean="0"/>
              <a:t>Could the man Jesus have sinned as any mortal?</a:t>
            </a:r>
          </a:p>
        </p:txBody>
      </p:sp>
    </p:spTree>
    <p:extLst>
      <p:ext uri="{BB962C8B-B14F-4D97-AF65-F5344CB8AC3E}">
        <p14:creationId xmlns:p14="http://schemas.microsoft.com/office/powerpoint/2010/main" val="2875183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 smtClean="0">
                <a:solidFill>
                  <a:schemeClr val="accent3"/>
                </a:solidFill>
              </a:rPr>
              <a:t>The 3rd Temptation</a:t>
            </a:r>
            <a:endParaRPr lang="en-US" sz="4000" i="1" dirty="0">
              <a:solidFill>
                <a:schemeClr val="accent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508847"/>
            <a:ext cx="7758831" cy="4572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Sources of temptation:</a:t>
            </a:r>
            <a:endParaRPr lang="en-US" dirty="0"/>
          </a:p>
          <a:p>
            <a:pPr marL="1062990" lvl="1" indent="-514350">
              <a:buFont typeface="Courier New"/>
              <a:buChar char="o"/>
            </a:pPr>
            <a:r>
              <a:rPr lang="en-US" dirty="0" smtClean="0"/>
              <a:t>Lust of the flesh</a:t>
            </a:r>
          </a:p>
          <a:p>
            <a:pPr marL="1062990" lvl="1" indent="-514350">
              <a:buFont typeface="Courier New"/>
              <a:buChar char="o"/>
            </a:pPr>
            <a:r>
              <a:rPr lang="en-US" dirty="0" smtClean="0"/>
              <a:t>Lust of the eyes</a:t>
            </a:r>
          </a:p>
          <a:p>
            <a:pPr marL="1062990" lvl="1" indent="-514350">
              <a:buFont typeface="Courier New"/>
              <a:buChar char="o"/>
            </a:pPr>
            <a:r>
              <a:rPr lang="en-US" dirty="0" smtClean="0"/>
              <a:t>Pride of life</a:t>
            </a:r>
          </a:p>
          <a:p>
            <a:pPr marL="514350" indent="-514350">
              <a:buFont typeface="Arial"/>
              <a:buChar char="•"/>
            </a:pPr>
            <a:r>
              <a:rPr lang="en-US" dirty="0" smtClean="0"/>
              <a:t>Each one had a role in His temptation</a:t>
            </a:r>
          </a:p>
        </p:txBody>
      </p:sp>
    </p:spTree>
    <p:extLst>
      <p:ext uri="{BB962C8B-B14F-4D97-AF65-F5344CB8AC3E}">
        <p14:creationId xmlns:p14="http://schemas.microsoft.com/office/powerpoint/2010/main" val="3936340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/>
              <a:t>Manifestation of the Messiah</a:t>
            </a:r>
            <a:endParaRPr lang="en-US" sz="40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Through:</a:t>
            </a:r>
          </a:p>
          <a:p>
            <a:pPr lvl="1"/>
            <a:r>
              <a:rPr lang="en-US" dirty="0" smtClean="0"/>
              <a:t>Twofold testimony of John the Baptist</a:t>
            </a:r>
          </a:p>
          <a:p>
            <a:pPr lvl="1"/>
            <a:r>
              <a:rPr lang="en-US" dirty="0" smtClean="0"/>
              <a:t>Testimony of 1</a:t>
            </a:r>
            <a:r>
              <a:rPr lang="en-US" baseline="30000" dirty="0" smtClean="0"/>
              <a:t>st</a:t>
            </a:r>
            <a:r>
              <a:rPr lang="en-US" dirty="0" smtClean="0"/>
              <a:t> disciples</a:t>
            </a:r>
          </a:p>
          <a:p>
            <a:pPr lvl="1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miracle</a:t>
            </a:r>
          </a:p>
          <a:p>
            <a:pPr lvl="1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cleansing of the temple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john-the-baptist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5248" y="2435895"/>
            <a:ext cx="3139674" cy="3687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954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>
                <a:solidFill>
                  <a:schemeClr val="accent1"/>
                </a:solidFill>
              </a:rPr>
              <a:t>John’s Twofold Testimony</a:t>
            </a:r>
            <a:endParaRPr lang="en-US" sz="4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John’s response to the </a:t>
            </a:r>
            <a:r>
              <a:rPr lang="en-US" dirty="0" err="1" smtClean="0"/>
              <a:t>pharisees</a:t>
            </a:r>
            <a:endParaRPr lang="en-US" dirty="0" smtClean="0"/>
          </a:p>
          <a:p>
            <a:pPr lvl="1"/>
            <a:r>
              <a:rPr lang="en-US" dirty="0" smtClean="0"/>
              <a:t>Denied being the Christ, Moses, Elijah</a:t>
            </a:r>
          </a:p>
          <a:p>
            <a:pPr lvl="1"/>
            <a:r>
              <a:rPr lang="en-US" dirty="0" smtClean="0"/>
              <a:t>John 1:26-27</a:t>
            </a:r>
          </a:p>
          <a:p>
            <a:r>
              <a:rPr lang="en-US" dirty="0" smtClean="0"/>
              <a:t>Identified Jesus as Messiah (John 1:29-33)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579148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/>
              <a:t>Testimony of the 1</a:t>
            </a:r>
            <a:r>
              <a:rPr lang="en-US" sz="4000" b="1" i="1" baseline="30000" dirty="0" smtClean="0"/>
              <a:t>st</a:t>
            </a:r>
            <a:r>
              <a:rPr lang="en-US" sz="4000" b="1" i="1" dirty="0" smtClean="0"/>
              <a:t> disciples</a:t>
            </a:r>
            <a:endParaRPr lang="en-US" sz="40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849998" cy="4572000"/>
          </a:xfrm>
        </p:spPr>
        <p:txBody>
          <a:bodyPr/>
          <a:lstStyle/>
          <a:p>
            <a:r>
              <a:rPr lang="en-US" dirty="0" smtClean="0"/>
              <a:t>Andrew and John</a:t>
            </a:r>
          </a:p>
          <a:p>
            <a:pPr lvl="1"/>
            <a:r>
              <a:rPr lang="en-US" dirty="0" smtClean="0"/>
              <a:t>Andrew brought his brother, Simon Bar-</a:t>
            </a:r>
            <a:r>
              <a:rPr lang="en-US" dirty="0" err="1" smtClean="0"/>
              <a:t>jona</a:t>
            </a:r>
            <a:endParaRPr lang="en-US" dirty="0" smtClean="0"/>
          </a:p>
          <a:p>
            <a:r>
              <a:rPr lang="en-US" dirty="0" smtClean="0"/>
              <a:t>Jesus called Simon:</a:t>
            </a:r>
          </a:p>
          <a:p>
            <a:pPr lvl="1"/>
            <a:r>
              <a:rPr lang="en-US" dirty="0" err="1" smtClean="0"/>
              <a:t>Cephas</a:t>
            </a:r>
            <a:r>
              <a:rPr lang="en-US" dirty="0" smtClean="0"/>
              <a:t> (Peter)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The-First-Five-Disciples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982" y="2647099"/>
            <a:ext cx="4107103" cy="3451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196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/>
              <a:t>Testimony of the 1</a:t>
            </a:r>
            <a:r>
              <a:rPr lang="en-US" sz="4000" b="1" i="1" baseline="30000" dirty="0" smtClean="0"/>
              <a:t>st</a:t>
            </a:r>
            <a:r>
              <a:rPr lang="en-US" sz="4000" b="1" i="1" dirty="0" smtClean="0"/>
              <a:t> disciples</a:t>
            </a:r>
            <a:endParaRPr lang="en-US" sz="40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849998" cy="4572000"/>
          </a:xfrm>
        </p:spPr>
        <p:txBody>
          <a:bodyPr/>
          <a:lstStyle/>
          <a:p>
            <a:r>
              <a:rPr lang="en-US" dirty="0" smtClean="0"/>
              <a:t>Philip</a:t>
            </a:r>
          </a:p>
          <a:p>
            <a:pPr lvl="1"/>
            <a:r>
              <a:rPr lang="en-US" dirty="0" smtClean="0"/>
              <a:t>Galilee</a:t>
            </a:r>
          </a:p>
          <a:p>
            <a:r>
              <a:rPr lang="en-US" dirty="0" smtClean="0"/>
              <a:t>Nathanael</a:t>
            </a:r>
          </a:p>
          <a:p>
            <a:pPr lvl="1"/>
            <a:r>
              <a:rPr lang="en-US" dirty="0" smtClean="0"/>
              <a:t>Called by Philip</a:t>
            </a:r>
          </a:p>
          <a:p>
            <a:pPr lvl="1"/>
            <a:r>
              <a:rPr lang="en-US" dirty="0" smtClean="0"/>
              <a:t>John 1:48 </a:t>
            </a:r>
            <a:r>
              <a:rPr lang="en-US" i="1" dirty="0" smtClean="0"/>
              <a:t>“I saw thee”</a:t>
            </a:r>
          </a:p>
        </p:txBody>
      </p:sp>
      <p:pic>
        <p:nvPicPr>
          <p:cNvPr id="5" name="Picture 4" descr="3apostles_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208" y="1820640"/>
            <a:ext cx="4361216" cy="427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636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>
                <a:solidFill>
                  <a:srgbClr val="D16349"/>
                </a:solidFill>
              </a:rPr>
              <a:t>The First Miracle</a:t>
            </a:r>
            <a:endParaRPr lang="en-US" sz="40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r>
              <a:rPr lang="en-US" dirty="0" smtClean="0"/>
              <a:t>Marriage in Cana</a:t>
            </a:r>
          </a:p>
          <a:p>
            <a:pPr lvl="1"/>
            <a:r>
              <a:rPr lang="en-US" dirty="0" smtClean="0"/>
              <a:t>Hometown of </a:t>
            </a:r>
            <a:r>
              <a:rPr lang="en-US" dirty="0" smtClean="0"/>
              <a:t>Nathanael</a:t>
            </a:r>
          </a:p>
          <a:p>
            <a:pPr lvl="1"/>
            <a:r>
              <a:rPr lang="en-US" dirty="0" smtClean="0"/>
              <a:t>Wine was depleted</a:t>
            </a:r>
          </a:p>
          <a:p>
            <a:pPr lvl="1"/>
            <a:r>
              <a:rPr lang="en-US" dirty="0" smtClean="0"/>
              <a:t>Mary told servants: “Whatsoever He says unto you, do it”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03824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>
                <a:solidFill>
                  <a:srgbClr val="D16349"/>
                </a:solidFill>
              </a:rPr>
              <a:t>The First Miracle</a:t>
            </a:r>
            <a:endParaRPr lang="en-US" sz="40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299457" y="1588244"/>
            <a:ext cx="4521393" cy="4572000"/>
          </a:xfrm>
        </p:spPr>
        <p:txBody>
          <a:bodyPr/>
          <a:lstStyle/>
          <a:p>
            <a:r>
              <a:rPr lang="en-US" dirty="0" smtClean="0"/>
              <a:t>Miracle instructions:</a:t>
            </a:r>
            <a:endParaRPr lang="en-US" dirty="0" smtClean="0"/>
          </a:p>
          <a:p>
            <a:pPr lvl="1"/>
            <a:r>
              <a:rPr lang="en-US" dirty="0" smtClean="0"/>
              <a:t>Fill 6 large pots with water (20-30 gallons each)</a:t>
            </a:r>
          </a:p>
          <a:p>
            <a:pPr lvl="1"/>
            <a:r>
              <a:rPr lang="en-US" dirty="0" smtClean="0"/>
              <a:t>Draw a cupful for the overseer of the feast</a:t>
            </a:r>
          </a:p>
          <a:p>
            <a:r>
              <a:rPr lang="en-US" dirty="0" smtClean="0"/>
              <a:t>Water turned to wine!</a:t>
            </a:r>
            <a:endParaRPr lang="en-US" dirty="0" smtClean="0"/>
          </a:p>
        </p:txBody>
      </p:sp>
      <p:pic>
        <p:nvPicPr>
          <p:cNvPr id="5" name="Picture 4" descr="The_first_miracle_1206-_16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300" y="1494536"/>
            <a:ext cx="3455544" cy="4604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450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>
                <a:solidFill>
                  <a:srgbClr val="D16349"/>
                </a:solidFill>
              </a:rPr>
              <a:t>The First Miracle</a:t>
            </a:r>
            <a:endParaRPr lang="en-US" sz="40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972448" cy="4572000"/>
          </a:xfrm>
        </p:spPr>
        <p:txBody>
          <a:bodyPr/>
          <a:lstStyle/>
          <a:p>
            <a:r>
              <a:rPr lang="en-US" dirty="0" smtClean="0"/>
              <a:t>Lessons learned:</a:t>
            </a:r>
          </a:p>
          <a:p>
            <a:pPr lvl="1"/>
            <a:r>
              <a:rPr lang="en-US" dirty="0" smtClean="0"/>
              <a:t>Jesus’ interest in us, humanity</a:t>
            </a:r>
          </a:p>
          <a:p>
            <a:pPr lvl="1"/>
            <a:r>
              <a:rPr lang="en-US" dirty="0" smtClean="0"/>
              <a:t>Jesus’ purpose: transform and transfigure</a:t>
            </a:r>
          </a:p>
        </p:txBody>
      </p:sp>
      <p:pic>
        <p:nvPicPr>
          <p:cNvPr id="5" name="Picture 4" descr="William_Hole_The_Wedding_At_Cana_400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39" b="4071"/>
          <a:stretch/>
        </p:blipFill>
        <p:spPr>
          <a:xfrm>
            <a:off x="5074948" y="1527048"/>
            <a:ext cx="3761204" cy="46987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112611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/>
              <a:t>Jesus’ baptism by John</a:t>
            </a:r>
            <a:endParaRPr lang="en-US" sz="40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609729" cy="4572000"/>
          </a:xfrm>
        </p:spPr>
        <p:txBody>
          <a:bodyPr/>
          <a:lstStyle/>
          <a:p>
            <a:r>
              <a:rPr lang="en-US" dirty="0" smtClean="0"/>
              <a:t>Jesus was 30 (Luke 3:23)</a:t>
            </a:r>
          </a:p>
          <a:p>
            <a:r>
              <a:rPr lang="en-US" dirty="0" smtClean="0"/>
              <a:t>Baptism by John initiated his public ministry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Jesus0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236" y="1988934"/>
            <a:ext cx="2928898" cy="39051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5760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>
                <a:solidFill>
                  <a:srgbClr val="D16349"/>
                </a:solidFill>
              </a:rPr>
              <a:t>The First Miracle</a:t>
            </a:r>
            <a:endParaRPr lang="en-US" sz="40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pPr lvl="1"/>
            <a:r>
              <a:rPr lang="en-US" dirty="0"/>
              <a:t>Jesus’ method of working: </a:t>
            </a:r>
          </a:p>
          <a:p>
            <a:pPr lvl="2"/>
            <a:r>
              <a:rPr lang="en-US" dirty="0"/>
              <a:t>aid of human hands, </a:t>
            </a:r>
          </a:p>
          <a:p>
            <a:pPr lvl="2"/>
            <a:r>
              <a:rPr lang="en-US" dirty="0"/>
              <a:t>divine authority</a:t>
            </a:r>
          </a:p>
          <a:p>
            <a:pPr lvl="1"/>
            <a:r>
              <a:rPr lang="en-US" dirty="0"/>
              <a:t>He supplies in abundance</a:t>
            </a:r>
          </a:p>
          <a:p>
            <a:pPr lvl="1"/>
            <a:r>
              <a:rPr lang="en-US" dirty="0"/>
              <a:t>He saves the best for last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7116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 err="1" smtClean="0"/>
              <a:t>Capernum</a:t>
            </a:r>
            <a:endParaRPr lang="en-US" sz="40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1213016" y="1313014"/>
            <a:ext cx="3958575" cy="4572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Jesus’ headquarters in Galilee</a:t>
            </a:r>
            <a:endParaRPr lang="en-US" dirty="0" smtClean="0"/>
          </a:p>
          <a:p>
            <a:pPr lvl="1"/>
            <a:r>
              <a:rPr lang="en-US" dirty="0" smtClean="0"/>
              <a:t>Where Matthew collected taxes</a:t>
            </a:r>
          </a:p>
          <a:p>
            <a:pPr lvl="1"/>
            <a:r>
              <a:rPr lang="en-US" dirty="0" smtClean="0"/>
              <a:t>Where Roman centurion lived with attachment of soldiers</a:t>
            </a:r>
            <a:endParaRPr lang="en-US" dirty="0" smtClean="0"/>
          </a:p>
        </p:txBody>
      </p:sp>
      <p:pic>
        <p:nvPicPr>
          <p:cNvPr id="3" name="Picture 2" descr="CNM04-Jesus-Year3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0387" y="1582382"/>
            <a:ext cx="3796439" cy="4302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899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 smtClean="0">
                <a:solidFill>
                  <a:srgbClr val="D16349"/>
                </a:solidFill>
              </a:rPr>
              <a:t>Early ministry in Judea</a:t>
            </a:r>
            <a:endParaRPr lang="en-US" sz="4000" i="1" dirty="0">
              <a:solidFill>
                <a:srgbClr val="D163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1213016" y="1313014"/>
            <a:ext cx="7758831" cy="4572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The 1</a:t>
            </a:r>
            <a:r>
              <a:rPr lang="en-US" baseline="30000" dirty="0" smtClean="0"/>
              <a:t>st</a:t>
            </a:r>
            <a:r>
              <a:rPr lang="en-US" dirty="0" smtClean="0"/>
              <a:t> Cleansing of the Temple</a:t>
            </a:r>
            <a:endParaRPr lang="en-US" dirty="0" smtClean="0"/>
          </a:p>
          <a:p>
            <a:pPr lvl="1"/>
            <a:r>
              <a:rPr lang="en-US" dirty="0" smtClean="0"/>
              <a:t>Passover celebrations</a:t>
            </a:r>
          </a:p>
          <a:p>
            <a:pPr lvl="1"/>
            <a:r>
              <a:rPr lang="en-US" dirty="0" smtClean="0"/>
              <a:t>Court of the Gentiles converted to a livestock market!</a:t>
            </a:r>
          </a:p>
          <a:p>
            <a:pPr lvl="1"/>
            <a:r>
              <a:rPr lang="en-US" dirty="0" smtClean="0"/>
              <a:t>Money market run by priests</a:t>
            </a:r>
          </a:p>
        </p:txBody>
      </p:sp>
    </p:spTree>
    <p:extLst>
      <p:ext uri="{BB962C8B-B14F-4D97-AF65-F5344CB8AC3E}">
        <p14:creationId xmlns:p14="http://schemas.microsoft.com/office/powerpoint/2010/main" val="2559570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 smtClean="0">
                <a:solidFill>
                  <a:srgbClr val="D16349"/>
                </a:solidFill>
              </a:rPr>
              <a:t>Early ministry in Judea</a:t>
            </a:r>
            <a:endParaRPr lang="en-US" sz="4000" i="1" dirty="0">
              <a:solidFill>
                <a:srgbClr val="D163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1213016" y="1313014"/>
            <a:ext cx="7758831" cy="4572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Jesus cleansed the temple with a whip</a:t>
            </a:r>
          </a:p>
          <a:p>
            <a:pPr lvl="1"/>
            <a:r>
              <a:rPr lang="en-US" dirty="0"/>
              <a:t>“destroy this temple, and in three days, I will raise it up</a:t>
            </a:r>
            <a:r>
              <a:rPr lang="en-US" dirty="0" smtClean="0"/>
              <a:t>” John 2:19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3" name="Picture 2" descr="jesus-filled-with-anger-clears-the-templ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9667" y="2371422"/>
            <a:ext cx="3089357" cy="36910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67464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 smtClean="0">
                <a:solidFill>
                  <a:srgbClr val="D16349"/>
                </a:solidFill>
              </a:rPr>
              <a:t>Early ministry in Judea</a:t>
            </a:r>
            <a:endParaRPr lang="en-US" sz="4000" i="1" dirty="0">
              <a:solidFill>
                <a:srgbClr val="D163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1213016" y="1313014"/>
            <a:ext cx="7758831" cy="4572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Used cleansing to initiate His ministry in Judea</a:t>
            </a:r>
            <a:endParaRPr lang="en-US" dirty="0" smtClean="0"/>
          </a:p>
          <a:p>
            <a:pPr lvl="1"/>
            <a:r>
              <a:rPr lang="en-US" dirty="0" smtClean="0"/>
              <a:t>Public presentation of Himself as Messiah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Religious leaders demanded sign</a:t>
            </a:r>
            <a:endParaRPr lang="en-US" dirty="0" smtClean="0"/>
          </a:p>
          <a:p>
            <a:pPr lvl="1"/>
            <a:r>
              <a:rPr lang="en-US" dirty="0" smtClean="0"/>
              <a:t>Sign of His death and resurrection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57232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 smtClean="0">
                <a:solidFill>
                  <a:srgbClr val="D16349"/>
                </a:solidFill>
              </a:rPr>
              <a:t>Early ministry in Judea</a:t>
            </a:r>
            <a:endParaRPr lang="en-US" sz="4000" i="1" dirty="0">
              <a:solidFill>
                <a:srgbClr val="D163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1213016" y="1313014"/>
            <a:ext cx="7758831" cy="4572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Hidden in Jesus’ response:</a:t>
            </a:r>
            <a:endParaRPr lang="en-US" dirty="0" smtClean="0"/>
          </a:p>
          <a:p>
            <a:pPr lvl="1"/>
            <a:r>
              <a:rPr lang="en-US" dirty="0" smtClean="0"/>
              <a:t>Statement who He is</a:t>
            </a:r>
          </a:p>
          <a:p>
            <a:pPr lvl="1"/>
            <a:r>
              <a:rPr lang="en-US" dirty="0" smtClean="0"/>
              <a:t>“Destroy this temple, and in three days, I will raise it up.”</a:t>
            </a:r>
          </a:p>
          <a:p>
            <a:pPr lvl="1"/>
            <a:r>
              <a:rPr lang="en-US" dirty="0" smtClean="0"/>
              <a:t>Who raised Jesus up?</a:t>
            </a:r>
          </a:p>
          <a:p>
            <a:pPr lvl="2"/>
            <a:r>
              <a:rPr lang="en-US" dirty="0" smtClean="0"/>
              <a:t>God</a:t>
            </a:r>
          </a:p>
          <a:p>
            <a:pPr lvl="2"/>
            <a:r>
              <a:rPr lang="en-US" dirty="0" smtClean="0"/>
              <a:t>Acts 2:24, 32; 3:15, 26; etc.</a:t>
            </a:r>
            <a:endParaRPr lang="en-US" dirty="0" smtClean="0"/>
          </a:p>
        </p:txBody>
      </p:sp>
      <p:pic>
        <p:nvPicPr>
          <p:cNvPr id="3" name="Picture 2" descr="484denthiev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5198" y="3301461"/>
            <a:ext cx="2976002" cy="21314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0526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/>
              <a:t>Jesus’ baptism by John</a:t>
            </a:r>
            <a:endParaRPr lang="en-US" sz="40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Why was Jesus baptized?</a:t>
            </a:r>
          </a:p>
          <a:p>
            <a:pPr lvl="1"/>
            <a:r>
              <a:rPr lang="en-US" dirty="0" smtClean="0"/>
              <a:t>Law that those entering office (</a:t>
            </a:r>
            <a:r>
              <a:rPr lang="en-US" dirty="0" err="1" smtClean="0"/>
              <a:t>Levitical</a:t>
            </a:r>
            <a:r>
              <a:rPr lang="en-US" dirty="0" smtClean="0"/>
              <a:t> priesthood) needed cleansing by water</a:t>
            </a:r>
          </a:p>
          <a:p>
            <a:pPr lvl="1"/>
            <a:r>
              <a:rPr lang="en-US" dirty="0" smtClean="0"/>
              <a:t>As a sign to John</a:t>
            </a:r>
          </a:p>
          <a:p>
            <a:pPr lvl="1"/>
            <a:r>
              <a:rPr lang="en-US" dirty="0" smtClean="0"/>
              <a:t>Identified him with the believing remnant of Israel</a:t>
            </a:r>
          </a:p>
          <a:p>
            <a:pPr lvl="1"/>
            <a:r>
              <a:rPr lang="en-US" dirty="0" smtClean="0"/>
              <a:t>To identify himself with sinners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3932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 smtClean="0"/>
              <a:t>Misconceptions concerning the baptism of Jesus</a:t>
            </a:r>
            <a:endParaRPr lang="en-US" sz="40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7" y="1818768"/>
            <a:ext cx="7758830" cy="44296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Misconceptions concerning Jesus’ baptism: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“A trinity of divine persons is taught here.</a:t>
            </a:r>
            <a:r>
              <a:rPr lang="en-US" dirty="0" smtClean="0"/>
              <a:t>”</a:t>
            </a:r>
            <a:endParaRPr lang="en-US" dirty="0" smtClean="0"/>
          </a:p>
        </p:txBody>
      </p:sp>
      <p:pic>
        <p:nvPicPr>
          <p:cNvPr id="3" name="Picture 2" descr="baptis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800" y="3428902"/>
            <a:ext cx="3686943" cy="2981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612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 smtClean="0"/>
              <a:t>Misconceptions concerning the baptism of Jesus</a:t>
            </a:r>
            <a:endParaRPr lang="en-US" sz="40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7" y="1818768"/>
            <a:ext cx="4566573" cy="44296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“Jesus became the fullness of the Godhead bodily at His baptism”</a:t>
            </a:r>
          </a:p>
          <a:p>
            <a:endParaRPr lang="en-US" dirty="0"/>
          </a:p>
        </p:txBody>
      </p:sp>
      <p:pic>
        <p:nvPicPr>
          <p:cNvPr id="3" name="Picture 2" descr="jesus-baptism(rh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590" y="1958335"/>
            <a:ext cx="2748208" cy="38749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43744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 smtClean="0"/>
              <a:t>Misconceptions concerning the baptism of Jesus</a:t>
            </a:r>
            <a:endParaRPr lang="en-US" sz="40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7" y="1818768"/>
            <a:ext cx="7758830" cy="44296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05840" lvl="1" indent="-457200">
              <a:buFont typeface="Arial"/>
              <a:buChar char="•"/>
            </a:pPr>
            <a:r>
              <a:rPr lang="en-US" dirty="0"/>
              <a:t>All the persons of the trinity are, for the first time in the NT, seen together at the baptism.</a:t>
            </a:r>
          </a:p>
          <a:p>
            <a:endParaRPr lang="en-US" dirty="0"/>
          </a:p>
        </p:txBody>
      </p:sp>
      <p:pic>
        <p:nvPicPr>
          <p:cNvPr id="3" name="Picture 2" descr="JesusBaptis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0496" y="2706797"/>
            <a:ext cx="4722137" cy="354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605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/>
              <a:t>The Temptation</a:t>
            </a:r>
            <a:endParaRPr lang="en-US" sz="40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3552154" cy="4572000"/>
          </a:xfrm>
        </p:spPr>
        <p:txBody>
          <a:bodyPr/>
          <a:lstStyle/>
          <a:p>
            <a:r>
              <a:rPr lang="en-US" dirty="0" smtClean="0"/>
              <a:t>40 days</a:t>
            </a:r>
          </a:p>
          <a:p>
            <a:pPr lvl="1"/>
            <a:r>
              <a:rPr lang="en-US" dirty="0" smtClean="0"/>
              <a:t>Prayer</a:t>
            </a:r>
          </a:p>
          <a:p>
            <a:pPr lvl="1"/>
            <a:r>
              <a:rPr lang="en-US" dirty="0" smtClean="0"/>
              <a:t>Fasting</a:t>
            </a:r>
          </a:p>
          <a:p>
            <a:r>
              <a:rPr lang="en-US" dirty="0" smtClean="0"/>
              <a:t>Tempted of the Devil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Simon_Dewey_To_Be_With_God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6521" y="1835940"/>
            <a:ext cx="5709631" cy="40749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32499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 smtClean="0"/>
              <a:t>The 1st Temptation</a:t>
            </a:r>
            <a:endParaRPr lang="en-US" sz="40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1213016" y="1313014"/>
            <a:ext cx="7758831" cy="4572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Used Christ’s hunger pains</a:t>
            </a:r>
          </a:p>
          <a:p>
            <a:pPr lvl="1"/>
            <a:r>
              <a:rPr lang="en-US" dirty="0" smtClean="0"/>
              <a:t>Tempted Christ to put his own human desire above God</a:t>
            </a:r>
          </a:p>
          <a:p>
            <a:pPr lvl="1"/>
            <a:r>
              <a:rPr lang="en-US" dirty="0" smtClean="0"/>
              <a:t>Would have thwarted God’s will</a:t>
            </a:r>
          </a:p>
          <a:p>
            <a:pPr lvl="1"/>
            <a:r>
              <a:rPr lang="en-US" dirty="0" smtClean="0"/>
              <a:t>Christ resisted (Matthew 4:4)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63219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 smtClean="0">
                <a:solidFill>
                  <a:srgbClr val="D16349"/>
                </a:solidFill>
              </a:rPr>
              <a:t>The 2nd Temptation</a:t>
            </a:r>
            <a:endParaRPr lang="en-US" sz="4000" i="1" dirty="0">
              <a:solidFill>
                <a:srgbClr val="D163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Beginning of the Ministry of Jesus</a:t>
            </a:r>
            <a:endParaRPr kumimoji="0" lang="en-US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1213016" y="1313014"/>
            <a:ext cx="7758831" cy="4572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Jesus was asked to test His Father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Jesus’ rebuttal: Matthew 4:7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3" name="Picture 2" descr="jesustemptedinthedeser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0105" y="2432553"/>
            <a:ext cx="27559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774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2659</TotalTime>
  <Words>923</Words>
  <Application>Microsoft Macintosh PowerPoint</Application>
  <PresentationFormat>On-screen Show (4:3)</PresentationFormat>
  <Paragraphs>152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Civic</vt:lpstr>
      <vt:lpstr>Global University of Theological Studies {Life of Christ} </vt:lpstr>
      <vt:lpstr>Jesus’ baptism by John</vt:lpstr>
      <vt:lpstr>Jesus’ baptism by John</vt:lpstr>
      <vt:lpstr>Misconceptions concerning the baptism of Jesus</vt:lpstr>
      <vt:lpstr>Misconceptions concerning the baptism of Jesus</vt:lpstr>
      <vt:lpstr>Misconceptions concerning the baptism of Jesus</vt:lpstr>
      <vt:lpstr>The Temptation</vt:lpstr>
      <vt:lpstr>The 1st Temptation</vt:lpstr>
      <vt:lpstr>The 2nd Temptation</vt:lpstr>
      <vt:lpstr>The 3rd Temptation</vt:lpstr>
      <vt:lpstr>The 3rd Temptation</vt:lpstr>
      <vt:lpstr>The 3rd Temptation</vt:lpstr>
      <vt:lpstr>Manifestation of the Messiah</vt:lpstr>
      <vt:lpstr>John’s Twofold Testimony</vt:lpstr>
      <vt:lpstr>Testimony of the 1st disciples</vt:lpstr>
      <vt:lpstr>Testimony of the 1st disciples</vt:lpstr>
      <vt:lpstr>The First Miracle</vt:lpstr>
      <vt:lpstr>The First Miracle</vt:lpstr>
      <vt:lpstr>The First Miracle</vt:lpstr>
      <vt:lpstr>The First Miracle</vt:lpstr>
      <vt:lpstr>Capernum</vt:lpstr>
      <vt:lpstr>Early ministry in Judea</vt:lpstr>
      <vt:lpstr>Early ministry in Judea</vt:lpstr>
      <vt:lpstr>Early ministry in Judea</vt:lpstr>
      <vt:lpstr>Early ministry in Judea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Kaylin Shirley</dc:creator>
  <cp:lastModifiedBy>Kaylin Shirley</cp:lastModifiedBy>
  <cp:revision>68</cp:revision>
  <dcterms:created xsi:type="dcterms:W3CDTF">2011-08-23T00:03:16Z</dcterms:created>
  <dcterms:modified xsi:type="dcterms:W3CDTF">2011-08-26T02:34:23Z</dcterms:modified>
</cp:coreProperties>
</file>