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397" r:id="rId4"/>
    <p:sldId id="261" r:id="rId5"/>
    <p:sldId id="295" r:id="rId6"/>
    <p:sldId id="279" r:id="rId7"/>
    <p:sldId id="330" r:id="rId8"/>
    <p:sldId id="334" r:id="rId9"/>
    <p:sldId id="382" r:id="rId10"/>
    <p:sldId id="398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40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Life of Christ: The Later Perean Ministry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10. The last public ministry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Christ’s Authority Challenged and Defended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The Parable of the Two Sons</a:t>
            </a:r>
          </a:p>
          <a:p>
            <a:r>
              <a:rPr lang="en-US" dirty="0" smtClean="0"/>
              <a:t>True son-ship must be tested by obedience: </a:t>
            </a:r>
          </a:p>
          <a:p>
            <a:pPr lvl="1"/>
            <a:r>
              <a:rPr lang="en-US" dirty="0" smtClean="0"/>
              <a:t>Only the obedient are sons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the-parable-of-the-two-s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882" y="2960836"/>
            <a:ext cx="4465055" cy="314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653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Christ’s Authority Challenged and Defended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The Parable of the Wicked </a:t>
            </a:r>
            <a:r>
              <a:rPr lang="en-US" b="1" dirty="0" smtClean="0"/>
              <a:t>Husbandman</a:t>
            </a:r>
          </a:p>
          <a:p>
            <a:r>
              <a:rPr lang="en-US" dirty="0" smtClean="0"/>
              <a:t>Revealed rejection of:</a:t>
            </a:r>
          </a:p>
          <a:p>
            <a:pPr lvl="1"/>
            <a:r>
              <a:rPr lang="en-US" dirty="0" smtClean="0"/>
              <a:t>His person</a:t>
            </a:r>
          </a:p>
          <a:p>
            <a:pPr lvl="1"/>
            <a:r>
              <a:rPr lang="en-US" dirty="0" smtClean="0"/>
              <a:t>His ministry</a:t>
            </a:r>
          </a:p>
          <a:p>
            <a:r>
              <a:rPr lang="en-US" dirty="0" smtClean="0"/>
              <a:t>Dire consequences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5483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Christ’s Authority Challenged and Defended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The Parable of the Marriage Feast</a:t>
            </a:r>
          </a:p>
          <a:p>
            <a:r>
              <a:rPr lang="en-US" dirty="0" smtClean="0"/>
              <a:t>Israel’s contempt for God’s kingdom feast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TheWeddingFea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899" y="2844580"/>
            <a:ext cx="4501342" cy="3175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02239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Christ’s Authority Challenged and Defended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 Political Catch-Question</a:t>
            </a:r>
          </a:p>
          <a:p>
            <a:r>
              <a:rPr lang="en-US" dirty="0" smtClean="0"/>
              <a:t>“Is it lawful to pay tribute to Caesar?”</a:t>
            </a:r>
          </a:p>
          <a:p>
            <a:pPr lvl="1"/>
            <a:r>
              <a:rPr lang="en-US" dirty="0" smtClean="0"/>
              <a:t>A snare to trap Jesus</a:t>
            </a:r>
          </a:p>
          <a:p>
            <a:r>
              <a:rPr lang="en-US" dirty="0" smtClean="0"/>
              <a:t>Jesus’ answer:</a:t>
            </a:r>
          </a:p>
          <a:p>
            <a:pPr lvl="1"/>
            <a:r>
              <a:rPr lang="en-US" dirty="0" smtClean="0"/>
              <a:t>Recognized both authorities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ulius-caesar-coin-1a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3" b="9794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200" y="2417321"/>
            <a:ext cx="3145317" cy="322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2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Christ’s Authority Challenged and Defended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4579129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 Question about the resurrection </a:t>
            </a:r>
          </a:p>
          <a:p>
            <a:r>
              <a:rPr lang="en-US" dirty="0" smtClean="0"/>
              <a:t>Sadducees wanted to destroy His influence with people</a:t>
            </a:r>
          </a:p>
          <a:p>
            <a:r>
              <a:rPr lang="en-US" i="1" dirty="0" smtClean="0"/>
              <a:t>“In the resurrection, whose wife will she be?”</a:t>
            </a:r>
          </a:p>
          <a:p>
            <a:pPr lvl="1"/>
            <a:r>
              <a:rPr lang="en-US" dirty="0" smtClean="0"/>
              <a:t>In the resurrection </a:t>
            </a:r>
            <a:r>
              <a:rPr lang="en-US" i="1" dirty="0" smtClean="0"/>
              <a:t>“no one marries or is given in marriage”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tissot-james-the-pharisees-and-sadducees-come-to-tempt-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880" y="1993900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774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Christ’s Authority Challenged and Defended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 Legal Question</a:t>
            </a:r>
          </a:p>
          <a:p>
            <a:r>
              <a:rPr lang="en-US" dirty="0" smtClean="0"/>
              <a:t>Pharisaic Lawyer</a:t>
            </a:r>
          </a:p>
          <a:p>
            <a:pPr lvl="1"/>
            <a:r>
              <a:rPr lang="en-US" i="1" dirty="0" smtClean="0"/>
              <a:t>“Which is the first and greatest commandment?”</a:t>
            </a:r>
          </a:p>
          <a:p>
            <a:r>
              <a:rPr lang="en-US" dirty="0" smtClean="0"/>
              <a:t>Jesus’ reply:</a:t>
            </a:r>
          </a:p>
          <a:p>
            <a:pPr lvl="1"/>
            <a:r>
              <a:rPr lang="en-US" dirty="0" smtClean="0"/>
              <a:t>Mark 12:29-31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Tissot Pharisees ask Christ about greatest comma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11" y="2912852"/>
            <a:ext cx="48768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8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 smtClean="0"/>
              <a:t>Jesus Silences His Enemies in His Last Public Ministry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7758831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His enemies retreated humiliated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Renewed desire to kill Him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Question from Jesus: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What do you think of Christ? Whose son is He?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Pharisees were silenced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684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 smtClean="0"/>
              <a:t>7 Woes Against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Hypocrites</a:t>
            </a:r>
          </a:p>
          <a:p>
            <a:pPr marL="1062990" lvl="1" indent="-514350"/>
            <a:r>
              <a:rPr lang="en-US" dirty="0" smtClean="0"/>
              <a:t>Blocked the entrance of sincere seekers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Proselyters</a:t>
            </a:r>
            <a:endParaRPr lang="en-US" dirty="0" smtClean="0"/>
          </a:p>
          <a:p>
            <a:pPr marL="1062990" lvl="1" indent="-514350"/>
            <a:r>
              <a:rPr lang="en-US" dirty="0" smtClean="0"/>
              <a:t>Wrong aim: bring men into their own belief system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Creating confusion in moral distinctions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4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 smtClean="0"/>
              <a:t>7 Woes Against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Tithing</a:t>
            </a:r>
            <a:endParaRPr lang="en-US" dirty="0"/>
          </a:p>
          <a:p>
            <a:pPr marL="1062990" lvl="1" indent="-514350"/>
            <a:r>
              <a:rPr lang="en-US" dirty="0" smtClean="0"/>
              <a:t>Omitted weightier matters of Law</a:t>
            </a:r>
            <a:endParaRPr lang="en-US" dirty="0"/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Pharisaic externalism, rapacity and incontinence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Hypocrisy in general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Inconsistency and deception of the Jews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529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Triumphal Entry Into Jerusalem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536040" y="1527048"/>
            <a:ext cx="3300111" cy="4572000"/>
          </a:xfrm>
        </p:spPr>
        <p:txBody>
          <a:bodyPr/>
          <a:lstStyle/>
          <a:p>
            <a:r>
              <a:rPr lang="en-US" dirty="0" smtClean="0"/>
              <a:t>Jesus started for Holy </a:t>
            </a:r>
            <a:r>
              <a:rPr lang="en-US" dirty="0" smtClean="0"/>
              <a:t>City</a:t>
            </a:r>
            <a:endParaRPr lang="en-US" dirty="0" smtClean="0"/>
          </a:p>
          <a:p>
            <a:pPr lvl="1"/>
            <a:r>
              <a:rPr lang="en-US" dirty="0" smtClean="0"/>
              <a:t>Multitudes  </a:t>
            </a:r>
            <a:r>
              <a:rPr lang="en-US" dirty="0" smtClean="0"/>
              <a:t>spread their garments</a:t>
            </a:r>
          </a:p>
          <a:p>
            <a:r>
              <a:rPr lang="en-US" dirty="0" smtClean="0"/>
              <a:t>Unbroken </a:t>
            </a:r>
            <a:r>
              <a:rPr lang="en-US" dirty="0" smtClean="0"/>
              <a:t>colt</a:t>
            </a:r>
          </a:p>
          <a:p>
            <a:pPr lvl="1"/>
            <a:r>
              <a:rPr lang="en-US" dirty="0" smtClean="0"/>
              <a:t>Jewish royalty</a:t>
            </a:r>
          </a:p>
          <a:p>
            <a:pPr lvl="1"/>
            <a:r>
              <a:rPr lang="en-US" dirty="0" smtClean="0"/>
              <a:t>peace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Triumphal Ent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41" y="1473200"/>
            <a:ext cx="50800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The Triumphal Entry Into Jerusalem</a:t>
            </a:r>
            <a:endParaRPr lang="en-US" sz="32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799" y="1527048"/>
            <a:ext cx="4040561" cy="4572000"/>
          </a:xfrm>
        </p:spPr>
        <p:txBody>
          <a:bodyPr/>
          <a:lstStyle/>
          <a:p>
            <a:r>
              <a:rPr lang="en-US" dirty="0" smtClean="0"/>
              <a:t>Temple</a:t>
            </a:r>
          </a:p>
          <a:p>
            <a:pPr lvl="1"/>
            <a:r>
              <a:rPr lang="en-US" dirty="0" smtClean="0"/>
              <a:t>Paschal lamb</a:t>
            </a:r>
          </a:p>
          <a:p>
            <a:r>
              <a:rPr lang="en-US" dirty="0" smtClean="0"/>
              <a:t>Official presentation of Himself as Messiah</a:t>
            </a:r>
          </a:p>
          <a:p>
            <a:r>
              <a:rPr lang="en-US" dirty="0" smtClean="0"/>
              <a:t>Crowd shouting</a:t>
            </a:r>
          </a:p>
          <a:p>
            <a:pPr lvl="1"/>
            <a:r>
              <a:rPr lang="en-US" dirty="0" smtClean="0"/>
              <a:t>Pharisees in despair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1 donkey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7"/>
          <a:stretch/>
        </p:blipFill>
        <p:spPr>
          <a:xfrm>
            <a:off x="4345360" y="1784390"/>
            <a:ext cx="3932275" cy="3959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82124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 smtClean="0"/>
              <a:t>Jesus Reveals His Authority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58677"/>
            <a:ext cx="7758830" cy="25262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Close of the day: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 and His band rode out of city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Bethany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Morning: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To Jerusalem</a:t>
            </a:r>
            <a:endParaRPr lang="en-US" dirty="0"/>
          </a:p>
        </p:txBody>
      </p:sp>
      <p:pic>
        <p:nvPicPr>
          <p:cNvPr id="3" name="Picture 2" descr="Jesus_WithDisciplesOnRoadToEmmaus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266" y="2723318"/>
            <a:ext cx="4719217" cy="347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/>
                </a:solidFill>
              </a:rPr>
              <a:t>Jesus Curses the Fig Tree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4215381" cy="4599432"/>
          </a:xfrm>
        </p:spPr>
        <p:txBody>
          <a:bodyPr/>
          <a:lstStyle/>
          <a:p>
            <a:r>
              <a:rPr lang="en-US" dirty="0" smtClean="0"/>
              <a:t>Fig tree on roadside</a:t>
            </a:r>
          </a:p>
          <a:p>
            <a:pPr lvl="1"/>
            <a:r>
              <a:rPr lang="en-US" dirty="0" smtClean="0"/>
              <a:t>Abundant foliage; nourished</a:t>
            </a:r>
          </a:p>
          <a:p>
            <a:pPr lvl="1"/>
            <a:r>
              <a:rPr lang="en-US" dirty="0" smtClean="0"/>
              <a:t>No fruit</a:t>
            </a:r>
          </a:p>
          <a:p>
            <a:pPr lvl="1"/>
            <a:r>
              <a:rPr lang="en-US" dirty="0" smtClean="0"/>
              <a:t>Abundant in promise; fruitless</a:t>
            </a:r>
          </a:p>
          <a:p>
            <a:r>
              <a:rPr lang="en-US" dirty="0" smtClean="0"/>
              <a:t>Emblem of Israel</a:t>
            </a:r>
          </a:p>
          <a:p>
            <a:r>
              <a:rPr lang="en-US" dirty="0" smtClean="0"/>
              <a:t>Jesus cursed it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RH-JesusAndFigTree_DSC_01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360" y="1740888"/>
            <a:ext cx="3936417" cy="4382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Jesus Cleanses the Temple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1685847"/>
          </a:xfrm>
        </p:spPr>
        <p:txBody>
          <a:bodyPr/>
          <a:lstStyle/>
          <a:p>
            <a:r>
              <a:rPr lang="en-US" dirty="0" smtClean="0"/>
              <a:t>Final judiciary sentence of Messianic king</a:t>
            </a:r>
          </a:p>
          <a:p>
            <a:pPr lvl="1"/>
            <a:r>
              <a:rPr lang="en-US" dirty="0" smtClean="0"/>
              <a:t>3 years after first</a:t>
            </a:r>
          </a:p>
          <a:p>
            <a:pPr lvl="1"/>
            <a:r>
              <a:rPr lang="en-US" dirty="0" smtClean="0"/>
              <a:t>Temple authorities </a:t>
            </a:r>
            <a:r>
              <a:rPr lang="en-US" dirty="0" smtClean="0"/>
              <a:t>enraged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hpqscan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90" y="2840280"/>
            <a:ext cx="4733953" cy="35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The Greeks Seek to See Jesus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Addressed Philip “Sir, we would see Jesus” (John 12:21)</a:t>
            </a:r>
          </a:p>
          <a:p>
            <a:pPr lvl="1"/>
            <a:r>
              <a:rPr lang="en-US" dirty="0" smtClean="0"/>
              <a:t>Real Greeks</a:t>
            </a:r>
          </a:p>
          <a:p>
            <a:pPr lvl="1"/>
            <a:r>
              <a:rPr lang="en-US" dirty="0" smtClean="0"/>
              <a:t>Forerunner of Gentiles that would come to Him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 descr="greek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203" y="3294654"/>
            <a:ext cx="42672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Proof of Christ’s Authority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Following morning: Fig tree was withered!</a:t>
            </a:r>
          </a:p>
          <a:p>
            <a:pPr lvl="1"/>
            <a:r>
              <a:rPr lang="en-US" dirty="0" smtClean="0"/>
              <a:t>Peter couldn’t understand</a:t>
            </a:r>
          </a:p>
          <a:p>
            <a:pPr lvl="2"/>
            <a:r>
              <a:rPr lang="en-US" dirty="0" smtClean="0"/>
              <a:t>Fulfillment of divine promises, in spite of divine justice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andfigtre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2869852"/>
            <a:ext cx="6985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D16349"/>
                </a:solidFill>
              </a:rPr>
              <a:t>Christ’s Authority Challenged and Defended</a:t>
            </a:r>
            <a:endParaRPr lang="en-US" sz="3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Christ: The Later Perean Ministry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Jesus teaching temple court</a:t>
            </a:r>
          </a:p>
          <a:p>
            <a:r>
              <a:rPr lang="en-US" dirty="0" smtClean="0"/>
              <a:t>Sanhedrin group confronted Jesus</a:t>
            </a:r>
          </a:p>
          <a:p>
            <a:pPr lvl="1"/>
            <a:r>
              <a:rPr lang="en-US" dirty="0" smtClean="0"/>
              <a:t>By what authority do you do these things? Who gave you your authority?</a:t>
            </a:r>
          </a:p>
          <a:p>
            <a:r>
              <a:rPr lang="en-US" dirty="0" smtClean="0"/>
              <a:t>Jesus’ answer:</a:t>
            </a:r>
          </a:p>
          <a:p>
            <a:pPr lvl="1"/>
            <a:r>
              <a:rPr lang="en-US" dirty="0" smtClean="0"/>
              <a:t>John’s baptism: from heaven, or from man?</a:t>
            </a:r>
          </a:p>
          <a:p>
            <a:pPr lvl="1"/>
            <a:r>
              <a:rPr lang="en-US" dirty="0" smtClean="0"/>
              <a:t>Jews did not know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2387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7077</TotalTime>
  <Words>622</Words>
  <Application>Microsoft Macintosh PowerPoint</Application>
  <PresentationFormat>On-screen Show (4:3)</PresentationFormat>
  <Paragraphs>180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Global University of Theological Studies {Life of Christ} </vt:lpstr>
      <vt:lpstr>The Triumphal Entry Into Jerusalem</vt:lpstr>
      <vt:lpstr>The Triumphal Entry Into Jerusalem</vt:lpstr>
      <vt:lpstr>Jesus Reveals His Authority</vt:lpstr>
      <vt:lpstr>Jesus Curses the Fig Tree</vt:lpstr>
      <vt:lpstr>Jesus Cleanses the Temple</vt:lpstr>
      <vt:lpstr>The Greeks Seek to See Jesus</vt:lpstr>
      <vt:lpstr>Proof of Christ’s Authority</vt:lpstr>
      <vt:lpstr>Christ’s Authority Challenged and Defended</vt:lpstr>
      <vt:lpstr>Christ’s Authority Challenged and Defended</vt:lpstr>
      <vt:lpstr>Christ’s Authority Challenged and Defended</vt:lpstr>
      <vt:lpstr>Christ’s Authority Challenged and Defended</vt:lpstr>
      <vt:lpstr>Christ’s Authority Challenged and Defended</vt:lpstr>
      <vt:lpstr>Christ’s Authority Challenged and Defended</vt:lpstr>
      <vt:lpstr>Christ’s Authority Challenged and Defended</vt:lpstr>
      <vt:lpstr>Jesus Silences His Enemies in His Last Public Ministry</vt:lpstr>
      <vt:lpstr>7 Woes Against the Pharisees</vt:lpstr>
      <vt:lpstr>7 Woes Against the Pharisees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Kaylin Shirley</cp:lastModifiedBy>
  <cp:revision>190</cp:revision>
  <dcterms:created xsi:type="dcterms:W3CDTF">2011-08-23T00:03:16Z</dcterms:created>
  <dcterms:modified xsi:type="dcterms:W3CDTF">2011-09-12T19:22:45Z</dcterms:modified>
  <cp:category/>
</cp:coreProperties>
</file>