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9" r:id="rId3"/>
    <p:sldId id="370" r:id="rId4"/>
    <p:sldId id="261" r:id="rId5"/>
    <p:sldId id="295" r:id="rId6"/>
    <p:sldId id="279" r:id="rId7"/>
    <p:sldId id="371" r:id="rId8"/>
    <p:sldId id="330" r:id="rId9"/>
    <p:sldId id="334" r:id="rId10"/>
    <p:sldId id="337" r:id="rId11"/>
    <p:sldId id="339" r:id="rId12"/>
    <p:sldId id="368" r:id="rId13"/>
    <p:sldId id="340" r:id="rId14"/>
    <p:sldId id="341" r:id="rId15"/>
    <p:sldId id="342" r:id="rId16"/>
    <p:sldId id="343" r:id="rId17"/>
    <p:sldId id="372" r:id="rId18"/>
    <p:sldId id="3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9/3/11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9/3/11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rgbClr val="FFFFFF"/>
                </a:solidFill>
              </a:rPr>
              <a:t>Life of Christ: The Galilean Ministry Part II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The Galilean ministry</a:t>
            </a:r>
          </a:p>
          <a:p>
            <a:r>
              <a:rPr lang="en-US" sz="2800" dirty="0" smtClean="0"/>
              <a:t>Part II (part </a:t>
            </a:r>
            <a:r>
              <a:rPr lang="en-US" sz="2800" dirty="0" smtClean="0"/>
              <a:t>2)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Global University of Theological Studies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{</a:t>
            </a:r>
            <a:r>
              <a:rPr lang="en-US" b="1" i="1" dirty="0" smtClean="0"/>
              <a:t>Life of Christ}</a:t>
            </a:r>
            <a:br>
              <a:rPr lang="en-US" b="1" i="1" dirty="0" smtClean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 smtClean="0"/>
              <a:t>Payment of Temple Tax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54559"/>
            <a:ext cx="7758831" cy="50072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“Religious poll tax”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First payable only during census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Now expected annually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Jesus claimed exemption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Peter found money in fish’s mouth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His tax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Jesus’ tax</a:t>
            </a:r>
          </a:p>
        </p:txBody>
      </p:sp>
    </p:spTree>
    <p:extLst>
      <p:ext uri="{BB962C8B-B14F-4D97-AF65-F5344CB8AC3E}">
        <p14:creationId xmlns:p14="http://schemas.microsoft.com/office/powerpoint/2010/main" val="4070430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Instruction to Disciples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Lesson in Greatness and Humility</a:t>
            </a:r>
            <a:endParaRPr lang="en-US" b="1" dirty="0" smtClean="0"/>
          </a:p>
          <a:p>
            <a:r>
              <a:rPr lang="en-US" dirty="0" smtClean="0"/>
              <a:t>Dispute between the 12</a:t>
            </a:r>
          </a:p>
          <a:p>
            <a:pPr lvl="1"/>
            <a:r>
              <a:rPr lang="en-US" dirty="0" smtClean="0"/>
              <a:t>Pre-eminence in Kingdom</a:t>
            </a:r>
          </a:p>
          <a:p>
            <a:pPr lvl="1"/>
            <a:r>
              <a:rPr lang="en-US" dirty="0" smtClean="0"/>
              <a:t>Jesus denounced their selfish ambitions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5" name="Picture 4" descr="images-of-jesus-christ-16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201" y="3422606"/>
            <a:ext cx="3758287" cy="28234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31748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A Lesson in Tolerance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 cast out demons in Jesus’ name</a:t>
            </a:r>
          </a:p>
          <a:p>
            <a:pPr lvl="1"/>
            <a:r>
              <a:rPr lang="en-US" dirty="0" smtClean="0"/>
              <a:t>Would not follow disciples</a:t>
            </a:r>
          </a:p>
          <a:p>
            <a:pPr lvl="1"/>
            <a:r>
              <a:rPr lang="en-US" dirty="0" smtClean="0"/>
              <a:t>Acted out faith in Jesus, not to gain acceptance</a:t>
            </a:r>
          </a:p>
          <a:p>
            <a:pPr lvl="1"/>
            <a:r>
              <a:rPr lang="en-US" dirty="0" smtClean="0"/>
              <a:t>Disciples commanded him to stop</a:t>
            </a:r>
          </a:p>
          <a:p>
            <a:r>
              <a:rPr lang="en-US" dirty="0" smtClean="0"/>
              <a:t>Tolerance</a:t>
            </a:r>
          </a:p>
          <a:p>
            <a:pPr lvl="1"/>
            <a:r>
              <a:rPr lang="en-US" dirty="0" smtClean="0"/>
              <a:t>Stumbling blocks</a:t>
            </a:r>
          </a:p>
          <a:p>
            <a:r>
              <a:rPr lang="en-US" dirty="0" smtClean="0"/>
              <a:t>Jesus’ admonition</a:t>
            </a:r>
          </a:p>
          <a:p>
            <a:pPr lvl="1"/>
            <a:r>
              <a:rPr lang="en-US" dirty="0" smtClean="0"/>
              <a:t>“Salt of the earth”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20787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A Lesson in Forgiveness</a:t>
            </a:r>
            <a:endParaRPr lang="en-US" sz="2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Proper treatment of:</a:t>
            </a:r>
          </a:p>
          <a:p>
            <a:r>
              <a:rPr lang="en-US" dirty="0" smtClean="0"/>
              <a:t>Brother who has wronged another </a:t>
            </a:r>
          </a:p>
          <a:p>
            <a:pPr lvl="1"/>
            <a:r>
              <a:rPr lang="en-US" dirty="0" smtClean="0"/>
              <a:t>Injured party should go to offender</a:t>
            </a:r>
          </a:p>
          <a:p>
            <a:pPr lvl="1"/>
            <a:r>
              <a:rPr lang="en-US" dirty="0" smtClean="0"/>
              <a:t>Confession of guilty party</a:t>
            </a:r>
            <a:endParaRPr lang="en-US" dirty="0" smtClean="0"/>
          </a:p>
          <a:p>
            <a:r>
              <a:rPr lang="en-US" dirty="0" smtClean="0"/>
              <a:t>Humble love = remedy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70089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159874"/>
          </a:xfrm>
        </p:spPr>
        <p:txBody>
          <a:bodyPr/>
          <a:lstStyle/>
          <a:p>
            <a:r>
              <a:rPr lang="en-US" sz="3600" i="1" dirty="0" smtClean="0"/>
              <a:t>The Parable of the Unmerciful Servant </a:t>
            </a:r>
            <a:endParaRPr lang="en-US" sz="36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759442"/>
            <a:ext cx="7758830" cy="46514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Peter: how many times should someone forgive?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Willingness to forgive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Repeated offenses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38438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i="1" dirty="0" smtClean="0">
                <a:solidFill>
                  <a:schemeClr val="accent1"/>
                </a:solidFill>
              </a:rPr>
              <a:t>Three Would-Be Disciples</a:t>
            </a:r>
            <a:endParaRPr lang="en-US" sz="28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4972448" cy="4599432"/>
          </a:xfrm>
        </p:spPr>
        <p:txBody>
          <a:bodyPr/>
          <a:lstStyle/>
          <a:p>
            <a:r>
              <a:rPr lang="en-US" dirty="0" smtClean="0"/>
              <a:t>Jesus’ public ministry – ending</a:t>
            </a:r>
          </a:p>
          <a:p>
            <a:r>
              <a:rPr lang="en-US" dirty="0" smtClean="0"/>
              <a:t>3 men approached Jesus</a:t>
            </a:r>
          </a:p>
          <a:p>
            <a:pPr lvl="1"/>
            <a:r>
              <a:rPr lang="en-US" dirty="0" smtClean="0"/>
              <a:t>Scribe:</a:t>
            </a:r>
            <a:r>
              <a:rPr lang="en-US" dirty="0"/>
              <a:t> </a:t>
            </a:r>
            <a:r>
              <a:rPr lang="en-US" dirty="0" smtClean="0"/>
              <a:t>more committed to comfort</a:t>
            </a:r>
          </a:p>
          <a:p>
            <a:pPr lvl="1"/>
            <a:r>
              <a:rPr lang="en-US" dirty="0" smtClean="0"/>
              <a:t>2nd and 3</a:t>
            </a:r>
            <a:r>
              <a:rPr lang="en-US" baseline="30000" dirty="0" smtClean="0"/>
              <a:t>rd</a:t>
            </a:r>
            <a:r>
              <a:rPr lang="en-US" dirty="0" smtClean="0"/>
              <a:t> men put family ahead of God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Picture 4" descr="jesus-nazare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969" y="1744143"/>
            <a:ext cx="3373236" cy="395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297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43900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The Ridicule of Jesus’ Half-Brothers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Feast of Tabernacles</a:t>
            </a:r>
            <a:endParaRPr lang="en-US" dirty="0" smtClean="0"/>
          </a:p>
          <a:p>
            <a:pPr lvl="1"/>
            <a:r>
              <a:rPr lang="en-US" dirty="0" smtClean="0"/>
              <a:t>Holiest and greatest</a:t>
            </a:r>
          </a:p>
          <a:p>
            <a:pPr lvl="1"/>
            <a:r>
              <a:rPr lang="en-US" dirty="0" smtClean="0"/>
              <a:t>2 million </a:t>
            </a:r>
            <a:r>
              <a:rPr lang="en-US" dirty="0"/>
              <a:t>J</a:t>
            </a:r>
            <a:r>
              <a:rPr lang="en-US" dirty="0" smtClean="0"/>
              <a:t>ews</a:t>
            </a:r>
            <a:endParaRPr lang="en-US" dirty="0" smtClean="0"/>
          </a:p>
          <a:p>
            <a:r>
              <a:rPr lang="en-US" dirty="0" smtClean="0"/>
              <a:t>Jesus’ half brothers urged Him to manifest His Messianic powers</a:t>
            </a:r>
          </a:p>
          <a:p>
            <a:pPr lvl="1"/>
            <a:r>
              <a:rPr lang="en-US" dirty="0" smtClean="0"/>
              <a:t>Ridiculed and insulted Jesus</a:t>
            </a:r>
          </a:p>
          <a:p>
            <a:r>
              <a:rPr lang="en-US" dirty="0" smtClean="0"/>
              <a:t>“My time is not yet come” - Jesus</a:t>
            </a:r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81357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996"/>
            <a:ext cx="8534400" cy="758952"/>
          </a:xfrm>
        </p:spPr>
        <p:txBody>
          <a:bodyPr>
            <a:noAutofit/>
          </a:bodyPr>
          <a:lstStyle/>
          <a:p>
            <a:r>
              <a:rPr lang="en-US" sz="2800" b="1" i="1" dirty="0" smtClean="0">
                <a:solidFill>
                  <a:schemeClr val="accent1"/>
                </a:solidFill>
              </a:rPr>
              <a:t>Jesus Goes Privately with His Disciples to Jerusalem</a:t>
            </a:r>
            <a:endParaRPr lang="en-US" sz="28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death near</a:t>
            </a:r>
          </a:p>
          <a:p>
            <a:r>
              <a:rPr lang="en-US" dirty="0" smtClean="0"/>
              <a:t>Set towards Jerusalem</a:t>
            </a:r>
          </a:p>
          <a:p>
            <a:r>
              <a:rPr lang="en-US" dirty="0" smtClean="0"/>
              <a:t>Jesus planned to pass through Samaria</a:t>
            </a:r>
          </a:p>
          <a:p>
            <a:pPr lvl="1"/>
            <a:r>
              <a:rPr lang="en-US" dirty="0" smtClean="0"/>
              <a:t>Refused to let Him pass</a:t>
            </a:r>
            <a:endParaRPr lang="en-US" dirty="0"/>
          </a:p>
          <a:p>
            <a:pPr lvl="1"/>
            <a:r>
              <a:rPr lang="en-US" dirty="0" smtClean="0"/>
              <a:t>James and John incensed – desired to rain fire on village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37780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996"/>
            <a:ext cx="8534400" cy="758952"/>
          </a:xfrm>
        </p:spPr>
        <p:txBody>
          <a:bodyPr>
            <a:noAutofit/>
          </a:bodyPr>
          <a:lstStyle/>
          <a:p>
            <a:r>
              <a:rPr lang="en-US" sz="2800" b="1" i="1" dirty="0" smtClean="0">
                <a:solidFill>
                  <a:schemeClr val="accent1"/>
                </a:solidFill>
              </a:rPr>
              <a:t>Jesus Goes Privately with His Disciples to Jerusalem</a:t>
            </a:r>
            <a:endParaRPr lang="en-US" sz="28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Jesus’ answer: </a:t>
            </a:r>
          </a:p>
          <a:p>
            <a:pPr lvl="1"/>
            <a:r>
              <a:rPr lang="en-US" dirty="0" smtClean="0"/>
              <a:t>“Son of Man was come not to destroy men’s lives, but to save them.”</a:t>
            </a:r>
          </a:p>
          <a:p>
            <a:r>
              <a:rPr lang="en-US" dirty="0" smtClean="0"/>
              <a:t>Save, not destroy!</a:t>
            </a:r>
          </a:p>
          <a:p>
            <a:pPr lvl="1"/>
            <a:endParaRPr lang="en-US" dirty="0" smtClean="0"/>
          </a:p>
        </p:txBody>
      </p:sp>
      <p:pic>
        <p:nvPicPr>
          <p:cNvPr id="5" name="Picture 4" descr="jerusalem-at-the-time-of-jes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262" y="2562097"/>
            <a:ext cx="3901747" cy="341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071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i="1" dirty="0" smtClean="0"/>
              <a:t>Jesus Foretells His Death and Resurrection</a:t>
            </a:r>
            <a:endParaRPr lang="en-US" sz="32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New phase of Jesus’ ministry</a:t>
            </a:r>
          </a:p>
          <a:p>
            <a:pPr lvl="1"/>
            <a:r>
              <a:rPr lang="en-US" dirty="0" smtClean="0"/>
              <a:t>Acknowledged His Messiah-ship to disciples </a:t>
            </a:r>
          </a:p>
          <a:p>
            <a:r>
              <a:rPr lang="en-US" dirty="0" smtClean="0"/>
              <a:t>Plain statements:</a:t>
            </a:r>
          </a:p>
          <a:p>
            <a:pPr lvl="1"/>
            <a:r>
              <a:rPr lang="en-US" dirty="0" smtClean="0"/>
              <a:t>Suffering</a:t>
            </a:r>
          </a:p>
          <a:p>
            <a:pPr lvl="1"/>
            <a:r>
              <a:rPr lang="en-US" dirty="0" smtClean="0"/>
              <a:t>Death</a:t>
            </a:r>
          </a:p>
          <a:p>
            <a:pPr lvl="1"/>
            <a:r>
              <a:rPr lang="en-US" dirty="0" smtClean="0"/>
              <a:t>Resurrection</a:t>
            </a: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9jesus and his discipl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363" y="2746999"/>
            <a:ext cx="4469399" cy="3352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i="1" dirty="0" smtClean="0"/>
              <a:t>Jesus Foretells His Death and Resurrection</a:t>
            </a:r>
            <a:endParaRPr lang="en-US" sz="32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Jesus’ future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ust head for Jerusalem</a:t>
            </a:r>
          </a:p>
          <a:p>
            <a:pPr lvl="1"/>
            <a:r>
              <a:rPr lang="en-US" dirty="0" smtClean="0"/>
              <a:t>Must suffer</a:t>
            </a:r>
          </a:p>
          <a:p>
            <a:pPr lvl="2"/>
            <a:r>
              <a:rPr lang="en-US" dirty="0" smtClean="0"/>
              <a:t>Killed</a:t>
            </a:r>
          </a:p>
          <a:p>
            <a:pPr lvl="2"/>
            <a:r>
              <a:rPr lang="en-US" dirty="0" smtClean="0"/>
              <a:t>Resurrected</a:t>
            </a: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1563999_f5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217" y="2568960"/>
            <a:ext cx="4706783" cy="3530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38769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 smtClean="0"/>
              <a:t>The Cost of Discipleship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514650"/>
            <a:ext cx="7758830" cy="47471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Fundamental law of discipleship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Cross-bearing</a:t>
            </a:r>
          </a:p>
          <a:p>
            <a:r>
              <a:rPr lang="en-US" b="1" dirty="0" smtClean="0"/>
              <a:t>3 Reasons why men should commit their lives to Him: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Safety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Eternal riches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Jesus will return to judge the world</a:t>
            </a:r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1595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The Coming of the Son of Man in </a:t>
            </a:r>
            <a:r>
              <a:rPr lang="en-US" sz="3000" b="1" i="1" dirty="0">
                <a:solidFill>
                  <a:schemeClr val="accent1"/>
                </a:solidFill>
              </a:rPr>
              <a:t>T</a:t>
            </a:r>
            <a:r>
              <a:rPr lang="en-US" sz="3000" b="1" i="1" dirty="0" smtClean="0">
                <a:solidFill>
                  <a:schemeClr val="accent1"/>
                </a:solidFill>
              </a:rPr>
              <a:t>his Generation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20770" y="1524000"/>
            <a:ext cx="4215381" cy="4599432"/>
          </a:xfrm>
        </p:spPr>
        <p:txBody>
          <a:bodyPr/>
          <a:lstStyle/>
          <a:p>
            <a:r>
              <a:rPr lang="en-US" dirty="0" smtClean="0"/>
              <a:t>Majesty of His sacrifice</a:t>
            </a:r>
          </a:p>
          <a:p>
            <a:r>
              <a:rPr lang="en-US" dirty="0" smtClean="0"/>
              <a:t>Resurrection would demonstrate:</a:t>
            </a:r>
          </a:p>
          <a:p>
            <a:pPr lvl="1"/>
            <a:r>
              <a:rPr lang="en-US" dirty="0" smtClean="0"/>
              <a:t>Power of the Kingdom over the grave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silhouette-of-jes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30" y="1539299"/>
            <a:ext cx="3904623" cy="45317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 smtClean="0"/>
              <a:t>The Transfiguration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64379" cy="4572000"/>
          </a:xfrm>
        </p:spPr>
        <p:txBody>
          <a:bodyPr/>
          <a:lstStyle/>
          <a:p>
            <a:r>
              <a:rPr lang="en-US" dirty="0" smtClean="0"/>
              <a:t>Prediction of Jesus’ resurrection</a:t>
            </a:r>
          </a:p>
          <a:p>
            <a:r>
              <a:rPr lang="en-US" dirty="0" smtClean="0"/>
              <a:t>Mount Hermon</a:t>
            </a:r>
          </a:p>
          <a:p>
            <a:pPr lvl="1"/>
            <a:r>
              <a:rPr lang="en-US" dirty="0" smtClean="0"/>
              <a:t>Jesus took Peter, James and John</a:t>
            </a:r>
          </a:p>
          <a:p>
            <a:pPr lvl="1"/>
            <a:r>
              <a:rPr lang="en-US" dirty="0" smtClean="0"/>
              <a:t>Weary, they fell asleep</a:t>
            </a:r>
          </a:p>
          <a:p>
            <a:r>
              <a:rPr lang="en-US" dirty="0" smtClean="0"/>
              <a:t>Jesus prayed</a:t>
            </a:r>
          </a:p>
          <a:p>
            <a:pPr lvl="1"/>
            <a:r>
              <a:rPr lang="en-US" dirty="0" smtClean="0"/>
              <a:t>Transfigured</a:t>
            </a:r>
          </a:p>
          <a:p>
            <a:pPr lvl="1"/>
            <a:r>
              <a:rPr lang="en-US" dirty="0" smtClean="0"/>
              <a:t>Moses and Elijah</a:t>
            </a:r>
            <a:endParaRPr lang="en-US" dirty="0"/>
          </a:p>
        </p:txBody>
      </p:sp>
      <p:pic>
        <p:nvPicPr>
          <p:cNvPr id="5" name="Picture 4" descr="transfigur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754" y="2907302"/>
            <a:ext cx="4534131" cy="333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 smtClean="0"/>
              <a:t>The Transfiguration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64379" cy="4572000"/>
          </a:xfrm>
        </p:spPr>
        <p:txBody>
          <a:bodyPr/>
          <a:lstStyle/>
          <a:p>
            <a:r>
              <a:rPr lang="en-US" dirty="0" smtClean="0"/>
              <a:t>Moses and Elijah represented:</a:t>
            </a:r>
          </a:p>
          <a:p>
            <a:pPr lvl="1"/>
            <a:r>
              <a:rPr lang="en-US" dirty="0" smtClean="0"/>
              <a:t>Old economy</a:t>
            </a:r>
          </a:p>
          <a:p>
            <a:r>
              <a:rPr lang="en-US" dirty="0" smtClean="0"/>
              <a:t>New exodus</a:t>
            </a:r>
          </a:p>
          <a:p>
            <a:r>
              <a:rPr lang="en-US" dirty="0" smtClean="0"/>
              <a:t>Disciples awed</a:t>
            </a:r>
          </a:p>
          <a:p>
            <a:pPr lvl="1"/>
            <a:r>
              <a:rPr lang="en-US" dirty="0" smtClean="0"/>
              <a:t>Peter – “Allow us to make three tabernacles”</a:t>
            </a:r>
          </a:p>
          <a:p>
            <a:pPr lvl="1"/>
            <a:r>
              <a:rPr lang="en-US" dirty="0" smtClean="0"/>
              <a:t>Voice from heaven – “</a:t>
            </a:r>
            <a:r>
              <a:rPr lang="en-US" dirty="0"/>
              <a:t>M</a:t>
            </a:r>
            <a:r>
              <a:rPr lang="en-US" dirty="0" smtClean="0"/>
              <a:t>y beloved Son” (Matthew 17:5)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811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28599"/>
            <a:ext cx="8531353" cy="888263"/>
          </a:xfrm>
        </p:spPr>
        <p:txBody>
          <a:bodyPr>
            <a:normAutofit fontScale="90000"/>
          </a:bodyPr>
          <a:lstStyle/>
          <a:p>
            <a:r>
              <a:rPr lang="en-US" sz="4000" b="1" i="1" dirty="0" smtClean="0">
                <a:solidFill>
                  <a:schemeClr val="accent1"/>
                </a:solidFill>
              </a:rPr>
              <a:t>The Healing of the Demoniac Boy</a:t>
            </a:r>
            <a:endParaRPr lang="en-US" sz="27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Jesus’ and 3 disciples’ absence:</a:t>
            </a:r>
          </a:p>
          <a:p>
            <a:pPr lvl="1"/>
            <a:r>
              <a:rPr lang="en-US" dirty="0" smtClean="0"/>
              <a:t>Man brought demon possessed son</a:t>
            </a:r>
          </a:p>
          <a:p>
            <a:pPr lvl="1"/>
            <a:r>
              <a:rPr lang="en-US" dirty="0" smtClean="0"/>
              <a:t>The nine apostles failed to cast demon out</a:t>
            </a:r>
          </a:p>
          <a:p>
            <a:r>
              <a:rPr lang="en-US" dirty="0" smtClean="0"/>
              <a:t>At Jesus’ return:</a:t>
            </a:r>
          </a:p>
          <a:p>
            <a:pPr lvl="1"/>
            <a:r>
              <a:rPr lang="en-US" dirty="0" smtClean="0"/>
              <a:t>Man: “Lord if you can…”</a:t>
            </a:r>
          </a:p>
          <a:p>
            <a:r>
              <a:rPr lang="en-US" dirty="0" smtClean="0"/>
              <a:t>“Prayer and fasting…”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43007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Jesus Again Foretells His Death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34962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Jesus mentioned:</a:t>
            </a:r>
          </a:p>
          <a:p>
            <a:pPr lvl="1"/>
            <a:r>
              <a:rPr lang="en-US" dirty="0" smtClean="0"/>
              <a:t>Death</a:t>
            </a:r>
          </a:p>
          <a:p>
            <a:pPr lvl="1"/>
            <a:r>
              <a:rPr lang="en-US" dirty="0" smtClean="0"/>
              <a:t>Burial</a:t>
            </a:r>
          </a:p>
          <a:p>
            <a:pPr lvl="1"/>
            <a:r>
              <a:rPr lang="en-US" dirty="0" smtClean="0"/>
              <a:t>Resurrection</a:t>
            </a:r>
          </a:p>
          <a:p>
            <a:r>
              <a:rPr lang="en-US" dirty="0" smtClean="0"/>
              <a:t>Disciples confused about OT Messianic prophecies</a:t>
            </a: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som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24" t="4319"/>
          <a:stretch/>
        </p:blipFill>
        <p:spPr>
          <a:xfrm>
            <a:off x="5630608" y="1527048"/>
            <a:ext cx="2953008" cy="47107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4872</TotalTime>
  <Words>693</Words>
  <Application>Microsoft Macintosh PowerPoint</Application>
  <PresentationFormat>On-screen Show (4:3)</PresentationFormat>
  <Paragraphs>154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Civic</vt:lpstr>
      <vt:lpstr>Global University of Theological Studies {Life of Christ} </vt:lpstr>
      <vt:lpstr>Jesus Foretells His Death and Resurrection</vt:lpstr>
      <vt:lpstr>Jesus Foretells His Death and Resurrection</vt:lpstr>
      <vt:lpstr>The Cost of Discipleship</vt:lpstr>
      <vt:lpstr>The Coming of the Son of Man in This Generation</vt:lpstr>
      <vt:lpstr>The Transfiguration</vt:lpstr>
      <vt:lpstr>The Transfiguration</vt:lpstr>
      <vt:lpstr>The Healing of the Demoniac Boy</vt:lpstr>
      <vt:lpstr>Jesus Again Foretells His Death</vt:lpstr>
      <vt:lpstr>Payment of Temple Tax</vt:lpstr>
      <vt:lpstr>Instruction to Disciples</vt:lpstr>
      <vt:lpstr>A Lesson in Tolerance</vt:lpstr>
      <vt:lpstr>A Lesson in Forgiveness</vt:lpstr>
      <vt:lpstr>The Parable of the Unmerciful Servant </vt:lpstr>
      <vt:lpstr>Three Would-Be Disciples</vt:lpstr>
      <vt:lpstr>The Ridicule of Jesus’ Half-Brothers</vt:lpstr>
      <vt:lpstr>Jesus Goes Privately with His Disciples to Jerusalem</vt:lpstr>
      <vt:lpstr>Jesus Goes Privately with His Disciples to Jerusalem</vt:lpstr>
    </vt:vector>
  </TitlesOfParts>
  <Manager/>
  <Company> 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Kaylin Shirley</dc:creator>
  <cp:keywords/>
  <dc:description/>
  <cp:lastModifiedBy>Kaylin Shirley</cp:lastModifiedBy>
  <cp:revision>144</cp:revision>
  <dcterms:created xsi:type="dcterms:W3CDTF">2011-08-23T00:03:16Z</dcterms:created>
  <dcterms:modified xsi:type="dcterms:W3CDTF">2011-09-04T00:16:05Z</dcterms:modified>
  <cp:category/>
</cp:coreProperties>
</file>