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21" r:id="rId3"/>
    <p:sldId id="322" r:id="rId4"/>
    <p:sldId id="328" r:id="rId5"/>
    <p:sldId id="325" r:id="rId6"/>
    <p:sldId id="326" r:id="rId7"/>
    <p:sldId id="327" r:id="rId8"/>
    <p:sldId id="329" r:id="rId9"/>
    <p:sldId id="283" r:id="rId10"/>
    <p:sldId id="262" r:id="rId11"/>
    <p:sldId id="259" r:id="rId12"/>
    <p:sldId id="307" r:id="rId13"/>
    <p:sldId id="310" r:id="rId14"/>
    <p:sldId id="316" r:id="rId15"/>
    <p:sldId id="317" r:id="rId16"/>
    <p:sldId id="318" r:id="rId17"/>
    <p:sldId id="319" r:id="rId18"/>
    <p:sldId id="32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569" autoAdjust="0"/>
  </p:normalViewPr>
  <p:slideViewPr>
    <p:cSldViewPr snapToGrid="0" snapToObjects="1">
      <p:cViewPr varScale="1">
        <p:scale>
          <a:sx n="89" d="100"/>
          <a:sy n="89" d="100"/>
        </p:scale>
        <p:origin x="-1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974F-8AFB-CB4A-9971-162352108D18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AEC-6D28-CC4D-BB55-8E9D70A6F5CC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065E-7B2B-D947-9DD4-830DD9B32890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120D-9533-5A48-B8FD-5C5BA628FFD5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AB9B-7861-B84D-A2E3-04CEF0684ECD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5051-53B5-B24F-90E2-B6AAEDC8580E}" type="datetime1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9ACC-698F-6448-B203-A8E0C6C51D89}" type="datetime1">
              <a:rPr lang="en-US" smtClean="0"/>
              <a:t>10/19/11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6EC2-1642-8947-8D18-7D1C82EDF422}" type="datetime1">
              <a:rPr lang="en-US" smtClean="0"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6C862-5398-CC4B-9B52-DEEAF606F753}" type="datetime1">
              <a:rPr lang="en-US" smtClean="0"/>
              <a:t>10/19/11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E1598-4028-504F-81A1-935F39F7D20A}" type="datetime1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EAE44-7E56-A449-8742-AD1B5A0E7AA7}" type="datetime1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99EA1F1-F69F-B942-B3EB-3A72DC66A59E}" type="datetime1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4: The Last Supper / The Farewell Message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IV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3. The Last Supper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Life of Christ 4: The Last Supper / The Farewell Message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The farewell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r>
              <a:rPr lang="en-US" dirty="0" smtClean="0"/>
              <a:t>After Judas left</a:t>
            </a:r>
          </a:p>
          <a:p>
            <a:r>
              <a:rPr lang="en-US" dirty="0" smtClean="0"/>
              <a:t>Promises</a:t>
            </a:r>
          </a:p>
          <a:p>
            <a:pPr lvl="1"/>
            <a:r>
              <a:rPr lang="en-US" dirty="0" smtClean="0"/>
              <a:t>Sacred time</a:t>
            </a:r>
          </a:p>
          <a:p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 descr="Last-Supp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41" y="2993450"/>
            <a:ext cx="5582054" cy="28608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The New Commandment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762000" y="455713"/>
            <a:ext cx="7543592" cy="3824963"/>
          </a:xfrm>
        </p:spPr>
        <p:txBody>
          <a:bodyPr/>
          <a:lstStyle/>
          <a:p>
            <a:r>
              <a:rPr lang="en-US" dirty="0" smtClean="0"/>
              <a:t>“Love one another”</a:t>
            </a:r>
            <a:endParaRPr lang="en-US" dirty="0"/>
          </a:p>
          <a:p>
            <a:pPr lvl="1"/>
            <a:r>
              <a:rPr lang="en-US" dirty="0" smtClean="0"/>
              <a:t>True test of discipleship</a:t>
            </a:r>
          </a:p>
          <a:p>
            <a:r>
              <a:rPr lang="en-US" dirty="0" smtClean="0"/>
              <a:t>Precept: </a:t>
            </a:r>
          </a:p>
          <a:p>
            <a:pPr lvl="1"/>
            <a:r>
              <a:rPr lang="en-US" dirty="0" smtClean="0"/>
              <a:t>Law of Moses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4" descr="2446qv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8" y="1583849"/>
            <a:ext cx="4564847" cy="33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Let not your heart be troubled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 smtClean="0"/>
              <a:t>Disciples sorrowful</a:t>
            </a:r>
          </a:p>
          <a:p>
            <a:r>
              <a:rPr lang="en-US" dirty="0" smtClean="0"/>
              <a:t>Jesus gave:</a:t>
            </a:r>
          </a:p>
          <a:p>
            <a:pPr lvl="1"/>
            <a:r>
              <a:rPr lang="en-US" dirty="0" smtClean="0"/>
              <a:t>Consolation</a:t>
            </a:r>
          </a:p>
          <a:p>
            <a:pPr lvl="1"/>
            <a:r>
              <a:rPr lang="en-US" dirty="0" smtClean="0"/>
              <a:t>Reassurance</a:t>
            </a:r>
          </a:p>
          <a:p>
            <a:pPr lvl="2"/>
            <a:r>
              <a:rPr lang="en-US" dirty="0" smtClean="0"/>
              <a:t>Preparing lodgings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pic>
        <p:nvPicPr>
          <p:cNvPr id="7" name="Picture 6" descr="jesus-comforts-a-distressed-man-GoodSalt-dmtas009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897"/>
          <a:stretch/>
        </p:blipFill>
        <p:spPr>
          <a:xfrm>
            <a:off x="3748021" y="2896591"/>
            <a:ext cx="4600382" cy="3094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D. Show us the Father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3795533"/>
          </a:xfrm>
        </p:spPr>
        <p:txBody>
          <a:bodyPr/>
          <a:lstStyle/>
          <a:p>
            <a:r>
              <a:rPr lang="en-US" dirty="0" smtClean="0"/>
              <a:t>Philip’s request</a:t>
            </a:r>
          </a:p>
          <a:p>
            <a:r>
              <a:rPr lang="en-US" dirty="0" smtClean="0"/>
              <a:t>“He that hath seen me hath seen the Father”</a:t>
            </a:r>
          </a:p>
          <a:p>
            <a:r>
              <a:rPr lang="en-US" dirty="0" smtClean="0"/>
              <a:t>Jesus Christ and the Father are one</a:t>
            </a:r>
          </a:p>
        </p:txBody>
      </p:sp>
      <p:pic>
        <p:nvPicPr>
          <p:cNvPr id="5" name="Picture 4" descr="LastSupperDetailMidd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897" y="2196125"/>
            <a:ext cx="2597579" cy="259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87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E. Another Comforter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3795533"/>
          </a:xfrm>
        </p:spPr>
        <p:txBody>
          <a:bodyPr/>
          <a:lstStyle/>
          <a:p>
            <a:r>
              <a:rPr lang="en-US" dirty="0" smtClean="0"/>
              <a:t>He would not leave them comfortless</a:t>
            </a:r>
          </a:p>
          <a:p>
            <a:r>
              <a:rPr lang="en-US" dirty="0" smtClean="0"/>
              <a:t>“Another comforter”</a:t>
            </a:r>
          </a:p>
          <a:p>
            <a:pPr lvl="1"/>
            <a:r>
              <a:rPr lang="en-US" dirty="0" smtClean="0"/>
              <a:t>New ministry</a:t>
            </a:r>
          </a:p>
          <a:p>
            <a:pPr lvl="1"/>
            <a:r>
              <a:rPr lang="en-US" dirty="0" smtClean="0"/>
              <a:t>“He dwelt with them”</a:t>
            </a:r>
          </a:p>
          <a:p>
            <a:endParaRPr lang="en-US" dirty="0" smtClean="0"/>
          </a:p>
        </p:txBody>
      </p:sp>
      <p:pic>
        <p:nvPicPr>
          <p:cNvPr id="3" name="Picture 2" descr="Clouds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349" y="1198589"/>
            <a:ext cx="3982183" cy="4061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58004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F. The ministry of the comforter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876997"/>
          </a:xfrm>
        </p:spPr>
        <p:txBody>
          <a:bodyPr>
            <a:normAutofit/>
          </a:bodyPr>
          <a:lstStyle/>
          <a:p>
            <a:r>
              <a:rPr lang="en-US" dirty="0"/>
              <a:t>John 14:</a:t>
            </a:r>
            <a:r>
              <a:rPr lang="en-US" dirty="0" smtClean="0"/>
              <a:t>16</a:t>
            </a:r>
          </a:p>
          <a:p>
            <a:pPr lvl="1"/>
            <a:r>
              <a:rPr lang="en-US" dirty="0" smtClean="0"/>
              <a:t>Abide with them forever</a:t>
            </a:r>
          </a:p>
          <a:p>
            <a:r>
              <a:rPr lang="en-US" dirty="0"/>
              <a:t>John 14:</a:t>
            </a:r>
            <a:r>
              <a:rPr lang="en-US" dirty="0" smtClean="0"/>
              <a:t>17</a:t>
            </a:r>
          </a:p>
          <a:p>
            <a:pPr lvl="1"/>
            <a:r>
              <a:rPr lang="en-US" dirty="0" smtClean="0"/>
              <a:t>Dwell with them and in them</a:t>
            </a:r>
          </a:p>
          <a:p>
            <a:r>
              <a:rPr lang="en-US" dirty="0"/>
              <a:t>John 14:</a:t>
            </a:r>
            <a:r>
              <a:rPr lang="en-US" dirty="0" smtClean="0"/>
              <a:t>26</a:t>
            </a:r>
          </a:p>
          <a:p>
            <a:pPr lvl="1"/>
            <a:r>
              <a:rPr lang="en-US" dirty="0"/>
              <a:t>Teach them all </a:t>
            </a:r>
            <a:r>
              <a:rPr lang="en-US" dirty="0" smtClean="0"/>
              <a:t>things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4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F. The ministry of the comforter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876997"/>
          </a:xfrm>
        </p:spPr>
        <p:txBody>
          <a:bodyPr>
            <a:normAutofit/>
          </a:bodyPr>
          <a:lstStyle/>
          <a:p>
            <a:r>
              <a:rPr lang="en-US" dirty="0"/>
              <a:t>John 15:26</a:t>
            </a:r>
          </a:p>
          <a:p>
            <a:pPr lvl="1"/>
            <a:r>
              <a:rPr lang="en-US" dirty="0"/>
              <a:t>Testify of </a:t>
            </a:r>
            <a:r>
              <a:rPr lang="en-US" dirty="0" smtClean="0"/>
              <a:t>Christ</a:t>
            </a:r>
          </a:p>
          <a:p>
            <a:r>
              <a:rPr lang="en-US" dirty="0"/>
              <a:t>John 16:</a:t>
            </a:r>
            <a:r>
              <a:rPr lang="en-US" dirty="0" smtClean="0"/>
              <a:t>8</a:t>
            </a:r>
          </a:p>
          <a:p>
            <a:pPr lvl="1"/>
            <a:r>
              <a:rPr lang="en-US" dirty="0"/>
              <a:t>Reprove the world of sin, righteousness, and of </a:t>
            </a:r>
            <a:r>
              <a:rPr lang="en-US" dirty="0" smtClean="0"/>
              <a:t>judgment</a:t>
            </a:r>
          </a:p>
          <a:p>
            <a:r>
              <a:rPr lang="en-US" dirty="0"/>
              <a:t>John 16:</a:t>
            </a:r>
            <a:r>
              <a:rPr lang="en-US" dirty="0" smtClean="0"/>
              <a:t>13</a:t>
            </a:r>
          </a:p>
          <a:p>
            <a:pPr lvl="1"/>
            <a:r>
              <a:rPr lang="en-US" dirty="0"/>
              <a:t>Guide into all truth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53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G. Final exhortations and instructions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3990171" cy="379553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The </a:t>
            </a:r>
            <a:r>
              <a:rPr lang="en-US" b="1" dirty="0"/>
              <a:t>Necessity of Bearing </a:t>
            </a:r>
            <a:r>
              <a:rPr lang="en-US" b="1" dirty="0" smtClean="0"/>
              <a:t>Fruit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They </a:t>
            </a:r>
            <a:r>
              <a:rPr lang="en-US" b="1" dirty="0"/>
              <a:t>Could Expect </a:t>
            </a:r>
            <a:r>
              <a:rPr lang="en-US" b="1" dirty="0" smtClean="0"/>
              <a:t>Persecution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The </a:t>
            </a:r>
            <a:r>
              <a:rPr lang="en-US" b="1" dirty="0"/>
              <a:t>Disciples Would Do Greater Works.</a:t>
            </a:r>
            <a:endParaRPr lang="en-US" b="1" dirty="0" smtClean="0"/>
          </a:p>
        </p:txBody>
      </p:sp>
      <p:pic>
        <p:nvPicPr>
          <p:cNvPr id="3" name="Picture 2" descr="jesus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815" y="1863531"/>
            <a:ext cx="3749647" cy="2112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10541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H. The Lord’s prayer (John 17)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87699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For Himself</a:t>
            </a:r>
          </a:p>
          <a:p>
            <a:pPr marL="514350" indent="-514350">
              <a:buAutoNum type="arabicPeriod"/>
            </a:pPr>
            <a:r>
              <a:rPr lang="en-US" dirty="0" smtClean="0"/>
              <a:t>For His disciples</a:t>
            </a:r>
          </a:p>
          <a:p>
            <a:pPr marL="514350" indent="-514350">
              <a:buAutoNum type="arabicPeriod"/>
            </a:pPr>
            <a:r>
              <a:rPr lang="en-US" dirty="0" smtClean="0"/>
              <a:t>For all who should believe</a:t>
            </a:r>
          </a:p>
          <a:p>
            <a:pPr marL="514350" indent="-514350">
              <a:buAutoNum type="arabicPeriod"/>
            </a:pPr>
            <a:r>
              <a:rPr lang="en-US" dirty="0" smtClean="0"/>
              <a:t>For all disciples in eternity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71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The upper room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545840"/>
          </a:xfrm>
        </p:spPr>
        <p:txBody>
          <a:bodyPr>
            <a:normAutofit/>
          </a:bodyPr>
          <a:lstStyle/>
          <a:p>
            <a:r>
              <a:rPr lang="en-US" dirty="0" smtClean="0"/>
              <a:t>Instructions:</a:t>
            </a:r>
          </a:p>
          <a:p>
            <a:pPr lvl="1"/>
            <a:r>
              <a:rPr lang="en-US" dirty="0" smtClean="0"/>
              <a:t>Man with picture</a:t>
            </a:r>
          </a:p>
          <a:p>
            <a:pPr lvl="1"/>
            <a:r>
              <a:rPr lang="en-US" dirty="0" smtClean="0"/>
              <a:t>Follow man</a:t>
            </a:r>
          </a:p>
          <a:p>
            <a:pPr lvl="1"/>
            <a:r>
              <a:rPr lang="en-US" dirty="0" smtClean="0"/>
              <a:t>“Where is the </a:t>
            </a:r>
            <a:r>
              <a:rPr lang="en-US" dirty="0" err="1" smtClean="0"/>
              <a:t>guestchamber</a:t>
            </a:r>
            <a:r>
              <a:rPr lang="en-US" dirty="0" smtClean="0"/>
              <a:t>?”</a:t>
            </a:r>
          </a:p>
          <a:p>
            <a:pPr lvl="1"/>
            <a:r>
              <a:rPr lang="en-US" dirty="0" smtClean="0"/>
              <a:t>Passover meal</a:t>
            </a:r>
          </a:p>
        </p:txBody>
      </p:sp>
      <p:pic>
        <p:nvPicPr>
          <p:cNvPr id="3" name="Picture 2" descr="upper roo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51" b="5756"/>
          <a:stretch/>
        </p:blipFill>
        <p:spPr>
          <a:xfrm>
            <a:off x="4081442" y="2323663"/>
            <a:ext cx="4052901" cy="2970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0204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The Passover meal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Benediction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Handwashing</a:t>
            </a:r>
            <a:r>
              <a:rPr lang="en-US" dirty="0" smtClean="0"/>
              <a:t>; prayer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Bitter herbs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Lamb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Benediction, bitter herbs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cup of wine, origin of feast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54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The Passover meal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part </a:t>
            </a:r>
            <a:r>
              <a:rPr lang="en-US" dirty="0" err="1" smtClean="0"/>
              <a:t>Hallel</a:t>
            </a:r>
            <a:endParaRPr lang="en-US" dirty="0" smtClean="0"/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Master’s hands washed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Eating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Hand washing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cup wine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 </a:t>
            </a:r>
            <a:r>
              <a:rPr lang="en-US" dirty="0" err="1" smtClean="0"/>
              <a:t>Hallel</a:t>
            </a:r>
            <a:endParaRPr lang="en-US" dirty="0" smtClean="0"/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cup wine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1303155916-7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33" t="7497"/>
          <a:stretch/>
        </p:blipFill>
        <p:spPr>
          <a:xfrm>
            <a:off x="5447923" y="2449007"/>
            <a:ext cx="2900480" cy="3572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6635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Jesus washed the feet of His disciples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4361209" cy="4009566"/>
          </a:xfrm>
        </p:spPr>
        <p:txBody>
          <a:bodyPr>
            <a:normAutofit/>
          </a:bodyPr>
          <a:lstStyle/>
          <a:p>
            <a:r>
              <a:rPr lang="en-US" dirty="0" smtClean="0"/>
              <a:t>Hearts of disciples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False ambition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Pride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Jealousy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Bitterness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Jewish custom – washing feet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Servant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Christ’s redemptive work</a:t>
            </a: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pPr lvl="2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6" name="Picture 5" descr="jesus-washing-apostles-fee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478" y="1455430"/>
            <a:ext cx="3402384" cy="2617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8195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Jesus declared Judas as the traitor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8640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“One of you will betray me”</a:t>
            </a:r>
          </a:p>
          <a:p>
            <a:pPr lvl="1"/>
            <a:r>
              <a:rPr lang="en-US" dirty="0" smtClean="0"/>
              <a:t>Disciples anxious / suspicious</a:t>
            </a:r>
          </a:p>
          <a:p>
            <a:r>
              <a:rPr lang="en-US" dirty="0"/>
              <a:t>“It is he to whom I shall give the sop after dipping it.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Great honor</a:t>
            </a:r>
          </a:p>
          <a:p>
            <a:r>
              <a:rPr lang="en-US" dirty="0" smtClean="0"/>
              <a:t>Judas left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76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820816"/>
                </a:solidFill>
              </a:rPr>
              <a:t>E. Jesus institutes the Lord’s supper</a:t>
            </a:r>
            <a:endParaRPr lang="en-US" sz="4400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Ordinance of the church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Continuation of the Christian’s spiritual life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Memorial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Redemptive death of Jesus</a:t>
            </a:r>
          </a:p>
          <a:p>
            <a:pPr lvl="1"/>
            <a:endParaRPr lang="en-US" dirty="0" smtClean="0"/>
          </a:p>
        </p:txBody>
      </p:sp>
      <p:pic>
        <p:nvPicPr>
          <p:cNvPr id="3" name="Picture 2" descr="poc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75277"/>
            <a:ext cx="36830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8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F. The Last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upper concluded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8640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Farewell message</a:t>
            </a:r>
          </a:p>
          <a:p>
            <a:r>
              <a:rPr lang="en-US" dirty="0" smtClean="0"/>
              <a:t>Singing of hymn</a:t>
            </a:r>
          </a:p>
          <a:p>
            <a:r>
              <a:rPr lang="en-US" dirty="0" smtClean="0"/>
              <a:t>Left Upper Room</a:t>
            </a:r>
          </a:p>
          <a:p>
            <a:pPr lvl="1"/>
            <a:r>
              <a:rPr lang="en-US" dirty="0" smtClean="0"/>
              <a:t>Garden of Gethsemane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990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</a:t>
            </a:r>
            <a:r>
              <a:rPr lang="en-US" dirty="0" smtClean="0">
                <a:solidFill>
                  <a:srgbClr val="820816"/>
                </a:solidFill>
              </a:rPr>
              <a:t>IV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4</a:t>
            </a:r>
            <a:r>
              <a:rPr lang="en-US" sz="4400" smtClean="0"/>
              <a:t>. </a:t>
            </a:r>
            <a:r>
              <a:rPr lang="en-US" sz="4400" dirty="0" smtClean="0"/>
              <a:t>The Farewell Message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FFFFFF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of Theological Studies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Last Supper / The Farewell Message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2560</TotalTime>
  <Words>629</Words>
  <Application>Microsoft Macintosh PowerPoint</Application>
  <PresentationFormat>On-screen Show (4:3)</PresentationFormat>
  <Paragraphs>136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Newsprint</vt:lpstr>
      <vt:lpstr>Life of Christ IV</vt:lpstr>
      <vt:lpstr>A. The upper room</vt:lpstr>
      <vt:lpstr>B. The Passover meal</vt:lpstr>
      <vt:lpstr>B. The Passover meal</vt:lpstr>
      <vt:lpstr>C. Jesus washed the feet of His disciples</vt:lpstr>
      <vt:lpstr>D. Jesus declared Judas as the traitor</vt:lpstr>
      <vt:lpstr>E. Jesus institutes the Lord’s supper</vt:lpstr>
      <vt:lpstr>F. The Last Supper concluded</vt:lpstr>
      <vt:lpstr>Life of Christ IV</vt:lpstr>
      <vt:lpstr>A. The farewell message</vt:lpstr>
      <vt:lpstr>B. The New Commandment</vt:lpstr>
      <vt:lpstr>C. Let not your heart be troubled</vt:lpstr>
      <vt:lpstr>D. Show us the Father</vt:lpstr>
      <vt:lpstr>E. Another Comforter</vt:lpstr>
      <vt:lpstr>F. The ministry of the comforter</vt:lpstr>
      <vt:lpstr>F. The ministry of the comforter</vt:lpstr>
      <vt:lpstr>G. Final exhortations and instructions</vt:lpstr>
      <vt:lpstr>H. The Lord’s prayer (John 17)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79</cp:revision>
  <dcterms:created xsi:type="dcterms:W3CDTF">2011-09-13T17:55:03Z</dcterms:created>
  <dcterms:modified xsi:type="dcterms:W3CDTF">2011-10-20T03:27:15Z</dcterms:modified>
</cp:coreProperties>
</file>