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handoutMasterIdLst>
    <p:handoutMasterId r:id="rId16"/>
  </p:handoutMasterIdLst>
  <p:sldIdLst>
    <p:sldId id="256" r:id="rId2"/>
    <p:sldId id="262" r:id="rId3"/>
    <p:sldId id="259" r:id="rId4"/>
    <p:sldId id="307" r:id="rId5"/>
    <p:sldId id="310" r:id="rId6"/>
    <p:sldId id="283" r:id="rId7"/>
    <p:sldId id="284" r:id="rId8"/>
    <p:sldId id="314" r:id="rId9"/>
    <p:sldId id="302" r:id="rId10"/>
    <p:sldId id="315" r:id="rId11"/>
    <p:sldId id="303" r:id="rId12"/>
    <p:sldId id="312" r:id="rId13"/>
    <p:sldId id="313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2" autoAdjust="0"/>
    <p:restoredTop sz="94569" autoAdjust="0"/>
  </p:normalViewPr>
  <p:slideViewPr>
    <p:cSldViewPr snapToGrid="0" snapToObjects="1">
      <p:cViewPr varScale="1">
        <p:scale>
          <a:sx n="89" d="100"/>
          <a:sy n="89" d="100"/>
        </p:scale>
        <p:origin x="-140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632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7B90E8-F0B8-9E45-AA2F-ACCDB9FABA17}" type="datetimeFigureOut">
              <a:rPr lang="en-US" smtClean="0"/>
              <a:t>10/17/11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6ECD3E-2893-A04E-B771-A21724D066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89650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BD9DE6-61E5-8646-AD4C-DEC77A362640}" type="datetimeFigureOut">
              <a:rPr lang="en-US" smtClean="0"/>
              <a:t>10/17/11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06CC67-E019-0342-BD3C-6F9194A93C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02105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F0ED2-0332-7448-904A-3B2E5BA661EB}" type="datetime1">
              <a:rPr lang="en-US" smtClean="0"/>
              <a:t>10/17/11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Triumphant Entry / Passion Week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43D11-93DF-F548-84F2-934D8BE8D56D}" type="datetime1">
              <a:rPr lang="en-US" smtClean="0"/>
              <a:t>10/17/11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Triumphant Entry / Passion Week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24F01-1257-D748-8E12-C13DF3C7F0DE}" type="datetime1">
              <a:rPr lang="en-US" smtClean="0"/>
              <a:t>10/17/11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Triumphant Entry / Passion Week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4D5EB-A901-6F4B-A663-472E6607AC3E}" type="datetime1">
              <a:rPr lang="en-US" smtClean="0"/>
              <a:t>10/17/11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Triumphant Entry / Passion Week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xmlns:p14="http://schemas.microsoft.com/office/powerpoint/2010/main"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F9F1B-DD6E-C74C-AB07-5B1AD8BBC1F3}" type="datetime1">
              <a:rPr lang="en-US" smtClean="0"/>
              <a:t>10/17/11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Triumphant Entry / Passion Week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B9EB9-E0B6-F149-B638-D47545FC1A31}" type="datetime1">
              <a:rPr lang="en-US" smtClean="0"/>
              <a:t>10/17/11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Triumphant Entry / Passion Week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xmlns:p14="http://schemas.microsoft.com/office/powerpoint/2010/main"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" grpId="0" build="p">
        <p:tmplLst>
          <p:tmpl lvl="1">
            <p:tnLst>
              <p:par>
                <p:cTn xmlns:p14="http://schemas.microsoft.com/office/powerpoint/2010/main"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55BB2-9589-3143-999A-4FD4B7F63966}" type="datetime1">
              <a:rPr lang="en-US" smtClean="0"/>
              <a:t>10/17/11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Triumphant Entry / Passion Week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5A6F8-73C5-C847-B5F9-14BFAB4A2377}" type="datetime1">
              <a:rPr lang="en-US" smtClean="0"/>
              <a:t>10/17/11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Triumphant Entry / Passion Week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74162-AE81-D84B-9A3A-22343413D975}" type="datetime1">
              <a:rPr lang="en-US" smtClean="0"/>
              <a:t>10/17/11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Triumphant Entry / Passion Week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769D2-2F0B-4945-A381-0659E4866F18}" type="datetime1">
              <a:rPr lang="en-US" smtClean="0"/>
              <a:t>10/17/11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Triumphant Entry / Passion Week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4D3CA-E094-0D4B-8CD0-AE6702D6CF1E}" type="datetime1">
              <a:rPr lang="en-US" smtClean="0"/>
              <a:t>10/17/11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Triumphant Entry / Passion Week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4B14B48B-5434-F543-B65F-1311D6F0B27F}" type="datetime1">
              <a:rPr lang="en-US" smtClean="0"/>
              <a:t>10/17/11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en-US" smtClean="0"/>
              <a:t>Life of Christ 4: The Triumphant Entry / Passion Week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FEBEB0A-9E3D-4B14-9782-E2AE3DA60D9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Courier New"/>
        <a:buChar char="o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v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Life of Christ </a:t>
            </a:r>
            <a:r>
              <a:rPr lang="en-US" dirty="0" smtClean="0">
                <a:solidFill>
                  <a:schemeClr val="tx1"/>
                </a:solidFill>
              </a:rPr>
              <a:t>IV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1999" y="4663204"/>
            <a:ext cx="7415155" cy="1484376"/>
          </a:xfrm>
        </p:spPr>
        <p:txBody>
          <a:bodyPr>
            <a:normAutofit/>
          </a:bodyPr>
          <a:lstStyle/>
          <a:p>
            <a:r>
              <a:rPr lang="en-US" sz="4400" dirty="0" smtClean="0"/>
              <a:t>1. </a:t>
            </a:r>
            <a:r>
              <a:rPr lang="en-US" sz="4400" dirty="0" smtClean="0"/>
              <a:t>The Triumphant Entry</a:t>
            </a:r>
            <a:endParaRPr lang="en-US" sz="4400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0" y="1532160"/>
            <a:ext cx="8005224" cy="1524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80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600" dirty="0" smtClean="0">
                <a:solidFill>
                  <a:schemeClr val="bg1"/>
                </a:solidFill>
              </a:rPr>
              <a:t>Global University </a:t>
            </a:r>
          </a:p>
          <a:p>
            <a:r>
              <a:rPr lang="en-US" sz="3600" dirty="0" smtClean="0">
                <a:solidFill>
                  <a:schemeClr val="bg1"/>
                </a:solidFill>
              </a:rPr>
              <a:t>of Theological Studies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Life of Christ 4: The Triumphant Entry / Passion Week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64295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399530"/>
            <a:ext cx="7586404" cy="1917981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B. </a:t>
            </a:r>
            <a:r>
              <a:rPr lang="en-US" dirty="0" smtClean="0">
                <a:solidFill>
                  <a:schemeClr val="bg1"/>
                </a:solidFill>
              </a:rPr>
              <a:t>It is difficult to give the events in chronological order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Triumphant Entry / Passion Week</a:t>
            </a:r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762000" y="2425716"/>
            <a:ext cx="7557862" cy="378305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Wednesday:</a:t>
            </a:r>
          </a:p>
          <a:p>
            <a:pPr lvl="1"/>
            <a:r>
              <a:rPr lang="en-US" dirty="0" smtClean="0"/>
              <a:t>Last supper</a:t>
            </a:r>
          </a:p>
          <a:p>
            <a:pPr lvl="1"/>
            <a:r>
              <a:rPr lang="en-US" dirty="0" smtClean="0"/>
              <a:t>Farewell discourses</a:t>
            </a:r>
          </a:p>
          <a:p>
            <a:pPr lvl="1"/>
            <a:r>
              <a:rPr lang="en-US" dirty="0" smtClean="0"/>
              <a:t>Gethsemane</a:t>
            </a:r>
          </a:p>
          <a:p>
            <a:r>
              <a:rPr lang="en-US" dirty="0" smtClean="0"/>
              <a:t>Thursday:</a:t>
            </a:r>
          </a:p>
          <a:p>
            <a:pPr lvl="1"/>
            <a:r>
              <a:rPr lang="en-US" dirty="0" smtClean="0"/>
              <a:t>Arrested and tried</a:t>
            </a:r>
          </a:p>
          <a:p>
            <a:pPr lvl="1"/>
            <a:r>
              <a:rPr lang="en-US" dirty="0" smtClean="0"/>
              <a:t>Crucified and buried</a:t>
            </a:r>
          </a:p>
          <a:p>
            <a:r>
              <a:rPr lang="en-US" dirty="0" smtClean="0"/>
              <a:t>Sunday morning:</a:t>
            </a:r>
          </a:p>
          <a:p>
            <a:pPr lvl="1"/>
            <a:r>
              <a:rPr lang="en-US" dirty="0" smtClean="0"/>
              <a:t>resurrected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934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4572000"/>
            <a:ext cx="7557863" cy="16002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820816"/>
                </a:solidFill>
              </a:rPr>
              <a:t>C. </a:t>
            </a:r>
            <a:r>
              <a:rPr lang="en-US" dirty="0" smtClean="0">
                <a:solidFill>
                  <a:srgbClr val="820816"/>
                </a:solidFill>
              </a:rPr>
              <a:t>Two mites given by a widow</a:t>
            </a:r>
            <a:endParaRPr lang="en-US" dirty="0">
              <a:solidFill>
                <a:srgbClr val="820816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Triumphant Entry / Passion Week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762000" y="562434"/>
            <a:ext cx="4475375" cy="4360344"/>
          </a:xfrm>
        </p:spPr>
        <p:txBody>
          <a:bodyPr>
            <a:normAutofit/>
          </a:bodyPr>
          <a:lstStyle/>
          <a:p>
            <a:r>
              <a:rPr lang="en-US" dirty="0" smtClean="0"/>
              <a:t>Treasury</a:t>
            </a:r>
          </a:p>
          <a:p>
            <a:pPr lvl="1"/>
            <a:r>
              <a:rPr lang="en-US" dirty="0" smtClean="0">
                <a:solidFill>
                  <a:schemeClr val="accent1"/>
                </a:solidFill>
              </a:rPr>
              <a:t>Freewill offerings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Widow</a:t>
            </a:r>
          </a:p>
          <a:p>
            <a:pPr lvl="1"/>
            <a:r>
              <a:rPr lang="en-US" dirty="0" smtClean="0">
                <a:solidFill>
                  <a:schemeClr val="accent1"/>
                </a:solidFill>
              </a:rPr>
              <a:t>Two mites</a:t>
            </a:r>
          </a:p>
          <a:p>
            <a:pPr lvl="1"/>
            <a:endParaRPr lang="en-US" dirty="0" smtClean="0">
              <a:solidFill>
                <a:schemeClr val="accent1"/>
              </a:solidFill>
            </a:endParaRPr>
          </a:p>
          <a:p>
            <a:pPr lvl="2"/>
            <a:endParaRPr lang="en-US" dirty="0" smtClean="0">
              <a:solidFill>
                <a:schemeClr val="accent1"/>
              </a:solidFill>
            </a:endParaRPr>
          </a:p>
          <a:p>
            <a:endParaRPr lang="en-US" dirty="0"/>
          </a:p>
        </p:txBody>
      </p:sp>
      <p:pic>
        <p:nvPicPr>
          <p:cNvPr id="3" name="Picture 2" descr="the-widows-mites-zoom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6309" y="2011917"/>
            <a:ext cx="5350846" cy="23971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0973320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399530"/>
            <a:ext cx="7586404" cy="1917981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D. </a:t>
            </a:r>
            <a:r>
              <a:rPr lang="en-US" dirty="0" smtClean="0">
                <a:solidFill>
                  <a:schemeClr val="bg1"/>
                </a:solidFill>
              </a:rPr>
              <a:t>The appeal of the Greek proselytes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Triumphant Entry / Passion Week</a:t>
            </a:r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762000" y="2425717"/>
            <a:ext cx="3890273" cy="3595768"/>
          </a:xfrm>
        </p:spPr>
        <p:txBody>
          <a:bodyPr>
            <a:normAutofit/>
          </a:bodyPr>
          <a:lstStyle/>
          <a:p>
            <a:r>
              <a:rPr lang="en-US" dirty="0" smtClean="0"/>
              <a:t>From Galilee</a:t>
            </a:r>
          </a:p>
          <a:p>
            <a:pPr lvl="1"/>
            <a:r>
              <a:rPr lang="en-US" dirty="0" smtClean="0"/>
              <a:t>Knew Philip</a:t>
            </a:r>
          </a:p>
          <a:p>
            <a:r>
              <a:rPr lang="en-US" dirty="0" smtClean="0"/>
              <a:t>Forerunners of multitudes of Gentiles</a:t>
            </a:r>
          </a:p>
          <a:p>
            <a:r>
              <a:rPr lang="en-US" dirty="0" smtClean="0"/>
              <a:t>Racial barriers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pic>
        <p:nvPicPr>
          <p:cNvPr id="6" name="Picture 5" descr="Hole_jesus_calls_levi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1778" y="2582676"/>
            <a:ext cx="3476625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78472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4572000"/>
            <a:ext cx="7557863" cy="1600200"/>
          </a:xfrm>
        </p:spPr>
        <p:txBody>
          <a:bodyPr>
            <a:noAutofit/>
          </a:bodyPr>
          <a:lstStyle/>
          <a:p>
            <a:r>
              <a:rPr lang="en-US" sz="4400" dirty="0" smtClean="0">
                <a:solidFill>
                  <a:srgbClr val="820816"/>
                </a:solidFill>
              </a:rPr>
              <a:t>E. </a:t>
            </a:r>
            <a:r>
              <a:rPr lang="en-US" sz="4400" dirty="0" smtClean="0">
                <a:solidFill>
                  <a:srgbClr val="820816"/>
                </a:solidFill>
              </a:rPr>
              <a:t>Three Questions Answered</a:t>
            </a:r>
            <a:endParaRPr lang="en-US" sz="4400" dirty="0">
              <a:solidFill>
                <a:srgbClr val="820816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Triumphant Entry / Passion Week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762000" y="562434"/>
            <a:ext cx="7557862" cy="4360344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Is it lawful to pay tribute to Caesar?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accent1"/>
                </a:solidFill>
              </a:rPr>
              <a:t>In the resurrection, whose wife will she be?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accent1"/>
                </a:solidFill>
              </a:rPr>
              <a:t>What is the great commandment of the law?</a:t>
            </a:r>
            <a:endParaRPr lang="en-US" dirty="0" smtClean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85914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717311"/>
            <a:ext cx="7586404" cy="16002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A. The triumphant entry fulfilled prophecy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Triumphant Entry / Passion Week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90644" y="2337737"/>
            <a:ext cx="7657759" cy="3886200"/>
          </a:xfrm>
        </p:spPr>
        <p:txBody>
          <a:bodyPr/>
          <a:lstStyle/>
          <a:p>
            <a:r>
              <a:rPr lang="en-US" dirty="0" smtClean="0"/>
              <a:t>Every OT prophecy had to be literally fulfilled</a:t>
            </a:r>
          </a:p>
          <a:p>
            <a:r>
              <a:rPr lang="en-US" dirty="0" smtClean="0"/>
              <a:t>Triumphant entry</a:t>
            </a:r>
          </a:p>
          <a:p>
            <a:pPr lvl="1"/>
            <a:r>
              <a:rPr lang="en-US" dirty="0" smtClean="0"/>
              <a:t>Zechariah</a:t>
            </a:r>
          </a:p>
          <a:p>
            <a:pPr lvl="1"/>
            <a:r>
              <a:rPr lang="en-US" dirty="0" smtClean="0"/>
              <a:t>Colt</a:t>
            </a:r>
          </a:p>
          <a:p>
            <a:pPr lvl="1"/>
            <a:r>
              <a:rPr lang="en-US" dirty="0" smtClean="0"/>
              <a:t>“peaceful royalty”</a:t>
            </a:r>
            <a:endParaRPr lang="en-US" dirty="0" smtClean="0"/>
          </a:p>
          <a:p>
            <a:pPr marL="320040" lvl="1" indent="0">
              <a:buNone/>
            </a:pPr>
            <a:endParaRPr lang="en-US" dirty="0" smtClean="0"/>
          </a:p>
          <a:p>
            <a:endParaRPr lang="en-US" dirty="0" smtClean="0"/>
          </a:p>
        </p:txBody>
      </p:sp>
      <p:pic>
        <p:nvPicPr>
          <p:cNvPr id="3" name="Picture 2" descr="imag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9565" y="2962855"/>
            <a:ext cx="3838838" cy="29807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7941280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280676"/>
            <a:ext cx="7543592" cy="1891524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B. </a:t>
            </a:r>
            <a:r>
              <a:rPr lang="en-US" dirty="0" smtClean="0">
                <a:solidFill>
                  <a:schemeClr val="tx1"/>
                </a:solidFill>
              </a:rPr>
              <a:t>Previously, Jesus had refused public acclamation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Triumphant Entry / Passion Week</a:t>
            </a:r>
            <a:endParaRPr lang="en-US"/>
          </a:p>
        </p:txBody>
      </p:sp>
      <p:sp>
        <p:nvSpPr>
          <p:cNvPr id="9" name="Content Placeholder 6"/>
          <p:cNvSpPr>
            <a:spLocks noGrp="1"/>
          </p:cNvSpPr>
          <p:nvPr>
            <p:ph idx="1"/>
          </p:nvPr>
        </p:nvSpPr>
        <p:spPr>
          <a:xfrm>
            <a:off x="3653319" y="485143"/>
            <a:ext cx="4695084" cy="5738794"/>
          </a:xfrm>
        </p:spPr>
        <p:txBody>
          <a:bodyPr/>
          <a:lstStyle/>
          <a:p>
            <a:r>
              <a:rPr lang="en-US" dirty="0" smtClean="0"/>
              <a:t>Forbade public proclamation of messiah-ship</a:t>
            </a:r>
          </a:p>
          <a:p>
            <a:r>
              <a:rPr lang="en-US" dirty="0" smtClean="0"/>
              <a:t>No political entanglement</a:t>
            </a:r>
          </a:p>
          <a:p>
            <a:r>
              <a:rPr lang="en-US" dirty="0" smtClean="0"/>
              <a:t>Pilate “found no fault in Him”</a:t>
            </a:r>
            <a:endParaRPr lang="en-US" dirty="0" smtClean="0"/>
          </a:p>
          <a:p>
            <a:pPr marL="320040" lvl="1" indent="0">
              <a:buNone/>
            </a:pPr>
            <a:endParaRPr lang="en-US" dirty="0" smtClean="0"/>
          </a:p>
          <a:p>
            <a:endParaRPr lang="en-US" dirty="0" smtClean="0"/>
          </a:p>
        </p:txBody>
      </p:sp>
      <p:pic>
        <p:nvPicPr>
          <p:cNvPr id="3" name="Picture 2" descr="jesus-pilate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186" y="699176"/>
            <a:ext cx="2929678" cy="35244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7407138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8" y="717311"/>
            <a:ext cx="7586403" cy="16002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</a:t>
            </a:r>
            <a:r>
              <a:rPr lang="en-US" dirty="0" smtClean="0">
                <a:solidFill>
                  <a:schemeClr val="bg1"/>
                </a:solidFill>
              </a:rPr>
              <a:t>. The </a:t>
            </a:r>
            <a:r>
              <a:rPr lang="en-US" dirty="0" smtClean="0">
                <a:solidFill>
                  <a:schemeClr val="bg1"/>
                </a:solidFill>
              </a:rPr>
              <a:t>Triumphant Entry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0643" y="2331779"/>
            <a:ext cx="7657759" cy="331038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Open declaration</a:t>
            </a:r>
          </a:p>
          <a:p>
            <a:r>
              <a:rPr lang="en-US" dirty="0" smtClean="0"/>
              <a:t>Riding to His death</a:t>
            </a:r>
          </a:p>
          <a:p>
            <a:r>
              <a:rPr lang="en-US" dirty="0" smtClean="0"/>
              <a:t>Sent 2 disciples ahead</a:t>
            </a:r>
          </a:p>
          <a:p>
            <a:pPr lvl="1"/>
            <a:r>
              <a:rPr lang="en-US" dirty="0" smtClean="0"/>
              <a:t>Colt tied to front</a:t>
            </a:r>
          </a:p>
          <a:p>
            <a:r>
              <a:rPr lang="en-US" dirty="0" smtClean="0"/>
              <a:t>Hosanna</a:t>
            </a:r>
          </a:p>
          <a:p>
            <a:pPr lvl="1"/>
            <a:r>
              <a:rPr lang="en-US" dirty="0" smtClean="0"/>
              <a:t>Save now</a:t>
            </a:r>
          </a:p>
          <a:p>
            <a:r>
              <a:rPr lang="en-US" dirty="0" smtClean="0"/>
              <a:t>Pharisees in despair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Triumphant Entry / Passion Week</a:t>
            </a:r>
            <a:endParaRPr lang="en-US"/>
          </a:p>
        </p:txBody>
      </p:sp>
      <p:pic>
        <p:nvPicPr>
          <p:cNvPr id="6" name="Picture 5" descr="jesus-palm1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8316" y="2388855"/>
            <a:ext cx="3200400" cy="3667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1192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280676"/>
            <a:ext cx="7543592" cy="1891524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D. </a:t>
            </a:r>
            <a:r>
              <a:rPr lang="en-US" dirty="0" smtClean="0">
                <a:solidFill>
                  <a:schemeClr val="tx1"/>
                </a:solidFill>
              </a:rPr>
              <a:t>Jesus knew that judgment was inevitable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Triumphant Entry / Passion Week</a:t>
            </a:r>
            <a:endParaRPr lang="en-US"/>
          </a:p>
        </p:txBody>
      </p:sp>
      <p:sp>
        <p:nvSpPr>
          <p:cNvPr id="9" name="Content Placeholder 6"/>
          <p:cNvSpPr>
            <a:spLocks noGrp="1"/>
          </p:cNvSpPr>
          <p:nvPr>
            <p:ph idx="1"/>
          </p:nvPr>
        </p:nvSpPr>
        <p:spPr>
          <a:xfrm>
            <a:off x="690644" y="485143"/>
            <a:ext cx="7657759" cy="3795533"/>
          </a:xfrm>
        </p:spPr>
        <p:txBody>
          <a:bodyPr/>
          <a:lstStyle/>
          <a:p>
            <a:r>
              <a:rPr lang="en-US" dirty="0" smtClean="0"/>
              <a:t>Disciples rejoicing</a:t>
            </a:r>
          </a:p>
          <a:p>
            <a:r>
              <a:rPr lang="en-US" dirty="0" smtClean="0"/>
              <a:t>City of desolation</a:t>
            </a:r>
            <a:endParaRPr lang="en-US" dirty="0" smtClean="0"/>
          </a:p>
        </p:txBody>
      </p:sp>
      <p:pic>
        <p:nvPicPr>
          <p:cNvPr id="3" name="Picture 2" descr="jerusalem-at-the-time-of-jesu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9792" y="590096"/>
            <a:ext cx="4495800" cy="393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78777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820816"/>
                </a:solidFill>
              </a:rPr>
              <a:t>Life of Christ II</a:t>
            </a:r>
            <a:endParaRPr lang="en-US" dirty="0">
              <a:solidFill>
                <a:srgbClr val="820816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1999" y="4663204"/>
            <a:ext cx="7415155" cy="1484376"/>
          </a:xfrm>
        </p:spPr>
        <p:txBody>
          <a:bodyPr>
            <a:normAutofit/>
          </a:bodyPr>
          <a:lstStyle/>
          <a:p>
            <a:r>
              <a:rPr lang="en-US" sz="4400" dirty="0" smtClean="0"/>
              <a:t>2. </a:t>
            </a:r>
            <a:r>
              <a:rPr lang="en-US" sz="4400" dirty="0" smtClean="0"/>
              <a:t>Passion Week</a:t>
            </a:r>
            <a:endParaRPr lang="en-US" sz="4400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0" y="1532160"/>
            <a:ext cx="8005224" cy="1524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80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600" dirty="0" smtClean="0">
                <a:solidFill>
                  <a:srgbClr val="FFFFFF"/>
                </a:solidFill>
              </a:rPr>
              <a:t>Global University </a:t>
            </a:r>
          </a:p>
          <a:p>
            <a:r>
              <a:rPr lang="en-US" sz="3600" dirty="0" smtClean="0">
                <a:solidFill>
                  <a:srgbClr val="FFFFFF"/>
                </a:solidFill>
              </a:rPr>
              <a:t>of Theological Studies</a:t>
            </a:r>
            <a:endParaRPr lang="en-US" sz="3600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Triumphant Entry / Passion Week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6822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4572000"/>
            <a:ext cx="7557863" cy="16002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820816"/>
                </a:solidFill>
              </a:rPr>
              <a:t>A. The account of passion week is very important</a:t>
            </a:r>
            <a:endParaRPr lang="en-US" dirty="0">
              <a:solidFill>
                <a:srgbClr val="820816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Triumphant Entry / Passion Week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762000" y="562434"/>
            <a:ext cx="7557862" cy="3703974"/>
          </a:xfrm>
        </p:spPr>
        <p:txBody>
          <a:bodyPr>
            <a:normAutofit/>
          </a:bodyPr>
          <a:lstStyle/>
          <a:p>
            <a:r>
              <a:rPr lang="en-US" b="1" dirty="0" smtClean="0"/>
              <a:t>Mark:</a:t>
            </a:r>
          </a:p>
          <a:p>
            <a:pPr lvl="1"/>
            <a:r>
              <a:rPr lang="en-US" dirty="0" smtClean="0"/>
              <a:t>16 chapters; begins at chapter 11</a:t>
            </a:r>
          </a:p>
          <a:p>
            <a:r>
              <a:rPr lang="en-US" b="1" dirty="0" smtClean="0"/>
              <a:t>Matthew:</a:t>
            </a:r>
          </a:p>
          <a:p>
            <a:pPr lvl="1"/>
            <a:r>
              <a:rPr lang="en-US" dirty="0" smtClean="0"/>
              <a:t>28 chapters; begins at chapter 21</a:t>
            </a:r>
          </a:p>
          <a:p>
            <a:r>
              <a:rPr lang="en-US" b="1" dirty="0" smtClean="0"/>
              <a:t>Luke: </a:t>
            </a:r>
          </a:p>
          <a:p>
            <a:pPr lvl="1"/>
            <a:r>
              <a:rPr lang="en-US" dirty="0" smtClean="0"/>
              <a:t>24 chapters; begins at chapter 19</a:t>
            </a:r>
          </a:p>
          <a:p>
            <a:r>
              <a:rPr lang="en-US" b="1" dirty="0" smtClean="0"/>
              <a:t>John:</a:t>
            </a:r>
          </a:p>
          <a:p>
            <a:pPr lvl="1"/>
            <a:r>
              <a:rPr lang="en-US" dirty="0" smtClean="0"/>
              <a:t>21 chapters; begins at chapter 12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485638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399530"/>
            <a:ext cx="7586404" cy="1917981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B. </a:t>
            </a:r>
            <a:r>
              <a:rPr lang="en-US" dirty="0" smtClean="0">
                <a:solidFill>
                  <a:schemeClr val="bg1"/>
                </a:solidFill>
              </a:rPr>
              <a:t>It is difficult to give the events in chronological order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Triumphant Entry / Passion Week</a:t>
            </a:r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762000" y="2425717"/>
            <a:ext cx="7557862" cy="3595768"/>
          </a:xfrm>
        </p:spPr>
        <p:txBody>
          <a:bodyPr>
            <a:normAutofit/>
          </a:bodyPr>
          <a:lstStyle/>
          <a:p>
            <a:r>
              <a:rPr lang="en-US" dirty="0" smtClean="0"/>
              <a:t>Friday:</a:t>
            </a:r>
          </a:p>
          <a:p>
            <a:pPr lvl="1"/>
            <a:r>
              <a:rPr lang="en-US" dirty="0" smtClean="0"/>
              <a:t>Jesus arrived at Bethany</a:t>
            </a:r>
          </a:p>
          <a:p>
            <a:r>
              <a:rPr lang="en-US" dirty="0" smtClean="0"/>
              <a:t>Friday evening: </a:t>
            </a:r>
          </a:p>
          <a:p>
            <a:pPr lvl="1"/>
            <a:r>
              <a:rPr lang="en-US" dirty="0" smtClean="0"/>
              <a:t>Supper, home of Simon</a:t>
            </a:r>
          </a:p>
          <a:p>
            <a:pPr lvl="1"/>
            <a:r>
              <a:rPr lang="en-US" dirty="0" smtClean="0"/>
              <a:t>Mary anointed His feet</a:t>
            </a:r>
          </a:p>
          <a:p>
            <a:r>
              <a:rPr lang="en-US" dirty="0" smtClean="0"/>
              <a:t>Sunday: </a:t>
            </a:r>
          </a:p>
          <a:p>
            <a:pPr lvl="1"/>
            <a:r>
              <a:rPr lang="en-US" dirty="0" smtClean="0"/>
              <a:t>Triumphant entry</a:t>
            </a:r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pic>
        <p:nvPicPr>
          <p:cNvPr id="3" name="Picture 2" descr="triumphal-entry-zoom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5574" y="2497062"/>
            <a:ext cx="3678558" cy="34477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0772080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399530"/>
            <a:ext cx="7586404" cy="1917981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B. </a:t>
            </a:r>
            <a:r>
              <a:rPr lang="en-US" dirty="0" smtClean="0">
                <a:solidFill>
                  <a:schemeClr val="bg1"/>
                </a:solidFill>
              </a:rPr>
              <a:t>It is difficult to give the events in chronological order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Life of Christ 4: The Triumphant Entry / Passion Week</a:t>
            </a:r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762000" y="2425717"/>
            <a:ext cx="7557862" cy="359576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Monday:</a:t>
            </a:r>
          </a:p>
          <a:p>
            <a:pPr lvl="1"/>
            <a:r>
              <a:rPr lang="en-US" dirty="0" smtClean="0"/>
              <a:t>Cursed the fig tree</a:t>
            </a:r>
          </a:p>
          <a:p>
            <a:pPr lvl="1"/>
            <a:r>
              <a:rPr lang="en-US" dirty="0" smtClean="0"/>
              <a:t>Cleansed the temple</a:t>
            </a:r>
          </a:p>
          <a:p>
            <a:r>
              <a:rPr lang="en-US" dirty="0" smtClean="0"/>
              <a:t>Tuesday:</a:t>
            </a:r>
          </a:p>
          <a:p>
            <a:pPr lvl="1"/>
            <a:r>
              <a:rPr lang="en-US" dirty="0" smtClean="0"/>
              <a:t>Fig tree withered</a:t>
            </a:r>
          </a:p>
          <a:p>
            <a:pPr lvl="1"/>
            <a:r>
              <a:rPr lang="en-US" dirty="0" smtClean="0"/>
              <a:t>Widow gave 2 mites</a:t>
            </a:r>
          </a:p>
          <a:p>
            <a:pPr lvl="1"/>
            <a:r>
              <a:rPr lang="en-US" dirty="0" smtClean="0"/>
              <a:t>Greeks sought Jesus</a:t>
            </a:r>
          </a:p>
          <a:p>
            <a:pPr lvl="1"/>
            <a:r>
              <a:rPr lang="en-US" dirty="0" smtClean="0"/>
              <a:t>Discourse</a:t>
            </a:r>
          </a:p>
          <a:p>
            <a:pPr lvl="1"/>
            <a:r>
              <a:rPr lang="en-US" dirty="0" smtClean="0"/>
              <a:t>Chief priests and Judas conspire</a:t>
            </a:r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pic>
        <p:nvPicPr>
          <p:cNvPr id="3" name="Picture 2" descr="PAGE-Jesus_Fi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2065" y="2925130"/>
            <a:ext cx="2917797" cy="2766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47784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Custom 4">
      <a:dk1>
        <a:srgbClr val="820816"/>
      </a:dk1>
      <a:lt1>
        <a:sysClr val="window" lastClr="FFFFFF"/>
      </a:lt1>
      <a:dk2>
        <a:srgbClr val="09213B"/>
      </a:dk2>
      <a:lt2>
        <a:srgbClr val="D5EDF4"/>
      </a:lt2>
      <a:accent1>
        <a:srgbClr val="000000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Newsprint.thmx</Template>
  <TotalTime>740</TotalTime>
  <Words>474</Words>
  <Application>Microsoft Macintosh PowerPoint</Application>
  <PresentationFormat>On-screen Show (4:3)</PresentationFormat>
  <Paragraphs>110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Newsprint</vt:lpstr>
      <vt:lpstr>Life of Christ IV</vt:lpstr>
      <vt:lpstr>A. The triumphant entry fulfilled prophecy</vt:lpstr>
      <vt:lpstr>B. Previously, Jesus had refused public acclamation</vt:lpstr>
      <vt:lpstr>C. The Triumphant Entry</vt:lpstr>
      <vt:lpstr>D. Jesus knew that judgment was inevitable</vt:lpstr>
      <vt:lpstr>Life of Christ II</vt:lpstr>
      <vt:lpstr>A. The account of passion week is very important</vt:lpstr>
      <vt:lpstr>B. It is difficult to give the events in chronological order</vt:lpstr>
      <vt:lpstr>B. It is difficult to give the events in chronological order</vt:lpstr>
      <vt:lpstr>B. It is difficult to give the events in chronological order</vt:lpstr>
      <vt:lpstr>C. Two mites given by a widow</vt:lpstr>
      <vt:lpstr>D. The appeal of the Greek proselytes</vt:lpstr>
      <vt:lpstr>E. Three Questions Answered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Life of Christ I</dc:title>
  <dc:creator>Kaylin Shirley</dc:creator>
  <cp:lastModifiedBy>Kaylin Shirley</cp:lastModifiedBy>
  <cp:revision>66</cp:revision>
  <dcterms:created xsi:type="dcterms:W3CDTF">2011-09-13T17:55:03Z</dcterms:created>
  <dcterms:modified xsi:type="dcterms:W3CDTF">2011-10-18T03:49:41Z</dcterms:modified>
</cp:coreProperties>
</file>