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56" r:id="rId2"/>
    <p:sldId id="262" r:id="rId3"/>
    <p:sldId id="310" r:id="rId4"/>
    <p:sldId id="307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283" r:id="rId13"/>
    <p:sldId id="284" r:id="rId14"/>
    <p:sldId id="318" r:id="rId15"/>
    <p:sldId id="319" r:id="rId16"/>
    <p:sldId id="302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569" autoAdjust="0"/>
  </p:normalViewPr>
  <p:slideViewPr>
    <p:cSldViewPr snapToGrid="0" snapToObjects="1">
      <p:cViewPr varScale="1">
        <p:scale>
          <a:sx n="89" d="100"/>
          <a:sy n="89" d="100"/>
        </p:scale>
        <p:origin x="-14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63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B90E8-F0B8-9E45-AA2F-ACCDB9FABA17}" type="datetimeFigureOut">
              <a:rPr lang="en-US" smtClean="0"/>
              <a:t>9/22/11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ECD3E-2893-A04E-B771-A21724D066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896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BD9DE6-61E5-8646-AD4C-DEC77A362640}" type="datetimeFigureOut">
              <a:rPr lang="en-US" smtClean="0"/>
              <a:t>9/22/11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06CC67-E019-0342-BD3C-6F9194A93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021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1B5E-AB1E-4D45-9893-1698CEDBAC63}" type="datetime1">
              <a:rPr lang="en-US" smtClean="0"/>
              <a:t>9/22/11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50DBB-03F9-FE49-A821-815CCE0F6B94}" type="datetime1">
              <a:rPr lang="en-US" smtClean="0"/>
              <a:t>9/22/11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6C7A0-7D67-9B47-A1DE-7FB4133B730C}" type="datetime1">
              <a:rPr lang="en-US" smtClean="0"/>
              <a:t>9/22/11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C6BF6-BC8B-9247-A4AC-1B56EAC4905E}" type="datetime1">
              <a:rPr lang="en-US" smtClean="0"/>
              <a:t>9/22/11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97E39-E8D5-934F-8100-CFA61A4940E1}" type="datetime1">
              <a:rPr lang="en-US" smtClean="0"/>
              <a:t>9/22/11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34959-3B81-684F-A73D-7131B1A79945}" type="datetime1">
              <a:rPr lang="en-US" smtClean="0"/>
              <a:t>9/22/11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xmlns:p14="http://schemas.microsoft.com/office/powerpoint/2010/main"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FD6A6-776B-CD45-A8A5-D87C8D102F3F}" type="datetime1">
              <a:rPr lang="en-US" smtClean="0"/>
              <a:t>9/22/11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2EDD-15D0-5649-A4B8-E8E0BAB027BD}" type="datetime1">
              <a:rPr lang="en-US" smtClean="0"/>
              <a:t>9/22/11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46513-9FDA-024B-A1C0-9A6C48859D24}" type="datetime1">
              <a:rPr lang="en-US" smtClean="0"/>
              <a:t>9/22/11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F7D28-0DE8-DF45-800A-607CFC1A4504}" type="datetime1">
              <a:rPr lang="en-US" smtClean="0"/>
              <a:t>9/22/11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2CC63-132C-FE40-9AAF-4C5DAEB9E513}" type="datetime1">
              <a:rPr lang="en-US" smtClean="0"/>
              <a:t>9/22/11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C629300-FE61-9A4D-BD5C-C79AB78A69D9}" type="datetime1">
              <a:rPr lang="en-US" smtClean="0"/>
              <a:t>9/22/11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smtClean="0"/>
              <a:t>Life of Christ 1: Sermon on the Mount / Parables Part 1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Courier New"/>
        <a:buChar char="o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" charset="2"/>
        <a:buChar char="v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 of Christ </a:t>
            </a:r>
            <a:r>
              <a:rPr lang="en-US" dirty="0" smtClean="0"/>
              <a:t>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1999" y="4663204"/>
            <a:ext cx="7415155" cy="148437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1. Sermon on the Mount</a:t>
            </a:r>
            <a:endParaRPr lang="en-US" sz="44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1532160"/>
            <a:ext cx="8005224" cy="152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bg2"/>
                </a:solidFill>
              </a:rPr>
              <a:t>Global University </a:t>
            </a:r>
          </a:p>
          <a:p>
            <a:r>
              <a:rPr lang="en-US" sz="3600" dirty="0" smtClean="0">
                <a:solidFill>
                  <a:schemeClr val="bg2"/>
                </a:solidFill>
              </a:rPr>
              <a:t>of Theological Studies</a:t>
            </a: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429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717311"/>
            <a:ext cx="6781800" cy="1600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I. The Two Ways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r>
              <a:rPr lang="en-US" dirty="0" smtClean="0"/>
              <a:t>Matthew 7:13-23</a:t>
            </a:r>
          </a:p>
          <a:p>
            <a:r>
              <a:rPr lang="en-US" dirty="0" smtClean="0"/>
              <a:t>Two ways</a:t>
            </a:r>
          </a:p>
          <a:p>
            <a:r>
              <a:rPr lang="en-US" dirty="0" smtClean="0"/>
              <a:t>False teachers</a:t>
            </a:r>
          </a:p>
          <a:p>
            <a:pPr lvl="1"/>
            <a:r>
              <a:rPr lang="en-US" dirty="0" smtClean="0"/>
              <a:t>Fruit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pic>
        <p:nvPicPr>
          <p:cNvPr id="6" name="Picture 5" descr="false-teacher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131" y="3052460"/>
            <a:ext cx="4464722" cy="281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986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/>
          </a:bodyPr>
          <a:lstStyle/>
          <a:p>
            <a:r>
              <a:rPr lang="en-US" dirty="0" smtClean="0"/>
              <a:t>J. The Testing and Abiding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r>
              <a:rPr lang="en-US" dirty="0" smtClean="0"/>
              <a:t>Parable of 2 houses</a:t>
            </a:r>
          </a:p>
          <a:p>
            <a:pPr lvl="1"/>
            <a:r>
              <a:rPr lang="en-US" dirty="0" smtClean="0"/>
              <a:t>Wise man</a:t>
            </a:r>
          </a:p>
          <a:p>
            <a:pPr lvl="1"/>
            <a:r>
              <a:rPr lang="en-US" dirty="0" smtClean="0"/>
              <a:t>Foolish man</a:t>
            </a:r>
          </a:p>
          <a:p>
            <a:r>
              <a:rPr lang="en-US" dirty="0" smtClean="0"/>
              <a:t>Christ’s words: eternal foundation</a:t>
            </a:r>
          </a:p>
          <a:p>
            <a:pPr lvl="1"/>
            <a:endParaRPr lang="en-US" dirty="0" smtClean="0"/>
          </a:p>
        </p:txBody>
      </p:sp>
      <p:pic>
        <p:nvPicPr>
          <p:cNvPr id="3" name="Picture 2" descr="wise-man-and-foolish-ma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177" y="2493313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536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Life of Christ </a:t>
            </a:r>
            <a:r>
              <a:rPr lang="en-US" dirty="0" smtClean="0"/>
              <a:t>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1999" y="4663204"/>
            <a:ext cx="7415155" cy="148437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2. Parables Part 1</a:t>
            </a:r>
            <a:endParaRPr lang="en-US" sz="44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1532160"/>
            <a:ext cx="8005224" cy="152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80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chemeClr val="bg2"/>
                </a:solidFill>
              </a:rPr>
              <a:t>Global University </a:t>
            </a:r>
          </a:p>
          <a:p>
            <a:r>
              <a:rPr lang="en-US" sz="3600" dirty="0" smtClean="0">
                <a:solidFill>
                  <a:schemeClr val="bg2"/>
                </a:solidFill>
              </a:rPr>
              <a:t>of Theological Studies</a:t>
            </a:r>
            <a:endParaRPr lang="en-US" sz="3600" dirty="0">
              <a:solidFill>
                <a:schemeClr val="bg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682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A. </a:t>
            </a:r>
            <a:r>
              <a:rPr lang="en-US" dirty="0" smtClean="0"/>
              <a:t>Why Jesus Spoke </a:t>
            </a:r>
            <a:r>
              <a:rPr lang="en-US" dirty="0"/>
              <a:t>i</a:t>
            </a:r>
            <a:r>
              <a:rPr lang="en-US" dirty="0" smtClean="0"/>
              <a:t>n Parables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1. Definition of Parable</a:t>
            </a:r>
            <a:endParaRPr lang="en-US" b="1" dirty="0" smtClean="0"/>
          </a:p>
          <a:p>
            <a:r>
              <a:rPr lang="en-US" dirty="0" smtClean="0"/>
              <a:t>Story with purpose</a:t>
            </a:r>
          </a:p>
          <a:p>
            <a:pPr lvl="1"/>
            <a:r>
              <a:rPr lang="en-US" dirty="0" smtClean="0"/>
              <a:t>Making truth clear</a:t>
            </a:r>
          </a:p>
          <a:p>
            <a:r>
              <a:rPr lang="en-US" dirty="0" smtClean="0"/>
              <a:t>Illustration</a:t>
            </a:r>
          </a:p>
          <a:p>
            <a:r>
              <a:rPr lang="en-US" dirty="0" smtClean="0"/>
              <a:t>Allegory</a:t>
            </a:r>
          </a:p>
        </p:txBody>
      </p:sp>
      <p:pic>
        <p:nvPicPr>
          <p:cNvPr id="6" name="Picture 5" descr="jesus-teach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54" y="1085684"/>
            <a:ext cx="4233908" cy="3180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48563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A. </a:t>
            </a:r>
            <a:r>
              <a:rPr lang="en-US" dirty="0" smtClean="0"/>
              <a:t>Why Jesus Spoke </a:t>
            </a:r>
            <a:r>
              <a:rPr lang="en-US" dirty="0"/>
              <a:t>i</a:t>
            </a:r>
            <a:r>
              <a:rPr lang="en-US" dirty="0" smtClean="0"/>
              <a:t>n Parables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2. Why did Jesus teach in parables?</a:t>
            </a:r>
            <a:endParaRPr lang="en-US" b="1" dirty="0" smtClean="0"/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To help us understand truths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 smtClean="0"/>
              <a:t>To hide meaning from Pharisees and unsaved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3. How many parables did Jesus use?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?????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63296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A. </a:t>
            </a:r>
            <a:r>
              <a:rPr lang="en-US" dirty="0" smtClean="0"/>
              <a:t>Why Jesus Spoke </a:t>
            </a:r>
            <a:r>
              <a:rPr lang="en-US" dirty="0"/>
              <a:t>i</a:t>
            </a:r>
            <a:r>
              <a:rPr lang="en-US" dirty="0" smtClean="0"/>
              <a:t>n Parables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3961627" cy="37039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/>
              <a:t>4. How may we understand parables?</a:t>
            </a:r>
          </a:p>
          <a:p>
            <a:pPr marL="0" indent="0">
              <a:buNone/>
            </a:pPr>
            <a:r>
              <a:rPr lang="en-US" dirty="0" smtClean="0"/>
              <a:t>2 things:</a:t>
            </a:r>
          </a:p>
          <a:p>
            <a:r>
              <a:rPr lang="en-US" dirty="0" smtClean="0"/>
              <a:t>For illustrating doctrines, not formulating them</a:t>
            </a:r>
          </a:p>
          <a:p>
            <a:r>
              <a:rPr lang="en-US" dirty="0" smtClean="0"/>
              <a:t>Never make parable out of literal story</a:t>
            </a:r>
          </a:p>
        </p:txBody>
      </p:sp>
      <p:pic>
        <p:nvPicPr>
          <p:cNvPr id="3" name="Picture 2" descr="JesusTeachingLovingChil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919" y="710473"/>
            <a:ext cx="4457751" cy="386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936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99882"/>
            <a:ext cx="7586404" cy="2217629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B. </a:t>
            </a:r>
            <a:r>
              <a:rPr lang="en-US" dirty="0" smtClean="0">
                <a:solidFill>
                  <a:schemeClr val="bg1"/>
                </a:solidFill>
              </a:rPr>
              <a:t>Many Parables Taught Truths Concerning Salvation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90541" y="2414421"/>
            <a:ext cx="7557862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Truths: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Came to seek and save the lost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Importance of: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R</a:t>
            </a:r>
            <a:r>
              <a:rPr lang="en-US" dirty="0" smtClean="0">
                <a:solidFill>
                  <a:schemeClr val="tx1"/>
                </a:solidFill>
              </a:rPr>
              <a:t>epentance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Salvation</a:t>
            </a:r>
          </a:p>
          <a:p>
            <a:r>
              <a:rPr lang="en-US" dirty="0" smtClean="0">
                <a:solidFill>
                  <a:srgbClr val="AD0101"/>
                </a:solidFill>
              </a:rPr>
              <a:t>Forgiveness</a:t>
            </a:r>
          </a:p>
          <a:p>
            <a:r>
              <a:rPr lang="en-US" dirty="0" smtClean="0">
                <a:solidFill>
                  <a:srgbClr val="AD0101"/>
                </a:solidFill>
              </a:rPr>
              <a:t>Be fruitful</a:t>
            </a:r>
          </a:p>
          <a:p>
            <a:endParaRPr lang="en-US" dirty="0" smtClean="0">
              <a:solidFill>
                <a:schemeClr val="accent1"/>
              </a:solidFill>
            </a:endParaRPr>
          </a:p>
          <a:p>
            <a:pPr lvl="1"/>
            <a:endParaRPr lang="en-US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14778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C. Parables </a:t>
            </a:r>
            <a:br>
              <a:rPr lang="en-US" dirty="0" smtClean="0"/>
            </a:br>
            <a:r>
              <a:rPr lang="en-US" dirty="0" smtClean="0"/>
              <a:t>Concerning Salvation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b="1" dirty="0" smtClean="0"/>
              <a:t>The </a:t>
            </a:r>
            <a:r>
              <a:rPr lang="en-US" b="1" dirty="0"/>
              <a:t>Good </a:t>
            </a:r>
            <a:r>
              <a:rPr lang="en-US" b="1" dirty="0" smtClean="0"/>
              <a:t>Samaritan</a:t>
            </a:r>
          </a:p>
          <a:p>
            <a:pPr lvl="1"/>
            <a:r>
              <a:rPr lang="en-US" dirty="0" smtClean="0"/>
              <a:t>Luke 10:25-37</a:t>
            </a:r>
          </a:p>
          <a:p>
            <a:pPr marL="0" indent="0">
              <a:buNone/>
            </a:pPr>
            <a:r>
              <a:rPr lang="en-US" b="1" dirty="0" smtClean="0"/>
              <a:t>Story:</a:t>
            </a:r>
          </a:p>
          <a:p>
            <a:r>
              <a:rPr lang="en-US" dirty="0" smtClean="0"/>
              <a:t>Jewish man</a:t>
            </a:r>
          </a:p>
          <a:p>
            <a:r>
              <a:rPr lang="en-US" dirty="0" smtClean="0"/>
              <a:t>Traveling</a:t>
            </a:r>
          </a:p>
          <a:p>
            <a:pPr lvl="1"/>
            <a:r>
              <a:rPr lang="en-US" dirty="0" smtClean="0"/>
              <a:t>Attacked</a:t>
            </a:r>
          </a:p>
        </p:txBody>
      </p:sp>
      <p:pic>
        <p:nvPicPr>
          <p:cNvPr id="6" name="Picture 5" descr="good-samaritan-came-to-hi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876" y="1426443"/>
            <a:ext cx="4756986" cy="31455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87419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C. Parables </a:t>
            </a:r>
            <a:br>
              <a:rPr lang="en-US" dirty="0" smtClean="0"/>
            </a:br>
            <a:r>
              <a:rPr lang="en-US" dirty="0" smtClean="0"/>
              <a:t>Concerning Salvation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3761836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Truths:</a:t>
            </a:r>
          </a:p>
          <a:p>
            <a:r>
              <a:rPr lang="en-US" dirty="0" smtClean="0"/>
              <a:t>Who is our neighbor?</a:t>
            </a:r>
          </a:p>
          <a:p>
            <a:r>
              <a:rPr lang="en-US" dirty="0" smtClean="0"/>
              <a:t>Salvation</a:t>
            </a:r>
          </a:p>
          <a:p>
            <a:r>
              <a:rPr lang="en-US" dirty="0" smtClean="0"/>
              <a:t>Jesus – Good Samaritan</a:t>
            </a:r>
          </a:p>
        </p:txBody>
      </p:sp>
      <p:pic>
        <p:nvPicPr>
          <p:cNvPr id="3" name="Picture 2" descr="Samaritan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699" y="1677056"/>
            <a:ext cx="4128997" cy="3445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510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C. Parables </a:t>
            </a:r>
            <a:br>
              <a:rPr lang="en-US" dirty="0" smtClean="0"/>
            </a:br>
            <a:r>
              <a:rPr lang="en-US" dirty="0" smtClean="0"/>
              <a:t>Concerning Salvation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b="1" dirty="0" smtClean="0"/>
              <a:t>The Prodigal Son</a:t>
            </a:r>
          </a:p>
          <a:p>
            <a:pPr lvl="1"/>
            <a:r>
              <a:rPr lang="en-US" dirty="0"/>
              <a:t>Luke 15:11-</a:t>
            </a:r>
            <a:r>
              <a:rPr lang="en-US" dirty="0" smtClean="0"/>
              <a:t>32</a:t>
            </a:r>
          </a:p>
          <a:p>
            <a:pPr marL="0" indent="0">
              <a:buNone/>
            </a:pPr>
            <a:r>
              <a:rPr lang="en-US" b="1" dirty="0" smtClean="0"/>
              <a:t>Story:</a:t>
            </a:r>
          </a:p>
          <a:p>
            <a:r>
              <a:rPr lang="en-US" dirty="0" smtClean="0"/>
              <a:t>2 Sons</a:t>
            </a:r>
          </a:p>
          <a:p>
            <a:pPr lvl="1"/>
            <a:r>
              <a:rPr lang="en-US" dirty="0" smtClean="0"/>
              <a:t>Younger son left home</a:t>
            </a:r>
          </a:p>
          <a:p>
            <a:pPr lvl="1"/>
            <a:r>
              <a:rPr lang="en-US" dirty="0" smtClean="0"/>
              <a:t>Spent everything</a:t>
            </a:r>
          </a:p>
          <a:p>
            <a:r>
              <a:rPr lang="en-US" dirty="0" smtClean="0"/>
              <a:t>Returned to his father</a:t>
            </a:r>
          </a:p>
        </p:txBody>
      </p:sp>
    </p:spTree>
    <p:extLst>
      <p:ext uri="{BB962C8B-B14F-4D97-AF65-F5344CB8AC3E}">
        <p14:creationId xmlns:p14="http://schemas.microsoft.com/office/powerpoint/2010/main" val="2205519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717311"/>
            <a:ext cx="7586404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A. </a:t>
            </a:r>
            <a:r>
              <a:rPr lang="en-US" dirty="0" smtClean="0">
                <a:solidFill>
                  <a:schemeClr val="bg1"/>
                </a:solidFill>
              </a:rPr>
              <a:t>The Importance of the Sermon on the Mount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90644" y="2337737"/>
            <a:ext cx="7657759" cy="38862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/>
              <a:t>D</a:t>
            </a:r>
            <a:r>
              <a:rPr lang="en-US" dirty="0" smtClean="0"/>
              <a:t>eclaration </a:t>
            </a:r>
            <a:r>
              <a:rPr lang="en-US" dirty="0"/>
              <a:t>of </a:t>
            </a:r>
            <a:r>
              <a:rPr lang="en-US" dirty="0" smtClean="0"/>
              <a:t>ideals </a:t>
            </a:r>
            <a:r>
              <a:rPr lang="en-US" dirty="0"/>
              <a:t>and principles of the kingdom 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The </a:t>
            </a:r>
            <a:r>
              <a:rPr lang="en-US" dirty="0"/>
              <a:t>constitution </a:t>
            </a:r>
            <a:r>
              <a:rPr lang="en-US" dirty="0" smtClean="0"/>
              <a:t>of </a:t>
            </a:r>
            <a:r>
              <a:rPr lang="en-US" dirty="0"/>
              <a:t>kingdom of </a:t>
            </a:r>
            <a:r>
              <a:rPr lang="en-US" dirty="0" smtClean="0"/>
              <a:t>God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dirty="0" smtClean="0"/>
              <a:t>Christ’s </a:t>
            </a:r>
            <a:r>
              <a:rPr lang="en-US" dirty="0"/>
              <a:t>inaugural address 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dirty="0" smtClean="0"/>
              <a:t>An </a:t>
            </a:r>
            <a:r>
              <a:rPr lang="en-US" dirty="0"/>
              <a:t>ordination sermon for the twelve </a:t>
            </a:r>
            <a:r>
              <a:rPr lang="en-US" dirty="0" smtClean="0"/>
              <a:t>disciples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128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C. Parables </a:t>
            </a:r>
            <a:br>
              <a:rPr lang="en-US" dirty="0" smtClean="0"/>
            </a:br>
            <a:r>
              <a:rPr lang="en-US" dirty="0" smtClean="0"/>
              <a:t>Concerning Salvation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3790378" cy="37039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Truths:</a:t>
            </a:r>
          </a:p>
          <a:p>
            <a:r>
              <a:rPr lang="en-US" dirty="0" smtClean="0"/>
              <a:t>God never keeps us from leaving</a:t>
            </a:r>
          </a:p>
          <a:p>
            <a:pPr lvl="1"/>
            <a:r>
              <a:rPr lang="en-US" dirty="0" smtClean="0"/>
              <a:t>Always welcomes us back</a:t>
            </a:r>
          </a:p>
          <a:p>
            <a:r>
              <a:rPr lang="en-US" dirty="0" smtClean="0"/>
              <a:t>Return journey is difficult; possible</a:t>
            </a:r>
          </a:p>
          <a:p>
            <a:r>
              <a:rPr lang="en-US" dirty="0" smtClean="0"/>
              <a:t>True repentance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3" name="Picture 2" descr="imag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051" y="1498237"/>
            <a:ext cx="3970839" cy="3338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515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C. Parables </a:t>
            </a:r>
            <a:br>
              <a:rPr lang="en-US" dirty="0" smtClean="0"/>
            </a:br>
            <a:r>
              <a:rPr lang="en-US" dirty="0" smtClean="0"/>
              <a:t>Concerning Salvation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b="1" dirty="0"/>
              <a:t>The Pharisee and the </a:t>
            </a:r>
            <a:r>
              <a:rPr lang="en-US" b="1" dirty="0" smtClean="0"/>
              <a:t>Publican</a:t>
            </a:r>
          </a:p>
          <a:p>
            <a:pPr lvl="1"/>
            <a:r>
              <a:rPr lang="en-US" dirty="0"/>
              <a:t>Luke 18:9-</a:t>
            </a:r>
            <a:r>
              <a:rPr lang="en-US" dirty="0" smtClean="0"/>
              <a:t>14</a:t>
            </a:r>
          </a:p>
          <a:p>
            <a:pPr marL="0" indent="0">
              <a:buNone/>
            </a:pPr>
            <a:r>
              <a:rPr lang="en-US" b="1" dirty="0" smtClean="0"/>
              <a:t>Story:</a:t>
            </a:r>
          </a:p>
          <a:p>
            <a:r>
              <a:rPr lang="en-US" dirty="0" smtClean="0"/>
              <a:t>Pharisee’s and publican’s prayers</a:t>
            </a:r>
          </a:p>
          <a:p>
            <a:pPr lvl="1"/>
            <a:r>
              <a:rPr lang="en-US" dirty="0" smtClean="0"/>
              <a:t>Different approaches</a:t>
            </a:r>
          </a:p>
          <a:p>
            <a:pPr marL="0" indent="0">
              <a:buNone/>
            </a:pPr>
            <a:r>
              <a:rPr lang="en-US" b="1" dirty="0" smtClean="0"/>
              <a:t>Truths:</a:t>
            </a:r>
          </a:p>
          <a:p>
            <a:r>
              <a:rPr lang="en-US" dirty="0" smtClean="0"/>
              <a:t>True repentance and confession of sin</a:t>
            </a:r>
          </a:p>
        </p:txBody>
      </p:sp>
    </p:spTree>
    <p:extLst>
      <p:ext uri="{BB962C8B-B14F-4D97-AF65-F5344CB8AC3E}">
        <p14:creationId xmlns:p14="http://schemas.microsoft.com/office/powerpoint/2010/main" val="3445383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C. Parables </a:t>
            </a:r>
            <a:br>
              <a:rPr lang="en-US" dirty="0" smtClean="0"/>
            </a:br>
            <a:r>
              <a:rPr lang="en-US" dirty="0" smtClean="0"/>
              <a:t>Concerning Salvation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4009566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b="1" dirty="0" smtClean="0"/>
              <a:t>The Foolish Rich Man</a:t>
            </a:r>
          </a:p>
          <a:p>
            <a:pPr lvl="1"/>
            <a:r>
              <a:rPr lang="en-US" dirty="0"/>
              <a:t>Luke 12:15-</a:t>
            </a:r>
            <a:r>
              <a:rPr lang="en-US" dirty="0" smtClean="0"/>
              <a:t>21</a:t>
            </a:r>
          </a:p>
          <a:p>
            <a:pPr marL="0" indent="0">
              <a:buNone/>
            </a:pPr>
            <a:r>
              <a:rPr lang="en-US" b="1" dirty="0" smtClean="0"/>
              <a:t>Story:</a:t>
            </a:r>
          </a:p>
          <a:p>
            <a:r>
              <a:rPr lang="en-US" dirty="0" smtClean="0"/>
              <a:t>Prosperous farmer</a:t>
            </a:r>
          </a:p>
          <a:p>
            <a:pPr lvl="1"/>
            <a:r>
              <a:rPr lang="en-US" dirty="0" smtClean="0"/>
              <a:t>Large harvest</a:t>
            </a:r>
          </a:p>
          <a:p>
            <a:pPr lvl="1"/>
            <a:r>
              <a:rPr lang="en-US" dirty="0" smtClean="0"/>
              <a:t>Security in this life</a:t>
            </a:r>
          </a:p>
          <a:p>
            <a:pPr marL="0" indent="0">
              <a:buNone/>
            </a:pPr>
            <a:r>
              <a:rPr lang="en-US" b="1" dirty="0" smtClean="0"/>
              <a:t>Truths:</a:t>
            </a:r>
          </a:p>
          <a:p>
            <a:r>
              <a:rPr lang="en-US" dirty="0" smtClean="0"/>
              <a:t>Treasures of life: worthless</a:t>
            </a:r>
          </a:p>
          <a:p>
            <a:r>
              <a:rPr lang="en-US" dirty="0" smtClean="0"/>
              <a:t>Uncertainty of life</a:t>
            </a:r>
          </a:p>
        </p:txBody>
      </p:sp>
      <p:pic>
        <p:nvPicPr>
          <p:cNvPr id="3" name="Picture 2" descr="Rembrandt_The_Rich_Man_from_the_Parable_525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20"/>
          <a:stretch/>
        </p:blipFill>
        <p:spPr>
          <a:xfrm>
            <a:off x="4444394" y="1055900"/>
            <a:ext cx="3455005" cy="24542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03871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C. Parables </a:t>
            </a:r>
            <a:br>
              <a:rPr lang="en-US" dirty="0" smtClean="0"/>
            </a:br>
            <a:r>
              <a:rPr lang="en-US" dirty="0" smtClean="0"/>
              <a:t>Concerning Salvation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4009566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b="1" dirty="0"/>
              <a:t>The Debtor and His Fellow </a:t>
            </a:r>
            <a:r>
              <a:rPr lang="en-US" b="1" dirty="0" smtClean="0"/>
              <a:t>Servant</a:t>
            </a:r>
          </a:p>
          <a:p>
            <a:pPr lvl="1"/>
            <a:r>
              <a:rPr lang="en-US" dirty="0"/>
              <a:t>Matthew 18:23-</a:t>
            </a:r>
            <a:r>
              <a:rPr lang="en-US" dirty="0" smtClean="0"/>
              <a:t>35</a:t>
            </a:r>
          </a:p>
          <a:p>
            <a:pPr marL="0" indent="0">
              <a:buNone/>
            </a:pPr>
            <a:r>
              <a:rPr lang="en-US" b="1" dirty="0" smtClean="0"/>
              <a:t>Story:</a:t>
            </a:r>
          </a:p>
          <a:p>
            <a:r>
              <a:rPr lang="en-US" dirty="0" smtClean="0"/>
              <a:t>King’s servant</a:t>
            </a:r>
          </a:p>
          <a:p>
            <a:pPr lvl="1"/>
            <a:r>
              <a:rPr lang="en-US" dirty="0" smtClean="0"/>
              <a:t>Owed large sum</a:t>
            </a:r>
          </a:p>
          <a:p>
            <a:pPr lvl="1"/>
            <a:r>
              <a:rPr lang="en-US" dirty="0" smtClean="0"/>
              <a:t>Forgiven</a:t>
            </a:r>
          </a:p>
          <a:p>
            <a:pPr lvl="1"/>
            <a:r>
              <a:rPr lang="en-US" dirty="0" smtClean="0"/>
              <a:t>Could not forgive others</a:t>
            </a:r>
          </a:p>
          <a:p>
            <a:pPr marL="0" indent="0">
              <a:buNone/>
            </a:pPr>
            <a:r>
              <a:rPr lang="en-US" b="1" dirty="0" smtClean="0"/>
              <a:t>Truths:</a:t>
            </a:r>
          </a:p>
          <a:p>
            <a:r>
              <a:rPr lang="en-US" dirty="0" smtClean="0"/>
              <a:t>We cannot receive forgiveness if we don’t forgive</a:t>
            </a:r>
          </a:p>
        </p:txBody>
      </p:sp>
    </p:spTree>
    <p:extLst>
      <p:ext uri="{BB962C8B-B14F-4D97-AF65-F5344CB8AC3E}">
        <p14:creationId xmlns:p14="http://schemas.microsoft.com/office/powerpoint/2010/main" val="1685823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8" y="717311"/>
            <a:ext cx="7586403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D. Another Parable Concerning Salvation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b="1" dirty="0" smtClean="0"/>
              <a:t>The </a:t>
            </a:r>
            <a:r>
              <a:rPr lang="en-US" b="1" dirty="0"/>
              <a:t>Two Forgiven </a:t>
            </a:r>
            <a:r>
              <a:rPr lang="en-US" b="1" dirty="0" smtClean="0"/>
              <a:t>Debtors</a:t>
            </a:r>
          </a:p>
          <a:p>
            <a:r>
              <a:rPr lang="en-US" dirty="0"/>
              <a:t>Luke 7:36-50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pic>
        <p:nvPicPr>
          <p:cNvPr id="6" name="Picture 5" descr="the-forgiven-debt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821" y="2511330"/>
            <a:ext cx="2867582" cy="34049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41858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B. Some Important Principles to Remember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r>
              <a:rPr lang="en-US" dirty="0" smtClean="0"/>
              <a:t>Description of what Christians should be</a:t>
            </a:r>
          </a:p>
          <a:p>
            <a:r>
              <a:rPr lang="en-US" dirty="0" smtClean="0"/>
              <a:t>Principles</a:t>
            </a:r>
          </a:p>
          <a:p>
            <a:pPr lvl="1"/>
            <a:r>
              <a:rPr lang="en-US" dirty="0" smtClean="0"/>
              <a:t>Righteousness of the law</a:t>
            </a:r>
          </a:p>
          <a:p>
            <a:endParaRPr lang="en-US" dirty="0" smtClean="0"/>
          </a:p>
        </p:txBody>
      </p:sp>
      <p:pic>
        <p:nvPicPr>
          <p:cNvPr id="6" name="Picture 5" descr="godwin_bible46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791" y="1523208"/>
            <a:ext cx="420624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58245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717311"/>
            <a:ext cx="6781800" cy="16002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</a:t>
            </a:r>
            <a:r>
              <a:rPr lang="en-US" dirty="0" smtClean="0">
                <a:solidFill>
                  <a:schemeClr val="bg1"/>
                </a:solidFill>
              </a:rPr>
              <a:t>. The </a:t>
            </a:r>
            <a:r>
              <a:rPr lang="en-US" dirty="0" smtClean="0">
                <a:solidFill>
                  <a:schemeClr val="bg1"/>
                </a:solidFill>
              </a:rPr>
              <a:t>Beatitudes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r>
              <a:rPr lang="en-US" dirty="0" smtClean="0"/>
              <a:t>Emphasis on: inward disposition</a:t>
            </a:r>
          </a:p>
          <a:p>
            <a:pPr lvl="1"/>
            <a:r>
              <a:rPr lang="en-US" dirty="0" smtClean="0"/>
              <a:t>Poor in spirit</a:t>
            </a:r>
          </a:p>
          <a:p>
            <a:pPr lvl="1"/>
            <a:r>
              <a:rPr lang="en-US" dirty="0" smtClean="0"/>
              <a:t>Mourns</a:t>
            </a:r>
          </a:p>
          <a:p>
            <a:pPr lvl="1"/>
            <a:r>
              <a:rPr lang="en-US" dirty="0" smtClean="0"/>
              <a:t>Meek</a:t>
            </a:r>
          </a:p>
          <a:p>
            <a:pPr lvl="1"/>
            <a:r>
              <a:rPr lang="en-US" dirty="0" smtClean="0"/>
              <a:t>Purity of heart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pic>
        <p:nvPicPr>
          <p:cNvPr id="7" name="Picture 6" descr="Sermon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997" y="2833668"/>
            <a:ext cx="3932535" cy="320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119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/>
          </a:bodyPr>
          <a:lstStyle/>
          <a:p>
            <a:r>
              <a:rPr lang="en-US" dirty="0" smtClean="0"/>
              <a:t>D. True Righteousness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r>
              <a:rPr lang="en-US" dirty="0" smtClean="0"/>
              <a:t>Jesus</a:t>
            </a:r>
            <a:endParaRPr lang="en-US" dirty="0"/>
          </a:p>
          <a:p>
            <a:pPr lvl="1"/>
            <a:r>
              <a:rPr lang="en-US" dirty="0" smtClean="0"/>
              <a:t>Came to fulfill the law</a:t>
            </a:r>
          </a:p>
          <a:p>
            <a:r>
              <a:rPr lang="en-US" dirty="0" smtClean="0"/>
              <a:t>Emphasis on: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piritual and eternal</a:t>
            </a:r>
          </a:p>
          <a:p>
            <a:pPr lvl="1"/>
            <a:r>
              <a:rPr lang="en-US" dirty="0" smtClean="0"/>
              <a:t>Real inward character</a:t>
            </a:r>
          </a:p>
          <a:p>
            <a:pPr lvl="1"/>
            <a:endParaRPr lang="en-US" dirty="0" smtClean="0"/>
          </a:p>
        </p:txBody>
      </p:sp>
      <p:pic>
        <p:nvPicPr>
          <p:cNvPr id="6" name="Picture 5" descr="jesu14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762" y="749895"/>
            <a:ext cx="3848100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4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717311"/>
            <a:ext cx="6781800" cy="1600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E. Ethics of Jesus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r>
              <a:rPr lang="en-US" dirty="0" smtClean="0"/>
              <a:t>Rejected:</a:t>
            </a:r>
          </a:p>
          <a:p>
            <a:pPr lvl="1"/>
            <a:r>
              <a:rPr lang="en-US" dirty="0" smtClean="0"/>
              <a:t>Murder</a:t>
            </a:r>
          </a:p>
          <a:p>
            <a:pPr lvl="1"/>
            <a:r>
              <a:rPr lang="en-US" dirty="0" smtClean="0"/>
              <a:t>Adultery</a:t>
            </a:r>
          </a:p>
          <a:p>
            <a:pPr lvl="1"/>
            <a:r>
              <a:rPr lang="en-US" dirty="0" smtClean="0"/>
              <a:t>Divorce</a:t>
            </a:r>
          </a:p>
          <a:p>
            <a:pPr lvl="1"/>
            <a:r>
              <a:rPr lang="en-US" dirty="0" smtClean="0"/>
              <a:t>Oath</a:t>
            </a:r>
          </a:p>
          <a:p>
            <a:pPr lvl="1"/>
            <a:r>
              <a:rPr lang="en-US" dirty="0" smtClean="0"/>
              <a:t>Retaliation</a:t>
            </a:r>
          </a:p>
          <a:p>
            <a:pPr lvl="1"/>
            <a:r>
              <a:rPr lang="en-US" dirty="0" smtClean="0"/>
              <a:t>Love of one’s enemies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196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/>
          </a:bodyPr>
          <a:lstStyle/>
          <a:p>
            <a:r>
              <a:rPr lang="en-US" dirty="0" smtClean="0"/>
              <a:t>F. Sincerity and </a:t>
            </a:r>
            <a:r>
              <a:rPr lang="en-US" dirty="0" err="1" smtClean="0"/>
              <a:t>Hipocrisy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r>
              <a:rPr lang="en-US" dirty="0" smtClean="0"/>
              <a:t>Worship</a:t>
            </a:r>
          </a:p>
          <a:p>
            <a:pPr lvl="1"/>
            <a:r>
              <a:rPr lang="en-US" dirty="0" smtClean="0"/>
              <a:t>Honesty</a:t>
            </a:r>
          </a:p>
          <a:p>
            <a:pPr lvl="1"/>
            <a:r>
              <a:rPr lang="en-US" dirty="0" smtClean="0"/>
              <a:t>Sincerity</a:t>
            </a:r>
          </a:p>
          <a:p>
            <a:r>
              <a:rPr lang="en-US" dirty="0" smtClean="0"/>
              <a:t>Almsgiving</a:t>
            </a:r>
          </a:p>
          <a:p>
            <a:r>
              <a:rPr lang="en-US" dirty="0" smtClean="0"/>
              <a:t>Prayer</a:t>
            </a:r>
          </a:p>
          <a:p>
            <a:r>
              <a:rPr lang="en-US" dirty="0" smtClean="0"/>
              <a:t>Fasting</a:t>
            </a:r>
          </a:p>
          <a:p>
            <a:pPr lvl="1"/>
            <a:endParaRPr lang="en-US" dirty="0" smtClean="0"/>
          </a:p>
        </p:txBody>
      </p:sp>
      <p:pic>
        <p:nvPicPr>
          <p:cNvPr id="3" name="Picture 2" descr="praye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784" y="1109787"/>
            <a:ext cx="5248078" cy="393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794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90644" y="-14270"/>
            <a:ext cx="7657759" cy="2317512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717311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G. The Temporal and Eternal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643" y="2331779"/>
            <a:ext cx="7657759" cy="3310389"/>
          </a:xfrm>
        </p:spPr>
        <p:txBody>
          <a:bodyPr>
            <a:normAutofit/>
          </a:bodyPr>
          <a:lstStyle/>
          <a:p>
            <a:r>
              <a:rPr lang="en-US" dirty="0" smtClean="0"/>
              <a:t>Matthew 6:19-34</a:t>
            </a:r>
          </a:p>
          <a:p>
            <a:r>
              <a:rPr lang="en-US" dirty="0" smtClean="0"/>
              <a:t>Trust in God</a:t>
            </a:r>
          </a:p>
          <a:p>
            <a:r>
              <a:rPr lang="en-US" dirty="0" smtClean="0"/>
              <a:t>Warned against:</a:t>
            </a:r>
          </a:p>
          <a:p>
            <a:pPr lvl="1"/>
            <a:r>
              <a:rPr lang="en-US" dirty="0" smtClean="0"/>
              <a:t>Anxiety</a:t>
            </a:r>
          </a:p>
          <a:p>
            <a:pPr lvl="1"/>
            <a:r>
              <a:rPr lang="en-US" dirty="0" smtClean="0"/>
              <a:t>Worry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4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999" y="4572000"/>
            <a:ext cx="7557863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H. </a:t>
            </a:r>
            <a:r>
              <a:rPr lang="en-US" dirty="0" smtClean="0"/>
              <a:t>Principles of the Higher Life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Life of Christ 1: Sermon on the Mount / Parables Part 1 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0" y="562434"/>
            <a:ext cx="7557862" cy="3703974"/>
          </a:xfrm>
        </p:spPr>
        <p:txBody>
          <a:bodyPr>
            <a:normAutofit/>
          </a:bodyPr>
          <a:lstStyle/>
          <a:p>
            <a:r>
              <a:rPr lang="en-US" dirty="0" smtClean="0"/>
              <a:t>Matthew 7:1-12</a:t>
            </a:r>
          </a:p>
          <a:p>
            <a:r>
              <a:rPr lang="en-US" dirty="0" smtClean="0"/>
              <a:t>Social law of kingdom</a:t>
            </a:r>
          </a:p>
          <a:p>
            <a:r>
              <a:rPr lang="en-US" dirty="0" smtClean="0"/>
              <a:t>Golden Rule</a:t>
            </a:r>
          </a:p>
          <a:p>
            <a:pPr lvl="1"/>
            <a:endParaRPr lang="en-US" dirty="0" smtClean="0"/>
          </a:p>
        </p:txBody>
      </p:sp>
      <p:pic>
        <p:nvPicPr>
          <p:cNvPr id="3" name="Picture 2" descr="bibleMatt7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427" y="1749266"/>
            <a:ext cx="4253435" cy="2822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16327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Newsprint.thmx</Template>
  <TotalTime>712</TotalTime>
  <Words>847</Words>
  <Application>Microsoft Macintosh PowerPoint</Application>
  <PresentationFormat>On-screen Show (4:3)</PresentationFormat>
  <Paragraphs>172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Newsprint</vt:lpstr>
      <vt:lpstr>Life of Christ III</vt:lpstr>
      <vt:lpstr>A. The Importance of the Sermon on the Mount</vt:lpstr>
      <vt:lpstr>B. Some Important Principles to Remember</vt:lpstr>
      <vt:lpstr>C. The Beatitudes</vt:lpstr>
      <vt:lpstr>D. True Righteousness</vt:lpstr>
      <vt:lpstr>E. Ethics of Jesus</vt:lpstr>
      <vt:lpstr>F. Sincerity and Hipocrisy</vt:lpstr>
      <vt:lpstr>G. The Temporal and Eternal</vt:lpstr>
      <vt:lpstr>H. Principles of the Higher Life</vt:lpstr>
      <vt:lpstr>I. The Two Ways</vt:lpstr>
      <vt:lpstr>J. The Testing and Abiding</vt:lpstr>
      <vt:lpstr>Life of Christ III</vt:lpstr>
      <vt:lpstr>A. Why Jesus Spoke in Parables</vt:lpstr>
      <vt:lpstr>A. Why Jesus Spoke in Parables</vt:lpstr>
      <vt:lpstr>A. Why Jesus Spoke in Parables</vt:lpstr>
      <vt:lpstr>B. Many Parables Taught Truths Concerning Salvation</vt:lpstr>
      <vt:lpstr>C. Parables  Concerning Salvation</vt:lpstr>
      <vt:lpstr>C. Parables  Concerning Salvation</vt:lpstr>
      <vt:lpstr>C. Parables  Concerning Salvation</vt:lpstr>
      <vt:lpstr>C. Parables  Concerning Salvation</vt:lpstr>
      <vt:lpstr>C. Parables  Concerning Salvation</vt:lpstr>
      <vt:lpstr>C. Parables  Concerning Salvation</vt:lpstr>
      <vt:lpstr>C. Parables  Concerning Salvation</vt:lpstr>
      <vt:lpstr>D. Another Parable Concerning Salvation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of Christ I</dc:title>
  <dc:creator>Kaylin Shirley</dc:creator>
  <cp:lastModifiedBy>Kaylin Shirley</cp:lastModifiedBy>
  <cp:revision>59</cp:revision>
  <dcterms:created xsi:type="dcterms:W3CDTF">2011-09-13T17:55:03Z</dcterms:created>
  <dcterms:modified xsi:type="dcterms:W3CDTF">2011-09-22T17:27:17Z</dcterms:modified>
</cp:coreProperties>
</file>