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5" r:id="rId3"/>
    <p:sldId id="283" r:id="rId4"/>
    <p:sldId id="288" r:id="rId5"/>
    <p:sldId id="297" r:id="rId6"/>
    <p:sldId id="284" r:id="rId7"/>
    <p:sldId id="289" r:id="rId8"/>
    <p:sldId id="296" r:id="rId9"/>
    <p:sldId id="285" r:id="rId10"/>
    <p:sldId id="290" r:id="rId11"/>
    <p:sldId id="294" r:id="rId12"/>
    <p:sldId id="286" r:id="rId13"/>
    <p:sldId id="291" r:id="rId14"/>
    <p:sldId id="293" r:id="rId15"/>
    <p:sldId id="287" r:id="rId16"/>
    <p:sldId id="292"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950"/>
    <a:srgbClr val="FF3B0D"/>
    <a:srgbClr val="3366FF"/>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24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9878A9D-6D14-6147-A685-C023DA56B1D1}" type="slidenum">
              <a:rPr lang="en-US"/>
              <a:pPr/>
              <a:t>‹#›</a:t>
            </a:fld>
            <a:endParaRPr lang="en-US"/>
          </a:p>
        </p:txBody>
      </p:sp>
    </p:spTree>
    <p:extLst>
      <p:ext uri="{BB962C8B-B14F-4D97-AF65-F5344CB8AC3E}">
        <p14:creationId xmlns:p14="http://schemas.microsoft.com/office/powerpoint/2010/main" val="1682308784"/>
      </p:ext>
    </p:extLst>
  </p:cSld>
  <p:clrMapOvr>
    <a:masterClrMapping/>
  </p:clrMapOvr>
  <p:transition xmlns:p14="http://schemas.microsoft.com/office/powerpoint/2010/mai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C0C0909-19E4-4F4D-ABD6-5AD1E8870183}" type="slidenum">
              <a:rPr lang="en-US"/>
              <a:pPr/>
              <a:t>‹#›</a:t>
            </a:fld>
            <a:endParaRPr lang="en-US"/>
          </a:p>
        </p:txBody>
      </p:sp>
    </p:spTree>
    <p:extLst>
      <p:ext uri="{BB962C8B-B14F-4D97-AF65-F5344CB8AC3E}">
        <p14:creationId xmlns:p14="http://schemas.microsoft.com/office/powerpoint/2010/main" val="2821611008"/>
      </p:ext>
    </p:extLst>
  </p:cSld>
  <p:clrMapOvr>
    <a:masterClrMapping/>
  </p:clrMapOvr>
  <p:transition xmlns:p14="http://schemas.microsoft.com/office/powerpoint/2010/mai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48500" y="0"/>
            <a:ext cx="20955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0"/>
            <a:ext cx="61341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5AE2AD1-6458-734F-853F-9A4D9C3503D3}" type="slidenum">
              <a:rPr lang="en-US"/>
              <a:pPr/>
              <a:t>‹#›</a:t>
            </a:fld>
            <a:endParaRPr lang="en-US"/>
          </a:p>
        </p:txBody>
      </p:sp>
    </p:spTree>
    <p:extLst>
      <p:ext uri="{BB962C8B-B14F-4D97-AF65-F5344CB8AC3E}">
        <p14:creationId xmlns:p14="http://schemas.microsoft.com/office/powerpoint/2010/main" val="30442780"/>
      </p:ext>
    </p:extLst>
  </p:cSld>
  <p:clrMapOvr>
    <a:masterClrMapping/>
  </p:clrMapOvr>
  <p:transition xmlns:p14="http://schemas.microsoft.com/office/powerpoint/2010/mai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90BD2DA-3E6C-B744-AD0B-5EAB6A4E98FF}" type="slidenum">
              <a:rPr lang="en-US"/>
              <a:pPr/>
              <a:t>‹#›</a:t>
            </a:fld>
            <a:endParaRPr lang="en-US"/>
          </a:p>
        </p:txBody>
      </p:sp>
    </p:spTree>
    <p:extLst>
      <p:ext uri="{BB962C8B-B14F-4D97-AF65-F5344CB8AC3E}">
        <p14:creationId xmlns:p14="http://schemas.microsoft.com/office/powerpoint/2010/main" val="55143732"/>
      </p:ext>
    </p:extLst>
  </p:cSld>
  <p:clrMapOvr>
    <a:masterClrMapping/>
  </p:clrMapOvr>
  <p:transition xmlns:p14="http://schemas.microsoft.com/office/powerpoint/2010/mai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454A3B7-67F5-D54F-A745-5AC98177BA4F}" type="slidenum">
              <a:rPr lang="en-US"/>
              <a:pPr/>
              <a:t>‹#›</a:t>
            </a:fld>
            <a:endParaRPr lang="en-US"/>
          </a:p>
        </p:txBody>
      </p:sp>
    </p:spTree>
    <p:extLst>
      <p:ext uri="{BB962C8B-B14F-4D97-AF65-F5344CB8AC3E}">
        <p14:creationId xmlns:p14="http://schemas.microsoft.com/office/powerpoint/2010/main" val="3938488116"/>
      </p:ext>
    </p:extLst>
  </p:cSld>
  <p:clrMapOvr>
    <a:masterClrMapping/>
  </p:clrMapOvr>
  <p:transition xmlns:p14="http://schemas.microsoft.com/office/powerpoint/2010/mai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8862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7D9E3BB-3ED8-C347-88E9-D165E53E74A8}" type="slidenum">
              <a:rPr lang="en-US"/>
              <a:pPr/>
              <a:t>‹#›</a:t>
            </a:fld>
            <a:endParaRPr lang="en-US"/>
          </a:p>
        </p:txBody>
      </p:sp>
    </p:spTree>
    <p:extLst>
      <p:ext uri="{BB962C8B-B14F-4D97-AF65-F5344CB8AC3E}">
        <p14:creationId xmlns:p14="http://schemas.microsoft.com/office/powerpoint/2010/main" val="607204807"/>
      </p:ext>
    </p:extLst>
  </p:cSld>
  <p:clrMapOvr>
    <a:masterClrMapping/>
  </p:clrMapOvr>
  <p:transition xmlns:p14="http://schemas.microsoft.com/office/powerpoint/2010/mai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2A1CFBC6-BDF5-174A-83F6-48DF2902BA2F}" type="slidenum">
              <a:rPr lang="en-US"/>
              <a:pPr/>
              <a:t>‹#›</a:t>
            </a:fld>
            <a:endParaRPr lang="en-US"/>
          </a:p>
        </p:txBody>
      </p:sp>
    </p:spTree>
    <p:extLst>
      <p:ext uri="{BB962C8B-B14F-4D97-AF65-F5344CB8AC3E}">
        <p14:creationId xmlns:p14="http://schemas.microsoft.com/office/powerpoint/2010/main" val="3764539014"/>
      </p:ext>
    </p:extLst>
  </p:cSld>
  <p:clrMapOvr>
    <a:masterClrMapping/>
  </p:clrMapOvr>
  <p:transition xmlns:p14="http://schemas.microsoft.com/office/powerpoint/2010/mai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5A62AD9A-4797-5248-8D78-153E60602599}" type="slidenum">
              <a:rPr lang="en-US"/>
              <a:pPr/>
              <a:t>‹#›</a:t>
            </a:fld>
            <a:endParaRPr lang="en-US"/>
          </a:p>
        </p:txBody>
      </p:sp>
    </p:spTree>
    <p:extLst>
      <p:ext uri="{BB962C8B-B14F-4D97-AF65-F5344CB8AC3E}">
        <p14:creationId xmlns:p14="http://schemas.microsoft.com/office/powerpoint/2010/main" val="674877881"/>
      </p:ext>
    </p:extLst>
  </p:cSld>
  <p:clrMapOvr>
    <a:masterClrMapping/>
  </p:clrMapOvr>
  <p:transition xmlns:p14="http://schemas.microsoft.com/office/powerpoint/2010/mai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5EF26FAA-62D5-0447-8465-373600F873D6}" type="slidenum">
              <a:rPr lang="en-US"/>
              <a:pPr/>
              <a:t>‹#›</a:t>
            </a:fld>
            <a:endParaRPr lang="en-US"/>
          </a:p>
        </p:txBody>
      </p:sp>
    </p:spTree>
    <p:extLst>
      <p:ext uri="{BB962C8B-B14F-4D97-AF65-F5344CB8AC3E}">
        <p14:creationId xmlns:p14="http://schemas.microsoft.com/office/powerpoint/2010/main" val="4094958216"/>
      </p:ext>
    </p:extLst>
  </p:cSld>
  <p:clrMapOvr>
    <a:masterClrMapping/>
  </p:clrMapOvr>
  <p:transition xmlns:p14="http://schemas.microsoft.com/office/powerpoint/2010/mai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56F503A-8F1B-3B48-B9D1-0C1470244A83}" type="slidenum">
              <a:rPr lang="en-US"/>
              <a:pPr/>
              <a:t>‹#›</a:t>
            </a:fld>
            <a:endParaRPr lang="en-US"/>
          </a:p>
        </p:txBody>
      </p:sp>
    </p:spTree>
    <p:extLst>
      <p:ext uri="{BB962C8B-B14F-4D97-AF65-F5344CB8AC3E}">
        <p14:creationId xmlns:p14="http://schemas.microsoft.com/office/powerpoint/2010/main" val="3469144902"/>
      </p:ext>
    </p:extLst>
  </p:cSld>
  <p:clrMapOvr>
    <a:masterClrMapping/>
  </p:clrMapOvr>
  <p:transition xmlns:p14="http://schemas.microsoft.com/office/powerpoint/2010/mai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87F0A3A6-D3CB-8943-AD4E-CA4E0EEF8ADB}" type="slidenum">
              <a:rPr lang="en-US"/>
              <a:pPr/>
              <a:t>‹#›</a:t>
            </a:fld>
            <a:endParaRPr lang="en-US"/>
          </a:p>
        </p:txBody>
      </p:sp>
    </p:spTree>
    <p:extLst>
      <p:ext uri="{BB962C8B-B14F-4D97-AF65-F5344CB8AC3E}">
        <p14:creationId xmlns:p14="http://schemas.microsoft.com/office/powerpoint/2010/main" val="2063354193"/>
      </p:ext>
    </p:extLst>
  </p:cSld>
  <p:clrMapOvr>
    <a:masterClrMapping/>
  </p:clrMapOvr>
  <p:transition xmlns:p14="http://schemas.microsoft.com/office/powerpoint/2010/main">
    <p:newsflash/>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0"/>
            <a:ext cx="8382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762000" y="1295400"/>
            <a:ext cx="7924800" cy="483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762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538538" y="6245225"/>
            <a:ext cx="248126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bg1"/>
                </a:solidFill>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858000" y="6245225"/>
            <a:ext cx="1828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BDB44F8A-8E1E-9F4B-BB90-8C2A6D7E2B6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xmlns:p14="http://schemas.microsoft.com/office/powerpoint/2010/main">
    <p:newsflash/>
  </p:transition>
  <p:txStyles>
    <p:titleStyle>
      <a:lvl1pPr algn="ctr" rtl="0" eaLnBrk="0" fontAlgn="base" hangingPunct="0">
        <a:spcBef>
          <a:spcPct val="0"/>
        </a:spcBef>
        <a:spcAft>
          <a:spcPct val="0"/>
        </a:spcAft>
        <a:defRPr sz="4400">
          <a:solidFill>
            <a:srgbClr val="3333CC"/>
          </a:solidFill>
          <a:latin typeface="+mj-lt"/>
          <a:ea typeface="ＭＳ Ｐゴシック" charset="0"/>
          <a:cs typeface="+mj-cs"/>
        </a:defRPr>
      </a:lvl1pPr>
      <a:lvl2pPr algn="ctr" rtl="0" eaLnBrk="0" fontAlgn="base" hangingPunct="0">
        <a:spcBef>
          <a:spcPct val="0"/>
        </a:spcBef>
        <a:spcAft>
          <a:spcPct val="0"/>
        </a:spcAft>
        <a:defRPr sz="4400">
          <a:solidFill>
            <a:srgbClr val="3333CC"/>
          </a:solidFill>
          <a:latin typeface="Impact" pitchFamily="34" charset="0"/>
          <a:ea typeface="ＭＳ Ｐゴシック" charset="0"/>
        </a:defRPr>
      </a:lvl2pPr>
      <a:lvl3pPr algn="ctr" rtl="0" eaLnBrk="0" fontAlgn="base" hangingPunct="0">
        <a:spcBef>
          <a:spcPct val="0"/>
        </a:spcBef>
        <a:spcAft>
          <a:spcPct val="0"/>
        </a:spcAft>
        <a:defRPr sz="4400">
          <a:solidFill>
            <a:srgbClr val="3333CC"/>
          </a:solidFill>
          <a:latin typeface="Impact" pitchFamily="34" charset="0"/>
          <a:ea typeface="ＭＳ Ｐゴシック" charset="0"/>
        </a:defRPr>
      </a:lvl3pPr>
      <a:lvl4pPr algn="ctr" rtl="0" eaLnBrk="0" fontAlgn="base" hangingPunct="0">
        <a:spcBef>
          <a:spcPct val="0"/>
        </a:spcBef>
        <a:spcAft>
          <a:spcPct val="0"/>
        </a:spcAft>
        <a:defRPr sz="4400">
          <a:solidFill>
            <a:srgbClr val="3333CC"/>
          </a:solidFill>
          <a:latin typeface="Impact" pitchFamily="34" charset="0"/>
          <a:ea typeface="ＭＳ Ｐゴシック" charset="0"/>
        </a:defRPr>
      </a:lvl4pPr>
      <a:lvl5pPr algn="ctr" rtl="0" eaLnBrk="0" fontAlgn="base" hangingPunct="0">
        <a:spcBef>
          <a:spcPct val="0"/>
        </a:spcBef>
        <a:spcAft>
          <a:spcPct val="0"/>
        </a:spcAft>
        <a:defRPr sz="4400">
          <a:solidFill>
            <a:srgbClr val="3333CC"/>
          </a:solidFill>
          <a:latin typeface="Impact" pitchFamily="34" charset="0"/>
          <a:ea typeface="ＭＳ Ｐゴシック" charset="0"/>
        </a:defRPr>
      </a:lvl5pPr>
      <a:lvl6pPr marL="457200" algn="ctr" rtl="0" eaLnBrk="1" fontAlgn="base" hangingPunct="1">
        <a:spcBef>
          <a:spcPct val="0"/>
        </a:spcBef>
        <a:spcAft>
          <a:spcPct val="0"/>
        </a:spcAft>
        <a:defRPr sz="4400">
          <a:solidFill>
            <a:srgbClr val="3333CC"/>
          </a:solidFill>
          <a:latin typeface="Impact" pitchFamily="34" charset="0"/>
        </a:defRPr>
      </a:lvl6pPr>
      <a:lvl7pPr marL="914400" algn="ctr" rtl="0" eaLnBrk="1" fontAlgn="base" hangingPunct="1">
        <a:spcBef>
          <a:spcPct val="0"/>
        </a:spcBef>
        <a:spcAft>
          <a:spcPct val="0"/>
        </a:spcAft>
        <a:defRPr sz="4400">
          <a:solidFill>
            <a:srgbClr val="3333CC"/>
          </a:solidFill>
          <a:latin typeface="Impact" pitchFamily="34" charset="0"/>
        </a:defRPr>
      </a:lvl7pPr>
      <a:lvl8pPr marL="1371600" algn="ctr" rtl="0" eaLnBrk="1" fontAlgn="base" hangingPunct="1">
        <a:spcBef>
          <a:spcPct val="0"/>
        </a:spcBef>
        <a:spcAft>
          <a:spcPct val="0"/>
        </a:spcAft>
        <a:defRPr sz="4400">
          <a:solidFill>
            <a:srgbClr val="3333CC"/>
          </a:solidFill>
          <a:latin typeface="Impact" pitchFamily="34" charset="0"/>
        </a:defRPr>
      </a:lvl8pPr>
      <a:lvl9pPr marL="1828800" algn="ctr" rtl="0" eaLnBrk="1" fontAlgn="base" hangingPunct="1">
        <a:spcBef>
          <a:spcPct val="0"/>
        </a:spcBef>
        <a:spcAft>
          <a:spcPct val="0"/>
        </a:spcAft>
        <a:defRPr sz="4400">
          <a:solidFill>
            <a:srgbClr val="3333CC"/>
          </a:solidFill>
          <a:latin typeface="Impact" pitchFamily="34"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bg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3810000"/>
            <a:ext cx="9144000" cy="765175"/>
          </a:xfrm>
          <a:ln>
            <a:miter lim="800000"/>
            <a:headEnd/>
            <a:tailEnd/>
          </a:ln>
        </p:spPr>
        <p:txBody>
          <a:bodyPr>
            <a:scene3d>
              <a:camera prst="orthographicFront"/>
              <a:lightRig rig="threePt" dir="t"/>
            </a:scene3d>
            <a:sp3d extrusionH="57150">
              <a:bevelT w="38100" h="38100" prst="relaxedInset"/>
            </a:sp3d>
          </a:bodyPr>
          <a:lstStyle/>
          <a:p>
            <a:pPr eaLnBrk="1" hangingPunct="1">
              <a:defRPr/>
            </a:pPr>
            <a:r>
              <a:rPr lang="en-US" b="1" dirty="0" smtClean="0">
                <a:solidFill>
                  <a:schemeClr val="bg1"/>
                </a:solidFill>
                <a:latin typeface="Bernard MT Condensed" pitchFamily="18" charset="0"/>
                <a:ea typeface="+mj-ea"/>
              </a:rPr>
              <a:t>Discovering the Biblical View of Missions</a:t>
            </a:r>
          </a:p>
        </p:txBody>
      </p:sp>
      <p:sp>
        <p:nvSpPr>
          <p:cNvPr id="6" name="TextBox 5"/>
          <p:cNvSpPr txBox="1"/>
          <p:nvPr/>
        </p:nvSpPr>
        <p:spPr>
          <a:xfrm>
            <a:off x="2438400" y="5334000"/>
            <a:ext cx="4343400" cy="461665"/>
          </a:xfrm>
          <a:prstGeom prst="rect">
            <a:avLst/>
          </a:prstGeom>
          <a:noFill/>
        </p:spPr>
        <p:txBody>
          <a:bodyPr>
            <a:spAutoFit/>
            <a:scene3d>
              <a:camera prst="orthographicFront"/>
              <a:lightRig rig="threePt" dir="t"/>
            </a:scene3d>
            <a:sp3d extrusionH="57150">
              <a:bevelT w="38100" h="38100"/>
            </a:sp3d>
          </a:bodyPr>
          <a:lstStyle/>
          <a:p>
            <a:pPr algn="ctr">
              <a:defRPr/>
            </a:pPr>
            <a:r>
              <a:rPr lang="en-US" sz="2400" b="1" dirty="0">
                <a:solidFill>
                  <a:srgbClr val="FF3B0D"/>
                </a:solidFill>
                <a:latin typeface="Bernard MT Condensed" pitchFamily="18" charset="0"/>
                <a:ea typeface="+mn-ea"/>
              </a:rPr>
              <a:t>James G. Poitras</a:t>
            </a:r>
          </a:p>
        </p:txBody>
      </p:sp>
      <p:sp>
        <p:nvSpPr>
          <p:cNvPr id="7" name="TextBox 6"/>
          <p:cNvSpPr txBox="1"/>
          <p:nvPr/>
        </p:nvSpPr>
        <p:spPr>
          <a:xfrm>
            <a:off x="3352800" y="0"/>
            <a:ext cx="5791200" cy="1754326"/>
          </a:xfrm>
          <a:prstGeom prst="rect">
            <a:avLst/>
          </a:prstGeom>
          <a:noFill/>
        </p:spPr>
        <p:txBody>
          <a:bodyPr>
            <a:spAutoFit/>
            <a:scene3d>
              <a:camera prst="orthographicFront"/>
              <a:lightRig rig="threePt" dir="t"/>
            </a:scene3d>
            <a:sp3d extrusionH="57150">
              <a:bevelT w="38100" h="38100"/>
            </a:sp3d>
          </a:bodyPr>
          <a:lstStyle/>
          <a:p>
            <a:pPr algn="ctr">
              <a:defRPr/>
            </a:pPr>
            <a:r>
              <a:rPr lang="en-US" sz="5400" b="1" dirty="0">
                <a:solidFill>
                  <a:srgbClr val="FAC950"/>
                </a:solidFill>
                <a:latin typeface="Bernard MT Condensed" pitchFamily="18" charset="0"/>
                <a:ea typeface="+mn-ea"/>
              </a:rPr>
              <a:t>Global Association of Theological Studies</a:t>
            </a:r>
          </a:p>
        </p:txBody>
      </p:sp>
      <p:sp>
        <p:nvSpPr>
          <p:cNvPr id="9" name="Rectangle 3"/>
          <p:cNvSpPr>
            <a:spLocks noGrp="1" noChangeArrowheads="1"/>
          </p:cNvSpPr>
          <p:nvPr>
            <p:ph type="subTitle" idx="1"/>
          </p:nvPr>
        </p:nvSpPr>
        <p:spPr>
          <a:xfrm>
            <a:off x="1371600" y="4724400"/>
            <a:ext cx="6400800" cy="1752600"/>
          </a:xfrm>
          <a:ln>
            <a:miter lim="800000"/>
            <a:headEnd/>
            <a:tailEnd/>
          </a:ln>
        </p:spPr>
        <p:txBody>
          <a:bodyPr>
            <a:scene3d>
              <a:camera prst="orthographicFront"/>
              <a:lightRig rig="threePt" dir="t"/>
            </a:scene3d>
            <a:sp3d extrusionH="57150">
              <a:bevelT w="38100" h="38100"/>
            </a:sp3d>
          </a:bodyPr>
          <a:lstStyle/>
          <a:p>
            <a:pPr eaLnBrk="1" hangingPunct="1">
              <a:defRPr/>
            </a:pPr>
            <a:r>
              <a:rPr lang="en-US" sz="3000" b="1" dirty="0" smtClean="0">
                <a:solidFill>
                  <a:srgbClr val="3366FF"/>
                </a:solidFill>
                <a:latin typeface="Bernard MT Condensed" pitchFamily="18" charset="0"/>
                <a:ea typeface="+mn-ea"/>
              </a:rPr>
              <a:t>Discovering the Wall Has Been Torn Down</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533400" y="609600"/>
            <a:ext cx="8001000" cy="5632311"/>
          </a:xfrm>
          <a:prstGeom prst="rect">
            <a:avLst/>
          </a:prstGeom>
          <a:solidFill>
            <a:srgbClr val="3366FF"/>
          </a:solidFill>
          <a:ln w="50800">
            <a:solidFill>
              <a:schemeClr val="tx1"/>
            </a:solidFill>
          </a:ln>
          <a:scene3d>
            <a:camera prst="orthographicFront"/>
            <a:lightRig rig="threePt" dir="t"/>
          </a:scene3d>
          <a:sp3d>
            <a:bevelT w="152400" h="50800" prst="softRound"/>
          </a:sp3d>
        </p:spPr>
        <p:txBody>
          <a:bodyPr>
            <a:spAutoFit/>
          </a:bodyPr>
          <a:lstStyle/>
          <a:p>
            <a:pPr algn="ctr">
              <a:defRPr/>
            </a:pPr>
            <a:r>
              <a:rPr lang="en-US" sz="3600" b="1" dirty="0">
                <a:ln>
                  <a:solidFill>
                    <a:sysClr val="windowText" lastClr="000000"/>
                  </a:solidFill>
                </a:ln>
                <a:solidFill>
                  <a:srgbClr val="FAC950"/>
                </a:solidFill>
                <a:latin typeface="Bernard MT Condensed" pitchFamily="18" charset="0"/>
                <a:ea typeface="+mn-ea"/>
              </a:rPr>
              <a:t>“Now to him who is able to establish you by my gospel and the proclamation of Jesus Christ, according to the revelation of the mystery hidden for long ages past, but now revealed and made known through the prophetic writings by the command of the eternal God, so that all nations might believe and obey him- to the only wise God be glory forever through Jesus Christ! Amen.” Romans 16:25-27</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style.rotation</p:attrName>
                                        </p:attrNameLst>
                                      </p:cBhvr>
                                      <p:tavLst>
                                        <p:tav tm="0">
                                          <p:val>
                                            <p:fltVal val="720"/>
                                          </p:val>
                                        </p:tav>
                                        <p:tav tm="100000">
                                          <p:val>
                                            <p:fltVal val="0"/>
                                          </p:val>
                                        </p:tav>
                                      </p:tavLst>
                                    </p:anim>
                                    <p:anim calcmode="lin" valueType="num">
                                      <p:cBhvr>
                                        <p:cTn id="9" dur="1000" fill="hold"/>
                                        <p:tgtEl>
                                          <p:spTgt spid="4"/>
                                        </p:tgtEl>
                                        <p:attrNameLst>
                                          <p:attrName>ppt_h</p:attrName>
                                        </p:attrNameLst>
                                      </p:cBhvr>
                                      <p:tavLst>
                                        <p:tav tm="0">
                                          <p:val>
                                            <p:fltVal val="0"/>
                                          </p:val>
                                        </p:tav>
                                        <p:tav tm="100000">
                                          <p:val>
                                            <p:strVal val="#ppt_h"/>
                                          </p:val>
                                        </p:tav>
                                      </p:tavLst>
                                    </p:anim>
                                    <p:anim calcmode="lin" valueType="num">
                                      <p:cBhvr>
                                        <p:cTn id="10" dur="1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228600" y="381000"/>
            <a:ext cx="8610600" cy="3416320"/>
          </a:xfrm>
          <a:prstGeom prst="rect">
            <a:avLst/>
          </a:prstGeom>
        </p:spPr>
        <p:txBody>
          <a:bodyPr>
            <a:spAutoFit/>
          </a:bodyPr>
          <a:lstStyle/>
          <a:p>
            <a:pPr algn="ctr">
              <a:defRPr/>
            </a:pPr>
            <a:r>
              <a:rPr lang="en-US" sz="3600" b="1" dirty="0">
                <a:ln>
                  <a:solidFill>
                    <a:sysClr val="windowText" lastClr="000000"/>
                  </a:solidFill>
                </a:ln>
                <a:solidFill>
                  <a:srgbClr val="FAC950"/>
                </a:solidFill>
                <a:latin typeface="Bernard MT Condensed" pitchFamily="18" charset="0"/>
                <a:ea typeface="+mn-ea"/>
              </a:rPr>
              <a:t>“We are writing to the church of God in Corinth, you who have been called by God to be his own holy people. He made you holy by means of Christ Jesus, just as he did all Christians everywhere — whoever calls upon the name of Jesus Christ, our Lord and theirs” (</a:t>
            </a:r>
            <a:r>
              <a:rPr lang="en-US" sz="3600" b="1" i="1" dirty="0">
                <a:ln>
                  <a:solidFill>
                    <a:sysClr val="windowText" lastClr="000000"/>
                  </a:solidFill>
                </a:ln>
                <a:solidFill>
                  <a:srgbClr val="FAC950"/>
                </a:solidFill>
                <a:latin typeface="Bernard MT Condensed" pitchFamily="18" charset="0"/>
                <a:ea typeface="+mn-ea"/>
              </a:rPr>
              <a:t>NLT</a:t>
            </a:r>
            <a:r>
              <a:rPr lang="en-US" sz="3600" b="1" dirty="0">
                <a:ln>
                  <a:solidFill>
                    <a:sysClr val="windowText" lastClr="000000"/>
                  </a:solidFill>
                </a:ln>
                <a:solidFill>
                  <a:srgbClr val="FAC950"/>
                </a:solidFill>
                <a:latin typeface="Bernard MT Condensed" pitchFamily="18" charset="0"/>
                <a:ea typeface="+mn-ea"/>
              </a:rPr>
              <a:t>).</a:t>
            </a:r>
          </a:p>
        </p:txBody>
      </p:sp>
      <p:sp>
        <p:nvSpPr>
          <p:cNvPr id="5" name="Rectangle 4"/>
          <p:cNvSpPr/>
          <p:nvPr/>
        </p:nvSpPr>
        <p:spPr>
          <a:xfrm>
            <a:off x="1752600" y="4724400"/>
            <a:ext cx="5257800" cy="1015663"/>
          </a:xfrm>
          <a:prstGeom prst="rect">
            <a:avLst/>
          </a:prstGeom>
        </p:spPr>
        <p:txBody>
          <a:bodyPr>
            <a:spAutoFit/>
          </a:bodyPr>
          <a:lstStyle/>
          <a:p>
            <a:pPr algn="ctr">
              <a:defRPr/>
            </a:pPr>
            <a:r>
              <a:rPr lang="en-US" sz="6000" b="1" dirty="0">
                <a:ln>
                  <a:solidFill>
                    <a:sysClr val="windowText" lastClr="000000"/>
                  </a:solidFill>
                </a:ln>
                <a:solidFill>
                  <a:srgbClr val="3366FF"/>
                </a:solidFill>
                <a:latin typeface="Bernard MT Condensed" pitchFamily="18" charset="0"/>
                <a:ea typeface="+mn-ea"/>
              </a:rPr>
              <a:t>1 Corinthians 1:2</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762000" y="1143000"/>
            <a:ext cx="6629400" cy="2400657"/>
          </a:xfrm>
          <a:prstGeom prst="rect">
            <a:avLst/>
          </a:prstGeom>
        </p:spPr>
        <p:txBody>
          <a:bodyPr>
            <a:spAutoFit/>
            <a:scene3d>
              <a:camera prst="orthographicFront"/>
              <a:lightRig rig="threePt" dir="t"/>
            </a:scene3d>
            <a:sp3d extrusionH="57150">
              <a:bevelT w="38100" h="38100"/>
            </a:sp3d>
          </a:bodyPr>
          <a:lstStyle/>
          <a:p>
            <a:pPr>
              <a:defRPr/>
            </a:pPr>
            <a:r>
              <a:rPr lang="en-US" sz="3000" b="1" dirty="0">
                <a:ln>
                  <a:solidFill>
                    <a:sysClr val="windowText" lastClr="000000"/>
                  </a:solidFill>
                </a:ln>
                <a:solidFill>
                  <a:srgbClr val="FF3B0D"/>
                </a:solidFill>
                <a:latin typeface="Bernard MT Condensed" pitchFamily="18" charset="0"/>
                <a:ea typeface="+mn-ea"/>
              </a:rPr>
              <a:t>“For since in the wisdom of God the world through its wisdom did not know him, God was pleased through the foolishness of what was preached to save those who believe.</a:t>
            </a:r>
          </a:p>
        </p:txBody>
      </p:sp>
      <p:sp>
        <p:nvSpPr>
          <p:cNvPr id="5" name="Rectangle 4"/>
          <p:cNvSpPr/>
          <p:nvPr/>
        </p:nvSpPr>
        <p:spPr>
          <a:xfrm>
            <a:off x="1295400" y="3733800"/>
            <a:ext cx="7696200" cy="2862322"/>
          </a:xfrm>
          <a:prstGeom prst="rect">
            <a:avLst/>
          </a:prstGeom>
        </p:spPr>
        <p:txBody>
          <a:bodyPr>
            <a:spAutoFit/>
            <a:scene3d>
              <a:camera prst="orthographicFront"/>
              <a:lightRig rig="threePt" dir="t"/>
            </a:scene3d>
            <a:sp3d extrusionH="57150">
              <a:bevelT w="38100" h="38100"/>
            </a:sp3d>
          </a:bodyPr>
          <a:lstStyle/>
          <a:p>
            <a:pPr>
              <a:defRPr/>
            </a:pPr>
            <a:r>
              <a:rPr lang="en-US" sz="3000" b="1" dirty="0">
                <a:ln>
                  <a:solidFill>
                    <a:sysClr val="windowText" lastClr="000000"/>
                  </a:solidFill>
                </a:ln>
                <a:solidFill>
                  <a:srgbClr val="FAC950"/>
                </a:solidFill>
                <a:latin typeface="Bernard MT Condensed" pitchFamily="18" charset="0"/>
                <a:ea typeface="+mn-ea"/>
              </a:rPr>
              <a:t>Jews demand miraculous signs and Greeks look for wisdom, but we preach Christ crucified: a stumbling block to Jews and foolishness to Gentiles, but to those whom God has called, both Jews and Greeks, Christ the power of God and the wisdom of God.” 1 Corinthians 1:21-25</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1371600" y="609600"/>
            <a:ext cx="6172200" cy="3785652"/>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atin typeface="Bernard MT Condensed" pitchFamily="18" charset="0"/>
                <a:ea typeface="+mn-ea"/>
              </a:rPr>
              <a:t>“That God was reconciling the world to himself in Christ, not counting men's sins against them. And he has committed to us the message of reconciliation.”</a:t>
            </a:r>
          </a:p>
        </p:txBody>
      </p:sp>
      <p:sp>
        <p:nvSpPr>
          <p:cNvPr id="28675" name="Rectangle 3"/>
          <p:cNvSpPr>
            <a:spLocks noChangeArrowheads="1"/>
          </p:cNvSpPr>
          <p:nvPr/>
        </p:nvSpPr>
        <p:spPr bwMode="auto">
          <a:xfrm>
            <a:off x="1676400" y="4648200"/>
            <a:ext cx="5562600" cy="101566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6000" b="1" dirty="0">
                <a:ln>
                  <a:solidFill>
                    <a:sysClr val="windowText" lastClr="000000"/>
                  </a:solidFill>
                </a:ln>
                <a:solidFill>
                  <a:srgbClr val="FAC950"/>
                </a:solidFill>
                <a:latin typeface="Bernard MT Condensed" pitchFamily="18" charset="0"/>
                <a:ea typeface="Times New Roman" pitchFamily="18" charset="0"/>
              </a:rPr>
              <a:t>2 Corinthians 5:19</a:t>
            </a:r>
            <a:endParaRPr lang="en-US" sz="6000" b="1" dirty="0">
              <a:ln>
                <a:solidFill>
                  <a:sysClr val="windowText" lastClr="000000"/>
                </a:solidFill>
              </a:ln>
              <a:solidFill>
                <a:srgbClr val="FAC950"/>
              </a:solidFill>
              <a:latin typeface="Bernard MT Condensed" pitchFamily="18" charset="0"/>
              <a:ea typeface="+mn-ea"/>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28675"/>
                                        </p:tgtEl>
                                        <p:attrNameLst>
                                          <p:attrName>style.visibility</p:attrName>
                                        </p:attrNameLst>
                                      </p:cBhvr>
                                      <p:to>
                                        <p:strVal val="visible"/>
                                      </p:to>
                                    </p:set>
                                    <p:animEffect transition="in" filter="strips(downLeft)">
                                      <p:cBhvr>
                                        <p:cTn id="12" dur="500"/>
                                        <p:tgtEl>
                                          <p:spTgt spid="286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0" y="0"/>
            <a:ext cx="6477000" cy="3785652"/>
          </a:xfrm>
          <a:prstGeom prst="rect">
            <a:avLst/>
          </a:prstGeom>
        </p:spPr>
        <p:txBody>
          <a:bodyPr>
            <a:spAutoFit/>
            <a:scene3d>
              <a:camera prst="orthographicFront"/>
              <a:lightRig rig="threePt" dir="t"/>
            </a:scene3d>
            <a:sp3d extrusionH="57150">
              <a:bevelT w="38100" h="38100"/>
            </a:sp3d>
          </a:bodyPr>
          <a:lstStyle/>
          <a:p>
            <a:pPr algn="ctr">
              <a:defRPr/>
            </a:pPr>
            <a:r>
              <a:rPr lang="en-US" sz="4800" b="1" dirty="0">
                <a:solidFill>
                  <a:srgbClr val="FAC950"/>
                </a:solidFill>
                <a:latin typeface="Bernard MT Condensed" pitchFamily="18" charset="0"/>
                <a:ea typeface="+mn-ea"/>
              </a:rPr>
              <a:t>“Then he revealed his Son to me so that I could proclaim the Good News about Jesus to the Gentiles” (</a:t>
            </a:r>
            <a:r>
              <a:rPr lang="en-US" sz="4800" b="1" i="1" dirty="0">
                <a:solidFill>
                  <a:srgbClr val="FAC950"/>
                </a:solidFill>
                <a:latin typeface="Bernard MT Condensed" pitchFamily="18" charset="0"/>
                <a:ea typeface="+mn-ea"/>
              </a:rPr>
              <a:t>NLT</a:t>
            </a:r>
            <a:r>
              <a:rPr lang="en-US" sz="4800" b="1" dirty="0">
                <a:solidFill>
                  <a:srgbClr val="FAC950"/>
                </a:solidFill>
                <a:latin typeface="Bernard MT Condensed" pitchFamily="18" charset="0"/>
                <a:ea typeface="+mn-ea"/>
              </a:rPr>
              <a:t>).</a:t>
            </a:r>
          </a:p>
        </p:txBody>
      </p:sp>
      <p:sp>
        <p:nvSpPr>
          <p:cNvPr id="5" name="TextBox 4"/>
          <p:cNvSpPr txBox="1"/>
          <p:nvPr/>
        </p:nvSpPr>
        <p:spPr>
          <a:xfrm>
            <a:off x="4953000" y="4572000"/>
            <a:ext cx="4038600" cy="923330"/>
          </a:xfrm>
          <a:prstGeom prst="rect">
            <a:avLst/>
          </a:prstGeom>
          <a:noFill/>
        </p:spPr>
        <p:txBody>
          <a:bodyPr>
            <a:spAutoFit/>
            <a:scene3d>
              <a:camera prst="orthographicFront"/>
              <a:lightRig rig="threePt" dir="t"/>
            </a:scene3d>
            <a:sp3d extrusionH="57150">
              <a:bevelT w="38100" h="38100"/>
            </a:sp3d>
          </a:bodyPr>
          <a:lstStyle/>
          <a:p>
            <a:pPr algn="ctr">
              <a:defRPr/>
            </a:pPr>
            <a:r>
              <a:rPr lang="en-US" sz="5400" b="1" dirty="0">
                <a:solidFill>
                  <a:srgbClr val="3366FF"/>
                </a:solidFill>
                <a:latin typeface="Bernard MT Condensed" pitchFamily="18" charset="0"/>
                <a:ea typeface="+mn-ea"/>
              </a:rPr>
              <a:t>Galatians 1:16</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762000" y="1295400"/>
            <a:ext cx="7086600" cy="2062103"/>
          </a:xfrm>
          <a:prstGeom prst="rect">
            <a:avLst/>
          </a:prstGeom>
        </p:spPr>
        <p:txBody>
          <a:bodyPr>
            <a:spAutoFit/>
            <a:scene3d>
              <a:camera prst="orthographicFront"/>
              <a:lightRig rig="threePt" dir="t"/>
            </a:scene3d>
            <a:sp3d extrusionH="57150">
              <a:bevelT w="38100" h="38100"/>
            </a:sp3d>
          </a:bodyPr>
          <a:lstStyle/>
          <a:p>
            <a:pPr>
              <a:defRPr/>
            </a:pPr>
            <a:r>
              <a:rPr lang="en-US" sz="3200" b="1" dirty="0">
                <a:ln>
                  <a:solidFill>
                    <a:sysClr val="windowText" lastClr="000000"/>
                  </a:solidFill>
                </a:ln>
                <a:solidFill>
                  <a:srgbClr val="FF3B0D"/>
                </a:solidFill>
                <a:latin typeface="Bernard MT Condensed" pitchFamily="18" charset="0"/>
                <a:ea typeface="+mn-ea"/>
              </a:rPr>
              <a:t>“While I was there I talked privately with the leaders of the church. I wanted them to understand what I had been preaching to the Gentiles.</a:t>
            </a:r>
          </a:p>
        </p:txBody>
      </p:sp>
      <p:sp>
        <p:nvSpPr>
          <p:cNvPr id="5" name="Rectangle 4"/>
          <p:cNvSpPr/>
          <p:nvPr/>
        </p:nvSpPr>
        <p:spPr>
          <a:xfrm>
            <a:off x="1295400" y="3429000"/>
            <a:ext cx="7467600" cy="1569660"/>
          </a:xfrm>
          <a:prstGeom prst="rect">
            <a:avLst/>
          </a:prstGeom>
        </p:spPr>
        <p:txBody>
          <a:bodyPr>
            <a:spAutoFit/>
            <a:scene3d>
              <a:camera prst="orthographicFront"/>
              <a:lightRig rig="threePt" dir="t"/>
            </a:scene3d>
            <a:sp3d extrusionH="57150">
              <a:bevelT w="38100" h="38100"/>
            </a:sp3d>
          </a:bodyPr>
          <a:lstStyle/>
          <a:p>
            <a:pPr>
              <a:defRPr/>
            </a:pPr>
            <a:r>
              <a:rPr lang="en-US" sz="3200" b="1" dirty="0">
                <a:latin typeface="Bernard MT Condensed" pitchFamily="18" charset="0"/>
                <a:ea typeface="+mn-ea"/>
              </a:rPr>
              <a:t>I wanted to make sure they did not disagree, or my ministry would have been useless. And they did agree.</a:t>
            </a:r>
          </a:p>
        </p:txBody>
      </p:sp>
      <p:sp>
        <p:nvSpPr>
          <p:cNvPr id="6" name="Rectangle 5"/>
          <p:cNvSpPr/>
          <p:nvPr/>
        </p:nvSpPr>
        <p:spPr>
          <a:xfrm>
            <a:off x="1905000" y="5105400"/>
            <a:ext cx="7239000" cy="1569660"/>
          </a:xfrm>
          <a:prstGeom prst="rect">
            <a:avLst/>
          </a:prstGeom>
        </p:spPr>
        <p:txBody>
          <a:bodyPr>
            <a:spAutoFit/>
            <a:scene3d>
              <a:camera prst="orthographicFront"/>
              <a:lightRig rig="threePt" dir="t"/>
            </a:scene3d>
            <a:sp3d extrusionH="57150">
              <a:bevelT w="38100" h="38100"/>
            </a:sp3d>
          </a:bodyPr>
          <a:lstStyle/>
          <a:p>
            <a:pPr>
              <a:defRPr/>
            </a:pPr>
            <a:r>
              <a:rPr lang="en-US" sz="3200" b="1" dirty="0">
                <a:ln>
                  <a:solidFill>
                    <a:sysClr val="windowText" lastClr="000000"/>
                  </a:solidFill>
                </a:ln>
                <a:solidFill>
                  <a:srgbClr val="FAC950"/>
                </a:solidFill>
                <a:latin typeface="Bernard MT Condensed" pitchFamily="18" charset="0"/>
                <a:ea typeface="+mn-ea"/>
              </a:rPr>
              <a:t>They did not even demand that my companion Titus be circumcised, though he was a Gentile.” (</a:t>
            </a:r>
            <a:r>
              <a:rPr lang="en-US" sz="3200" b="1" i="1" dirty="0">
                <a:ln>
                  <a:solidFill>
                    <a:sysClr val="windowText" lastClr="000000"/>
                  </a:solidFill>
                </a:ln>
                <a:solidFill>
                  <a:srgbClr val="FAC950"/>
                </a:solidFill>
                <a:latin typeface="Bernard MT Condensed" pitchFamily="18" charset="0"/>
                <a:ea typeface="+mn-ea"/>
              </a:rPr>
              <a:t>NLT</a:t>
            </a:r>
            <a:r>
              <a:rPr lang="en-US" sz="3200" b="1" dirty="0">
                <a:ln>
                  <a:solidFill>
                    <a:sysClr val="windowText" lastClr="000000"/>
                  </a:solidFill>
                </a:ln>
                <a:solidFill>
                  <a:srgbClr val="FAC950"/>
                </a:solidFill>
                <a:latin typeface="Bernard MT Condensed" pitchFamily="18" charset="0"/>
                <a:ea typeface="+mn-ea"/>
              </a:rPr>
              <a:t>). Galatians 2:2-3</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900" decel="100000" fill="hold"/>
                                        <p:tgtEl>
                                          <p:spTgt spid="6"/>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152400" y="0"/>
            <a:ext cx="73914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atin typeface="Bernard MT Condensed" pitchFamily="18" charset="0"/>
                <a:ea typeface="+mn-ea"/>
              </a:rPr>
              <a:t>“For God, who was at work in the ministry of Peter as an apostle to the Jews, was also at work in my ministry as an apostle to the Gentiles.”</a:t>
            </a:r>
          </a:p>
        </p:txBody>
      </p:sp>
      <p:sp>
        <p:nvSpPr>
          <p:cNvPr id="5" name="TextBox 4"/>
          <p:cNvSpPr txBox="1"/>
          <p:nvPr/>
        </p:nvSpPr>
        <p:spPr>
          <a:xfrm>
            <a:off x="3810000" y="4572000"/>
            <a:ext cx="5181600" cy="923330"/>
          </a:xfrm>
          <a:prstGeom prst="rect">
            <a:avLst/>
          </a:prstGeom>
          <a:noFill/>
        </p:spPr>
        <p:txBody>
          <a:bodyPr>
            <a:spAutoFit/>
            <a:scene3d>
              <a:camera prst="orthographicFront"/>
              <a:lightRig rig="threePt" dir="t"/>
            </a:scene3d>
            <a:sp3d extrusionH="57150">
              <a:bevelT w="38100" h="38100"/>
            </a:sp3d>
          </a:bodyPr>
          <a:lstStyle/>
          <a:p>
            <a:pPr algn="ctr">
              <a:defRPr/>
            </a:pPr>
            <a:r>
              <a:rPr lang="en-US" sz="5400" b="1" dirty="0">
                <a:latin typeface="Bernard MT Condensed" pitchFamily="18" charset="0"/>
                <a:ea typeface="+mn-ea"/>
              </a:rPr>
              <a:t>Galatians 2:8</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477000" y="0"/>
            <a:ext cx="2667000" cy="276999"/>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152400" y="762000"/>
            <a:ext cx="8839200" cy="2862322"/>
          </a:xfrm>
          <a:prstGeom prst="rect">
            <a:avLst/>
          </a:prstGeom>
        </p:spPr>
        <p:txBody>
          <a:bodyPr>
            <a:spAutoFit/>
          </a:bodyPr>
          <a:lstStyle/>
          <a:p>
            <a:pPr algn="ctr">
              <a:defRPr/>
            </a:pPr>
            <a:r>
              <a:rPr lang="en-US" sz="3600" b="1" dirty="0">
                <a:ln>
                  <a:solidFill>
                    <a:sysClr val="windowText" lastClr="000000"/>
                  </a:solidFill>
                </a:ln>
                <a:solidFill>
                  <a:srgbClr val="FAC950"/>
                </a:solidFill>
                <a:latin typeface="Bernard MT Condensed" pitchFamily="18" charset="0"/>
                <a:ea typeface="+mn-ea"/>
              </a:rPr>
              <a:t>“After this I looked and there before me was a great multitude that no one could count, from every nation, tribe, people and language, standing before the throne and in front of the Lamb” (Revelation 7:9).</a:t>
            </a:r>
          </a:p>
        </p:txBody>
      </p:sp>
      <p:sp>
        <p:nvSpPr>
          <p:cNvPr id="5" name="Rectangle 4"/>
          <p:cNvSpPr/>
          <p:nvPr/>
        </p:nvSpPr>
        <p:spPr>
          <a:xfrm>
            <a:off x="1828800" y="4648200"/>
            <a:ext cx="5257800" cy="1938992"/>
          </a:xfrm>
          <a:prstGeom prst="rect">
            <a:avLst/>
          </a:prstGeom>
        </p:spPr>
        <p:txBody>
          <a:bodyPr>
            <a:spAutoFit/>
          </a:bodyPr>
          <a:lstStyle/>
          <a:p>
            <a:pPr algn="ctr">
              <a:defRPr/>
            </a:pPr>
            <a:r>
              <a:rPr lang="en-US" sz="4000" b="1" dirty="0">
                <a:ln>
                  <a:solidFill>
                    <a:sysClr val="windowText" lastClr="000000"/>
                  </a:solidFill>
                </a:ln>
                <a:solidFill>
                  <a:srgbClr val="3366FF"/>
                </a:solidFill>
                <a:latin typeface="Bernard MT Condensed" pitchFamily="18" charset="0"/>
                <a:ea typeface="+mn-ea"/>
              </a:rPr>
              <a:t>God retains a universal reach right to the end of human history.</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graphicFrame>
        <p:nvGraphicFramePr>
          <p:cNvPr id="4" name="Table 3"/>
          <p:cNvGraphicFramePr>
            <a:graphicFrameLocks noGrp="1"/>
          </p:cNvGraphicFramePr>
          <p:nvPr/>
        </p:nvGraphicFramePr>
        <p:xfrm>
          <a:off x="990600" y="685800"/>
          <a:ext cx="7924800" cy="6583680"/>
        </p:xfrm>
        <a:graphic>
          <a:graphicData uri="http://schemas.openxmlformats.org/drawingml/2006/table">
            <a:tbl>
              <a:tblPr/>
              <a:tblGrid>
                <a:gridCol w="4657725"/>
                <a:gridCol w="3267075"/>
              </a:tblGrid>
              <a:tr h="0">
                <a:tc>
                  <a:txBody>
                    <a:bodyPr/>
                    <a:lstStyle/>
                    <a:p>
                      <a:pPr marL="0" marR="0" lvl="0" indent="0" algn="l" defTabSz="914400" rtl="0" eaLnBrk="1" fontAlgn="base" latinLnBrk="0" hangingPunct="0">
                        <a:lnSpc>
                          <a:spcPct val="200000"/>
                        </a:lnSpc>
                        <a:spcBef>
                          <a:spcPct val="0"/>
                        </a:spcBef>
                        <a:spcAft>
                          <a:spcPct val="0"/>
                        </a:spcAft>
                        <a:buClrTx/>
                        <a:buSzTx/>
                        <a:buFontTx/>
                        <a:buNone/>
                        <a:tabLst/>
                      </a:pPr>
                      <a:r>
                        <a:rPr kumimoji="0" lang="en-US" sz="2400" b="1" i="0" u="none" strike="noStrike" cap="none" normalizeH="0" baseline="0">
                          <a:ln>
                            <a:noFill/>
                          </a:ln>
                          <a:solidFill>
                            <a:schemeClr val="tx1"/>
                          </a:solidFill>
                          <a:effectLst/>
                          <a:latin typeface="Bernard MT Condensed" charset="0"/>
                          <a:ea typeface="ＭＳ Ｐゴシック" charset="0"/>
                          <a:cs typeface="Times New Roman" charset="0"/>
                        </a:rPr>
                        <a:t>Scope of God</a:t>
                      </a:r>
                      <a:r>
                        <a:rPr kumimoji="0" lang="ja-JP" altLang="en-US" sz="2400" b="1" i="0" u="none" strike="noStrike" cap="none" normalizeH="0" baseline="0">
                          <a:ln>
                            <a:noFill/>
                          </a:ln>
                          <a:solidFill>
                            <a:schemeClr val="tx1"/>
                          </a:solidFill>
                          <a:effectLst/>
                          <a:latin typeface="Bernard MT Condensed" charset="0"/>
                          <a:ea typeface="ＭＳ Ｐゴシック" charset="0"/>
                          <a:cs typeface="Times New Roman" charset="0"/>
                        </a:rPr>
                        <a:t>’</a:t>
                      </a:r>
                      <a:r>
                        <a:rPr kumimoji="0" lang="en-US" sz="2400" b="1" i="0" u="none" strike="noStrike" cap="none" normalizeH="0" baseline="0">
                          <a:ln>
                            <a:noFill/>
                          </a:ln>
                          <a:solidFill>
                            <a:schemeClr val="tx1"/>
                          </a:solidFill>
                          <a:effectLst/>
                          <a:latin typeface="Bernard MT Condensed" charset="0"/>
                          <a:ea typeface="ＭＳ Ｐゴシック" charset="0"/>
                          <a:cs typeface="Times New Roman" charset="0"/>
                        </a:rPr>
                        <a:t>s mission and purpose is universal.</a:t>
                      </a:r>
                    </a:p>
                  </a:txBody>
                  <a:tcPr marL="68580" marR="68580" marT="0" marB="0"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66FF"/>
                    </a:solidFill>
                  </a:tcPr>
                </a:tc>
                <a:tc>
                  <a:txBody>
                    <a:bodyPr/>
                    <a:lstStyle/>
                    <a:p>
                      <a:pPr marL="0" marR="0" lvl="0" indent="0" algn="l" defTabSz="914400" rtl="0" eaLnBrk="1" fontAlgn="base" latinLnBrk="0" hangingPunct="0">
                        <a:lnSpc>
                          <a:spcPct val="200000"/>
                        </a:lnSpc>
                        <a:spcBef>
                          <a:spcPct val="0"/>
                        </a:spcBef>
                        <a:spcAft>
                          <a:spcPct val="0"/>
                        </a:spcAft>
                        <a:buClrTx/>
                        <a:buSzTx/>
                        <a:buFontTx/>
                        <a:buNone/>
                        <a:tabLst/>
                      </a:pPr>
                      <a:r>
                        <a:rPr kumimoji="0" lang="en-US" sz="2400" b="1" i="0" u="none" strike="noStrike" cap="none" normalizeH="0" baseline="0">
                          <a:ln>
                            <a:noFill/>
                          </a:ln>
                          <a:solidFill>
                            <a:schemeClr val="tx1"/>
                          </a:solidFill>
                          <a:effectLst/>
                          <a:latin typeface="Bernard MT Condensed" charset="0"/>
                          <a:ea typeface="ＭＳ Ｐゴシック" charset="0"/>
                          <a:cs typeface="Times New Roman" charset="0"/>
                        </a:rPr>
                        <a:t>Revelation 7:9</a:t>
                      </a:r>
                    </a:p>
                  </a:txBody>
                  <a:tcPr marL="68580" marR="68580" marT="0" marB="0"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66FF"/>
                    </a:solidFill>
                  </a:tcPr>
                </a:tc>
              </a:tr>
              <a:tr h="0">
                <a:tc>
                  <a:txBody>
                    <a:bodyPr/>
                    <a:lstStyle/>
                    <a:p>
                      <a:pPr marL="0" marR="0" lvl="0" indent="0" algn="l" defTabSz="914400" rtl="0" eaLnBrk="1" fontAlgn="base" latinLnBrk="0" hangingPunct="0">
                        <a:lnSpc>
                          <a:spcPct val="200000"/>
                        </a:lnSpc>
                        <a:spcBef>
                          <a:spcPct val="0"/>
                        </a:spcBef>
                        <a:spcAft>
                          <a:spcPct val="0"/>
                        </a:spcAft>
                        <a:buClrTx/>
                        <a:buSzTx/>
                        <a:buFontTx/>
                        <a:buNone/>
                        <a:tabLst/>
                      </a:pPr>
                      <a:r>
                        <a:rPr kumimoji="0" lang="en-US" sz="2400" b="1" i="0" u="none" strike="noStrike" cap="none" normalizeH="0" baseline="0">
                          <a:ln>
                            <a:noFill/>
                          </a:ln>
                          <a:solidFill>
                            <a:schemeClr val="tx1"/>
                          </a:solidFill>
                          <a:effectLst/>
                          <a:latin typeface="Bernard MT Condensed" charset="0"/>
                          <a:ea typeface="ＭＳ Ｐゴシック" charset="0"/>
                          <a:cs typeface="Times New Roman" charset="0"/>
                        </a:rPr>
                        <a:t>God</a:t>
                      </a:r>
                      <a:r>
                        <a:rPr kumimoji="0" lang="ja-JP" altLang="en-US" sz="2400" b="1" i="0" u="none" strike="noStrike" cap="none" normalizeH="0" baseline="0">
                          <a:ln>
                            <a:noFill/>
                          </a:ln>
                          <a:solidFill>
                            <a:schemeClr val="tx1"/>
                          </a:solidFill>
                          <a:effectLst/>
                          <a:latin typeface="Bernard MT Condensed" charset="0"/>
                          <a:ea typeface="ＭＳ Ｐゴシック" charset="0"/>
                          <a:cs typeface="Times New Roman" charset="0"/>
                        </a:rPr>
                        <a:t>’</a:t>
                      </a:r>
                      <a:r>
                        <a:rPr kumimoji="0" lang="en-US" sz="2400" b="1" i="0" u="none" strike="noStrike" cap="none" normalizeH="0" baseline="0">
                          <a:ln>
                            <a:noFill/>
                          </a:ln>
                          <a:solidFill>
                            <a:schemeClr val="tx1"/>
                          </a:solidFill>
                          <a:effectLst/>
                          <a:latin typeface="Bernard MT Condensed" charset="0"/>
                          <a:ea typeface="ＭＳ Ｐゴシック" charset="0"/>
                          <a:cs typeface="Times New Roman" charset="0"/>
                        </a:rPr>
                        <a:t>s wrath is universal (on those that disobey the truth).</a:t>
                      </a:r>
                    </a:p>
                  </a:txBody>
                  <a:tcPr marL="68580" marR="68580" marT="0" marB="0"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66FF"/>
                    </a:solidFill>
                  </a:tcPr>
                </a:tc>
                <a:tc>
                  <a:txBody>
                    <a:bodyPr/>
                    <a:lstStyle/>
                    <a:p>
                      <a:pPr marL="0" marR="0" lvl="0" indent="0" algn="l" defTabSz="914400" rtl="0" eaLnBrk="1" fontAlgn="base" latinLnBrk="0" hangingPunct="0">
                        <a:lnSpc>
                          <a:spcPct val="200000"/>
                        </a:lnSpc>
                        <a:spcBef>
                          <a:spcPct val="0"/>
                        </a:spcBef>
                        <a:spcAft>
                          <a:spcPct val="0"/>
                        </a:spcAft>
                        <a:buClrTx/>
                        <a:buSzTx/>
                        <a:buFontTx/>
                        <a:buNone/>
                        <a:tabLst/>
                      </a:pPr>
                      <a:r>
                        <a:rPr kumimoji="0" lang="en-US" sz="2400" b="1" i="0" u="none" strike="noStrike" cap="none" normalizeH="0" baseline="0">
                          <a:ln>
                            <a:noFill/>
                          </a:ln>
                          <a:solidFill>
                            <a:schemeClr val="tx1"/>
                          </a:solidFill>
                          <a:effectLst/>
                          <a:latin typeface="Bernard MT Condensed" charset="0"/>
                          <a:ea typeface="ＭＳ Ｐゴシック" charset="0"/>
                          <a:cs typeface="Times New Roman" charset="0"/>
                        </a:rPr>
                        <a:t>Romans 1:18; 2 Thessalonians 1:7-9</a:t>
                      </a:r>
                    </a:p>
                  </a:txBody>
                  <a:tcPr marL="68580" marR="68580" marT="0" marB="0"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66FF"/>
                    </a:solidFill>
                  </a:tcPr>
                </a:tc>
              </a:tr>
              <a:tr h="0">
                <a:tc>
                  <a:txBody>
                    <a:bodyPr/>
                    <a:lstStyle/>
                    <a:p>
                      <a:pPr marL="0" marR="0" lvl="0" indent="0" algn="l" defTabSz="914400" rtl="0" eaLnBrk="1" fontAlgn="base" latinLnBrk="0" hangingPunct="0">
                        <a:lnSpc>
                          <a:spcPct val="200000"/>
                        </a:lnSpc>
                        <a:spcBef>
                          <a:spcPct val="0"/>
                        </a:spcBef>
                        <a:spcAft>
                          <a:spcPct val="0"/>
                        </a:spcAft>
                        <a:buClrTx/>
                        <a:buSzTx/>
                        <a:buFontTx/>
                        <a:buNone/>
                        <a:tabLst/>
                      </a:pPr>
                      <a:r>
                        <a:rPr kumimoji="0" lang="en-US" sz="2400" b="1" i="0" u="none" strike="noStrike" cap="none" normalizeH="0" baseline="0">
                          <a:ln>
                            <a:noFill/>
                          </a:ln>
                          <a:solidFill>
                            <a:schemeClr val="tx1"/>
                          </a:solidFill>
                          <a:effectLst/>
                          <a:latin typeface="Bernard MT Condensed" charset="0"/>
                          <a:ea typeface="ＭＳ Ｐゴシック" charset="0"/>
                          <a:cs typeface="Times New Roman" charset="0"/>
                        </a:rPr>
                        <a:t>Gospel of Christ is universal.</a:t>
                      </a:r>
                    </a:p>
                  </a:txBody>
                  <a:tcPr marL="68580" marR="68580" marT="0" marB="0"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66FF"/>
                    </a:solidFill>
                  </a:tcPr>
                </a:tc>
                <a:tc>
                  <a:txBody>
                    <a:bodyPr/>
                    <a:lstStyle/>
                    <a:p>
                      <a:pPr marL="0" marR="0" lvl="0" indent="0" algn="l" defTabSz="914400" rtl="0" eaLnBrk="1" fontAlgn="base" latinLnBrk="0" hangingPunct="0">
                        <a:lnSpc>
                          <a:spcPct val="200000"/>
                        </a:lnSpc>
                        <a:spcBef>
                          <a:spcPct val="0"/>
                        </a:spcBef>
                        <a:spcAft>
                          <a:spcPct val="0"/>
                        </a:spcAft>
                        <a:buClrTx/>
                        <a:buSzTx/>
                        <a:buFontTx/>
                        <a:buNone/>
                        <a:tabLst/>
                      </a:pPr>
                      <a:r>
                        <a:rPr kumimoji="0" lang="en-US" sz="2400" b="1" i="0" u="none" strike="noStrike" cap="none" normalizeH="0" baseline="0">
                          <a:ln>
                            <a:noFill/>
                          </a:ln>
                          <a:solidFill>
                            <a:schemeClr val="tx1"/>
                          </a:solidFill>
                          <a:effectLst/>
                          <a:latin typeface="Bernard MT Condensed" charset="0"/>
                          <a:ea typeface="ＭＳ Ｐゴシック" charset="0"/>
                          <a:cs typeface="Times New Roman" charset="0"/>
                        </a:rPr>
                        <a:t>Romans 1:16-18</a:t>
                      </a:r>
                    </a:p>
                  </a:txBody>
                  <a:tcPr marL="68580" marR="68580" marT="0" marB="0"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66FF"/>
                    </a:solidFill>
                  </a:tcPr>
                </a:tc>
              </a:tr>
              <a:tr h="0">
                <a:tc>
                  <a:txBody>
                    <a:bodyPr/>
                    <a:lstStyle/>
                    <a:p>
                      <a:pPr marL="0" marR="0" lvl="0" indent="0" algn="l" defTabSz="914400" rtl="0" eaLnBrk="1" fontAlgn="base" latinLnBrk="0" hangingPunct="0">
                        <a:lnSpc>
                          <a:spcPct val="200000"/>
                        </a:lnSpc>
                        <a:spcBef>
                          <a:spcPct val="0"/>
                        </a:spcBef>
                        <a:spcAft>
                          <a:spcPct val="0"/>
                        </a:spcAft>
                        <a:buClrTx/>
                        <a:buSzTx/>
                        <a:buFontTx/>
                        <a:buNone/>
                        <a:tabLst/>
                      </a:pPr>
                      <a:r>
                        <a:rPr kumimoji="0" lang="en-US" sz="2400" b="1" i="0" u="none" strike="noStrike" cap="none" normalizeH="0" baseline="0">
                          <a:ln>
                            <a:noFill/>
                          </a:ln>
                          <a:solidFill>
                            <a:schemeClr val="tx1"/>
                          </a:solidFill>
                          <a:effectLst/>
                          <a:latin typeface="Bernard MT Condensed" charset="0"/>
                          <a:ea typeface="ＭＳ Ｐゴシック" charset="0"/>
                          <a:cs typeface="Times New Roman" charset="0"/>
                        </a:rPr>
                        <a:t>God</a:t>
                      </a:r>
                      <a:r>
                        <a:rPr kumimoji="0" lang="ja-JP" altLang="en-US" sz="2400" b="1" i="0" u="none" strike="noStrike" cap="none" normalizeH="0" baseline="0">
                          <a:ln>
                            <a:noFill/>
                          </a:ln>
                          <a:solidFill>
                            <a:schemeClr val="tx1"/>
                          </a:solidFill>
                          <a:effectLst/>
                          <a:latin typeface="Bernard MT Condensed" charset="0"/>
                          <a:ea typeface="ＭＳ Ｐゴシック" charset="0"/>
                          <a:cs typeface="Times New Roman" charset="0"/>
                        </a:rPr>
                        <a:t>’</a:t>
                      </a:r>
                      <a:r>
                        <a:rPr kumimoji="0" lang="en-US" sz="2400" b="1" i="0" u="none" strike="noStrike" cap="none" normalizeH="0" baseline="0">
                          <a:ln>
                            <a:noFill/>
                          </a:ln>
                          <a:solidFill>
                            <a:schemeClr val="tx1"/>
                          </a:solidFill>
                          <a:effectLst/>
                          <a:latin typeface="Bernard MT Condensed" charset="0"/>
                          <a:ea typeface="ＭＳ Ｐゴシック" charset="0"/>
                          <a:cs typeface="Times New Roman" charset="0"/>
                        </a:rPr>
                        <a:t>s desire to save mankind is universal.</a:t>
                      </a:r>
                    </a:p>
                  </a:txBody>
                  <a:tcPr marL="68580" marR="68580" marT="0" marB="0"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66FF"/>
                    </a:solidFill>
                  </a:tcPr>
                </a:tc>
                <a:tc>
                  <a:txBody>
                    <a:bodyPr/>
                    <a:lstStyle/>
                    <a:p>
                      <a:pPr marL="0" marR="0" lvl="0" indent="0" algn="l" defTabSz="914400" rtl="0" eaLnBrk="1" fontAlgn="base" latinLnBrk="0" hangingPunct="0">
                        <a:lnSpc>
                          <a:spcPct val="200000"/>
                        </a:lnSpc>
                        <a:spcBef>
                          <a:spcPct val="0"/>
                        </a:spcBef>
                        <a:spcAft>
                          <a:spcPct val="0"/>
                        </a:spcAft>
                        <a:buClrTx/>
                        <a:buSzTx/>
                        <a:buFontTx/>
                        <a:buNone/>
                        <a:tabLst/>
                      </a:pPr>
                      <a:r>
                        <a:rPr kumimoji="0" lang="en-US" sz="2400" b="1" i="0" u="none" strike="noStrike" cap="none" normalizeH="0" baseline="0">
                          <a:ln>
                            <a:noFill/>
                          </a:ln>
                          <a:solidFill>
                            <a:schemeClr val="tx1"/>
                          </a:solidFill>
                          <a:effectLst/>
                          <a:latin typeface="Bernard MT Condensed" charset="0"/>
                          <a:ea typeface="ＭＳ Ｐゴシック" charset="0"/>
                          <a:cs typeface="Times New Roman" charset="0"/>
                        </a:rPr>
                        <a:t>2 Peter 3:9; 1 Timothy 2:4</a:t>
                      </a:r>
                    </a:p>
                  </a:txBody>
                  <a:tcPr marL="68580" marR="68580" marT="0" marB="0"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66FF"/>
                    </a:solidFill>
                  </a:tcPr>
                </a:tc>
              </a:tr>
              <a:tr h="0">
                <a:tc>
                  <a:txBody>
                    <a:bodyPr/>
                    <a:lstStyle/>
                    <a:p>
                      <a:pPr marL="0" marR="0" lvl="0" indent="0" algn="l" defTabSz="914400" rtl="0" eaLnBrk="1" fontAlgn="base" latinLnBrk="0" hangingPunct="0">
                        <a:lnSpc>
                          <a:spcPct val="200000"/>
                        </a:lnSpc>
                        <a:spcBef>
                          <a:spcPct val="0"/>
                        </a:spcBef>
                        <a:spcAft>
                          <a:spcPct val="0"/>
                        </a:spcAft>
                        <a:buClrTx/>
                        <a:buSzTx/>
                        <a:buFontTx/>
                        <a:buNone/>
                        <a:tabLst/>
                      </a:pPr>
                      <a:r>
                        <a:rPr kumimoji="0" lang="en-US" sz="2400" b="1" i="0" u="none" strike="noStrike" cap="none" normalizeH="0" baseline="0">
                          <a:ln>
                            <a:noFill/>
                          </a:ln>
                          <a:solidFill>
                            <a:schemeClr val="tx1"/>
                          </a:solidFill>
                          <a:effectLst/>
                          <a:latin typeface="Bernard MT Condensed" charset="0"/>
                          <a:ea typeface="ＭＳ Ｐゴシック" charset="0"/>
                          <a:cs typeface="Times New Roman" charset="0"/>
                        </a:rPr>
                        <a:t>Christ</a:t>
                      </a:r>
                      <a:r>
                        <a:rPr kumimoji="0" lang="ja-JP" altLang="en-US" sz="2400" b="1" i="0" u="none" strike="noStrike" cap="none" normalizeH="0" baseline="0">
                          <a:ln>
                            <a:noFill/>
                          </a:ln>
                          <a:solidFill>
                            <a:schemeClr val="tx1"/>
                          </a:solidFill>
                          <a:effectLst/>
                          <a:latin typeface="Bernard MT Condensed" charset="0"/>
                          <a:ea typeface="ＭＳ Ｐゴシック" charset="0"/>
                          <a:cs typeface="Times New Roman" charset="0"/>
                        </a:rPr>
                        <a:t>’</a:t>
                      </a:r>
                      <a:r>
                        <a:rPr kumimoji="0" lang="en-US" sz="2400" b="1" i="0" u="none" strike="noStrike" cap="none" normalizeH="0" baseline="0">
                          <a:ln>
                            <a:noFill/>
                          </a:ln>
                          <a:solidFill>
                            <a:schemeClr val="tx1"/>
                          </a:solidFill>
                          <a:effectLst/>
                          <a:latin typeface="Bernard MT Condensed" charset="0"/>
                          <a:ea typeface="ＭＳ Ｐゴシック" charset="0"/>
                          <a:cs typeface="Times New Roman" charset="0"/>
                        </a:rPr>
                        <a:t>s atoning power is universal.</a:t>
                      </a:r>
                    </a:p>
                  </a:txBody>
                  <a:tcPr marL="68580" marR="68580" marT="0" marB="0"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66FF"/>
                    </a:solidFill>
                  </a:tcPr>
                </a:tc>
                <a:tc>
                  <a:txBody>
                    <a:bodyPr/>
                    <a:lstStyle/>
                    <a:p>
                      <a:pPr marL="0" marR="0" lvl="0" indent="0" algn="l" defTabSz="914400" rtl="0" eaLnBrk="1" fontAlgn="base" latinLnBrk="0" hangingPunct="0">
                        <a:lnSpc>
                          <a:spcPct val="200000"/>
                        </a:lnSpc>
                        <a:spcBef>
                          <a:spcPct val="0"/>
                        </a:spcBef>
                        <a:spcAft>
                          <a:spcPct val="0"/>
                        </a:spcAft>
                        <a:buClrTx/>
                        <a:buSzTx/>
                        <a:buFontTx/>
                        <a:buNone/>
                        <a:tabLst/>
                      </a:pPr>
                      <a:r>
                        <a:rPr kumimoji="0" lang="en-US" sz="2400" b="1" i="0" u="none" strike="noStrike" cap="none" normalizeH="0" baseline="0">
                          <a:ln>
                            <a:noFill/>
                          </a:ln>
                          <a:solidFill>
                            <a:schemeClr val="tx1"/>
                          </a:solidFill>
                          <a:effectLst/>
                          <a:latin typeface="Bernard MT Condensed" charset="0"/>
                          <a:ea typeface="ＭＳ Ｐゴシック" charset="0"/>
                          <a:cs typeface="Times New Roman" charset="0"/>
                        </a:rPr>
                        <a:t>1 John 2:2; Colossians 1:20</a:t>
                      </a:r>
                    </a:p>
                  </a:txBody>
                  <a:tcPr marL="68580" marR="68580" marT="0" marB="0"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66FF"/>
                    </a:solidFill>
                  </a:tcPr>
                </a:tc>
              </a:tr>
              <a:tr h="0">
                <a:tc>
                  <a:txBody>
                    <a:bodyPr/>
                    <a:lstStyle/>
                    <a:p>
                      <a:pPr marL="0" marR="0" lvl="0" indent="0" algn="l" defTabSz="914400" rtl="0" eaLnBrk="1" fontAlgn="base" latinLnBrk="0" hangingPunct="0">
                        <a:lnSpc>
                          <a:spcPct val="200000"/>
                        </a:lnSpc>
                        <a:spcBef>
                          <a:spcPct val="0"/>
                        </a:spcBef>
                        <a:spcAft>
                          <a:spcPct val="0"/>
                        </a:spcAft>
                        <a:buClrTx/>
                        <a:buSzTx/>
                        <a:buFontTx/>
                        <a:buNone/>
                        <a:tabLst/>
                      </a:pPr>
                      <a:r>
                        <a:rPr kumimoji="0" lang="en-US" sz="2400" b="1" i="0" u="none" strike="noStrike" cap="none" normalizeH="0" baseline="0">
                          <a:ln>
                            <a:noFill/>
                          </a:ln>
                          <a:solidFill>
                            <a:schemeClr val="tx1"/>
                          </a:solidFill>
                          <a:effectLst/>
                          <a:latin typeface="Bernard MT Condensed" charset="0"/>
                          <a:ea typeface="ＭＳ Ｐゴシック" charset="0"/>
                          <a:cs typeface="Times New Roman" charset="0"/>
                        </a:rPr>
                        <a:t>God</a:t>
                      </a:r>
                      <a:r>
                        <a:rPr kumimoji="0" lang="ja-JP" altLang="en-US" sz="2400" b="1" i="0" u="none" strike="noStrike" cap="none" normalizeH="0" baseline="0">
                          <a:ln>
                            <a:noFill/>
                          </a:ln>
                          <a:solidFill>
                            <a:schemeClr val="tx1"/>
                          </a:solidFill>
                          <a:effectLst/>
                          <a:latin typeface="Bernard MT Condensed" charset="0"/>
                          <a:ea typeface="ＭＳ Ｐゴシック" charset="0"/>
                          <a:cs typeface="Times New Roman" charset="0"/>
                        </a:rPr>
                        <a:t>’</a:t>
                      </a:r>
                      <a:r>
                        <a:rPr kumimoji="0" lang="en-US" sz="2400" b="1" i="0" u="none" strike="noStrike" cap="none" normalizeH="0" baseline="0">
                          <a:ln>
                            <a:noFill/>
                          </a:ln>
                          <a:solidFill>
                            <a:schemeClr val="tx1"/>
                          </a:solidFill>
                          <a:effectLst/>
                          <a:latin typeface="Bernard MT Condensed" charset="0"/>
                          <a:ea typeface="ＭＳ Ｐゴシック" charset="0"/>
                          <a:cs typeface="Times New Roman" charset="0"/>
                        </a:rPr>
                        <a:t>s love is universal.</a:t>
                      </a:r>
                    </a:p>
                  </a:txBody>
                  <a:tcPr marL="68580" marR="68580" marT="0" marB="0"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66FF"/>
                    </a:solidFill>
                  </a:tcPr>
                </a:tc>
                <a:tc>
                  <a:txBody>
                    <a:bodyPr/>
                    <a:lstStyle/>
                    <a:p>
                      <a:pPr marL="0" marR="0" lvl="0" indent="0" algn="l" defTabSz="914400" rtl="0" eaLnBrk="1" fontAlgn="base" latinLnBrk="0" hangingPunct="0">
                        <a:lnSpc>
                          <a:spcPct val="200000"/>
                        </a:lnSpc>
                        <a:spcBef>
                          <a:spcPct val="0"/>
                        </a:spcBef>
                        <a:spcAft>
                          <a:spcPct val="0"/>
                        </a:spcAft>
                        <a:buClrTx/>
                        <a:buSzTx/>
                        <a:buFontTx/>
                        <a:buNone/>
                        <a:tabLst/>
                      </a:pPr>
                      <a:r>
                        <a:rPr kumimoji="0" lang="en-US" sz="2400" b="1" i="0" u="none" strike="noStrike" cap="none" normalizeH="0" baseline="0">
                          <a:ln>
                            <a:noFill/>
                          </a:ln>
                          <a:solidFill>
                            <a:schemeClr val="tx1"/>
                          </a:solidFill>
                          <a:effectLst/>
                          <a:latin typeface="Bernard MT Condensed" charset="0"/>
                          <a:ea typeface="ＭＳ Ｐゴシック" charset="0"/>
                          <a:cs typeface="Times New Roman" charset="0"/>
                        </a:rPr>
                        <a:t>John 3:16</a:t>
                      </a:r>
                    </a:p>
                  </a:txBody>
                  <a:tcPr marL="68580" marR="68580" marT="0" marB="0"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66FF"/>
                    </a:solidFill>
                  </a:tcPr>
                </a:tc>
              </a:tr>
            </a:tbl>
          </a:graphicData>
        </a:graphic>
      </p:graphicFrame>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609600" y="304800"/>
            <a:ext cx="7848600" cy="3477875"/>
          </a:xfrm>
          <a:prstGeom prst="rect">
            <a:avLst/>
          </a:prstGeom>
        </p:spPr>
        <p:txBody>
          <a:bodyPr>
            <a:spAutoFit/>
            <a:scene3d>
              <a:camera prst="orthographicFront"/>
              <a:lightRig rig="threePt" dir="t"/>
            </a:scene3d>
            <a:sp3d extrusionH="57150">
              <a:bevelT w="38100" h="38100"/>
            </a:sp3d>
          </a:bodyPr>
          <a:lstStyle/>
          <a:p>
            <a:pPr algn="ctr">
              <a:defRPr/>
            </a:pPr>
            <a:r>
              <a:rPr lang="en-US" sz="4400" b="1" dirty="0">
                <a:latin typeface="Bernard MT Condensed" pitchFamily="18" charset="0"/>
                <a:ea typeface="+mn-ea"/>
              </a:rPr>
              <a:t>“I am not ashamed of the gospel, because it is the power of God for the salvation of everyone who believes: first for the Jew, then for the Gentile.”</a:t>
            </a:r>
          </a:p>
        </p:txBody>
      </p:sp>
      <p:sp>
        <p:nvSpPr>
          <p:cNvPr id="5" name="TextBox 4"/>
          <p:cNvSpPr txBox="1"/>
          <p:nvPr/>
        </p:nvSpPr>
        <p:spPr>
          <a:xfrm>
            <a:off x="1981200" y="4572000"/>
            <a:ext cx="5105400" cy="1107996"/>
          </a:xfrm>
          <a:prstGeom prst="rect">
            <a:avLst/>
          </a:prstGeom>
          <a:noFill/>
        </p:spPr>
        <p:txBody>
          <a:bodyPr>
            <a:spAutoFit/>
            <a:scene3d>
              <a:camera prst="orthographicFront"/>
              <a:lightRig rig="threePt" dir="t"/>
            </a:scene3d>
            <a:sp3d extrusionH="57150">
              <a:bevelT w="38100" h="38100"/>
            </a:sp3d>
          </a:bodyPr>
          <a:lstStyle/>
          <a:p>
            <a:pPr algn="ctr">
              <a:defRPr/>
            </a:pPr>
            <a:r>
              <a:rPr lang="en-US" sz="6600" dirty="0">
                <a:ln>
                  <a:solidFill>
                    <a:sysClr val="windowText" lastClr="000000"/>
                  </a:solidFill>
                </a:ln>
                <a:solidFill>
                  <a:srgbClr val="FAC950"/>
                </a:solidFill>
                <a:latin typeface="Bernard MT Condensed" pitchFamily="18" charset="0"/>
                <a:ea typeface="+mn-ea"/>
              </a:rPr>
              <a:t>Romans 1:16</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0" y="533400"/>
            <a:ext cx="7924800" cy="3231654"/>
          </a:xfrm>
          <a:prstGeom prst="rect">
            <a:avLst/>
          </a:prstGeom>
        </p:spPr>
        <p:txBody>
          <a:bodyPr>
            <a:spAutoFit/>
          </a:bodyPr>
          <a:lstStyle/>
          <a:p>
            <a:pPr algn="ctr">
              <a:defRPr/>
            </a:pPr>
            <a:r>
              <a:rPr lang="en-US" sz="3400" b="1" dirty="0">
                <a:ln>
                  <a:solidFill>
                    <a:sysClr val="windowText" lastClr="000000"/>
                  </a:solidFill>
                </a:ln>
                <a:solidFill>
                  <a:srgbClr val="FAC950"/>
                </a:solidFill>
                <a:latin typeface="Bernard MT Condensed" pitchFamily="18" charset="0"/>
                <a:ea typeface="+mn-ea"/>
              </a:rPr>
              <a:t>“There will be trouble and distress for every human being who does evil: first for the Jew, then for the Gentile; but glory, honor and peace for everyone who does good: first for the Jew, then for the Gentile. For God does not show favoritism.”</a:t>
            </a:r>
          </a:p>
        </p:txBody>
      </p:sp>
      <p:sp>
        <p:nvSpPr>
          <p:cNvPr id="5" name="TextBox 4"/>
          <p:cNvSpPr txBox="1"/>
          <p:nvPr/>
        </p:nvSpPr>
        <p:spPr>
          <a:xfrm>
            <a:off x="4343400" y="4572000"/>
            <a:ext cx="4800600" cy="923330"/>
          </a:xfrm>
          <a:prstGeom prst="rect">
            <a:avLst/>
          </a:prstGeom>
          <a:noFill/>
        </p:spPr>
        <p:txBody>
          <a:bodyPr>
            <a:spAutoFit/>
          </a:bodyPr>
          <a:lstStyle/>
          <a:p>
            <a:pPr algn="ctr">
              <a:defRPr/>
            </a:pPr>
            <a:r>
              <a:rPr lang="en-US" sz="5400" b="1" dirty="0">
                <a:ln>
                  <a:solidFill>
                    <a:sysClr val="windowText" lastClr="000000"/>
                  </a:solidFill>
                </a:ln>
                <a:solidFill>
                  <a:srgbClr val="3366FF"/>
                </a:solidFill>
                <a:latin typeface="Bernard MT Condensed" pitchFamily="18" charset="0"/>
                <a:ea typeface="+mn-ea"/>
              </a:rPr>
              <a:t>Romans 2: 8-11</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990600" y="1371600"/>
            <a:ext cx="7848600" cy="3785652"/>
          </a:xfrm>
          <a:prstGeom prst="rect">
            <a:avLst/>
          </a:prstGeom>
        </p:spPr>
        <p:txBody>
          <a:bodyPr>
            <a:spAutoFit/>
            <a:scene3d>
              <a:camera prst="orthographicFront"/>
              <a:lightRig rig="threePt" dir="t"/>
            </a:scene3d>
            <a:sp3d extrusionH="57150">
              <a:bevelT w="38100" h="38100"/>
            </a:sp3d>
          </a:bodyPr>
          <a:lstStyle/>
          <a:p>
            <a:pPr algn="ctr">
              <a:defRPr/>
            </a:pPr>
            <a:r>
              <a:rPr lang="en-US" sz="4000" b="1" dirty="0">
                <a:latin typeface="Bernard MT Condensed" pitchFamily="18" charset="0"/>
                <a:ea typeface="+mn-ea"/>
              </a:rPr>
              <a:t>“Is God the God of Jews only? Is he not the God of Gentiles too? Yes, of Gentiles too,  since there is only one God, who will justify the circumcised by faith and the uncircumcised through that same faith.”</a:t>
            </a:r>
          </a:p>
        </p:txBody>
      </p:sp>
      <p:sp>
        <p:nvSpPr>
          <p:cNvPr id="5" name="TextBox 4"/>
          <p:cNvSpPr txBox="1"/>
          <p:nvPr/>
        </p:nvSpPr>
        <p:spPr>
          <a:xfrm>
            <a:off x="2133600" y="5410200"/>
            <a:ext cx="5257800" cy="1015663"/>
          </a:xfrm>
          <a:prstGeom prst="rect">
            <a:avLst/>
          </a:prstGeom>
          <a:noFill/>
        </p:spPr>
        <p:txBody>
          <a:bodyPr>
            <a:spAutoFit/>
            <a:scene3d>
              <a:camera prst="orthographicFront"/>
              <a:lightRig rig="threePt" dir="t"/>
            </a:scene3d>
            <a:sp3d extrusionH="57150">
              <a:bevelT w="38100" h="38100"/>
            </a:sp3d>
          </a:bodyPr>
          <a:lstStyle/>
          <a:p>
            <a:pPr algn="ctr">
              <a:defRPr/>
            </a:pPr>
            <a:r>
              <a:rPr lang="en-US" sz="6000" b="1" dirty="0">
                <a:ln>
                  <a:solidFill>
                    <a:sysClr val="windowText" lastClr="000000"/>
                  </a:solidFill>
                </a:ln>
                <a:solidFill>
                  <a:srgbClr val="FAC950"/>
                </a:solidFill>
                <a:latin typeface="Bernard MT Condensed" pitchFamily="18" charset="0"/>
                <a:ea typeface="+mn-ea"/>
              </a:rPr>
              <a:t>Romans 3:29-31</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 calcmode="lin" valueType="num">
                                      <p:cBhvr>
                                        <p:cTn id="17" dur="500" fill="hold"/>
                                        <p:tgtEl>
                                          <p:spTgt spid="5"/>
                                        </p:tgtEl>
                                        <p:attrNameLst>
                                          <p:attrName>style.rotation</p:attrName>
                                        </p:attrNameLst>
                                      </p:cBhvr>
                                      <p:tavLst>
                                        <p:tav tm="0">
                                          <p:val>
                                            <p:fltVal val="360"/>
                                          </p:val>
                                        </p:tav>
                                        <p:tav tm="100000">
                                          <p:val>
                                            <p:fltVal val="0"/>
                                          </p:val>
                                        </p:tav>
                                      </p:tavLst>
                                    </p:anim>
                                    <p:animEffect transition="in" filter="fad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457200" y="457200"/>
            <a:ext cx="8077200" cy="3539430"/>
          </a:xfrm>
          <a:prstGeom prst="rect">
            <a:avLst/>
          </a:prstGeom>
        </p:spPr>
        <p:txBody>
          <a:bodyPr>
            <a:spAutoFit/>
            <a:scene3d>
              <a:camera prst="orthographicFront"/>
              <a:lightRig rig="threePt" dir="t"/>
            </a:scene3d>
            <a:sp3d extrusionH="57150">
              <a:bevelT w="38100" h="38100"/>
            </a:sp3d>
          </a:bodyPr>
          <a:lstStyle/>
          <a:p>
            <a:pPr algn="ctr">
              <a:defRPr/>
            </a:pPr>
            <a:r>
              <a:rPr lang="en-US" sz="5600" b="1" dirty="0">
                <a:ln>
                  <a:solidFill>
                    <a:sysClr val="windowText" lastClr="000000"/>
                  </a:solidFill>
                </a:ln>
                <a:latin typeface="Bernard MT Condensed" pitchFamily="18" charset="0"/>
                <a:ea typeface="+mn-ea"/>
              </a:rPr>
              <a:t>“But God demonstrates his own love for us in this: While we were still sinners, Christ died for us.”</a:t>
            </a:r>
          </a:p>
        </p:txBody>
      </p:sp>
      <p:sp>
        <p:nvSpPr>
          <p:cNvPr id="5" name="TextBox 4"/>
          <p:cNvSpPr txBox="1"/>
          <p:nvPr/>
        </p:nvSpPr>
        <p:spPr>
          <a:xfrm>
            <a:off x="1447800" y="4572000"/>
            <a:ext cx="5943600" cy="1200329"/>
          </a:xfrm>
          <a:prstGeom prst="rect">
            <a:avLst/>
          </a:prstGeom>
          <a:noFill/>
        </p:spPr>
        <p:txBody>
          <a:bodyPr>
            <a:spAutoFit/>
            <a:scene3d>
              <a:camera prst="orthographicFront"/>
              <a:lightRig rig="threePt" dir="t"/>
            </a:scene3d>
            <a:sp3d extrusionH="57150">
              <a:bevelT w="38100" h="38100"/>
            </a:sp3d>
          </a:bodyPr>
          <a:lstStyle/>
          <a:p>
            <a:pPr algn="ctr">
              <a:defRPr/>
            </a:pPr>
            <a:r>
              <a:rPr lang="en-US" sz="7200" b="1" dirty="0">
                <a:ln>
                  <a:solidFill>
                    <a:sysClr val="windowText" lastClr="000000"/>
                  </a:solidFill>
                </a:ln>
                <a:solidFill>
                  <a:srgbClr val="FAC950"/>
                </a:solidFill>
                <a:latin typeface="Bernard MT Condensed" pitchFamily="18" charset="0"/>
                <a:ea typeface="+mn-ea"/>
              </a:rPr>
              <a:t>Romans 5:8</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plus(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0" y="1219200"/>
            <a:ext cx="7620000" cy="2554545"/>
          </a:xfrm>
          <a:prstGeom prst="rect">
            <a:avLst/>
          </a:prstGeom>
        </p:spPr>
        <p:txBody>
          <a:bodyPr>
            <a:spAutoFit/>
          </a:bodyPr>
          <a:lstStyle/>
          <a:p>
            <a:pPr algn="ctr">
              <a:defRPr/>
            </a:pPr>
            <a:r>
              <a:rPr lang="en-US" sz="3200" b="1" dirty="0">
                <a:ln>
                  <a:solidFill>
                    <a:sysClr val="windowText" lastClr="000000"/>
                  </a:solidFill>
                </a:ln>
                <a:solidFill>
                  <a:srgbClr val="FAC950"/>
                </a:solidFill>
                <a:latin typeface="Bernard MT Condensed" pitchFamily="18" charset="0"/>
                <a:ea typeface="+mn-ea"/>
              </a:rPr>
              <a:t>“But did the people of Israel really understand? Yes, they did, for even in the time of Moses, God had said, "I will rouse your jealousy by blessing other nations. I will make you angry by blessing the foolish Gentiles."</a:t>
            </a:r>
          </a:p>
        </p:txBody>
      </p:sp>
      <p:sp>
        <p:nvSpPr>
          <p:cNvPr id="5" name="Rectangle 4"/>
          <p:cNvSpPr/>
          <p:nvPr/>
        </p:nvSpPr>
        <p:spPr>
          <a:xfrm>
            <a:off x="1752600" y="4572000"/>
            <a:ext cx="7391400" cy="2062103"/>
          </a:xfrm>
          <a:prstGeom prst="rect">
            <a:avLst/>
          </a:prstGeom>
        </p:spPr>
        <p:txBody>
          <a:bodyPr>
            <a:spAutoFit/>
          </a:bodyPr>
          <a:lstStyle/>
          <a:p>
            <a:pPr algn="ctr">
              <a:defRPr/>
            </a:pPr>
            <a:r>
              <a:rPr lang="en-US" sz="3200" b="1" dirty="0">
                <a:ln>
                  <a:solidFill>
                    <a:sysClr val="windowText" lastClr="000000"/>
                  </a:solidFill>
                </a:ln>
                <a:solidFill>
                  <a:srgbClr val="3366FF"/>
                </a:solidFill>
                <a:latin typeface="Bernard MT Condensed" pitchFamily="18" charset="0"/>
                <a:ea typeface="+mn-ea"/>
              </a:rPr>
              <a:t>And later Isaiah spoke boldly for God: "I was found by people who were not looking for me. I showed myself to those who were not asking for me” (</a:t>
            </a:r>
            <a:r>
              <a:rPr lang="en-US" sz="3200" b="1" i="1" dirty="0">
                <a:ln>
                  <a:solidFill>
                    <a:sysClr val="windowText" lastClr="000000"/>
                  </a:solidFill>
                </a:ln>
                <a:solidFill>
                  <a:srgbClr val="3366FF"/>
                </a:solidFill>
                <a:latin typeface="Bernard MT Condensed" pitchFamily="18" charset="0"/>
                <a:ea typeface="+mn-ea"/>
              </a:rPr>
              <a:t>NLT </a:t>
            </a:r>
            <a:r>
              <a:rPr lang="en-US" sz="3200" b="1" dirty="0">
                <a:ln>
                  <a:solidFill>
                    <a:sysClr val="windowText" lastClr="000000"/>
                  </a:solidFill>
                </a:ln>
                <a:solidFill>
                  <a:srgbClr val="3366FF"/>
                </a:solidFill>
                <a:latin typeface="Bernard MT Condensed" pitchFamily="18" charset="0"/>
                <a:ea typeface="+mn-ea"/>
              </a:rPr>
              <a:t>). Romans 10: 19-20</a:t>
            </a: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FF3B0D"/>
                </a:solidFill>
                <a:latin typeface="Bernard MT Condensed" pitchFamily="18" charset="0"/>
                <a:ea typeface="+mn-ea"/>
              </a:rPr>
              <a:t>Discovering the Wall has Been Torn Down</a:t>
            </a:r>
          </a:p>
        </p:txBody>
      </p:sp>
      <p:sp>
        <p:nvSpPr>
          <p:cNvPr id="4" name="Rectangle 3"/>
          <p:cNvSpPr/>
          <p:nvPr/>
        </p:nvSpPr>
        <p:spPr>
          <a:xfrm>
            <a:off x="762000" y="1219200"/>
            <a:ext cx="7315200" cy="3970318"/>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ln>
                  <a:solidFill>
                    <a:sysClr val="windowText" lastClr="000000"/>
                  </a:solidFill>
                </a:ln>
                <a:solidFill>
                  <a:srgbClr val="FF3B0D"/>
                </a:solidFill>
                <a:latin typeface="Bernard MT Condensed" pitchFamily="18" charset="0"/>
                <a:ea typeface="+mn-ea"/>
              </a:rPr>
              <a:t>“I am saying all of this especially for you Gentiles. God has appointed me as the apostle to the Gentiles. I lay great stress on this, for I want to find a way to make the Jews want what you Gentiles have, and in that way I might save some of them” (</a:t>
            </a:r>
            <a:r>
              <a:rPr lang="en-US" sz="3600" b="1" i="1" dirty="0">
                <a:ln>
                  <a:solidFill>
                    <a:sysClr val="windowText" lastClr="000000"/>
                  </a:solidFill>
                </a:ln>
                <a:solidFill>
                  <a:srgbClr val="FF3B0D"/>
                </a:solidFill>
                <a:latin typeface="Bernard MT Condensed" pitchFamily="18" charset="0"/>
                <a:ea typeface="+mn-ea"/>
              </a:rPr>
              <a:t>NLT</a:t>
            </a:r>
            <a:r>
              <a:rPr lang="en-US" sz="3600" b="1" dirty="0">
                <a:ln>
                  <a:solidFill>
                    <a:sysClr val="windowText" lastClr="000000"/>
                  </a:solidFill>
                </a:ln>
                <a:solidFill>
                  <a:srgbClr val="FF3B0D"/>
                </a:solidFill>
                <a:latin typeface="Bernard MT Condensed" pitchFamily="18" charset="0"/>
                <a:ea typeface="+mn-ea"/>
              </a:rPr>
              <a:t>).</a:t>
            </a:r>
          </a:p>
        </p:txBody>
      </p:sp>
      <p:sp>
        <p:nvSpPr>
          <p:cNvPr id="24579" name="Rectangle 3"/>
          <p:cNvSpPr>
            <a:spLocks noChangeArrowheads="1"/>
          </p:cNvSpPr>
          <p:nvPr/>
        </p:nvSpPr>
        <p:spPr bwMode="auto">
          <a:xfrm>
            <a:off x="4114800" y="5756702"/>
            <a:ext cx="5029200" cy="830997"/>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4800" b="1">
                <a:ln>
                  <a:solidFill>
                    <a:sysClr val="windowText" lastClr="000000"/>
                  </a:solidFill>
                </a:ln>
                <a:solidFill>
                  <a:srgbClr val="FAC950"/>
                </a:solidFill>
                <a:latin typeface="Bernard MT Condensed" pitchFamily="18" charset="0"/>
                <a:ea typeface="Times New Roman" pitchFamily="18" charset="0"/>
              </a:rPr>
              <a:t>Romans 11:13-15</a:t>
            </a:r>
            <a:endParaRPr lang="en-US" sz="4800" b="1">
              <a:ln>
                <a:solidFill>
                  <a:sysClr val="windowText" lastClr="000000"/>
                </a:solidFill>
              </a:ln>
              <a:solidFill>
                <a:srgbClr val="FAC950"/>
              </a:solidFill>
              <a:latin typeface="Bernard MT Condensed" pitchFamily="18" charset="0"/>
              <a:ea typeface="+mn-ea"/>
            </a:endParaRPr>
          </a:p>
        </p:txBody>
      </p:sp>
    </p:spTree>
  </p:cSld>
  <p:clrMapOvr>
    <a:masterClrMapping/>
  </p:clrMapOvr>
  <p:transition xmlns:p14="http://schemas.microsoft.com/office/powerpoint/2010/main">
    <p:newsflash/>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24579"/>
                                        </p:tgtEl>
                                        <p:attrNameLst>
                                          <p:attrName>style.visibility</p:attrName>
                                        </p:attrNameLst>
                                      </p:cBhvr>
                                      <p:to>
                                        <p:strVal val="visible"/>
                                      </p:to>
                                    </p:set>
                                    <p:animEffect transition="in" filter="fade">
                                      <p:cBhvr>
                                        <p:cTn id="17" dur="800" decel="100000"/>
                                        <p:tgtEl>
                                          <p:spTgt spid="24579"/>
                                        </p:tgtEl>
                                      </p:cBhvr>
                                    </p:animEffect>
                                    <p:anim calcmode="lin" valueType="num">
                                      <p:cBhvr>
                                        <p:cTn id="18" dur="800" decel="100000" fill="hold"/>
                                        <p:tgtEl>
                                          <p:spTgt spid="24579"/>
                                        </p:tgtEl>
                                        <p:attrNameLst>
                                          <p:attrName>style.rotation</p:attrName>
                                        </p:attrNameLst>
                                      </p:cBhvr>
                                      <p:tavLst>
                                        <p:tav tm="0">
                                          <p:val>
                                            <p:fltVal val="-90"/>
                                          </p:val>
                                        </p:tav>
                                        <p:tav tm="100000">
                                          <p:val>
                                            <p:fltVal val="0"/>
                                          </p:val>
                                        </p:tav>
                                      </p:tavLst>
                                    </p:anim>
                                    <p:anim calcmode="lin" valueType="num">
                                      <p:cBhvr>
                                        <p:cTn id="19" dur="800" decel="100000" fill="hold"/>
                                        <p:tgtEl>
                                          <p:spTgt spid="24579"/>
                                        </p:tgtEl>
                                        <p:attrNameLst>
                                          <p:attrName>ppt_x</p:attrName>
                                        </p:attrNameLst>
                                      </p:cBhvr>
                                      <p:tavLst>
                                        <p:tav tm="0">
                                          <p:val>
                                            <p:strVal val="#ppt_x+0.4"/>
                                          </p:val>
                                        </p:tav>
                                        <p:tav tm="100000">
                                          <p:val>
                                            <p:strVal val="#ppt_x-0.05"/>
                                          </p:val>
                                        </p:tav>
                                      </p:tavLst>
                                    </p:anim>
                                    <p:anim calcmode="lin" valueType="num">
                                      <p:cBhvr>
                                        <p:cTn id="20" dur="800" decel="100000" fill="hold"/>
                                        <p:tgtEl>
                                          <p:spTgt spid="24579"/>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24579"/>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2457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unified_theory">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unified_theory</Template>
  <TotalTime>681</TotalTime>
  <Words>1050</Words>
  <Application>Microsoft Macintosh PowerPoint</Application>
  <PresentationFormat>On-screen Show (4:3)</PresentationFormat>
  <Paragraphs>59</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Impact</vt:lpstr>
      <vt:lpstr>Calibri</vt:lpstr>
      <vt:lpstr>Bernard MT Condensed</vt:lpstr>
      <vt:lpstr>Times New Roman</vt:lpstr>
      <vt:lpstr>unified_theory</vt:lpstr>
      <vt:lpstr>Discovering the Biblical View of Missions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Discovering the Biblical View of Missions</dc:title>
  <dc:creator>Candra Poitras</dc:creator>
  <cp:lastModifiedBy>Ashton Loyd</cp:lastModifiedBy>
  <cp:revision>12</cp:revision>
  <dcterms:created xsi:type="dcterms:W3CDTF">2013-03-27T20:52:37Z</dcterms:created>
  <dcterms:modified xsi:type="dcterms:W3CDTF">2018-02-14T21:32:16Z</dcterms:modified>
</cp:coreProperties>
</file>