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 id="282" r:id="rId15"/>
    <p:sldId id="272"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36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8329E89-4CA5-194D-B5D6-C05039C2C6E1}" type="slidenum">
              <a:rPr lang="en-US"/>
              <a:pPr/>
              <a:t>‹#›</a:t>
            </a:fld>
            <a:endParaRPr lang="en-US"/>
          </a:p>
        </p:txBody>
      </p:sp>
    </p:spTree>
    <p:extLst>
      <p:ext uri="{BB962C8B-B14F-4D97-AF65-F5344CB8AC3E}">
        <p14:creationId xmlns:p14="http://schemas.microsoft.com/office/powerpoint/2010/main" val="3435141057"/>
      </p:ext>
    </p:extLst>
  </p:cSld>
  <p:clrMapOvr>
    <a:masterClrMapping/>
  </p:clrMapOvr>
  <p:transition xmlns:p14="http://schemas.microsoft.com/office/powerpoint/2010/main">
    <p:plu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EF1A1C5-9F2E-0647-A35A-EDBE939C7F96}" type="slidenum">
              <a:rPr lang="en-US"/>
              <a:pPr/>
              <a:t>‹#›</a:t>
            </a:fld>
            <a:endParaRPr lang="en-US"/>
          </a:p>
        </p:txBody>
      </p:sp>
    </p:spTree>
    <p:extLst>
      <p:ext uri="{BB962C8B-B14F-4D97-AF65-F5344CB8AC3E}">
        <p14:creationId xmlns:p14="http://schemas.microsoft.com/office/powerpoint/2010/main" val="3206970115"/>
      </p:ext>
    </p:extLst>
  </p:cSld>
  <p:clrMapOvr>
    <a:masterClrMapping/>
  </p:clrMapOvr>
  <p:transition xmlns:p14="http://schemas.microsoft.com/office/powerpoint/2010/main">
    <p:plu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DDD933F-30B1-0F45-8FB3-D02C9C6C5209}" type="slidenum">
              <a:rPr lang="en-US"/>
              <a:pPr/>
              <a:t>‹#›</a:t>
            </a:fld>
            <a:endParaRPr lang="en-US"/>
          </a:p>
        </p:txBody>
      </p:sp>
    </p:spTree>
    <p:extLst>
      <p:ext uri="{BB962C8B-B14F-4D97-AF65-F5344CB8AC3E}">
        <p14:creationId xmlns:p14="http://schemas.microsoft.com/office/powerpoint/2010/main" val="3370713305"/>
      </p:ext>
    </p:extLst>
  </p:cSld>
  <p:clrMapOvr>
    <a:masterClrMapping/>
  </p:clrMapOvr>
  <p:transition xmlns:p14="http://schemas.microsoft.com/office/powerpoint/2010/main">
    <p:plu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03A6C80-FF05-5544-9A53-F2B9F83C1F05}" type="slidenum">
              <a:rPr lang="en-US"/>
              <a:pPr/>
              <a:t>‹#›</a:t>
            </a:fld>
            <a:endParaRPr lang="en-US"/>
          </a:p>
        </p:txBody>
      </p:sp>
    </p:spTree>
    <p:extLst>
      <p:ext uri="{BB962C8B-B14F-4D97-AF65-F5344CB8AC3E}">
        <p14:creationId xmlns:p14="http://schemas.microsoft.com/office/powerpoint/2010/main" val="4179392925"/>
      </p:ext>
    </p:extLst>
  </p:cSld>
  <p:clrMapOvr>
    <a:masterClrMapping/>
  </p:clrMapOvr>
  <p:transition xmlns:p14="http://schemas.microsoft.com/office/powerpoint/2010/main">
    <p:plu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D019B54-D47D-C04D-AE0D-809B89A6A6C3}" type="slidenum">
              <a:rPr lang="en-US"/>
              <a:pPr/>
              <a:t>‹#›</a:t>
            </a:fld>
            <a:endParaRPr lang="en-US"/>
          </a:p>
        </p:txBody>
      </p:sp>
    </p:spTree>
    <p:extLst>
      <p:ext uri="{BB962C8B-B14F-4D97-AF65-F5344CB8AC3E}">
        <p14:creationId xmlns:p14="http://schemas.microsoft.com/office/powerpoint/2010/main" val="1330267939"/>
      </p:ext>
    </p:extLst>
  </p:cSld>
  <p:clrMapOvr>
    <a:masterClrMapping/>
  </p:clrMapOvr>
  <p:transition xmlns:p14="http://schemas.microsoft.com/office/powerpoint/2010/main">
    <p:plu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8460854-EDCC-584E-9350-5E0F148183F2}" type="slidenum">
              <a:rPr lang="en-US"/>
              <a:pPr/>
              <a:t>‹#›</a:t>
            </a:fld>
            <a:endParaRPr lang="en-US"/>
          </a:p>
        </p:txBody>
      </p:sp>
    </p:spTree>
    <p:extLst>
      <p:ext uri="{BB962C8B-B14F-4D97-AF65-F5344CB8AC3E}">
        <p14:creationId xmlns:p14="http://schemas.microsoft.com/office/powerpoint/2010/main" val="3892604837"/>
      </p:ext>
    </p:extLst>
  </p:cSld>
  <p:clrMapOvr>
    <a:masterClrMapping/>
  </p:clrMapOvr>
  <p:transition xmlns:p14="http://schemas.microsoft.com/office/powerpoint/2010/main">
    <p:plu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F92B2CE3-B9CE-3246-AE0F-9EB6B412460B}" type="slidenum">
              <a:rPr lang="en-US"/>
              <a:pPr/>
              <a:t>‹#›</a:t>
            </a:fld>
            <a:endParaRPr lang="en-US"/>
          </a:p>
        </p:txBody>
      </p:sp>
    </p:spTree>
    <p:extLst>
      <p:ext uri="{BB962C8B-B14F-4D97-AF65-F5344CB8AC3E}">
        <p14:creationId xmlns:p14="http://schemas.microsoft.com/office/powerpoint/2010/main" val="3994005507"/>
      </p:ext>
    </p:extLst>
  </p:cSld>
  <p:clrMapOvr>
    <a:masterClrMapping/>
  </p:clrMapOvr>
  <p:transition xmlns:p14="http://schemas.microsoft.com/office/powerpoint/2010/main">
    <p:plu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58B75269-1CA0-C34A-A8CB-AD7E435D4218}" type="slidenum">
              <a:rPr lang="en-US"/>
              <a:pPr/>
              <a:t>‹#›</a:t>
            </a:fld>
            <a:endParaRPr lang="en-US"/>
          </a:p>
        </p:txBody>
      </p:sp>
    </p:spTree>
    <p:extLst>
      <p:ext uri="{BB962C8B-B14F-4D97-AF65-F5344CB8AC3E}">
        <p14:creationId xmlns:p14="http://schemas.microsoft.com/office/powerpoint/2010/main" val="1345719400"/>
      </p:ext>
    </p:extLst>
  </p:cSld>
  <p:clrMapOvr>
    <a:masterClrMapping/>
  </p:clrMapOvr>
  <p:transition xmlns:p14="http://schemas.microsoft.com/office/powerpoint/2010/main">
    <p:plu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4721430-44AF-8946-B6F2-D11F082260CE}" type="slidenum">
              <a:rPr lang="en-US"/>
              <a:pPr/>
              <a:t>‹#›</a:t>
            </a:fld>
            <a:endParaRPr lang="en-US"/>
          </a:p>
        </p:txBody>
      </p:sp>
    </p:spTree>
    <p:extLst>
      <p:ext uri="{BB962C8B-B14F-4D97-AF65-F5344CB8AC3E}">
        <p14:creationId xmlns:p14="http://schemas.microsoft.com/office/powerpoint/2010/main" val="2166088667"/>
      </p:ext>
    </p:extLst>
  </p:cSld>
  <p:clrMapOvr>
    <a:masterClrMapping/>
  </p:clrMapOvr>
  <p:transition xmlns:p14="http://schemas.microsoft.com/office/powerpoint/2010/main">
    <p:plu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ADDA55E-6E3E-AF47-8E04-8474017591DC}" type="slidenum">
              <a:rPr lang="en-US"/>
              <a:pPr/>
              <a:t>‹#›</a:t>
            </a:fld>
            <a:endParaRPr lang="en-US"/>
          </a:p>
        </p:txBody>
      </p:sp>
    </p:spTree>
    <p:extLst>
      <p:ext uri="{BB962C8B-B14F-4D97-AF65-F5344CB8AC3E}">
        <p14:creationId xmlns:p14="http://schemas.microsoft.com/office/powerpoint/2010/main" val="3245446722"/>
      </p:ext>
    </p:extLst>
  </p:cSld>
  <p:clrMapOvr>
    <a:masterClrMapping/>
  </p:clrMapOvr>
  <p:transition xmlns:p14="http://schemas.microsoft.com/office/powerpoint/2010/main">
    <p:plu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0D7D316-7B31-AB4F-A1CB-741F2A44E16B}" type="slidenum">
              <a:rPr lang="en-US"/>
              <a:pPr/>
              <a:t>‹#›</a:t>
            </a:fld>
            <a:endParaRPr lang="en-US"/>
          </a:p>
        </p:txBody>
      </p:sp>
    </p:spTree>
    <p:extLst>
      <p:ext uri="{BB962C8B-B14F-4D97-AF65-F5344CB8AC3E}">
        <p14:creationId xmlns:p14="http://schemas.microsoft.com/office/powerpoint/2010/main" val="277489922"/>
      </p:ext>
    </p:extLst>
  </p:cSld>
  <p:clrMapOvr>
    <a:masterClrMapping/>
  </p:clrMapOvr>
  <p:transition xmlns:p14="http://schemas.microsoft.com/office/powerpoint/2010/main">
    <p:plus/>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bg1"/>
                </a:solidFill>
              </a:defRPr>
            </a:lvl1pPr>
          </a:lstStyle>
          <a:p>
            <a:fld id="{0AB972E0-8BA2-2F4D-941D-0C6FD7F67A5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plus/>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a:extLst/>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066800" y="4724400"/>
            <a:ext cx="6934200" cy="1752600"/>
          </a:xfrm>
          <a:ln>
            <a:miter lim="800000"/>
            <a:headEnd/>
            <a:tailEnd/>
          </a:ln>
          <a:extLst/>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our Role in Keeping with God’s Heartbeat</a:t>
            </a:r>
          </a:p>
        </p:txBody>
      </p:sp>
      <p:sp>
        <p:nvSpPr>
          <p:cNvPr id="6" name="TextBox 5"/>
          <p:cNvSpPr txBox="1"/>
          <p:nvPr/>
        </p:nvSpPr>
        <p:spPr>
          <a:xfrm>
            <a:off x="2438400" y="5943600"/>
            <a:ext cx="4343400" cy="461665"/>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p:push dir="u"/>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77063"/>
            <a:ext cx="6781800" cy="1754326"/>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3600" b="1" dirty="0">
                <a:ln>
                  <a:solidFill>
                    <a:schemeClr val="tx1"/>
                  </a:solidFill>
                </a:ln>
                <a:solidFill>
                  <a:srgbClr val="FAC950"/>
                </a:solidFill>
                <a:latin typeface="Bernard MT Condensed" panose="02050806060905020404" pitchFamily="18" charset="0"/>
                <a:ea typeface="+mn-ea"/>
              </a:rPr>
              <a:t>C. Peter Wagner in On the Crest of the Wave reveals the full circle model of developing world missions.</a:t>
            </a:r>
          </a:p>
        </p:txBody>
      </p:sp>
      <p:sp>
        <p:nvSpPr>
          <p:cNvPr id="4" name="Rectangle 3"/>
          <p:cNvSpPr/>
          <p:nvPr/>
        </p:nvSpPr>
        <p:spPr>
          <a:xfrm>
            <a:off x="2286000" y="5103674"/>
            <a:ext cx="6858000" cy="1754326"/>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3600" b="1" dirty="0">
                <a:ln>
                  <a:solidFill>
                    <a:schemeClr val="tx1"/>
                  </a:solidFill>
                </a:ln>
                <a:solidFill>
                  <a:srgbClr val="3366FF"/>
                </a:solidFill>
                <a:latin typeface="Bernard MT Condensed" panose="02050806060905020404" pitchFamily="18" charset="0"/>
                <a:ea typeface="+mn-ea"/>
              </a:rPr>
              <a:t>He does not see mission as a “straight line” having a starting and an end; but a circle.</a:t>
            </a:r>
          </a:p>
        </p:txBody>
      </p:sp>
      <p:sp>
        <p:nvSpPr>
          <p:cNvPr id="5" name="Oval 4"/>
          <p:cNvSpPr/>
          <p:nvPr/>
        </p:nvSpPr>
        <p:spPr>
          <a:xfrm>
            <a:off x="2258568" y="1906726"/>
            <a:ext cx="3429000" cy="3046274"/>
          </a:xfrm>
          <a:prstGeom prst="ellipse">
            <a:avLst/>
          </a:prstGeom>
          <a:noFill/>
          <a:ln w="762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17">
                                          <p:stCondLst>
                                            <p:cond delay="0"/>
                                          </p:stCondLst>
                                        </p:cTn>
                                        <p:tgtEl>
                                          <p:spTgt spid="2"/>
                                        </p:tgtEl>
                                      </p:cBhvr>
                                    </p:animEffect>
                                    <p:anim calcmode="lin" valueType="num">
                                      <p:cBhvr>
                                        <p:cTn id="8" dur="68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249"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249" tmFilter="0, 0; 0.125,0.2665; 0.25,0.4; 0.375,0.465; 0.5,0.5;  0.625,0.535; 0.75,0.6; 0.875,0.7335; 1,1">
                                          <p:stCondLst>
                                            <p:cond delay="249"/>
                                          </p:stCondLst>
                                        </p:cTn>
                                        <p:tgtEl>
                                          <p:spTgt spid="2"/>
                                        </p:tgtEl>
                                        <p:attrNameLst>
                                          <p:attrName>ppt_y</p:attrName>
                                        </p:attrNameLst>
                                      </p:cBhvr>
                                      <p:tavLst>
                                        <p:tav tm="0" fmla="#ppt_y-sin(pi*$)/9">
                                          <p:val>
                                            <p:fltVal val="0"/>
                                          </p:val>
                                        </p:tav>
                                        <p:tav tm="100000">
                                          <p:val>
                                            <p:fltVal val="1"/>
                                          </p:val>
                                        </p:tav>
                                      </p:tavLst>
                                    </p:anim>
                                    <p:anim calcmode="lin" valueType="num">
                                      <p:cBhvr>
                                        <p:cTn id="11" dur="124" tmFilter="0, 0; 0.125,0.2665; 0.25,0.4; 0.375,0.465; 0.5,0.5;  0.625,0.535; 0.75,0.6; 0.875,0.7335; 1,1">
                                          <p:stCondLst>
                                            <p:cond delay="497"/>
                                          </p:stCondLst>
                                        </p:cTn>
                                        <p:tgtEl>
                                          <p:spTgt spid="2"/>
                                        </p:tgtEl>
                                        <p:attrNameLst>
                                          <p:attrName>ppt_y</p:attrName>
                                        </p:attrNameLst>
                                      </p:cBhvr>
                                      <p:tavLst>
                                        <p:tav tm="0" fmla="#ppt_y-sin(pi*$)/27">
                                          <p:val>
                                            <p:fltVal val="0"/>
                                          </p:val>
                                        </p:tav>
                                        <p:tav tm="100000">
                                          <p:val>
                                            <p:fltVal val="1"/>
                                          </p:val>
                                        </p:tav>
                                      </p:tavLst>
                                    </p:anim>
                                    <p:anim calcmode="lin" valueType="num">
                                      <p:cBhvr>
                                        <p:cTn id="12" dur="62" tmFilter="0, 0; 0.125,0.2665; 0.25,0.4; 0.375,0.465; 0.5,0.5;  0.625,0.535; 0.75,0.6; 0.875,0.7335; 1,1">
                                          <p:stCondLst>
                                            <p:cond delay="621"/>
                                          </p:stCondLst>
                                        </p:cTn>
                                        <p:tgtEl>
                                          <p:spTgt spid="2"/>
                                        </p:tgtEl>
                                        <p:attrNameLst>
                                          <p:attrName>ppt_y</p:attrName>
                                        </p:attrNameLst>
                                      </p:cBhvr>
                                      <p:tavLst>
                                        <p:tav tm="0" fmla="#ppt_y-sin(pi*$)/81">
                                          <p:val>
                                            <p:fltVal val="0"/>
                                          </p:val>
                                        </p:tav>
                                        <p:tav tm="100000">
                                          <p:val>
                                            <p:fltVal val="1"/>
                                          </p:val>
                                        </p:tav>
                                      </p:tavLst>
                                    </p:anim>
                                    <p:animScale>
                                      <p:cBhvr>
                                        <p:cTn id="13" dur="10">
                                          <p:stCondLst>
                                            <p:cond delay="244"/>
                                          </p:stCondLst>
                                        </p:cTn>
                                        <p:tgtEl>
                                          <p:spTgt spid="2"/>
                                        </p:tgtEl>
                                      </p:cBhvr>
                                      <p:to x="100000" y="60000"/>
                                    </p:animScale>
                                    <p:animScale>
                                      <p:cBhvr>
                                        <p:cTn id="14" dur="62" decel="50000">
                                          <p:stCondLst>
                                            <p:cond delay="254"/>
                                          </p:stCondLst>
                                        </p:cTn>
                                        <p:tgtEl>
                                          <p:spTgt spid="2"/>
                                        </p:tgtEl>
                                      </p:cBhvr>
                                      <p:to x="100000" y="100000"/>
                                    </p:animScale>
                                    <p:animScale>
                                      <p:cBhvr>
                                        <p:cTn id="15" dur="10">
                                          <p:stCondLst>
                                            <p:cond delay="492"/>
                                          </p:stCondLst>
                                        </p:cTn>
                                        <p:tgtEl>
                                          <p:spTgt spid="2"/>
                                        </p:tgtEl>
                                      </p:cBhvr>
                                      <p:to x="100000" y="80000"/>
                                    </p:animScale>
                                    <p:animScale>
                                      <p:cBhvr>
                                        <p:cTn id="16" dur="62" decel="50000">
                                          <p:stCondLst>
                                            <p:cond delay="502"/>
                                          </p:stCondLst>
                                        </p:cTn>
                                        <p:tgtEl>
                                          <p:spTgt spid="2"/>
                                        </p:tgtEl>
                                      </p:cBhvr>
                                      <p:to x="100000" y="100000"/>
                                    </p:animScale>
                                    <p:animScale>
                                      <p:cBhvr>
                                        <p:cTn id="17" dur="10">
                                          <p:stCondLst>
                                            <p:cond delay="616"/>
                                          </p:stCondLst>
                                        </p:cTn>
                                        <p:tgtEl>
                                          <p:spTgt spid="2"/>
                                        </p:tgtEl>
                                      </p:cBhvr>
                                      <p:to x="100000" y="90000"/>
                                    </p:animScale>
                                    <p:animScale>
                                      <p:cBhvr>
                                        <p:cTn id="18" dur="62" decel="50000">
                                          <p:stCondLst>
                                            <p:cond delay="625"/>
                                          </p:stCondLst>
                                        </p:cTn>
                                        <p:tgtEl>
                                          <p:spTgt spid="2"/>
                                        </p:tgtEl>
                                      </p:cBhvr>
                                      <p:to x="100000" y="100000"/>
                                    </p:animScale>
                                    <p:animScale>
                                      <p:cBhvr>
                                        <p:cTn id="19" dur="10">
                                          <p:stCondLst>
                                            <p:cond delay="678"/>
                                          </p:stCondLst>
                                        </p:cTn>
                                        <p:tgtEl>
                                          <p:spTgt spid="2"/>
                                        </p:tgtEl>
                                      </p:cBhvr>
                                      <p:to x="100000" y="95000"/>
                                    </p:animScale>
                                    <p:animScale>
                                      <p:cBhvr>
                                        <p:cTn id="20" dur="62" decel="50000">
                                          <p:stCondLst>
                                            <p:cond delay="688"/>
                                          </p:stCondLst>
                                        </p:cTn>
                                        <p:tgtEl>
                                          <p:spTgt spid="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17">
                                          <p:stCondLst>
                                            <p:cond delay="0"/>
                                          </p:stCondLst>
                                        </p:cTn>
                                        <p:tgtEl>
                                          <p:spTgt spid="5"/>
                                        </p:tgtEl>
                                      </p:cBhvr>
                                    </p:animEffect>
                                    <p:anim calcmode="lin" valueType="num">
                                      <p:cBhvr>
                                        <p:cTn id="26"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9"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30"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31" dur="10">
                                          <p:stCondLst>
                                            <p:cond delay="244"/>
                                          </p:stCondLst>
                                        </p:cTn>
                                        <p:tgtEl>
                                          <p:spTgt spid="5"/>
                                        </p:tgtEl>
                                      </p:cBhvr>
                                      <p:to x="100000" y="60000"/>
                                    </p:animScale>
                                    <p:animScale>
                                      <p:cBhvr>
                                        <p:cTn id="32" dur="62" decel="50000">
                                          <p:stCondLst>
                                            <p:cond delay="254"/>
                                          </p:stCondLst>
                                        </p:cTn>
                                        <p:tgtEl>
                                          <p:spTgt spid="5"/>
                                        </p:tgtEl>
                                      </p:cBhvr>
                                      <p:to x="100000" y="100000"/>
                                    </p:animScale>
                                    <p:animScale>
                                      <p:cBhvr>
                                        <p:cTn id="33" dur="10">
                                          <p:stCondLst>
                                            <p:cond delay="492"/>
                                          </p:stCondLst>
                                        </p:cTn>
                                        <p:tgtEl>
                                          <p:spTgt spid="5"/>
                                        </p:tgtEl>
                                      </p:cBhvr>
                                      <p:to x="100000" y="80000"/>
                                    </p:animScale>
                                    <p:animScale>
                                      <p:cBhvr>
                                        <p:cTn id="34" dur="62" decel="50000">
                                          <p:stCondLst>
                                            <p:cond delay="502"/>
                                          </p:stCondLst>
                                        </p:cTn>
                                        <p:tgtEl>
                                          <p:spTgt spid="5"/>
                                        </p:tgtEl>
                                      </p:cBhvr>
                                      <p:to x="100000" y="100000"/>
                                    </p:animScale>
                                    <p:animScale>
                                      <p:cBhvr>
                                        <p:cTn id="35" dur="10">
                                          <p:stCondLst>
                                            <p:cond delay="616"/>
                                          </p:stCondLst>
                                        </p:cTn>
                                        <p:tgtEl>
                                          <p:spTgt spid="5"/>
                                        </p:tgtEl>
                                      </p:cBhvr>
                                      <p:to x="100000" y="90000"/>
                                    </p:animScale>
                                    <p:animScale>
                                      <p:cBhvr>
                                        <p:cTn id="36" dur="62" decel="50000">
                                          <p:stCondLst>
                                            <p:cond delay="625"/>
                                          </p:stCondLst>
                                        </p:cTn>
                                        <p:tgtEl>
                                          <p:spTgt spid="5"/>
                                        </p:tgtEl>
                                      </p:cBhvr>
                                      <p:to x="100000" y="100000"/>
                                    </p:animScale>
                                    <p:animScale>
                                      <p:cBhvr>
                                        <p:cTn id="37" dur="10">
                                          <p:stCondLst>
                                            <p:cond delay="678"/>
                                          </p:stCondLst>
                                        </p:cTn>
                                        <p:tgtEl>
                                          <p:spTgt spid="5"/>
                                        </p:tgtEl>
                                      </p:cBhvr>
                                      <p:to x="100000" y="95000"/>
                                    </p:animScale>
                                    <p:animScale>
                                      <p:cBhvr>
                                        <p:cTn id="38" dur="62" decel="50000">
                                          <p:stCondLst>
                                            <p:cond delay="688"/>
                                          </p:stCondLst>
                                        </p:cTn>
                                        <p:tgtEl>
                                          <p:spTgt spid="5"/>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217">
                                          <p:stCondLst>
                                            <p:cond delay="0"/>
                                          </p:stCondLst>
                                        </p:cTn>
                                        <p:tgtEl>
                                          <p:spTgt spid="4"/>
                                        </p:tgtEl>
                                      </p:cBhvr>
                                    </p:animEffect>
                                    <p:anim calcmode="lin" valueType="num">
                                      <p:cBhvr>
                                        <p:cTn id="44" dur="683"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249"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249" tmFilter="0, 0; 0.125,0.2665; 0.25,0.4; 0.375,0.465; 0.5,0.5;  0.625,0.535; 0.75,0.6; 0.875,0.7335; 1,1">
                                          <p:stCondLst>
                                            <p:cond delay="249"/>
                                          </p:stCondLst>
                                        </p:cTn>
                                        <p:tgtEl>
                                          <p:spTgt spid="4"/>
                                        </p:tgtEl>
                                        <p:attrNameLst>
                                          <p:attrName>ppt_y</p:attrName>
                                        </p:attrNameLst>
                                      </p:cBhvr>
                                      <p:tavLst>
                                        <p:tav tm="0" fmla="#ppt_y-sin(pi*$)/9">
                                          <p:val>
                                            <p:fltVal val="0"/>
                                          </p:val>
                                        </p:tav>
                                        <p:tav tm="100000">
                                          <p:val>
                                            <p:fltVal val="1"/>
                                          </p:val>
                                        </p:tav>
                                      </p:tavLst>
                                    </p:anim>
                                    <p:anim calcmode="lin" valueType="num">
                                      <p:cBhvr>
                                        <p:cTn id="47" dur="124" tmFilter="0, 0; 0.125,0.2665; 0.25,0.4; 0.375,0.465; 0.5,0.5;  0.625,0.535; 0.75,0.6; 0.875,0.7335; 1,1">
                                          <p:stCondLst>
                                            <p:cond delay="497"/>
                                          </p:stCondLst>
                                        </p:cTn>
                                        <p:tgtEl>
                                          <p:spTgt spid="4"/>
                                        </p:tgtEl>
                                        <p:attrNameLst>
                                          <p:attrName>ppt_y</p:attrName>
                                        </p:attrNameLst>
                                      </p:cBhvr>
                                      <p:tavLst>
                                        <p:tav tm="0" fmla="#ppt_y-sin(pi*$)/27">
                                          <p:val>
                                            <p:fltVal val="0"/>
                                          </p:val>
                                        </p:tav>
                                        <p:tav tm="100000">
                                          <p:val>
                                            <p:fltVal val="1"/>
                                          </p:val>
                                        </p:tav>
                                      </p:tavLst>
                                    </p:anim>
                                    <p:anim calcmode="lin" valueType="num">
                                      <p:cBhvr>
                                        <p:cTn id="48" dur="62" tmFilter="0, 0; 0.125,0.2665; 0.25,0.4; 0.375,0.465; 0.5,0.5;  0.625,0.535; 0.75,0.6; 0.875,0.7335; 1,1">
                                          <p:stCondLst>
                                            <p:cond delay="621"/>
                                          </p:stCondLst>
                                        </p:cTn>
                                        <p:tgtEl>
                                          <p:spTgt spid="4"/>
                                        </p:tgtEl>
                                        <p:attrNameLst>
                                          <p:attrName>ppt_y</p:attrName>
                                        </p:attrNameLst>
                                      </p:cBhvr>
                                      <p:tavLst>
                                        <p:tav tm="0" fmla="#ppt_y-sin(pi*$)/81">
                                          <p:val>
                                            <p:fltVal val="0"/>
                                          </p:val>
                                        </p:tav>
                                        <p:tav tm="100000">
                                          <p:val>
                                            <p:fltVal val="1"/>
                                          </p:val>
                                        </p:tav>
                                      </p:tavLst>
                                    </p:anim>
                                    <p:animScale>
                                      <p:cBhvr>
                                        <p:cTn id="49" dur="10">
                                          <p:stCondLst>
                                            <p:cond delay="244"/>
                                          </p:stCondLst>
                                        </p:cTn>
                                        <p:tgtEl>
                                          <p:spTgt spid="4"/>
                                        </p:tgtEl>
                                      </p:cBhvr>
                                      <p:to x="100000" y="60000"/>
                                    </p:animScale>
                                    <p:animScale>
                                      <p:cBhvr>
                                        <p:cTn id="50" dur="62" decel="50000">
                                          <p:stCondLst>
                                            <p:cond delay="254"/>
                                          </p:stCondLst>
                                        </p:cTn>
                                        <p:tgtEl>
                                          <p:spTgt spid="4"/>
                                        </p:tgtEl>
                                      </p:cBhvr>
                                      <p:to x="100000" y="100000"/>
                                    </p:animScale>
                                    <p:animScale>
                                      <p:cBhvr>
                                        <p:cTn id="51" dur="10">
                                          <p:stCondLst>
                                            <p:cond delay="492"/>
                                          </p:stCondLst>
                                        </p:cTn>
                                        <p:tgtEl>
                                          <p:spTgt spid="4"/>
                                        </p:tgtEl>
                                      </p:cBhvr>
                                      <p:to x="100000" y="80000"/>
                                    </p:animScale>
                                    <p:animScale>
                                      <p:cBhvr>
                                        <p:cTn id="52" dur="62" decel="50000">
                                          <p:stCondLst>
                                            <p:cond delay="502"/>
                                          </p:stCondLst>
                                        </p:cTn>
                                        <p:tgtEl>
                                          <p:spTgt spid="4"/>
                                        </p:tgtEl>
                                      </p:cBhvr>
                                      <p:to x="100000" y="100000"/>
                                    </p:animScale>
                                    <p:animScale>
                                      <p:cBhvr>
                                        <p:cTn id="53" dur="10">
                                          <p:stCondLst>
                                            <p:cond delay="616"/>
                                          </p:stCondLst>
                                        </p:cTn>
                                        <p:tgtEl>
                                          <p:spTgt spid="4"/>
                                        </p:tgtEl>
                                      </p:cBhvr>
                                      <p:to x="100000" y="90000"/>
                                    </p:animScale>
                                    <p:animScale>
                                      <p:cBhvr>
                                        <p:cTn id="54" dur="62" decel="50000">
                                          <p:stCondLst>
                                            <p:cond delay="625"/>
                                          </p:stCondLst>
                                        </p:cTn>
                                        <p:tgtEl>
                                          <p:spTgt spid="4"/>
                                        </p:tgtEl>
                                      </p:cBhvr>
                                      <p:to x="100000" y="100000"/>
                                    </p:animScale>
                                    <p:animScale>
                                      <p:cBhvr>
                                        <p:cTn id="55" dur="10">
                                          <p:stCondLst>
                                            <p:cond delay="678"/>
                                          </p:stCondLst>
                                        </p:cTn>
                                        <p:tgtEl>
                                          <p:spTgt spid="4"/>
                                        </p:tgtEl>
                                      </p:cBhvr>
                                      <p:to x="100000" y="95000"/>
                                    </p:animScale>
                                    <p:animScale>
                                      <p:cBhvr>
                                        <p:cTn id="56" dur="62" decel="50000">
                                          <p:stCondLst>
                                            <p:cond delay="688"/>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1115567"/>
            <a:ext cx="8382000" cy="1569660"/>
          </a:xfrm>
          <a:prstGeom prst="rect">
            <a:avLst/>
          </a:prstGeom>
        </p:spPr>
        <p:txBody>
          <a:bodyPr>
            <a:spAutoFit/>
          </a:bodyPr>
          <a:lstStyle/>
          <a:p>
            <a:pPr algn="ctr" eaLnBrk="1" hangingPunct="1">
              <a:defRPr/>
            </a:pPr>
            <a:r>
              <a:rPr lang="en-US" sz="3200" b="1" dirty="0">
                <a:ln w="19050">
                  <a:solidFill>
                    <a:schemeClr val="tx1"/>
                  </a:solidFill>
                </a:ln>
                <a:solidFill>
                  <a:schemeClr val="bg1"/>
                </a:solidFill>
                <a:latin typeface="Bernard MT Condensed" panose="02050806060905020404" pitchFamily="18" charset="0"/>
                <a:ea typeface="+mn-ea"/>
              </a:rPr>
              <a:t>Such principles, as outlined by Melvin Hodges, call for the national church to be self-supporting, self-governing, and self-propagating.</a:t>
            </a:r>
          </a:p>
        </p:txBody>
      </p:sp>
      <p:sp>
        <p:nvSpPr>
          <p:cNvPr id="4" name="Rectangle 3"/>
          <p:cNvSpPr/>
          <p:nvPr/>
        </p:nvSpPr>
        <p:spPr>
          <a:xfrm>
            <a:off x="1676400" y="2969448"/>
            <a:ext cx="6324600" cy="2062103"/>
          </a:xfrm>
          <a:prstGeom prst="rect">
            <a:avLst/>
          </a:prstGeom>
        </p:spPr>
        <p:txBody>
          <a:bodyPr>
            <a:spAutoFit/>
          </a:bodyPr>
          <a:lstStyle/>
          <a:p>
            <a:pPr algn="ctr" eaLnBrk="1" hangingPunct="1">
              <a:defRPr/>
            </a:pPr>
            <a:r>
              <a:rPr lang="en-US" sz="3200" b="1" dirty="0">
                <a:ln w="19050">
                  <a:solidFill>
                    <a:schemeClr val="bg1"/>
                  </a:solidFill>
                </a:ln>
                <a:latin typeface="Bernard MT Condensed" panose="02050806060905020404" pitchFamily="18" charset="0"/>
                <a:ea typeface="+mn-ea"/>
              </a:rPr>
              <a:t>These three important steps bring the church to maturity as an indigenous church but do not make it an indigenous mission.</a:t>
            </a:r>
          </a:p>
        </p:txBody>
      </p:sp>
      <p:sp>
        <p:nvSpPr>
          <p:cNvPr id="5" name="Rectangle 4"/>
          <p:cNvSpPr/>
          <p:nvPr/>
        </p:nvSpPr>
        <p:spPr>
          <a:xfrm>
            <a:off x="762000" y="5288340"/>
            <a:ext cx="8382000" cy="1569660"/>
          </a:xfrm>
          <a:prstGeom prst="rect">
            <a:avLst/>
          </a:prstGeom>
        </p:spPr>
        <p:txBody>
          <a:bodyPr>
            <a:spAutoFit/>
          </a:bodyPr>
          <a:lstStyle/>
          <a:p>
            <a:pPr algn="ctr" eaLnBrk="1" hangingPunct="1">
              <a:defRPr/>
            </a:pPr>
            <a:r>
              <a:rPr lang="en-US" sz="3200" b="1" dirty="0">
                <a:ln w="19050">
                  <a:solidFill>
                    <a:schemeClr val="tx1"/>
                  </a:solidFill>
                </a:ln>
                <a:solidFill>
                  <a:schemeClr val="bg1"/>
                </a:solidFill>
                <a:latin typeface="Bernard MT Condensed" panose="02050806060905020404" pitchFamily="18" charset="0"/>
                <a:ea typeface="+mn-ea"/>
              </a:rPr>
              <a:t>The national church is capable of keeping itself alive, but also needs to be sending out missionaries to other nations. </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4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Horizontal)">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4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out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graphicFrame>
        <p:nvGraphicFramePr>
          <p:cNvPr id="4" name="Table 3"/>
          <p:cNvGraphicFramePr>
            <a:graphicFrameLocks noGrp="1"/>
          </p:cNvGraphicFramePr>
          <p:nvPr/>
        </p:nvGraphicFramePr>
        <p:xfrm>
          <a:off x="304800" y="1066800"/>
          <a:ext cx="8534400" cy="5076888"/>
        </p:xfrm>
        <a:graphic>
          <a:graphicData uri="http://schemas.openxmlformats.org/drawingml/2006/table">
            <a:tbl>
              <a:tblPr firstRow="1" firstCol="1" lastRow="1" lastCol="1" bandRow="1" bandCol="1"/>
              <a:tblGrid>
                <a:gridCol w="1721853"/>
                <a:gridCol w="6812547"/>
              </a:tblGrid>
              <a:tr h="929605">
                <a:tc>
                  <a:txBody>
                    <a:bodyPr/>
                    <a:lstStyle/>
                    <a:p>
                      <a:pPr marL="0" marR="0" algn="just" hangingPunct="0">
                        <a:lnSpc>
                          <a:spcPct val="200000"/>
                        </a:lnSpc>
                        <a:spcBef>
                          <a:spcPts val="0"/>
                        </a:spcBef>
                        <a:spcAft>
                          <a:spcPts val="0"/>
                        </a:spcAft>
                      </a:pPr>
                      <a:r>
                        <a:rPr lang="en-US" sz="2800" b="1" dirty="0">
                          <a:effectLst/>
                          <a:latin typeface="Bernard MT Condensed" panose="02050806060905020404" pitchFamily="18" charset="0"/>
                          <a:ea typeface="MS Mincho" panose="02020609040205080304" pitchFamily="49" charset="-128"/>
                        </a:rPr>
                        <a:t>90-degree</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c>
                  <a:txBody>
                    <a:bodyPr/>
                    <a:lstStyle/>
                    <a:p>
                      <a:pPr marL="0" marR="0" algn="just" hangingPunct="0">
                        <a:lnSpc>
                          <a:spcPct val="200000"/>
                        </a:lnSpc>
                        <a:spcBef>
                          <a:spcPts val="0"/>
                        </a:spcBef>
                        <a:spcAft>
                          <a:spcPts val="0"/>
                        </a:spcAft>
                      </a:pPr>
                      <a:r>
                        <a:rPr lang="en-US" sz="2800" b="1" dirty="0">
                          <a:effectLst/>
                          <a:latin typeface="Bernard MT Condensed" panose="02050806060905020404" pitchFamily="18" charset="0"/>
                          <a:ea typeface="MS Mincho" panose="02020609040205080304" pitchFamily="49" charset="-128"/>
                        </a:rPr>
                        <a:t>Missionary sent out; church is planted.</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r>
              <a:tr h="853408">
                <a:tc>
                  <a:txBody>
                    <a:bodyPr/>
                    <a:lstStyle/>
                    <a:p>
                      <a:pPr marL="0" marR="0" algn="just" hangingPunct="0">
                        <a:lnSpc>
                          <a:spcPct val="200000"/>
                        </a:lnSpc>
                        <a:spcBef>
                          <a:spcPts val="0"/>
                        </a:spcBef>
                        <a:spcAft>
                          <a:spcPts val="0"/>
                        </a:spcAft>
                      </a:pPr>
                      <a:r>
                        <a:rPr lang="en-US" sz="2800" b="1">
                          <a:effectLst/>
                          <a:latin typeface="Bernard MT Condensed" panose="02050806060905020404" pitchFamily="18" charset="0"/>
                          <a:ea typeface="MS Mincho" panose="02020609040205080304" pitchFamily="49" charset="-128"/>
                        </a:rPr>
                        <a:t>180-degree</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c>
                  <a:txBody>
                    <a:bodyPr/>
                    <a:lstStyle/>
                    <a:p>
                      <a:pPr marL="0" marR="0" algn="just" hangingPunct="0">
                        <a:lnSpc>
                          <a:spcPct val="200000"/>
                        </a:lnSpc>
                        <a:spcBef>
                          <a:spcPts val="0"/>
                        </a:spcBef>
                        <a:spcAft>
                          <a:spcPts val="0"/>
                        </a:spcAft>
                      </a:pPr>
                      <a:r>
                        <a:rPr lang="en-US" sz="2800" b="1">
                          <a:effectLst/>
                          <a:latin typeface="Bernard MT Condensed" panose="02050806060905020404" pitchFamily="18" charset="0"/>
                          <a:ea typeface="MS Mincho" panose="02020609040205080304" pitchFamily="49" charset="-128"/>
                        </a:rPr>
                        <a:t>Church grows; missionary still under control.</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r>
              <a:tr h="853408">
                <a:tc>
                  <a:txBody>
                    <a:bodyPr/>
                    <a:lstStyle/>
                    <a:p>
                      <a:pPr marL="0" marR="0" algn="just" hangingPunct="0">
                        <a:lnSpc>
                          <a:spcPct val="200000"/>
                        </a:lnSpc>
                        <a:spcBef>
                          <a:spcPts val="0"/>
                        </a:spcBef>
                        <a:spcAft>
                          <a:spcPts val="0"/>
                        </a:spcAft>
                      </a:pPr>
                      <a:r>
                        <a:rPr lang="en-US" sz="2800" b="1">
                          <a:effectLst/>
                          <a:latin typeface="Bernard MT Condensed" panose="02050806060905020404" pitchFamily="18" charset="0"/>
                          <a:ea typeface="MS Mincho" panose="02020609040205080304" pitchFamily="49" charset="-128"/>
                        </a:rPr>
                        <a:t>270-degree</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c>
                  <a:txBody>
                    <a:bodyPr/>
                    <a:lstStyle/>
                    <a:p>
                      <a:pPr marL="0" marR="0" algn="just" hangingPunct="0">
                        <a:lnSpc>
                          <a:spcPct val="100000"/>
                        </a:lnSpc>
                        <a:spcBef>
                          <a:spcPts val="0"/>
                        </a:spcBef>
                        <a:spcAft>
                          <a:spcPts val="0"/>
                        </a:spcAft>
                      </a:pPr>
                      <a:r>
                        <a:rPr lang="en-US" sz="2800" b="1" dirty="0">
                          <a:effectLst/>
                          <a:latin typeface="Bernard MT Condensed" panose="02050806060905020404" pitchFamily="18" charset="0"/>
                          <a:ea typeface="MS Mincho" panose="02020609040205080304" pitchFamily="49" charset="-128"/>
                        </a:rPr>
                        <a:t>Church is autonomous; missionary leaves or stays and becomes a partner.</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r>
              <a:tr h="2440404">
                <a:tc>
                  <a:txBody>
                    <a:bodyPr/>
                    <a:lstStyle/>
                    <a:p>
                      <a:pPr marL="0" marR="0" algn="just" hangingPunct="0">
                        <a:lnSpc>
                          <a:spcPct val="200000"/>
                        </a:lnSpc>
                        <a:spcBef>
                          <a:spcPts val="0"/>
                        </a:spcBef>
                        <a:spcAft>
                          <a:spcPts val="0"/>
                        </a:spcAft>
                      </a:pPr>
                      <a:r>
                        <a:rPr lang="en-US" sz="2800" b="1">
                          <a:effectLst/>
                          <a:latin typeface="Bernard MT Condensed" panose="02050806060905020404" pitchFamily="18" charset="0"/>
                          <a:ea typeface="MS Mincho" panose="02020609040205080304" pitchFamily="49" charset="-128"/>
                        </a:rPr>
                        <a:t>360-degree</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c>
                  <a:txBody>
                    <a:bodyPr/>
                    <a:lstStyle/>
                    <a:p>
                      <a:pPr marL="0" marR="0" algn="just" hangingPunct="0">
                        <a:lnSpc>
                          <a:spcPct val="100000"/>
                        </a:lnSpc>
                        <a:spcBef>
                          <a:spcPts val="0"/>
                        </a:spcBef>
                        <a:spcAft>
                          <a:spcPts val="0"/>
                        </a:spcAft>
                      </a:pPr>
                      <a:r>
                        <a:rPr lang="en-US" sz="2800" b="1" dirty="0">
                          <a:effectLst/>
                          <a:latin typeface="Bernard MT Condensed" panose="02050806060905020404" pitchFamily="18" charset="0"/>
                          <a:ea typeface="MS Mincho" panose="02020609040205080304" pitchFamily="49" charset="-128"/>
                        </a:rPr>
                        <a:t>Church becomes missions-minded generating churches in other cultures. The church is either sending or supporting missionaries in other nations.</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AC950"/>
                    </a:solidFill>
                  </a:tcPr>
                </a:tc>
              </a:tr>
            </a:tbl>
          </a:graphicData>
        </a:graphic>
      </p:graphicFrame>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 y="76200"/>
            <a:ext cx="6019800" cy="286232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solidFill>
                  <a:srgbClr val="FF3B0D"/>
                </a:solidFill>
                <a:latin typeface="Bernard MT Condensed" panose="02050806060905020404" pitchFamily="18" charset="0"/>
                <a:ea typeface="+mn-ea"/>
              </a:rPr>
              <a:t>Indigenous refers to “born from within, local innate, or native to culture.” Perhaps, a better phrase would be “building responsible churches.”</a:t>
            </a:r>
          </a:p>
        </p:txBody>
      </p:sp>
      <p:sp>
        <p:nvSpPr>
          <p:cNvPr id="4" name="Rectangle 3"/>
          <p:cNvSpPr/>
          <p:nvPr/>
        </p:nvSpPr>
        <p:spPr>
          <a:xfrm>
            <a:off x="2819400" y="3962400"/>
            <a:ext cx="6248400" cy="286232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latin typeface="Bernard MT Condensed" panose="02050806060905020404" pitchFamily="18" charset="0"/>
                <a:ea typeface="+mn-ea"/>
              </a:rPr>
              <a:t>These refer to churches that have grown in maturity in Christ. “The baby has now become a vigorous, maturing and responsible adult.” (Engel 2000, 20)</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 calcmode="lin" valueType="num">
                                      <p:cBhvr>
                                        <p:cTn id="17" dur="500" fill="hold"/>
                                        <p:tgtEl>
                                          <p:spTgt spid="4"/>
                                        </p:tgtEl>
                                        <p:attrNameLst>
                                          <p:attrName>style.rotation</p:attrName>
                                        </p:attrNameLst>
                                      </p:cBhvr>
                                      <p:tavLst>
                                        <p:tav tm="0">
                                          <p:val>
                                            <p:fltVal val="90"/>
                                          </p:val>
                                        </p:tav>
                                        <p:tav tm="100000">
                                          <p:val>
                                            <p:fltVal val="0"/>
                                          </p:val>
                                        </p:tav>
                                      </p:tavLst>
                                    </p:anim>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685800" y="1066800"/>
            <a:ext cx="5943600" cy="1569660"/>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200" b="1" dirty="0">
                <a:solidFill>
                  <a:srgbClr val="FF3B0D"/>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When churches are started there is a high level of dependence on outside support and supervision.</a:t>
            </a:r>
          </a:p>
        </p:txBody>
      </p:sp>
      <p:sp>
        <p:nvSpPr>
          <p:cNvPr id="4" name="Rectangle 3"/>
          <p:cNvSpPr/>
          <p:nvPr/>
        </p:nvSpPr>
        <p:spPr>
          <a:xfrm>
            <a:off x="1295400" y="2931348"/>
            <a:ext cx="6400800" cy="1569660"/>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200" b="1" dirty="0">
                <a:effectLst>
                  <a:outerShdw blurRad="60007" dist="310007" dir="7680000" sy="30000" kx="1300200" algn="ctr" rotWithShape="0">
                    <a:prstClr val="black">
                      <a:alpha val="32000"/>
                    </a:prstClr>
                  </a:outerShdw>
                </a:effectLst>
                <a:latin typeface="Bernard MT Condensed" panose="02050806060905020404" pitchFamily="18" charset="0"/>
                <a:ea typeface="+mn-ea"/>
              </a:rPr>
              <a:t>Eventually, the church moves toward independence; having the ability to stand on its own. </a:t>
            </a:r>
          </a:p>
        </p:txBody>
      </p:sp>
      <p:sp>
        <p:nvSpPr>
          <p:cNvPr id="5" name="Rectangle 4"/>
          <p:cNvSpPr/>
          <p:nvPr/>
        </p:nvSpPr>
        <p:spPr>
          <a:xfrm>
            <a:off x="2438400" y="4795897"/>
            <a:ext cx="6705600" cy="2062103"/>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200" b="1" dirty="0">
                <a:solidFill>
                  <a:srgbClr val="FAC950"/>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Our ultimate goal “is not an independent church, but a church able to become a full participant in propagating the Gospel to the nations.” (Brant, 2004)</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75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out)">
                                      <p:cBhvr>
                                        <p:cTn id="12" dur="75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out)">
                                      <p:cBhvr>
                                        <p:cTn id="1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600200" y="990600"/>
            <a:ext cx="6019800" cy="2554545"/>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effectLst>
                  <a:outerShdw blurRad="60007" dist="310007" dir="7680000" sy="30000" kx="1300200" algn="ctr" rotWithShape="0">
                    <a:prstClr val="black">
                      <a:alpha val="32000"/>
                    </a:prstClr>
                  </a:outerShdw>
                </a:effectLst>
                <a:latin typeface="Bernard MT Condensed" panose="02050806060905020404" pitchFamily="18" charset="0"/>
                <a:ea typeface="+mn-ea"/>
              </a:rPr>
              <a:t>The missionary now becomes a partner in global evangelism. A sense of inter-dependence is created.</a:t>
            </a:r>
          </a:p>
        </p:txBody>
      </p:sp>
      <p:sp>
        <p:nvSpPr>
          <p:cNvPr id="4" name="Rectangle 3"/>
          <p:cNvSpPr/>
          <p:nvPr/>
        </p:nvSpPr>
        <p:spPr>
          <a:xfrm>
            <a:off x="152400" y="4549676"/>
            <a:ext cx="8839200" cy="2308324"/>
          </a:xfrm>
          <a:prstGeom prst="rect">
            <a:avLst/>
          </a:prstGeom>
        </p:spPr>
        <p:txBody>
          <a:bodyPr>
            <a:spAutoFit/>
          </a:bodyPr>
          <a:lstStyle/>
          <a:p>
            <a:pPr algn="ctr" eaLnBrk="1" hangingPunct="1">
              <a:defRPr/>
            </a:pPr>
            <a:r>
              <a:rPr lang="en-US" sz="3600" b="1" dirty="0">
                <a:ln w="28575">
                  <a:solidFill>
                    <a:schemeClr val="tx1"/>
                  </a:solidFill>
                </a:ln>
                <a:solidFill>
                  <a:srgbClr val="FAC950"/>
                </a:solidFill>
                <a:latin typeface="Bernard MT Condensed" panose="02050806060905020404" pitchFamily="18" charset="0"/>
                <a:ea typeface="+mn-ea"/>
              </a:rPr>
              <a:t>Perhaps, what is needed from such missionaries is to enable, empower, encourage, and educate the next generation of ministers and missionaries.</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3" name="Rectangle 2"/>
          <p:cNvSpPr/>
          <p:nvPr/>
        </p:nvSpPr>
        <p:spPr>
          <a:xfrm>
            <a:off x="762000" y="1219200"/>
            <a:ext cx="8305800" cy="2862322"/>
          </a:xfrm>
          <a:prstGeom prst="rect">
            <a:avLst/>
          </a:prstGeom>
        </p:spPr>
        <p:txBody>
          <a:bodyPr>
            <a:spAutoFit/>
          </a:bodyPr>
          <a:lstStyle/>
          <a:p>
            <a:pPr algn="ctr" eaLnBrk="1" hangingPunct="1">
              <a:defRPr/>
            </a:pPr>
            <a:r>
              <a:rPr lang="en-US" sz="3600" b="1" dirty="0">
                <a:ln w="28575">
                  <a:solidFill>
                    <a:schemeClr val="tx1"/>
                  </a:solidFill>
                </a:ln>
                <a:solidFill>
                  <a:schemeClr val="bg1"/>
                </a:solidFill>
                <a:latin typeface="Bernard MT Condensed" panose="02050806060905020404" pitchFamily="18" charset="0"/>
                <a:ea typeface="+mn-ea"/>
              </a:rPr>
              <a:t>Robert Moll, in his article “Missions Incredible” looks specifically at the growing missionary movement in South Korea. They send one missionary per 4.2 congregations. They rank number eleven in the world.</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6320" b="9893"/>
          <a:stretch/>
        </p:blipFill>
        <p:spPr>
          <a:xfrm>
            <a:off x="1905000" y="4081522"/>
            <a:ext cx="3786045" cy="2463061"/>
          </a:xfrm>
          <a:prstGeom prst="rect">
            <a:avLst/>
          </a:prstGeom>
          <a:ln>
            <a:noFill/>
          </a:ln>
          <a:effectLst>
            <a:softEdge rad="112500"/>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4523686"/>
            <a:ext cx="3456002" cy="2306882"/>
          </a:xfrm>
          <a:prstGeom prst="rect">
            <a:avLst/>
          </a:prstGeom>
          <a:ln>
            <a:noFill/>
          </a:ln>
          <a:effectLst>
            <a:softEdge rad="112500"/>
          </a:effectLst>
        </p:spPr>
      </p:pic>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5"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295400" y="544556"/>
            <a:ext cx="6629400" cy="2862322"/>
          </a:xfrm>
          <a:prstGeom prst="rect">
            <a:avLst/>
          </a:prstGeom>
          <a:solidFill>
            <a:schemeClr val="tx1"/>
          </a:solidFill>
          <a:ln w="50800">
            <a:solidFill>
              <a:srgbClr val="FF3B0D"/>
            </a:solidFill>
          </a:ln>
          <a:effectLst>
            <a:softEdge rad="63500"/>
          </a:effectLst>
          <a:scene3d>
            <a:camera prst="orthographicFront"/>
            <a:lightRig rig="threePt" dir="t"/>
          </a:scene3d>
          <a:sp3d>
            <a:bevelT/>
          </a:sp3d>
        </p:spPr>
        <p:txBody>
          <a:bodyPr>
            <a:spAutoFit/>
            <a:sp3d extrusionH="57150">
              <a:bevelT w="38100" h="38100" prst="angle"/>
            </a:sp3d>
          </a:bodyPr>
          <a:lstStyle/>
          <a:p>
            <a:pPr algn="ctr" eaLnBrk="1" hangingPunct="1">
              <a:defRPr/>
            </a:pPr>
            <a:r>
              <a:rPr lang="en-US" sz="3600" b="1" dirty="0">
                <a:solidFill>
                  <a:srgbClr val="FF3B0D"/>
                </a:solidFill>
                <a:latin typeface="Bernard MT Condensed" panose="02050806060905020404" pitchFamily="18" charset="0"/>
                <a:ea typeface="+mn-ea"/>
              </a:rPr>
              <a:t>Surprisingly, the United States does not even rank in the top ten mission’s sending nations. Now, there are more than 103,000 non-Western missionaries.</a:t>
            </a:r>
          </a:p>
        </p:txBody>
      </p:sp>
      <p:sp>
        <p:nvSpPr>
          <p:cNvPr id="4" name="Rectangle 3"/>
          <p:cNvSpPr/>
          <p:nvPr/>
        </p:nvSpPr>
        <p:spPr>
          <a:xfrm>
            <a:off x="0" y="3995678"/>
            <a:ext cx="9144000" cy="286232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latin typeface="Bernard MT Condensed" panose="02050806060905020404" pitchFamily="18" charset="0"/>
                <a:ea typeface="+mn-ea"/>
              </a:rPr>
              <a:t>Mott quotes Scott Moreau, “The days of Western missionary dominance is over…because the rest of the world has caught the vision and is engaged and energized…Missions is a two-way street on every continent.”</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 calcmode="lin" valueType="num">
                                      <p:cBhvr>
                                        <p:cTn id="17" dur="500" fill="hold"/>
                                        <p:tgtEl>
                                          <p:spTgt spid="4"/>
                                        </p:tgtEl>
                                        <p:attrNameLst>
                                          <p:attrName>style.rotation</p:attrName>
                                        </p:attrNameLst>
                                      </p:cBhvr>
                                      <p:tavLst>
                                        <p:tav tm="0">
                                          <p:val>
                                            <p:fltVal val="90"/>
                                          </p:val>
                                        </p:tav>
                                        <p:tav tm="100000">
                                          <p:val>
                                            <p:fltVal val="0"/>
                                          </p:val>
                                        </p:tav>
                                      </p:tavLst>
                                    </p:anim>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609600" y="1143000"/>
            <a:ext cx="8077200" cy="5016758"/>
          </a:xfrm>
          <a:prstGeom prst="rect">
            <a:avLst/>
          </a:prstGeom>
          <a:solidFill>
            <a:schemeClr val="tx1"/>
          </a:solidFill>
          <a:scene3d>
            <a:camera prst="orthographicFront"/>
            <a:lightRig rig="threePt" dir="t"/>
          </a:scene3d>
          <a:sp3d>
            <a:bevelT prst="convex"/>
          </a:sp3d>
        </p:spPr>
        <p:txBody>
          <a:bodyPr>
            <a:spAutoFit/>
            <a:sp3d extrusionH="57150">
              <a:bevelT w="38100" h="38100" prst="angle"/>
            </a:sp3d>
          </a:bodyPr>
          <a:lstStyle/>
          <a:p>
            <a:pPr algn="ctr" eaLnBrk="1" hangingPunct="1">
              <a:defRPr/>
            </a:pPr>
            <a:r>
              <a:rPr lang="en-US" sz="4000" b="1" dirty="0">
                <a:ln w="12700">
                  <a:solidFill>
                    <a:schemeClr val="bg1"/>
                  </a:solidFill>
                </a:ln>
                <a:solidFill>
                  <a:srgbClr val="3366FF"/>
                </a:solidFill>
                <a:latin typeface="Bernard MT Condensed" panose="02050806060905020404" pitchFamily="18" charset="0"/>
                <a:ea typeface="+mn-ea"/>
              </a:rPr>
              <a:t>In order for this dream to come to fruition, and to effectively facilitate a paradigm shift from missionary fields to missionary forces several things are needed: missions (a) awareness; (b) mobilization; (c) proper ecclesiology; (d) prioritization; (e) partnerships; and (f) education.</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609600" y="838200"/>
            <a:ext cx="7924800" cy="2862322"/>
          </a:xfrm>
          <a:prstGeom prst="rect">
            <a:avLst/>
          </a:prstGeom>
        </p:spPr>
        <p:txBody>
          <a:bodyPr>
            <a:spAutoFit/>
          </a:bodyPr>
          <a:lstStyle/>
          <a:p>
            <a:pPr algn="ctr" eaLnBrk="1" hangingPunct="1">
              <a:defRPr/>
            </a:pPr>
            <a:r>
              <a:rPr lang="en-US" sz="3600" b="1" dirty="0">
                <a:ln w="28575">
                  <a:solidFill>
                    <a:schemeClr val="tx1"/>
                  </a:solidFill>
                </a:ln>
                <a:solidFill>
                  <a:srgbClr val="FAC950"/>
                </a:solidFill>
                <a:latin typeface="Bernard MT Condensed" panose="02050806060905020404" pitchFamily="18" charset="0"/>
                <a:ea typeface="+mn-ea"/>
              </a:rPr>
              <a:t>With this expanding work force, missionaries and agencies from North America will, by necessity, need to refigure ways of “talking about the global scene” and their role in participating in it.</a:t>
            </a:r>
          </a:p>
        </p:txBody>
      </p:sp>
      <p:sp>
        <p:nvSpPr>
          <p:cNvPr id="4" name="Rectangle 3"/>
          <p:cNvSpPr/>
          <p:nvPr/>
        </p:nvSpPr>
        <p:spPr>
          <a:xfrm>
            <a:off x="76200" y="4648200"/>
            <a:ext cx="8991600" cy="1938992"/>
          </a:xfrm>
          <a:prstGeom prst="rect">
            <a:avLst/>
          </a:prstGeom>
        </p:spPr>
        <p:txBody>
          <a:bodyPr>
            <a:spAutoFit/>
          </a:bodyPr>
          <a:lstStyle/>
          <a:p>
            <a:pPr algn="ctr" eaLnBrk="1" hangingPunct="1">
              <a:defRPr/>
            </a:pPr>
            <a:r>
              <a:rPr lang="en-US" sz="4000" b="1" dirty="0">
                <a:ln w="28575">
                  <a:solidFill>
                    <a:schemeClr val="tx1"/>
                  </a:solidFill>
                </a:ln>
                <a:solidFill>
                  <a:srgbClr val="3366FF"/>
                </a:solidFill>
                <a:latin typeface="Bernard MT Condensed" panose="02050806060905020404" pitchFamily="18" charset="0"/>
                <a:ea typeface="+mn-ea"/>
              </a:rPr>
              <a:t>Bethany International has projected that in the next few years the number of non-Western missionaries could exceed 400,000. </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1143000"/>
            <a:ext cx="7010400" cy="1754326"/>
          </a:xfrm>
          <a:prstGeom prst="rect">
            <a:avLst/>
          </a:prstGeom>
        </p:spPr>
        <p:txBody>
          <a:bodyPr>
            <a:spAutoFit/>
            <a:scene3d>
              <a:camera prst="orthographicFront"/>
              <a:lightRig rig="threePt" dir="t"/>
            </a:scene3d>
            <a:sp3d extrusionH="57150">
              <a:bevelT w="69850" h="69850" prst="divot"/>
            </a:sp3d>
          </a:bodyPr>
          <a:lstStyle/>
          <a:p>
            <a:pPr algn="ctr" eaLnBrk="1" hangingPunct="1">
              <a:defRPr/>
            </a:pPr>
            <a:r>
              <a:rPr lang="en-US" sz="3600" b="1" dirty="0">
                <a:ln w="19050">
                  <a:solidFill>
                    <a:schemeClr val="tx1"/>
                  </a:solidFill>
                </a:ln>
                <a:solidFill>
                  <a:srgbClr val="FF3B0D"/>
                </a:solidFill>
                <a:latin typeface="Bernard MT Condensed" panose="02050806060905020404" pitchFamily="18" charset="0"/>
                <a:ea typeface="+mn-ea"/>
              </a:rPr>
              <a:t>W. E. </a:t>
            </a:r>
            <a:r>
              <a:rPr lang="en-US" sz="3600" b="1" dirty="0" err="1">
                <a:ln w="19050">
                  <a:solidFill>
                    <a:schemeClr val="tx1"/>
                  </a:solidFill>
                </a:ln>
                <a:solidFill>
                  <a:srgbClr val="FF3B0D"/>
                </a:solidFill>
                <a:latin typeface="Bernard MT Condensed" panose="02050806060905020404" pitchFamily="18" charset="0"/>
                <a:ea typeface="+mn-ea"/>
              </a:rPr>
              <a:t>McCumber</a:t>
            </a:r>
            <a:r>
              <a:rPr lang="en-US" sz="3600" b="1" dirty="0">
                <a:ln w="19050">
                  <a:solidFill>
                    <a:schemeClr val="tx1"/>
                  </a:solidFill>
                </a:ln>
                <a:solidFill>
                  <a:srgbClr val="FF3B0D"/>
                </a:solidFill>
                <a:latin typeface="Bernard MT Condensed" panose="02050806060905020404" pitchFamily="18" charset="0"/>
                <a:ea typeface="+mn-ea"/>
              </a:rPr>
              <a:t> said, “Sometimes people are doing nothing because no one has asked them to do something.”</a:t>
            </a:r>
          </a:p>
        </p:txBody>
      </p:sp>
      <p:sp>
        <p:nvSpPr>
          <p:cNvPr id="4" name="Rectangle 3"/>
          <p:cNvSpPr/>
          <p:nvPr/>
        </p:nvSpPr>
        <p:spPr>
          <a:xfrm>
            <a:off x="1731264" y="3441680"/>
            <a:ext cx="7391400" cy="3416320"/>
          </a:xfrm>
          <a:prstGeom prst="rect">
            <a:avLst/>
          </a:prstGeom>
        </p:spPr>
        <p:txBody>
          <a:bodyPr>
            <a:spAutoFit/>
            <a:scene3d>
              <a:camera prst="orthographicFront"/>
              <a:lightRig rig="threePt" dir="t"/>
            </a:scene3d>
            <a:sp3d extrusionH="57150">
              <a:bevelT w="69850" h="69850" prst="divot"/>
            </a:sp3d>
          </a:bodyPr>
          <a:lstStyle/>
          <a:p>
            <a:pPr algn="ctr" eaLnBrk="1" hangingPunct="1">
              <a:defRPr/>
            </a:pPr>
            <a:r>
              <a:rPr lang="en-US" sz="3600" b="1" dirty="0">
                <a:ln w="19050">
                  <a:solidFill>
                    <a:schemeClr val="tx1"/>
                  </a:solidFill>
                </a:ln>
                <a:solidFill>
                  <a:srgbClr val="FAC950"/>
                </a:solidFill>
                <a:latin typeface="Bernard MT Condensed" panose="02050806060905020404" pitchFamily="18" charset="0"/>
                <a:ea typeface="+mn-ea"/>
              </a:rPr>
              <a:t>“He asked them, 'Why have you been standing here all day long doing nothing?' 'Because no one has hired us,' they answered. He said to them, 'You also go and work in my 	vineyard'” (Matthew 20:6-7).</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422435"/>
            <a:ext cx="5562600" cy="1661993"/>
          </a:xfrm>
          <a:prstGeom prst="rect">
            <a:avLst/>
          </a:prstGeom>
        </p:spPr>
        <p:txBody>
          <a:bodyPr>
            <a:spAutoFit/>
          </a:bodyPr>
          <a:lstStyle/>
          <a:p>
            <a:pPr algn="ctr" eaLnBrk="1" hangingPunct="1">
              <a:defRPr/>
            </a:pPr>
            <a:r>
              <a:rPr lang="en-US" sz="3400" b="1" dirty="0">
                <a:ln w="19050">
                  <a:solidFill>
                    <a:schemeClr val="tx1"/>
                  </a:solidFill>
                </a:ln>
                <a:solidFill>
                  <a:srgbClr val="FF3B0D"/>
                </a:solidFill>
                <a:latin typeface="Bernard MT Condensed" panose="02050806060905020404" pitchFamily="18" charset="0"/>
                <a:ea typeface="+mn-ea"/>
              </a:rPr>
              <a:t>We reap what we sow. We get what we ask for. A missionary vision must be sown.</a:t>
            </a:r>
          </a:p>
        </p:txBody>
      </p:sp>
      <p:sp>
        <p:nvSpPr>
          <p:cNvPr id="4" name="Rectangle 3"/>
          <p:cNvSpPr>
            <a:spLocks noChangeArrowheads="1"/>
          </p:cNvSpPr>
          <p:nvPr/>
        </p:nvSpPr>
        <p:spPr bwMode="auto">
          <a:xfrm>
            <a:off x="1066800" y="2286000"/>
            <a:ext cx="6096000"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3400" b="1">
                <a:latin typeface="Bernard MT Condensed" charset="0"/>
              </a:rPr>
              <a:t>As missionaries and leaders we need to teach that each individual is responsible to participate in missions.</a:t>
            </a:r>
          </a:p>
        </p:txBody>
      </p:sp>
      <p:sp>
        <p:nvSpPr>
          <p:cNvPr id="5" name="Rectangle 4"/>
          <p:cNvSpPr/>
          <p:nvPr/>
        </p:nvSpPr>
        <p:spPr>
          <a:xfrm>
            <a:off x="2743200" y="4672786"/>
            <a:ext cx="6400800" cy="2185214"/>
          </a:xfrm>
          <a:prstGeom prst="rect">
            <a:avLst/>
          </a:prstGeom>
        </p:spPr>
        <p:txBody>
          <a:bodyPr>
            <a:spAutoFit/>
          </a:bodyPr>
          <a:lstStyle/>
          <a:p>
            <a:pPr algn="ctr" eaLnBrk="1" hangingPunct="1">
              <a:defRPr/>
            </a:pPr>
            <a:r>
              <a:rPr lang="en-US" sz="3400" b="1" dirty="0">
                <a:ln w="19050">
                  <a:solidFill>
                    <a:schemeClr val="tx1"/>
                  </a:solidFill>
                </a:ln>
                <a:solidFill>
                  <a:srgbClr val="FAC950"/>
                </a:solidFill>
                <a:latin typeface="Bernard MT Condensed" panose="02050806060905020404" pitchFamily="18" charset="0"/>
                <a:ea typeface="+mn-ea"/>
              </a:rPr>
              <a:t>We need to become “active cheerleaders towards the development of national missions.” (</a:t>
            </a:r>
            <a:r>
              <a:rPr lang="en-US" sz="3400" b="1" dirty="0" err="1">
                <a:ln w="19050">
                  <a:solidFill>
                    <a:schemeClr val="tx1"/>
                  </a:solidFill>
                </a:ln>
                <a:solidFill>
                  <a:srgbClr val="FAC950"/>
                </a:solidFill>
                <a:latin typeface="Bernard MT Condensed" panose="02050806060905020404" pitchFamily="18" charset="0"/>
                <a:ea typeface="+mn-ea"/>
              </a:rPr>
              <a:t>Walz</a:t>
            </a:r>
            <a:r>
              <a:rPr lang="en-US" sz="3400" b="1" dirty="0">
                <a:ln w="19050">
                  <a:solidFill>
                    <a:schemeClr val="tx1"/>
                  </a:solidFill>
                </a:ln>
                <a:solidFill>
                  <a:srgbClr val="FAC950"/>
                </a:solidFill>
                <a:latin typeface="Bernard MT Condensed" panose="02050806060905020404" pitchFamily="18" charset="0"/>
                <a:ea typeface="+mn-ea"/>
              </a:rPr>
              <a:t> 1994, 5)</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2349425"/>
            <a:ext cx="1943100" cy="2649682"/>
          </a:xfrm>
          <a:prstGeom prst="rect">
            <a:avLst/>
          </a:prstGeom>
          <a:ln>
            <a:noFill/>
          </a:ln>
          <a:effectLst>
            <a:softEdge rad="112500"/>
          </a:effectLst>
        </p:spPr>
      </p:pic>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1143000"/>
            <a:ext cx="7505700" cy="1200329"/>
          </a:xfrm>
          <a:prstGeom prst="rect">
            <a:avLst/>
          </a:prstGeom>
        </p:spPr>
        <p:txBody>
          <a:bodyPr>
            <a:spAutoFit/>
          </a:bodyPr>
          <a:lstStyle/>
          <a:p>
            <a:pPr algn="ctr" eaLnBrk="1" hangingPunct="1">
              <a:defRPr/>
            </a:pPr>
            <a:r>
              <a:rPr lang="en-US" sz="3600" b="1" dirty="0">
                <a:ln w="28575">
                  <a:solidFill>
                    <a:schemeClr val="tx1"/>
                  </a:solidFill>
                </a:ln>
                <a:solidFill>
                  <a:srgbClr val="FF3B0D"/>
                </a:solidFill>
                <a:latin typeface="Bernard MT Condensed" panose="02050806060905020404" pitchFamily="18" charset="0"/>
                <a:ea typeface="+mn-ea"/>
              </a:rPr>
              <a:t>Why are national churches in developing nations not eagerly involved in missions?</a:t>
            </a:r>
          </a:p>
        </p:txBody>
      </p:sp>
      <p:sp>
        <p:nvSpPr>
          <p:cNvPr id="4" name="Rectangle 3"/>
          <p:cNvSpPr/>
          <p:nvPr/>
        </p:nvSpPr>
        <p:spPr>
          <a:xfrm>
            <a:off x="1447800" y="2438400"/>
            <a:ext cx="7239000" cy="1754326"/>
          </a:xfrm>
          <a:prstGeom prst="rect">
            <a:avLst/>
          </a:prstGeom>
        </p:spPr>
        <p:txBody>
          <a:bodyPr>
            <a:spAutoFit/>
          </a:bodyPr>
          <a:lstStyle/>
          <a:p>
            <a:pPr algn="ctr" eaLnBrk="1" hangingPunct="1">
              <a:defRPr/>
            </a:pPr>
            <a:r>
              <a:rPr lang="en-US" sz="3600" b="1" dirty="0">
                <a:ln w="28575">
                  <a:solidFill>
                    <a:schemeClr val="tx1"/>
                  </a:solidFill>
                </a:ln>
                <a:solidFill>
                  <a:srgbClr val="3366FF"/>
                </a:solidFill>
                <a:latin typeface="Bernard MT Condensed" panose="02050806060905020404" pitchFamily="18" charset="0"/>
                <a:ea typeface="+mn-ea"/>
              </a:rPr>
              <a:t>In the past missions, has been perceived as “straight line” with Westerners being sent to the mission field.</a:t>
            </a:r>
          </a:p>
        </p:txBody>
      </p:sp>
      <p:sp>
        <p:nvSpPr>
          <p:cNvPr id="5" name="Rectangle 4"/>
          <p:cNvSpPr/>
          <p:nvPr/>
        </p:nvSpPr>
        <p:spPr>
          <a:xfrm>
            <a:off x="2895600" y="4287058"/>
            <a:ext cx="6172200" cy="1754326"/>
          </a:xfrm>
          <a:prstGeom prst="rect">
            <a:avLst/>
          </a:prstGeom>
        </p:spPr>
        <p:txBody>
          <a:bodyPr>
            <a:spAutoFit/>
          </a:bodyPr>
          <a:lstStyle/>
          <a:p>
            <a:pPr algn="ctr" eaLnBrk="1" hangingPunct="1">
              <a:defRPr/>
            </a:pPr>
            <a:r>
              <a:rPr lang="en-US" sz="3600" b="1" dirty="0">
                <a:ln w="28575">
                  <a:solidFill>
                    <a:schemeClr val="tx1"/>
                  </a:solidFill>
                </a:ln>
                <a:solidFill>
                  <a:srgbClr val="FAC950"/>
                </a:solidFill>
                <a:latin typeface="Bernard MT Condensed" panose="02050806060905020404" pitchFamily="18" charset="0"/>
                <a:ea typeface="+mn-ea"/>
              </a:rPr>
              <a:t>This approach has yielded a small harvest when compared to the overall potential.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 y="4068699"/>
            <a:ext cx="2857500" cy="2752725"/>
          </a:xfrm>
          <a:prstGeom prst="rect">
            <a:avLst/>
          </a:prstGeom>
          <a:ln>
            <a:noFill/>
          </a:ln>
          <a:effectLst>
            <a:softEdge rad="112500"/>
          </a:effectLst>
        </p:spPr>
      </p:pic>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083552" y="0"/>
            <a:ext cx="2060448" cy="738664"/>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3048" y="0"/>
            <a:ext cx="7086600" cy="2308324"/>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solidFill>
                  <a:srgbClr val="FF3B0D"/>
                </a:solidFill>
                <a:latin typeface="Bernard MT Condensed" panose="02050806060905020404" pitchFamily="18" charset="0"/>
                <a:ea typeface="+mn-ea"/>
              </a:rPr>
              <a:t>Christian population and converts have shifted to the majority world. It is logical that the work force can also be expected to come from there. </a:t>
            </a:r>
          </a:p>
        </p:txBody>
      </p:sp>
      <p:sp>
        <p:nvSpPr>
          <p:cNvPr id="4" name="Rectangle 3"/>
          <p:cNvSpPr/>
          <p:nvPr/>
        </p:nvSpPr>
        <p:spPr>
          <a:xfrm>
            <a:off x="957072" y="4549676"/>
            <a:ext cx="8186928" cy="2308324"/>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solidFill>
                  <a:srgbClr val="FAC950"/>
                </a:solidFill>
                <a:latin typeface="Bernard MT Condensed" panose="02050806060905020404" pitchFamily="18" charset="0"/>
                <a:ea typeface="+mn-ea"/>
              </a:rPr>
              <a:t>Seventy per cent of all believers live in Africa, Asia, and Latin America. This is amazing since one hundred years ago ninety-five percent of Christians lived in the West. </a:t>
            </a:r>
          </a:p>
        </p:txBody>
      </p:sp>
    </p:spTree>
  </p:cSld>
  <p:clrMapOvr>
    <a:masterClrMapping/>
  </p:clrMapOvr>
  <p:transition xmlns:p14="http://schemas.microsoft.com/office/powerpoint/2010/main">
    <p:plus/>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5"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1436</TotalTime>
  <Words>956</Words>
  <Application>Microsoft Macintosh PowerPoint</Application>
  <PresentationFormat>On-screen Show (4:3)</PresentationFormat>
  <Paragraphs>54</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Impact</vt:lpstr>
      <vt:lpstr>Calibri</vt:lpstr>
      <vt:lpstr>Bernard MT Condensed</vt:lpstr>
      <vt:lpstr>MS Mincho</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19</cp:revision>
  <dcterms:created xsi:type="dcterms:W3CDTF">2013-03-27T20:52:37Z</dcterms:created>
  <dcterms:modified xsi:type="dcterms:W3CDTF">2018-02-14T21:07:40Z</dcterms:modified>
</cp:coreProperties>
</file>