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9" r:id="rId4"/>
    <p:sldId id="258" r:id="rId5"/>
    <p:sldId id="278" r:id="rId6"/>
    <p:sldId id="260" r:id="rId7"/>
    <p:sldId id="269" r:id="rId8"/>
    <p:sldId id="261" r:id="rId9"/>
    <p:sldId id="270" r:id="rId10"/>
    <p:sldId id="280" r:id="rId11"/>
    <p:sldId id="257" r:id="rId12"/>
    <p:sldId id="271" r:id="rId13"/>
    <p:sldId id="279" r:id="rId14"/>
    <p:sldId id="282" r:id="rId15"/>
    <p:sldId id="272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C950"/>
    <a:srgbClr val="FF3B0D"/>
    <a:srgbClr val="3366FF"/>
    <a:srgbClr val="33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96" y="-2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5B2FD8-7D85-5444-BD05-981F82D619C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5660767"/>
      </p:ext>
    </p:extLst>
  </p:cSld>
  <p:clrMapOvr>
    <a:masterClrMapping/>
  </p:clrMapOvr>
  <p:transition xmlns:p14="http://schemas.microsoft.com/office/powerpoint/2010/main"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17BCB6E-927F-394C-A599-77909CE852E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48008"/>
      </p:ext>
    </p:extLst>
  </p:cSld>
  <p:clrMapOvr>
    <a:masterClrMapping/>
  </p:clrMapOvr>
  <p:transition xmlns:p14="http://schemas.microsoft.com/office/powerpoint/2010/main"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00" y="0"/>
            <a:ext cx="2095500" cy="61261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0"/>
            <a:ext cx="6134100" cy="6126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1B1C7EF-98E2-B34F-8706-23928B6F247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244536"/>
      </p:ext>
    </p:extLst>
  </p:cSld>
  <p:clrMapOvr>
    <a:masterClrMapping/>
  </p:clrMapOvr>
  <p:transition xmlns:p14="http://schemas.microsoft.com/office/powerpoint/2010/main"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68C9A2-7C2F-4442-9C79-0BC69AA8319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477481"/>
      </p:ext>
    </p:extLst>
  </p:cSld>
  <p:clrMapOvr>
    <a:masterClrMapping/>
  </p:clrMapOvr>
  <p:transition xmlns:p14="http://schemas.microsoft.com/office/powerpoint/2010/main"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91DAF8F-5533-7C4F-BC5E-BF908DA0D23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70498"/>
      </p:ext>
    </p:extLst>
  </p:cSld>
  <p:clrMapOvr>
    <a:masterClrMapping/>
  </p:clrMapOvr>
  <p:transition xmlns:p14="http://schemas.microsoft.com/office/powerpoint/2010/main"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1295400"/>
            <a:ext cx="3886200" cy="483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295400"/>
            <a:ext cx="3886200" cy="483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01CACA2-168B-3F4E-BB39-A7B15DF3D33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9400351"/>
      </p:ext>
    </p:extLst>
  </p:cSld>
  <p:clrMapOvr>
    <a:masterClrMapping/>
  </p:clrMapOvr>
  <p:transition xmlns:p14="http://schemas.microsoft.com/office/powerpoint/2010/main"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852A898-69E8-4E4F-B7C0-1645F3C20E6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75511"/>
      </p:ext>
    </p:extLst>
  </p:cSld>
  <p:clrMapOvr>
    <a:masterClrMapping/>
  </p:clrMapOvr>
  <p:transition xmlns:p14="http://schemas.microsoft.com/office/powerpoint/2010/main"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BCDB98C-3A81-064C-95AD-F486B7BC280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980450"/>
      </p:ext>
    </p:extLst>
  </p:cSld>
  <p:clrMapOvr>
    <a:masterClrMapping/>
  </p:clrMapOvr>
  <p:transition xmlns:p14="http://schemas.microsoft.com/office/powerpoint/2010/main"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7DE3DC-DB05-B543-8EB8-13672889655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5546543"/>
      </p:ext>
    </p:extLst>
  </p:cSld>
  <p:clrMapOvr>
    <a:masterClrMapping/>
  </p:clrMapOvr>
  <p:transition xmlns:p14="http://schemas.microsoft.com/office/powerpoint/2010/main"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DD5FD77-E798-1446-BE77-E97037DDD06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48223"/>
      </p:ext>
    </p:extLst>
  </p:cSld>
  <p:clrMapOvr>
    <a:masterClrMapping/>
  </p:clrMapOvr>
  <p:transition xmlns:p14="http://schemas.microsoft.com/office/powerpoint/2010/main"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66BE9C2-BF79-B94D-8D95-072F63D9D3D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679855"/>
      </p:ext>
    </p:extLst>
  </p:cSld>
  <p:clrMapOvr>
    <a:masterClrMapping/>
  </p:clrMapOvr>
  <p:transition xmlns:p14="http://schemas.microsoft.com/office/powerpoint/2010/main"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8382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295400"/>
            <a:ext cx="7924800" cy="4830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0" y="6245225"/>
            <a:ext cx="1828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bg1"/>
                </a:solidFill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38538" y="6245225"/>
            <a:ext cx="248126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bg1"/>
                </a:solidFill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245225"/>
            <a:ext cx="1828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D686FBB1-E6EF-AB4A-A825-94C756EFAF1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xmlns:p14="http://schemas.microsoft.com/office/powerpoint/2010/main">
    <p:newsflash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3333CC"/>
          </a:solidFill>
          <a:latin typeface="+mj-lt"/>
          <a:ea typeface="ＭＳ Ｐゴシック" charset="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3333CC"/>
          </a:solidFill>
          <a:latin typeface="Impact" pitchFamily="34" charset="0"/>
          <a:ea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3333CC"/>
          </a:solidFill>
          <a:latin typeface="Impact" pitchFamily="34" charset="0"/>
          <a:ea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3333CC"/>
          </a:solidFill>
          <a:latin typeface="Impact" pitchFamily="34" charset="0"/>
          <a:ea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3333CC"/>
          </a:solidFill>
          <a:latin typeface="Impact" pitchFamily="34" charset="0"/>
          <a:ea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3333CC"/>
          </a:solidFill>
          <a:latin typeface="Impact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3333CC"/>
          </a:solidFill>
          <a:latin typeface="Impact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3333CC"/>
          </a:solidFill>
          <a:latin typeface="Impact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3333CC"/>
          </a:solidFill>
          <a:latin typeface="Impac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bg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ＭＳ Ｐゴシック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3810000"/>
            <a:ext cx="9144000" cy="765175"/>
          </a:xfrm>
          <a:ln>
            <a:miter lim="800000"/>
            <a:headEnd/>
            <a:tailEnd/>
          </a:ln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eaLnBrk="1" hangingPunct="1">
              <a:defRPr/>
            </a:pPr>
            <a:r>
              <a:rPr lang="en-US" b="1" dirty="0" smtClean="0">
                <a:solidFill>
                  <a:schemeClr val="bg1"/>
                </a:solidFill>
                <a:latin typeface="Bernard MT Condensed" pitchFamily="18" charset="0"/>
                <a:ea typeface="+mj-ea"/>
              </a:rPr>
              <a:t>Discovering the Biblical View of Missions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724400"/>
            <a:ext cx="6400800" cy="1752600"/>
          </a:xfrm>
          <a:ln>
            <a:miter lim="800000"/>
            <a:headEnd/>
            <a:tailEnd/>
          </a:ln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1" hangingPunct="1">
              <a:defRPr/>
            </a:pPr>
            <a:r>
              <a:rPr lang="en-US" sz="3600" b="1" dirty="0" smtClean="0">
                <a:solidFill>
                  <a:srgbClr val="3366FF"/>
                </a:solidFill>
                <a:latin typeface="Bernard MT Condensed" pitchFamily="18" charset="0"/>
                <a:ea typeface="+mn-ea"/>
              </a:rPr>
              <a:t>Discovering the Fire Still Falls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438400" y="5334000"/>
            <a:ext cx="4343400" cy="46166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2400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James G. Poitras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352800" y="0"/>
            <a:ext cx="5791200" cy="175432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5400" b="1" dirty="0">
                <a:solidFill>
                  <a:srgbClr val="FAC950"/>
                </a:solidFill>
                <a:latin typeface="Bernard MT Condensed" pitchFamily="18" charset="0"/>
                <a:ea typeface="+mn-ea"/>
              </a:rPr>
              <a:t>Global Association of Theological Studies</a:t>
            </a:r>
          </a:p>
        </p:txBody>
      </p:sp>
    </p:spTree>
  </p:cSld>
  <p:clrMapOvr>
    <a:masterClrMapping/>
  </p:clrMapOvr>
  <p:transition xmlns:p14="http://schemas.microsoft.com/office/powerpoint/2010/main">
    <p:newsflash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248400" y="0"/>
            <a:ext cx="2895600" cy="36933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Discovering the </a:t>
            </a:r>
            <a:r>
              <a:rPr lang="en-US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Fire Still Falls</a:t>
            </a:r>
            <a:endParaRPr lang="en-US" b="1" dirty="0">
              <a:solidFill>
                <a:srgbClr val="FF3B0D"/>
              </a:solidFill>
              <a:latin typeface="Bernard MT Condensed" pitchFamily="18" charset="0"/>
              <a:ea typeface="+mn-e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228600"/>
            <a:ext cx="69342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600" b="1" dirty="0">
                <a:ln>
                  <a:solidFill>
                    <a:schemeClr val="tx1"/>
                  </a:solidFill>
                </a:ln>
                <a:solidFill>
                  <a:srgbClr val="FF3B0D"/>
                </a:solidFill>
                <a:latin typeface="Bernard MT Condensed" pitchFamily="18" charset="0"/>
                <a:ea typeface="+mn-ea"/>
              </a:rPr>
              <a:t>So, Pentecost was the first-fruits of millions of others that would follow. It was more than a Jewish festival.</a:t>
            </a:r>
          </a:p>
        </p:txBody>
      </p:sp>
      <p:sp>
        <p:nvSpPr>
          <p:cNvPr id="6" name="Rectangle 5"/>
          <p:cNvSpPr/>
          <p:nvPr/>
        </p:nvSpPr>
        <p:spPr>
          <a:xfrm>
            <a:off x="1905000" y="2057400"/>
            <a:ext cx="7239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600" b="1" dirty="0">
                <a:ln>
                  <a:solidFill>
                    <a:schemeClr val="tx1"/>
                  </a:solidFill>
                </a:ln>
                <a:solidFill>
                  <a:srgbClr val="FAC950"/>
                </a:solidFill>
                <a:latin typeface="Bernard MT Condensed" pitchFamily="18" charset="0"/>
                <a:ea typeface="+mn-ea"/>
              </a:rPr>
              <a:t>It marked the commencement of a universal spiritual harvest and outpouring of God’s Spirit.</a:t>
            </a:r>
          </a:p>
        </p:txBody>
      </p:sp>
      <p:sp>
        <p:nvSpPr>
          <p:cNvPr id="7" name="Rectangle 6"/>
          <p:cNvSpPr/>
          <p:nvPr/>
        </p:nvSpPr>
        <p:spPr>
          <a:xfrm>
            <a:off x="533400" y="4648200"/>
            <a:ext cx="80772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600" b="1" dirty="0">
                <a:ln>
                  <a:solidFill>
                    <a:schemeClr val="tx1"/>
                  </a:solidFill>
                </a:ln>
                <a:solidFill>
                  <a:srgbClr val="3366FF"/>
                </a:solidFill>
                <a:latin typeface="Bernard MT Condensed" pitchFamily="18" charset="0"/>
                <a:ea typeface="+mn-ea"/>
              </a:rPr>
              <a:t>God is the “Lord of the Harvest” (Matthew 9:38). He is still sending forth laborers to gather the global harvest.</a:t>
            </a:r>
          </a:p>
        </p:txBody>
      </p:sp>
    </p:spTree>
  </p:cSld>
  <p:clrMapOvr>
    <a:masterClrMapping/>
  </p:clrMapOvr>
  <p:transition xmlns:p14="http://schemas.microsoft.com/office/powerpoint/2010/main">
    <p:newsflash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248400" y="0"/>
            <a:ext cx="2895600" cy="36933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Discovering the </a:t>
            </a:r>
            <a:r>
              <a:rPr lang="en-US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Fire Still Falls</a:t>
            </a:r>
            <a:endParaRPr lang="en-US" b="1" dirty="0">
              <a:solidFill>
                <a:srgbClr val="FF3B0D"/>
              </a:solidFill>
              <a:latin typeface="Bernard MT Condensed" pitchFamily="18" charset="0"/>
              <a:ea typeface="+mn-e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219200" y="1600200"/>
            <a:ext cx="7391400" cy="47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800" b="1" dirty="0">
                <a:ln>
                  <a:solidFill>
                    <a:schemeClr val="tx1"/>
                  </a:solidFill>
                </a:ln>
                <a:solidFill>
                  <a:srgbClr val="FAC950"/>
                </a:solidFill>
                <a:latin typeface="Bernard MT Condensed" pitchFamily="18" charset="0"/>
                <a:ea typeface="+mn-ea"/>
              </a:rPr>
              <a:t>“Beginning from where you are, take the message of Christ outward, like ripples caused by a pebble thrown into a pond, not stopping at just your city or state but moving on beyond regional influence to the very ‘ends’ of the earth. In other words, reach it </a:t>
            </a:r>
            <a:r>
              <a:rPr lang="en-US" sz="3800" b="1" i="1" dirty="0">
                <a:ln>
                  <a:solidFill>
                    <a:schemeClr val="tx1"/>
                  </a:solidFill>
                </a:ln>
                <a:solidFill>
                  <a:srgbClr val="FAC950"/>
                </a:solidFill>
                <a:latin typeface="Bernard MT Condensed" pitchFamily="18" charset="0"/>
                <a:ea typeface="+mn-ea"/>
              </a:rPr>
              <a:t>all</a:t>
            </a:r>
            <a:r>
              <a:rPr lang="en-US" sz="3800" b="1" dirty="0">
                <a:ln>
                  <a:solidFill>
                    <a:schemeClr val="tx1"/>
                  </a:solidFill>
                </a:ln>
                <a:solidFill>
                  <a:srgbClr val="FAC950"/>
                </a:solidFill>
                <a:latin typeface="Bernard MT Condensed" pitchFamily="18" charset="0"/>
                <a:ea typeface="+mn-ea"/>
              </a:rPr>
              <a:t>!” (Barton 1999, 10)</a:t>
            </a:r>
          </a:p>
        </p:txBody>
      </p:sp>
    </p:spTree>
  </p:cSld>
  <p:clrMapOvr>
    <a:masterClrMapping/>
  </p:clrMapOvr>
  <p:transition xmlns:p14="http://schemas.microsoft.com/office/powerpoint/2010/main">
    <p:newsflash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248400" y="0"/>
            <a:ext cx="2895600" cy="36933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Discovering the </a:t>
            </a:r>
            <a:r>
              <a:rPr lang="en-US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Fire Still Falls</a:t>
            </a:r>
            <a:endParaRPr lang="en-US" b="1" dirty="0">
              <a:solidFill>
                <a:srgbClr val="FF3B0D"/>
              </a:solidFill>
              <a:latin typeface="Bernard MT Condensed" pitchFamily="18" charset="0"/>
              <a:ea typeface="+mn-e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838200"/>
            <a:ext cx="7467600" cy="14465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400" b="1" dirty="0">
                <a:ln>
                  <a:solidFill>
                    <a:schemeClr val="tx1"/>
                  </a:solidFill>
                </a:ln>
                <a:solidFill>
                  <a:srgbClr val="FF3B0D"/>
                </a:solidFill>
                <a:latin typeface="Bernard MT Condensed" pitchFamily="18" charset="0"/>
                <a:ea typeface="+mn-ea"/>
              </a:rPr>
              <a:t>From its birth, the church has had a vision as “big as the world.”</a:t>
            </a:r>
          </a:p>
        </p:txBody>
      </p:sp>
      <p:sp>
        <p:nvSpPr>
          <p:cNvPr id="6" name="Rectangle 5"/>
          <p:cNvSpPr/>
          <p:nvPr/>
        </p:nvSpPr>
        <p:spPr>
          <a:xfrm>
            <a:off x="1905000" y="4572000"/>
            <a:ext cx="7239000" cy="212365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400" b="1" dirty="0">
                <a:ln>
                  <a:solidFill>
                    <a:schemeClr val="tx1"/>
                  </a:solidFill>
                </a:ln>
                <a:solidFill>
                  <a:srgbClr val="FAC950"/>
                </a:solidFill>
                <a:latin typeface="Bernard MT Condensed" pitchFamily="18" charset="0"/>
                <a:ea typeface="+mn-ea"/>
              </a:rPr>
              <a:t>Acts 1:8 is the Church’s vision statement. Direction is of primary importance.</a:t>
            </a:r>
          </a:p>
        </p:txBody>
      </p:sp>
    </p:spTree>
  </p:cSld>
  <p:clrMapOvr>
    <a:masterClrMapping/>
  </p:clrMapOvr>
  <p:transition xmlns:p14="http://schemas.microsoft.com/office/powerpoint/2010/main">
    <p:newsflash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248400" y="0"/>
            <a:ext cx="2895600" cy="36933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Discovering the </a:t>
            </a:r>
            <a:r>
              <a:rPr lang="en-US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Fire Still Falls</a:t>
            </a:r>
            <a:endParaRPr lang="en-US" b="1" dirty="0">
              <a:solidFill>
                <a:srgbClr val="FF3B0D"/>
              </a:solidFill>
              <a:latin typeface="Bernard MT Condensed" pitchFamily="18" charset="0"/>
              <a:ea typeface="+mn-e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524000" y="609600"/>
            <a:ext cx="6172200" cy="317009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000" b="1" dirty="0">
                <a:ln>
                  <a:solidFill>
                    <a:schemeClr val="tx1"/>
                  </a:solidFill>
                </a:ln>
                <a:solidFill>
                  <a:srgbClr val="FAC950"/>
                </a:solidFill>
                <a:latin typeface="Bernard MT Condensed" pitchFamily="18" charset="0"/>
                <a:ea typeface="+mn-ea"/>
              </a:rPr>
              <a:t>Robert Coleman adds, “Evangelism is not an optional accessory to our life. It is the heartbeat of all that we are called to be and do.</a:t>
            </a:r>
          </a:p>
        </p:txBody>
      </p:sp>
      <p:sp>
        <p:nvSpPr>
          <p:cNvPr id="6" name="Rectangle 5"/>
          <p:cNvSpPr/>
          <p:nvPr/>
        </p:nvSpPr>
        <p:spPr>
          <a:xfrm>
            <a:off x="381000" y="4648200"/>
            <a:ext cx="83058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600" b="1" dirty="0">
                <a:ln>
                  <a:solidFill>
                    <a:schemeClr val="tx1"/>
                  </a:solidFill>
                </a:ln>
                <a:solidFill>
                  <a:srgbClr val="3366FF"/>
                </a:solidFill>
                <a:latin typeface="Bernard MT Condensed" pitchFamily="18" charset="0"/>
                <a:ea typeface="+mn-ea"/>
              </a:rPr>
              <a:t>It is the commission of the Church which gives meaning to all else that is undertaken in the name of Christ.” (Coleman 1999, 103)</a:t>
            </a:r>
          </a:p>
        </p:txBody>
      </p:sp>
    </p:spTree>
  </p:cSld>
  <p:clrMapOvr>
    <a:masterClrMapping/>
  </p:clrMapOvr>
  <p:transition xmlns:p14="http://schemas.microsoft.com/office/powerpoint/2010/main">
    <p:newsflash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248400" y="0"/>
            <a:ext cx="2895600" cy="36933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Discovering the </a:t>
            </a:r>
            <a:r>
              <a:rPr lang="en-US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Fire Still Falls</a:t>
            </a:r>
            <a:endParaRPr lang="en-US" b="1" dirty="0">
              <a:solidFill>
                <a:srgbClr val="FF3B0D"/>
              </a:solidFill>
              <a:latin typeface="Bernard MT Condensed" pitchFamily="18" charset="0"/>
              <a:ea typeface="+mn-e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828800" y="1295400"/>
            <a:ext cx="6019800" cy="2862322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600" b="1" dirty="0">
                <a:ln>
                  <a:solidFill>
                    <a:schemeClr val="tx1"/>
                  </a:solidFill>
                </a:ln>
                <a:solidFill>
                  <a:srgbClr val="FF3B0D"/>
                </a:solidFill>
                <a:latin typeface="Bernard MT Condensed" pitchFamily="18" charset="0"/>
                <a:ea typeface="+mn-ea"/>
              </a:rPr>
              <a:t>The sights and sounds of Pentecost drew thousands of curious seekers—the sound as of a rushing mighty wind and tongues like fire.</a:t>
            </a:r>
          </a:p>
        </p:txBody>
      </p:sp>
      <p:sp>
        <p:nvSpPr>
          <p:cNvPr id="6" name="Rectangle 5"/>
          <p:cNvSpPr/>
          <p:nvPr/>
        </p:nvSpPr>
        <p:spPr>
          <a:xfrm>
            <a:off x="990600" y="4419600"/>
            <a:ext cx="7848600" cy="2308324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600" b="1" dirty="0">
                <a:ln>
                  <a:solidFill>
                    <a:schemeClr val="tx1"/>
                  </a:solidFill>
                </a:ln>
                <a:solidFill>
                  <a:srgbClr val="FAC950"/>
                </a:solidFill>
                <a:latin typeface="Bernard MT Condensed" pitchFamily="18" charset="0"/>
                <a:ea typeface="+mn-ea"/>
              </a:rPr>
              <a:t>Each person heard someone from the Upper Room ensemble speak in “his own language”—one’s heart language remains the best vehicle of the gospel (Acts 2:6).</a:t>
            </a:r>
          </a:p>
        </p:txBody>
      </p:sp>
    </p:spTree>
  </p:cSld>
  <p:clrMapOvr>
    <a:masterClrMapping/>
  </p:clrMapOvr>
  <p:transition xmlns:p14="http://schemas.microsoft.com/office/powerpoint/2010/main">
    <p:newsflash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248400" y="0"/>
            <a:ext cx="2895600" cy="36933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Discovering the </a:t>
            </a:r>
            <a:r>
              <a:rPr lang="en-US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Fire Still Falls</a:t>
            </a:r>
            <a:endParaRPr lang="en-US" b="1" dirty="0">
              <a:solidFill>
                <a:srgbClr val="FF3B0D"/>
              </a:solidFill>
              <a:latin typeface="Bernard MT Condensed" pitchFamily="18" charset="0"/>
              <a:ea typeface="+mn-e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533400"/>
            <a:ext cx="6858000" cy="1754326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600" b="1" dirty="0">
                <a:latin typeface="Bernard MT Condensed" pitchFamily="18" charset="0"/>
                <a:ea typeface="+mn-ea"/>
              </a:rPr>
              <a:t>Throughout the Book of Acts we clearly see the heart of our God; and His vision for the Church.</a:t>
            </a:r>
          </a:p>
        </p:txBody>
      </p:sp>
      <p:sp>
        <p:nvSpPr>
          <p:cNvPr id="6" name="Rectangle 5"/>
          <p:cNvSpPr/>
          <p:nvPr/>
        </p:nvSpPr>
        <p:spPr>
          <a:xfrm>
            <a:off x="3505200" y="4572000"/>
            <a:ext cx="5486400" cy="1754326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600" b="1" dirty="0">
                <a:latin typeface="Bernard MT Condensed" pitchFamily="18" charset="0"/>
                <a:ea typeface="+mn-ea"/>
              </a:rPr>
              <a:t>It becomes our passion, purpose, and mission—reach the world at any cost.</a:t>
            </a:r>
          </a:p>
        </p:txBody>
      </p:sp>
    </p:spTree>
  </p:cSld>
  <p:clrMapOvr>
    <a:masterClrMapping/>
  </p:clrMapOvr>
  <p:transition xmlns:p14="http://schemas.microsoft.com/office/powerpoint/2010/main">
    <p:newsflash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248400" y="0"/>
            <a:ext cx="2895600" cy="36933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Discovering the </a:t>
            </a:r>
            <a:r>
              <a:rPr lang="en-US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Fire Still Falls</a:t>
            </a:r>
            <a:endParaRPr lang="en-US" b="1" dirty="0">
              <a:solidFill>
                <a:srgbClr val="FF3B0D"/>
              </a:solidFill>
              <a:latin typeface="Bernard MT Condensed" pitchFamily="18" charset="0"/>
              <a:ea typeface="+mn-ea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057400" y="1295400"/>
            <a:ext cx="54864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000" b="1" dirty="0">
                <a:ln>
                  <a:solidFill>
                    <a:schemeClr val="tx1"/>
                  </a:solidFill>
                </a:ln>
                <a:solidFill>
                  <a:srgbClr val="FF3B0D"/>
                </a:solidFill>
                <a:latin typeface="Bernard MT Condensed" pitchFamily="18" charset="0"/>
                <a:ea typeface="+mn-ea"/>
              </a:rPr>
              <a:t>The Bantu title for the Acts of the Apostles is, “Words Concerning Deeds.”</a:t>
            </a:r>
          </a:p>
        </p:txBody>
      </p:sp>
      <p:sp>
        <p:nvSpPr>
          <p:cNvPr id="4" name="Rectangle 3"/>
          <p:cNvSpPr/>
          <p:nvPr/>
        </p:nvSpPr>
        <p:spPr>
          <a:xfrm>
            <a:off x="1371600" y="3505200"/>
            <a:ext cx="7086600" cy="317009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000" b="1" dirty="0">
                <a:ln>
                  <a:solidFill>
                    <a:schemeClr val="tx1"/>
                  </a:solidFill>
                </a:ln>
                <a:solidFill>
                  <a:srgbClr val="FAC950"/>
                </a:solidFill>
                <a:latin typeface="Bernard MT Condensed" pitchFamily="18" charset="0"/>
                <a:ea typeface="+mn-ea"/>
              </a:rPr>
              <a:t>A brief survey of this book unveils the deeds the Lord continued to do, through the Holy Spirit (primarily) and His disciples (secondarily).</a:t>
            </a:r>
          </a:p>
        </p:txBody>
      </p:sp>
    </p:spTree>
  </p:cSld>
  <p:clrMapOvr>
    <a:masterClrMapping/>
  </p:clrMapOvr>
  <p:transition xmlns:p14="http://schemas.microsoft.com/office/powerpoint/2010/main">
    <p:newsflash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248400" y="0"/>
            <a:ext cx="2895600" cy="36933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Discovering the </a:t>
            </a:r>
            <a:r>
              <a:rPr lang="en-US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Fire Still Falls</a:t>
            </a:r>
            <a:endParaRPr lang="en-US" b="1" dirty="0">
              <a:solidFill>
                <a:srgbClr val="FF3B0D"/>
              </a:solidFill>
              <a:latin typeface="Bernard MT Condensed" pitchFamily="18" charset="0"/>
              <a:ea typeface="+mn-e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4800" y="609600"/>
            <a:ext cx="8534400" cy="317009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000" b="1" dirty="0">
                <a:ln>
                  <a:solidFill>
                    <a:schemeClr val="tx1"/>
                  </a:solidFill>
                </a:ln>
                <a:solidFill>
                  <a:srgbClr val="FAC950"/>
                </a:solidFill>
                <a:latin typeface="Bernard MT Condensed" pitchFamily="18" charset="0"/>
                <a:ea typeface="+mn-ea"/>
              </a:rPr>
              <a:t>The </a:t>
            </a:r>
            <a:r>
              <a:rPr lang="en-US" sz="4000" b="1" i="1" dirty="0">
                <a:ln>
                  <a:solidFill>
                    <a:schemeClr val="tx1"/>
                  </a:solidFill>
                </a:ln>
                <a:solidFill>
                  <a:srgbClr val="FAC950"/>
                </a:solidFill>
                <a:latin typeface="Bernard MT Condensed" pitchFamily="18" charset="0"/>
                <a:ea typeface="+mn-ea"/>
              </a:rPr>
              <a:t>Full Life Study Bible</a:t>
            </a:r>
            <a:r>
              <a:rPr lang="en-US" sz="4000" b="1" dirty="0">
                <a:ln>
                  <a:solidFill>
                    <a:schemeClr val="tx1"/>
                  </a:solidFill>
                </a:ln>
                <a:solidFill>
                  <a:srgbClr val="FAC950"/>
                </a:solidFill>
                <a:latin typeface="Bernard MT Condensed" pitchFamily="18" charset="0"/>
                <a:ea typeface="+mn-ea"/>
              </a:rPr>
              <a:t> states, “Acts records what the church must be and do in any generation as it continues Jesus’ ministry in the Pentecostal power of the Holy Spirit.”</a:t>
            </a:r>
          </a:p>
        </p:txBody>
      </p:sp>
      <p:sp>
        <p:nvSpPr>
          <p:cNvPr id="6" name="Rectangle 5"/>
          <p:cNvSpPr/>
          <p:nvPr/>
        </p:nvSpPr>
        <p:spPr>
          <a:xfrm>
            <a:off x="1447800" y="4648200"/>
            <a:ext cx="59436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000" b="1" dirty="0">
                <a:ln>
                  <a:solidFill>
                    <a:schemeClr val="tx1"/>
                  </a:solidFill>
                </a:ln>
                <a:solidFill>
                  <a:srgbClr val="3366FF"/>
                </a:solidFill>
                <a:latin typeface="Bernard MT Condensed" pitchFamily="18" charset="0"/>
                <a:ea typeface="+mn-ea"/>
              </a:rPr>
              <a:t>It is a book of action. It breathes ‘’advance’ on every page!</a:t>
            </a:r>
          </a:p>
        </p:txBody>
      </p:sp>
    </p:spTree>
  </p:cSld>
  <p:clrMapOvr>
    <a:masterClrMapping/>
  </p:clrMapOvr>
  <p:transition xmlns:p14="http://schemas.microsoft.com/office/powerpoint/2010/main">
    <p:newsflash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248400" y="0"/>
            <a:ext cx="2895600" cy="36933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Discovering the </a:t>
            </a:r>
            <a:r>
              <a:rPr lang="en-US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Fire Still Falls</a:t>
            </a:r>
            <a:endParaRPr lang="en-US" b="1" dirty="0">
              <a:solidFill>
                <a:srgbClr val="FF3B0D"/>
              </a:solidFill>
              <a:latin typeface="Bernard MT Condensed" pitchFamily="18" charset="0"/>
              <a:ea typeface="+mn-e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533400"/>
            <a:ext cx="70866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600" b="1" dirty="0">
                <a:ln>
                  <a:solidFill>
                    <a:schemeClr val="tx1"/>
                  </a:solidFill>
                </a:ln>
                <a:solidFill>
                  <a:srgbClr val="FF3B0D"/>
                </a:solidFill>
                <a:latin typeface="Bernard MT Condensed" pitchFamily="18" charset="0"/>
                <a:ea typeface="+mn-ea"/>
              </a:rPr>
              <a:t>The Old Testament, followed by the Gospels, gives the theological basis for the inclusion of Gentiles in the church.</a:t>
            </a:r>
          </a:p>
        </p:txBody>
      </p:sp>
      <p:sp>
        <p:nvSpPr>
          <p:cNvPr id="6" name="Rectangle 5"/>
          <p:cNvSpPr/>
          <p:nvPr/>
        </p:nvSpPr>
        <p:spPr>
          <a:xfrm>
            <a:off x="2286000" y="4648200"/>
            <a:ext cx="6858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600" b="1" dirty="0">
                <a:ln>
                  <a:solidFill>
                    <a:schemeClr val="tx1"/>
                  </a:solidFill>
                </a:ln>
                <a:solidFill>
                  <a:srgbClr val="FAC950"/>
                </a:solidFill>
                <a:latin typeface="Bernard MT Condensed" pitchFamily="18" charset="0"/>
                <a:ea typeface="+mn-ea"/>
              </a:rPr>
              <a:t>The Book of Acts provides not only the theological, theoretical basis, but also the experiential, practical proof.</a:t>
            </a:r>
          </a:p>
        </p:txBody>
      </p:sp>
    </p:spTree>
  </p:cSld>
  <p:clrMapOvr>
    <a:masterClrMapping/>
  </p:clrMapOvr>
  <p:transition xmlns:p14="http://schemas.microsoft.com/office/powerpoint/2010/main">
    <p:newsflash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248400" y="0"/>
            <a:ext cx="2895600" cy="36933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Discovering the </a:t>
            </a:r>
            <a:r>
              <a:rPr lang="en-US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Fire Still Falls</a:t>
            </a:r>
            <a:endParaRPr lang="en-US" b="1" dirty="0">
              <a:solidFill>
                <a:srgbClr val="FF3B0D"/>
              </a:solidFill>
              <a:latin typeface="Bernard MT Condensed" pitchFamily="18" charset="0"/>
              <a:ea typeface="+mn-ea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457200" y="457200"/>
            <a:ext cx="8229600" cy="317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4000" b="1">
                <a:latin typeface="Bernard MT Condensed" charset="0"/>
              </a:rPr>
              <a:t>Even the fact that Luke</a:t>
            </a:r>
            <a:r>
              <a:rPr lang="ja-JP" altLang="en-US" sz="4000" b="1">
                <a:latin typeface="Bernard MT Condensed" charset="0"/>
              </a:rPr>
              <a:t>’</a:t>
            </a:r>
            <a:r>
              <a:rPr lang="en-US" sz="4000" b="1">
                <a:latin typeface="Bernard MT Condensed" charset="0"/>
              </a:rPr>
              <a:t>s gospel and the Book of Acts were written to Theophilus—probably a Gentile—shows that God</a:t>
            </a:r>
            <a:r>
              <a:rPr lang="ja-JP" altLang="en-US" sz="4000" b="1">
                <a:latin typeface="Bernard MT Condensed" charset="0"/>
              </a:rPr>
              <a:t>’</a:t>
            </a:r>
            <a:r>
              <a:rPr lang="en-US" sz="4000" b="1">
                <a:latin typeface="Bernard MT Condensed" charset="0"/>
              </a:rPr>
              <a:t>s plan was for the truth to go beyond the Jews; to the nations.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762000" y="4648200"/>
            <a:ext cx="7696200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4400" b="1">
                <a:latin typeface="Bernard MT Condensed" charset="0"/>
              </a:rPr>
              <a:t>Acts has a single message. God is interested in the expansion of His church to the ends of the earth.</a:t>
            </a:r>
          </a:p>
        </p:txBody>
      </p:sp>
    </p:spTree>
  </p:cSld>
  <p:clrMapOvr>
    <a:masterClrMapping/>
  </p:clrMapOvr>
  <p:transition xmlns:p14="http://schemas.microsoft.com/office/powerpoint/2010/main">
    <p:newsflash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248400" y="0"/>
            <a:ext cx="2895600" cy="36933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Discovering the </a:t>
            </a:r>
            <a:r>
              <a:rPr lang="en-US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Fire Still Falls</a:t>
            </a:r>
            <a:endParaRPr lang="en-US" b="1" dirty="0">
              <a:solidFill>
                <a:srgbClr val="FF3B0D"/>
              </a:solidFill>
              <a:latin typeface="Bernard MT Condensed" pitchFamily="18" charset="0"/>
              <a:ea typeface="+mn-e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62000" y="1143000"/>
            <a:ext cx="6248400" cy="2862322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600" b="1" dirty="0">
                <a:solidFill>
                  <a:schemeClr val="bg1"/>
                </a:solidFill>
                <a:latin typeface="Bernard MT Condensed" pitchFamily="18" charset="0"/>
                <a:ea typeface="+mn-ea"/>
              </a:rPr>
              <a:t>The word “witness” is the key word in Acts. It is mentioned thirty-nine times. “A non-witnessing church is a sick church.” (York 2002, 102)</a:t>
            </a:r>
          </a:p>
        </p:txBody>
      </p:sp>
      <p:sp>
        <p:nvSpPr>
          <p:cNvPr id="6" name="Rectangle 5"/>
          <p:cNvSpPr/>
          <p:nvPr/>
        </p:nvSpPr>
        <p:spPr>
          <a:xfrm>
            <a:off x="2819400" y="4343400"/>
            <a:ext cx="6096000" cy="2308324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600" b="1" dirty="0">
                <a:solidFill>
                  <a:schemeClr val="bg1"/>
                </a:solidFill>
                <a:latin typeface="Bernard MT Condensed" pitchFamily="18" charset="0"/>
                <a:ea typeface="+mn-ea"/>
              </a:rPr>
              <a:t>Acts is a </a:t>
            </a:r>
            <a:r>
              <a:rPr lang="en-US" sz="3600" b="1" dirty="0" err="1">
                <a:solidFill>
                  <a:schemeClr val="bg1"/>
                </a:solidFill>
                <a:latin typeface="Bernard MT Condensed" pitchFamily="18" charset="0"/>
                <a:ea typeface="+mn-ea"/>
              </a:rPr>
              <a:t>missiological</a:t>
            </a:r>
            <a:r>
              <a:rPr lang="en-US" sz="3600" b="1" dirty="0">
                <a:solidFill>
                  <a:schemeClr val="bg1"/>
                </a:solidFill>
                <a:latin typeface="Bernard MT Condensed" pitchFamily="18" charset="0"/>
                <a:ea typeface="+mn-ea"/>
              </a:rPr>
              <a:t> book. Tradition reveals that most apostles became martyrs while serving on missionary fields.</a:t>
            </a:r>
          </a:p>
        </p:txBody>
      </p:sp>
    </p:spTree>
  </p:cSld>
  <p:clrMapOvr>
    <a:masterClrMapping/>
  </p:clrMapOvr>
  <p:transition xmlns:p14="http://schemas.microsoft.com/office/powerpoint/2010/main">
    <p:newsflash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248400" y="0"/>
            <a:ext cx="2895600" cy="36933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Discovering the </a:t>
            </a:r>
            <a:r>
              <a:rPr lang="en-US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Fire Still Falls</a:t>
            </a:r>
            <a:endParaRPr lang="en-US" b="1" dirty="0">
              <a:solidFill>
                <a:srgbClr val="FF3B0D"/>
              </a:solidFill>
              <a:latin typeface="Bernard MT Condensed" pitchFamily="18" charset="0"/>
              <a:ea typeface="+mn-e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304800"/>
            <a:ext cx="7010400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200" b="1" dirty="0">
                <a:ln>
                  <a:solidFill>
                    <a:schemeClr val="tx1"/>
                  </a:solidFill>
                </a:ln>
                <a:solidFill>
                  <a:srgbClr val="FF3B0D"/>
                </a:solidFill>
                <a:latin typeface="Bernard MT Condensed" pitchFamily="18" charset="0"/>
                <a:ea typeface="+mn-ea"/>
              </a:rPr>
              <a:t>John the Baptist prophesied, “I baptize you with water for repentance. But after me will come one who is more powerful than I, whose sandals I am not fit to carry.</a:t>
            </a:r>
          </a:p>
        </p:txBody>
      </p:sp>
      <p:sp>
        <p:nvSpPr>
          <p:cNvPr id="6" name="Rectangle 5"/>
          <p:cNvSpPr/>
          <p:nvPr/>
        </p:nvSpPr>
        <p:spPr>
          <a:xfrm>
            <a:off x="1905000" y="4648200"/>
            <a:ext cx="70866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200" b="1" dirty="0">
                <a:ln>
                  <a:solidFill>
                    <a:schemeClr val="tx1"/>
                  </a:solidFill>
                </a:ln>
                <a:solidFill>
                  <a:srgbClr val="FAC950"/>
                </a:solidFill>
                <a:latin typeface="Bernard MT Condensed" pitchFamily="18" charset="0"/>
                <a:ea typeface="+mn-ea"/>
              </a:rPr>
              <a:t>He will baptize you with the Holy Spirit and with fire” (Matthew 3:11). That is exactly what happens in Acts—the fire falls!</a:t>
            </a:r>
          </a:p>
        </p:txBody>
      </p:sp>
    </p:spTree>
  </p:cSld>
  <p:clrMapOvr>
    <a:masterClrMapping/>
  </p:clrMapOvr>
  <p:transition xmlns:p14="http://schemas.microsoft.com/office/powerpoint/2010/main">
    <p:newsflash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248400" y="0"/>
            <a:ext cx="2895600" cy="36933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Discovering the </a:t>
            </a:r>
            <a:r>
              <a:rPr lang="en-US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Fire Still Falls</a:t>
            </a:r>
            <a:endParaRPr lang="en-US" b="1" dirty="0">
              <a:solidFill>
                <a:srgbClr val="FF3B0D"/>
              </a:solidFill>
              <a:latin typeface="Bernard MT Condensed" pitchFamily="18" charset="0"/>
              <a:ea typeface="+mn-e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14400" y="1295400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600" b="1" dirty="0">
                <a:ln>
                  <a:solidFill>
                    <a:schemeClr val="tx1"/>
                  </a:solidFill>
                </a:ln>
                <a:solidFill>
                  <a:srgbClr val="FF3B0D"/>
                </a:solidFill>
                <a:latin typeface="Bernard MT Condensed" pitchFamily="18" charset="0"/>
                <a:ea typeface="+mn-ea"/>
              </a:rPr>
              <a:t>At Pentecost people from every part of the known world—more than fifteen regions—assembled.</a:t>
            </a:r>
          </a:p>
        </p:txBody>
      </p:sp>
      <p:sp>
        <p:nvSpPr>
          <p:cNvPr id="6" name="Rectangle 5"/>
          <p:cNvSpPr/>
          <p:nvPr/>
        </p:nvSpPr>
        <p:spPr>
          <a:xfrm>
            <a:off x="2133600" y="3657600"/>
            <a:ext cx="67056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600" b="1" dirty="0">
                <a:ln>
                  <a:solidFill>
                    <a:schemeClr val="tx1"/>
                  </a:solidFill>
                </a:ln>
                <a:solidFill>
                  <a:srgbClr val="FF3B0D"/>
                </a:solidFill>
                <a:latin typeface="Bernard MT Condensed" pitchFamily="18" charset="0"/>
                <a:ea typeface="+mn-ea"/>
              </a:rPr>
              <a:t>They were from “every nation under heaven” (Acts 2:5) and were a fulfillment of Joel’s prophecy, “I will pour out my Spirit on all people” (Joel 2:28).</a:t>
            </a:r>
          </a:p>
        </p:txBody>
      </p:sp>
    </p:spTree>
  </p:cSld>
  <p:clrMapOvr>
    <a:masterClrMapping/>
  </p:clrMapOvr>
  <p:transition xmlns:p14="http://schemas.microsoft.com/office/powerpoint/2010/main">
    <p:newsflash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248400" y="0"/>
            <a:ext cx="2895600" cy="36933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Discovering the </a:t>
            </a:r>
            <a:r>
              <a:rPr lang="en-US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Fire Still Falls</a:t>
            </a:r>
            <a:endParaRPr lang="en-US" b="1" dirty="0">
              <a:solidFill>
                <a:srgbClr val="FF3B0D"/>
              </a:solidFill>
              <a:latin typeface="Bernard MT Condensed" pitchFamily="18" charset="0"/>
              <a:ea typeface="+mn-e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533400"/>
            <a:ext cx="7467600" cy="1754326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600" b="1" dirty="0">
                <a:latin typeface="Bernard MT Condensed" pitchFamily="18" charset="0"/>
                <a:ea typeface="+mn-ea"/>
              </a:rPr>
              <a:t>How fitting for the Holy Spirit to be poured out now. Pentecost was (and is) the Feast of First-fruits; a harvest festival.</a:t>
            </a:r>
          </a:p>
        </p:txBody>
      </p:sp>
      <p:sp>
        <p:nvSpPr>
          <p:cNvPr id="6" name="Rectangle 5"/>
          <p:cNvSpPr/>
          <p:nvPr/>
        </p:nvSpPr>
        <p:spPr>
          <a:xfrm>
            <a:off x="2819400" y="4572000"/>
            <a:ext cx="6324600" cy="1754326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600" b="1" dirty="0">
                <a:latin typeface="Bernard MT Condensed" pitchFamily="18" charset="0"/>
                <a:ea typeface="+mn-ea"/>
              </a:rPr>
              <a:t>“Harvest” is a metaphor used in Scripture to speak of the end-times and the urgency of evangelism.</a:t>
            </a:r>
          </a:p>
        </p:txBody>
      </p:sp>
    </p:spTree>
  </p:cSld>
  <p:clrMapOvr>
    <a:masterClrMapping/>
  </p:clrMapOvr>
  <p:transition xmlns:p14="http://schemas.microsoft.com/office/powerpoint/2010/main">
    <p:newsflash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unified_theory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Impact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unified_theory</Template>
  <TotalTime>328</TotalTime>
  <Words>847</Words>
  <Application>Microsoft Macintosh PowerPoint</Application>
  <PresentationFormat>On-screen Show (4:3)</PresentationFormat>
  <Paragraphs>46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Impact</vt:lpstr>
      <vt:lpstr>Calibri</vt:lpstr>
      <vt:lpstr>Bernard MT Condensed</vt:lpstr>
      <vt:lpstr>unified_theory</vt:lpstr>
      <vt:lpstr>Discovering the Biblical View of Missions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Discovering the Biblical View of Missions</dc:title>
  <dc:creator>Candra Poitras</dc:creator>
  <cp:lastModifiedBy>Ashton Loyd</cp:lastModifiedBy>
  <cp:revision>7</cp:revision>
  <dcterms:created xsi:type="dcterms:W3CDTF">2013-03-27T20:52:37Z</dcterms:created>
  <dcterms:modified xsi:type="dcterms:W3CDTF">2018-02-14T21:35:46Z</dcterms:modified>
</cp:coreProperties>
</file>