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83" r:id="rId4"/>
    <p:sldId id="288" r:id="rId5"/>
    <p:sldId id="297" r:id="rId6"/>
    <p:sldId id="284" r:id="rId7"/>
    <p:sldId id="289" r:id="rId8"/>
    <p:sldId id="296" r:id="rId9"/>
    <p:sldId id="285" r:id="rId10"/>
    <p:sldId id="290" r:id="rId11"/>
    <p:sldId id="294" r:id="rId12"/>
    <p:sldId id="286" r:id="rId13"/>
    <p:sldId id="291" r:id="rId14"/>
    <p:sldId id="293" r:id="rId15"/>
    <p:sldId id="287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950"/>
    <a:srgbClr val="FF3B0D"/>
    <a:srgbClr val="3366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1152" y="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30877F-61CD-244E-BEA5-541E64F6E8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577482"/>
      </p:ext>
    </p:extLst>
  </p:cSld>
  <p:clrMapOvr>
    <a:masterClrMapping/>
  </p:clrMapOvr>
  <p:transition xmlns:p14="http://schemas.microsoft.com/office/powerpoint/2010/main"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19245C-9DD7-1E4A-8948-E2B8CA8E0B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69111"/>
      </p:ext>
    </p:extLst>
  </p:cSld>
  <p:clrMapOvr>
    <a:masterClrMapping/>
  </p:clrMapOvr>
  <p:transition xmlns:p14="http://schemas.microsoft.com/office/powerpoint/2010/main"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0"/>
            <a:ext cx="20955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0"/>
            <a:ext cx="61341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9D5D6B-05A7-5E41-9FDB-8CC402DF35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47480"/>
      </p:ext>
    </p:extLst>
  </p:cSld>
  <p:clrMapOvr>
    <a:masterClrMapping/>
  </p:clrMapOvr>
  <p:transition xmlns:p14="http://schemas.microsoft.com/office/powerpoint/2010/main"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B235FC-1932-8C4F-BD5B-E9CDE145CF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25369"/>
      </p:ext>
    </p:extLst>
  </p:cSld>
  <p:clrMapOvr>
    <a:masterClrMapping/>
  </p:clrMapOvr>
  <p:transition xmlns:p14="http://schemas.microsoft.com/office/powerpoint/2010/main"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2DC4F4-A68E-AC40-B441-D54DE6EBD9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43314"/>
      </p:ext>
    </p:extLst>
  </p:cSld>
  <p:clrMapOvr>
    <a:masterClrMapping/>
  </p:clrMapOvr>
  <p:transition xmlns:p14="http://schemas.microsoft.com/office/powerpoint/2010/main"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4DC17B-B0F6-EC48-8F65-5B3702BB42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42778"/>
      </p:ext>
    </p:extLst>
  </p:cSld>
  <p:clrMapOvr>
    <a:masterClrMapping/>
  </p:clrMapOvr>
  <p:transition xmlns:p14="http://schemas.microsoft.com/office/powerpoint/2010/main"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923053-3B66-6247-9FC4-A1D9A8EB32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50487"/>
      </p:ext>
    </p:extLst>
  </p:cSld>
  <p:clrMapOvr>
    <a:masterClrMapping/>
  </p:clrMapOvr>
  <p:transition xmlns:p14="http://schemas.microsoft.com/office/powerpoint/2010/main"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7B305C-1CD9-6047-B2C2-093D4296E0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0604"/>
      </p:ext>
    </p:extLst>
  </p:cSld>
  <p:clrMapOvr>
    <a:masterClrMapping/>
  </p:clrMapOvr>
  <p:transition xmlns:p14="http://schemas.microsoft.com/office/powerpoint/2010/main"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FCEE5-2E14-7B48-AB78-80B4C4EE74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20479"/>
      </p:ext>
    </p:extLst>
  </p:cSld>
  <p:clrMapOvr>
    <a:masterClrMapping/>
  </p:clrMapOvr>
  <p:transition xmlns:p14="http://schemas.microsoft.com/office/powerpoint/2010/main"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71506F-C9D6-1B46-92B1-00B143DA2E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82141"/>
      </p:ext>
    </p:extLst>
  </p:cSld>
  <p:clrMapOvr>
    <a:masterClrMapping/>
  </p:clrMapOvr>
  <p:transition xmlns:p14="http://schemas.microsoft.com/office/powerpoint/2010/main"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14CAE5-329E-5941-803E-2E081CFD59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623971"/>
      </p:ext>
    </p:extLst>
  </p:cSld>
  <p:clrMapOvr>
    <a:masterClrMapping/>
  </p:clrMapOvr>
  <p:transition xmlns:p14="http://schemas.microsoft.com/office/powerpoint/2010/main"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295400"/>
            <a:ext cx="79248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38538" y="6245225"/>
            <a:ext cx="24812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</a:defRPr>
            </a:lvl1pPr>
          </a:lstStyle>
          <a:p>
            <a:fld id="{BABC2805-F041-684D-B7C9-964ACD8954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med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10000"/>
            <a:ext cx="9144000" cy="765175"/>
          </a:xfrm>
          <a:ln>
            <a:miter lim="800000"/>
            <a:headEnd/>
            <a:tailEnd/>
          </a:ln>
          <a:extLst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  <a:latin typeface="Bernard MT Condensed" pitchFamily="18" charset="0"/>
                <a:ea typeface="+mj-ea"/>
              </a:rPr>
              <a:t>Discovering the Biblical View of Missions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724400"/>
            <a:ext cx="6934200" cy="1752600"/>
          </a:xfrm>
          <a:ln>
            <a:miter lim="800000"/>
            <a:headEnd/>
            <a:tailEnd/>
          </a:ln>
          <a:extLst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3366FF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5943600"/>
            <a:ext cx="43434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James G. Poitras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2800" y="0"/>
            <a:ext cx="57912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54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Global Association of Theological Studies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" y="990600"/>
            <a:ext cx="6781800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anose="02050806060905020404" pitchFamily="18" charset="0"/>
                <a:ea typeface="+mn-ea"/>
              </a:rPr>
              <a:t>Someone has said, “He who pays the piper calls for the tune!”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3276600" y="4648200"/>
            <a:ext cx="5791200" cy="132343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0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This should never be said of our missions partnerships.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1447800" y="1253079"/>
            <a:ext cx="62484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000" b="1" dirty="0">
                <a:ln w="19050"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“Money is one form of power, and in international relationships, it has proven to be most problematic.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4537484"/>
            <a:ext cx="88392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3600" b="1" dirty="0">
                <a:ln w="19050"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anose="02050806060905020404" pitchFamily="18" charset="0"/>
                <a:ea typeface="+mn-ea"/>
              </a:rPr>
              <a:t>When one ministry relies solely on another for financial support, the balance of power leans heavily toward the funding source.” (</a:t>
            </a:r>
            <a:r>
              <a:rPr lang="en-US" sz="3600" b="1" dirty="0" err="1">
                <a:ln w="19050"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anose="02050806060905020404" pitchFamily="18" charset="0"/>
                <a:ea typeface="+mn-ea"/>
              </a:rPr>
              <a:t>Rickett</a:t>
            </a:r>
            <a:r>
              <a:rPr lang="en-US" sz="3600" b="1" dirty="0">
                <a:ln w="19050"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anose="02050806060905020404" pitchFamily="18" charset="0"/>
                <a:ea typeface="+mn-ea"/>
              </a:rPr>
              <a:t> 2000, 1-6)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0" y="1219200"/>
            <a:ext cx="7696200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>
              <a:defRPr/>
            </a:pPr>
            <a:r>
              <a:rPr lang="en-US" sz="4400" b="1" dirty="0">
                <a:ln w="19050"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anose="02050806060905020404" pitchFamily="18" charset="0"/>
                <a:ea typeface="+mn-ea"/>
              </a:rPr>
              <a:t>A wise Indian leader commented:</a:t>
            </a:r>
          </a:p>
        </p:txBody>
      </p:sp>
      <p:sp>
        <p:nvSpPr>
          <p:cNvPr id="4" name="Rectangle 3"/>
          <p:cNvSpPr/>
          <p:nvPr/>
        </p:nvSpPr>
        <p:spPr>
          <a:xfrm>
            <a:off x="1219200" y="2438400"/>
            <a:ext cx="76962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>
              <a:defRPr/>
            </a:pPr>
            <a:r>
              <a:rPr lang="en-US" sz="4000" b="1" dirty="0">
                <a:ln w="19050"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“If Americans want to send funds to non-western missionaries, that may be fine in some cases. </a:t>
            </a:r>
          </a:p>
        </p:txBody>
      </p:sp>
      <p:sp>
        <p:nvSpPr>
          <p:cNvPr id="5" name="Rectangle 4"/>
          <p:cNvSpPr/>
          <p:nvPr/>
        </p:nvSpPr>
        <p:spPr>
          <a:xfrm>
            <a:off x="2667000" y="4561076"/>
            <a:ext cx="64770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>
              <a:defRPr/>
            </a:pPr>
            <a:r>
              <a:rPr lang="en-US" sz="4000" b="1" dirty="0">
                <a:ln w="19050"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anose="02050806060905020404" pitchFamily="18" charset="0"/>
                <a:ea typeface="+mn-ea"/>
              </a:rPr>
              <a:t>But do not rob us of the joy and responsibility to support our own people. </a:t>
            </a:r>
            <a:endParaRPr lang="en-US" sz="4000" b="1" dirty="0">
              <a:ln w="19050">
                <a:solidFill>
                  <a:schemeClr val="tx1"/>
                </a:solidFill>
              </a:ln>
              <a:solidFill>
                <a:srgbClr val="FF3B0D"/>
              </a:solidFill>
              <a:latin typeface="Bernard MT Condensed" panose="02050806060905020404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261610"/>
            <a:ext cx="7620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n w="19050">
                  <a:solidFill>
                    <a:schemeClr val="bg1"/>
                  </a:solidFill>
                </a:ln>
                <a:latin typeface="Bernard MT Condensed" panose="02050806060905020404" pitchFamily="18" charset="0"/>
                <a:ea typeface="+mn-ea"/>
              </a:rPr>
              <a:t>And I fear that if Americans send now only their dollars and not their sons and daughters, the next step will be to send neither their dollars nor their sons and daughters. </a:t>
            </a:r>
            <a:endParaRPr lang="en-US" sz="3200" b="1" dirty="0">
              <a:ln w="19050">
                <a:solidFill>
                  <a:schemeClr val="bg1"/>
                </a:solidFill>
              </a:ln>
              <a:latin typeface="Bernard MT Condensed" panose="02050806060905020404" pitchFamily="18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25496" y="4648200"/>
            <a:ext cx="6300216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Bernard MT Condensed" panose="02050806060905020404" pitchFamily="18" charset="0"/>
                <a:ea typeface="+mn-ea"/>
              </a:rPr>
              <a:t>There is a non-biblical extreme to be wary of. Biblical partnership means sending and supporting your own flesh and blood.” (Taylor 1995, 2)</a:t>
            </a:r>
            <a:endParaRPr lang="en-US" sz="32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Bernard MT Condensed" panose="02050806060905020404" pitchFamily="18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1066800" y="609600"/>
            <a:ext cx="7010400" cy="317009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Wade </a:t>
            </a:r>
            <a:r>
              <a:rPr lang="en-US" sz="4000" b="1" dirty="0" err="1"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Coggins</a:t>
            </a:r>
            <a:r>
              <a:rPr lang="en-US" sz="4000" b="1" dirty="0"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 said, “If our churches give only their money, and not their sons and daughters, our missionary vision will be dead in a generation.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0" y="4572000"/>
            <a:ext cx="50292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3366FF"/>
                </a:solidFill>
                <a:latin typeface="Bernard MT Condensed" panose="02050806060905020404" pitchFamily="18" charset="0"/>
                <a:ea typeface="+mn-ea"/>
              </a:rPr>
              <a:t>We can’t substitute money for flesh and blood.” (</a:t>
            </a:r>
            <a:r>
              <a:rPr lang="en-US" sz="4000" b="1" dirty="0" err="1">
                <a:solidFill>
                  <a:srgbClr val="3366FF"/>
                </a:solidFill>
                <a:latin typeface="Bernard MT Condensed" panose="02050806060905020404" pitchFamily="18" charset="0"/>
                <a:ea typeface="+mn-ea"/>
              </a:rPr>
              <a:t>Coggins</a:t>
            </a:r>
            <a:r>
              <a:rPr lang="en-US" sz="4000" b="1" dirty="0">
                <a:solidFill>
                  <a:srgbClr val="3366FF"/>
                </a:solidFill>
                <a:latin typeface="Bernard MT Condensed" panose="02050806060905020404" pitchFamily="18" charset="0"/>
                <a:ea typeface="+mn-ea"/>
              </a:rPr>
              <a:t> 1993)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0" y="1143000"/>
            <a:ext cx="83058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>
              <a:defRPr/>
            </a:pPr>
            <a:r>
              <a:rPr lang="en-US" sz="3200" b="1" dirty="0">
                <a:solidFill>
                  <a:srgbClr val="FF3B0D"/>
                </a:solidFill>
                <a:latin typeface="Bernard MT Condensed" panose="02050806060905020404" pitchFamily="18" charset="0"/>
                <a:ea typeface="+mn-ea"/>
              </a:rPr>
              <a:t>Solomon </a:t>
            </a:r>
            <a:r>
              <a:rPr lang="en-US" sz="3200" b="1" dirty="0" err="1">
                <a:solidFill>
                  <a:srgbClr val="FF3B0D"/>
                </a:solidFill>
                <a:latin typeface="Bernard MT Condensed" panose="02050806060905020404" pitchFamily="18" charset="0"/>
                <a:ea typeface="+mn-ea"/>
              </a:rPr>
              <a:t>Aryeetey</a:t>
            </a:r>
            <a:r>
              <a:rPr lang="en-US" sz="3200" b="1" dirty="0">
                <a:solidFill>
                  <a:srgbClr val="FF3B0D"/>
                </a:solidFill>
                <a:latin typeface="Bernard MT Condensed" panose="02050806060905020404" pitchFamily="18" charset="0"/>
                <a:ea typeface="+mn-ea"/>
              </a:rPr>
              <a:t> in his article “The Road to Self-sufficiency in Africa’s Missionary Development” outlines several roles for western missionaries.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1981200" y="2971800"/>
            <a:ext cx="6553200" cy="35394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>
              <a:defRPr/>
            </a:pPr>
            <a:r>
              <a:rPr lang="en-US" sz="3200" b="1" dirty="0"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These include: (a) partnering with us to train missionaries, not simply pastors; (b) preaching missionary sermons on the field, not just on furlough; (c) discerning what God is about to do in Africa; (d) not merely giving us fish but teaching us how to fish.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" y="914400"/>
            <a:ext cx="8686800" cy="286232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FAC95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ernard MT Condensed" panose="02050806060905020404" pitchFamily="18" charset="0"/>
                <a:ea typeface="+mn-ea"/>
              </a:rPr>
              <a:t>There are three perspectives with how social transformation can be integrated with evangelism: (a) consequence of evangelism; (b) bridge to evangelism; and (c) full partner with evangelism. (Engel and </a:t>
            </a:r>
            <a:r>
              <a:rPr lang="en-US" sz="3600" b="1" dirty="0" err="1">
                <a:solidFill>
                  <a:srgbClr val="FAC95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ernard MT Condensed" panose="02050806060905020404" pitchFamily="18" charset="0"/>
                <a:ea typeface="+mn-ea"/>
              </a:rPr>
              <a:t>Dyrness</a:t>
            </a:r>
            <a:r>
              <a:rPr lang="en-US" sz="3600" b="1" dirty="0">
                <a:solidFill>
                  <a:srgbClr val="FAC95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ernard MT Condensed" panose="02050806060905020404" pitchFamily="18" charset="0"/>
                <a:ea typeface="+mn-ea"/>
              </a:rPr>
              <a:t> 2000, 93)</a:t>
            </a:r>
          </a:p>
        </p:txBody>
      </p:sp>
      <p:sp>
        <p:nvSpPr>
          <p:cNvPr id="4" name="Rectangle 3"/>
          <p:cNvSpPr/>
          <p:nvPr/>
        </p:nvSpPr>
        <p:spPr>
          <a:xfrm>
            <a:off x="1295400" y="4552724"/>
            <a:ext cx="65532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en-US" sz="3600" b="1" dirty="0">
                <a:solidFill>
                  <a:srgbClr val="3366FF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ernard MT Condensed" panose="02050806060905020404" pitchFamily="18" charset="0"/>
                <a:ea typeface="+mn-ea"/>
              </a:rPr>
              <a:t>To me, compassion is a characteristic of the Christian life, represents our Christian duty, and could be a bridge to evangelism.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0" y="1143000"/>
            <a:ext cx="62484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ln w="19050"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anose="02050806060905020404" pitchFamily="18" charset="0"/>
                <a:ea typeface="+mn-ea"/>
              </a:rPr>
              <a:t>What makes the Christian mission different from other attempts to improve man’s condition?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0" y="3276600"/>
            <a:ext cx="7391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latin typeface="Bernard MT Condensed" charset="0"/>
              </a:rPr>
              <a:t>Our vertical relationship with God comes first and is priority.</a:t>
            </a:r>
          </a:p>
        </p:txBody>
      </p:sp>
      <p:sp>
        <p:nvSpPr>
          <p:cNvPr id="5" name="Rectangle 4"/>
          <p:cNvSpPr/>
          <p:nvPr/>
        </p:nvSpPr>
        <p:spPr>
          <a:xfrm>
            <a:off x="2526792" y="4953000"/>
            <a:ext cx="6617208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ln w="19050"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Our horizontal relationship with others is very important. Nevertheless, it still comes second.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523220"/>
            <a:ext cx="63246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Bernard MT Condensed" panose="02050806060905020404" pitchFamily="18" charset="0"/>
                <a:ea typeface="+mn-ea"/>
              </a:rPr>
              <a:t>Moffett concluded, “The supreme task of the Church, then, now and for the future, is evangelism.</a:t>
            </a:r>
          </a:p>
        </p:txBody>
      </p:sp>
      <p:sp>
        <p:nvSpPr>
          <p:cNvPr id="4" name="Rectangle 3"/>
          <p:cNvSpPr/>
          <p:nvPr/>
        </p:nvSpPr>
        <p:spPr>
          <a:xfrm>
            <a:off x="1981200" y="4564916"/>
            <a:ext cx="71628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600" b="1" dirty="0">
                <a:ln w="19050">
                  <a:solidFill>
                    <a:schemeClr val="bg1"/>
                  </a:solidFill>
                </a:ln>
                <a:latin typeface="Bernard MT Condensed" panose="02050806060905020404" pitchFamily="18" charset="0"/>
                <a:ea typeface="+mn-ea"/>
              </a:rPr>
              <a:t>It was the supreme task for the Church of the New Testament. It is also the supreme challenge facing the Church today.” (Moffett 1999, 576)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1143000" y="990600"/>
            <a:ext cx="6629400" cy="258532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5400" b="1" dirty="0">
                <a:latin typeface="Bernard MT Condensed" panose="02050806060905020404" pitchFamily="18" charset="0"/>
                <a:ea typeface="+mn-ea"/>
              </a:rPr>
              <a:t>We must engage missions as equals. Two problems surface.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3962400"/>
            <a:ext cx="4038600" cy="280076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400" b="1" dirty="0">
                <a:ln w="28575">
                  <a:solidFill>
                    <a:srgbClr val="3366FF"/>
                  </a:solidFill>
                </a:ln>
                <a:latin typeface="Bernard MT Condensed" panose="02050806060905020404" pitchFamily="18" charset="0"/>
                <a:ea typeface="+mn-ea"/>
              </a:rPr>
              <a:t>We work with those that “have” and those that “have not.”</a:t>
            </a:r>
          </a:p>
        </p:txBody>
      </p:sp>
      <p:sp>
        <p:nvSpPr>
          <p:cNvPr id="5" name="Rectangle 4"/>
          <p:cNvSpPr/>
          <p:nvPr/>
        </p:nvSpPr>
        <p:spPr>
          <a:xfrm>
            <a:off x="4953000" y="3962400"/>
            <a:ext cx="3810000" cy="280076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400" b="1" dirty="0">
                <a:ln w="28575">
                  <a:solidFill>
                    <a:schemeClr val="tx1"/>
                  </a:solidFill>
                </a:ln>
                <a:solidFill>
                  <a:srgbClr val="3366FF"/>
                </a:solidFill>
                <a:latin typeface="Bernard MT Condensed" panose="02050806060905020404" pitchFamily="18" charset="0"/>
                <a:ea typeface="+mn-ea"/>
              </a:rPr>
              <a:t>We also struggle with “us” and “them” thinking.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1143000" y="1143000"/>
            <a:ext cx="7543800" cy="5632311"/>
          </a:xfrm>
          <a:prstGeom prst="rect">
            <a:avLst/>
          </a:prstGeom>
          <a:solidFill>
            <a:srgbClr val="FF3B0D"/>
          </a:solidFill>
          <a:ln w="666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000" b="1" dirty="0">
                <a:ln w="28575">
                  <a:solidFill>
                    <a:schemeClr val="tx1"/>
                  </a:solidFill>
                </a:ln>
                <a:solidFill>
                  <a:srgbClr val="FAC95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ernard MT Condensed" panose="02050806060905020404" pitchFamily="18" charset="0"/>
                <a:ea typeface="+mn-ea"/>
              </a:rPr>
              <a:t>“We sometimes act as if we can do missions without God or the Holy Spirit. After all, we have plans and plenty of money. They bring an empty hand—but a huge dependence upon a mighty God. In fact, they do missions the way it has been from the beginning—the way our forefathers did it.” (Brant 2004)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152400" y="762000"/>
            <a:ext cx="8839200" cy="550920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latin typeface="Bernard MT Condensed" panose="02050806060905020404" pitchFamily="18" charset="0"/>
                <a:ea typeface="+mn-ea"/>
              </a:rPr>
              <a:t>Daniel </a:t>
            </a:r>
            <a:r>
              <a:rPr lang="en-US" sz="3200" b="1" dirty="0" err="1">
                <a:ln>
                  <a:solidFill>
                    <a:schemeClr val="tx1"/>
                  </a:solidFill>
                </a:ln>
                <a:latin typeface="Bernard MT Condensed" panose="02050806060905020404" pitchFamily="18" charset="0"/>
                <a:ea typeface="+mn-ea"/>
              </a:rPr>
              <a:t>Rickett</a:t>
            </a:r>
            <a:r>
              <a:rPr lang="en-US" sz="3200" b="1" dirty="0">
                <a:ln>
                  <a:solidFill>
                    <a:schemeClr val="tx1"/>
                  </a:solidFill>
                </a:ln>
                <a:latin typeface="Bernard MT Condensed" panose="02050806060905020404" pitchFamily="18" charset="0"/>
                <a:ea typeface="+mn-ea"/>
              </a:rPr>
              <a:t> of Partners International outlines seven mistakes partnerships should avoid: </a:t>
            </a:r>
          </a:p>
          <a:p>
            <a:pPr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latin typeface="Bernard MT Condensed" panose="02050806060905020404" pitchFamily="18" charset="0"/>
                <a:ea typeface="+mn-ea"/>
              </a:rPr>
              <a:t>	</a:t>
            </a: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anose="02050806060905020404" pitchFamily="18" charset="0"/>
                <a:ea typeface="+mn-ea"/>
              </a:rPr>
              <a:t>(1) assuming you think alike; </a:t>
            </a:r>
          </a:p>
          <a:p>
            <a:pPr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anose="02050806060905020404" pitchFamily="18" charset="0"/>
                <a:ea typeface="+mn-ea"/>
              </a:rPr>
              <a:t>		(2) promising more than you deliver; </a:t>
            </a:r>
          </a:p>
          <a:p>
            <a:pPr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anose="02050806060905020404" pitchFamily="18" charset="0"/>
                <a:ea typeface="+mn-ea"/>
              </a:rPr>
              <a:t>			(3) starting the trip without a map; </a:t>
            </a:r>
          </a:p>
          <a:p>
            <a:pPr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latin typeface="Bernard MT Condensed" panose="02050806060905020404" pitchFamily="18" charset="0"/>
                <a:ea typeface="+mn-ea"/>
              </a:rPr>
              <a:t>				(4) underestimating cultural 					differences; </a:t>
            </a:r>
          </a:p>
          <a:p>
            <a:pPr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latin typeface="Bernard MT Condensed" panose="02050806060905020404" pitchFamily="18" charset="0"/>
                <a:ea typeface="+mn-ea"/>
              </a:rPr>
              <a:t>			</a:t>
            </a: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(5) taking shortcuts; </a:t>
            </a:r>
          </a:p>
          <a:p>
            <a:pPr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		(6) forgetting to develop self-reliance; and </a:t>
            </a:r>
          </a:p>
          <a:p>
            <a:pPr>
              <a:defRPr/>
            </a:pP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	(7) running the race with no end. (</a:t>
            </a:r>
            <a:r>
              <a:rPr lang="en-US" sz="3200" b="1" dirty="0" err="1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Rickett</a:t>
            </a:r>
            <a:r>
              <a:rPr lang="en-US" sz="3200" b="1" dirty="0">
                <a:ln>
                  <a:solidFill>
                    <a:schemeClr val="tx1"/>
                  </a:solidFill>
                </a:ln>
                <a:solidFill>
                  <a:srgbClr val="FAC950"/>
                </a:solidFill>
                <a:latin typeface="Bernard MT Condensed" panose="02050806060905020404" pitchFamily="18" charset="0"/>
                <a:ea typeface="+mn-ea"/>
              </a:rPr>
              <a:t> 2001, 	308-317) 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1676400" y="685800"/>
            <a:ext cx="5486400" cy="317009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000" b="1" dirty="0">
                <a:latin typeface="Bernard MT Condensed" panose="02050806060905020404" pitchFamily="18" charset="0"/>
                <a:ea typeface="+mn-ea"/>
              </a:rPr>
              <a:t>We need to accept non-western missionaries as co-workers on international teams. Building trust is important.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190500" y="4572000"/>
            <a:ext cx="87249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000" b="1" dirty="0">
                <a:solidFill>
                  <a:srgbClr val="3366FF"/>
                </a:solidFill>
                <a:latin typeface="Bernard MT Condensed" panose="02050806060905020404" pitchFamily="18" charset="0"/>
                <a:ea typeface="+mn-ea"/>
              </a:rPr>
              <a:t>Care needs to be taken not to foster dependency when partnering with non-western missionaries or agencies. 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0" y="1210449"/>
            <a:ext cx="3962400" cy="563231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000" b="1" dirty="0">
                <a:latin typeface="Bernard MT Condensed" panose="02050806060905020404" pitchFamily="18" charset="0"/>
                <a:ea typeface="+mn-ea"/>
              </a:rPr>
              <a:t>Traditionally, the western missionary movement in Africa has tended toward being paternalistic. Perhaps, it is this way in other areas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5257800" y="1210448"/>
            <a:ext cx="3733800" cy="563231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defRPr/>
            </a:pPr>
            <a:r>
              <a:rPr lang="en-US" sz="4000" b="1" dirty="0">
                <a:ln w="19050">
                  <a:solidFill>
                    <a:schemeClr val="tx1"/>
                  </a:solidFill>
                </a:ln>
                <a:solidFill>
                  <a:srgbClr val="FF3B0D"/>
                </a:solidFill>
                <a:latin typeface="Bernard MT Condensed" panose="02050806060905020404" pitchFamily="18" charset="0"/>
                <a:ea typeface="+mn-ea"/>
              </a:rPr>
              <a:t>Care must be exercised to secure that we are not maintaining parental directives and influence instead of partnership.</a:t>
            </a:r>
          </a:p>
        </p:txBody>
      </p:sp>
    </p:spTree>
  </p:cSld>
  <p:clrMapOvr>
    <a:masterClrMapping/>
  </p:clrMapOvr>
  <p:transition xmlns:p14="http://schemas.microsoft.com/office/powerpoint/2010/main" spd="med">
    <p:zo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nified_theory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unified_theory</Template>
  <TotalTime>2150</TotalTime>
  <Words>821</Words>
  <Application>Microsoft Macintosh PowerPoint</Application>
  <PresentationFormat>On-screen Show (4:3)</PresentationFormat>
  <Paragraphs>54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Impact</vt:lpstr>
      <vt:lpstr>Calibri</vt:lpstr>
      <vt:lpstr>Bernard MT Condensed</vt:lpstr>
      <vt:lpstr>unified_theory</vt:lpstr>
      <vt:lpstr>Discovering the Biblical View of Missions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Discovering the Biblical View of Missions</dc:title>
  <dc:creator>Candra Poitras</dc:creator>
  <cp:lastModifiedBy>Ashton Loyd</cp:lastModifiedBy>
  <cp:revision>22</cp:revision>
  <dcterms:created xsi:type="dcterms:W3CDTF">2013-03-27T20:52:37Z</dcterms:created>
  <dcterms:modified xsi:type="dcterms:W3CDTF">2018-02-14T21:07:16Z</dcterms:modified>
</cp:coreProperties>
</file>