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78" r:id="rId6"/>
    <p:sldId id="260" r:id="rId7"/>
    <p:sldId id="269" r:id="rId8"/>
    <p:sldId id="270" r:id="rId9"/>
    <p:sldId id="261" r:id="rId10"/>
    <p:sldId id="280" r:id="rId11"/>
    <p:sldId id="257" r:id="rId12"/>
    <p:sldId id="271" r:id="rId13"/>
    <p:sldId id="279" r:id="rId14"/>
    <p:sldId id="282"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FF3B0D"/>
    <a:srgbClr val="3366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6"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1F94E48-1009-064D-962E-2D2ED52C3B22}" type="slidenum">
              <a:rPr lang="en-US"/>
              <a:pPr/>
              <a:t>‹#›</a:t>
            </a:fld>
            <a:endParaRPr lang="en-US"/>
          </a:p>
        </p:txBody>
      </p:sp>
    </p:spTree>
    <p:extLst>
      <p:ext uri="{BB962C8B-B14F-4D97-AF65-F5344CB8AC3E}">
        <p14:creationId xmlns:p14="http://schemas.microsoft.com/office/powerpoint/2010/main" val="248046015"/>
      </p:ext>
    </p:extLst>
  </p:cSld>
  <p:clrMapOvr>
    <a:masterClrMapping/>
  </p:clrMapOvr>
  <p:transition xmlns:p14="http://schemas.microsoft.com/office/powerpoint/2010/main">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40C49C2-D1C5-7148-B05C-545A6F541870}" type="slidenum">
              <a:rPr lang="en-US"/>
              <a:pPr/>
              <a:t>‹#›</a:t>
            </a:fld>
            <a:endParaRPr lang="en-US"/>
          </a:p>
        </p:txBody>
      </p:sp>
    </p:spTree>
    <p:extLst>
      <p:ext uri="{BB962C8B-B14F-4D97-AF65-F5344CB8AC3E}">
        <p14:creationId xmlns:p14="http://schemas.microsoft.com/office/powerpoint/2010/main" val="3886678173"/>
      </p:ext>
    </p:extLst>
  </p:cSld>
  <p:clrMapOvr>
    <a:masterClrMapping/>
  </p:clrMapOvr>
  <p:transition xmlns:p14="http://schemas.microsoft.com/office/powerpoint/2010/main">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4356D54-EE5F-4241-89DD-09B9B9BDE7B8}" type="slidenum">
              <a:rPr lang="en-US"/>
              <a:pPr/>
              <a:t>‹#›</a:t>
            </a:fld>
            <a:endParaRPr lang="en-US"/>
          </a:p>
        </p:txBody>
      </p:sp>
    </p:spTree>
    <p:extLst>
      <p:ext uri="{BB962C8B-B14F-4D97-AF65-F5344CB8AC3E}">
        <p14:creationId xmlns:p14="http://schemas.microsoft.com/office/powerpoint/2010/main" val="3257965277"/>
      </p:ext>
    </p:extLst>
  </p:cSld>
  <p:clrMapOvr>
    <a:masterClrMapping/>
  </p:clrMapOvr>
  <p:transition xmlns:p14="http://schemas.microsoft.com/office/powerpoint/2010/main">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A689FDF-6322-1E45-96FF-9D7973E8010A}" type="slidenum">
              <a:rPr lang="en-US"/>
              <a:pPr/>
              <a:t>‹#›</a:t>
            </a:fld>
            <a:endParaRPr lang="en-US"/>
          </a:p>
        </p:txBody>
      </p:sp>
    </p:spTree>
    <p:extLst>
      <p:ext uri="{BB962C8B-B14F-4D97-AF65-F5344CB8AC3E}">
        <p14:creationId xmlns:p14="http://schemas.microsoft.com/office/powerpoint/2010/main" val="4257637887"/>
      </p:ext>
    </p:extLst>
  </p:cSld>
  <p:clrMapOvr>
    <a:masterClrMapping/>
  </p:clrMapOvr>
  <p:transition xmlns:p14="http://schemas.microsoft.com/office/powerpoint/2010/main">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B9F70B4-E2F7-7645-BB85-75003CE2708D}" type="slidenum">
              <a:rPr lang="en-US"/>
              <a:pPr/>
              <a:t>‹#›</a:t>
            </a:fld>
            <a:endParaRPr lang="en-US"/>
          </a:p>
        </p:txBody>
      </p:sp>
    </p:spTree>
    <p:extLst>
      <p:ext uri="{BB962C8B-B14F-4D97-AF65-F5344CB8AC3E}">
        <p14:creationId xmlns:p14="http://schemas.microsoft.com/office/powerpoint/2010/main" val="1247921153"/>
      </p:ext>
    </p:extLst>
  </p:cSld>
  <p:clrMapOvr>
    <a:masterClrMapping/>
  </p:clrMapOvr>
  <p:transition xmlns:p14="http://schemas.microsoft.com/office/powerpoint/2010/main">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09501DC-7628-E644-818C-CF82A8B04059}" type="slidenum">
              <a:rPr lang="en-US"/>
              <a:pPr/>
              <a:t>‹#›</a:t>
            </a:fld>
            <a:endParaRPr lang="en-US"/>
          </a:p>
        </p:txBody>
      </p:sp>
    </p:spTree>
    <p:extLst>
      <p:ext uri="{BB962C8B-B14F-4D97-AF65-F5344CB8AC3E}">
        <p14:creationId xmlns:p14="http://schemas.microsoft.com/office/powerpoint/2010/main" val="647219526"/>
      </p:ext>
    </p:extLst>
  </p:cSld>
  <p:clrMapOvr>
    <a:masterClrMapping/>
  </p:clrMapOvr>
  <p:transition xmlns:p14="http://schemas.microsoft.com/office/powerpoint/2010/main">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3725959E-CA5F-AC48-A417-21217A4C2FF3}" type="slidenum">
              <a:rPr lang="en-US"/>
              <a:pPr/>
              <a:t>‹#›</a:t>
            </a:fld>
            <a:endParaRPr lang="en-US"/>
          </a:p>
        </p:txBody>
      </p:sp>
    </p:spTree>
    <p:extLst>
      <p:ext uri="{BB962C8B-B14F-4D97-AF65-F5344CB8AC3E}">
        <p14:creationId xmlns:p14="http://schemas.microsoft.com/office/powerpoint/2010/main" val="122947028"/>
      </p:ext>
    </p:extLst>
  </p:cSld>
  <p:clrMapOvr>
    <a:masterClrMapping/>
  </p:clrMapOvr>
  <p:transition xmlns:p14="http://schemas.microsoft.com/office/powerpoint/2010/main">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639A69E-9E6A-F04A-B5BA-BF16DD9BE13A}" type="slidenum">
              <a:rPr lang="en-US"/>
              <a:pPr/>
              <a:t>‹#›</a:t>
            </a:fld>
            <a:endParaRPr lang="en-US"/>
          </a:p>
        </p:txBody>
      </p:sp>
    </p:spTree>
    <p:extLst>
      <p:ext uri="{BB962C8B-B14F-4D97-AF65-F5344CB8AC3E}">
        <p14:creationId xmlns:p14="http://schemas.microsoft.com/office/powerpoint/2010/main" val="3353289381"/>
      </p:ext>
    </p:extLst>
  </p:cSld>
  <p:clrMapOvr>
    <a:masterClrMapping/>
  </p:clrMapOvr>
  <p:transition xmlns:p14="http://schemas.microsoft.com/office/powerpoint/2010/main">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94C40F2F-1D1B-1D42-BF98-37B518A776BE}" type="slidenum">
              <a:rPr lang="en-US"/>
              <a:pPr/>
              <a:t>‹#›</a:t>
            </a:fld>
            <a:endParaRPr lang="en-US"/>
          </a:p>
        </p:txBody>
      </p:sp>
    </p:spTree>
    <p:extLst>
      <p:ext uri="{BB962C8B-B14F-4D97-AF65-F5344CB8AC3E}">
        <p14:creationId xmlns:p14="http://schemas.microsoft.com/office/powerpoint/2010/main" val="3740296055"/>
      </p:ext>
    </p:extLst>
  </p:cSld>
  <p:clrMapOvr>
    <a:masterClrMapping/>
  </p:clrMapOvr>
  <p:transition xmlns:p14="http://schemas.microsoft.com/office/powerpoint/2010/main">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FAB602C-B8AA-0743-9129-E228D9523E7E}" type="slidenum">
              <a:rPr lang="en-US"/>
              <a:pPr/>
              <a:t>‹#›</a:t>
            </a:fld>
            <a:endParaRPr lang="en-US"/>
          </a:p>
        </p:txBody>
      </p:sp>
    </p:spTree>
    <p:extLst>
      <p:ext uri="{BB962C8B-B14F-4D97-AF65-F5344CB8AC3E}">
        <p14:creationId xmlns:p14="http://schemas.microsoft.com/office/powerpoint/2010/main" val="2458284432"/>
      </p:ext>
    </p:extLst>
  </p:cSld>
  <p:clrMapOvr>
    <a:masterClrMapping/>
  </p:clrMapOvr>
  <p:transition xmlns:p14="http://schemas.microsoft.com/office/powerpoint/2010/main">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519E814-8962-094B-B49A-02E41012C335}" type="slidenum">
              <a:rPr lang="en-US"/>
              <a:pPr/>
              <a:t>‹#›</a:t>
            </a:fld>
            <a:endParaRPr lang="en-US"/>
          </a:p>
        </p:txBody>
      </p:sp>
    </p:spTree>
    <p:extLst>
      <p:ext uri="{BB962C8B-B14F-4D97-AF65-F5344CB8AC3E}">
        <p14:creationId xmlns:p14="http://schemas.microsoft.com/office/powerpoint/2010/main" val="1028928832"/>
      </p:ext>
    </p:extLst>
  </p:cSld>
  <p:clrMapOvr>
    <a:masterClrMapping/>
  </p:clrMapOvr>
  <p:transition xmlns:p14="http://schemas.microsoft.com/office/powerpoint/2010/main">
    <p:diamon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30A4F85B-7ABE-A248-9691-EC6DFC63D1B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diamond/>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the Fire Still Falls</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0" y="609600"/>
            <a:ext cx="6248400" cy="3170099"/>
          </a:xfrm>
          <a:prstGeom prst="rect">
            <a:avLst/>
          </a:prstGeom>
        </p:spPr>
        <p:txBody>
          <a:bodyPr>
            <a:spAutoFit/>
          </a:bodyPr>
          <a:lstStyle/>
          <a:p>
            <a:pPr algn="ctr">
              <a:defRPr/>
            </a:pPr>
            <a:r>
              <a:rPr lang="en-US" sz="4000" b="1" dirty="0">
                <a:ln>
                  <a:solidFill>
                    <a:schemeClr val="tx1"/>
                  </a:solidFill>
                </a:ln>
                <a:solidFill>
                  <a:srgbClr val="FAC950"/>
                </a:solidFill>
                <a:latin typeface="Bernard MT Condensed" pitchFamily="18" charset="0"/>
                <a:ea typeface="+mn-ea"/>
              </a:rPr>
              <a:t>“Therefore I tell you that the </a:t>
            </a:r>
            <a:r>
              <a:rPr lang="en-US" sz="4000" b="1" i="1" dirty="0">
                <a:ln>
                  <a:solidFill>
                    <a:schemeClr val="tx1"/>
                  </a:solidFill>
                </a:ln>
                <a:solidFill>
                  <a:srgbClr val="FAC950"/>
                </a:solidFill>
                <a:latin typeface="Bernard MT Condensed" pitchFamily="18" charset="0"/>
                <a:ea typeface="+mn-ea"/>
              </a:rPr>
              <a:t>kingdom of God will be taken away from you and given to a people</a:t>
            </a:r>
            <a:r>
              <a:rPr lang="en-US" sz="4000" b="1" dirty="0">
                <a:ln>
                  <a:solidFill>
                    <a:schemeClr val="tx1"/>
                  </a:solidFill>
                </a:ln>
                <a:solidFill>
                  <a:srgbClr val="FAC950"/>
                </a:solidFill>
                <a:latin typeface="Bernard MT Condensed" pitchFamily="18" charset="0"/>
                <a:ea typeface="+mn-ea"/>
              </a:rPr>
              <a:t> who will produce its fruit.” Matthew 21:43</a:t>
            </a:r>
          </a:p>
        </p:txBody>
      </p:sp>
      <p:sp>
        <p:nvSpPr>
          <p:cNvPr id="5" name="Rectangle 4"/>
          <p:cNvSpPr/>
          <p:nvPr/>
        </p:nvSpPr>
        <p:spPr>
          <a:xfrm>
            <a:off x="3581400" y="4572000"/>
            <a:ext cx="5562600" cy="1938992"/>
          </a:xfrm>
          <a:prstGeom prst="rect">
            <a:avLst/>
          </a:prstGeom>
        </p:spPr>
        <p:txBody>
          <a:bodyPr>
            <a:spAutoFit/>
          </a:bodyPr>
          <a:lstStyle/>
          <a:p>
            <a:pPr algn="ctr">
              <a:defRPr/>
            </a:pPr>
            <a:r>
              <a:rPr lang="en-US" sz="4000" b="1" dirty="0">
                <a:ln>
                  <a:solidFill>
                    <a:schemeClr val="tx1"/>
                  </a:solidFill>
                </a:ln>
                <a:solidFill>
                  <a:srgbClr val="3366FF"/>
                </a:solidFill>
                <a:latin typeface="Bernard MT Condensed" pitchFamily="18" charset="0"/>
                <a:ea typeface="+mn-ea"/>
              </a:rPr>
              <a:t>“Therefore go and </a:t>
            </a:r>
            <a:r>
              <a:rPr lang="en-US" sz="4000" b="1" i="1" dirty="0">
                <a:ln>
                  <a:solidFill>
                    <a:schemeClr val="tx1"/>
                  </a:solidFill>
                </a:ln>
                <a:solidFill>
                  <a:srgbClr val="3366FF"/>
                </a:solidFill>
                <a:latin typeface="Bernard MT Condensed" pitchFamily="18" charset="0"/>
                <a:ea typeface="+mn-ea"/>
              </a:rPr>
              <a:t>make disciples of all nations</a:t>
            </a:r>
            <a:r>
              <a:rPr lang="en-US" sz="4000" b="1" dirty="0">
                <a:ln>
                  <a:solidFill>
                    <a:schemeClr val="tx1"/>
                  </a:solidFill>
                </a:ln>
                <a:solidFill>
                  <a:srgbClr val="3366FF"/>
                </a:solidFill>
                <a:latin typeface="Bernard MT Condensed" pitchFamily="18" charset="0"/>
                <a:ea typeface="+mn-ea"/>
              </a:rPr>
              <a:t>…” Matthew 28:19</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990600" y="1447800"/>
            <a:ext cx="6705600" cy="2862322"/>
          </a:xfrm>
          <a:prstGeom prst="rect">
            <a:avLst/>
          </a:prstGeom>
        </p:spPr>
        <p:txBody>
          <a:bodyPr>
            <a:spAutoFit/>
          </a:bodyPr>
          <a:lstStyle/>
          <a:p>
            <a:pPr algn="ctr">
              <a:defRPr/>
            </a:pPr>
            <a:r>
              <a:rPr lang="en-US" sz="3600" b="1" dirty="0">
                <a:ln>
                  <a:solidFill>
                    <a:schemeClr val="tx1"/>
                  </a:solidFill>
                </a:ln>
                <a:solidFill>
                  <a:srgbClr val="FF3B0D"/>
                </a:solidFill>
                <a:latin typeface="Bernard MT Condensed" pitchFamily="18" charset="0"/>
                <a:ea typeface="+mn-ea"/>
              </a:rPr>
              <a:t>“And as he taught them, he said, ‘Is it not written: ‘My house will be called a </a:t>
            </a:r>
            <a:r>
              <a:rPr lang="en-US" sz="3600" b="1" i="1" dirty="0">
                <a:ln>
                  <a:solidFill>
                    <a:schemeClr val="tx1"/>
                  </a:solidFill>
                </a:ln>
                <a:solidFill>
                  <a:srgbClr val="FF3B0D"/>
                </a:solidFill>
                <a:latin typeface="Bernard MT Condensed" pitchFamily="18" charset="0"/>
                <a:ea typeface="+mn-ea"/>
              </a:rPr>
              <a:t>house of prayer for all nations</a:t>
            </a:r>
            <a:r>
              <a:rPr lang="en-US" sz="3600" b="1" dirty="0">
                <a:ln>
                  <a:solidFill>
                    <a:schemeClr val="tx1"/>
                  </a:solidFill>
                </a:ln>
                <a:solidFill>
                  <a:srgbClr val="FF3B0D"/>
                </a:solidFill>
                <a:latin typeface="Bernard MT Condensed" pitchFamily="18" charset="0"/>
                <a:ea typeface="+mn-ea"/>
              </a:rPr>
              <a:t>’? But you have made it ‘a den of robbers.’” Mark 11:17</a:t>
            </a:r>
          </a:p>
        </p:txBody>
      </p:sp>
      <p:sp>
        <p:nvSpPr>
          <p:cNvPr id="5" name="Rectangle 4"/>
          <p:cNvSpPr/>
          <p:nvPr/>
        </p:nvSpPr>
        <p:spPr>
          <a:xfrm>
            <a:off x="4114800" y="4724400"/>
            <a:ext cx="4572000" cy="1754326"/>
          </a:xfrm>
          <a:prstGeom prst="rect">
            <a:avLst/>
          </a:prstGeom>
        </p:spPr>
        <p:txBody>
          <a:bodyPr>
            <a:spAutoFit/>
          </a:bodyPr>
          <a:lstStyle/>
          <a:p>
            <a:pPr algn="ctr">
              <a:defRPr/>
            </a:pPr>
            <a:r>
              <a:rPr lang="en-US" sz="3600" b="1" dirty="0">
                <a:ln>
                  <a:solidFill>
                    <a:schemeClr val="tx1"/>
                  </a:solidFill>
                </a:ln>
                <a:solidFill>
                  <a:srgbClr val="FF3B0D"/>
                </a:solidFill>
                <a:latin typeface="Bernard MT Condensed" pitchFamily="18" charset="0"/>
                <a:ea typeface="+mn-ea"/>
              </a:rPr>
              <a:t>“And the gospel must first be </a:t>
            </a:r>
            <a:r>
              <a:rPr lang="en-US" sz="3600" b="1" i="1" dirty="0">
                <a:ln>
                  <a:solidFill>
                    <a:schemeClr val="tx1"/>
                  </a:solidFill>
                </a:ln>
                <a:solidFill>
                  <a:srgbClr val="FF3B0D"/>
                </a:solidFill>
                <a:latin typeface="Bernard MT Condensed" pitchFamily="18" charset="0"/>
                <a:ea typeface="+mn-ea"/>
              </a:rPr>
              <a:t>preached to all nations</a:t>
            </a:r>
            <a:r>
              <a:rPr lang="en-US" sz="3600" b="1" dirty="0">
                <a:ln>
                  <a:solidFill>
                    <a:schemeClr val="tx1"/>
                  </a:solidFill>
                </a:ln>
                <a:solidFill>
                  <a:srgbClr val="FF3B0D"/>
                </a:solidFill>
                <a:latin typeface="Bernard MT Condensed" pitchFamily="18" charset="0"/>
                <a:ea typeface="+mn-ea"/>
              </a:rPr>
              <a:t>.” Mark 13:10</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934200" y="0"/>
            <a:ext cx="22098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0" y="0"/>
            <a:ext cx="6858000" cy="2308324"/>
          </a:xfrm>
          <a:prstGeom prst="rect">
            <a:avLst/>
          </a:prstGeom>
        </p:spPr>
        <p:txBody>
          <a:bodyPr>
            <a:spAutoFit/>
          </a:bodyPr>
          <a:lstStyle/>
          <a:p>
            <a:pPr algn="ctr">
              <a:defRPr/>
            </a:pPr>
            <a:r>
              <a:rPr lang="en-US" sz="3600" b="1" dirty="0">
                <a:ln>
                  <a:solidFill>
                    <a:schemeClr val="tx1"/>
                  </a:solidFill>
                </a:ln>
                <a:solidFill>
                  <a:schemeClr val="bg1"/>
                </a:solidFill>
                <a:latin typeface="Bernard MT Condensed" pitchFamily="18" charset="0"/>
                <a:ea typeface="+mn-ea"/>
              </a:rPr>
              <a:t>“I tell you the truth, wherever the </a:t>
            </a:r>
            <a:r>
              <a:rPr lang="en-US" sz="3600" b="1" i="1" dirty="0">
                <a:ln>
                  <a:solidFill>
                    <a:schemeClr val="tx1"/>
                  </a:solidFill>
                </a:ln>
                <a:solidFill>
                  <a:schemeClr val="bg1"/>
                </a:solidFill>
                <a:latin typeface="Bernard MT Condensed" pitchFamily="18" charset="0"/>
                <a:ea typeface="+mn-ea"/>
              </a:rPr>
              <a:t>gospel is preached throughout the wor</a:t>
            </a:r>
            <a:r>
              <a:rPr lang="en-US" sz="3600" b="1" dirty="0">
                <a:ln>
                  <a:solidFill>
                    <a:schemeClr val="tx1"/>
                  </a:solidFill>
                </a:ln>
                <a:solidFill>
                  <a:schemeClr val="bg1"/>
                </a:solidFill>
                <a:latin typeface="Bernard MT Condensed" pitchFamily="18" charset="0"/>
                <a:ea typeface="+mn-ea"/>
              </a:rPr>
              <a:t>ld, what she has done will also be told, in memory of her.” Mark 14:9</a:t>
            </a:r>
          </a:p>
        </p:txBody>
      </p:sp>
      <p:sp>
        <p:nvSpPr>
          <p:cNvPr id="5" name="Rectangle 4"/>
          <p:cNvSpPr/>
          <p:nvPr/>
        </p:nvSpPr>
        <p:spPr>
          <a:xfrm>
            <a:off x="3733800" y="4549676"/>
            <a:ext cx="5410200" cy="2308324"/>
          </a:xfrm>
          <a:prstGeom prst="rect">
            <a:avLst/>
          </a:prstGeom>
        </p:spPr>
        <p:txBody>
          <a:bodyPr>
            <a:spAutoFit/>
          </a:bodyPr>
          <a:lstStyle/>
          <a:p>
            <a:pPr algn="ctr">
              <a:defRPr/>
            </a:pPr>
            <a:r>
              <a:rPr lang="en-US" sz="3600" b="1" dirty="0">
                <a:ln>
                  <a:solidFill>
                    <a:schemeClr val="tx1"/>
                  </a:solidFill>
                </a:ln>
                <a:solidFill>
                  <a:schemeClr val="bg1"/>
                </a:solidFill>
                <a:latin typeface="Bernard MT Condensed" pitchFamily="18" charset="0"/>
                <a:ea typeface="+mn-ea"/>
              </a:rPr>
              <a:t>“He said to them, ‘Go into all the world and </a:t>
            </a:r>
            <a:r>
              <a:rPr lang="en-US" sz="3600" b="1" i="1" dirty="0">
                <a:ln>
                  <a:solidFill>
                    <a:schemeClr val="tx1"/>
                  </a:solidFill>
                </a:ln>
                <a:solidFill>
                  <a:schemeClr val="bg1"/>
                </a:solidFill>
                <a:latin typeface="Bernard MT Condensed" pitchFamily="18" charset="0"/>
                <a:ea typeface="+mn-ea"/>
              </a:rPr>
              <a:t>preach the good news to all creation</a:t>
            </a:r>
            <a:r>
              <a:rPr lang="en-US" sz="3600" b="1" dirty="0">
                <a:ln>
                  <a:solidFill>
                    <a:schemeClr val="tx1"/>
                  </a:solidFill>
                </a:ln>
                <a:solidFill>
                  <a:schemeClr val="bg1"/>
                </a:solidFill>
                <a:latin typeface="Bernard MT Condensed" pitchFamily="18" charset="0"/>
                <a:ea typeface="+mn-ea"/>
              </a:rPr>
              <a:t>.’” Mark 16:15</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1447800" y="838200"/>
            <a:ext cx="6400800" cy="5262979"/>
          </a:xfrm>
          <a:prstGeom prst="rect">
            <a:avLst/>
          </a:prstGeom>
          <a:solidFill>
            <a:schemeClr val="tx1"/>
          </a:solidFill>
          <a:scene3d>
            <a:camera prst="orthographicFront"/>
            <a:lightRig rig="threePt" dir="t"/>
          </a:scene3d>
          <a:sp3d>
            <a:bevelT w="152400" h="50800" prst="softRound"/>
          </a:sp3d>
        </p:spPr>
        <p:txBody>
          <a:bodyPr>
            <a:spAutoFit/>
            <a:sp3d extrusionH="57150">
              <a:bevelT w="38100" h="38100"/>
            </a:sp3d>
          </a:bodyPr>
          <a:lstStyle/>
          <a:p>
            <a:pPr algn="ctr">
              <a:defRPr/>
            </a:pPr>
            <a:r>
              <a:rPr lang="en-US" sz="4800" b="1" dirty="0">
                <a:solidFill>
                  <a:srgbClr val="FAC950"/>
                </a:solidFill>
                <a:latin typeface="Bernard MT Condensed" pitchFamily="18" charset="0"/>
                <a:ea typeface="+mn-ea"/>
              </a:rPr>
              <a:t>“And repentance and forgiveness of sins </a:t>
            </a:r>
            <a:r>
              <a:rPr lang="en-US" sz="4800" b="1" i="1" dirty="0">
                <a:solidFill>
                  <a:srgbClr val="FAC950"/>
                </a:solidFill>
                <a:latin typeface="Bernard MT Condensed" pitchFamily="18" charset="0"/>
                <a:ea typeface="+mn-ea"/>
              </a:rPr>
              <a:t>will be preached in his name to all nations</a:t>
            </a:r>
            <a:r>
              <a:rPr lang="en-US" sz="4800" b="1" dirty="0">
                <a:solidFill>
                  <a:srgbClr val="FAC950"/>
                </a:solidFill>
                <a:latin typeface="Bernard MT Condensed" pitchFamily="18" charset="0"/>
                <a:ea typeface="+mn-ea"/>
              </a:rPr>
              <a:t>, beginning at Jerusalem. You are witnesses of these things.” Luke 24: 47-48</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685800" y="1143000"/>
            <a:ext cx="7010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atin typeface="Bernard MT Condensed" pitchFamily="18" charset="0"/>
                <a:ea typeface="+mn-ea"/>
              </a:rPr>
              <a:t>“He himself was not the light; he came only as a witness to the light. The true light that gives light </a:t>
            </a:r>
            <a:r>
              <a:rPr lang="en-US" sz="3200" b="1" i="1" dirty="0">
                <a:latin typeface="Bernard MT Condensed" pitchFamily="18" charset="0"/>
                <a:ea typeface="+mn-ea"/>
              </a:rPr>
              <a:t>to every man</a:t>
            </a:r>
            <a:r>
              <a:rPr lang="en-US" sz="3200" b="1" dirty="0">
                <a:latin typeface="Bernard MT Condensed" pitchFamily="18" charset="0"/>
                <a:ea typeface="+mn-ea"/>
              </a:rPr>
              <a:t> was coming into the world.</a:t>
            </a:r>
          </a:p>
        </p:txBody>
      </p:sp>
      <p:sp>
        <p:nvSpPr>
          <p:cNvPr id="5" name="Rectangle 4"/>
          <p:cNvSpPr/>
          <p:nvPr/>
        </p:nvSpPr>
        <p:spPr>
          <a:xfrm>
            <a:off x="1219200" y="3200400"/>
            <a:ext cx="7315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FAC950"/>
                </a:solidFill>
                <a:latin typeface="Bernard MT Condensed" pitchFamily="18" charset="0"/>
                <a:ea typeface="+mn-ea"/>
              </a:rPr>
              <a:t>He was in the world, and though the world was made through him, the world did not recognize him. He came to that which was his own, but his own did not receive him.</a:t>
            </a:r>
          </a:p>
        </p:txBody>
      </p:sp>
      <p:sp>
        <p:nvSpPr>
          <p:cNvPr id="6" name="Rectangle 5"/>
          <p:cNvSpPr/>
          <p:nvPr/>
        </p:nvSpPr>
        <p:spPr>
          <a:xfrm>
            <a:off x="2209800" y="5334000"/>
            <a:ext cx="6934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i="1" dirty="0">
                <a:latin typeface="Bernard MT Condensed" pitchFamily="18" charset="0"/>
                <a:ea typeface="+mn-ea"/>
              </a:rPr>
              <a:t>Yet to all who received him</a:t>
            </a:r>
            <a:r>
              <a:rPr lang="en-US" sz="3200" b="1" dirty="0">
                <a:latin typeface="Bernard MT Condensed" pitchFamily="18" charset="0"/>
                <a:ea typeface="+mn-ea"/>
              </a:rPr>
              <a:t>, to those who believed in his name, he gave the right to become children of God.” John 1:8-13</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0" y="0"/>
            <a:ext cx="7467600" cy="2308324"/>
          </a:xfrm>
          <a:prstGeom prst="rect">
            <a:avLst/>
          </a:prstGeom>
        </p:spPr>
        <p:txBody>
          <a:bodyPr>
            <a:spAutoFit/>
          </a:bodyPr>
          <a:lstStyle/>
          <a:p>
            <a:pPr algn="ctr">
              <a:defRPr/>
            </a:pPr>
            <a:r>
              <a:rPr lang="en-US" sz="3600" b="1" dirty="0">
                <a:ln>
                  <a:solidFill>
                    <a:schemeClr val="tx1"/>
                  </a:solidFill>
                </a:ln>
                <a:solidFill>
                  <a:srgbClr val="FF3B0D"/>
                </a:solidFill>
                <a:latin typeface="Bernard MT Condensed" pitchFamily="18" charset="0"/>
                <a:ea typeface="+mn-ea"/>
              </a:rPr>
              <a:t>“For God </a:t>
            </a:r>
            <a:r>
              <a:rPr lang="en-US" sz="3600" b="1" i="1" dirty="0">
                <a:ln>
                  <a:solidFill>
                    <a:schemeClr val="tx1"/>
                  </a:solidFill>
                </a:ln>
                <a:solidFill>
                  <a:srgbClr val="FF3B0D"/>
                </a:solidFill>
                <a:latin typeface="Bernard MT Condensed" pitchFamily="18" charset="0"/>
                <a:ea typeface="+mn-ea"/>
              </a:rPr>
              <a:t>so loved the world</a:t>
            </a:r>
            <a:r>
              <a:rPr lang="en-US" sz="3600" b="1" dirty="0">
                <a:ln>
                  <a:solidFill>
                    <a:schemeClr val="tx1"/>
                  </a:solidFill>
                </a:ln>
                <a:solidFill>
                  <a:srgbClr val="FF3B0D"/>
                </a:solidFill>
                <a:latin typeface="Bernard MT Condensed" pitchFamily="18" charset="0"/>
                <a:ea typeface="+mn-ea"/>
              </a:rPr>
              <a:t> that he gave his one and only Son, that </a:t>
            </a:r>
            <a:r>
              <a:rPr lang="en-US" sz="3600" b="1" i="1" dirty="0">
                <a:ln>
                  <a:solidFill>
                    <a:schemeClr val="tx1"/>
                  </a:solidFill>
                </a:ln>
                <a:solidFill>
                  <a:srgbClr val="FF3B0D"/>
                </a:solidFill>
                <a:latin typeface="Bernard MT Condensed" pitchFamily="18" charset="0"/>
                <a:ea typeface="+mn-ea"/>
              </a:rPr>
              <a:t>whoever believes in him shall not perish</a:t>
            </a:r>
            <a:r>
              <a:rPr lang="en-US" sz="3600" b="1" dirty="0">
                <a:ln>
                  <a:solidFill>
                    <a:schemeClr val="tx1"/>
                  </a:solidFill>
                </a:ln>
                <a:solidFill>
                  <a:srgbClr val="FF3B0D"/>
                </a:solidFill>
                <a:latin typeface="Bernard MT Condensed" pitchFamily="18" charset="0"/>
                <a:ea typeface="+mn-ea"/>
              </a:rPr>
              <a:t> but have eternal life. John 3:16-17</a:t>
            </a:r>
          </a:p>
        </p:txBody>
      </p:sp>
      <p:sp>
        <p:nvSpPr>
          <p:cNvPr id="5" name="Rectangle 4"/>
          <p:cNvSpPr/>
          <p:nvPr/>
        </p:nvSpPr>
        <p:spPr>
          <a:xfrm>
            <a:off x="4572000" y="4549676"/>
            <a:ext cx="4572000" cy="2308324"/>
          </a:xfrm>
          <a:prstGeom prst="rect">
            <a:avLst/>
          </a:prstGeom>
        </p:spPr>
        <p:txBody>
          <a:bodyPr>
            <a:spAutoFit/>
          </a:bodyPr>
          <a:lstStyle/>
          <a:p>
            <a:pPr algn="ctr">
              <a:defRPr/>
            </a:pPr>
            <a:r>
              <a:rPr lang="en-US" sz="3600" b="1" dirty="0">
                <a:ln>
                  <a:solidFill>
                    <a:schemeClr val="tx1"/>
                  </a:solidFill>
                </a:ln>
                <a:solidFill>
                  <a:srgbClr val="FAC950"/>
                </a:solidFill>
                <a:latin typeface="Bernard MT Condensed" pitchFamily="18" charset="0"/>
                <a:ea typeface="+mn-ea"/>
              </a:rPr>
              <a:t>“But I, when I am lifted up from the earth, </a:t>
            </a:r>
            <a:r>
              <a:rPr lang="en-US" sz="3600" b="1" i="1" dirty="0">
                <a:ln>
                  <a:solidFill>
                    <a:schemeClr val="tx1"/>
                  </a:solidFill>
                </a:ln>
                <a:solidFill>
                  <a:srgbClr val="FAC950"/>
                </a:solidFill>
                <a:latin typeface="Bernard MT Condensed" pitchFamily="18" charset="0"/>
                <a:ea typeface="+mn-ea"/>
              </a:rPr>
              <a:t>will draw all men </a:t>
            </a:r>
            <a:r>
              <a:rPr lang="en-US" sz="3600" b="1" dirty="0">
                <a:ln>
                  <a:solidFill>
                    <a:schemeClr val="tx1"/>
                  </a:solidFill>
                </a:ln>
                <a:solidFill>
                  <a:srgbClr val="FAC950"/>
                </a:solidFill>
                <a:latin typeface="Bernard MT Condensed" pitchFamily="18" charset="0"/>
                <a:ea typeface="+mn-ea"/>
              </a:rPr>
              <a:t>to myself.” John 12:32</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1219200" y="1143000"/>
            <a:ext cx="7467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n>
                  <a:solidFill>
                    <a:sysClr val="windowText" lastClr="000000"/>
                  </a:solidFill>
                </a:ln>
                <a:solidFill>
                  <a:srgbClr val="FF0000"/>
                </a:solidFill>
                <a:latin typeface="Bernard MT Condensed" pitchFamily="18" charset="0"/>
                <a:ea typeface="+mn-ea"/>
              </a:rPr>
              <a:t>The sights and sounds of Pentecost drew thousands of curious seekers—the sound as of a rushing mighty wind and tongues like fire.</a:t>
            </a:r>
          </a:p>
        </p:txBody>
      </p:sp>
      <p:sp>
        <p:nvSpPr>
          <p:cNvPr id="4" name="Rectangle 3"/>
          <p:cNvSpPr/>
          <p:nvPr/>
        </p:nvSpPr>
        <p:spPr>
          <a:xfrm>
            <a:off x="762000" y="4648200"/>
            <a:ext cx="8382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n>
                  <a:solidFill>
                    <a:sysClr val="windowText" lastClr="000000"/>
                  </a:solidFill>
                </a:ln>
                <a:solidFill>
                  <a:srgbClr val="FF0000"/>
                </a:solidFill>
                <a:latin typeface="Bernard MT Condensed" pitchFamily="18" charset="0"/>
                <a:ea typeface="+mn-ea"/>
              </a:rPr>
              <a:t>Each person heard someone from the Upper Room ensemble speak in “his own language”—one’s heart language remains the best vehicle of the gospel (Acts 2:6).</a:t>
            </a:r>
          </a:p>
        </p:txBody>
      </p:sp>
      <p:pic>
        <p:nvPicPr>
          <p:cNvPr id="3075" name="Picture 3" descr="C:\Users\Candra Poitras\Pictures\PENTECOST-UPPER-ROOM-1[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76600" y="2629006"/>
            <a:ext cx="2819400" cy="2112608"/>
          </a:xfrm>
          <a:prstGeom prst="rect">
            <a:avLst/>
          </a:prstGeom>
          <a:ln>
            <a:noFill/>
          </a:ln>
          <a:effectLst>
            <a:softEdge rad="112500"/>
          </a:effectLst>
        </p:spPr>
      </p:pic>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3075"/>
                                        </p:tgtEl>
                                        <p:attrNameLst>
                                          <p:attrName>style.visibility</p:attrName>
                                        </p:attrNameLst>
                                      </p:cBhvr>
                                      <p:to>
                                        <p:strVal val="visible"/>
                                      </p:to>
                                    </p:set>
                                    <p:anim calcmode="lin" valueType="num">
                                      <p:cBhvr>
                                        <p:cTn id="14" dur="1000" fill="hold"/>
                                        <p:tgtEl>
                                          <p:spTgt spid="3075"/>
                                        </p:tgtEl>
                                        <p:attrNameLst>
                                          <p:attrName>ppt_w</p:attrName>
                                        </p:attrNameLst>
                                      </p:cBhvr>
                                      <p:tavLst>
                                        <p:tav tm="0">
                                          <p:val>
                                            <p:strVal val="#ppt_w+.3"/>
                                          </p:val>
                                        </p:tav>
                                        <p:tav tm="100000">
                                          <p:val>
                                            <p:strVal val="#ppt_w"/>
                                          </p:val>
                                        </p:tav>
                                      </p:tavLst>
                                    </p:anim>
                                    <p:anim calcmode="lin" valueType="num">
                                      <p:cBhvr>
                                        <p:cTn id="15" dur="1000" fill="hold"/>
                                        <p:tgtEl>
                                          <p:spTgt spid="3075"/>
                                        </p:tgtEl>
                                        <p:attrNameLst>
                                          <p:attrName>ppt_h</p:attrName>
                                        </p:attrNameLst>
                                      </p:cBhvr>
                                      <p:tavLst>
                                        <p:tav tm="0">
                                          <p:val>
                                            <p:strVal val="#ppt_h"/>
                                          </p:val>
                                        </p:tav>
                                        <p:tav tm="100000">
                                          <p:val>
                                            <p:strVal val="#ppt_h"/>
                                          </p:val>
                                        </p:tav>
                                      </p:tavLst>
                                    </p:anim>
                                    <p:animEffect transition="in" filter="fade">
                                      <p:cBhvr>
                                        <p:cTn id="16" dur="1000"/>
                                        <p:tgtEl>
                                          <p:spTgt spid="307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strVal val="#ppt_w+.3"/>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990600" y="533400"/>
            <a:ext cx="7162800" cy="1754326"/>
          </a:xfrm>
          <a:prstGeom prst="rect">
            <a:avLst/>
          </a:prstGeom>
        </p:spPr>
        <p:txBody>
          <a:bodyPr>
            <a:spAutoFit/>
          </a:bodyPr>
          <a:lstStyle/>
          <a:p>
            <a:pPr algn="ctr">
              <a:defRPr/>
            </a:pPr>
            <a:r>
              <a:rPr lang="en-US" sz="3600" b="1" dirty="0">
                <a:ln>
                  <a:solidFill>
                    <a:sysClr val="windowText" lastClr="000000"/>
                  </a:solidFill>
                </a:ln>
                <a:solidFill>
                  <a:srgbClr val="FF3B0D"/>
                </a:solidFill>
                <a:latin typeface="Bernard MT Condensed" pitchFamily="18" charset="0"/>
                <a:ea typeface="+mn-ea"/>
              </a:rPr>
              <a:t>Peter stood, with the eleven, to use his keys to open wide the door to the kingdom of heaven (Matthew 16:18).</a:t>
            </a:r>
          </a:p>
        </p:txBody>
      </p:sp>
      <p:sp>
        <p:nvSpPr>
          <p:cNvPr id="5" name="Rectangle 4"/>
          <p:cNvSpPr/>
          <p:nvPr/>
        </p:nvSpPr>
        <p:spPr>
          <a:xfrm>
            <a:off x="381000" y="4572000"/>
            <a:ext cx="8458200" cy="1754326"/>
          </a:xfrm>
          <a:prstGeom prst="rect">
            <a:avLst/>
          </a:prstGeom>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He had the knowledge that allowed entrance into the kingdom possible. He reaped a great harvest of 3,000 souls in one day.  </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381000" y="4572000"/>
            <a:ext cx="8382000" cy="2123658"/>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latin typeface="Bernard MT Condensed" pitchFamily="18" charset="0"/>
                <a:ea typeface="+mn-ea"/>
              </a:rPr>
              <a:t>Pentecost was a multi-phased event and Peter would use the keys again and again.</a:t>
            </a:r>
          </a:p>
        </p:txBody>
      </p:sp>
      <p:pic>
        <p:nvPicPr>
          <p:cNvPr id="5123" name="Picture 3" descr="C:\Users\Candra Poitras\Pictures\keys[1].jpg"/>
          <p:cNvPicPr>
            <a:picLocks noChangeAspect="1" noChangeArrowheads="1"/>
          </p:cNvPicPr>
          <p:nvPr/>
        </p:nvPicPr>
        <p:blipFill>
          <a:blip r:embed="rId3" cstate="screen">
            <a:grayscl/>
            <a:extLst>
              <a:ext uri="{28A0092B-C50C-407E-A947-70E740481C1C}">
                <a14:useLocalDpi xmlns:a14="http://schemas.microsoft.com/office/drawing/2010/main"/>
              </a:ext>
            </a:extLst>
          </a:blip>
          <a:srcRect/>
          <a:stretch>
            <a:fillRect/>
          </a:stretch>
        </p:blipFill>
        <p:spPr bwMode="auto">
          <a:xfrm>
            <a:off x="1752600" y="381000"/>
            <a:ext cx="5715000" cy="400526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box(in)">
                                      <p:cBhvr>
                                        <p:cTn id="7" dur="500"/>
                                        <p:tgtEl>
                                          <p:spTgt spid="51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685800" y="838200"/>
            <a:ext cx="7848600" cy="2862322"/>
          </a:xfrm>
          <a:prstGeom prst="rect">
            <a:avLst/>
          </a:prstGeom>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“Then you will receive the gift of the Holy Spirit. This promise is to you and to your children, and </a:t>
            </a:r>
            <a:r>
              <a:rPr lang="en-US" sz="3600" b="1" i="1" dirty="0">
                <a:ln>
                  <a:solidFill>
                    <a:sysClr val="windowText" lastClr="000000"/>
                  </a:solidFill>
                </a:ln>
                <a:solidFill>
                  <a:srgbClr val="FAC950"/>
                </a:solidFill>
                <a:latin typeface="Bernard MT Condensed" pitchFamily="18" charset="0"/>
                <a:ea typeface="+mn-ea"/>
              </a:rPr>
              <a:t>even to the Gentiles</a:t>
            </a:r>
            <a:r>
              <a:rPr lang="en-US" sz="3600" b="1" dirty="0">
                <a:ln>
                  <a:solidFill>
                    <a:sysClr val="windowText" lastClr="000000"/>
                  </a:solidFill>
                </a:ln>
                <a:solidFill>
                  <a:srgbClr val="FAC950"/>
                </a:solidFill>
                <a:latin typeface="Bernard MT Condensed" pitchFamily="18" charset="0"/>
                <a:ea typeface="+mn-ea"/>
              </a:rPr>
              <a:t> — </a:t>
            </a:r>
            <a:r>
              <a:rPr lang="en-US" sz="3600" b="1" i="1" dirty="0">
                <a:ln>
                  <a:solidFill>
                    <a:sysClr val="windowText" lastClr="000000"/>
                  </a:solidFill>
                </a:ln>
                <a:solidFill>
                  <a:srgbClr val="FAC950"/>
                </a:solidFill>
                <a:latin typeface="Bernard MT Condensed" pitchFamily="18" charset="0"/>
                <a:ea typeface="+mn-ea"/>
              </a:rPr>
              <a:t>all who have been called by the Lord our God</a:t>
            </a:r>
            <a:r>
              <a:rPr lang="en-US" sz="3600" b="1" dirty="0">
                <a:ln>
                  <a:solidFill>
                    <a:sysClr val="windowText" lastClr="000000"/>
                  </a:solidFill>
                </a:ln>
                <a:solidFill>
                  <a:srgbClr val="FAC950"/>
                </a:solidFill>
                <a:latin typeface="Bernard MT Condensed" pitchFamily="18" charset="0"/>
                <a:ea typeface="+mn-ea"/>
              </a:rPr>
              <a:t>” (Acts 2:38-39, </a:t>
            </a:r>
            <a:r>
              <a:rPr lang="en-US" sz="3600" b="1" i="1" dirty="0">
                <a:ln>
                  <a:solidFill>
                    <a:sysClr val="windowText" lastClr="000000"/>
                  </a:solidFill>
                </a:ln>
                <a:solidFill>
                  <a:srgbClr val="FAC950"/>
                </a:solidFill>
                <a:latin typeface="Bernard MT Condensed" pitchFamily="18" charset="0"/>
                <a:ea typeface="+mn-ea"/>
              </a:rPr>
              <a:t>NLT</a:t>
            </a:r>
            <a:r>
              <a:rPr lang="en-US" sz="3600" b="1" dirty="0">
                <a:ln>
                  <a:solidFill>
                    <a:sysClr val="windowText" lastClr="000000"/>
                  </a:solidFill>
                </a:ln>
                <a:solidFill>
                  <a:srgbClr val="FAC950"/>
                </a:solidFill>
                <a:latin typeface="Bernard MT Condensed" pitchFamily="18" charset="0"/>
                <a:ea typeface="+mn-ea"/>
              </a:rPr>
              <a:t>, italics mine).</a:t>
            </a:r>
          </a:p>
        </p:txBody>
      </p:sp>
      <p:sp>
        <p:nvSpPr>
          <p:cNvPr id="5" name="Rectangle 4"/>
          <p:cNvSpPr/>
          <p:nvPr/>
        </p:nvSpPr>
        <p:spPr>
          <a:xfrm>
            <a:off x="304800" y="4572000"/>
            <a:ext cx="8534400" cy="1938992"/>
          </a:xfrm>
          <a:prstGeom prst="rect">
            <a:avLst/>
          </a:prstGeom>
        </p:spPr>
        <p:txBody>
          <a:bodyPr>
            <a:spAutoFit/>
          </a:bodyPr>
          <a:lstStyle/>
          <a:p>
            <a:pPr algn="ctr">
              <a:defRPr/>
            </a:pPr>
            <a:r>
              <a:rPr lang="en-US" sz="4000" b="1" dirty="0">
                <a:ln>
                  <a:solidFill>
                    <a:sysClr val="windowText" lastClr="000000"/>
                  </a:solidFill>
                </a:ln>
                <a:solidFill>
                  <a:srgbClr val="3366FF"/>
                </a:solidFill>
                <a:latin typeface="Bernard MT Condensed" pitchFamily="18" charset="0"/>
                <a:ea typeface="+mn-ea"/>
              </a:rPr>
              <a:t>That will not be the only time we read those simple globe-encompassing words or that anyone will be surprised.</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1066800" y="3810000"/>
            <a:ext cx="7772400" cy="2862322"/>
          </a:xfrm>
          <a:prstGeom prst="rect">
            <a:avLst/>
          </a:prstGeom>
        </p:spPr>
        <p:txBody>
          <a:bodyPr>
            <a:spAutoFit/>
          </a:bodyPr>
          <a:lstStyle/>
          <a:p>
            <a:pPr algn="ctr">
              <a:defRPr/>
            </a:pPr>
            <a:r>
              <a:rPr lang="en-US" sz="3600" b="1" dirty="0">
                <a:ln>
                  <a:solidFill>
                    <a:srgbClr val="FAC950"/>
                  </a:solidFill>
                </a:ln>
                <a:latin typeface="Bernard MT Condensed" pitchFamily="18" charset="0"/>
                <a:ea typeface="+mn-ea"/>
              </a:rPr>
              <a:t>Saul’s call as a “chosen instrument to carry my name before the Gentiles” (Acts 9:15) resurfaces valid questions, “Did God’s plan include Gentiles? Could Gentiles be included in the Church?”</a:t>
            </a:r>
          </a:p>
        </p:txBody>
      </p:sp>
      <p:sp>
        <p:nvSpPr>
          <p:cNvPr id="5" name="Rectangle 4"/>
          <p:cNvSpPr/>
          <p:nvPr/>
        </p:nvSpPr>
        <p:spPr>
          <a:xfrm>
            <a:off x="2286000" y="1295400"/>
            <a:ext cx="5257800" cy="2308324"/>
          </a:xfrm>
          <a:prstGeom prst="rect">
            <a:avLst/>
          </a:prstGeom>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In Acts 9 Saul, a persecutor of Christians was knocked down on the Road to Damascus. </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900" decel="100000" fill="hold"/>
                                        <p:tgtEl>
                                          <p:spTgt spid="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p:nvPr/>
        </p:nvSpPr>
        <p:spPr>
          <a:xfrm>
            <a:off x="0" y="228600"/>
            <a:ext cx="7620000" cy="2062103"/>
          </a:xfrm>
          <a:prstGeom prst="rect">
            <a:avLst/>
          </a:prstGeom>
        </p:spPr>
        <p:txBody>
          <a:bodyPr>
            <a:spAutoFit/>
          </a:bodyPr>
          <a:lstStyle/>
          <a:p>
            <a:pPr algn="ctr">
              <a:defRPr/>
            </a:pPr>
            <a:r>
              <a:rPr lang="en-US" sz="3200" b="1" dirty="0">
                <a:ln>
                  <a:solidFill>
                    <a:schemeClr val="tx1"/>
                  </a:solidFill>
                </a:ln>
                <a:solidFill>
                  <a:srgbClr val="FF3B0D"/>
                </a:solidFill>
                <a:latin typeface="Bernard MT Condensed" pitchFamily="18" charset="0"/>
                <a:ea typeface="+mn-ea"/>
              </a:rPr>
              <a:t>Direct response to the centurion: “When Jesus heard this, he was astonished and said to those following him, "I tell you the truth, I </a:t>
            </a:r>
            <a:r>
              <a:rPr lang="en-US" sz="3200" b="1" i="1" dirty="0">
                <a:ln>
                  <a:solidFill>
                    <a:schemeClr val="tx1"/>
                  </a:solidFill>
                </a:ln>
                <a:solidFill>
                  <a:srgbClr val="FF3B0D"/>
                </a:solidFill>
                <a:latin typeface="Bernard MT Condensed" pitchFamily="18" charset="0"/>
                <a:ea typeface="+mn-ea"/>
              </a:rPr>
              <a:t>have not found anyone in Israel with such great faith</a:t>
            </a:r>
            <a:r>
              <a:rPr lang="en-US" sz="3200" b="1" dirty="0">
                <a:ln>
                  <a:solidFill>
                    <a:schemeClr val="tx1"/>
                  </a:solidFill>
                </a:ln>
                <a:solidFill>
                  <a:srgbClr val="FF3B0D"/>
                </a:solidFill>
                <a:latin typeface="Bernard MT Condensed" pitchFamily="18" charset="0"/>
                <a:ea typeface="+mn-ea"/>
              </a:rPr>
              <a:t>.</a:t>
            </a:r>
          </a:p>
        </p:txBody>
      </p:sp>
      <p:sp>
        <p:nvSpPr>
          <p:cNvPr id="5" name="Rectangle 4"/>
          <p:cNvSpPr/>
          <p:nvPr/>
        </p:nvSpPr>
        <p:spPr>
          <a:xfrm>
            <a:off x="2438400" y="4572000"/>
            <a:ext cx="6705600" cy="2062103"/>
          </a:xfrm>
          <a:prstGeom prst="rect">
            <a:avLst/>
          </a:prstGeom>
        </p:spPr>
        <p:txBody>
          <a:bodyPr>
            <a:spAutoFit/>
          </a:bodyPr>
          <a:lstStyle/>
          <a:p>
            <a:pPr algn="ctr">
              <a:defRPr/>
            </a:pPr>
            <a:r>
              <a:rPr lang="en-US" sz="3200" b="1" dirty="0">
                <a:ln>
                  <a:solidFill>
                    <a:schemeClr val="tx1"/>
                  </a:solidFill>
                </a:ln>
                <a:solidFill>
                  <a:srgbClr val="FAC950"/>
                </a:solidFill>
                <a:latin typeface="Bernard MT Condensed" pitchFamily="18" charset="0"/>
                <a:ea typeface="+mn-ea"/>
              </a:rPr>
              <a:t>I say to you that many will come from the east and the west, and will take their places at the feast with Abraham, Isaac and Jacob in the kingdom of heaven.”</a:t>
            </a:r>
          </a:p>
        </p:txBody>
      </p:sp>
      <p:sp>
        <p:nvSpPr>
          <p:cNvPr id="6" name="Rectangle 5"/>
          <p:cNvSpPr/>
          <p:nvPr/>
        </p:nvSpPr>
        <p:spPr>
          <a:xfrm>
            <a:off x="2590800" y="2971800"/>
            <a:ext cx="3938899" cy="830997"/>
          </a:xfrm>
          <a:prstGeom prst="rect">
            <a:avLst/>
          </a:prstGeom>
        </p:spPr>
        <p:txBody>
          <a:bodyPr wrap="none">
            <a:spAutoFit/>
            <a:scene3d>
              <a:camera prst="orthographicFront"/>
              <a:lightRig rig="threePt" dir="t"/>
            </a:scene3d>
            <a:sp3d extrusionH="57150">
              <a:bevelT w="38100" h="38100"/>
            </a:sp3d>
          </a:bodyPr>
          <a:lstStyle/>
          <a:p>
            <a:pPr algn="ctr">
              <a:defRPr/>
            </a:pPr>
            <a:r>
              <a:rPr lang="en-US" sz="4800" b="1" dirty="0">
                <a:latin typeface="Bernard MT Condensed" pitchFamily="18" charset="0"/>
                <a:ea typeface="+mn-ea"/>
              </a:rPr>
              <a:t>Matthew 8:10-11</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from="(-#ppt_w/2)" to="(#ppt_x)" calcmode="lin" valueType="num">
                                      <p:cBhvr>
                                        <p:cTn id="15" dur="600" fill="hold">
                                          <p:stCondLst>
                                            <p:cond delay="0"/>
                                          </p:stCondLst>
                                        </p:cTn>
                                        <p:tgtEl>
                                          <p:spTgt spid="6"/>
                                        </p:tgtEl>
                                        <p:attrNameLst>
                                          <p:attrName>ppt_x</p:attrName>
                                        </p:attrNameLst>
                                      </p:cBhvr>
                                    </p:anim>
                                    <p:anim from="0" to="-1.0" calcmode="lin" valueType="num">
                                      <p:cBhvr>
                                        <p:cTn id="16" dur="200" decel="50000" autoRev="1" fill="hold">
                                          <p:stCondLst>
                                            <p:cond delay="600"/>
                                          </p:stCondLst>
                                        </p:cTn>
                                        <p:tgtEl>
                                          <p:spTgt spid="6"/>
                                        </p:tgtEl>
                                        <p:attrNameLst>
                                          <p:attrName>xshear</p:attrName>
                                        </p:attrNameLst>
                                      </p:cBhvr>
                                    </p:anim>
                                    <p:animScale>
                                      <p:cBhvr>
                                        <p:cTn id="17" dur="200" decel="100000" autoRev="1" fill="hold">
                                          <p:stCondLst>
                                            <p:cond delay="600"/>
                                          </p:stCondLst>
                                        </p:cTn>
                                        <p:tgtEl>
                                          <p:spTgt spid="6"/>
                                        </p:tgtEl>
                                      </p:cBhvr>
                                      <p:from x="100000" y="100000"/>
                                      <p:to x="80000" y="100000"/>
                                    </p:animScale>
                                    <p:anim by="(#ppt_h/3+#ppt_w*0.1)" calcmode="lin" valueType="num">
                                      <p:cBhvr additive="sum">
                                        <p:cTn id="18" dur="200" decel="100000" autoRev="1" fill="hold">
                                          <p:stCondLst>
                                            <p:cond delay="600"/>
                                          </p:stCondLst>
                                        </p:cTn>
                                        <p:tgtEl>
                                          <p:spTgt spid="6"/>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from="(-#ppt_w/2)" to="(#ppt_x)" calcmode="lin" valueType="num">
                                      <p:cBhvr>
                                        <p:cTn id="23" dur="600" fill="hold">
                                          <p:stCondLst>
                                            <p:cond delay="0"/>
                                          </p:stCondLst>
                                        </p:cTn>
                                        <p:tgtEl>
                                          <p:spTgt spid="5"/>
                                        </p:tgtEl>
                                        <p:attrNameLst>
                                          <p:attrName>ppt_x</p:attrName>
                                        </p:attrNameLst>
                                      </p:cBhvr>
                                    </p:anim>
                                    <p:anim from="0" to="-1.0" calcmode="lin" valueType="num">
                                      <p:cBhvr>
                                        <p:cTn id="24" dur="200" decel="50000" autoRev="1" fill="hold">
                                          <p:stCondLst>
                                            <p:cond delay="600"/>
                                          </p:stCondLst>
                                        </p:cTn>
                                        <p:tgtEl>
                                          <p:spTgt spid="5"/>
                                        </p:tgtEl>
                                        <p:attrNameLst>
                                          <p:attrName>xshear</p:attrName>
                                        </p:attrNameLst>
                                      </p:cBhvr>
                                    </p:anim>
                                    <p:animScale>
                                      <p:cBhvr>
                                        <p:cTn id="25" dur="200" decel="100000" autoRev="1" fill="hold">
                                          <p:stCondLst>
                                            <p:cond delay="600"/>
                                          </p:stCondLst>
                                        </p:cTn>
                                        <p:tgtEl>
                                          <p:spTgt spid="5"/>
                                        </p:tgtEl>
                                      </p:cBhvr>
                                      <p:from x="100000" y="100000"/>
                                      <p:to x="80000" y="100000"/>
                                    </p:animScale>
                                    <p:anim by="(#ppt_h/3+#ppt_w*0.1)" calcmode="lin" valueType="num">
                                      <p:cBhvr additive="sum">
                                        <p:cTn id="26"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5" name="Flowchart: Decision 4"/>
          <p:cNvSpPr/>
          <p:nvPr/>
        </p:nvSpPr>
        <p:spPr>
          <a:xfrm>
            <a:off x="762000" y="228600"/>
            <a:ext cx="7467600" cy="6477000"/>
          </a:xfrm>
          <a:prstGeom prst="flowChartDecision">
            <a:avLst/>
          </a:prstGeom>
          <a:solidFill>
            <a:schemeClr val="tx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6"/>
          <p:cNvSpPr/>
          <p:nvPr/>
        </p:nvSpPr>
        <p:spPr>
          <a:xfrm>
            <a:off x="2286000" y="1828800"/>
            <a:ext cx="4572000" cy="3785652"/>
          </a:xfrm>
          <a:prstGeom prst="rect">
            <a:avLst/>
          </a:prstGeom>
        </p:spPr>
        <p:txBody>
          <a:bodyPr>
            <a:spAutoFit/>
            <a:scene3d>
              <a:camera prst="orthographicFront"/>
              <a:lightRig rig="threePt" dir="t"/>
            </a:scene3d>
            <a:sp3d extrusionH="57150">
              <a:bevelT w="38100" h="38100" prst="angle"/>
            </a:sp3d>
          </a:bodyPr>
          <a:lstStyle/>
          <a:p>
            <a:pPr algn="ctr">
              <a:defRPr/>
            </a:pPr>
            <a:r>
              <a:rPr lang="en-US" sz="4000" b="1" dirty="0">
                <a:solidFill>
                  <a:srgbClr val="3366FF"/>
                </a:solidFill>
                <a:latin typeface="Bernard MT Condensed" pitchFamily="18" charset="0"/>
                <a:ea typeface="+mn-ea"/>
              </a:rPr>
              <a:t>“On my account you will be brought before governors and kings as </a:t>
            </a:r>
            <a:r>
              <a:rPr lang="en-US" sz="4000" b="1" i="1" dirty="0">
                <a:solidFill>
                  <a:srgbClr val="3366FF"/>
                </a:solidFill>
                <a:latin typeface="Bernard MT Condensed" pitchFamily="18" charset="0"/>
                <a:ea typeface="+mn-ea"/>
              </a:rPr>
              <a:t>witnesses to them and to the Gentiles</a:t>
            </a:r>
            <a:r>
              <a:rPr lang="en-US" sz="4000" b="1" dirty="0">
                <a:solidFill>
                  <a:srgbClr val="3366FF"/>
                </a:solidFill>
                <a:latin typeface="Bernard MT Condensed" pitchFamily="18" charset="0"/>
                <a:ea typeface="+mn-ea"/>
              </a:rPr>
              <a:t>.” Matthew 10:18</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48400" y="0"/>
            <a:ext cx="2895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Fire Still Falls</a:t>
            </a:r>
          </a:p>
        </p:txBody>
      </p:sp>
      <p:sp>
        <p:nvSpPr>
          <p:cNvPr id="3" name="Rectangle 2"/>
          <p:cNvSpPr>
            <a:spLocks noChangeArrowheads="1"/>
          </p:cNvSpPr>
          <p:nvPr/>
        </p:nvSpPr>
        <p:spPr bwMode="auto">
          <a:xfrm>
            <a:off x="762000" y="1143000"/>
            <a:ext cx="7620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900" b="1">
                <a:latin typeface="Bernard MT Condensed" charset="0"/>
              </a:rPr>
              <a:t>“</a:t>
            </a:r>
            <a:r>
              <a:rPr lang="en-US" sz="2900" b="1">
                <a:latin typeface="Bernard MT Condensed" charset="0"/>
              </a:rPr>
              <a:t>The men of Nineveh will stand up at the judgment with this generation and condemn it; for they repented at the preaching of Jonah, and now one greater than Jonah is here.</a:t>
            </a:r>
          </a:p>
        </p:txBody>
      </p:sp>
      <p:sp>
        <p:nvSpPr>
          <p:cNvPr id="5" name="Rectangle 4"/>
          <p:cNvSpPr/>
          <p:nvPr/>
        </p:nvSpPr>
        <p:spPr>
          <a:xfrm>
            <a:off x="1905000" y="3200400"/>
            <a:ext cx="7239000" cy="2323713"/>
          </a:xfrm>
          <a:prstGeom prst="rect">
            <a:avLst/>
          </a:prstGeom>
        </p:spPr>
        <p:txBody>
          <a:bodyPr>
            <a:spAutoFit/>
          </a:bodyPr>
          <a:lstStyle/>
          <a:p>
            <a:pPr algn="ctr">
              <a:defRPr/>
            </a:pPr>
            <a:r>
              <a:rPr lang="en-US" sz="2900" b="1" dirty="0">
                <a:ln>
                  <a:solidFill>
                    <a:schemeClr val="tx1"/>
                  </a:solidFill>
                </a:ln>
                <a:solidFill>
                  <a:srgbClr val="FAC950"/>
                </a:solidFill>
                <a:latin typeface="Bernard MT Condensed" pitchFamily="18" charset="0"/>
                <a:ea typeface="+mn-ea"/>
              </a:rPr>
              <a:t>The Queen of the South will rise at the judgment with this generation and condemn it; for she came from the ends of the earth to listen to Solomon's wisdom, and now one greater than Solomon is here.” (Nineveh was a Gentile city.)</a:t>
            </a:r>
          </a:p>
        </p:txBody>
      </p:sp>
      <p:sp>
        <p:nvSpPr>
          <p:cNvPr id="6" name="Rectangle 5"/>
          <p:cNvSpPr/>
          <p:nvPr/>
        </p:nvSpPr>
        <p:spPr>
          <a:xfrm>
            <a:off x="2057400" y="5715000"/>
            <a:ext cx="5343130" cy="1015663"/>
          </a:xfrm>
          <a:prstGeom prst="rect">
            <a:avLst/>
          </a:prstGeom>
        </p:spPr>
        <p:txBody>
          <a:bodyPr wrap="none">
            <a:spAutoFit/>
            <a:scene3d>
              <a:camera prst="orthographicFront"/>
              <a:lightRig rig="threePt" dir="t"/>
            </a:scene3d>
            <a:sp3d extrusionH="57150">
              <a:bevelT w="38100" h="38100"/>
            </a:sp3d>
          </a:bodyPr>
          <a:lstStyle/>
          <a:p>
            <a:pPr algn="ctr">
              <a:defRPr/>
            </a:pPr>
            <a:r>
              <a:rPr lang="en-US" sz="6000" b="1" dirty="0">
                <a:latin typeface="Bernard MT Condensed" pitchFamily="18" charset="0"/>
                <a:ea typeface="+mn-ea"/>
              </a:rPr>
              <a:t>Matthew 12:41-42</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2261</TotalTime>
  <Words>926</Words>
  <Application>Microsoft Macintosh PowerPoint</Application>
  <PresentationFormat>On-screen Show (4:3)</PresentationFormat>
  <Paragraphs>46</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Impact</vt:lpstr>
      <vt:lpstr>Calibri</vt:lpstr>
      <vt:lpstr>Bernard MT Condensed</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8</cp:revision>
  <dcterms:created xsi:type="dcterms:W3CDTF">2013-03-27T20:52:37Z</dcterms:created>
  <dcterms:modified xsi:type="dcterms:W3CDTF">2018-02-14T21:35:27Z</dcterms:modified>
</cp:coreProperties>
</file>