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8" r:id="rId4"/>
    <p:sldId id="259" r:id="rId5"/>
    <p:sldId id="278" r:id="rId6"/>
    <p:sldId id="260" r:id="rId7"/>
    <p:sldId id="269" r:id="rId8"/>
    <p:sldId id="261" r:id="rId9"/>
    <p:sldId id="270" r:id="rId10"/>
    <p:sldId id="280" r:id="rId11"/>
    <p:sldId id="257" r:id="rId12"/>
    <p:sldId id="271" r:id="rId13"/>
    <p:sldId id="279" r:id="rId14"/>
    <p:sldId id="282" r:id="rId15"/>
    <p:sldId id="272" r:id="rId16"/>
    <p:sldId id="295" r:id="rId1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0"/>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0"/>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0"/>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0"/>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276FFF"/>
    <a:srgbClr val="FAC950"/>
    <a:srgbClr val="FF3B0D"/>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6" d="100"/>
          <a:sy n="56" d="100"/>
        </p:scale>
        <p:origin x="-35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63ADEA6-74B3-8C42-B905-A95EC9EF2132}" type="slidenum">
              <a:rPr lang="en-US"/>
              <a:pPr/>
              <a:t>‹#›</a:t>
            </a:fld>
            <a:endParaRPr lang="en-US"/>
          </a:p>
        </p:txBody>
      </p:sp>
    </p:spTree>
    <p:extLst>
      <p:ext uri="{BB962C8B-B14F-4D97-AF65-F5344CB8AC3E}">
        <p14:creationId xmlns:p14="http://schemas.microsoft.com/office/powerpoint/2010/main" val="2381414327"/>
      </p:ext>
    </p:extLst>
  </p:cSld>
  <p:clrMapOvr>
    <a:masterClrMapping/>
  </p:clrMapOvr>
  <p:transition xmlns:p14="http://schemas.microsoft.com/office/powerpoint/2010/main" spd="slow">
    <p:blinds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0947D30-1E9F-2048-BCB6-A65C7442FA6C}" type="slidenum">
              <a:rPr lang="en-US"/>
              <a:pPr/>
              <a:t>‹#›</a:t>
            </a:fld>
            <a:endParaRPr lang="en-US"/>
          </a:p>
        </p:txBody>
      </p:sp>
    </p:spTree>
    <p:extLst>
      <p:ext uri="{BB962C8B-B14F-4D97-AF65-F5344CB8AC3E}">
        <p14:creationId xmlns:p14="http://schemas.microsoft.com/office/powerpoint/2010/main" val="527213063"/>
      </p:ext>
    </p:extLst>
  </p:cSld>
  <p:clrMapOvr>
    <a:masterClrMapping/>
  </p:clrMapOvr>
  <p:transition xmlns:p14="http://schemas.microsoft.com/office/powerpoint/2010/main" spd="slow">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0"/>
            <a:ext cx="20955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0"/>
            <a:ext cx="61341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CFBC8CF-6E62-3A4D-82A9-30E53D4FD44D}" type="slidenum">
              <a:rPr lang="en-US"/>
              <a:pPr/>
              <a:t>‹#›</a:t>
            </a:fld>
            <a:endParaRPr lang="en-US"/>
          </a:p>
        </p:txBody>
      </p:sp>
    </p:spTree>
    <p:extLst>
      <p:ext uri="{BB962C8B-B14F-4D97-AF65-F5344CB8AC3E}">
        <p14:creationId xmlns:p14="http://schemas.microsoft.com/office/powerpoint/2010/main" val="953891305"/>
      </p:ext>
    </p:extLst>
  </p:cSld>
  <p:clrMapOvr>
    <a:masterClrMapping/>
  </p:clrMapOvr>
  <p:transition xmlns:p14="http://schemas.microsoft.com/office/powerpoint/2010/main" spd="slow">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7CD564D-94DA-DE4E-B6A5-8C5F15DD8A76}" type="slidenum">
              <a:rPr lang="en-US"/>
              <a:pPr/>
              <a:t>‹#›</a:t>
            </a:fld>
            <a:endParaRPr lang="en-US"/>
          </a:p>
        </p:txBody>
      </p:sp>
    </p:spTree>
    <p:extLst>
      <p:ext uri="{BB962C8B-B14F-4D97-AF65-F5344CB8AC3E}">
        <p14:creationId xmlns:p14="http://schemas.microsoft.com/office/powerpoint/2010/main" val="2955395931"/>
      </p:ext>
    </p:extLst>
  </p:cSld>
  <p:clrMapOvr>
    <a:masterClrMapping/>
  </p:clrMapOvr>
  <p:transition xmlns:p14="http://schemas.microsoft.com/office/powerpoint/2010/main" spd="slow">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D709007-4243-B441-997F-65B083912797}" type="slidenum">
              <a:rPr lang="en-US"/>
              <a:pPr/>
              <a:t>‹#›</a:t>
            </a:fld>
            <a:endParaRPr lang="en-US"/>
          </a:p>
        </p:txBody>
      </p:sp>
    </p:spTree>
    <p:extLst>
      <p:ext uri="{BB962C8B-B14F-4D97-AF65-F5344CB8AC3E}">
        <p14:creationId xmlns:p14="http://schemas.microsoft.com/office/powerpoint/2010/main" val="2841019852"/>
      </p:ext>
    </p:extLst>
  </p:cSld>
  <p:clrMapOvr>
    <a:masterClrMapping/>
  </p:clrMapOvr>
  <p:transition xmlns:p14="http://schemas.microsoft.com/office/powerpoint/2010/main" spd="slow">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AF170176-67BD-6740-A6EE-4198E62D3846}" type="slidenum">
              <a:rPr lang="en-US"/>
              <a:pPr/>
              <a:t>‹#›</a:t>
            </a:fld>
            <a:endParaRPr lang="en-US"/>
          </a:p>
        </p:txBody>
      </p:sp>
    </p:spTree>
    <p:extLst>
      <p:ext uri="{BB962C8B-B14F-4D97-AF65-F5344CB8AC3E}">
        <p14:creationId xmlns:p14="http://schemas.microsoft.com/office/powerpoint/2010/main" val="2533501326"/>
      </p:ext>
    </p:extLst>
  </p:cSld>
  <p:clrMapOvr>
    <a:masterClrMapping/>
  </p:clrMapOvr>
  <p:transition xmlns:p14="http://schemas.microsoft.com/office/powerpoint/2010/main" spd="slow">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6CAC005F-FCFC-2A47-9FFB-BD7744F26741}" type="slidenum">
              <a:rPr lang="en-US"/>
              <a:pPr/>
              <a:t>‹#›</a:t>
            </a:fld>
            <a:endParaRPr lang="en-US"/>
          </a:p>
        </p:txBody>
      </p:sp>
    </p:spTree>
    <p:extLst>
      <p:ext uri="{BB962C8B-B14F-4D97-AF65-F5344CB8AC3E}">
        <p14:creationId xmlns:p14="http://schemas.microsoft.com/office/powerpoint/2010/main" val="3866765969"/>
      </p:ext>
    </p:extLst>
  </p:cSld>
  <p:clrMapOvr>
    <a:masterClrMapping/>
  </p:clrMapOvr>
  <p:transition xmlns:p14="http://schemas.microsoft.com/office/powerpoint/2010/main" spd="slow">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45E847DF-74D3-F84F-AD63-96F0EEB6ED8A}" type="slidenum">
              <a:rPr lang="en-US"/>
              <a:pPr/>
              <a:t>‹#›</a:t>
            </a:fld>
            <a:endParaRPr lang="en-US"/>
          </a:p>
        </p:txBody>
      </p:sp>
    </p:spTree>
    <p:extLst>
      <p:ext uri="{BB962C8B-B14F-4D97-AF65-F5344CB8AC3E}">
        <p14:creationId xmlns:p14="http://schemas.microsoft.com/office/powerpoint/2010/main" val="4038564292"/>
      </p:ext>
    </p:extLst>
  </p:cSld>
  <p:clrMapOvr>
    <a:masterClrMapping/>
  </p:clrMapOvr>
  <p:transition xmlns:p14="http://schemas.microsoft.com/office/powerpoint/2010/main" spd="slow">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C7C4A6D6-7735-7D4C-B830-F8E3B3802C3B}" type="slidenum">
              <a:rPr lang="en-US"/>
              <a:pPr/>
              <a:t>‹#›</a:t>
            </a:fld>
            <a:endParaRPr lang="en-US"/>
          </a:p>
        </p:txBody>
      </p:sp>
    </p:spTree>
    <p:extLst>
      <p:ext uri="{BB962C8B-B14F-4D97-AF65-F5344CB8AC3E}">
        <p14:creationId xmlns:p14="http://schemas.microsoft.com/office/powerpoint/2010/main" val="3588082016"/>
      </p:ext>
    </p:extLst>
  </p:cSld>
  <p:clrMapOvr>
    <a:masterClrMapping/>
  </p:clrMapOvr>
  <p:transition xmlns:p14="http://schemas.microsoft.com/office/powerpoint/2010/main" spd="slow">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00E22396-B3EC-214D-BAE0-DC7DD0AFF588}" type="slidenum">
              <a:rPr lang="en-US"/>
              <a:pPr/>
              <a:t>‹#›</a:t>
            </a:fld>
            <a:endParaRPr lang="en-US"/>
          </a:p>
        </p:txBody>
      </p:sp>
    </p:spTree>
    <p:extLst>
      <p:ext uri="{BB962C8B-B14F-4D97-AF65-F5344CB8AC3E}">
        <p14:creationId xmlns:p14="http://schemas.microsoft.com/office/powerpoint/2010/main" val="4261152581"/>
      </p:ext>
    </p:extLst>
  </p:cSld>
  <p:clrMapOvr>
    <a:masterClrMapping/>
  </p:clrMapOvr>
  <p:transition xmlns:p14="http://schemas.microsoft.com/office/powerpoint/2010/main" spd="slow">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E128BAEA-CE91-CD4D-9BCA-A33D51F7F9BD}" type="slidenum">
              <a:rPr lang="en-US"/>
              <a:pPr/>
              <a:t>‹#›</a:t>
            </a:fld>
            <a:endParaRPr lang="en-US"/>
          </a:p>
        </p:txBody>
      </p:sp>
    </p:spTree>
    <p:extLst>
      <p:ext uri="{BB962C8B-B14F-4D97-AF65-F5344CB8AC3E}">
        <p14:creationId xmlns:p14="http://schemas.microsoft.com/office/powerpoint/2010/main" val="1816707968"/>
      </p:ext>
    </p:extLst>
  </p:cSld>
  <p:clrMapOvr>
    <a:masterClrMapping/>
  </p:clrMapOvr>
  <p:transition xmlns:p14="http://schemas.microsoft.com/office/powerpoint/2010/main" spd="slow">
    <p:blinds dir="vert"/>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0"/>
            <a:ext cx="8382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762000" y="1295400"/>
            <a:ext cx="7924800" cy="483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762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chemeClr val="bg1"/>
                </a:solidFill>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538538" y="6245225"/>
            <a:ext cx="24812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bg1"/>
                </a:solidFill>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858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bg1"/>
                </a:solidFill>
              </a:defRPr>
            </a:lvl1pPr>
          </a:lstStyle>
          <a:p>
            <a:fld id="{2519B6C7-947A-9D43-9166-4799BA64F65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spd="slow">
    <p:blinds dir="vert"/>
  </p:transition>
  <p:txStyles>
    <p:titleStyle>
      <a:lvl1pPr algn="ctr" rtl="0" eaLnBrk="0" fontAlgn="base" hangingPunct="0">
        <a:spcBef>
          <a:spcPct val="0"/>
        </a:spcBef>
        <a:spcAft>
          <a:spcPct val="0"/>
        </a:spcAft>
        <a:defRPr sz="4400">
          <a:solidFill>
            <a:srgbClr val="3333CC"/>
          </a:solidFill>
          <a:latin typeface="+mj-lt"/>
          <a:ea typeface="ＭＳ Ｐゴシック" charset="0"/>
          <a:cs typeface="+mj-cs"/>
        </a:defRPr>
      </a:lvl1pPr>
      <a:lvl2pPr algn="ctr" rtl="0" eaLnBrk="0" fontAlgn="base" hangingPunct="0">
        <a:spcBef>
          <a:spcPct val="0"/>
        </a:spcBef>
        <a:spcAft>
          <a:spcPct val="0"/>
        </a:spcAft>
        <a:defRPr sz="4400">
          <a:solidFill>
            <a:srgbClr val="3333CC"/>
          </a:solidFill>
          <a:latin typeface="Impact" pitchFamily="34" charset="0"/>
          <a:ea typeface="ＭＳ Ｐゴシック" charset="0"/>
        </a:defRPr>
      </a:lvl2pPr>
      <a:lvl3pPr algn="ctr" rtl="0" eaLnBrk="0" fontAlgn="base" hangingPunct="0">
        <a:spcBef>
          <a:spcPct val="0"/>
        </a:spcBef>
        <a:spcAft>
          <a:spcPct val="0"/>
        </a:spcAft>
        <a:defRPr sz="4400">
          <a:solidFill>
            <a:srgbClr val="3333CC"/>
          </a:solidFill>
          <a:latin typeface="Impact" pitchFamily="34" charset="0"/>
          <a:ea typeface="ＭＳ Ｐゴシック" charset="0"/>
        </a:defRPr>
      </a:lvl3pPr>
      <a:lvl4pPr algn="ctr" rtl="0" eaLnBrk="0" fontAlgn="base" hangingPunct="0">
        <a:spcBef>
          <a:spcPct val="0"/>
        </a:spcBef>
        <a:spcAft>
          <a:spcPct val="0"/>
        </a:spcAft>
        <a:defRPr sz="4400">
          <a:solidFill>
            <a:srgbClr val="3333CC"/>
          </a:solidFill>
          <a:latin typeface="Impact" pitchFamily="34" charset="0"/>
          <a:ea typeface="ＭＳ Ｐゴシック" charset="0"/>
        </a:defRPr>
      </a:lvl4pPr>
      <a:lvl5pPr algn="ctr" rtl="0" eaLnBrk="0" fontAlgn="base" hangingPunct="0">
        <a:spcBef>
          <a:spcPct val="0"/>
        </a:spcBef>
        <a:spcAft>
          <a:spcPct val="0"/>
        </a:spcAft>
        <a:defRPr sz="4400">
          <a:solidFill>
            <a:srgbClr val="3333CC"/>
          </a:solidFill>
          <a:latin typeface="Impact" pitchFamily="34" charset="0"/>
          <a:ea typeface="ＭＳ Ｐゴシック" charset="0"/>
        </a:defRPr>
      </a:lvl5pPr>
      <a:lvl6pPr marL="457200" algn="ctr" rtl="0" eaLnBrk="1" fontAlgn="base" hangingPunct="1">
        <a:spcBef>
          <a:spcPct val="0"/>
        </a:spcBef>
        <a:spcAft>
          <a:spcPct val="0"/>
        </a:spcAft>
        <a:defRPr sz="4400">
          <a:solidFill>
            <a:srgbClr val="3333CC"/>
          </a:solidFill>
          <a:latin typeface="Impact" pitchFamily="34" charset="0"/>
        </a:defRPr>
      </a:lvl6pPr>
      <a:lvl7pPr marL="914400" algn="ctr" rtl="0" eaLnBrk="1" fontAlgn="base" hangingPunct="1">
        <a:spcBef>
          <a:spcPct val="0"/>
        </a:spcBef>
        <a:spcAft>
          <a:spcPct val="0"/>
        </a:spcAft>
        <a:defRPr sz="4400">
          <a:solidFill>
            <a:srgbClr val="3333CC"/>
          </a:solidFill>
          <a:latin typeface="Impact" pitchFamily="34" charset="0"/>
        </a:defRPr>
      </a:lvl7pPr>
      <a:lvl8pPr marL="1371600" algn="ctr" rtl="0" eaLnBrk="1" fontAlgn="base" hangingPunct="1">
        <a:spcBef>
          <a:spcPct val="0"/>
        </a:spcBef>
        <a:spcAft>
          <a:spcPct val="0"/>
        </a:spcAft>
        <a:defRPr sz="4400">
          <a:solidFill>
            <a:srgbClr val="3333CC"/>
          </a:solidFill>
          <a:latin typeface="Impact" pitchFamily="34" charset="0"/>
        </a:defRPr>
      </a:lvl8pPr>
      <a:lvl9pPr marL="1828800" algn="ctr" rtl="0" eaLnBrk="1" fontAlgn="base" hangingPunct="1">
        <a:spcBef>
          <a:spcPct val="0"/>
        </a:spcBef>
        <a:spcAft>
          <a:spcPct val="0"/>
        </a:spcAft>
        <a:defRPr sz="4400">
          <a:solidFill>
            <a:srgbClr val="3333CC"/>
          </a:solidFill>
          <a:latin typeface="Impact" pitchFamily="34"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bg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bg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bg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bg1"/>
          </a:solidFill>
          <a:latin typeface="+mn-lt"/>
          <a:ea typeface="ＭＳ Ｐゴシック" charset="0"/>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3810000"/>
            <a:ext cx="9144000" cy="765175"/>
          </a:xfrm>
          <a:ln>
            <a:miter lim="800000"/>
            <a:headEnd/>
            <a:tailEnd/>
          </a:ln>
          <a:extLst/>
        </p:spPr>
        <p:txBody>
          <a:bodyPr>
            <a:scene3d>
              <a:camera prst="orthographicFront"/>
              <a:lightRig rig="threePt" dir="t"/>
            </a:scene3d>
            <a:sp3d extrusionH="57150">
              <a:bevelT w="38100" h="38100" prst="relaxedInset"/>
            </a:sp3d>
          </a:bodyPr>
          <a:lstStyle/>
          <a:p>
            <a:pPr eaLnBrk="1" hangingPunct="1">
              <a:defRPr/>
            </a:pPr>
            <a:r>
              <a:rPr lang="en-US" b="1" dirty="0" smtClean="0">
                <a:solidFill>
                  <a:schemeClr val="bg1"/>
                </a:solidFill>
                <a:latin typeface="Bernard MT Condensed" pitchFamily="18" charset="0"/>
                <a:ea typeface="+mj-ea"/>
              </a:rPr>
              <a:t>Discovering the Biblical View of Missions</a:t>
            </a:r>
          </a:p>
        </p:txBody>
      </p:sp>
      <p:sp>
        <p:nvSpPr>
          <p:cNvPr id="2051" name="Rectangle 3"/>
          <p:cNvSpPr>
            <a:spLocks noGrp="1" noChangeArrowheads="1"/>
          </p:cNvSpPr>
          <p:nvPr>
            <p:ph type="subTitle" idx="1"/>
          </p:nvPr>
        </p:nvSpPr>
        <p:spPr>
          <a:xfrm>
            <a:off x="1066800" y="4724400"/>
            <a:ext cx="6934200" cy="1752600"/>
          </a:xfrm>
          <a:ln>
            <a:miter lim="800000"/>
            <a:headEnd/>
            <a:tailEnd/>
          </a:ln>
          <a:extLst/>
        </p:spPr>
        <p:txBody>
          <a:bodyPr>
            <a:scene3d>
              <a:camera prst="orthographicFront"/>
              <a:lightRig rig="threePt" dir="t"/>
            </a:scene3d>
            <a:sp3d extrusionH="57150">
              <a:bevelT w="38100" h="38100"/>
            </a:sp3d>
          </a:bodyPr>
          <a:lstStyle/>
          <a:p>
            <a:pPr eaLnBrk="1" hangingPunct="1">
              <a:defRPr/>
            </a:pPr>
            <a:r>
              <a:rPr lang="en-US" sz="3600" b="1" dirty="0" smtClean="0">
                <a:solidFill>
                  <a:srgbClr val="3366FF"/>
                </a:solidFill>
                <a:latin typeface="Bernard MT Condensed" pitchFamily="18" charset="0"/>
                <a:ea typeface="+mn-ea"/>
              </a:rPr>
              <a:t>Discovering our Role in Keeping with God’s Heartbeat</a:t>
            </a:r>
          </a:p>
        </p:txBody>
      </p:sp>
      <p:sp>
        <p:nvSpPr>
          <p:cNvPr id="6" name="TextBox 5"/>
          <p:cNvSpPr txBox="1"/>
          <p:nvPr/>
        </p:nvSpPr>
        <p:spPr>
          <a:xfrm>
            <a:off x="2438400" y="5943600"/>
            <a:ext cx="4343400" cy="461665"/>
          </a:xfrm>
          <a:prstGeom prst="rect">
            <a:avLst/>
          </a:prstGeom>
          <a:noFill/>
        </p:spPr>
        <p:txBody>
          <a:bodyPr>
            <a:spAutoFit/>
            <a:scene3d>
              <a:camera prst="orthographicFront"/>
              <a:lightRig rig="threePt" dir="t"/>
            </a:scene3d>
            <a:sp3d extrusionH="57150">
              <a:bevelT w="38100" h="38100"/>
            </a:sp3d>
          </a:bodyPr>
          <a:lstStyle/>
          <a:p>
            <a:pPr algn="ctr" eaLnBrk="1" hangingPunct="1">
              <a:defRPr/>
            </a:pPr>
            <a:r>
              <a:rPr lang="en-US" sz="2400" b="1" dirty="0">
                <a:solidFill>
                  <a:srgbClr val="FF3B0D"/>
                </a:solidFill>
                <a:latin typeface="Bernard MT Condensed" pitchFamily="18" charset="0"/>
                <a:ea typeface="+mn-ea"/>
              </a:rPr>
              <a:t>James G. Poitras</a:t>
            </a:r>
          </a:p>
        </p:txBody>
      </p:sp>
      <p:sp>
        <p:nvSpPr>
          <p:cNvPr id="7" name="TextBox 6"/>
          <p:cNvSpPr txBox="1"/>
          <p:nvPr/>
        </p:nvSpPr>
        <p:spPr>
          <a:xfrm>
            <a:off x="3352800" y="0"/>
            <a:ext cx="5791200" cy="1754326"/>
          </a:xfrm>
          <a:prstGeom prst="rect">
            <a:avLst/>
          </a:prstGeom>
          <a:noFill/>
        </p:spPr>
        <p:txBody>
          <a:bodyPr>
            <a:spAutoFit/>
            <a:scene3d>
              <a:camera prst="orthographicFront"/>
              <a:lightRig rig="threePt" dir="t"/>
            </a:scene3d>
            <a:sp3d extrusionH="57150">
              <a:bevelT w="38100" h="38100"/>
            </a:sp3d>
          </a:bodyPr>
          <a:lstStyle/>
          <a:p>
            <a:pPr algn="ctr" eaLnBrk="1" hangingPunct="1">
              <a:defRPr/>
            </a:pPr>
            <a:r>
              <a:rPr lang="en-US" sz="5400" b="1" dirty="0">
                <a:solidFill>
                  <a:srgbClr val="FAC950"/>
                </a:solidFill>
                <a:latin typeface="Bernard MT Condensed" pitchFamily="18" charset="0"/>
                <a:ea typeface="+mn-ea"/>
              </a:rPr>
              <a:t>Global Association of Theological Studies</a:t>
            </a:r>
          </a:p>
        </p:txBody>
      </p:sp>
    </p:spTree>
  </p:cSld>
  <p:clrMapOvr>
    <a:masterClrMapping/>
  </p:clrMapOvr>
  <p:transition xmlns:p14="http://schemas.microsoft.com/office/powerpoint/2010/main" spd="slow">
    <p:blinds dir="vert"/>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1524000" y="1295400"/>
            <a:ext cx="6019800" cy="2554545"/>
          </a:xfrm>
          <a:prstGeom prst="rect">
            <a:avLst/>
          </a:prstGeom>
        </p:spPr>
        <p:txBody>
          <a:bodyPr>
            <a:spAutoFit/>
          </a:bodyPr>
          <a:lstStyle/>
          <a:p>
            <a:pPr algn="ctr" eaLnBrk="1" hangingPunct="1">
              <a:defRPr/>
            </a:pPr>
            <a:r>
              <a:rPr lang="en-US" sz="4000" b="1" dirty="0">
                <a:ln w="28575">
                  <a:solidFill>
                    <a:schemeClr val="tx1"/>
                  </a:solidFill>
                </a:ln>
                <a:solidFill>
                  <a:srgbClr val="FAC950"/>
                </a:solidFill>
                <a:latin typeface="Bernard MT Condensed" panose="02050806060905020404" pitchFamily="18" charset="0"/>
                <a:ea typeface="+mn-ea"/>
              </a:rPr>
              <a:t>Acts shows how He continued to work through His Spirit and the early church. Gentiles were added.</a:t>
            </a:r>
          </a:p>
        </p:txBody>
      </p:sp>
      <p:sp>
        <p:nvSpPr>
          <p:cNvPr id="4" name="Rectangle 3"/>
          <p:cNvSpPr/>
          <p:nvPr/>
        </p:nvSpPr>
        <p:spPr>
          <a:xfrm>
            <a:off x="0" y="4724400"/>
            <a:ext cx="9144000" cy="1261884"/>
          </a:xfrm>
          <a:prstGeom prst="rect">
            <a:avLst/>
          </a:prstGeom>
        </p:spPr>
        <p:txBody>
          <a:bodyPr>
            <a:spAutoFit/>
          </a:bodyPr>
          <a:lstStyle/>
          <a:p>
            <a:pPr algn="ctr" eaLnBrk="1" hangingPunct="1">
              <a:defRPr/>
            </a:pPr>
            <a:r>
              <a:rPr lang="en-US" sz="3800" b="1" dirty="0">
                <a:ln w="28575">
                  <a:solidFill>
                    <a:schemeClr val="tx1"/>
                  </a:solidFill>
                </a:ln>
                <a:solidFill>
                  <a:srgbClr val="3366FF"/>
                </a:solidFill>
                <a:latin typeface="Bernard MT Condensed" panose="02050806060905020404" pitchFamily="18" charset="0"/>
                <a:ea typeface="+mn-ea"/>
              </a:rPr>
              <a:t>The remaining books of the Bible shout: “He’s coming again. Be ready. Get other’s ready!”</a:t>
            </a:r>
          </a:p>
        </p:txBody>
      </p:sp>
    </p:spTree>
  </p:cSld>
  <p:clrMapOvr>
    <a:masterClrMapping/>
  </p:clrMapOvr>
  <p:transition xmlns:p14="http://schemas.microsoft.com/office/powerpoint/2010/main" spd="slow">
    <p:blinds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838200" y="1371600"/>
            <a:ext cx="8001000" cy="1323439"/>
          </a:xfrm>
          <a:prstGeom prst="rect">
            <a:avLst/>
          </a:prstGeom>
        </p:spPr>
        <p:txBody>
          <a:bodyPr>
            <a:spAutoFit/>
            <a:scene3d>
              <a:camera prst="orthographicFront"/>
              <a:lightRig rig="threePt" dir="t"/>
            </a:scene3d>
            <a:sp3d extrusionH="57150">
              <a:bevelT w="38100" h="38100" prst="angle"/>
            </a:sp3d>
          </a:bodyPr>
          <a:lstStyle/>
          <a:p>
            <a:pPr eaLnBrk="1" hangingPunct="1">
              <a:defRPr/>
            </a:pPr>
            <a:r>
              <a:rPr lang="en-US" sz="4000" b="1" dirty="0">
                <a:solidFill>
                  <a:srgbClr val="FF3B0D"/>
                </a:solidFill>
                <a:effectLst>
                  <a:outerShdw blurRad="50800" dist="38100" dir="2700000" algn="tl" rotWithShape="0">
                    <a:prstClr val="black">
                      <a:alpha val="40000"/>
                    </a:prstClr>
                  </a:outerShdw>
                </a:effectLst>
                <a:latin typeface="Bernard MT Condensed" panose="02050806060905020404" pitchFamily="18" charset="0"/>
                <a:ea typeface="+mn-ea"/>
              </a:rPr>
              <a:t>The last book of the Bible gives reason for all of us to rejoice: </a:t>
            </a:r>
          </a:p>
        </p:txBody>
      </p:sp>
      <p:sp>
        <p:nvSpPr>
          <p:cNvPr id="4" name="Rectangle 3"/>
          <p:cNvSpPr/>
          <p:nvPr/>
        </p:nvSpPr>
        <p:spPr>
          <a:xfrm>
            <a:off x="990600" y="2895600"/>
            <a:ext cx="7848600" cy="3539430"/>
          </a:xfrm>
          <a:prstGeom prst="rect">
            <a:avLst/>
          </a:prstGeom>
        </p:spPr>
        <p:txBody>
          <a:bodyPr>
            <a:spAutoFit/>
            <a:scene3d>
              <a:camera prst="orthographicFront"/>
              <a:lightRig rig="threePt" dir="t"/>
            </a:scene3d>
            <a:sp3d extrusionH="57150">
              <a:bevelT w="38100" h="38100" prst="angle"/>
            </a:sp3d>
          </a:bodyPr>
          <a:lstStyle/>
          <a:p>
            <a:pPr algn="ctr" eaLnBrk="1" hangingPunct="1">
              <a:defRPr/>
            </a:pPr>
            <a:r>
              <a:rPr lang="en-US" sz="3200" b="1" dirty="0">
                <a:solidFill>
                  <a:srgbClr val="FAC950"/>
                </a:solidFill>
                <a:effectLst>
                  <a:outerShdw blurRad="50800" dist="38100" dir="2700000" algn="tl" rotWithShape="0">
                    <a:prstClr val="black">
                      <a:alpha val="40000"/>
                    </a:prstClr>
                  </a:outerShdw>
                </a:effectLst>
                <a:latin typeface="Bernard MT Condensed" panose="02050806060905020404" pitchFamily="18" charset="0"/>
                <a:ea typeface="+mn-ea"/>
              </a:rPr>
              <a:t>“You are worthy to take the scroll and to open its seals, because you were slain, and with your blood you purchased men for God from every tribe and language and people and nation. You have made them to be a kingdom and priests to serve our God, and they will reign on the earth” (Revelation 5:9-10). </a:t>
            </a:r>
          </a:p>
        </p:txBody>
      </p:sp>
    </p:spTree>
  </p:cSld>
  <p:clrMapOvr>
    <a:masterClrMapping/>
  </p:clrMapOvr>
  <p:transition xmlns:p14="http://schemas.microsoft.com/office/powerpoint/2010/main" spd="slow">
    <p:blinds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9"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638800" y="0"/>
            <a:ext cx="35052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a:spLocks noChangeArrowheads="1"/>
          </p:cNvSpPr>
          <p:nvPr/>
        </p:nvSpPr>
        <p:spPr bwMode="auto">
          <a:xfrm>
            <a:off x="15875" y="225425"/>
            <a:ext cx="7604125"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3200" b="1">
                <a:latin typeface="Bernard MT Condensed" charset="0"/>
              </a:rPr>
              <a:t>The Southern Baptists report that there are 3,312,242,850 people in our world that do not have adequate opportunity to hear the Gospel.</a:t>
            </a:r>
          </a:p>
        </p:txBody>
      </p:sp>
      <p:sp>
        <p:nvSpPr>
          <p:cNvPr id="4" name="Rectangle 3"/>
          <p:cNvSpPr>
            <a:spLocks noChangeArrowheads="1"/>
          </p:cNvSpPr>
          <p:nvPr/>
        </p:nvSpPr>
        <p:spPr bwMode="auto">
          <a:xfrm>
            <a:off x="3886200" y="5534025"/>
            <a:ext cx="52578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4000" b="1">
                <a:latin typeface="Bernard MT Condensed" charset="0"/>
              </a:rPr>
              <a:t>Let</a:t>
            </a:r>
            <a:r>
              <a:rPr lang="ja-JP" altLang="en-US" sz="4000" b="1">
                <a:latin typeface="Bernard MT Condensed" charset="0"/>
              </a:rPr>
              <a:t>’</a:t>
            </a:r>
            <a:r>
              <a:rPr lang="en-US" sz="4000" b="1">
                <a:latin typeface="Bernard MT Condensed" charset="0"/>
              </a:rPr>
              <a:t>s bring that down to simpler terms: one soul. </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rcRect r="1276" b="1900"/>
          <a:stretch>
            <a:fillRect/>
          </a:stretch>
        </p:blipFill>
        <p:spPr bwMode="auto">
          <a:xfrm>
            <a:off x="1447800" y="1822450"/>
            <a:ext cx="5492750" cy="3663950"/>
          </a:xfrm>
          <a:prstGeom prst="rect">
            <a:avLst/>
          </a:prstGeom>
          <a:noFill/>
          <a:ln>
            <a:noFill/>
          </a:ln>
          <a:effectLst>
            <a:outerShdw blurRad="292100" dist="139700" dir="2700000" algn="tl" rotWithShape="0">
              <a:srgbClr val="333333">
                <a:alpha val="6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p:blinds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17">
                                          <p:stCondLst>
                                            <p:cond delay="0"/>
                                          </p:stCondLst>
                                        </p:cTn>
                                        <p:tgtEl>
                                          <p:spTgt spid="2"/>
                                        </p:tgtEl>
                                      </p:cBhvr>
                                    </p:animEffect>
                                    <p:anim calcmode="lin" valueType="num">
                                      <p:cBhvr>
                                        <p:cTn id="8" dur="683"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249"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249" tmFilter="0, 0; 0.125,0.2665; 0.25,0.4; 0.375,0.465; 0.5,0.5;  0.625,0.535; 0.75,0.6; 0.875,0.7335; 1,1">
                                          <p:stCondLst>
                                            <p:cond delay="249"/>
                                          </p:stCondLst>
                                        </p:cTn>
                                        <p:tgtEl>
                                          <p:spTgt spid="2"/>
                                        </p:tgtEl>
                                        <p:attrNameLst>
                                          <p:attrName>ppt_y</p:attrName>
                                        </p:attrNameLst>
                                      </p:cBhvr>
                                      <p:tavLst>
                                        <p:tav tm="0" fmla="#ppt_y-sin(pi*$)/9">
                                          <p:val>
                                            <p:fltVal val="0"/>
                                          </p:val>
                                        </p:tav>
                                        <p:tav tm="100000">
                                          <p:val>
                                            <p:fltVal val="1"/>
                                          </p:val>
                                        </p:tav>
                                      </p:tavLst>
                                    </p:anim>
                                    <p:anim calcmode="lin" valueType="num">
                                      <p:cBhvr>
                                        <p:cTn id="11" dur="124" tmFilter="0, 0; 0.125,0.2665; 0.25,0.4; 0.375,0.465; 0.5,0.5;  0.625,0.535; 0.75,0.6; 0.875,0.7335; 1,1">
                                          <p:stCondLst>
                                            <p:cond delay="497"/>
                                          </p:stCondLst>
                                        </p:cTn>
                                        <p:tgtEl>
                                          <p:spTgt spid="2"/>
                                        </p:tgtEl>
                                        <p:attrNameLst>
                                          <p:attrName>ppt_y</p:attrName>
                                        </p:attrNameLst>
                                      </p:cBhvr>
                                      <p:tavLst>
                                        <p:tav tm="0" fmla="#ppt_y-sin(pi*$)/27">
                                          <p:val>
                                            <p:fltVal val="0"/>
                                          </p:val>
                                        </p:tav>
                                        <p:tav tm="100000">
                                          <p:val>
                                            <p:fltVal val="1"/>
                                          </p:val>
                                        </p:tav>
                                      </p:tavLst>
                                    </p:anim>
                                    <p:anim calcmode="lin" valueType="num">
                                      <p:cBhvr>
                                        <p:cTn id="12" dur="62" tmFilter="0, 0; 0.125,0.2665; 0.25,0.4; 0.375,0.465; 0.5,0.5;  0.625,0.535; 0.75,0.6; 0.875,0.7335; 1,1">
                                          <p:stCondLst>
                                            <p:cond delay="621"/>
                                          </p:stCondLst>
                                        </p:cTn>
                                        <p:tgtEl>
                                          <p:spTgt spid="2"/>
                                        </p:tgtEl>
                                        <p:attrNameLst>
                                          <p:attrName>ppt_y</p:attrName>
                                        </p:attrNameLst>
                                      </p:cBhvr>
                                      <p:tavLst>
                                        <p:tav tm="0" fmla="#ppt_y-sin(pi*$)/81">
                                          <p:val>
                                            <p:fltVal val="0"/>
                                          </p:val>
                                        </p:tav>
                                        <p:tav tm="100000">
                                          <p:val>
                                            <p:fltVal val="1"/>
                                          </p:val>
                                        </p:tav>
                                      </p:tavLst>
                                    </p:anim>
                                    <p:animScale>
                                      <p:cBhvr>
                                        <p:cTn id="13" dur="10">
                                          <p:stCondLst>
                                            <p:cond delay="244"/>
                                          </p:stCondLst>
                                        </p:cTn>
                                        <p:tgtEl>
                                          <p:spTgt spid="2"/>
                                        </p:tgtEl>
                                      </p:cBhvr>
                                      <p:to x="100000" y="60000"/>
                                    </p:animScale>
                                    <p:animScale>
                                      <p:cBhvr>
                                        <p:cTn id="14" dur="62" decel="50000">
                                          <p:stCondLst>
                                            <p:cond delay="254"/>
                                          </p:stCondLst>
                                        </p:cTn>
                                        <p:tgtEl>
                                          <p:spTgt spid="2"/>
                                        </p:tgtEl>
                                      </p:cBhvr>
                                      <p:to x="100000" y="100000"/>
                                    </p:animScale>
                                    <p:animScale>
                                      <p:cBhvr>
                                        <p:cTn id="15" dur="10">
                                          <p:stCondLst>
                                            <p:cond delay="492"/>
                                          </p:stCondLst>
                                        </p:cTn>
                                        <p:tgtEl>
                                          <p:spTgt spid="2"/>
                                        </p:tgtEl>
                                      </p:cBhvr>
                                      <p:to x="100000" y="80000"/>
                                    </p:animScale>
                                    <p:animScale>
                                      <p:cBhvr>
                                        <p:cTn id="16" dur="62" decel="50000">
                                          <p:stCondLst>
                                            <p:cond delay="502"/>
                                          </p:stCondLst>
                                        </p:cTn>
                                        <p:tgtEl>
                                          <p:spTgt spid="2"/>
                                        </p:tgtEl>
                                      </p:cBhvr>
                                      <p:to x="100000" y="100000"/>
                                    </p:animScale>
                                    <p:animScale>
                                      <p:cBhvr>
                                        <p:cTn id="17" dur="10">
                                          <p:stCondLst>
                                            <p:cond delay="616"/>
                                          </p:stCondLst>
                                        </p:cTn>
                                        <p:tgtEl>
                                          <p:spTgt spid="2"/>
                                        </p:tgtEl>
                                      </p:cBhvr>
                                      <p:to x="100000" y="90000"/>
                                    </p:animScale>
                                    <p:animScale>
                                      <p:cBhvr>
                                        <p:cTn id="18" dur="62" decel="50000">
                                          <p:stCondLst>
                                            <p:cond delay="625"/>
                                          </p:stCondLst>
                                        </p:cTn>
                                        <p:tgtEl>
                                          <p:spTgt spid="2"/>
                                        </p:tgtEl>
                                      </p:cBhvr>
                                      <p:to x="100000" y="100000"/>
                                    </p:animScale>
                                    <p:animScale>
                                      <p:cBhvr>
                                        <p:cTn id="19" dur="10">
                                          <p:stCondLst>
                                            <p:cond delay="678"/>
                                          </p:stCondLst>
                                        </p:cTn>
                                        <p:tgtEl>
                                          <p:spTgt spid="2"/>
                                        </p:tgtEl>
                                      </p:cBhvr>
                                      <p:to x="100000" y="95000"/>
                                    </p:animScale>
                                    <p:animScale>
                                      <p:cBhvr>
                                        <p:cTn id="20" dur="62" decel="50000">
                                          <p:stCondLst>
                                            <p:cond delay="688"/>
                                          </p:stCondLst>
                                        </p:cTn>
                                        <p:tgtEl>
                                          <p:spTgt spid="2"/>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217">
                                          <p:stCondLst>
                                            <p:cond delay="0"/>
                                          </p:stCondLst>
                                        </p:cTn>
                                        <p:tgtEl>
                                          <p:spTgt spid="5"/>
                                        </p:tgtEl>
                                      </p:cBhvr>
                                    </p:animEffect>
                                    <p:anim calcmode="lin" valueType="num">
                                      <p:cBhvr>
                                        <p:cTn id="26" dur="683"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249"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249" tmFilter="0, 0; 0.125,0.2665; 0.25,0.4; 0.375,0.465; 0.5,0.5;  0.625,0.535; 0.75,0.6; 0.875,0.7335; 1,1">
                                          <p:stCondLst>
                                            <p:cond delay="249"/>
                                          </p:stCondLst>
                                        </p:cTn>
                                        <p:tgtEl>
                                          <p:spTgt spid="5"/>
                                        </p:tgtEl>
                                        <p:attrNameLst>
                                          <p:attrName>ppt_y</p:attrName>
                                        </p:attrNameLst>
                                      </p:cBhvr>
                                      <p:tavLst>
                                        <p:tav tm="0" fmla="#ppt_y-sin(pi*$)/9">
                                          <p:val>
                                            <p:fltVal val="0"/>
                                          </p:val>
                                        </p:tav>
                                        <p:tav tm="100000">
                                          <p:val>
                                            <p:fltVal val="1"/>
                                          </p:val>
                                        </p:tav>
                                      </p:tavLst>
                                    </p:anim>
                                    <p:anim calcmode="lin" valueType="num">
                                      <p:cBhvr>
                                        <p:cTn id="29" dur="124" tmFilter="0, 0; 0.125,0.2665; 0.25,0.4; 0.375,0.465; 0.5,0.5;  0.625,0.535; 0.75,0.6; 0.875,0.7335; 1,1">
                                          <p:stCondLst>
                                            <p:cond delay="497"/>
                                          </p:stCondLst>
                                        </p:cTn>
                                        <p:tgtEl>
                                          <p:spTgt spid="5"/>
                                        </p:tgtEl>
                                        <p:attrNameLst>
                                          <p:attrName>ppt_y</p:attrName>
                                        </p:attrNameLst>
                                      </p:cBhvr>
                                      <p:tavLst>
                                        <p:tav tm="0" fmla="#ppt_y-sin(pi*$)/27">
                                          <p:val>
                                            <p:fltVal val="0"/>
                                          </p:val>
                                        </p:tav>
                                        <p:tav tm="100000">
                                          <p:val>
                                            <p:fltVal val="1"/>
                                          </p:val>
                                        </p:tav>
                                      </p:tavLst>
                                    </p:anim>
                                    <p:anim calcmode="lin" valueType="num">
                                      <p:cBhvr>
                                        <p:cTn id="30" dur="62" tmFilter="0, 0; 0.125,0.2665; 0.25,0.4; 0.375,0.465; 0.5,0.5;  0.625,0.535; 0.75,0.6; 0.875,0.7335; 1,1">
                                          <p:stCondLst>
                                            <p:cond delay="621"/>
                                          </p:stCondLst>
                                        </p:cTn>
                                        <p:tgtEl>
                                          <p:spTgt spid="5"/>
                                        </p:tgtEl>
                                        <p:attrNameLst>
                                          <p:attrName>ppt_y</p:attrName>
                                        </p:attrNameLst>
                                      </p:cBhvr>
                                      <p:tavLst>
                                        <p:tav tm="0" fmla="#ppt_y-sin(pi*$)/81">
                                          <p:val>
                                            <p:fltVal val="0"/>
                                          </p:val>
                                        </p:tav>
                                        <p:tav tm="100000">
                                          <p:val>
                                            <p:fltVal val="1"/>
                                          </p:val>
                                        </p:tav>
                                      </p:tavLst>
                                    </p:anim>
                                    <p:animScale>
                                      <p:cBhvr>
                                        <p:cTn id="31" dur="10">
                                          <p:stCondLst>
                                            <p:cond delay="244"/>
                                          </p:stCondLst>
                                        </p:cTn>
                                        <p:tgtEl>
                                          <p:spTgt spid="5"/>
                                        </p:tgtEl>
                                      </p:cBhvr>
                                      <p:to x="100000" y="60000"/>
                                    </p:animScale>
                                    <p:animScale>
                                      <p:cBhvr>
                                        <p:cTn id="32" dur="62" decel="50000">
                                          <p:stCondLst>
                                            <p:cond delay="254"/>
                                          </p:stCondLst>
                                        </p:cTn>
                                        <p:tgtEl>
                                          <p:spTgt spid="5"/>
                                        </p:tgtEl>
                                      </p:cBhvr>
                                      <p:to x="100000" y="100000"/>
                                    </p:animScale>
                                    <p:animScale>
                                      <p:cBhvr>
                                        <p:cTn id="33" dur="10">
                                          <p:stCondLst>
                                            <p:cond delay="492"/>
                                          </p:stCondLst>
                                        </p:cTn>
                                        <p:tgtEl>
                                          <p:spTgt spid="5"/>
                                        </p:tgtEl>
                                      </p:cBhvr>
                                      <p:to x="100000" y="80000"/>
                                    </p:animScale>
                                    <p:animScale>
                                      <p:cBhvr>
                                        <p:cTn id="34" dur="62" decel="50000">
                                          <p:stCondLst>
                                            <p:cond delay="502"/>
                                          </p:stCondLst>
                                        </p:cTn>
                                        <p:tgtEl>
                                          <p:spTgt spid="5"/>
                                        </p:tgtEl>
                                      </p:cBhvr>
                                      <p:to x="100000" y="100000"/>
                                    </p:animScale>
                                    <p:animScale>
                                      <p:cBhvr>
                                        <p:cTn id="35" dur="10">
                                          <p:stCondLst>
                                            <p:cond delay="616"/>
                                          </p:stCondLst>
                                        </p:cTn>
                                        <p:tgtEl>
                                          <p:spTgt spid="5"/>
                                        </p:tgtEl>
                                      </p:cBhvr>
                                      <p:to x="100000" y="90000"/>
                                    </p:animScale>
                                    <p:animScale>
                                      <p:cBhvr>
                                        <p:cTn id="36" dur="62" decel="50000">
                                          <p:stCondLst>
                                            <p:cond delay="625"/>
                                          </p:stCondLst>
                                        </p:cTn>
                                        <p:tgtEl>
                                          <p:spTgt spid="5"/>
                                        </p:tgtEl>
                                      </p:cBhvr>
                                      <p:to x="100000" y="100000"/>
                                    </p:animScale>
                                    <p:animScale>
                                      <p:cBhvr>
                                        <p:cTn id="37" dur="10">
                                          <p:stCondLst>
                                            <p:cond delay="678"/>
                                          </p:stCondLst>
                                        </p:cTn>
                                        <p:tgtEl>
                                          <p:spTgt spid="5"/>
                                        </p:tgtEl>
                                      </p:cBhvr>
                                      <p:to x="100000" y="95000"/>
                                    </p:animScale>
                                    <p:animScale>
                                      <p:cBhvr>
                                        <p:cTn id="38" dur="62" decel="50000">
                                          <p:stCondLst>
                                            <p:cond delay="688"/>
                                          </p:stCondLst>
                                        </p:cTn>
                                        <p:tgtEl>
                                          <p:spTgt spid="5"/>
                                        </p:tgtEl>
                                      </p:cBhvr>
                                      <p:to x="100000" y="100000"/>
                                    </p:animScale>
                                  </p:childTnLst>
                                </p:cTn>
                              </p:par>
                            </p:childTnLst>
                          </p:cTn>
                        </p:par>
                      </p:childTnLst>
                    </p:cTn>
                  </p:par>
                  <p:par>
                    <p:cTn id="39" fill="hold" nodeType="clickPar">
                      <p:stCondLst>
                        <p:cond delay="indefinite"/>
                      </p:stCondLst>
                      <p:childTnLst>
                        <p:par>
                          <p:cTn id="40" fill="hold" nodeType="withGroup">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wipe(down)">
                                      <p:cBhvr>
                                        <p:cTn id="43" dur="217">
                                          <p:stCondLst>
                                            <p:cond delay="0"/>
                                          </p:stCondLst>
                                        </p:cTn>
                                        <p:tgtEl>
                                          <p:spTgt spid="4"/>
                                        </p:tgtEl>
                                      </p:cBhvr>
                                    </p:animEffect>
                                    <p:anim calcmode="lin" valueType="num">
                                      <p:cBhvr>
                                        <p:cTn id="44" dur="683"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45" dur="249"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46" dur="249" tmFilter="0, 0; 0.125,0.2665; 0.25,0.4; 0.375,0.465; 0.5,0.5;  0.625,0.535; 0.75,0.6; 0.875,0.7335; 1,1">
                                          <p:stCondLst>
                                            <p:cond delay="249"/>
                                          </p:stCondLst>
                                        </p:cTn>
                                        <p:tgtEl>
                                          <p:spTgt spid="4"/>
                                        </p:tgtEl>
                                        <p:attrNameLst>
                                          <p:attrName>ppt_y</p:attrName>
                                        </p:attrNameLst>
                                      </p:cBhvr>
                                      <p:tavLst>
                                        <p:tav tm="0" fmla="#ppt_y-sin(pi*$)/9">
                                          <p:val>
                                            <p:fltVal val="0"/>
                                          </p:val>
                                        </p:tav>
                                        <p:tav tm="100000">
                                          <p:val>
                                            <p:fltVal val="1"/>
                                          </p:val>
                                        </p:tav>
                                      </p:tavLst>
                                    </p:anim>
                                    <p:anim calcmode="lin" valueType="num">
                                      <p:cBhvr>
                                        <p:cTn id="47" dur="124" tmFilter="0, 0; 0.125,0.2665; 0.25,0.4; 0.375,0.465; 0.5,0.5;  0.625,0.535; 0.75,0.6; 0.875,0.7335; 1,1">
                                          <p:stCondLst>
                                            <p:cond delay="497"/>
                                          </p:stCondLst>
                                        </p:cTn>
                                        <p:tgtEl>
                                          <p:spTgt spid="4"/>
                                        </p:tgtEl>
                                        <p:attrNameLst>
                                          <p:attrName>ppt_y</p:attrName>
                                        </p:attrNameLst>
                                      </p:cBhvr>
                                      <p:tavLst>
                                        <p:tav tm="0" fmla="#ppt_y-sin(pi*$)/27">
                                          <p:val>
                                            <p:fltVal val="0"/>
                                          </p:val>
                                        </p:tav>
                                        <p:tav tm="100000">
                                          <p:val>
                                            <p:fltVal val="1"/>
                                          </p:val>
                                        </p:tav>
                                      </p:tavLst>
                                    </p:anim>
                                    <p:anim calcmode="lin" valueType="num">
                                      <p:cBhvr>
                                        <p:cTn id="48" dur="62" tmFilter="0, 0; 0.125,0.2665; 0.25,0.4; 0.375,0.465; 0.5,0.5;  0.625,0.535; 0.75,0.6; 0.875,0.7335; 1,1">
                                          <p:stCondLst>
                                            <p:cond delay="621"/>
                                          </p:stCondLst>
                                        </p:cTn>
                                        <p:tgtEl>
                                          <p:spTgt spid="4"/>
                                        </p:tgtEl>
                                        <p:attrNameLst>
                                          <p:attrName>ppt_y</p:attrName>
                                        </p:attrNameLst>
                                      </p:cBhvr>
                                      <p:tavLst>
                                        <p:tav tm="0" fmla="#ppt_y-sin(pi*$)/81">
                                          <p:val>
                                            <p:fltVal val="0"/>
                                          </p:val>
                                        </p:tav>
                                        <p:tav tm="100000">
                                          <p:val>
                                            <p:fltVal val="1"/>
                                          </p:val>
                                        </p:tav>
                                      </p:tavLst>
                                    </p:anim>
                                    <p:animScale>
                                      <p:cBhvr>
                                        <p:cTn id="49" dur="10">
                                          <p:stCondLst>
                                            <p:cond delay="244"/>
                                          </p:stCondLst>
                                        </p:cTn>
                                        <p:tgtEl>
                                          <p:spTgt spid="4"/>
                                        </p:tgtEl>
                                      </p:cBhvr>
                                      <p:to x="100000" y="60000"/>
                                    </p:animScale>
                                    <p:animScale>
                                      <p:cBhvr>
                                        <p:cTn id="50" dur="62" decel="50000">
                                          <p:stCondLst>
                                            <p:cond delay="254"/>
                                          </p:stCondLst>
                                        </p:cTn>
                                        <p:tgtEl>
                                          <p:spTgt spid="4"/>
                                        </p:tgtEl>
                                      </p:cBhvr>
                                      <p:to x="100000" y="100000"/>
                                    </p:animScale>
                                    <p:animScale>
                                      <p:cBhvr>
                                        <p:cTn id="51" dur="10">
                                          <p:stCondLst>
                                            <p:cond delay="492"/>
                                          </p:stCondLst>
                                        </p:cTn>
                                        <p:tgtEl>
                                          <p:spTgt spid="4"/>
                                        </p:tgtEl>
                                      </p:cBhvr>
                                      <p:to x="100000" y="80000"/>
                                    </p:animScale>
                                    <p:animScale>
                                      <p:cBhvr>
                                        <p:cTn id="52" dur="62" decel="50000">
                                          <p:stCondLst>
                                            <p:cond delay="502"/>
                                          </p:stCondLst>
                                        </p:cTn>
                                        <p:tgtEl>
                                          <p:spTgt spid="4"/>
                                        </p:tgtEl>
                                      </p:cBhvr>
                                      <p:to x="100000" y="100000"/>
                                    </p:animScale>
                                    <p:animScale>
                                      <p:cBhvr>
                                        <p:cTn id="53" dur="10">
                                          <p:stCondLst>
                                            <p:cond delay="616"/>
                                          </p:stCondLst>
                                        </p:cTn>
                                        <p:tgtEl>
                                          <p:spTgt spid="4"/>
                                        </p:tgtEl>
                                      </p:cBhvr>
                                      <p:to x="100000" y="90000"/>
                                    </p:animScale>
                                    <p:animScale>
                                      <p:cBhvr>
                                        <p:cTn id="54" dur="62" decel="50000">
                                          <p:stCondLst>
                                            <p:cond delay="625"/>
                                          </p:stCondLst>
                                        </p:cTn>
                                        <p:tgtEl>
                                          <p:spTgt spid="4"/>
                                        </p:tgtEl>
                                      </p:cBhvr>
                                      <p:to x="100000" y="100000"/>
                                    </p:animScale>
                                    <p:animScale>
                                      <p:cBhvr>
                                        <p:cTn id="55" dur="10">
                                          <p:stCondLst>
                                            <p:cond delay="678"/>
                                          </p:stCondLst>
                                        </p:cTn>
                                        <p:tgtEl>
                                          <p:spTgt spid="4"/>
                                        </p:tgtEl>
                                      </p:cBhvr>
                                      <p:to x="100000" y="95000"/>
                                    </p:animScale>
                                    <p:animScale>
                                      <p:cBhvr>
                                        <p:cTn id="56" dur="62" decel="50000">
                                          <p:stCondLst>
                                            <p:cond delay="688"/>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181600" y="0"/>
            <a:ext cx="3962400" cy="307777"/>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152400" y="307777"/>
            <a:ext cx="8763000" cy="1754326"/>
          </a:xfrm>
          <a:prstGeom prst="rect">
            <a:avLst/>
          </a:prstGeom>
        </p:spPr>
        <p:txBody>
          <a:bodyPr>
            <a:spAutoFit/>
            <a:scene3d>
              <a:camera prst="orthographicFront"/>
              <a:lightRig rig="threePt" dir="t"/>
            </a:scene3d>
            <a:sp3d extrusionH="57150">
              <a:bevelT w="38100" h="38100" prst="angle"/>
            </a:sp3d>
          </a:bodyPr>
          <a:lstStyle/>
          <a:p>
            <a:pPr algn="ctr" eaLnBrk="1" hangingPunct="1">
              <a:defRPr/>
            </a:pPr>
            <a:r>
              <a:rPr lang="en-US" sz="3600" b="1" dirty="0">
                <a:solidFill>
                  <a:srgbClr val="FAC950"/>
                </a:solidFill>
                <a:latin typeface="Bernard MT Condensed" panose="02050806060905020404" pitchFamily="18" charset="0"/>
                <a:ea typeface="+mn-ea"/>
              </a:rPr>
              <a:t>The helpless beggar on the streets of Calcutta or the lonely businessman in New York City share the same testimony, “I am lost. I am a sinner.</a:t>
            </a:r>
          </a:p>
        </p:txBody>
      </p:sp>
      <p:sp>
        <p:nvSpPr>
          <p:cNvPr id="4" name="Rectangle 3"/>
          <p:cNvSpPr/>
          <p:nvPr/>
        </p:nvSpPr>
        <p:spPr>
          <a:xfrm>
            <a:off x="152400" y="4876800"/>
            <a:ext cx="8839200" cy="1754326"/>
          </a:xfrm>
          <a:prstGeom prst="rect">
            <a:avLst/>
          </a:prstGeom>
        </p:spPr>
        <p:txBody>
          <a:bodyPr>
            <a:spAutoFit/>
            <a:scene3d>
              <a:camera prst="orthographicFront"/>
              <a:lightRig rig="threePt" dir="t"/>
            </a:scene3d>
            <a:sp3d extrusionH="57150">
              <a:bevelT w="38100" h="38100" prst="angle"/>
            </a:sp3d>
          </a:bodyPr>
          <a:lstStyle/>
          <a:p>
            <a:pPr algn="ctr" eaLnBrk="1" hangingPunct="1">
              <a:defRPr/>
            </a:pPr>
            <a:r>
              <a:rPr lang="en-US" sz="3600" b="1" dirty="0">
                <a:solidFill>
                  <a:srgbClr val="276FFF"/>
                </a:solidFill>
                <a:latin typeface="Bernard MT Condensed" panose="02050806060905020404" pitchFamily="18" charset="0"/>
                <a:ea typeface="+mn-ea"/>
              </a:rPr>
              <a:t>A response is required from the church on every level: (a) globally; (b) regionally; (c) nationally; (d) locally; and (e) individually. </a:t>
            </a:r>
          </a:p>
        </p:txBody>
      </p:sp>
      <p:sp>
        <p:nvSpPr>
          <p:cNvPr id="5" name="Rectangle 4"/>
          <p:cNvSpPr/>
          <p:nvPr/>
        </p:nvSpPr>
        <p:spPr>
          <a:xfrm rot="21301383">
            <a:off x="609601" y="2362593"/>
            <a:ext cx="7848600" cy="2308324"/>
          </a:xfrm>
          <a:prstGeom prst="rect">
            <a:avLst/>
          </a:prstGeom>
        </p:spPr>
        <p:txBody>
          <a:bodyPr>
            <a:spAutoFit/>
            <a:scene3d>
              <a:camera prst="orthographicFront"/>
              <a:lightRig rig="threePt" dir="t"/>
            </a:scene3d>
            <a:sp3d extrusionH="57150">
              <a:bevelT w="38100" h="38100" prst="angle"/>
            </a:sp3d>
          </a:bodyPr>
          <a:lstStyle/>
          <a:p>
            <a:pPr algn="ctr" eaLnBrk="1" hangingPunct="1">
              <a:defRPr/>
            </a:pPr>
            <a:r>
              <a:rPr lang="en-US" sz="7200" b="1" dirty="0" err="1">
                <a:latin typeface="Bernard MT Condensed" panose="02050806060905020404" pitchFamily="18" charset="0"/>
                <a:ea typeface="+mn-ea"/>
              </a:rPr>
              <a:t>Whatcha</a:t>
            </a:r>
            <a:r>
              <a:rPr lang="en-US" sz="7200" b="1" dirty="0">
                <a:latin typeface="Bernard MT Condensed" panose="02050806060905020404" pitchFamily="18" charset="0"/>
                <a:ea typeface="+mn-ea"/>
              </a:rPr>
              <a:t> </a:t>
            </a:r>
            <a:r>
              <a:rPr lang="en-US" sz="7200" b="1" dirty="0" err="1">
                <a:latin typeface="Bernard MT Condensed" panose="02050806060905020404" pitchFamily="18" charset="0"/>
                <a:ea typeface="+mn-ea"/>
              </a:rPr>
              <a:t>gonna</a:t>
            </a:r>
            <a:r>
              <a:rPr lang="en-US" sz="7200" b="1" dirty="0">
                <a:latin typeface="Bernard MT Condensed" panose="02050806060905020404" pitchFamily="18" charset="0"/>
                <a:ea typeface="+mn-ea"/>
              </a:rPr>
              <a:t> do about it?”</a:t>
            </a:r>
          </a:p>
        </p:txBody>
      </p:sp>
    </p:spTree>
  </p:cSld>
  <p:clrMapOvr>
    <a:masterClrMapping/>
  </p:clrMapOvr>
  <p:transition xmlns:p14="http://schemas.microsoft.com/office/powerpoint/2010/main" spd="slow">
    <p:blinds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 calcmode="lin" valueType="num">
                                      <p:cBhvr>
                                        <p:cTn id="17" dur="500" fill="hold"/>
                                        <p:tgtEl>
                                          <p:spTgt spid="5"/>
                                        </p:tgtEl>
                                        <p:attrNameLst>
                                          <p:attrName>style.rotation</p:attrName>
                                        </p:attrNameLst>
                                      </p:cBhvr>
                                      <p:tavLst>
                                        <p:tav tm="0">
                                          <p:val>
                                            <p:fltVal val="90"/>
                                          </p:val>
                                        </p:tav>
                                        <p:tav tm="100000">
                                          <p:val>
                                            <p:fltVal val="0"/>
                                          </p:val>
                                        </p:tav>
                                      </p:tavLst>
                                    </p:anim>
                                    <p:animEffect transition="in" filter="fade">
                                      <p:cBhvr>
                                        <p:cTn id="18" dur="500"/>
                                        <p:tgtEl>
                                          <p:spTgt spid="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 calcmode="lin" valueType="num">
                                      <p:cBhvr>
                                        <p:cTn id="25" dur="500" fill="hold"/>
                                        <p:tgtEl>
                                          <p:spTgt spid="4"/>
                                        </p:tgtEl>
                                        <p:attrNameLst>
                                          <p:attrName>style.rotation</p:attrName>
                                        </p:attrNameLst>
                                      </p:cBhvr>
                                      <p:tavLst>
                                        <p:tav tm="0">
                                          <p:val>
                                            <p:fltVal val="90"/>
                                          </p:val>
                                        </p:tav>
                                        <p:tav tm="100000">
                                          <p:val>
                                            <p:fltVal val="0"/>
                                          </p:val>
                                        </p:tav>
                                      </p:tavLst>
                                    </p:anim>
                                    <p:animEffect transition="in" filter="fade">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762000" y="1143000"/>
            <a:ext cx="6172200" cy="2308324"/>
          </a:xfrm>
          <a:prstGeom prst="rect">
            <a:avLst/>
          </a:prstGeom>
        </p:spPr>
        <p:txBody>
          <a:bodyPr>
            <a:spAutoFit/>
            <a:scene3d>
              <a:camera prst="orthographicFront"/>
              <a:lightRig rig="threePt" dir="t"/>
            </a:scene3d>
            <a:sp3d extrusionH="57150">
              <a:bevelT w="38100" h="38100" prst="angle"/>
            </a:sp3d>
          </a:bodyPr>
          <a:lstStyle/>
          <a:p>
            <a:pPr algn="ctr" eaLnBrk="1" hangingPunct="1">
              <a:defRPr/>
            </a:pPr>
            <a:r>
              <a:rPr lang="en-US" sz="3600" b="1" dirty="0">
                <a:solidFill>
                  <a:schemeClr val="bg1"/>
                </a:solidFill>
                <a:latin typeface="Bernard MT Condensed" panose="02050806060905020404" pitchFamily="18" charset="0"/>
                <a:ea typeface="+mn-ea"/>
              </a:rPr>
              <a:t>Our primary task as a church and as Christians on the earth is—and always will be—world evangelism.</a:t>
            </a:r>
          </a:p>
        </p:txBody>
      </p:sp>
      <p:sp>
        <p:nvSpPr>
          <p:cNvPr id="4" name="Rectangle 3"/>
          <p:cNvSpPr/>
          <p:nvPr/>
        </p:nvSpPr>
        <p:spPr>
          <a:xfrm>
            <a:off x="2514600" y="3810000"/>
            <a:ext cx="6477000" cy="2862322"/>
          </a:xfrm>
          <a:prstGeom prst="rect">
            <a:avLst/>
          </a:prstGeom>
        </p:spPr>
        <p:txBody>
          <a:bodyPr>
            <a:spAutoFit/>
            <a:scene3d>
              <a:camera prst="orthographicFront"/>
              <a:lightRig rig="threePt" dir="t"/>
            </a:scene3d>
            <a:sp3d extrusionH="57150">
              <a:bevelT w="38100" h="38100" prst="angle"/>
            </a:sp3d>
          </a:bodyPr>
          <a:lstStyle/>
          <a:p>
            <a:pPr algn="ctr" eaLnBrk="1" hangingPunct="1">
              <a:defRPr/>
            </a:pPr>
            <a:r>
              <a:rPr lang="en-US" sz="3600" b="1" dirty="0">
                <a:latin typeface="Bernard MT Condensed" panose="02050806060905020404" pitchFamily="18" charset="0"/>
                <a:ea typeface="+mn-ea"/>
              </a:rPr>
              <a:t>The International Bulletin of Missionary Research reveals that Christians make up about thirty-three percent of the world’s population.</a:t>
            </a:r>
          </a:p>
        </p:txBody>
      </p:sp>
    </p:spTree>
  </p:cSld>
  <p:clrMapOvr>
    <a:masterClrMapping/>
  </p:clrMapOvr>
  <p:transition xmlns:p14="http://schemas.microsoft.com/office/powerpoint/2010/main" spd="slow">
    <p:blinds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943600" y="0"/>
            <a:ext cx="3200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838200" y="152400"/>
            <a:ext cx="7239000" cy="2185214"/>
          </a:xfrm>
          <a:prstGeom prst="rect">
            <a:avLst/>
          </a:prstGeom>
        </p:spPr>
        <p:txBody>
          <a:bodyPr>
            <a:spAutoFit/>
          </a:bodyPr>
          <a:lstStyle/>
          <a:p>
            <a:pPr algn="ctr" eaLnBrk="1" hangingPunct="1">
              <a:defRPr/>
            </a:pPr>
            <a:r>
              <a:rPr lang="en-US" sz="3400" b="1" dirty="0">
                <a:ln w="19050">
                  <a:solidFill>
                    <a:schemeClr val="tx1"/>
                  </a:solidFill>
                </a:ln>
                <a:solidFill>
                  <a:srgbClr val="FF3B0D"/>
                </a:solidFill>
                <a:latin typeface="Bernard MT Condensed" panose="02050806060905020404" pitchFamily="18" charset="0"/>
                <a:ea typeface="+mn-ea"/>
              </a:rPr>
              <a:t>There are over 38,000 denominations and 4,410 foreign-mission sending agencies involved in completing the assignment of global evangelism.</a:t>
            </a:r>
          </a:p>
        </p:txBody>
      </p:sp>
      <p:sp>
        <p:nvSpPr>
          <p:cNvPr id="4" name="Rectangle 3"/>
          <p:cNvSpPr/>
          <p:nvPr/>
        </p:nvSpPr>
        <p:spPr>
          <a:xfrm>
            <a:off x="304800" y="2971800"/>
            <a:ext cx="8458200" cy="3754874"/>
          </a:xfrm>
          <a:prstGeom prst="rect">
            <a:avLst/>
          </a:prstGeom>
        </p:spPr>
        <p:txBody>
          <a:bodyPr>
            <a:spAutoFit/>
          </a:bodyPr>
          <a:lstStyle/>
          <a:p>
            <a:pPr algn="ctr" eaLnBrk="1" hangingPunct="1">
              <a:defRPr/>
            </a:pPr>
            <a:r>
              <a:rPr lang="en-US" sz="3400" b="1" dirty="0">
                <a:ln w="19050">
                  <a:solidFill>
                    <a:schemeClr val="tx1"/>
                  </a:solidFill>
                </a:ln>
                <a:solidFill>
                  <a:srgbClr val="FAC950"/>
                </a:solidFill>
                <a:latin typeface="Bernard MT Condensed" panose="02050806060905020404" pitchFamily="18" charset="0"/>
                <a:ea typeface="+mn-ea"/>
              </a:rPr>
              <a:t>Working with them is 448,000 missionaries and 5,409,000 Christian workers. Combined they spend 210 billion hours in evangelism per year; attract 2,465,000,000 listeners to their radio programs per month; and distribute 5,957,000 different book titles; and over 45,000 types of Christian periodicals.</a:t>
            </a:r>
          </a:p>
        </p:txBody>
      </p:sp>
    </p:spTree>
  </p:cSld>
  <p:clrMapOvr>
    <a:masterClrMapping/>
  </p:clrMapOvr>
  <p:transition xmlns:p14="http://schemas.microsoft.com/office/powerpoint/2010/main" spd="slow">
    <p:blinds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75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8)">
                                      <p:cBhvr>
                                        <p:cTn id="12"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838200" y="523875"/>
            <a:ext cx="7391400" cy="3416300"/>
          </a:xfrm>
          <a:prstGeom prst="rect">
            <a:avLst/>
          </a:prstGeom>
        </p:spPr>
        <p:txBody>
          <a:bodyPr>
            <a:spAutoFit/>
          </a:bodyPr>
          <a:lstStyle/>
          <a:p>
            <a:pPr algn="ctr" eaLnBrk="1" hangingPunct="1"/>
            <a:r>
              <a:rPr lang="en-US" sz="3600" b="1">
                <a:effectLst>
                  <a:outerShdw blurRad="38100" dist="38100" dir="2700000" algn="tl">
                    <a:srgbClr val="DDDDDD"/>
                  </a:outerShdw>
                </a:effectLst>
                <a:latin typeface="Bernard MT Condensed" charset="0"/>
              </a:rPr>
              <a:t>There are still over 6,000 unreached people groups; 4500 metropolises with populations exceeding 100,000 each; and 450 mega-cities with populations above 1,000,000 each that need to be reached. (Barrett, 1)</a:t>
            </a:r>
          </a:p>
        </p:txBody>
      </p:sp>
      <p:sp>
        <p:nvSpPr>
          <p:cNvPr id="4" name="Rectangle 3"/>
          <p:cNvSpPr/>
          <p:nvPr/>
        </p:nvSpPr>
        <p:spPr>
          <a:xfrm>
            <a:off x="228600" y="4648200"/>
            <a:ext cx="8758681" cy="1569660"/>
          </a:xfrm>
          <a:prstGeom prst="rect">
            <a:avLst/>
          </a:prstGeom>
        </p:spPr>
        <p:txBody>
          <a:bodyPr wrap="none">
            <a:spAutoFit/>
            <a:scene3d>
              <a:camera prst="orthographicFront"/>
              <a:lightRig rig="threePt" dir="t"/>
            </a:scene3d>
            <a:sp3d extrusionH="57150">
              <a:bevelT w="38100" h="38100" prst="angle"/>
            </a:sp3d>
          </a:bodyPr>
          <a:lstStyle/>
          <a:p>
            <a:pPr algn="ctr" eaLnBrk="1" hangingPunct="1">
              <a:defRPr/>
            </a:pPr>
            <a:r>
              <a:rPr lang="en-US" sz="9600" b="1" u="sng" dirty="0">
                <a:solidFill>
                  <a:srgbClr val="3366FF"/>
                </a:solidFill>
                <a:effectLst>
                  <a:outerShdw blurRad="60007" dist="310007" dir="7680000" sy="30000" kx="1300200" algn="ctr" rotWithShape="0">
                    <a:prstClr val="black">
                      <a:alpha val="32000"/>
                    </a:prstClr>
                  </a:outerShdw>
                </a:effectLst>
                <a:latin typeface="Bernard MT Condensed" panose="02050806060905020404" pitchFamily="18" charset="0"/>
                <a:ea typeface="+mn-ea"/>
              </a:rPr>
              <a:t>But,</a:t>
            </a:r>
            <a:r>
              <a:rPr lang="en-US" sz="8800" b="1" dirty="0">
                <a:solidFill>
                  <a:srgbClr val="3366FF"/>
                </a:solidFill>
                <a:effectLst>
                  <a:outerShdw blurRad="60007" dist="310007" dir="7680000" sy="30000" kx="1300200" algn="ctr" rotWithShape="0">
                    <a:prstClr val="black">
                      <a:alpha val="32000"/>
                    </a:prstClr>
                  </a:outerShdw>
                </a:effectLst>
                <a:latin typeface="Bernard MT Condensed" panose="02050806060905020404" pitchFamily="18" charset="0"/>
                <a:ea typeface="+mn-ea"/>
              </a:rPr>
              <a:t> </a:t>
            </a:r>
            <a:r>
              <a:rPr lang="en-US" sz="5400" b="1" dirty="0">
                <a:solidFill>
                  <a:srgbClr val="3366FF"/>
                </a:solidFill>
                <a:effectLst>
                  <a:outerShdw blurRad="60007" dist="310007" dir="7680000" sy="30000" kx="1300200" algn="ctr" rotWithShape="0">
                    <a:prstClr val="black">
                      <a:alpha val="32000"/>
                    </a:prstClr>
                  </a:outerShdw>
                </a:effectLst>
                <a:latin typeface="Bernard MT Condensed" panose="02050806060905020404" pitchFamily="18" charset="0"/>
                <a:ea typeface="+mn-ea"/>
              </a:rPr>
              <a:t>Progress is being made!</a:t>
            </a:r>
          </a:p>
        </p:txBody>
      </p:sp>
    </p:spTree>
  </p:cSld>
  <p:clrMapOvr>
    <a:masterClrMapping/>
  </p:clrMapOvr>
  <p:transition xmlns:p14="http://schemas.microsoft.com/office/powerpoint/2010/main" spd="slow">
    <p:blinds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3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out)">
                                      <p:cBhvr>
                                        <p:cTn id="7" dur="75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3" name="Rectangle 2"/>
          <p:cNvSpPr/>
          <p:nvPr/>
        </p:nvSpPr>
        <p:spPr>
          <a:xfrm>
            <a:off x="762000" y="1219200"/>
            <a:ext cx="7239000" cy="2554545"/>
          </a:xfrm>
          <a:prstGeom prst="rect">
            <a:avLst/>
          </a:prstGeom>
        </p:spPr>
        <p:txBody>
          <a:bodyPr>
            <a:spAutoFit/>
            <a:scene3d>
              <a:camera prst="orthographicFront"/>
              <a:lightRig rig="threePt" dir="t"/>
            </a:scene3d>
            <a:sp3d extrusionH="57150">
              <a:bevelT w="38100" h="38100" prst="relaxedInset"/>
            </a:sp3d>
          </a:bodyPr>
          <a:lstStyle/>
          <a:p>
            <a:pPr algn="ctr" eaLnBrk="1" hangingPunct="1">
              <a:defRPr/>
            </a:pPr>
            <a:r>
              <a:rPr lang="en-US" sz="4000" b="1" dirty="0">
                <a:solidFill>
                  <a:schemeClr val="bg1"/>
                </a:solidFill>
                <a:latin typeface="Bernard MT Condensed" panose="02050806060905020404" pitchFamily="18" charset="0"/>
                <a:ea typeface="+mn-ea"/>
              </a:rPr>
              <a:t>God has a master plan. The Bible is His revealed blueprint, or as Walter C. Kaiser, Jr. said, “the successive folds of a road map.”</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993426">
            <a:off x="3148414" y="3913946"/>
            <a:ext cx="4135874" cy="2584921"/>
          </a:xfrm>
          <a:prstGeom prst="rect">
            <a:avLst/>
          </a:prstGeom>
          <a:ln>
            <a:noFill/>
          </a:ln>
          <a:effectLst>
            <a:softEdge rad="112500"/>
          </a:effectLst>
        </p:spPr>
      </p:pic>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9373"/>
          <a:stretch/>
        </p:blipFill>
        <p:spPr>
          <a:xfrm rot="349872" flipV="1">
            <a:off x="5950916" y="3874529"/>
            <a:ext cx="2979737" cy="2775016"/>
          </a:xfrm>
          <a:prstGeom prst="ellipse">
            <a:avLst/>
          </a:prstGeom>
          <a:ln>
            <a:noFill/>
          </a:ln>
          <a:effectLst>
            <a:softEdge rad="112500"/>
          </a:effectLst>
        </p:spPr>
      </p:pic>
    </p:spTree>
  </p:cSld>
  <p:clrMapOvr>
    <a:masterClrMapping/>
  </p:clrMapOvr>
  <p:transition xmlns:p14="http://schemas.microsoft.com/office/powerpoint/2010/main" spd="slow">
    <p:blinds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76200" y="243322"/>
            <a:ext cx="7467600" cy="1938992"/>
          </a:xfrm>
          <a:prstGeom prst="rect">
            <a:avLst/>
          </a:prstGeom>
        </p:spPr>
        <p:txBody>
          <a:bodyPr>
            <a:spAutoFit/>
            <a:scene3d>
              <a:camera prst="orthographicFront"/>
              <a:lightRig rig="threePt" dir="t"/>
            </a:scene3d>
            <a:sp3d extrusionH="57150">
              <a:bevelT w="38100" h="38100" prst="relaxedInset"/>
            </a:sp3d>
          </a:bodyPr>
          <a:lstStyle/>
          <a:p>
            <a:pPr eaLnBrk="1" hangingPunct="1">
              <a:defRPr/>
            </a:pPr>
            <a:r>
              <a:rPr lang="en-US" sz="4000" b="1" dirty="0">
                <a:ln>
                  <a:solidFill>
                    <a:schemeClr val="tx1"/>
                  </a:solidFill>
                </a:ln>
                <a:solidFill>
                  <a:srgbClr val="FF3B0D"/>
                </a:solidFill>
                <a:latin typeface="Bernard MT Condensed" panose="02050806060905020404" pitchFamily="18" charset="0"/>
                <a:ea typeface="+mn-ea"/>
              </a:rPr>
              <a:t>A brief look at the following Scriptures show that God did—and does—have a plan:</a:t>
            </a:r>
          </a:p>
        </p:txBody>
      </p:sp>
      <p:sp>
        <p:nvSpPr>
          <p:cNvPr id="4" name="Rectangle 3"/>
          <p:cNvSpPr/>
          <p:nvPr/>
        </p:nvSpPr>
        <p:spPr>
          <a:xfrm>
            <a:off x="838200" y="2667000"/>
            <a:ext cx="8001000" cy="1754326"/>
          </a:xfrm>
          <a:prstGeom prst="rect">
            <a:avLst/>
          </a:prstGeom>
        </p:spPr>
        <p:txBody>
          <a:bodyPr>
            <a:spAutoFit/>
            <a:scene3d>
              <a:camera prst="orthographicFront"/>
              <a:lightRig rig="threePt" dir="t"/>
            </a:scene3d>
            <a:sp3d extrusionH="57150">
              <a:bevelT w="38100" h="38100" prst="relaxedInset"/>
            </a:sp3d>
          </a:bodyPr>
          <a:lstStyle/>
          <a:p>
            <a:pPr eaLnBrk="1" hangingPunct="1">
              <a:defRPr/>
            </a:pPr>
            <a:r>
              <a:rPr lang="en-US" sz="3600" b="1" dirty="0">
                <a:latin typeface="Bernard MT Condensed" panose="02050806060905020404" pitchFamily="18" charset="0"/>
                <a:ea typeface="+mn-ea"/>
              </a:rPr>
              <a:t>“But they do not know the thoughts of the LORD; they do not understand his plan” (Micah 4:12). </a:t>
            </a:r>
          </a:p>
        </p:txBody>
      </p:sp>
      <p:sp>
        <p:nvSpPr>
          <p:cNvPr id="5" name="Rectangle 4"/>
          <p:cNvSpPr/>
          <p:nvPr/>
        </p:nvSpPr>
        <p:spPr>
          <a:xfrm>
            <a:off x="1828800" y="4648200"/>
            <a:ext cx="7315200" cy="1754326"/>
          </a:xfrm>
          <a:prstGeom prst="rect">
            <a:avLst/>
          </a:prstGeom>
        </p:spPr>
        <p:txBody>
          <a:bodyPr>
            <a:spAutoFit/>
            <a:scene3d>
              <a:camera prst="orthographicFront"/>
              <a:lightRig rig="threePt" dir="t"/>
            </a:scene3d>
            <a:sp3d extrusionH="57150">
              <a:bevelT w="38100" h="38100" prst="relaxedInset"/>
            </a:sp3d>
          </a:bodyPr>
          <a:lstStyle/>
          <a:p>
            <a:pPr eaLnBrk="1" hangingPunct="1">
              <a:defRPr/>
            </a:pPr>
            <a:r>
              <a:rPr lang="en-US" sz="3600" b="1" dirty="0">
                <a:ln>
                  <a:solidFill>
                    <a:schemeClr val="tx1"/>
                  </a:solidFill>
                </a:ln>
                <a:solidFill>
                  <a:srgbClr val="FAC950"/>
                </a:solidFill>
                <a:latin typeface="Bernard MT Condensed" panose="02050806060905020404" pitchFamily="18" charset="0"/>
                <a:ea typeface="+mn-ea"/>
              </a:rPr>
              <a:t>“But the plans of the LORD stand firm forever, the purposes of his heart through all generations” (Psalms 33:11).</a:t>
            </a:r>
          </a:p>
        </p:txBody>
      </p:sp>
    </p:spTree>
  </p:cSld>
  <p:clrMapOvr>
    <a:masterClrMapping/>
  </p:clrMapOvr>
  <p:transition xmlns:p14="http://schemas.microsoft.com/office/powerpoint/2010/main" spd="slow">
    <p:blinds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304800" y="762000"/>
            <a:ext cx="8534400" cy="3046988"/>
          </a:xfrm>
          <a:prstGeom prst="rect">
            <a:avLst/>
          </a:prstGeom>
        </p:spPr>
        <p:txBody>
          <a:bodyPr>
            <a:spAutoFit/>
            <a:scene3d>
              <a:camera prst="orthographicFront"/>
              <a:lightRig rig="threePt" dir="t"/>
            </a:scene3d>
            <a:sp3d extrusionH="57150">
              <a:bevelT w="38100" h="38100" prst="relaxedInset"/>
            </a:sp3d>
          </a:bodyPr>
          <a:lstStyle/>
          <a:p>
            <a:pPr algn="ctr" eaLnBrk="1" hangingPunct="1">
              <a:defRPr/>
            </a:pPr>
            <a:r>
              <a:rPr lang="en-US" sz="3200" b="1" dirty="0">
                <a:solidFill>
                  <a:srgbClr val="FAC950"/>
                </a:solidFill>
                <a:latin typeface="Bernard MT Condensed" panose="02050806060905020404" pitchFamily="18" charset="0"/>
                <a:ea typeface="+mn-ea"/>
              </a:rPr>
              <a:t>“I am the first and I am the last; apart from me there is no God. Who then is like me? Let him proclaim it. Let him declare and lay out before me what has happened since I established my ancient people, and what is yet to come — yes, let him foretell what will come” (Isaiah 44:6-7).</a:t>
            </a:r>
          </a:p>
        </p:txBody>
      </p:sp>
      <p:sp>
        <p:nvSpPr>
          <p:cNvPr id="4" name="Rectangle 3"/>
          <p:cNvSpPr/>
          <p:nvPr/>
        </p:nvSpPr>
        <p:spPr>
          <a:xfrm>
            <a:off x="76200" y="4611231"/>
            <a:ext cx="8991600" cy="2092881"/>
          </a:xfrm>
          <a:prstGeom prst="rect">
            <a:avLst/>
          </a:prstGeom>
        </p:spPr>
        <p:txBody>
          <a:bodyPr>
            <a:spAutoFit/>
            <a:scene3d>
              <a:camera prst="orthographicFront"/>
              <a:lightRig rig="threePt" dir="t"/>
            </a:scene3d>
            <a:sp3d extrusionH="57150">
              <a:bevelT w="38100" h="38100"/>
            </a:sp3d>
          </a:bodyPr>
          <a:lstStyle/>
          <a:p>
            <a:pPr algn="ctr" eaLnBrk="1" hangingPunct="1">
              <a:defRPr/>
            </a:pPr>
            <a:r>
              <a:rPr lang="en-US" sz="2600" b="1" dirty="0">
                <a:latin typeface="Bernard MT Condensed" panose="02050806060905020404" pitchFamily="18" charset="0"/>
                <a:ea typeface="+mn-ea"/>
              </a:rPr>
              <a:t>“Remember the former things, those of long ago; I am God, and there is no other; I am God, and there is none like me. I make known the end from the beginning, from ancient times, what is still to come. I say: My purpose will stand, and I will do all that I please” (Isaiah 46:9-10).</a:t>
            </a:r>
          </a:p>
        </p:txBody>
      </p:sp>
    </p:spTree>
  </p:cSld>
  <p:clrMapOvr>
    <a:masterClrMapping/>
  </p:clrMapOvr>
  <p:transition xmlns:p14="http://schemas.microsoft.com/office/powerpoint/2010/main" spd="slow">
    <p:blinds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5"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vertic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5"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1447800" y="2590800"/>
            <a:ext cx="7391400" cy="1323439"/>
          </a:xfrm>
          <a:prstGeom prst="rect">
            <a:avLst/>
          </a:prstGeom>
        </p:spPr>
        <p:txBody>
          <a:bodyPr>
            <a:spAutoFit/>
            <a:scene3d>
              <a:camera prst="orthographicFront"/>
              <a:lightRig rig="threePt" dir="t"/>
            </a:scene3d>
            <a:sp3d extrusionH="57150">
              <a:bevelT w="38100" h="38100" prst="angle"/>
            </a:sp3d>
          </a:bodyPr>
          <a:lstStyle/>
          <a:p>
            <a:pPr eaLnBrk="1" hangingPunct="1">
              <a:defRPr/>
            </a:pPr>
            <a:r>
              <a:rPr lang="en-US" sz="4000" b="1" dirty="0">
                <a:latin typeface="Bernard MT Condensed" panose="02050806060905020404" pitchFamily="18" charset="0"/>
                <a:ea typeface="+mn-ea"/>
              </a:rPr>
              <a:t>Only Genesis 1-2 and Revelation 21-22 remain unmarked by sin.</a:t>
            </a:r>
          </a:p>
        </p:txBody>
      </p:sp>
      <p:sp>
        <p:nvSpPr>
          <p:cNvPr id="4" name="Rectangle 3"/>
          <p:cNvSpPr/>
          <p:nvPr/>
        </p:nvSpPr>
        <p:spPr>
          <a:xfrm>
            <a:off x="152400" y="261610"/>
            <a:ext cx="7353300" cy="1938992"/>
          </a:xfrm>
          <a:prstGeom prst="rect">
            <a:avLst/>
          </a:prstGeom>
        </p:spPr>
        <p:txBody>
          <a:bodyPr>
            <a:spAutoFit/>
            <a:scene3d>
              <a:camera prst="orthographicFront"/>
              <a:lightRig rig="threePt" dir="t"/>
            </a:scene3d>
            <a:sp3d extrusionH="57150">
              <a:bevelT w="38100" h="38100" prst="angle"/>
            </a:sp3d>
          </a:bodyPr>
          <a:lstStyle/>
          <a:p>
            <a:pPr eaLnBrk="1" hangingPunct="1">
              <a:defRPr/>
            </a:pPr>
            <a:r>
              <a:rPr lang="en-US" sz="4000" b="1" dirty="0">
                <a:ln>
                  <a:solidFill>
                    <a:schemeClr val="tx1"/>
                  </a:solidFill>
                </a:ln>
                <a:solidFill>
                  <a:srgbClr val="FAC950"/>
                </a:solidFill>
                <a:latin typeface="Bernard MT Condensed" panose="02050806060905020404" pitchFamily="18" charset="0"/>
                <a:ea typeface="+mn-ea"/>
              </a:rPr>
              <a:t>Genesis 1:26-28 discloses the cultural mandate for Adam and his </a:t>
            </a:r>
            <a:r>
              <a:rPr lang="en-US" sz="4000" b="1" dirty="0" err="1">
                <a:ln>
                  <a:solidFill>
                    <a:schemeClr val="tx1"/>
                  </a:solidFill>
                </a:ln>
                <a:solidFill>
                  <a:srgbClr val="FAC950"/>
                </a:solidFill>
                <a:latin typeface="Bernard MT Condensed" panose="02050806060905020404" pitchFamily="18" charset="0"/>
                <a:ea typeface="+mn-ea"/>
              </a:rPr>
              <a:t>descendents</a:t>
            </a:r>
            <a:r>
              <a:rPr lang="en-US" sz="4000" b="1" dirty="0">
                <a:ln>
                  <a:solidFill>
                    <a:schemeClr val="tx1"/>
                  </a:solidFill>
                </a:ln>
                <a:solidFill>
                  <a:srgbClr val="FAC950"/>
                </a:solidFill>
                <a:latin typeface="Bernard MT Condensed" panose="02050806060905020404" pitchFamily="18" charset="0"/>
                <a:ea typeface="+mn-ea"/>
              </a:rPr>
              <a:t>. </a:t>
            </a:r>
          </a:p>
        </p:txBody>
      </p:sp>
      <p:sp>
        <p:nvSpPr>
          <p:cNvPr id="5" name="Rectangle 4"/>
          <p:cNvSpPr/>
          <p:nvPr/>
        </p:nvSpPr>
        <p:spPr>
          <a:xfrm>
            <a:off x="2590800" y="4648200"/>
            <a:ext cx="6553200" cy="1938992"/>
          </a:xfrm>
          <a:prstGeom prst="rect">
            <a:avLst/>
          </a:prstGeom>
        </p:spPr>
        <p:txBody>
          <a:bodyPr>
            <a:spAutoFit/>
            <a:scene3d>
              <a:camera prst="orthographicFront"/>
              <a:lightRig rig="threePt" dir="t"/>
            </a:scene3d>
            <a:sp3d extrusionH="57150">
              <a:bevelT w="38100" h="38100" prst="angle"/>
            </a:sp3d>
          </a:bodyPr>
          <a:lstStyle/>
          <a:p>
            <a:pPr eaLnBrk="1" hangingPunct="1">
              <a:defRPr/>
            </a:pPr>
            <a:r>
              <a:rPr lang="en-US" sz="4000" b="1" dirty="0">
                <a:ln>
                  <a:solidFill>
                    <a:schemeClr val="tx1"/>
                  </a:solidFill>
                </a:ln>
                <a:solidFill>
                  <a:srgbClr val="3366FF"/>
                </a:solidFill>
                <a:latin typeface="Bernard MT Condensed" panose="02050806060905020404" pitchFamily="18" charset="0"/>
                <a:ea typeface="+mn-ea"/>
              </a:rPr>
              <a:t>In Genesis 3 we sadly find the fall of man but there is a glimpse of hope.</a:t>
            </a:r>
          </a:p>
        </p:txBody>
      </p:sp>
    </p:spTree>
  </p:cSld>
  <p:clrMapOvr>
    <a:masterClrMapping/>
  </p:clrMapOvr>
  <p:transition xmlns:p14="http://schemas.microsoft.com/office/powerpoint/2010/main" spd="slow">
    <p:blinds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amond(in)">
                                      <p:cBhvr>
                                        <p:cTn id="12" dur="1000"/>
                                        <p:tgtEl>
                                          <p:spTgt spid="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amond(in)">
                                      <p:cBhvr>
                                        <p:cTn id="1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914400" y="1371600"/>
            <a:ext cx="7010400" cy="2862322"/>
          </a:xfrm>
          <a:prstGeom prst="rect">
            <a:avLst/>
          </a:prstGeom>
        </p:spPr>
        <p:txBody>
          <a:bodyPr>
            <a:spAutoFit/>
            <a:scene3d>
              <a:camera prst="orthographicFront"/>
              <a:lightRig rig="threePt" dir="t"/>
            </a:scene3d>
            <a:sp3d extrusionH="57150">
              <a:bevelT h="25400" prst="softRound"/>
            </a:sp3d>
          </a:bodyPr>
          <a:lstStyle/>
          <a:p>
            <a:pPr algn="ctr" eaLnBrk="1" hangingPunct="1">
              <a:defRPr/>
            </a:pPr>
            <a:r>
              <a:rPr lang="en-US" sz="3600" b="1" dirty="0">
                <a:solidFill>
                  <a:srgbClr val="FF3B0D"/>
                </a:solidFill>
                <a:effectLst>
                  <a:outerShdw blurRad="60007" dist="310007" dir="7680000" sy="30000" kx="1300200" algn="ctr" rotWithShape="0">
                    <a:prstClr val="black">
                      <a:alpha val="32000"/>
                    </a:prstClr>
                  </a:outerShdw>
                </a:effectLst>
                <a:latin typeface="Bernard MT Condensed" panose="02050806060905020404" pitchFamily="18" charset="0"/>
                <a:ea typeface="+mn-ea"/>
              </a:rPr>
              <a:t>In Genesis 3:15 God reveals His plan to save mankind from their sin, and the stage is set for the rest of human history. This verse is referred to as </a:t>
            </a:r>
            <a:r>
              <a:rPr lang="en-US" sz="3600" b="1" dirty="0" err="1">
                <a:solidFill>
                  <a:srgbClr val="FF3B0D"/>
                </a:solidFill>
                <a:effectLst>
                  <a:outerShdw blurRad="60007" dist="310007" dir="7680000" sy="30000" kx="1300200" algn="ctr" rotWithShape="0">
                    <a:prstClr val="black">
                      <a:alpha val="32000"/>
                    </a:prstClr>
                  </a:outerShdw>
                </a:effectLst>
                <a:latin typeface="Bernard MT Condensed" panose="02050806060905020404" pitchFamily="18" charset="0"/>
                <a:ea typeface="+mn-ea"/>
              </a:rPr>
              <a:t>protoevangelium</a:t>
            </a:r>
            <a:r>
              <a:rPr lang="en-US" sz="3600" b="1" dirty="0">
                <a:solidFill>
                  <a:srgbClr val="FF3B0D"/>
                </a:solidFill>
                <a:effectLst>
                  <a:outerShdw blurRad="60007" dist="310007" dir="7680000" sy="30000" kx="1300200" algn="ctr" rotWithShape="0">
                    <a:prstClr val="black">
                      <a:alpha val="32000"/>
                    </a:prstClr>
                  </a:outerShdw>
                </a:effectLst>
                <a:latin typeface="Bernard MT Condensed" panose="02050806060905020404" pitchFamily="18" charset="0"/>
                <a:ea typeface="+mn-ea"/>
              </a:rPr>
              <a:t>.</a:t>
            </a:r>
          </a:p>
        </p:txBody>
      </p:sp>
      <p:sp>
        <p:nvSpPr>
          <p:cNvPr id="4" name="Rectangle 3"/>
          <p:cNvSpPr/>
          <p:nvPr/>
        </p:nvSpPr>
        <p:spPr>
          <a:xfrm>
            <a:off x="2362200" y="4777502"/>
            <a:ext cx="6553200" cy="1754326"/>
          </a:xfrm>
          <a:prstGeom prst="rect">
            <a:avLst/>
          </a:prstGeom>
        </p:spPr>
        <p:txBody>
          <a:bodyPr>
            <a:spAutoFit/>
            <a:scene3d>
              <a:camera prst="orthographicFront"/>
              <a:lightRig rig="threePt" dir="t"/>
            </a:scene3d>
            <a:sp3d extrusionH="57150">
              <a:bevelT h="25400" prst="softRound"/>
            </a:sp3d>
          </a:bodyPr>
          <a:lstStyle/>
          <a:p>
            <a:pPr algn="ctr" eaLnBrk="1" hangingPunct="1">
              <a:defRPr/>
            </a:pPr>
            <a:r>
              <a:rPr lang="en-US" sz="3600" b="1" dirty="0">
                <a:solidFill>
                  <a:srgbClr val="FAC950"/>
                </a:solidFill>
                <a:effectLst>
                  <a:outerShdw blurRad="60007" dist="310007" dir="7680000" sy="30000" kx="1300200" algn="ctr" rotWithShape="0">
                    <a:prstClr val="black">
                      <a:alpha val="32000"/>
                    </a:prstClr>
                  </a:outerShdw>
                </a:effectLst>
                <a:latin typeface="Bernard MT Condensed" panose="02050806060905020404" pitchFamily="18" charset="0"/>
                <a:ea typeface="+mn-ea"/>
              </a:rPr>
              <a:t>In Genesis 12 a covenant is established with Abraham to become the father of many nations.</a:t>
            </a:r>
          </a:p>
        </p:txBody>
      </p:sp>
    </p:spTree>
  </p:cSld>
  <p:clrMapOvr>
    <a:masterClrMapping/>
  </p:clrMapOvr>
  <p:transition xmlns:p14="http://schemas.microsoft.com/office/powerpoint/2010/main" spd="slow">
    <p:blinds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52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53" presetClass="entr" presetSubtype="528"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anim calcmode="lin" valueType="num">
                                      <p:cBhvr>
                                        <p:cTn id="19" dur="500" fill="hold"/>
                                        <p:tgtEl>
                                          <p:spTgt spid="4"/>
                                        </p:tgtEl>
                                        <p:attrNameLst>
                                          <p:attrName>ppt_x</p:attrName>
                                        </p:attrNameLst>
                                      </p:cBhvr>
                                      <p:tavLst>
                                        <p:tav tm="0">
                                          <p:val>
                                            <p:fltVal val="0.5"/>
                                          </p:val>
                                        </p:tav>
                                        <p:tav tm="100000">
                                          <p:val>
                                            <p:strVal val="#ppt_x"/>
                                          </p:val>
                                        </p:tav>
                                      </p:tavLst>
                                    </p:anim>
                                    <p:anim calcmode="lin" valueType="num">
                                      <p:cBhvr>
                                        <p:cTn id="20" dur="500" fill="hold"/>
                                        <p:tgtEl>
                                          <p:spTgt spid="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18288" y="381000"/>
            <a:ext cx="7677912" cy="1938992"/>
          </a:xfrm>
          <a:prstGeom prst="rect">
            <a:avLst/>
          </a:prstGeom>
        </p:spPr>
        <p:txBody>
          <a:bodyPr>
            <a:spAutoFit/>
            <a:scene3d>
              <a:camera prst="orthographicFront"/>
              <a:lightRig rig="threePt" dir="t"/>
            </a:scene3d>
            <a:sp3d extrusionH="57150">
              <a:bevelT w="38100" h="38100"/>
            </a:sp3d>
          </a:bodyPr>
          <a:lstStyle/>
          <a:p>
            <a:pPr algn="ctr" eaLnBrk="1" hangingPunct="1">
              <a:defRPr/>
            </a:pPr>
            <a:r>
              <a:rPr lang="en-US" sz="4000" b="1" dirty="0">
                <a:ln w="28575">
                  <a:solidFill>
                    <a:srgbClr val="FAC950"/>
                  </a:solidFill>
                </a:ln>
                <a:latin typeface="Bernard MT Condensed" panose="02050806060905020404" pitchFamily="18" charset="0"/>
                <a:ea typeface="+mn-ea"/>
              </a:rPr>
              <a:t>In 2 Samuel 7:12-13, 16 God made another covenant with David and His </a:t>
            </a:r>
            <a:r>
              <a:rPr lang="en-US" sz="4000" b="1" dirty="0" err="1">
                <a:ln w="28575">
                  <a:solidFill>
                    <a:srgbClr val="FAC950"/>
                  </a:solidFill>
                </a:ln>
                <a:latin typeface="Bernard MT Condensed" panose="02050806060905020404" pitchFamily="18" charset="0"/>
                <a:ea typeface="+mn-ea"/>
              </a:rPr>
              <a:t>descendents</a:t>
            </a:r>
            <a:r>
              <a:rPr lang="en-US" sz="4000" b="1" dirty="0">
                <a:ln w="28575">
                  <a:solidFill>
                    <a:srgbClr val="FAC950"/>
                  </a:solidFill>
                </a:ln>
                <a:latin typeface="Bernard MT Condensed" panose="02050806060905020404" pitchFamily="18" charset="0"/>
                <a:ea typeface="+mn-ea"/>
              </a:rPr>
              <a:t>.</a:t>
            </a:r>
          </a:p>
        </p:txBody>
      </p:sp>
      <p:sp>
        <p:nvSpPr>
          <p:cNvPr id="4" name="Rectangle 3"/>
          <p:cNvSpPr/>
          <p:nvPr/>
        </p:nvSpPr>
        <p:spPr>
          <a:xfrm>
            <a:off x="2057400" y="5400111"/>
            <a:ext cx="7086600" cy="1323439"/>
          </a:xfrm>
          <a:prstGeom prst="rect">
            <a:avLst/>
          </a:prstGeom>
        </p:spPr>
        <p:txBody>
          <a:bodyPr>
            <a:spAutoFit/>
            <a:scene3d>
              <a:camera prst="orthographicFront"/>
              <a:lightRig rig="threePt" dir="t"/>
            </a:scene3d>
            <a:sp3d extrusionH="57150">
              <a:bevelT w="38100" h="38100"/>
            </a:sp3d>
          </a:bodyPr>
          <a:lstStyle/>
          <a:p>
            <a:pPr algn="ctr" eaLnBrk="1" hangingPunct="1">
              <a:defRPr/>
            </a:pPr>
            <a:r>
              <a:rPr lang="en-US" sz="4000" b="1" dirty="0">
                <a:ln w="28575">
                  <a:solidFill>
                    <a:schemeClr val="tx1"/>
                  </a:solidFill>
                </a:ln>
                <a:solidFill>
                  <a:srgbClr val="FAC950"/>
                </a:solidFill>
                <a:latin typeface="Bernard MT Condensed" panose="02050806060905020404" pitchFamily="18" charset="0"/>
                <a:ea typeface="+mn-ea"/>
              </a:rPr>
              <a:t>An eternal kingdom would be established and a king—one Jesus.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rcRect r="2036" b="19420"/>
          <a:stretch>
            <a:fillRect/>
          </a:stretch>
        </p:blipFill>
        <p:spPr bwMode="auto">
          <a:xfrm>
            <a:off x="3429000" y="2286000"/>
            <a:ext cx="2819400" cy="2981325"/>
          </a:xfrm>
          <a:prstGeom prst="rect">
            <a:avLst/>
          </a:prstGeom>
          <a:noFill/>
          <a:ln>
            <a:noFill/>
          </a:ln>
          <a:effectLst>
            <a:outerShdw blurRad="292100" dist="139700" dir="2700000" algn="tl" rotWithShape="0">
              <a:srgbClr val="333333">
                <a:alpha val="6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p:blinds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37"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37"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outVertical)">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37"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outVertic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685800" y="1143000"/>
            <a:ext cx="7391400" cy="1200329"/>
          </a:xfrm>
          <a:prstGeom prst="rect">
            <a:avLst/>
          </a:prstGeom>
        </p:spPr>
        <p:txBody>
          <a:bodyPr>
            <a:spAutoFit/>
            <a:scene3d>
              <a:camera prst="orthographicFront"/>
              <a:lightRig rig="threePt" dir="t"/>
            </a:scene3d>
            <a:sp3d extrusionH="57150">
              <a:bevelT h="25400" prst="softRound"/>
            </a:sp3d>
          </a:bodyPr>
          <a:lstStyle/>
          <a:p>
            <a:pPr algn="ctr" eaLnBrk="1" hangingPunct="1">
              <a:defRPr/>
            </a:pPr>
            <a:r>
              <a:rPr lang="en-US" sz="3600" b="1" dirty="0">
                <a:latin typeface="Bernard MT Condensed" panose="02050806060905020404" pitchFamily="18" charset="0"/>
                <a:ea typeface="+mn-ea"/>
              </a:rPr>
              <a:t>Over 300 Old Testament Scriptures declare God’s desire to bless the nations. </a:t>
            </a:r>
          </a:p>
        </p:txBody>
      </p:sp>
      <p:sp>
        <p:nvSpPr>
          <p:cNvPr id="4" name="Rectangle 3"/>
          <p:cNvSpPr/>
          <p:nvPr/>
        </p:nvSpPr>
        <p:spPr>
          <a:xfrm>
            <a:off x="1868424" y="4953000"/>
            <a:ext cx="7239000" cy="1754326"/>
          </a:xfrm>
          <a:prstGeom prst="rect">
            <a:avLst/>
          </a:prstGeom>
        </p:spPr>
        <p:txBody>
          <a:bodyPr>
            <a:spAutoFit/>
            <a:scene3d>
              <a:camera prst="orthographicFront"/>
              <a:lightRig rig="threePt" dir="t"/>
            </a:scene3d>
            <a:sp3d extrusionH="57150">
              <a:bevelT h="25400" prst="softRound"/>
            </a:sp3d>
          </a:bodyPr>
          <a:lstStyle/>
          <a:p>
            <a:pPr algn="ctr" eaLnBrk="1" hangingPunct="1">
              <a:defRPr/>
            </a:pPr>
            <a:r>
              <a:rPr lang="en-US" sz="3600" b="1" dirty="0">
                <a:latin typeface="Bernard MT Condensed" panose="02050806060905020404" pitchFamily="18" charset="0"/>
                <a:ea typeface="+mn-ea"/>
              </a:rPr>
              <a:t>Literally hundreds of prophecies scatter the pages of the Old Testament prophets concerning the coming Messiah.</a:t>
            </a:r>
          </a:p>
        </p:txBody>
      </p:sp>
      <p:sp>
        <p:nvSpPr>
          <p:cNvPr id="5" name="Rectangle 4"/>
          <p:cNvSpPr/>
          <p:nvPr/>
        </p:nvSpPr>
        <p:spPr>
          <a:xfrm>
            <a:off x="2286000" y="2678668"/>
            <a:ext cx="4572000" cy="1938992"/>
          </a:xfrm>
          <a:prstGeom prst="rect">
            <a:avLst/>
          </a:prstGeom>
        </p:spPr>
        <p:txBody>
          <a:bodyPr>
            <a:spAutoFit/>
            <a:scene3d>
              <a:camera prst="orthographicFront"/>
              <a:lightRig rig="threePt" dir="t"/>
            </a:scene3d>
            <a:sp3d extrusionH="57150">
              <a:bevelT h="25400" prst="softRound"/>
            </a:sp3d>
          </a:bodyPr>
          <a:lstStyle/>
          <a:p>
            <a:pPr algn="ctr" eaLnBrk="1" hangingPunct="1">
              <a:defRPr/>
            </a:pPr>
            <a:r>
              <a:rPr lang="en-US" sz="4000" b="1" dirty="0">
                <a:solidFill>
                  <a:srgbClr val="FF3B0D"/>
                </a:solidFill>
                <a:latin typeface="Bernard MT Condensed" panose="02050806060905020404" pitchFamily="18" charset="0"/>
                <a:ea typeface="+mn-ea"/>
              </a:rPr>
              <a:t>Psalms is considered to be a great missionary book.</a:t>
            </a:r>
          </a:p>
        </p:txBody>
      </p:sp>
    </p:spTree>
  </p:cSld>
  <p:clrMapOvr>
    <a:masterClrMapping/>
  </p:clrMapOvr>
  <p:transition xmlns:p14="http://schemas.microsoft.com/office/powerpoint/2010/main" spd="slow">
    <p:blinds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6"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6"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705600" y="0"/>
            <a:ext cx="2438400" cy="523220"/>
          </a:xfrm>
          <a:prstGeom prst="rect">
            <a:avLst/>
          </a:prstGeom>
          <a:noFill/>
        </p:spPr>
        <p:txBody>
          <a:bodyPr>
            <a:spAutoFit/>
            <a:scene3d>
              <a:camera prst="orthographicFront"/>
              <a:lightRig rig="threePt" dir="t"/>
            </a:scene3d>
            <a:sp3d extrusionH="57150">
              <a:bevelT w="38100" h="38100"/>
            </a:sp3d>
          </a:bodyPr>
          <a:lstStyle/>
          <a:p>
            <a:pPr algn="r" eaLnBrk="1" hangingPunct="1">
              <a:defRPr/>
            </a:pPr>
            <a:r>
              <a:rPr lang="en-US" sz="1400" b="1" dirty="0">
                <a:solidFill>
                  <a:srgbClr val="FF3B0D"/>
                </a:solidFill>
                <a:latin typeface="Bernard MT Condensed" pitchFamily="18" charset="0"/>
                <a:ea typeface="+mn-ea"/>
              </a:rPr>
              <a:t>Discovering our Role in Keeping with God’s Heartbeat</a:t>
            </a:r>
          </a:p>
        </p:txBody>
      </p:sp>
      <p:sp>
        <p:nvSpPr>
          <p:cNvPr id="2" name="Rectangle 1"/>
          <p:cNvSpPr/>
          <p:nvPr/>
        </p:nvSpPr>
        <p:spPr>
          <a:xfrm>
            <a:off x="0" y="381000"/>
            <a:ext cx="5791200" cy="1938992"/>
          </a:xfrm>
          <a:prstGeom prst="rect">
            <a:avLst/>
          </a:prstGeom>
        </p:spPr>
        <p:txBody>
          <a:bodyPr>
            <a:spAutoFit/>
            <a:scene3d>
              <a:camera prst="orthographicFront"/>
              <a:lightRig rig="threePt" dir="t"/>
            </a:scene3d>
            <a:sp3d extrusionH="57150">
              <a:bevelT h="25400" prst="softRound"/>
            </a:sp3d>
          </a:bodyPr>
          <a:lstStyle/>
          <a:p>
            <a:pPr algn="ctr" eaLnBrk="1" hangingPunct="1">
              <a:defRPr/>
            </a:pPr>
            <a:r>
              <a:rPr lang="en-US" sz="4000" b="1" dirty="0">
                <a:latin typeface="Bernard MT Condensed" panose="02050806060905020404" pitchFamily="18" charset="0"/>
                <a:ea typeface="+mn-ea"/>
              </a:rPr>
              <a:t>The Old Testament points forward to a Savior saying: “He’s coming.”</a:t>
            </a:r>
          </a:p>
        </p:txBody>
      </p:sp>
      <p:sp>
        <p:nvSpPr>
          <p:cNvPr id="4" name="Rectangle 3"/>
          <p:cNvSpPr/>
          <p:nvPr/>
        </p:nvSpPr>
        <p:spPr>
          <a:xfrm>
            <a:off x="3733800" y="4572000"/>
            <a:ext cx="5410200" cy="1938992"/>
          </a:xfrm>
          <a:prstGeom prst="rect">
            <a:avLst/>
          </a:prstGeom>
        </p:spPr>
        <p:txBody>
          <a:bodyPr>
            <a:spAutoFit/>
            <a:scene3d>
              <a:camera prst="orthographicFront"/>
              <a:lightRig rig="threePt" dir="t"/>
            </a:scene3d>
            <a:sp3d extrusionH="57150">
              <a:bevelT h="25400" prst="softRound"/>
            </a:sp3d>
          </a:bodyPr>
          <a:lstStyle/>
          <a:p>
            <a:pPr algn="ctr" eaLnBrk="1" hangingPunct="1">
              <a:defRPr/>
            </a:pPr>
            <a:r>
              <a:rPr lang="en-US" sz="4000" b="1" dirty="0">
                <a:latin typeface="Bernard MT Condensed" panose="02050806060905020404" pitchFamily="18" charset="0"/>
                <a:ea typeface="+mn-ea"/>
              </a:rPr>
              <a:t>The New Testament gladly proclaimed about the Savior: “He is here.”</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8438865">
            <a:off x="3717925" y="2476500"/>
            <a:ext cx="2362200" cy="223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p:blinds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4"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randombar(horizont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nified_theory">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Impac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unified_theory</Template>
  <TotalTime>585</TotalTime>
  <Words>994</Words>
  <Application>Microsoft Macintosh PowerPoint</Application>
  <PresentationFormat>On-screen Show (4:3)</PresentationFormat>
  <Paragraphs>52</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Impact</vt:lpstr>
      <vt:lpstr>Calibri</vt:lpstr>
      <vt:lpstr>Bernard MT Condensed</vt:lpstr>
      <vt:lpstr>unified_theory</vt:lpstr>
      <vt:lpstr>Discovering the Biblical View of Missions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Discovering the Biblical View of Missions</dc:title>
  <dc:creator>Candra Poitras</dc:creator>
  <cp:lastModifiedBy>Ashton Loyd</cp:lastModifiedBy>
  <cp:revision>20</cp:revision>
  <dcterms:created xsi:type="dcterms:W3CDTF">2013-03-27T20:52:37Z</dcterms:created>
  <dcterms:modified xsi:type="dcterms:W3CDTF">2018-02-14T21:08:03Z</dcterms:modified>
</cp:coreProperties>
</file>