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78" r:id="rId6"/>
    <p:sldId id="260" r:id="rId7"/>
    <p:sldId id="269" r:id="rId8"/>
    <p:sldId id="261" r:id="rId9"/>
    <p:sldId id="270" r:id="rId10"/>
    <p:sldId id="280" r:id="rId11"/>
    <p:sldId id="257" r:id="rId12"/>
    <p:sldId id="271" r:id="rId13"/>
    <p:sldId id="279" r:id="rId14"/>
    <p:sldId id="282" r:id="rId15"/>
    <p:sldId id="27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950"/>
    <a:srgbClr val="FF3B0D"/>
    <a:srgbClr val="3366FF"/>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5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21786AC-35B6-9043-A6A9-AEAACDBA35A2}" type="slidenum">
              <a:rPr lang="en-US"/>
              <a:pPr/>
              <a:t>‹#›</a:t>
            </a:fld>
            <a:endParaRPr lang="en-US"/>
          </a:p>
        </p:txBody>
      </p:sp>
    </p:spTree>
    <p:extLst>
      <p:ext uri="{BB962C8B-B14F-4D97-AF65-F5344CB8AC3E}">
        <p14:creationId xmlns:p14="http://schemas.microsoft.com/office/powerpoint/2010/main" val="1447469610"/>
      </p:ext>
    </p:extLst>
  </p:cSld>
  <p:clrMapOvr>
    <a:masterClrMapping/>
  </p:clrMapOvr>
  <p:transition xmlns:p14="http://schemas.microsoft.com/office/powerpoint/2010/main">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8130900-7092-6E42-8765-E772FA3379B2}" type="slidenum">
              <a:rPr lang="en-US"/>
              <a:pPr/>
              <a:t>‹#›</a:t>
            </a:fld>
            <a:endParaRPr lang="en-US"/>
          </a:p>
        </p:txBody>
      </p:sp>
    </p:spTree>
    <p:extLst>
      <p:ext uri="{BB962C8B-B14F-4D97-AF65-F5344CB8AC3E}">
        <p14:creationId xmlns:p14="http://schemas.microsoft.com/office/powerpoint/2010/main" val="1957514060"/>
      </p:ext>
    </p:extLst>
  </p:cSld>
  <p:clrMapOvr>
    <a:masterClrMapping/>
  </p:clrMapOvr>
  <p:transition xmlns:p14="http://schemas.microsoft.com/office/powerpoint/2010/main">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0E97235-CAC3-FE46-8A8E-7189092E3CC5}" type="slidenum">
              <a:rPr lang="en-US"/>
              <a:pPr/>
              <a:t>‹#›</a:t>
            </a:fld>
            <a:endParaRPr lang="en-US"/>
          </a:p>
        </p:txBody>
      </p:sp>
    </p:spTree>
    <p:extLst>
      <p:ext uri="{BB962C8B-B14F-4D97-AF65-F5344CB8AC3E}">
        <p14:creationId xmlns:p14="http://schemas.microsoft.com/office/powerpoint/2010/main" val="3480034869"/>
      </p:ext>
    </p:extLst>
  </p:cSld>
  <p:clrMapOvr>
    <a:masterClrMapping/>
  </p:clrMapOvr>
  <p:transition xmlns:p14="http://schemas.microsoft.com/office/powerpoint/2010/main">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837DA3B-6E52-7C4C-A18B-5F4BE93831B8}" type="slidenum">
              <a:rPr lang="en-US"/>
              <a:pPr/>
              <a:t>‹#›</a:t>
            </a:fld>
            <a:endParaRPr lang="en-US"/>
          </a:p>
        </p:txBody>
      </p:sp>
    </p:spTree>
    <p:extLst>
      <p:ext uri="{BB962C8B-B14F-4D97-AF65-F5344CB8AC3E}">
        <p14:creationId xmlns:p14="http://schemas.microsoft.com/office/powerpoint/2010/main" val="1318172619"/>
      </p:ext>
    </p:extLst>
  </p:cSld>
  <p:clrMapOvr>
    <a:masterClrMapping/>
  </p:clrMapOvr>
  <p:transition xmlns:p14="http://schemas.microsoft.com/office/powerpoint/2010/main">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63503E9-432B-B446-9010-D738ECC5B6B0}" type="slidenum">
              <a:rPr lang="en-US"/>
              <a:pPr/>
              <a:t>‹#›</a:t>
            </a:fld>
            <a:endParaRPr lang="en-US"/>
          </a:p>
        </p:txBody>
      </p:sp>
    </p:spTree>
    <p:extLst>
      <p:ext uri="{BB962C8B-B14F-4D97-AF65-F5344CB8AC3E}">
        <p14:creationId xmlns:p14="http://schemas.microsoft.com/office/powerpoint/2010/main" val="2692834507"/>
      </p:ext>
    </p:extLst>
  </p:cSld>
  <p:clrMapOvr>
    <a:masterClrMapping/>
  </p:clrMapOvr>
  <p:transition xmlns:p14="http://schemas.microsoft.com/office/powerpoint/2010/main">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B61EC58-E645-A543-8528-4A5A43A7FD00}" type="slidenum">
              <a:rPr lang="en-US"/>
              <a:pPr/>
              <a:t>‹#›</a:t>
            </a:fld>
            <a:endParaRPr lang="en-US"/>
          </a:p>
        </p:txBody>
      </p:sp>
    </p:spTree>
    <p:extLst>
      <p:ext uri="{BB962C8B-B14F-4D97-AF65-F5344CB8AC3E}">
        <p14:creationId xmlns:p14="http://schemas.microsoft.com/office/powerpoint/2010/main" val="353255325"/>
      </p:ext>
    </p:extLst>
  </p:cSld>
  <p:clrMapOvr>
    <a:masterClrMapping/>
  </p:clrMapOvr>
  <p:transition xmlns:p14="http://schemas.microsoft.com/office/powerpoint/2010/main">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0E6A5D93-6975-424C-90B7-2508804573DB}" type="slidenum">
              <a:rPr lang="en-US"/>
              <a:pPr/>
              <a:t>‹#›</a:t>
            </a:fld>
            <a:endParaRPr lang="en-US"/>
          </a:p>
        </p:txBody>
      </p:sp>
    </p:spTree>
    <p:extLst>
      <p:ext uri="{BB962C8B-B14F-4D97-AF65-F5344CB8AC3E}">
        <p14:creationId xmlns:p14="http://schemas.microsoft.com/office/powerpoint/2010/main" val="346556580"/>
      </p:ext>
    </p:extLst>
  </p:cSld>
  <p:clrMapOvr>
    <a:masterClrMapping/>
  </p:clrMapOvr>
  <p:transition xmlns:p14="http://schemas.microsoft.com/office/powerpoint/2010/main">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837F2E33-8B31-6F43-8244-F52AE6389EB7}" type="slidenum">
              <a:rPr lang="en-US"/>
              <a:pPr/>
              <a:t>‹#›</a:t>
            </a:fld>
            <a:endParaRPr lang="en-US"/>
          </a:p>
        </p:txBody>
      </p:sp>
    </p:spTree>
    <p:extLst>
      <p:ext uri="{BB962C8B-B14F-4D97-AF65-F5344CB8AC3E}">
        <p14:creationId xmlns:p14="http://schemas.microsoft.com/office/powerpoint/2010/main" val="2083549247"/>
      </p:ext>
    </p:extLst>
  </p:cSld>
  <p:clrMapOvr>
    <a:masterClrMapping/>
  </p:clrMapOvr>
  <p:transition xmlns:p14="http://schemas.microsoft.com/office/powerpoint/2010/main">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BE11EF89-8D49-F848-AB65-5A38B0AED908}" type="slidenum">
              <a:rPr lang="en-US"/>
              <a:pPr/>
              <a:t>‹#›</a:t>
            </a:fld>
            <a:endParaRPr lang="en-US"/>
          </a:p>
        </p:txBody>
      </p:sp>
    </p:spTree>
    <p:extLst>
      <p:ext uri="{BB962C8B-B14F-4D97-AF65-F5344CB8AC3E}">
        <p14:creationId xmlns:p14="http://schemas.microsoft.com/office/powerpoint/2010/main" val="1284478152"/>
      </p:ext>
    </p:extLst>
  </p:cSld>
  <p:clrMapOvr>
    <a:masterClrMapping/>
  </p:clrMapOvr>
  <p:transition xmlns:p14="http://schemas.microsoft.com/office/powerpoint/2010/main">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A5CBE4A-AB69-7F4A-A92E-F05E16723271}" type="slidenum">
              <a:rPr lang="en-US"/>
              <a:pPr/>
              <a:t>‹#›</a:t>
            </a:fld>
            <a:endParaRPr lang="en-US"/>
          </a:p>
        </p:txBody>
      </p:sp>
    </p:spTree>
    <p:extLst>
      <p:ext uri="{BB962C8B-B14F-4D97-AF65-F5344CB8AC3E}">
        <p14:creationId xmlns:p14="http://schemas.microsoft.com/office/powerpoint/2010/main" val="3615440169"/>
      </p:ext>
    </p:extLst>
  </p:cSld>
  <p:clrMapOvr>
    <a:masterClrMapping/>
  </p:clrMapOvr>
  <p:transition xmlns:p14="http://schemas.microsoft.com/office/powerpoint/2010/main">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0EF1C8D-9D9D-B945-9830-3070EF8EDEC4}" type="slidenum">
              <a:rPr lang="en-US"/>
              <a:pPr/>
              <a:t>‹#›</a:t>
            </a:fld>
            <a:endParaRPr lang="en-US"/>
          </a:p>
        </p:txBody>
      </p:sp>
    </p:spTree>
    <p:extLst>
      <p:ext uri="{BB962C8B-B14F-4D97-AF65-F5344CB8AC3E}">
        <p14:creationId xmlns:p14="http://schemas.microsoft.com/office/powerpoint/2010/main" val="2341862057"/>
      </p:ext>
    </p:extLst>
  </p:cSld>
  <p:clrMapOvr>
    <a:masterClrMapping/>
  </p:clrMapOvr>
  <p:transition xmlns:p14="http://schemas.microsoft.com/office/powerpoint/2010/main">
    <p:diamon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8C92A340-DC30-5643-852F-D42ABCA2C56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diamond/>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371600" y="4724400"/>
            <a:ext cx="6400800" cy="1752600"/>
          </a:xfrm>
          <a:ln>
            <a:miter lim="800000"/>
            <a:headEnd/>
            <a:tailEnd/>
          </a:ln>
        </p:spPr>
        <p:txBody>
          <a:bodyPr>
            <a:scene3d>
              <a:camera prst="orthographicFront"/>
              <a:lightRig rig="threePt" dir="t"/>
            </a:scene3d>
            <a:sp3d extrusionH="57150">
              <a:bevelT w="38100" h="38100"/>
            </a:sp3d>
          </a:bodyPr>
          <a:lstStyle/>
          <a:p>
            <a:pPr eaLnBrk="1" hangingPunct="1">
              <a:defRPr/>
            </a:pPr>
            <a:r>
              <a:rPr lang="en-US" sz="3000" b="1" dirty="0" smtClean="0">
                <a:solidFill>
                  <a:srgbClr val="3366FF"/>
                </a:solidFill>
                <a:latin typeface="Bernard MT Condensed" pitchFamily="18" charset="0"/>
                <a:ea typeface="+mn-ea"/>
              </a:rPr>
              <a:t>Discovering the Wall Has Been Torn Down</a:t>
            </a:r>
          </a:p>
        </p:txBody>
      </p:sp>
      <p:sp>
        <p:nvSpPr>
          <p:cNvPr id="6" name="TextBox 5"/>
          <p:cNvSpPr txBox="1"/>
          <p:nvPr/>
        </p:nvSpPr>
        <p:spPr>
          <a:xfrm>
            <a:off x="2438400" y="5334000"/>
            <a:ext cx="4343400" cy="461665"/>
          </a:xfrm>
          <a:prstGeom prst="rect">
            <a:avLst/>
          </a:prstGeom>
          <a:noFill/>
        </p:spPr>
        <p:txBody>
          <a:bodyPr>
            <a:spAutoFit/>
            <a:scene3d>
              <a:camera prst="orthographicFront"/>
              <a:lightRig rig="threePt" dir="t"/>
            </a:scene3d>
            <a:sp3d extrusionH="57150">
              <a:bevelT w="38100" h="38100"/>
            </a:sp3d>
          </a:bodyPr>
          <a:lstStyle/>
          <a:p>
            <a:pPr algn="ctr">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1066800" y="1143000"/>
            <a:ext cx="7086600" cy="4832092"/>
          </a:xfrm>
          <a:prstGeom prst="rect">
            <a:avLst/>
          </a:prstGeom>
          <a:solidFill>
            <a:schemeClr val="tx1"/>
          </a:solidFill>
          <a:ln w="63500">
            <a:solidFill>
              <a:srgbClr val="FF3B0D"/>
            </a:solidFill>
          </a:ln>
          <a:scene3d>
            <a:camera prst="orthographicFront"/>
            <a:lightRig rig="threePt" dir="t"/>
          </a:scene3d>
          <a:sp3d>
            <a:bevelT/>
          </a:sp3d>
        </p:spPr>
        <p:txBody>
          <a:bodyPr>
            <a:spAutoFit/>
            <a:sp3d extrusionH="57150">
              <a:bevelT w="38100" h="38100" prst="relaxedInset"/>
            </a:sp3d>
          </a:bodyPr>
          <a:lstStyle/>
          <a:p>
            <a:pPr algn="ctr">
              <a:defRPr/>
            </a:pPr>
            <a:r>
              <a:rPr lang="en-US" sz="4400" b="1" dirty="0">
                <a:solidFill>
                  <a:srgbClr val="FAC950"/>
                </a:solidFill>
                <a:latin typeface="Bernard MT Condensed" pitchFamily="18" charset="0"/>
                <a:ea typeface="+mn-ea"/>
              </a:rPr>
              <a:t>The Epistle to the Galatians was written to those that experienced freedom in Christ but were being pressured and persuaded to return to the slavery of religious rules, regulations, and legalism.</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762000" y="1143000"/>
            <a:ext cx="57912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Some were trying to sway the new babes in Christ toward circumcision and food laws.</a:t>
            </a:r>
          </a:p>
        </p:txBody>
      </p:sp>
      <p:sp>
        <p:nvSpPr>
          <p:cNvPr id="5" name="Rectangle 4"/>
          <p:cNvSpPr/>
          <p:nvPr/>
        </p:nvSpPr>
        <p:spPr>
          <a:xfrm>
            <a:off x="2133600" y="3200400"/>
            <a:ext cx="5160117" cy="1323439"/>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solidFill>
                  <a:srgbClr val="FF3B0D"/>
                </a:solidFill>
                <a:latin typeface="Bernard MT Condensed" pitchFamily="18" charset="0"/>
                <a:ea typeface="+mn-ea"/>
              </a:rPr>
              <a:t>They were easy prey for false teachers.</a:t>
            </a:r>
          </a:p>
        </p:txBody>
      </p:sp>
      <p:sp>
        <p:nvSpPr>
          <p:cNvPr id="6" name="Rectangle 5"/>
          <p:cNvSpPr/>
          <p:nvPr/>
        </p:nvSpPr>
        <p:spPr>
          <a:xfrm>
            <a:off x="3352800" y="4876800"/>
            <a:ext cx="56388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Paul, their founder and leader was trying to rescue them from these traps.</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0" y="457200"/>
            <a:ext cx="70104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F3B0D"/>
                </a:solidFill>
                <a:latin typeface="Bernard MT Condensed" pitchFamily="18" charset="0"/>
                <a:ea typeface="+mn-ea"/>
              </a:rPr>
              <a:t>The Jews of their day viewed Gentiles as heathen, impure, and any contact with them left one spiritually corrupt.</a:t>
            </a:r>
          </a:p>
        </p:txBody>
      </p:sp>
      <p:sp>
        <p:nvSpPr>
          <p:cNvPr id="5" name="Rectangle 4"/>
          <p:cNvSpPr/>
          <p:nvPr/>
        </p:nvSpPr>
        <p:spPr>
          <a:xfrm>
            <a:off x="1752600" y="4648200"/>
            <a:ext cx="73914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AC950"/>
                </a:solidFill>
                <a:latin typeface="Bernard MT Condensed" pitchFamily="18" charset="0"/>
                <a:ea typeface="+mn-ea"/>
              </a:rPr>
              <a:t>Even when a Gentile agreed to the antique rite or covenant of circumcision he was never fully accepted.</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1219200" y="1371600"/>
            <a:ext cx="66294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FAC950"/>
                </a:solidFill>
                <a:latin typeface="Bernard MT Condensed" pitchFamily="18" charset="0"/>
                <a:ea typeface="+mn-ea"/>
              </a:rPr>
              <a:t>Some Jews, taking pride in being God’s chosen people, and the apple of His eye, felt they had exclusive rights to Christianity.</a:t>
            </a:r>
          </a:p>
        </p:txBody>
      </p:sp>
      <p:sp>
        <p:nvSpPr>
          <p:cNvPr id="5" name="Rectangle 4"/>
          <p:cNvSpPr/>
          <p:nvPr/>
        </p:nvSpPr>
        <p:spPr>
          <a:xfrm>
            <a:off x="381000" y="4648200"/>
            <a:ext cx="8382000" cy="193899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solidFill>
                  <a:srgbClr val="FF3B0D"/>
                </a:solidFill>
                <a:latin typeface="Bernard MT Condensed" pitchFamily="18" charset="0"/>
                <a:ea typeface="+mn-ea"/>
              </a:rPr>
              <a:t>They went so far as to demand that Gentiles, turning to Christ, must be circumcised to be truly saved.</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1752600" y="1752600"/>
            <a:ext cx="6248400" cy="2862322"/>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AC950"/>
                </a:solidFill>
                <a:latin typeface="Bernard MT Condensed" pitchFamily="18" charset="0"/>
                <a:ea typeface="+mn-ea"/>
              </a:rPr>
              <a:t>They did not understand (or maybe didn’t even care) that it had always been in God’s plan to save both Jew and Gentile (Genesis 12:3; Isaiah 42:6; 66:19).</a:t>
            </a:r>
          </a:p>
        </p:txBody>
      </p:sp>
      <p:sp>
        <p:nvSpPr>
          <p:cNvPr id="5" name="Rectangle 4"/>
          <p:cNvSpPr/>
          <p:nvPr/>
        </p:nvSpPr>
        <p:spPr>
          <a:xfrm>
            <a:off x="1219200" y="5105400"/>
            <a:ext cx="7467600" cy="1446550"/>
          </a:xfrm>
          <a:prstGeom prst="rect">
            <a:avLst/>
          </a:prstGeom>
        </p:spPr>
        <p:txBody>
          <a:bodyPr>
            <a:spAutoFit/>
            <a:scene3d>
              <a:camera prst="orthographicFront"/>
              <a:lightRig rig="threePt" dir="t"/>
            </a:scene3d>
            <a:sp3d extrusionH="57150">
              <a:bevelT w="38100" h="38100"/>
            </a:sp3d>
          </a:bodyPr>
          <a:lstStyle/>
          <a:p>
            <a:pPr algn="ctr">
              <a:defRPr/>
            </a:pPr>
            <a:r>
              <a:rPr lang="en-US" sz="4400" b="1" dirty="0">
                <a:ln>
                  <a:solidFill>
                    <a:srgbClr val="FAC950"/>
                  </a:solidFill>
                </a:ln>
                <a:latin typeface="Bernard MT Condensed" pitchFamily="18" charset="0"/>
                <a:ea typeface="+mn-ea"/>
              </a:rPr>
              <a:t>Circumcision dated back to Abraham.</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990600" y="1143000"/>
            <a:ext cx="70104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Interestingly, Abraham received his promise (Genesis 12:2-3) before the covenant of circumcision was instituted.</a:t>
            </a:r>
          </a:p>
        </p:txBody>
      </p:sp>
      <p:sp>
        <p:nvSpPr>
          <p:cNvPr id="5" name="Rectangle 4"/>
          <p:cNvSpPr/>
          <p:nvPr/>
        </p:nvSpPr>
        <p:spPr>
          <a:xfrm>
            <a:off x="152400" y="4648200"/>
            <a:ext cx="8839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AC950"/>
                </a:solidFill>
                <a:latin typeface="Bernard MT Condensed" pitchFamily="18" charset="0"/>
                <a:ea typeface="+mn-ea"/>
              </a:rPr>
              <a:t>He was to become the “father of many nations” (Genesis 17:2-4) and the entire world would be blessed through him (Genesis 12:3; Romans 4:17-18).</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3" name="Rectangle 2"/>
          <p:cNvSpPr/>
          <p:nvPr/>
        </p:nvSpPr>
        <p:spPr>
          <a:xfrm>
            <a:off x="2286000" y="1295400"/>
            <a:ext cx="5181600" cy="2554545"/>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The mission of the Church can never be separated from the mission of Jesus Christ.</a:t>
            </a:r>
          </a:p>
        </p:txBody>
      </p:sp>
      <p:sp>
        <p:nvSpPr>
          <p:cNvPr id="4" name="Rectangle 3"/>
          <p:cNvSpPr/>
          <p:nvPr/>
        </p:nvSpPr>
        <p:spPr>
          <a:xfrm>
            <a:off x="1143000" y="4114800"/>
            <a:ext cx="7543800" cy="2554545"/>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n>
                  <a:solidFill>
                    <a:schemeClr val="tx1"/>
                  </a:solidFill>
                </a:ln>
                <a:solidFill>
                  <a:srgbClr val="FF3B0D"/>
                </a:solidFill>
                <a:latin typeface="Bernard MT Condensed" pitchFamily="18" charset="0"/>
                <a:ea typeface="+mn-ea"/>
              </a:rPr>
              <a:t>Answering the question, “What did Jesus come to do?” provides ample direction for what the Church should continue to do.</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pic>
        <p:nvPicPr>
          <p:cNvPr id="4099" name="Picture 3" descr="C:\Users\Candra Poitras\Pictures\thebodyofChrist[1].jpg"/>
          <p:cNvPicPr>
            <a:picLocks noChangeAspect="1" noChangeArrowheads="1"/>
          </p:cNvPicPr>
          <p:nvPr/>
        </p:nvPicPr>
        <p:blipFill>
          <a:blip r:embed="rId3" cstate="print"/>
          <a:srcRect/>
          <a:stretch>
            <a:fillRect/>
          </a:stretch>
        </p:blipFill>
        <p:spPr bwMode="auto">
          <a:xfrm>
            <a:off x="4038600" y="3505200"/>
            <a:ext cx="4546600" cy="28571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Rectangle 3"/>
          <p:cNvSpPr/>
          <p:nvPr/>
        </p:nvSpPr>
        <p:spPr>
          <a:xfrm>
            <a:off x="381000" y="533400"/>
            <a:ext cx="5791200" cy="2554545"/>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We are the Body of Christ (1 Corinthians 12:27; Ephesians 4:12) and continue His post-resurrection ministry.</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4099"/>
                                        </p:tgtEl>
                                        <p:attrNameLst>
                                          <p:attrName>style.visibility</p:attrName>
                                        </p:attrNameLst>
                                      </p:cBhvr>
                                      <p:to>
                                        <p:strVal val="visible"/>
                                      </p:to>
                                    </p:set>
                                    <p:animEffect transition="in" filter="fade">
                                      <p:cBhvr>
                                        <p:cTn id="17" dur="800" decel="100000"/>
                                        <p:tgtEl>
                                          <p:spTgt spid="4099"/>
                                        </p:tgtEl>
                                      </p:cBhvr>
                                    </p:animEffect>
                                    <p:anim calcmode="lin" valueType="num">
                                      <p:cBhvr>
                                        <p:cTn id="18" dur="800" decel="100000" fill="hold"/>
                                        <p:tgtEl>
                                          <p:spTgt spid="4099"/>
                                        </p:tgtEl>
                                        <p:attrNameLst>
                                          <p:attrName>style.rotation</p:attrName>
                                        </p:attrNameLst>
                                      </p:cBhvr>
                                      <p:tavLst>
                                        <p:tav tm="0">
                                          <p:val>
                                            <p:fltVal val="-90"/>
                                          </p:val>
                                        </p:tav>
                                        <p:tav tm="100000">
                                          <p:val>
                                            <p:fltVal val="0"/>
                                          </p:val>
                                        </p:tav>
                                      </p:tavLst>
                                    </p:anim>
                                    <p:anim calcmode="lin" valueType="num">
                                      <p:cBhvr>
                                        <p:cTn id="19" dur="800" decel="100000" fill="hold"/>
                                        <p:tgtEl>
                                          <p:spTgt spid="4099"/>
                                        </p:tgtEl>
                                        <p:attrNameLst>
                                          <p:attrName>ppt_x</p:attrName>
                                        </p:attrNameLst>
                                      </p:cBhvr>
                                      <p:tavLst>
                                        <p:tav tm="0">
                                          <p:val>
                                            <p:strVal val="#ppt_x+0.4"/>
                                          </p:val>
                                        </p:tav>
                                        <p:tav tm="100000">
                                          <p:val>
                                            <p:strVal val="#ppt_x-0.05"/>
                                          </p:val>
                                        </p:tav>
                                      </p:tavLst>
                                    </p:anim>
                                    <p:anim calcmode="lin" valueType="num">
                                      <p:cBhvr>
                                        <p:cTn id="20" dur="800" decel="100000" fill="hold"/>
                                        <p:tgtEl>
                                          <p:spTgt spid="4099"/>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099"/>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09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457200" y="457200"/>
            <a:ext cx="8305800" cy="3170099"/>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n>
                  <a:solidFill>
                    <a:schemeClr val="tx1"/>
                  </a:solidFill>
                </a:ln>
                <a:solidFill>
                  <a:srgbClr val="FAC950"/>
                </a:solidFill>
                <a:latin typeface="Bernard MT Condensed" pitchFamily="18" charset="0"/>
                <a:ea typeface="+mn-ea"/>
              </a:rPr>
              <a:t>Jesus came to “seek and to save what was lost” (Luke 19:10); “that they might have life, and that they might have it more abundantly” (John 10:10); and to build His church (Matthew 16:18).</a:t>
            </a:r>
          </a:p>
        </p:txBody>
      </p:sp>
      <p:pic>
        <p:nvPicPr>
          <p:cNvPr id="5123" name="Picture 3" descr="C:\Users\Candra Poitras\Pictures\lost[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62200" y="3962400"/>
            <a:ext cx="4495800" cy="2714339"/>
          </a:xfrm>
          <a:prstGeom prst="rect">
            <a:avLst/>
          </a:prstGeom>
          <a:ln>
            <a:noFill/>
          </a:ln>
          <a:effectLst>
            <a:softEdge rad="112500"/>
          </a:effectLst>
        </p:spPr>
      </p:pic>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strips(downLeft)">
                                      <p:cBhvr>
                                        <p:cTn id="12"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0" y="1828800"/>
            <a:ext cx="8153400" cy="1938992"/>
          </a:xfrm>
          <a:prstGeom prst="rect">
            <a:avLst/>
          </a:prstGeom>
        </p:spPr>
        <p:txBody>
          <a:bodyPr>
            <a:spAutoFit/>
            <a:scene3d>
              <a:camera prst="orthographicFront"/>
              <a:lightRig rig="threePt" dir="t"/>
            </a:scene3d>
            <a:sp3d extrusionH="57150">
              <a:bevelT w="38100" h="38100" prst="relaxedInset"/>
            </a:sp3d>
          </a:bodyPr>
          <a:lstStyle/>
          <a:p>
            <a:pPr algn="ctr">
              <a:defRPr/>
            </a:pPr>
            <a:r>
              <a:rPr lang="en-US" sz="4000" b="1" dirty="0">
                <a:solidFill>
                  <a:srgbClr val="FAC950"/>
                </a:solidFill>
                <a:latin typeface="Bernard MT Condensed" pitchFamily="18" charset="0"/>
                <a:ea typeface="+mn-ea"/>
              </a:rPr>
              <a:t>The “lost” includes everyone; regardless of race, sex, wealth, education, or social status (Galatians 3:28).</a:t>
            </a:r>
          </a:p>
        </p:txBody>
      </p:sp>
      <p:sp>
        <p:nvSpPr>
          <p:cNvPr id="5" name="Rectangle 4"/>
          <p:cNvSpPr/>
          <p:nvPr/>
        </p:nvSpPr>
        <p:spPr>
          <a:xfrm>
            <a:off x="2971800" y="4572000"/>
            <a:ext cx="6172200" cy="1446550"/>
          </a:xfrm>
          <a:prstGeom prst="rect">
            <a:avLst/>
          </a:prstGeom>
        </p:spPr>
        <p:txBody>
          <a:bodyPr>
            <a:spAutoFit/>
            <a:scene3d>
              <a:camera prst="orthographicFront"/>
              <a:lightRig rig="threePt" dir="t"/>
            </a:scene3d>
            <a:sp3d extrusionH="57150">
              <a:bevelT w="38100" h="38100" prst="relaxedInset"/>
            </a:sp3d>
          </a:bodyPr>
          <a:lstStyle/>
          <a:p>
            <a:pPr algn="ctr">
              <a:defRPr/>
            </a:pPr>
            <a:r>
              <a:rPr lang="en-US" sz="4400" b="1" dirty="0">
                <a:solidFill>
                  <a:srgbClr val="3366FF"/>
                </a:solidFill>
                <a:latin typeface="Bernard MT Condensed" pitchFamily="18" charset="0"/>
                <a:ea typeface="+mn-ea"/>
              </a:rPr>
              <a:t>We are to be witnesses “to all men” (Acts 22:15).</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914400" y="1371600"/>
            <a:ext cx="7772400" cy="5078313"/>
          </a:xfrm>
          <a:prstGeom prst="rect">
            <a:avLst/>
          </a:prstGeom>
        </p:spPr>
        <p:txBody>
          <a:bodyPr>
            <a:spAutoFit/>
            <a:scene3d>
              <a:camera prst="orthographicFront"/>
              <a:lightRig rig="threePt" dir="t"/>
            </a:scene3d>
            <a:sp3d extrusionH="57150">
              <a:bevelT w="38100" h="38100"/>
            </a:sp3d>
          </a:bodyPr>
          <a:lstStyle/>
          <a:p>
            <a:pPr>
              <a:defRPr/>
            </a:pPr>
            <a:r>
              <a:rPr lang="en-US" sz="3600" dirty="0">
                <a:latin typeface="Bernard MT Condensed" pitchFamily="18" charset="0"/>
                <a:ea typeface="+mn-ea"/>
              </a:rPr>
              <a:t>All are sinners (Romans 3:23); </a:t>
            </a:r>
          </a:p>
          <a:p>
            <a:pPr>
              <a:defRPr/>
            </a:pPr>
            <a:r>
              <a:rPr lang="en-US" sz="3600" dirty="0">
                <a:solidFill>
                  <a:srgbClr val="FAC950"/>
                </a:solidFill>
                <a:latin typeface="Bernard MT Condensed" pitchFamily="18" charset="0"/>
                <a:ea typeface="+mn-ea"/>
              </a:rPr>
              <a:t>	(b) all are unrighteous (Romans 	3:10); </a:t>
            </a:r>
          </a:p>
          <a:p>
            <a:pPr>
              <a:defRPr/>
            </a:pPr>
            <a:r>
              <a:rPr lang="en-US" sz="3600" dirty="0">
                <a:latin typeface="Bernard MT Condensed" pitchFamily="18" charset="0"/>
                <a:ea typeface="+mn-ea"/>
              </a:rPr>
              <a:t>		(c) all are condemned (Romans 		5:16-18); and </a:t>
            </a:r>
          </a:p>
          <a:p>
            <a:pPr>
              <a:defRPr/>
            </a:pPr>
            <a:r>
              <a:rPr lang="en-US" sz="3600" dirty="0">
                <a:solidFill>
                  <a:srgbClr val="FF3B0D"/>
                </a:solidFill>
                <a:latin typeface="Bernard MT Condensed" pitchFamily="18" charset="0"/>
                <a:ea typeface="+mn-ea"/>
              </a:rPr>
              <a:t>			(d) all deserve death 				(Romans 6:23); </a:t>
            </a:r>
          </a:p>
          <a:p>
            <a:pPr>
              <a:defRPr/>
            </a:pPr>
            <a:r>
              <a:rPr lang="en-US" sz="3600" dirty="0">
                <a:latin typeface="Bernard MT Condensed" pitchFamily="18" charset="0"/>
                <a:ea typeface="+mn-ea"/>
              </a:rPr>
              <a:t>				and all are in need of 				a Savior. </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500" fill="hold"/>
                                        <p:tgtEl>
                                          <p:spTgt spid="4">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p:cTn id="23" dur="500" fill="hold"/>
                                        <p:tgtEl>
                                          <p:spTgt spid="4">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4">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4">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p:cTn id="31" dur="500" fill="hold"/>
                                        <p:tgtEl>
                                          <p:spTgt spid="4">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4">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4">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 calcmode="lin" valueType="num">
                                      <p:cBhvr>
                                        <p:cTn id="39" dur="500" fill="hold"/>
                                        <p:tgtEl>
                                          <p:spTgt spid="4">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4">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4">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0" y="533400"/>
            <a:ext cx="72390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F3B0D"/>
                </a:solidFill>
                <a:latin typeface="Bernard MT Condensed" pitchFamily="18" charset="0"/>
                <a:ea typeface="+mn-ea"/>
              </a:rPr>
              <a:t>The Gospel is for everyone and anyone that believes (Romans 10:11); and calls on the Lord (Romans 10:13).</a:t>
            </a:r>
          </a:p>
        </p:txBody>
      </p:sp>
      <p:sp>
        <p:nvSpPr>
          <p:cNvPr id="5" name="Rectangle 4"/>
          <p:cNvSpPr/>
          <p:nvPr/>
        </p:nvSpPr>
        <p:spPr>
          <a:xfrm>
            <a:off x="2057400" y="4648200"/>
            <a:ext cx="70866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AC950"/>
                </a:solidFill>
                <a:latin typeface="Bernard MT Condensed" pitchFamily="18" charset="0"/>
                <a:ea typeface="+mn-ea"/>
              </a:rPr>
              <a:t>The Lord is “not willing that </a:t>
            </a:r>
            <a:r>
              <a:rPr lang="en-US" sz="3600" b="1" i="1" dirty="0">
                <a:ln>
                  <a:solidFill>
                    <a:schemeClr val="tx1"/>
                  </a:solidFill>
                </a:ln>
                <a:solidFill>
                  <a:srgbClr val="FAC950"/>
                </a:solidFill>
                <a:latin typeface="Bernard MT Condensed" pitchFamily="18" charset="0"/>
                <a:ea typeface="+mn-ea"/>
              </a:rPr>
              <a:t>any </a:t>
            </a:r>
            <a:r>
              <a:rPr lang="en-US" sz="3600" b="1" dirty="0">
                <a:ln>
                  <a:solidFill>
                    <a:schemeClr val="tx1"/>
                  </a:solidFill>
                </a:ln>
                <a:solidFill>
                  <a:srgbClr val="FAC950"/>
                </a:solidFill>
                <a:latin typeface="Bernard MT Condensed" pitchFamily="18" charset="0"/>
                <a:ea typeface="+mn-ea"/>
              </a:rPr>
              <a:t>should perish, but that </a:t>
            </a:r>
            <a:r>
              <a:rPr lang="en-US" sz="3600" b="1" i="1" dirty="0">
                <a:ln>
                  <a:solidFill>
                    <a:schemeClr val="tx1"/>
                  </a:solidFill>
                </a:ln>
                <a:solidFill>
                  <a:srgbClr val="FAC950"/>
                </a:solidFill>
                <a:latin typeface="Bernard MT Condensed" pitchFamily="18" charset="0"/>
                <a:ea typeface="+mn-ea"/>
              </a:rPr>
              <a:t>all</a:t>
            </a:r>
            <a:r>
              <a:rPr lang="en-US" sz="3600" b="1" dirty="0">
                <a:ln>
                  <a:solidFill>
                    <a:schemeClr val="tx1"/>
                  </a:solidFill>
                </a:ln>
                <a:solidFill>
                  <a:srgbClr val="FAC950"/>
                </a:solidFill>
                <a:latin typeface="Bernard MT Condensed" pitchFamily="18" charset="0"/>
                <a:ea typeface="+mn-ea"/>
              </a:rPr>
              <a:t> should come to repentance” (2 Peter 3:9, </a:t>
            </a:r>
            <a:r>
              <a:rPr lang="en-US" sz="3600" b="1" i="1" dirty="0">
                <a:ln>
                  <a:solidFill>
                    <a:schemeClr val="tx1"/>
                  </a:solidFill>
                </a:ln>
                <a:solidFill>
                  <a:srgbClr val="FAC950"/>
                </a:solidFill>
                <a:latin typeface="Bernard MT Condensed" pitchFamily="18" charset="0"/>
                <a:ea typeface="+mn-ea"/>
              </a:rPr>
              <a:t>KJV</a:t>
            </a:r>
            <a:r>
              <a:rPr lang="en-US" sz="3600" b="1" dirty="0">
                <a:ln>
                  <a:solidFill>
                    <a:schemeClr val="tx1"/>
                  </a:solidFill>
                </a:ln>
                <a:solidFill>
                  <a:srgbClr val="FAC950"/>
                </a:solidFill>
                <a:latin typeface="Bernard MT Condensed" pitchFamily="18" charset="0"/>
                <a:ea typeface="+mn-ea"/>
              </a:rPr>
              <a:t>).</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914400" y="1219200"/>
            <a:ext cx="8001000" cy="3170099"/>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The Wheaton Declaration on the Nature and Mission of the Church states: “The mission of the church is inseparable from that of Christ who bought the church with his own blood.”</a:t>
            </a:r>
          </a:p>
        </p:txBody>
      </p:sp>
      <p:pic>
        <p:nvPicPr>
          <p:cNvPr id="9219" name="Picture 3" descr="C:\Users\Candra Poitras\Pictures\Blood_of_Christ[1].jpg"/>
          <p:cNvPicPr>
            <a:picLocks noChangeAspect="1" noChangeArrowheads="1"/>
          </p:cNvPicPr>
          <p:nvPr/>
        </p:nvPicPr>
        <p:blipFill>
          <a:blip r:embed="rId2" cstate="print"/>
          <a:srcRect/>
          <a:stretch>
            <a:fillRect/>
          </a:stretch>
        </p:blipFill>
        <p:spPr bwMode="auto">
          <a:xfrm>
            <a:off x="3276600" y="4495800"/>
            <a:ext cx="3048000" cy="2219325"/>
          </a:xfrm>
          <a:prstGeom prst="rect">
            <a:avLst/>
          </a:prstGeom>
          <a:ln>
            <a:noFill/>
          </a:ln>
          <a:effectLst>
            <a:softEdge rad="112500"/>
          </a:effectLst>
        </p:spPr>
      </p:pic>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9219"/>
                                        </p:tgtEl>
                                        <p:attrNameLst>
                                          <p:attrName>style.visibility</p:attrName>
                                        </p:attrNameLst>
                                      </p:cBhvr>
                                      <p:to>
                                        <p:strVal val="visible"/>
                                      </p:to>
                                    </p:set>
                                    <p:animEffect transition="in" filter="wipe(down)">
                                      <p:cBhvr>
                                        <p:cTn id="25" dur="290">
                                          <p:stCondLst>
                                            <p:cond delay="0"/>
                                          </p:stCondLst>
                                        </p:cTn>
                                        <p:tgtEl>
                                          <p:spTgt spid="9219"/>
                                        </p:tgtEl>
                                      </p:cBhvr>
                                    </p:animEffect>
                                    <p:anim calcmode="lin" valueType="num">
                                      <p:cBhvr>
                                        <p:cTn id="26" dur="911" tmFilter="0,0; 0.14,0.36; 0.43,0.73; 0.71,0.91; 1.0,1.0">
                                          <p:stCondLst>
                                            <p:cond delay="0"/>
                                          </p:stCondLst>
                                        </p:cTn>
                                        <p:tgtEl>
                                          <p:spTgt spid="9219"/>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9219"/>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9219"/>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9219"/>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9219"/>
                                        </p:tgtEl>
                                        <p:attrNameLst>
                                          <p:attrName>ppt_y</p:attrName>
                                        </p:attrNameLst>
                                      </p:cBhvr>
                                      <p:tavLst>
                                        <p:tav tm="0" fmla="#ppt_y-sin(pi*$)/81">
                                          <p:val>
                                            <p:fltVal val="0"/>
                                          </p:val>
                                        </p:tav>
                                        <p:tav tm="100000">
                                          <p:val>
                                            <p:fltVal val="1"/>
                                          </p:val>
                                        </p:tav>
                                      </p:tavLst>
                                    </p:anim>
                                    <p:animScale>
                                      <p:cBhvr>
                                        <p:cTn id="31" dur="13">
                                          <p:stCondLst>
                                            <p:cond delay="325"/>
                                          </p:stCondLst>
                                        </p:cTn>
                                        <p:tgtEl>
                                          <p:spTgt spid="9219"/>
                                        </p:tgtEl>
                                      </p:cBhvr>
                                      <p:to x="100000" y="60000"/>
                                    </p:animScale>
                                    <p:animScale>
                                      <p:cBhvr>
                                        <p:cTn id="32" dur="83" decel="50000">
                                          <p:stCondLst>
                                            <p:cond delay="338"/>
                                          </p:stCondLst>
                                        </p:cTn>
                                        <p:tgtEl>
                                          <p:spTgt spid="9219"/>
                                        </p:tgtEl>
                                      </p:cBhvr>
                                      <p:to x="100000" y="100000"/>
                                    </p:animScale>
                                    <p:animScale>
                                      <p:cBhvr>
                                        <p:cTn id="33" dur="13">
                                          <p:stCondLst>
                                            <p:cond delay="656"/>
                                          </p:stCondLst>
                                        </p:cTn>
                                        <p:tgtEl>
                                          <p:spTgt spid="9219"/>
                                        </p:tgtEl>
                                      </p:cBhvr>
                                      <p:to x="100000" y="80000"/>
                                    </p:animScale>
                                    <p:animScale>
                                      <p:cBhvr>
                                        <p:cTn id="34" dur="83" decel="50000">
                                          <p:stCondLst>
                                            <p:cond delay="669"/>
                                          </p:stCondLst>
                                        </p:cTn>
                                        <p:tgtEl>
                                          <p:spTgt spid="9219"/>
                                        </p:tgtEl>
                                      </p:cBhvr>
                                      <p:to x="100000" y="100000"/>
                                    </p:animScale>
                                    <p:animScale>
                                      <p:cBhvr>
                                        <p:cTn id="35" dur="13">
                                          <p:stCondLst>
                                            <p:cond delay="821"/>
                                          </p:stCondLst>
                                        </p:cTn>
                                        <p:tgtEl>
                                          <p:spTgt spid="9219"/>
                                        </p:tgtEl>
                                      </p:cBhvr>
                                      <p:to x="100000" y="90000"/>
                                    </p:animScale>
                                    <p:animScale>
                                      <p:cBhvr>
                                        <p:cTn id="36" dur="83" decel="50000">
                                          <p:stCondLst>
                                            <p:cond delay="834"/>
                                          </p:stCondLst>
                                        </p:cTn>
                                        <p:tgtEl>
                                          <p:spTgt spid="9219"/>
                                        </p:tgtEl>
                                      </p:cBhvr>
                                      <p:to x="100000" y="100000"/>
                                    </p:animScale>
                                    <p:animScale>
                                      <p:cBhvr>
                                        <p:cTn id="37" dur="13">
                                          <p:stCondLst>
                                            <p:cond delay="904"/>
                                          </p:stCondLst>
                                        </p:cTn>
                                        <p:tgtEl>
                                          <p:spTgt spid="9219"/>
                                        </p:tgtEl>
                                      </p:cBhvr>
                                      <p:to x="100000" y="95000"/>
                                    </p:animScale>
                                    <p:animScale>
                                      <p:cBhvr>
                                        <p:cTn id="38" dur="83" decel="50000">
                                          <p:stCondLst>
                                            <p:cond delay="917"/>
                                          </p:stCondLst>
                                        </p:cTn>
                                        <p:tgtEl>
                                          <p:spTgt spid="921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381000" y="685800"/>
            <a:ext cx="8305800" cy="1569660"/>
          </a:xfrm>
          <a:prstGeom prst="rect">
            <a:avLst/>
          </a:prstGeom>
        </p:spPr>
        <p:txBody>
          <a:bodyPr>
            <a:spAutoFit/>
            <a:scene3d>
              <a:camera prst="orthographicFront"/>
              <a:lightRig rig="threePt" dir="t"/>
            </a:scene3d>
            <a:sp3d extrusionH="57150">
              <a:bevelT w="38100" h="38100" prst="relaxedInset"/>
            </a:sp3d>
          </a:bodyPr>
          <a:lstStyle/>
          <a:p>
            <a:pPr algn="ctr">
              <a:defRPr/>
            </a:pPr>
            <a:r>
              <a:rPr lang="en-US" sz="3200" b="1" dirty="0">
                <a:ln>
                  <a:solidFill>
                    <a:schemeClr val="tx1"/>
                  </a:solidFill>
                </a:ln>
                <a:solidFill>
                  <a:srgbClr val="FF3B0D"/>
                </a:solidFill>
                <a:latin typeface="Bernard MT Condensed" pitchFamily="18" charset="0"/>
                <a:ea typeface="+mn-ea"/>
              </a:rPr>
              <a:t>John the Revelator wrote, “With your blood you purchased men for God from every tribe and language and people and nation” (Revelation 5:9)</a:t>
            </a:r>
          </a:p>
        </p:txBody>
      </p:sp>
      <p:sp>
        <p:nvSpPr>
          <p:cNvPr id="5" name="Rectangle 4"/>
          <p:cNvSpPr/>
          <p:nvPr/>
        </p:nvSpPr>
        <p:spPr>
          <a:xfrm>
            <a:off x="1600200" y="3995678"/>
            <a:ext cx="6324600" cy="2862322"/>
          </a:xfrm>
          <a:prstGeom prst="rect">
            <a:avLst/>
          </a:prstGeom>
        </p:spPr>
        <p:txBody>
          <a:bodyPr>
            <a:spAutoFit/>
            <a:scene3d>
              <a:camera prst="orthographicFront"/>
              <a:lightRig rig="threePt" dir="t"/>
            </a:scene3d>
            <a:sp3d extrusionH="57150">
              <a:bevelT w="38100" h="38100" prst="relaxedInset"/>
            </a:sp3d>
          </a:bodyPr>
          <a:lstStyle/>
          <a:p>
            <a:pPr algn="ctr">
              <a:defRPr/>
            </a:pPr>
            <a:r>
              <a:rPr lang="en-US" sz="3600" b="1" dirty="0">
                <a:latin typeface="Bernard MT Condensed" pitchFamily="18" charset="0"/>
                <a:ea typeface="+mn-ea"/>
              </a:rPr>
              <a:t>It is His desire that “all flesh shall see the salvation of God” (Luke 3:6, </a:t>
            </a:r>
            <a:r>
              <a:rPr lang="en-US" sz="3600" b="1" i="1" dirty="0">
                <a:latin typeface="Bernard MT Condensed" pitchFamily="18" charset="0"/>
                <a:ea typeface="+mn-ea"/>
              </a:rPr>
              <a:t>KJV</a:t>
            </a:r>
            <a:r>
              <a:rPr lang="en-US" sz="3600" b="1" dirty="0">
                <a:latin typeface="Bernard MT Condensed" pitchFamily="18" charset="0"/>
                <a:ea typeface="+mn-ea"/>
              </a:rPr>
              <a:t>). That was, is, and shall be the vision of the church that is in touch with God.</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1507</TotalTime>
  <Words>734</Words>
  <Application>Microsoft Macintosh PowerPoint</Application>
  <PresentationFormat>On-screen Show (4:3)</PresentationFormat>
  <Paragraphs>46</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Impact</vt:lpstr>
      <vt:lpstr>Calibri</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11</cp:revision>
  <dcterms:created xsi:type="dcterms:W3CDTF">2013-03-27T20:52:37Z</dcterms:created>
  <dcterms:modified xsi:type="dcterms:W3CDTF">2018-02-14T21:34:34Z</dcterms:modified>
</cp:coreProperties>
</file>