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2" r:id="rId3"/>
    <p:sldId id="258" r:id="rId4"/>
    <p:sldId id="259" r:id="rId5"/>
    <p:sldId id="278" r:id="rId6"/>
    <p:sldId id="260" r:id="rId7"/>
    <p:sldId id="269" r:id="rId8"/>
    <p:sldId id="261" r:id="rId9"/>
    <p:sldId id="270" r:id="rId10"/>
    <p:sldId id="280" r:id="rId11"/>
    <p:sldId id="257" r:id="rId12"/>
    <p:sldId id="271" r:id="rId13"/>
    <p:sldId id="279" r:id="rId14"/>
    <p:sldId id="282" r:id="rId15"/>
    <p:sldId id="272" r:id="rId16"/>
    <p:sldId id="295" r:id="rId17"/>
    <p:sldId id="283" r:id="rId18"/>
    <p:sldId id="288" r:id="rId19"/>
    <p:sldId id="297" r:id="rId20"/>
    <p:sldId id="284" r:id="rId21"/>
    <p:sldId id="28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82A4A6-84A8-7F48-8D04-6E843B8C7853}" type="datetimeFigureOut">
              <a:rPr lang="en-US"/>
              <a:pPr/>
              <a:t>2/14/18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AB1BC1-F96F-3042-8EEE-982DA7D971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46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E3EE305-6FE0-E04F-A53D-02F3C4B1DDD7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B596B-57FC-064D-A44C-726FAA4698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92857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A1460-DC8B-AE4B-B6FF-1A58ADEB5A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04307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FF8ECB-D8C4-6C46-801E-63DDBC55E1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18176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39375B-9738-6A44-AB6E-79BF4B5963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13966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1ABA9-C453-FF41-9177-11E0ADCE03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32944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52C65B-4846-FE40-83E1-BADCC384D5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90687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EF3264-30E5-F74E-B6A6-21941BF35D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89293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299009-F0B0-2F40-AA99-97CB6ED309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82193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D6A5B-DA28-354A-B260-49D7264DA2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23139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7BF816-7271-E842-ABAF-F9F565A529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197505"/>
      </p:ext>
    </p:extLst>
  </p:cSld>
  <p:clrMapOvr>
    <a:masterClrMapping/>
  </p:clrMapOvr>
  <p:transition xmlns:p14="http://schemas.microsoft.com/office/powerpoint/2010/main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5A68D3-3206-9540-B1C1-2219186DD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7972"/>
      </p:ext>
    </p:extLst>
  </p:cSld>
  <p:clrMapOvr>
    <a:masterClrMapping/>
  </p:clrMapOvr>
  <p:transition xmlns:p14="http://schemas.microsoft.com/office/powerpoint/2010/main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528B55A-6519-8A4B-9388-43A2C8C0FA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3340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4724400"/>
            <a:ext cx="81534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“The words of the prophets are in agreement with this, as it is written…” Acts 15: 15-18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3600" y="838200"/>
            <a:ext cx="48768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>
              <a:defRPr/>
            </a:pPr>
            <a:r>
              <a:rPr lang="en-US" sz="60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God’s Word is the final test of truth.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066800"/>
            <a:ext cx="81534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God visited the Gentiles, and took a people for Himself. He opened the door of faith for them (Acts 14:27).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0" y="5103674"/>
            <a:ext cx="8229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3600" b="1">
                <a:ln>
                  <a:solidFill>
                    <a:srgbClr val="FAC950"/>
                  </a:solidFill>
                </a:ln>
                <a:latin typeface="Bernard MT Condensed" pitchFamily="18" charset="0"/>
                <a:ea typeface="Times New Roman" pitchFamily="18" charset="0"/>
              </a:rPr>
              <a:t>No-one can shut it! “See, I have placed before you an open door that no one can shut” (Revelation 3:8).</a:t>
            </a:r>
            <a:endParaRPr lang="en-US" sz="3600" b="1">
              <a:ln>
                <a:solidFill>
                  <a:srgbClr val="FAC950"/>
                </a:solidFill>
              </a:ln>
              <a:latin typeface="Bernard MT Condensed" pitchFamily="18" charset="0"/>
              <a:ea typeface="+mn-ea"/>
            </a:endParaRPr>
          </a:p>
        </p:txBody>
      </p:sp>
      <p:pic>
        <p:nvPicPr>
          <p:cNvPr id="12292" name="Picture 4" descr="C:\Users\Candra Poitras\Pictures\open-door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2743200"/>
            <a:ext cx="1752600" cy="2503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Candra Poitras\Pictures\open-door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1752600" cy="2503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Candra Poitras\Pictures\open-door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743200"/>
            <a:ext cx="1752600" cy="2503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57200"/>
            <a:ext cx="67056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first day of the twentieth century marked the birth of the modern Pentecostal movement.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3505200" y="4648200"/>
            <a:ext cx="54864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That evening Agnes </a:t>
            </a:r>
            <a:r>
              <a:rPr lang="en-US" sz="3600" b="1" dirty="0" err="1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Ozman</a:t>
            </a: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 received the baptism of the Holy Spirit.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04800"/>
            <a:ext cx="80010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That evening Agnes </a:t>
            </a:r>
            <a:r>
              <a:rPr lang="en-US" sz="4000" b="1" dirty="0" err="1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Ozman</a:t>
            </a:r>
            <a:r>
              <a:rPr lang="en-US" sz="40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 received the baptism of the Holy Spirit.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1828800"/>
            <a:ext cx="6858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Parham had been leading a small group of students into a study of the </a:t>
            </a:r>
            <a:r>
              <a:rPr lang="en-US" sz="3600" b="1" i="1" dirty="0">
                <a:latin typeface="Bernard MT Condensed" pitchFamily="18" charset="0"/>
                <a:ea typeface="+mn-ea"/>
              </a:rPr>
              <a:t>Acts of Apostles</a:t>
            </a:r>
            <a:r>
              <a:rPr lang="en-US" sz="3600" b="1" dirty="0">
                <a:latin typeface="Bernard MT Condensed" pitchFamily="18" charset="0"/>
                <a:ea typeface="+mn-ea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4648200"/>
            <a:ext cx="85344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They started out studying Acts, but ended up living it.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33600" y="1600200"/>
            <a:ext cx="5638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doctrine of the first church was restored as a step was made toward the Book of Acts. (Poitras 2006)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4343400"/>
            <a:ext cx="8001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Later, a spark ignited in the hearts of a small group of fifteen people (including children) when they started a prayer meeting in Los Angeles.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00200" y="914400"/>
            <a:ext cx="56388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atin typeface="Bernard MT Condensed" pitchFamily="18" charset="0"/>
                <a:ea typeface="+mn-ea"/>
              </a:rPr>
              <a:t>On April 9, 1906 the fire fell as people began to speak with other tongues.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4648200"/>
            <a:ext cx="8839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For three years the fire blazed in the lives of thousands of people, from around the globe, as they visited “the heart of revival.”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533400"/>
            <a:ext cx="78486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The Azusa Street mission’s program was a “one way ticket” plan because they believed that the Lord would come before their missionaries needed to come home.</a:t>
            </a:r>
          </a:p>
        </p:txBody>
      </p:sp>
      <p:pic>
        <p:nvPicPr>
          <p:cNvPr id="17411" name="Picture 3" descr="C:\Users\Candra Poitras\Pictures\air-tickets-klm-between-london-and-cape-town-1-dhd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1628">
            <a:off x="2003460" y="4300201"/>
            <a:ext cx="4876800" cy="206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4600" y="1295400"/>
            <a:ext cx="4572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Several of the missionaries indeed only required a “one way ticket.”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600" y="4191000"/>
            <a:ext cx="6400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rgbClr val="FAC950"/>
                  </a:solidFill>
                </a:ln>
                <a:latin typeface="Bernard MT Condensed" pitchFamily="18" charset="0"/>
                <a:ea typeface="+mn-ea"/>
              </a:rPr>
              <a:t>They died within several weeks of arrival, but their seeds planted the birth of the global Pentecostal missions program. 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04800"/>
            <a:ext cx="9144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“They may not seem to have accomplished much in those early years, but the results stand before us today in the millions of people worldwide affected by the movement.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724400"/>
            <a:ext cx="9144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Pentecostal/Charismatic movement that sprang forth from this humble congregation is truly </a:t>
            </a:r>
            <a:r>
              <a:rPr lang="en-US" sz="3600" b="1" i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</a:t>
            </a: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 in scope.”  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(</a:t>
            </a:r>
            <a:r>
              <a:rPr lang="en-US" sz="2000" b="1" dirty="0" err="1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Robeck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, M, 2006, 5, 7, 240, 314)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457200"/>
            <a:ext cx="75438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Twenty-five percent of the world’s Christians are Pentecostal or charismatic with a world growth rate of about 19,000,000 per year. (</a:t>
            </a:r>
            <a:r>
              <a:rPr lang="en-US" sz="4000" b="1" i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Christianity Today,</a:t>
            </a: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 1998, 1).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4648200"/>
            <a:ext cx="8839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C. Peter Wagner in another book </a:t>
            </a:r>
            <a:r>
              <a:rPr lang="en-US" sz="3600" b="1" i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Prayer Shield</a:t>
            </a: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,</a:t>
            </a:r>
            <a:r>
              <a:rPr lang="en-US" sz="3600" b="1" i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 </a:t>
            </a: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stated, “The most massive growth of churches is found in Pentecostal/ Charismatic traditions.”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371600"/>
            <a:ext cx="7620000" cy="218521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ln>
                  <a:solidFill>
                    <a:srgbClr val="FAC950"/>
                  </a:solidFill>
                </a:ln>
                <a:latin typeface="Bernard MT Condensed" pitchFamily="18" charset="0"/>
                <a:ea typeface="+mn-ea"/>
              </a:rPr>
              <a:t>Some Jewish Christians felt the only way Gentiles could truly be saved and part of the Church would be if they were circumcised and followed the letter of the Law.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3962400"/>
            <a:ext cx="7162800" cy="270843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Paul contended—and rightfully so—that circumcision was not a necessary condition for salvation. “Gentiles do not have to enter the house of Christianity through the doors of Judaism.”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000" y="1143000"/>
            <a:ext cx="7543800" cy="270843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latin typeface="Bernard MT Condensed" pitchFamily="18" charset="0"/>
                <a:ea typeface="+mn-ea"/>
              </a:rPr>
              <a:t>Estimates show that there are between 400 and 600 million Pentecostals worldwide—a half billion or more—not bad for a group once ostracized and considered to be on the wrong side of the religious track.</a:t>
            </a:r>
          </a:p>
        </p:txBody>
      </p:sp>
      <p:pic>
        <p:nvPicPr>
          <p:cNvPr id="21507" name="Picture 3" descr="C:\Users\Candra Poitras\Pictures\CAOP5RO6CA3L1BV0CAANAMV7CAPM0PCCCASZ6DW8CAZ36ZFWCAJCFB26CAFGU95DCAIHFYE2CARGFRLACA49Z7C0CAS54FIHCAGJ48D6CAZT6AQZCADCIT4GCANXG99NCADMJ4KMCADTEYH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886200"/>
            <a:ext cx="4572000" cy="278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457200"/>
            <a:ext cx="8534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purging, cleansing, empowering fire of Pentecost has been ignited, is spreading around the globe, and is alive and well.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4724400"/>
            <a:ext cx="7772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As missionaries, preachers, and global Christians traverse the four corners of the earth, the fire still falls!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533400"/>
            <a:ext cx="86868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Peter, Paul, Barnabas and James seem to be the key speakers in the open forum commonly referred to as the Jerusalem Council.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7800" y="4648200"/>
            <a:ext cx="6316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I like the emphasis placed on God.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9400" y="4648200"/>
            <a:ext cx="36576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8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God made the choice.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0" y="1066800"/>
            <a:ext cx="7467600" cy="243143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8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“God made a choice among you that the Gentiles might hear from my lips the message of the gospel and believe.” Acts 15:7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4549676"/>
            <a:ext cx="85344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latin typeface="Bernard MT Condensed" pitchFamily="18" charset="0"/>
                <a:ea typeface="+mn-ea"/>
              </a:rPr>
              <a:t>“God, who knows the heart, showed that he accepted them by giving the Holy Spirit to them, just as he did to us.” Acts 15:8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228600"/>
            <a:ext cx="38862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God accepted Gentiles based on their heart.</a:t>
            </a:r>
          </a:p>
        </p:txBody>
      </p:sp>
      <p:pic>
        <p:nvPicPr>
          <p:cNvPr id="6147" name="Picture 3" descr="C:\Users\Candra Poitras\Pictures\CA2AECFXCAA6YAFYCAGQJ1TTCAHOWL17CAS4I69WCATHL0KACAHHYT03CAEUEKRXCAOU11BVCACO8A2BCAOWKPTRCAVAW9ERCA5DKNZ2CAQFXHY5CA24ZMD5CABYH3T7CANWBJJ5CAHAUUS7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5029200" y="609600"/>
            <a:ext cx="3461657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219200"/>
            <a:ext cx="5715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“He made no distinction between us and them, for he purified their hearts by faith.” Acts 15:9</a:t>
            </a:r>
          </a:p>
        </p:txBody>
      </p:sp>
      <p:sp>
        <p:nvSpPr>
          <p:cNvPr id="5" name="Rectangle 4"/>
          <p:cNvSpPr/>
          <p:nvPr/>
        </p:nvSpPr>
        <p:spPr>
          <a:xfrm>
            <a:off x="3124200" y="4267200"/>
            <a:ext cx="5791200" cy="240065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000" b="1" dirty="0">
                <a:ln>
                  <a:solidFill>
                    <a:schemeClr val="bg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God makes no distinction between Jews and Gentiles.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685800"/>
            <a:ext cx="8229600" cy="304698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800" b="1" dirty="0">
                <a:latin typeface="Bernard MT Condensed" pitchFamily="18" charset="0"/>
                <a:ea typeface="+mn-ea"/>
              </a:rPr>
              <a:t>“No! We believe it is through the grace of our Lord Jesus Christ that we are saved, just as they are.” Acts 15:11</a:t>
            </a:r>
          </a:p>
        </p:txBody>
      </p:sp>
      <p:sp>
        <p:nvSpPr>
          <p:cNvPr id="5" name="Rectangle 4"/>
          <p:cNvSpPr/>
          <p:nvPr/>
        </p:nvSpPr>
        <p:spPr>
          <a:xfrm>
            <a:off x="1143000" y="4648200"/>
            <a:ext cx="7162800" cy="110799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God’s grace saves us.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38200" y="4038600"/>
            <a:ext cx="8153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4000" b="1">
                <a:latin typeface="Bernard MT Condensed" charset="0"/>
              </a:rPr>
              <a:t>“</a:t>
            </a:r>
            <a:r>
              <a:rPr lang="en-US" sz="4000" b="1">
                <a:latin typeface="Bernard MT Condensed" charset="0"/>
              </a:rPr>
              <a:t>They listened to Barnabas and Paul telling about the miraculous signs and wonders God had done among the Gentiles…</a:t>
            </a:r>
            <a:r>
              <a:rPr lang="ja-JP" altLang="en-US" sz="4000" b="1">
                <a:latin typeface="Bernard MT Condensed" charset="0"/>
              </a:rPr>
              <a:t>”</a:t>
            </a:r>
            <a:r>
              <a:rPr lang="en-US" sz="4000" b="1">
                <a:latin typeface="Bernard MT Condensed" charset="0"/>
              </a:rPr>
              <a:t> Acts 15:12</a:t>
            </a:r>
          </a:p>
        </p:txBody>
      </p:sp>
      <p:sp>
        <p:nvSpPr>
          <p:cNvPr id="5" name="Rectangle 4"/>
          <p:cNvSpPr/>
          <p:nvPr/>
        </p:nvSpPr>
        <p:spPr>
          <a:xfrm>
            <a:off x="2362200" y="1524000"/>
            <a:ext cx="5029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8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God worked miracles among the Gentiles. 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57200"/>
            <a:ext cx="67818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“God at first showed His concern by taking from the Gentiles a people for himself.” Acts 15:13</a:t>
            </a:r>
          </a:p>
        </p:txBody>
      </p:sp>
      <p:sp>
        <p:nvSpPr>
          <p:cNvPr id="5" name="Rectangle 4"/>
          <p:cNvSpPr/>
          <p:nvPr/>
        </p:nvSpPr>
        <p:spPr>
          <a:xfrm>
            <a:off x="3276600" y="4724400"/>
            <a:ext cx="5867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God is taking out a people for His name.</a:t>
            </a:r>
          </a:p>
        </p:txBody>
      </p:sp>
    </p:spTree>
  </p:cSld>
  <p:clrMapOvr>
    <a:masterClrMapping/>
  </p:clrMapOvr>
  <p:transition xmlns:p14="http://schemas.microsoft.com/office/powerpoint/2010/main">
    <p:diamond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1706</TotalTime>
  <Words>960</Words>
  <Application>Microsoft Macintosh PowerPoint</Application>
  <PresentationFormat>On-screen Show (4:3)</PresentationFormat>
  <Paragraphs>64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Impact</vt:lpstr>
      <vt:lpstr>Calibri</vt:lpstr>
      <vt:lpstr>Bernard MT Condensed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9</cp:revision>
  <dcterms:created xsi:type="dcterms:W3CDTF">2013-03-27T20:52:37Z</dcterms:created>
  <dcterms:modified xsi:type="dcterms:W3CDTF">2018-02-14T21:34:53Z</dcterms:modified>
</cp:coreProperties>
</file>