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9" r:id="rId4"/>
    <p:sldId id="258" r:id="rId5"/>
    <p:sldId id="260" r:id="rId6"/>
    <p:sldId id="278" r:id="rId7"/>
    <p:sldId id="269" r:id="rId8"/>
    <p:sldId id="261" r:id="rId9"/>
    <p:sldId id="270" r:id="rId10"/>
    <p:sldId id="280" r:id="rId11"/>
    <p:sldId id="257"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950"/>
    <a:srgbClr val="3366FF"/>
    <a:srgbClr val="FF3B0D"/>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96" y="-2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48373F7-1500-F54B-A7F0-354833AC3369}" type="slidenum">
              <a:rPr lang="en-US"/>
              <a:pPr/>
              <a:t>‹#›</a:t>
            </a:fld>
            <a:endParaRPr lang="en-US"/>
          </a:p>
        </p:txBody>
      </p:sp>
    </p:spTree>
    <p:extLst>
      <p:ext uri="{BB962C8B-B14F-4D97-AF65-F5344CB8AC3E}">
        <p14:creationId xmlns:p14="http://schemas.microsoft.com/office/powerpoint/2010/main" val="1719601013"/>
      </p:ext>
    </p:extLst>
  </p:cSld>
  <p:clrMapOvr>
    <a:masterClrMapping/>
  </p:clrMapOvr>
  <p:transition xmlns:p14="http://schemas.microsoft.com/office/powerpoint/2010/main">
    <p:diamon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90EDDEE-9FC9-5241-8C86-06D45C66520A}" type="slidenum">
              <a:rPr lang="en-US"/>
              <a:pPr/>
              <a:t>‹#›</a:t>
            </a:fld>
            <a:endParaRPr lang="en-US"/>
          </a:p>
        </p:txBody>
      </p:sp>
    </p:spTree>
    <p:extLst>
      <p:ext uri="{BB962C8B-B14F-4D97-AF65-F5344CB8AC3E}">
        <p14:creationId xmlns:p14="http://schemas.microsoft.com/office/powerpoint/2010/main" val="3957275159"/>
      </p:ext>
    </p:extLst>
  </p:cSld>
  <p:clrMapOvr>
    <a:masterClrMapping/>
  </p:clrMapOvr>
  <p:transition xmlns:p14="http://schemas.microsoft.com/office/powerpoint/2010/main">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0"/>
            <a:ext cx="20955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0"/>
            <a:ext cx="61341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EF5415F-1F5E-D34A-B7B9-9F62F4734AEC}" type="slidenum">
              <a:rPr lang="en-US"/>
              <a:pPr/>
              <a:t>‹#›</a:t>
            </a:fld>
            <a:endParaRPr lang="en-US"/>
          </a:p>
        </p:txBody>
      </p:sp>
    </p:spTree>
    <p:extLst>
      <p:ext uri="{BB962C8B-B14F-4D97-AF65-F5344CB8AC3E}">
        <p14:creationId xmlns:p14="http://schemas.microsoft.com/office/powerpoint/2010/main" val="2208205869"/>
      </p:ext>
    </p:extLst>
  </p:cSld>
  <p:clrMapOvr>
    <a:masterClrMapping/>
  </p:clrMapOvr>
  <p:transition xmlns:p14="http://schemas.microsoft.com/office/powerpoint/2010/main">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F486E7E-E1FA-CD4E-AB74-4F2F1E8CE6B9}" type="slidenum">
              <a:rPr lang="en-US"/>
              <a:pPr/>
              <a:t>‹#›</a:t>
            </a:fld>
            <a:endParaRPr lang="en-US"/>
          </a:p>
        </p:txBody>
      </p:sp>
    </p:spTree>
    <p:extLst>
      <p:ext uri="{BB962C8B-B14F-4D97-AF65-F5344CB8AC3E}">
        <p14:creationId xmlns:p14="http://schemas.microsoft.com/office/powerpoint/2010/main" val="2589610530"/>
      </p:ext>
    </p:extLst>
  </p:cSld>
  <p:clrMapOvr>
    <a:masterClrMapping/>
  </p:clrMapOvr>
  <p:transition xmlns:p14="http://schemas.microsoft.com/office/powerpoint/2010/main">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DF12A82-162E-114C-AA78-E92326330484}" type="slidenum">
              <a:rPr lang="en-US"/>
              <a:pPr/>
              <a:t>‹#›</a:t>
            </a:fld>
            <a:endParaRPr lang="en-US"/>
          </a:p>
        </p:txBody>
      </p:sp>
    </p:spTree>
    <p:extLst>
      <p:ext uri="{BB962C8B-B14F-4D97-AF65-F5344CB8AC3E}">
        <p14:creationId xmlns:p14="http://schemas.microsoft.com/office/powerpoint/2010/main" val="3147506124"/>
      </p:ext>
    </p:extLst>
  </p:cSld>
  <p:clrMapOvr>
    <a:masterClrMapping/>
  </p:clrMapOvr>
  <p:transition xmlns:p14="http://schemas.microsoft.com/office/powerpoint/2010/main">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207E67B-697D-D741-9D50-214D3B07CDD9}" type="slidenum">
              <a:rPr lang="en-US"/>
              <a:pPr/>
              <a:t>‹#›</a:t>
            </a:fld>
            <a:endParaRPr lang="en-US"/>
          </a:p>
        </p:txBody>
      </p:sp>
    </p:spTree>
    <p:extLst>
      <p:ext uri="{BB962C8B-B14F-4D97-AF65-F5344CB8AC3E}">
        <p14:creationId xmlns:p14="http://schemas.microsoft.com/office/powerpoint/2010/main" val="3368514888"/>
      </p:ext>
    </p:extLst>
  </p:cSld>
  <p:clrMapOvr>
    <a:masterClrMapping/>
  </p:clrMapOvr>
  <p:transition xmlns:p14="http://schemas.microsoft.com/office/powerpoint/2010/main">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7562CFF3-4CEC-834D-93F9-86AA72C4AFBD}" type="slidenum">
              <a:rPr lang="en-US"/>
              <a:pPr/>
              <a:t>‹#›</a:t>
            </a:fld>
            <a:endParaRPr lang="en-US"/>
          </a:p>
        </p:txBody>
      </p:sp>
    </p:spTree>
    <p:extLst>
      <p:ext uri="{BB962C8B-B14F-4D97-AF65-F5344CB8AC3E}">
        <p14:creationId xmlns:p14="http://schemas.microsoft.com/office/powerpoint/2010/main" val="2740388950"/>
      </p:ext>
    </p:extLst>
  </p:cSld>
  <p:clrMapOvr>
    <a:masterClrMapping/>
  </p:clrMapOvr>
  <p:transition xmlns:p14="http://schemas.microsoft.com/office/powerpoint/2010/main">
    <p:diamon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FDFED025-8901-C648-ACCF-CAEE9B0E44FC}" type="slidenum">
              <a:rPr lang="en-US"/>
              <a:pPr/>
              <a:t>‹#›</a:t>
            </a:fld>
            <a:endParaRPr lang="en-US"/>
          </a:p>
        </p:txBody>
      </p:sp>
    </p:spTree>
    <p:extLst>
      <p:ext uri="{BB962C8B-B14F-4D97-AF65-F5344CB8AC3E}">
        <p14:creationId xmlns:p14="http://schemas.microsoft.com/office/powerpoint/2010/main" val="704066692"/>
      </p:ext>
    </p:extLst>
  </p:cSld>
  <p:clrMapOvr>
    <a:masterClrMapping/>
  </p:clrMapOvr>
  <p:transition xmlns:p14="http://schemas.microsoft.com/office/powerpoint/2010/main">
    <p:diamon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386DE93C-BCBD-CC4E-9310-52AD8443EDB2}" type="slidenum">
              <a:rPr lang="en-US"/>
              <a:pPr/>
              <a:t>‹#›</a:t>
            </a:fld>
            <a:endParaRPr lang="en-US"/>
          </a:p>
        </p:txBody>
      </p:sp>
    </p:spTree>
    <p:extLst>
      <p:ext uri="{BB962C8B-B14F-4D97-AF65-F5344CB8AC3E}">
        <p14:creationId xmlns:p14="http://schemas.microsoft.com/office/powerpoint/2010/main" val="1071789135"/>
      </p:ext>
    </p:extLst>
  </p:cSld>
  <p:clrMapOvr>
    <a:masterClrMapping/>
  </p:clrMapOvr>
  <p:transition xmlns:p14="http://schemas.microsoft.com/office/powerpoint/2010/main">
    <p:diamon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1AB59BC-8950-3844-A558-899508FE894B}" type="slidenum">
              <a:rPr lang="en-US"/>
              <a:pPr/>
              <a:t>‹#›</a:t>
            </a:fld>
            <a:endParaRPr lang="en-US"/>
          </a:p>
        </p:txBody>
      </p:sp>
    </p:spTree>
    <p:extLst>
      <p:ext uri="{BB962C8B-B14F-4D97-AF65-F5344CB8AC3E}">
        <p14:creationId xmlns:p14="http://schemas.microsoft.com/office/powerpoint/2010/main" val="2142529490"/>
      </p:ext>
    </p:extLst>
  </p:cSld>
  <p:clrMapOvr>
    <a:masterClrMapping/>
  </p:clrMapOvr>
  <p:transition xmlns:p14="http://schemas.microsoft.com/office/powerpoint/2010/main">
    <p:diamon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5B6B5C8-5A3B-3045-A34A-A86DCBAB7BF4}" type="slidenum">
              <a:rPr lang="en-US"/>
              <a:pPr/>
              <a:t>‹#›</a:t>
            </a:fld>
            <a:endParaRPr lang="en-US"/>
          </a:p>
        </p:txBody>
      </p:sp>
    </p:spTree>
    <p:extLst>
      <p:ext uri="{BB962C8B-B14F-4D97-AF65-F5344CB8AC3E}">
        <p14:creationId xmlns:p14="http://schemas.microsoft.com/office/powerpoint/2010/main" val="2535106979"/>
      </p:ext>
    </p:extLst>
  </p:cSld>
  <p:clrMapOvr>
    <a:masterClrMapping/>
  </p:clrMapOvr>
  <p:transition xmlns:p14="http://schemas.microsoft.com/office/powerpoint/2010/main">
    <p:diamond/>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0"/>
            <a:ext cx="8382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762000" y="1295400"/>
            <a:ext cx="7924800" cy="483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762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538538" y="6245225"/>
            <a:ext cx="24812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858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814FC226-93A6-8248-AFAB-5804C4E348F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p:diamond/>
  </p:transition>
  <p:txStyles>
    <p:titleStyle>
      <a:lvl1pPr algn="ctr" rtl="0" eaLnBrk="0" fontAlgn="base" hangingPunct="0">
        <a:spcBef>
          <a:spcPct val="0"/>
        </a:spcBef>
        <a:spcAft>
          <a:spcPct val="0"/>
        </a:spcAft>
        <a:defRPr sz="4400">
          <a:solidFill>
            <a:srgbClr val="3333CC"/>
          </a:solidFill>
          <a:latin typeface="+mj-lt"/>
          <a:ea typeface="ＭＳ Ｐゴシック" charset="0"/>
          <a:cs typeface="+mj-cs"/>
        </a:defRPr>
      </a:lvl1pPr>
      <a:lvl2pPr algn="ctr" rtl="0" eaLnBrk="0" fontAlgn="base" hangingPunct="0">
        <a:spcBef>
          <a:spcPct val="0"/>
        </a:spcBef>
        <a:spcAft>
          <a:spcPct val="0"/>
        </a:spcAft>
        <a:defRPr sz="4400">
          <a:solidFill>
            <a:srgbClr val="3333CC"/>
          </a:solidFill>
          <a:latin typeface="Impact" pitchFamily="34" charset="0"/>
          <a:ea typeface="ＭＳ Ｐゴシック" charset="0"/>
        </a:defRPr>
      </a:lvl2pPr>
      <a:lvl3pPr algn="ctr" rtl="0" eaLnBrk="0" fontAlgn="base" hangingPunct="0">
        <a:spcBef>
          <a:spcPct val="0"/>
        </a:spcBef>
        <a:spcAft>
          <a:spcPct val="0"/>
        </a:spcAft>
        <a:defRPr sz="4400">
          <a:solidFill>
            <a:srgbClr val="3333CC"/>
          </a:solidFill>
          <a:latin typeface="Impact" pitchFamily="34" charset="0"/>
          <a:ea typeface="ＭＳ Ｐゴシック" charset="0"/>
        </a:defRPr>
      </a:lvl3pPr>
      <a:lvl4pPr algn="ctr" rtl="0" eaLnBrk="0" fontAlgn="base" hangingPunct="0">
        <a:spcBef>
          <a:spcPct val="0"/>
        </a:spcBef>
        <a:spcAft>
          <a:spcPct val="0"/>
        </a:spcAft>
        <a:defRPr sz="4400">
          <a:solidFill>
            <a:srgbClr val="3333CC"/>
          </a:solidFill>
          <a:latin typeface="Impact" pitchFamily="34" charset="0"/>
          <a:ea typeface="ＭＳ Ｐゴシック" charset="0"/>
        </a:defRPr>
      </a:lvl4pPr>
      <a:lvl5pPr algn="ctr" rtl="0" eaLnBrk="0" fontAlgn="base" hangingPunct="0">
        <a:spcBef>
          <a:spcPct val="0"/>
        </a:spcBef>
        <a:spcAft>
          <a:spcPct val="0"/>
        </a:spcAft>
        <a:defRPr sz="4400">
          <a:solidFill>
            <a:srgbClr val="3333CC"/>
          </a:solidFill>
          <a:latin typeface="Impact" pitchFamily="34" charset="0"/>
          <a:ea typeface="ＭＳ Ｐゴシック" charset="0"/>
        </a:defRPr>
      </a:lvl5pPr>
      <a:lvl6pPr marL="457200" algn="ctr" rtl="0" eaLnBrk="1" fontAlgn="base" hangingPunct="1">
        <a:spcBef>
          <a:spcPct val="0"/>
        </a:spcBef>
        <a:spcAft>
          <a:spcPct val="0"/>
        </a:spcAft>
        <a:defRPr sz="4400">
          <a:solidFill>
            <a:srgbClr val="3333CC"/>
          </a:solidFill>
          <a:latin typeface="Impact" pitchFamily="34" charset="0"/>
        </a:defRPr>
      </a:lvl6pPr>
      <a:lvl7pPr marL="914400" algn="ctr" rtl="0" eaLnBrk="1" fontAlgn="base" hangingPunct="1">
        <a:spcBef>
          <a:spcPct val="0"/>
        </a:spcBef>
        <a:spcAft>
          <a:spcPct val="0"/>
        </a:spcAft>
        <a:defRPr sz="4400">
          <a:solidFill>
            <a:srgbClr val="3333CC"/>
          </a:solidFill>
          <a:latin typeface="Impact" pitchFamily="34" charset="0"/>
        </a:defRPr>
      </a:lvl7pPr>
      <a:lvl8pPr marL="1371600" algn="ctr" rtl="0" eaLnBrk="1" fontAlgn="base" hangingPunct="1">
        <a:spcBef>
          <a:spcPct val="0"/>
        </a:spcBef>
        <a:spcAft>
          <a:spcPct val="0"/>
        </a:spcAft>
        <a:defRPr sz="4400">
          <a:solidFill>
            <a:srgbClr val="3333CC"/>
          </a:solidFill>
          <a:latin typeface="Impact" pitchFamily="34" charset="0"/>
        </a:defRPr>
      </a:lvl8pPr>
      <a:lvl9pPr marL="1828800" algn="ctr" rtl="0" eaLnBrk="1" fontAlgn="base" hangingPunct="1">
        <a:spcBef>
          <a:spcPct val="0"/>
        </a:spcBef>
        <a:spcAft>
          <a:spcPct val="0"/>
        </a:spcAft>
        <a:defRPr sz="4400">
          <a:solidFill>
            <a:srgbClr val="3333CC"/>
          </a:solidFill>
          <a:latin typeface="Impact" pitchFamily="34"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bg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bg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bg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bg1"/>
          </a:solidFill>
          <a:latin typeface="+mn-lt"/>
          <a:ea typeface="ＭＳ Ｐゴシック" charset="0"/>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3810000"/>
            <a:ext cx="9144000" cy="765175"/>
          </a:xfrm>
          <a:ln>
            <a:miter lim="800000"/>
            <a:headEnd/>
            <a:tailEnd/>
          </a:ln>
        </p:spPr>
        <p:txBody>
          <a:bodyPr>
            <a:scene3d>
              <a:camera prst="orthographicFront"/>
              <a:lightRig rig="threePt" dir="t"/>
            </a:scene3d>
            <a:sp3d extrusionH="57150">
              <a:bevelT w="38100" h="38100" prst="relaxedInset"/>
            </a:sp3d>
          </a:bodyPr>
          <a:lstStyle/>
          <a:p>
            <a:pPr eaLnBrk="1" hangingPunct="1">
              <a:defRPr/>
            </a:pPr>
            <a:r>
              <a:rPr lang="en-US" b="1" dirty="0" smtClean="0">
                <a:solidFill>
                  <a:schemeClr val="bg1"/>
                </a:solidFill>
                <a:latin typeface="Bernard MT Condensed" pitchFamily="18" charset="0"/>
                <a:ea typeface="+mj-ea"/>
              </a:rPr>
              <a:t>Discovering the Biblical View of Missions</a:t>
            </a:r>
          </a:p>
        </p:txBody>
      </p:sp>
      <p:sp>
        <p:nvSpPr>
          <p:cNvPr id="2051" name="Rectangle 3"/>
          <p:cNvSpPr>
            <a:spLocks noGrp="1" noChangeArrowheads="1"/>
          </p:cNvSpPr>
          <p:nvPr>
            <p:ph type="subTitle" idx="1"/>
          </p:nvPr>
        </p:nvSpPr>
        <p:spPr>
          <a:xfrm>
            <a:off x="1371600" y="4724400"/>
            <a:ext cx="6400800" cy="1752600"/>
          </a:xfrm>
          <a:ln>
            <a:miter lim="800000"/>
            <a:headEnd/>
            <a:tailEnd/>
          </a:ln>
        </p:spPr>
        <p:txBody>
          <a:bodyPr>
            <a:scene3d>
              <a:camera prst="orthographicFront"/>
              <a:lightRig rig="threePt" dir="t"/>
            </a:scene3d>
            <a:sp3d extrusionH="57150">
              <a:bevelT w="38100" h="38100"/>
            </a:sp3d>
          </a:bodyPr>
          <a:lstStyle/>
          <a:p>
            <a:pPr eaLnBrk="1" hangingPunct="1">
              <a:defRPr/>
            </a:pPr>
            <a:r>
              <a:rPr lang="en-US" sz="3600" b="1" dirty="0" smtClean="0">
                <a:solidFill>
                  <a:srgbClr val="3366FF"/>
                </a:solidFill>
                <a:latin typeface="Bernard MT Condensed" pitchFamily="18" charset="0"/>
                <a:ea typeface="+mn-ea"/>
              </a:rPr>
              <a:t>Discovering the King of Missions</a:t>
            </a:r>
          </a:p>
        </p:txBody>
      </p:sp>
      <p:sp>
        <p:nvSpPr>
          <p:cNvPr id="6" name="TextBox 5"/>
          <p:cNvSpPr txBox="1"/>
          <p:nvPr/>
        </p:nvSpPr>
        <p:spPr>
          <a:xfrm>
            <a:off x="2438400" y="5334000"/>
            <a:ext cx="4343400" cy="461665"/>
          </a:xfrm>
          <a:prstGeom prst="rect">
            <a:avLst/>
          </a:prstGeom>
          <a:noFill/>
        </p:spPr>
        <p:txBody>
          <a:bodyPr>
            <a:spAutoFit/>
            <a:scene3d>
              <a:camera prst="orthographicFront"/>
              <a:lightRig rig="threePt" dir="t"/>
            </a:scene3d>
            <a:sp3d extrusionH="57150">
              <a:bevelT w="38100" h="38100"/>
            </a:sp3d>
          </a:bodyPr>
          <a:lstStyle/>
          <a:p>
            <a:pPr algn="ctr">
              <a:defRPr/>
            </a:pPr>
            <a:r>
              <a:rPr lang="en-US" sz="2400" b="1" dirty="0">
                <a:solidFill>
                  <a:srgbClr val="FF3B0D"/>
                </a:solidFill>
                <a:latin typeface="Bernard MT Condensed" pitchFamily="18" charset="0"/>
                <a:ea typeface="+mn-ea"/>
              </a:rPr>
              <a:t>James G. Poitras</a:t>
            </a:r>
          </a:p>
        </p:txBody>
      </p:sp>
      <p:sp>
        <p:nvSpPr>
          <p:cNvPr id="7" name="TextBox 6"/>
          <p:cNvSpPr txBox="1"/>
          <p:nvPr/>
        </p:nvSpPr>
        <p:spPr>
          <a:xfrm>
            <a:off x="3352800" y="0"/>
            <a:ext cx="5791200" cy="1754326"/>
          </a:xfrm>
          <a:prstGeom prst="rect">
            <a:avLst/>
          </a:prstGeom>
          <a:noFill/>
        </p:spPr>
        <p:txBody>
          <a:bodyPr>
            <a:spAutoFit/>
            <a:scene3d>
              <a:camera prst="orthographicFront"/>
              <a:lightRig rig="threePt" dir="t"/>
            </a:scene3d>
            <a:sp3d extrusionH="57150">
              <a:bevelT w="38100" h="38100"/>
            </a:sp3d>
          </a:bodyPr>
          <a:lstStyle/>
          <a:p>
            <a:pPr algn="ctr">
              <a:defRPr/>
            </a:pPr>
            <a:r>
              <a:rPr lang="en-US" sz="5400" b="1" dirty="0">
                <a:solidFill>
                  <a:srgbClr val="FAC950"/>
                </a:solidFill>
                <a:latin typeface="Bernard MT Condensed" pitchFamily="18" charset="0"/>
                <a:ea typeface="+mn-ea"/>
              </a:rPr>
              <a:t>Global Association of Theological Studies</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762000" y="1143000"/>
            <a:ext cx="7391400" cy="2554545"/>
          </a:xfrm>
          <a:prstGeom prst="rect">
            <a:avLst/>
          </a:prstGeom>
        </p:spPr>
        <p:txBody>
          <a:bodyPr>
            <a:spAutoFit/>
          </a:bodyPr>
          <a:lstStyle/>
          <a:p>
            <a:pPr algn="ctr">
              <a:defRPr/>
            </a:pPr>
            <a:r>
              <a:rPr lang="en-US" sz="4000" b="1" dirty="0">
                <a:ln>
                  <a:solidFill>
                    <a:schemeClr val="tx1"/>
                  </a:solidFill>
                </a:ln>
                <a:solidFill>
                  <a:srgbClr val="FAC950"/>
                </a:solidFill>
                <a:latin typeface="Bernard MT Condensed" pitchFamily="18" charset="0"/>
                <a:ea typeface="+mn-ea"/>
              </a:rPr>
              <a:t>Paul refused to retreat. “"Therefore I want you to know that God's salvation has been sent to the Gentiles, and they will listen!"</a:t>
            </a:r>
          </a:p>
        </p:txBody>
      </p:sp>
      <p:sp>
        <p:nvSpPr>
          <p:cNvPr id="5" name="Rectangle 4"/>
          <p:cNvSpPr/>
          <p:nvPr/>
        </p:nvSpPr>
        <p:spPr>
          <a:xfrm>
            <a:off x="304800" y="4648200"/>
            <a:ext cx="8458200" cy="1846659"/>
          </a:xfrm>
          <a:prstGeom prst="rect">
            <a:avLst/>
          </a:prstGeom>
        </p:spPr>
        <p:txBody>
          <a:bodyPr>
            <a:spAutoFit/>
          </a:bodyPr>
          <a:lstStyle/>
          <a:p>
            <a:pPr algn="ctr">
              <a:defRPr/>
            </a:pPr>
            <a:r>
              <a:rPr lang="en-US" sz="3800" b="1" dirty="0">
                <a:ln>
                  <a:solidFill>
                    <a:schemeClr val="tx1"/>
                  </a:solidFill>
                </a:ln>
                <a:solidFill>
                  <a:srgbClr val="3366FF"/>
                </a:solidFill>
                <a:latin typeface="Bernard MT Condensed" pitchFamily="18" charset="0"/>
                <a:ea typeface="+mn-ea"/>
              </a:rPr>
              <a:t>…Boldly and without hindrance he preached the kingdom of God and taught about the Lord Jesus Christ” (Acts 28:28-31).</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838200" y="1295400"/>
            <a:ext cx="6858000" cy="2308324"/>
          </a:xfrm>
          <a:prstGeom prst="rect">
            <a:avLst/>
          </a:prstGeom>
        </p:spPr>
        <p:txBody>
          <a:bodyPr>
            <a:spAutoFit/>
          </a:bodyPr>
          <a:lstStyle/>
          <a:p>
            <a:pPr algn="ctr">
              <a:defRPr/>
            </a:pPr>
            <a:r>
              <a:rPr lang="en-US" sz="3600" b="1" dirty="0">
                <a:ln>
                  <a:solidFill>
                    <a:srgbClr val="FAC950"/>
                  </a:solidFill>
                </a:ln>
                <a:latin typeface="Bernard MT Condensed" pitchFamily="18" charset="0"/>
                <a:ea typeface="+mn-ea"/>
              </a:rPr>
              <a:t>The Lord backed Paul, and continues to back anyone who endeavors to be a light to the nations, and to bring lost souls into His kingdom.</a:t>
            </a:r>
          </a:p>
        </p:txBody>
      </p:sp>
      <p:sp>
        <p:nvSpPr>
          <p:cNvPr id="5" name="Rectangle 4"/>
          <p:cNvSpPr/>
          <p:nvPr/>
        </p:nvSpPr>
        <p:spPr>
          <a:xfrm>
            <a:off x="2209800" y="3886200"/>
            <a:ext cx="6629400" cy="2708434"/>
          </a:xfrm>
          <a:prstGeom prst="rect">
            <a:avLst/>
          </a:prstGeom>
        </p:spPr>
        <p:txBody>
          <a:bodyPr>
            <a:spAutoFit/>
          </a:bodyPr>
          <a:lstStyle/>
          <a:p>
            <a:pPr algn="ctr">
              <a:defRPr/>
            </a:pPr>
            <a:r>
              <a:rPr lang="en-US" sz="3400" b="1" dirty="0">
                <a:ln>
                  <a:solidFill>
                    <a:schemeClr val="tx1"/>
                  </a:solidFill>
                </a:ln>
                <a:solidFill>
                  <a:srgbClr val="FAC950"/>
                </a:solidFill>
                <a:latin typeface="Bernard MT Condensed" pitchFamily="18" charset="0"/>
                <a:ea typeface="+mn-ea"/>
              </a:rPr>
              <a:t>“But the Lord stood at my side and gave me strength, so that through me the message might be fully proclaimed and all the Gentiles might hear it” (2 Timothy 4:17).</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3" name="Rectangle 2"/>
          <p:cNvSpPr/>
          <p:nvPr/>
        </p:nvSpPr>
        <p:spPr>
          <a:xfrm>
            <a:off x="1066800" y="1225689"/>
            <a:ext cx="7696200" cy="5632311"/>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tx1"/>
                  </a:solidFill>
                </a:ln>
                <a:solidFill>
                  <a:srgbClr val="FF3B0D"/>
                </a:solidFill>
                <a:latin typeface="Bernard MT Condensed" pitchFamily="18" charset="0"/>
                <a:ea typeface="+mn-ea"/>
              </a:rPr>
              <a:t>“This is what the </a:t>
            </a:r>
            <a:r>
              <a:rPr lang="en-US" sz="3600" b="1" cap="small" dirty="0">
                <a:ln>
                  <a:solidFill>
                    <a:schemeClr val="tx1"/>
                  </a:solidFill>
                </a:ln>
                <a:solidFill>
                  <a:srgbClr val="FF3B0D"/>
                </a:solidFill>
                <a:latin typeface="Bernard MT Condensed" pitchFamily="18" charset="0"/>
                <a:ea typeface="+mn-ea"/>
              </a:rPr>
              <a:t>Lord </a:t>
            </a:r>
            <a:r>
              <a:rPr lang="en-US" sz="3600" b="1" dirty="0">
                <a:ln>
                  <a:solidFill>
                    <a:schemeClr val="tx1"/>
                  </a:solidFill>
                </a:ln>
                <a:solidFill>
                  <a:srgbClr val="FF3B0D"/>
                </a:solidFill>
                <a:latin typeface="Bernard MT Condensed" pitchFamily="18" charset="0"/>
                <a:ea typeface="+mn-ea"/>
              </a:rPr>
              <a:t>Almighty says: "Many peoples and the inhabitants of many cities will yet come,  and the inhabitants of one city will go to another and say, 'Let us go at once to entreat the </a:t>
            </a:r>
            <a:r>
              <a:rPr lang="en-US" sz="3600" b="1" cap="small" dirty="0">
                <a:ln>
                  <a:solidFill>
                    <a:schemeClr val="tx1"/>
                  </a:solidFill>
                </a:ln>
                <a:solidFill>
                  <a:srgbClr val="FF3B0D"/>
                </a:solidFill>
                <a:latin typeface="Bernard MT Condensed" pitchFamily="18" charset="0"/>
                <a:ea typeface="+mn-ea"/>
              </a:rPr>
              <a:t>Lord </a:t>
            </a:r>
            <a:r>
              <a:rPr lang="en-US" sz="3600" b="1" dirty="0">
                <a:ln>
                  <a:solidFill>
                    <a:schemeClr val="tx1"/>
                  </a:solidFill>
                </a:ln>
                <a:solidFill>
                  <a:srgbClr val="FF3B0D"/>
                </a:solidFill>
                <a:latin typeface="Bernard MT Condensed" pitchFamily="18" charset="0"/>
                <a:ea typeface="+mn-ea"/>
              </a:rPr>
              <a:t>and seek the </a:t>
            </a:r>
            <a:r>
              <a:rPr lang="en-US" sz="3600" b="1" cap="small" dirty="0">
                <a:ln>
                  <a:solidFill>
                    <a:schemeClr val="tx1"/>
                  </a:solidFill>
                </a:ln>
                <a:solidFill>
                  <a:srgbClr val="FF3B0D"/>
                </a:solidFill>
                <a:latin typeface="Bernard MT Condensed" pitchFamily="18" charset="0"/>
                <a:ea typeface="+mn-ea"/>
              </a:rPr>
              <a:t>Lord </a:t>
            </a:r>
            <a:r>
              <a:rPr lang="en-US" sz="3600" b="1" dirty="0">
                <a:ln>
                  <a:solidFill>
                    <a:schemeClr val="tx1"/>
                  </a:solidFill>
                </a:ln>
                <a:solidFill>
                  <a:srgbClr val="FF3B0D"/>
                </a:solidFill>
                <a:latin typeface="Bernard MT Condensed" pitchFamily="18" charset="0"/>
                <a:ea typeface="+mn-ea"/>
              </a:rPr>
              <a:t> Almighty. I myself am going.' And many peoples and powerful nations will come to Jerusalem to seek the </a:t>
            </a:r>
            <a:r>
              <a:rPr lang="en-US" sz="3600" b="1" cap="small" dirty="0">
                <a:ln>
                  <a:solidFill>
                    <a:schemeClr val="tx1"/>
                  </a:solidFill>
                </a:ln>
                <a:solidFill>
                  <a:srgbClr val="FF3B0D"/>
                </a:solidFill>
                <a:latin typeface="Bernard MT Condensed" pitchFamily="18" charset="0"/>
                <a:ea typeface="+mn-ea"/>
              </a:rPr>
              <a:t>Lord  </a:t>
            </a:r>
            <a:r>
              <a:rPr lang="en-US" sz="3600" b="1" dirty="0">
                <a:ln>
                  <a:solidFill>
                    <a:schemeClr val="tx1"/>
                  </a:solidFill>
                </a:ln>
                <a:solidFill>
                  <a:srgbClr val="FF3B0D"/>
                </a:solidFill>
                <a:latin typeface="Bernard MT Condensed" pitchFamily="18" charset="0"/>
                <a:ea typeface="+mn-ea"/>
              </a:rPr>
              <a:t> Almighty and to entreat him." Zechariah 8:20-23</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791200" y="0"/>
            <a:ext cx="33528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228600" y="304800"/>
            <a:ext cx="8686800" cy="3477875"/>
          </a:xfrm>
          <a:prstGeom prst="rect">
            <a:avLst/>
          </a:prstGeom>
        </p:spPr>
        <p:txBody>
          <a:bodyPr>
            <a:spAutoFit/>
            <a:scene3d>
              <a:camera prst="orthographicFront"/>
              <a:lightRig rig="threePt" dir="t"/>
            </a:scene3d>
            <a:sp3d extrusionH="57150">
              <a:bevelT w="38100" h="38100"/>
            </a:sp3d>
          </a:bodyPr>
          <a:lstStyle/>
          <a:p>
            <a:pPr algn="ctr">
              <a:defRPr/>
            </a:pPr>
            <a:r>
              <a:rPr lang="en-US" sz="4400" b="1" dirty="0">
                <a:ln>
                  <a:solidFill>
                    <a:schemeClr val="tx1"/>
                  </a:solidFill>
                </a:ln>
                <a:solidFill>
                  <a:srgbClr val="FAC950"/>
                </a:solidFill>
                <a:latin typeface="Bernard MT Condensed" pitchFamily="18" charset="0"/>
                <a:ea typeface="+mn-ea"/>
              </a:rPr>
              <a:t>“Afterward the Israelites will return and seek the LORD their God and David their king. They will come trembling to the LORD and to his blessings in the last days.” Hosea 3:5</a:t>
            </a:r>
          </a:p>
        </p:txBody>
      </p:sp>
      <p:sp>
        <p:nvSpPr>
          <p:cNvPr id="5" name="Rectangle 4"/>
          <p:cNvSpPr/>
          <p:nvPr/>
        </p:nvSpPr>
        <p:spPr>
          <a:xfrm>
            <a:off x="1676400" y="4648200"/>
            <a:ext cx="5715000" cy="2123658"/>
          </a:xfrm>
          <a:prstGeom prst="rect">
            <a:avLst/>
          </a:prstGeom>
        </p:spPr>
        <p:txBody>
          <a:bodyPr>
            <a:spAutoFit/>
            <a:scene3d>
              <a:camera prst="orthographicFront"/>
              <a:lightRig rig="threePt" dir="t"/>
            </a:scene3d>
            <a:sp3d extrusionH="57150">
              <a:bevelT w="38100" h="38100"/>
            </a:sp3d>
          </a:bodyPr>
          <a:lstStyle/>
          <a:p>
            <a:pPr algn="ctr">
              <a:defRPr/>
            </a:pPr>
            <a:r>
              <a:rPr lang="en-US" sz="4400" b="1" dirty="0">
                <a:ln>
                  <a:solidFill>
                    <a:schemeClr val="tx1"/>
                  </a:solidFill>
                </a:ln>
                <a:solidFill>
                  <a:srgbClr val="3366FF"/>
                </a:solidFill>
                <a:latin typeface="Bernard MT Condensed" pitchFamily="18" charset="0"/>
                <a:ea typeface="+mn-ea"/>
              </a:rPr>
              <a:t>“And afterward, I will pour out my Spirit on all people” Joel 2:28</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0" y="152400"/>
            <a:ext cx="6858000" cy="2185214"/>
          </a:xfrm>
          <a:prstGeom prst="rect">
            <a:avLst/>
          </a:prstGeom>
        </p:spPr>
        <p:txBody>
          <a:bodyPr>
            <a:spAutoFit/>
          </a:bodyPr>
          <a:lstStyle/>
          <a:p>
            <a:pPr algn="ctr">
              <a:defRPr/>
            </a:pPr>
            <a:r>
              <a:rPr lang="en-US" sz="3400" b="1" dirty="0">
                <a:ln>
                  <a:solidFill>
                    <a:schemeClr val="tx1"/>
                  </a:solidFill>
                </a:ln>
                <a:solidFill>
                  <a:srgbClr val="FF3B0D"/>
                </a:solidFill>
                <a:latin typeface="Bernard MT Condensed" pitchFamily="18" charset="0"/>
                <a:ea typeface="+mn-ea"/>
              </a:rPr>
              <a:t>The situation looked disastrous. Jerusalem lay in ruins. The temple was destroyed. It appeared that David’s kingdom had forever ended. </a:t>
            </a:r>
          </a:p>
        </p:txBody>
      </p:sp>
      <p:sp>
        <p:nvSpPr>
          <p:cNvPr id="5" name="Rectangle 4"/>
          <p:cNvSpPr/>
          <p:nvPr/>
        </p:nvSpPr>
        <p:spPr>
          <a:xfrm>
            <a:off x="2743200" y="4672786"/>
            <a:ext cx="6400800" cy="2185214"/>
          </a:xfrm>
          <a:prstGeom prst="rect">
            <a:avLst/>
          </a:prstGeom>
        </p:spPr>
        <p:txBody>
          <a:bodyPr>
            <a:spAutoFit/>
          </a:bodyPr>
          <a:lstStyle/>
          <a:p>
            <a:pPr algn="ctr">
              <a:defRPr/>
            </a:pPr>
            <a:r>
              <a:rPr lang="en-US" sz="3400" b="1" dirty="0">
                <a:ln>
                  <a:solidFill>
                    <a:schemeClr val="tx1"/>
                  </a:solidFill>
                </a:ln>
                <a:solidFill>
                  <a:srgbClr val="FAC950"/>
                </a:solidFill>
                <a:latin typeface="Bernard MT Condensed" pitchFamily="18" charset="0"/>
                <a:ea typeface="+mn-ea"/>
              </a:rPr>
              <a:t>God’s people were in captivity in Babylon—nine hundred miles from home. After seventy years 15,000 Israelites returned home.</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990600" y="1447800"/>
            <a:ext cx="5562600" cy="2554545"/>
          </a:xfrm>
          <a:prstGeom prst="rect">
            <a:avLst/>
          </a:prstGeom>
        </p:spPr>
        <p:txBody>
          <a:bodyPr>
            <a:spAutoFit/>
          </a:bodyPr>
          <a:lstStyle/>
          <a:p>
            <a:pPr algn="ctr">
              <a:defRPr/>
            </a:pPr>
            <a:r>
              <a:rPr lang="en-US" sz="4000" b="1" dirty="0">
                <a:ln>
                  <a:solidFill>
                    <a:schemeClr val="tx1"/>
                  </a:solidFill>
                </a:ln>
                <a:solidFill>
                  <a:schemeClr val="bg1"/>
                </a:solidFill>
                <a:latin typeface="Bernard MT Condensed" pitchFamily="18" charset="0"/>
                <a:ea typeface="+mn-ea"/>
              </a:rPr>
              <a:t>This prepared the platform for the expansion of the church throughout the first century.</a:t>
            </a:r>
          </a:p>
        </p:txBody>
      </p:sp>
      <p:sp>
        <p:nvSpPr>
          <p:cNvPr id="5" name="Rectangle 4"/>
          <p:cNvSpPr/>
          <p:nvPr/>
        </p:nvSpPr>
        <p:spPr>
          <a:xfrm>
            <a:off x="3352800" y="4572000"/>
            <a:ext cx="5486400" cy="1938992"/>
          </a:xfrm>
          <a:prstGeom prst="rect">
            <a:avLst/>
          </a:prstGeom>
        </p:spPr>
        <p:txBody>
          <a:bodyPr>
            <a:spAutoFit/>
          </a:bodyPr>
          <a:lstStyle/>
          <a:p>
            <a:pPr algn="ctr">
              <a:defRPr/>
            </a:pPr>
            <a:r>
              <a:rPr lang="en-US" sz="4000" b="1" dirty="0">
                <a:ln>
                  <a:solidFill>
                    <a:schemeClr val="tx1"/>
                  </a:solidFill>
                </a:ln>
                <a:solidFill>
                  <a:schemeClr val="bg1"/>
                </a:solidFill>
                <a:latin typeface="Bernard MT Condensed" pitchFamily="18" charset="0"/>
                <a:ea typeface="+mn-ea"/>
              </a:rPr>
              <a:t>A new King would appear; the Messiah. A root from Jesse would spring forth.</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791200" y="0"/>
            <a:ext cx="33528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228600" y="381000"/>
            <a:ext cx="8686800" cy="6324600"/>
          </a:xfrm>
          <a:prstGeom prst="rect">
            <a:avLst/>
          </a:prstGeom>
          <a:solidFill>
            <a:schemeClr val="tx1"/>
          </a:solidFill>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 name="Rectangle 4"/>
          <p:cNvSpPr>
            <a:spLocks noChangeArrowheads="1"/>
          </p:cNvSpPr>
          <p:nvPr/>
        </p:nvSpPr>
        <p:spPr bwMode="auto">
          <a:xfrm>
            <a:off x="228600" y="457200"/>
            <a:ext cx="50101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b="1">
                <a:solidFill>
                  <a:srgbClr val="FAC950"/>
                </a:solidFill>
                <a:latin typeface="Bernard MT Condensed" charset="0"/>
              </a:rPr>
              <a:t>Jesus is looked at as the:</a:t>
            </a:r>
          </a:p>
        </p:txBody>
      </p:sp>
      <p:sp>
        <p:nvSpPr>
          <p:cNvPr id="6" name="Rectangle 5"/>
          <p:cNvSpPr>
            <a:spLocks noChangeArrowheads="1"/>
          </p:cNvSpPr>
          <p:nvPr/>
        </p:nvSpPr>
        <p:spPr bwMode="auto">
          <a:xfrm>
            <a:off x="609600" y="1371600"/>
            <a:ext cx="65532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FF3B0D"/>
                </a:solidFill>
                <a:latin typeface="Bernard MT Condensed" charset="0"/>
              </a:rPr>
              <a:t>(a) </a:t>
            </a:r>
            <a:r>
              <a:rPr lang="ja-JP" altLang="en-US" sz="3200" b="1">
                <a:solidFill>
                  <a:srgbClr val="FF3B0D"/>
                </a:solidFill>
                <a:latin typeface="Bernard MT Condensed" charset="0"/>
              </a:rPr>
              <a:t>“</a:t>
            </a:r>
            <a:r>
              <a:rPr lang="en-US" sz="3200" b="1">
                <a:solidFill>
                  <a:srgbClr val="FF3B0D"/>
                </a:solidFill>
                <a:latin typeface="Bernard MT Condensed" charset="0"/>
              </a:rPr>
              <a:t>true light that gives light to every man coming into the world</a:t>
            </a:r>
            <a:r>
              <a:rPr lang="ja-JP" altLang="en-US" sz="3200" b="1">
                <a:solidFill>
                  <a:srgbClr val="FF3B0D"/>
                </a:solidFill>
                <a:latin typeface="Bernard MT Condensed" charset="0"/>
              </a:rPr>
              <a:t>”</a:t>
            </a:r>
            <a:r>
              <a:rPr lang="en-US" sz="3200" b="1">
                <a:solidFill>
                  <a:srgbClr val="FF3B0D"/>
                </a:solidFill>
                <a:latin typeface="Bernard MT Condensed" charset="0"/>
              </a:rPr>
              <a:t> (John 1:9);</a:t>
            </a:r>
          </a:p>
        </p:txBody>
      </p:sp>
      <p:sp>
        <p:nvSpPr>
          <p:cNvPr id="7" name="Rectangle 6"/>
          <p:cNvSpPr>
            <a:spLocks noChangeArrowheads="1"/>
          </p:cNvSpPr>
          <p:nvPr/>
        </p:nvSpPr>
        <p:spPr bwMode="auto">
          <a:xfrm>
            <a:off x="1143000" y="2667000"/>
            <a:ext cx="58864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3366FF"/>
                </a:solidFill>
                <a:latin typeface="Bernard MT Condensed" charset="0"/>
              </a:rPr>
              <a:t>(b) </a:t>
            </a:r>
            <a:r>
              <a:rPr lang="ja-JP" altLang="en-US" sz="3200" b="1">
                <a:solidFill>
                  <a:srgbClr val="3366FF"/>
                </a:solidFill>
                <a:latin typeface="Bernard MT Condensed" charset="0"/>
              </a:rPr>
              <a:t>“</a:t>
            </a:r>
            <a:r>
              <a:rPr lang="en-US" sz="3200" b="1">
                <a:solidFill>
                  <a:srgbClr val="3366FF"/>
                </a:solidFill>
                <a:latin typeface="Bernard MT Condensed" charset="0"/>
              </a:rPr>
              <a:t>light of the world.</a:t>
            </a:r>
            <a:r>
              <a:rPr lang="ja-JP" altLang="en-US" sz="3200" b="1">
                <a:solidFill>
                  <a:srgbClr val="3366FF"/>
                </a:solidFill>
                <a:latin typeface="Bernard MT Condensed" charset="0"/>
              </a:rPr>
              <a:t>”</a:t>
            </a:r>
            <a:r>
              <a:rPr lang="en-US" sz="3200" b="1">
                <a:solidFill>
                  <a:srgbClr val="3366FF"/>
                </a:solidFill>
                <a:latin typeface="Bernard MT Condensed" charset="0"/>
              </a:rPr>
              <a:t> (John 8:12);</a:t>
            </a:r>
          </a:p>
        </p:txBody>
      </p:sp>
      <p:sp>
        <p:nvSpPr>
          <p:cNvPr id="8" name="Rectangle 7"/>
          <p:cNvSpPr>
            <a:spLocks noChangeArrowheads="1"/>
          </p:cNvSpPr>
          <p:nvPr/>
        </p:nvSpPr>
        <p:spPr bwMode="auto">
          <a:xfrm>
            <a:off x="1828800" y="3429000"/>
            <a:ext cx="59436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FAC950"/>
                </a:solidFill>
                <a:latin typeface="Bernard MT Condensed" charset="0"/>
              </a:rPr>
              <a:t>(c) </a:t>
            </a:r>
            <a:r>
              <a:rPr lang="ja-JP" altLang="en-US" sz="3200" b="1">
                <a:solidFill>
                  <a:srgbClr val="FAC950"/>
                </a:solidFill>
                <a:latin typeface="Bernard MT Condensed" charset="0"/>
              </a:rPr>
              <a:t>“</a:t>
            </a:r>
            <a:r>
              <a:rPr lang="en-US" sz="3200" b="1">
                <a:solidFill>
                  <a:srgbClr val="FAC950"/>
                </a:solidFill>
                <a:latin typeface="Bernard MT Condensed" charset="0"/>
              </a:rPr>
              <a:t>another king, one called Jesus</a:t>
            </a:r>
            <a:r>
              <a:rPr lang="ja-JP" altLang="en-US" sz="3200" b="1">
                <a:solidFill>
                  <a:srgbClr val="FAC950"/>
                </a:solidFill>
                <a:latin typeface="Bernard MT Condensed" charset="0"/>
              </a:rPr>
              <a:t>”</a:t>
            </a:r>
            <a:r>
              <a:rPr lang="en-US" sz="3200" b="1">
                <a:solidFill>
                  <a:srgbClr val="FAC950"/>
                </a:solidFill>
                <a:latin typeface="Bernard MT Condensed" charset="0"/>
              </a:rPr>
              <a:t> (Acts 17:7-8);</a:t>
            </a:r>
          </a:p>
        </p:txBody>
      </p:sp>
      <p:sp>
        <p:nvSpPr>
          <p:cNvPr id="9" name="Rectangle 8"/>
          <p:cNvSpPr>
            <a:spLocks noChangeArrowheads="1"/>
          </p:cNvSpPr>
          <p:nvPr/>
        </p:nvSpPr>
        <p:spPr bwMode="auto">
          <a:xfrm>
            <a:off x="2438400" y="4648200"/>
            <a:ext cx="5346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FF3B0D"/>
                </a:solidFill>
                <a:latin typeface="Bernard MT Condensed" charset="0"/>
              </a:rPr>
              <a:t>(d) </a:t>
            </a:r>
            <a:r>
              <a:rPr lang="ja-JP" altLang="en-US" sz="3200" b="1">
                <a:solidFill>
                  <a:srgbClr val="FF3B0D"/>
                </a:solidFill>
                <a:latin typeface="Bernard MT Condensed" charset="0"/>
              </a:rPr>
              <a:t>“</a:t>
            </a:r>
            <a:r>
              <a:rPr lang="en-US" sz="3200" b="1">
                <a:solidFill>
                  <a:srgbClr val="FF3B0D"/>
                </a:solidFill>
                <a:latin typeface="Bernard MT Condensed" charset="0"/>
              </a:rPr>
              <a:t>hope of Israel</a:t>
            </a:r>
            <a:r>
              <a:rPr lang="ja-JP" altLang="en-US" sz="3200" b="1">
                <a:solidFill>
                  <a:srgbClr val="FF3B0D"/>
                </a:solidFill>
                <a:latin typeface="Bernard MT Condensed" charset="0"/>
              </a:rPr>
              <a:t>”</a:t>
            </a:r>
            <a:r>
              <a:rPr lang="en-US" sz="3200" b="1">
                <a:solidFill>
                  <a:srgbClr val="FF3B0D"/>
                </a:solidFill>
                <a:latin typeface="Bernard MT Condensed" charset="0"/>
              </a:rPr>
              <a:t> (Acts 28:20);</a:t>
            </a:r>
          </a:p>
        </p:txBody>
      </p:sp>
      <p:sp>
        <p:nvSpPr>
          <p:cNvPr id="10" name="Rectangle 9"/>
          <p:cNvSpPr>
            <a:spLocks noChangeArrowheads="1"/>
          </p:cNvSpPr>
          <p:nvPr/>
        </p:nvSpPr>
        <p:spPr bwMode="auto">
          <a:xfrm>
            <a:off x="2971800" y="5410200"/>
            <a:ext cx="57912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3366FF"/>
                </a:solidFill>
                <a:latin typeface="Bernard MT Condensed" charset="0"/>
              </a:rPr>
              <a:t>(e) </a:t>
            </a:r>
            <a:r>
              <a:rPr lang="ja-JP" altLang="en-US" sz="3200" b="1">
                <a:solidFill>
                  <a:srgbClr val="3366FF"/>
                </a:solidFill>
                <a:latin typeface="Bernard MT Condensed" charset="0"/>
              </a:rPr>
              <a:t>“</a:t>
            </a:r>
            <a:r>
              <a:rPr lang="en-US" sz="3200" b="1">
                <a:solidFill>
                  <a:srgbClr val="3366FF"/>
                </a:solidFill>
                <a:latin typeface="Bernard MT Condensed" charset="0"/>
              </a:rPr>
              <a:t>king who comes in the name of the Lord!" (Luke 19:38);</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8"/>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8"/>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9" presetClass="entr" presetSubtype="0" accel="10000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9"/>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9"/>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9" presetClass="entr" presetSubtype="0" accel="10000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ppt_h</p:attrName>
                                        </p:attrNameLst>
                                      </p:cBhvr>
                                      <p:tavLst>
                                        <p:tav tm="0">
                                          <p:val>
                                            <p:strVal val="#ppt_h/20"/>
                                          </p:val>
                                        </p:tav>
                                        <p:tav tm="50000">
                                          <p:val>
                                            <p:strVal val="#ppt_h/20"/>
                                          </p:val>
                                        </p:tav>
                                        <p:tav tm="100000">
                                          <p:val>
                                            <p:strVal val="#ppt_h"/>
                                          </p:val>
                                        </p:tav>
                                      </p:tavLst>
                                    </p:anim>
                                    <p:anim calcmode="lin" valueType="num">
                                      <p:cBhvr>
                                        <p:cTn id="48" dur="500" fill="hold"/>
                                        <p:tgtEl>
                                          <p:spTgt spid="10"/>
                                        </p:tgtEl>
                                        <p:attrNameLst>
                                          <p:attrName>ppt_w</p:attrName>
                                        </p:attrNameLst>
                                      </p:cBhvr>
                                      <p:tavLst>
                                        <p:tav tm="0">
                                          <p:val>
                                            <p:strVal val="#ppt_w+.3"/>
                                          </p:val>
                                        </p:tav>
                                        <p:tav tm="50000">
                                          <p:val>
                                            <p:strVal val="#ppt_w+.3"/>
                                          </p:val>
                                        </p:tav>
                                        <p:tav tm="100000">
                                          <p:val>
                                            <p:strVal val="#ppt_w"/>
                                          </p:val>
                                        </p:tav>
                                      </p:tavLst>
                                    </p:anim>
                                    <p:anim calcmode="lin" valueType="num">
                                      <p:cBhvr>
                                        <p:cTn id="49" dur="500" fill="hold"/>
                                        <p:tgtEl>
                                          <p:spTgt spid="10"/>
                                        </p:tgtEl>
                                        <p:attrNameLst>
                                          <p:attrName>ppt_x</p:attrName>
                                        </p:attrNameLst>
                                      </p:cBhvr>
                                      <p:tavLst>
                                        <p:tav tm="0">
                                          <p:val>
                                            <p:strVal val="#ppt_x-.3"/>
                                          </p:val>
                                        </p:tav>
                                        <p:tav tm="50000">
                                          <p:val>
                                            <p:strVal val="#ppt_x"/>
                                          </p:val>
                                        </p:tav>
                                        <p:tav tm="100000">
                                          <p:val>
                                            <p:strVal val="#ppt_x"/>
                                          </p:val>
                                        </p:tav>
                                      </p:tavLst>
                                    </p:anim>
                                    <p:anim calcmode="lin" valueType="num">
                                      <p:cBhvr>
                                        <p:cTn id="50"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0" y="152400"/>
            <a:ext cx="6705600" cy="1077218"/>
          </a:xfrm>
          <a:prstGeom prst="rect">
            <a:avLst/>
          </a:prstGeom>
        </p:spPr>
        <p:txBody>
          <a:bodyPr>
            <a:spAutoFit/>
          </a:bodyPr>
          <a:lstStyle/>
          <a:p>
            <a:pPr>
              <a:defRPr/>
            </a:pPr>
            <a:r>
              <a:rPr lang="en-US" sz="3200" b="1" dirty="0">
                <a:ln>
                  <a:solidFill>
                    <a:schemeClr val="tx1"/>
                  </a:solidFill>
                </a:ln>
                <a:solidFill>
                  <a:srgbClr val="FAC950"/>
                </a:solidFill>
                <a:latin typeface="Bernard MT Condensed" pitchFamily="18" charset="0"/>
                <a:ea typeface="+mn-ea"/>
              </a:rPr>
              <a:t>(g) “KING OF KINGS AND LORD OF LORDS” (Revelation 19:16);</a:t>
            </a:r>
          </a:p>
        </p:txBody>
      </p:sp>
      <p:sp>
        <p:nvSpPr>
          <p:cNvPr id="5" name="Rectangle 4"/>
          <p:cNvSpPr/>
          <p:nvPr/>
        </p:nvSpPr>
        <p:spPr>
          <a:xfrm>
            <a:off x="533400" y="1295400"/>
            <a:ext cx="6705600" cy="1077218"/>
          </a:xfrm>
          <a:prstGeom prst="rect">
            <a:avLst/>
          </a:prstGeom>
        </p:spPr>
        <p:txBody>
          <a:bodyPr>
            <a:spAutoFit/>
          </a:bodyPr>
          <a:lstStyle/>
          <a:p>
            <a:pPr>
              <a:defRPr/>
            </a:pPr>
            <a:r>
              <a:rPr lang="en-US" sz="3200" b="1" dirty="0">
                <a:ln>
                  <a:solidFill>
                    <a:schemeClr val="tx1"/>
                  </a:solidFill>
                </a:ln>
                <a:solidFill>
                  <a:srgbClr val="FF3B0D"/>
                </a:solidFill>
                <a:latin typeface="Bernard MT Condensed" pitchFamily="18" charset="0"/>
                <a:ea typeface="+mn-ea"/>
              </a:rPr>
              <a:t>(h) “THIS IS JESUS, THE KING OF THE JEWS” (Matthew 27:37)</a:t>
            </a:r>
          </a:p>
        </p:txBody>
      </p:sp>
      <p:sp>
        <p:nvSpPr>
          <p:cNvPr id="6" name="Rectangle 5"/>
          <p:cNvSpPr/>
          <p:nvPr/>
        </p:nvSpPr>
        <p:spPr>
          <a:xfrm>
            <a:off x="1447800" y="4724400"/>
            <a:ext cx="6005170" cy="584775"/>
          </a:xfrm>
          <a:prstGeom prst="rect">
            <a:avLst/>
          </a:prstGeom>
        </p:spPr>
        <p:txBody>
          <a:bodyPr wrap="none">
            <a:spAutoFit/>
          </a:bodyPr>
          <a:lstStyle/>
          <a:p>
            <a:pPr>
              <a:defRPr/>
            </a:pPr>
            <a:r>
              <a:rPr lang="en-US" sz="3200" b="1" dirty="0">
                <a:ln>
                  <a:solidFill>
                    <a:schemeClr val="tx1"/>
                  </a:solidFill>
                </a:ln>
                <a:solidFill>
                  <a:srgbClr val="FAC950"/>
                </a:solidFill>
                <a:latin typeface="Bernard MT Condensed" pitchFamily="18" charset="0"/>
                <a:ea typeface="+mn-ea"/>
              </a:rPr>
              <a:t>(</a:t>
            </a:r>
            <a:r>
              <a:rPr lang="en-US" sz="3200" b="1" dirty="0" err="1">
                <a:ln>
                  <a:solidFill>
                    <a:schemeClr val="tx1"/>
                  </a:solidFill>
                </a:ln>
                <a:solidFill>
                  <a:srgbClr val="FAC950"/>
                </a:solidFill>
                <a:latin typeface="Bernard MT Condensed" pitchFamily="18" charset="0"/>
                <a:ea typeface="+mn-ea"/>
              </a:rPr>
              <a:t>i</a:t>
            </a:r>
            <a:r>
              <a:rPr lang="en-US" sz="3200" b="1" dirty="0">
                <a:ln>
                  <a:solidFill>
                    <a:schemeClr val="tx1"/>
                  </a:solidFill>
                </a:ln>
                <a:solidFill>
                  <a:srgbClr val="FAC950"/>
                </a:solidFill>
                <a:latin typeface="Bernard MT Condensed" pitchFamily="18" charset="0"/>
                <a:ea typeface="+mn-ea"/>
              </a:rPr>
              <a:t>) “King of Israel!” (Matthew 27:42);</a:t>
            </a:r>
          </a:p>
        </p:txBody>
      </p:sp>
      <p:sp>
        <p:nvSpPr>
          <p:cNvPr id="7" name="Rectangle 6"/>
          <p:cNvSpPr/>
          <p:nvPr/>
        </p:nvSpPr>
        <p:spPr>
          <a:xfrm>
            <a:off x="2209800" y="5562600"/>
            <a:ext cx="6781800" cy="1077218"/>
          </a:xfrm>
          <a:prstGeom prst="rect">
            <a:avLst/>
          </a:prstGeom>
        </p:spPr>
        <p:txBody>
          <a:bodyPr>
            <a:spAutoFit/>
          </a:bodyPr>
          <a:lstStyle/>
          <a:p>
            <a:pPr>
              <a:defRPr/>
            </a:pPr>
            <a:r>
              <a:rPr lang="en-US" sz="3200" b="1" dirty="0">
                <a:ln>
                  <a:solidFill>
                    <a:schemeClr val="tx1"/>
                  </a:solidFill>
                </a:ln>
                <a:solidFill>
                  <a:srgbClr val="FF3B0D"/>
                </a:solidFill>
                <a:latin typeface="Bernard MT Condensed" pitchFamily="18" charset="0"/>
                <a:ea typeface="+mn-ea"/>
              </a:rPr>
              <a:t>(j) “Jesus Christ…descended from David” (2 Timothy 2:8)</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5"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4" dur="1000" fill="hold"/>
                                        <p:tgtEl>
                                          <p:spTgt spid="6"/>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6"/>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5" presetClass="entr" presetSubtype="0"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46" dur="1000" fill="hold"/>
                                        <p:tgtEl>
                                          <p:spTgt spid="7"/>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762000" y="1447800"/>
            <a:ext cx="5486400" cy="1200329"/>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atin typeface="Bernard MT Condensed" pitchFamily="18" charset="0"/>
                <a:ea typeface="+mn-ea"/>
              </a:rPr>
              <a:t>And what did Jesus say about Himself?</a:t>
            </a:r>
          </a:p>
        </p:txBody>
      </p:sp>
      <p:sp>
        <p:nvSpPr>
          <p:cNvPr id="5" name="Rectangle 4"/>
          <p:cNvSpPr/>
          <p:nvPr/>
        </p:nvSpPr>
        <p:spPr>
          <a:xfrm>
            <a:off x="1447800" y="3048000"/>
            <a:ext cx="68580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tx1"/>
                  </a:solidFill>
                </a:ln>
                <a:solidFill>
                  <a:srgbClr val="FAC950"/>
                </a:solidFill>
                <a:latin typeface="Bernard MT Condensed" pitchFamily="18" charset="0"/>
                <a:ea typeface="+mn-ea"/>
              </a:rPr>
              <a:t>“Meanwhile Jesus stood before the governor, and the governor asked him, "Are you the king of the Jews?"</a:t>
            </a:r>
          </a:p>
        </p:txBody>
      </p:sp>
      <p:sp>
        <p:nvSpPr>
          <p:cNvPr id="6" name="Rectangle 5"/>
          <p:cNvSpPr/>
          <p:nvPr/>
        </p:nvSpPr>
        <p:spPr>
          <a:xfrm>
            <a:off x="3733800" y="5257800"/>
            <a:ext cx="5105400" cy="1200329"/>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atin typeface="Bernard MT Condensed" pitchFamily="18" charset="0"/>
                <a:ea typeface="+mn-ea"/>
              </a:rPr>
              <a:t>"Yes, it is as you say," Jesus replied” (Matthew 27:11).</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3"/>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strVal val="#ppt_w+.3"/>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943600" y="0"/>
            <a:ext cx="32004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685800" y="304800"/>
            <a:ext cx="7772400" cy="2062103"/>
          </a:xfrm>
          <a:prstGeom prst="rect">
            <a:avLst/>
          </a:prstGeom>
        </p:spPr>
        <p:txBody>
          <a:bodyPr>
            <a:spAutoFit/>
          </a:bodyPr>
          <a:lstStyle/>
          <a:p>
            <a:pPr algn="ctr">
              <a:defRPr/>
            </a:pPr>
            <a:r>
              <a:rPr lang="en-US" sz="3200" b="1" dirty="0">
                <a:ln>
                  <a:solidFill>
                    <a:schemeClr val="tx1"/>
                  </a:solidFill>
                </a:ln>
                <a:solidFill>
                  <a:srgbClr val="FF3B0D"/>
                </a:solidFill>
                <a:latin typeface="Bernard MT Condensed" pitchFamily="18" charset="0"/>
                <a:ea typeface="+mn-ea"/>
              </a:rPr>
              <a:t>The Apostle Paul interpreted his calling in line with Old Testament promises that all nations would be reached and that the church would be a light to the Gentiles.</a:t>
            </a:r>
          </a:p>
        </p:txBody>
      </p:sp>
      <p:sp>
        <p:nvSpPr>
          <p:cNvPr id="5" name="Rectangle 4"/>
          <p:cNvSpPr/>
          <p:nvPr/>
        </p:nvSpPr>
        <p:spPr>
          <a:xfrm>
            <a:off x="1143000" y="4572000"/>
            <a:ext cx="6629400" cy="2308324"/>
          </a:xfrm>
          <a:prstGeom prst="rect">
            <a:avLst/>
          </a:prstGeom>
        </p:spPr>
        <p:txBody>
          <a:bodyPr>
            <a:spAutoFit/>
          </a:bodyPr>
          <a:lstStyle/>
          <a:p>
            <a:pPr algn="ctr">
              <a:defRPr/>
            </a:pPr>
            <a:r>
              <a:rPr lang="en-US" sz="3600" b="1" dirty="0">
                <a:ln>
                  <a:solidFill>
                    <a:schemeClr val="tx1"/>
                  </a:solidFill>
                </a:ln>
                <a:solidFill>
                  <a:srgbClr val="FF3B0D"/>
                </a:solidFill>
                <a:latin typeface="Bernard MT Condensed" pitchFamily="18" charset="0"/>
                <a:ea typeface="+mn-ea"/>
              </a:rPr>
              <a:t>Paul’s ministry of reaching Gentiles (without asking them to be circumcised) brought upheaval to the church.</a:t>
            </a:r>
          </a:p>
        </p:txBody>
      </p:sp>
    </p:spTree>
  </p:cSld>
  <p:clrMapOvr>
    <a:masterClrMapping/>
  </p:clrMapOvr>
  <p:transition xmlns:p14="http://schemas.microsoft.com/office/powerpoint/2010/main">
    <p:diamon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nified_theory">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Impac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unified_theory</Template>
  <TotalTime>334</TotalTime>
  <Words>692</Words>
  <Application>Microsoft Macintosh PowerPoint</Application>
  <PresentationFormat>On-screen Show (4:3)</PresentationFormat>
  <Paragraphs>40</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Impact</vt:lpstr>
      <vt:lpstr>Calibri</vt:lpstr>
      <vt:lpstr>Bernard MT Condensed</vt:lpstr>
      <vt:lpstr>unified_theory</vt:lpstr>
      <vt:lpstr>Discovering the Biblical View of Missions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Discovering the Biblical View of Missions</dc:title>
  <dc:creator>Candra Poitras</dc:creator>
  <cp:lastModifiedBy>Ashton Loyd</cp:lastModifiedBy>
  <cp:revision>6</cp:revision>
  <dcterms:created xsi:type="dcterms:W3CDTF">2013-03-27T20:52:37Z</dcterms:created>
  <dcterms:modified xsi:type="dcterms:W3CDTF">2018-02-14T21:36:03Z</dcterms:modified>
</cp:coreProperties>
</file>