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2" r:id="rId3"/>
    <p:sldId id="258" r:id="rId4"/>
    <p:sldId id="259" r:id="rId5"/>
    <p:sldId id="260" r:id="rId6"/>
    <p:sldId id="269" r:id="rId7"/>
    <p:sldId id="278"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3366FF"/>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Arial" pitchFamily="34" charset="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506959AD-C97C-B84E-969F-E53B60989B6E}" type="datetimeFigureOut">
              <a:rPr lang="en-US"/>
              <a:pPr/>
              <a:t>2/14/18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Arial" pitchFamily="34" charset="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67E1E11-2A37-CF4F-8CC0-CA8A44BA32D5}" type="slidenum">
              <a:rPr lang="en-US"/>
              <a:pPr/>
              <a:t>‹#›</a:t>
            </a:fld>
            <a:endParaRPr lang="en-US"/>
          </a:p>
        </p:txBody>
      </p:sp>
    </p:spTree>
    <p:extLst>
      <p:ext uri="{BB962C8B-B14F-4D97-AF65-F5344CB8AC3E}">
        <p14:creationId xmlns:p14="http://schemas.microsoft.com/office/powerpoint/2010/main" val="201629200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mn-cs"/>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ED5E682-CD67-914A-A88F-AF485706655B}" type="slidenum">
              <a:rPr lang="en-US"/>
              <a:pPr eaLnBrk="1" hangingPunct="1"/>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0B6412B-0255-894D-9CBF-241CF345DC74}" type="slidenum">
              <a:rPr lang="en-US"/>
              <a:pPr/>
              <a:t>‹#›</a:t>
            </a:fld>
            <a:endParaRPr lang="en-US"/>
          </a:p>
        </p:txBody>
      </p:sp>
    </p:spTree>
    <p:extLst>
      <p:ext uri="{BB962C8B-B14F-4D97-AF65-F5344CB8AC3E}">
        <p14:creationId xmlns:p14="http://schemas.microsoft.com/office/powerpoint/2010/main" val="657561361"/>
      </p:ext>
    </p:extLst>
  </p:cSld>
  <p:clrMapOvr>
    <a:masterClrMapping/>
  </p:clrMapOvr>
  <p:transition xmlns:p14="http://schemas.microsoft.com/office/powerpoint/2010/mai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1E88887-860C-6C46-BAEA-3352E81CDA7C}" type="slidenum">
              <a:rPr lang="en-US"/>
              <a:pPr/>
              <a:t>‹#›</a:t>
            </a:fld>
            <a:endParaRPr lang="en-US"/>
          </a:p>
        </p:txBody>
      </p:sp>
    </p:spTree>
    <p:extLst>
      <p:ext uri="{BB962C8B-B14F-4D97-AF65-F5344CB8AC3E}">
        <p14:creationId xmlns:p14="http://schemas.microsoft.com/office/powerpoint/2010/main" val="306383123"/>
      </p:ext>
    </p:extLst>
  </p:cSld>
  <p:clrMapOvr>
    <a:masterClrMapping/>
  </p:clrMapOvr>
  <p:transition xmlns:p14="http://schemas.microsoft.com/office/powerpoint/2010/mai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35A1C71-6A1E-EC4D-B45D-342D81F7C27A}" type="slidenum">
              <a:rPr lang="en-US"/>
              <a:pPr/>
              <a:t>‹#›</a:t>
            </a:fld>
            <a:endParaRPr lang="en-US"/>
          </a:p>
        </p:txBody>
      </p:sp>
    </p:spTree>
    <p:extLst>
      <p:ext uri="{BB962C8B-B14F-4D97-AF65-F5344CB8AC3E}">
        <p14:creationId xmlns:p14="http://schemas.microsoft.com/office/powerpoint/2010/main" val="4278383529"/>
      </p:ext>
    </p:extLst>
  </p:cSld>
  <p:clrMapOvr>
    <a:masterClrMapping/>
  </p:clrMapOvr>
  <p:transition xmlns:p14="http://schemas.microsoft.com/office/powerpoint/2010/mai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B277724-8D82-BA44-88D0-C2A57333CED1}" type="slidenum">
              <a:rPr lang="en-US"/>
              <a:pPr/>
              <a:t>‹#›</a:t>
            </a:fld>
            <a:endParaRPr lang="en-US"/>
          </a:p>
        </p:txBody>
      </p:sp>
    </p:spTree>
    <p:extLst>
      <p:ext uri="{BB962C8B-B14F-4D97-AF65-F5344CB8AC3E}">
        <p14:creationId xmlns:p14="http://schemas.microsoft.com/office/powerpoint/2010/main" val="2861148738"/>
      </p:ext>
    </p:extLst>
  </p:cSld>
  <p:clrMapOvr>
    <a:masterClrMapping/>
  </p:clrMapOvr>
  <p:transition xmlns:p14="http://schemas.microsoft.com/office/powerpoint/2010/mai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F9205BE-22E7-B74E-B10D-CDB311774933}" type="slidenum">
              <a:rPr lang="en-US"/>
              <a:pPr/>
              <a:t>‹#›</a:t>
            </a:fld>
            <a:endParaRPr lang="en-US"/>
          </a:p>
        </p:txBody>
      </p:sp>
    </p:spTree>
    <p:extLst>
      <p:ext uri="{BB962C8B-B14F-4D97-AF65-F5344CB8AC3E}">
        <p14:creationId xmlns:p14="http://schemas.microsoft.com/office/powerpoint/2010/main" val="259759961"/>
      </p:ext>
    </p:extLst>
  </p:cSld>
  <p:clrMapOvr>
    <a:masterClrMapping/>
  </p:clrMapOvr>
  <p:transition xmlns:p14="http://schemas.microsoft.com/office/powerpoint/2010/mai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42FEA6E-EE5B-D249-BB82-0DA55EB39392}" type="slidenum">
              <a:rPr lang="en-US"/>
              <a:pPr/>
              <a:t>‹#›</a:t>
            </a:fld>
            <a:endParaRPr lang="en-US"/>
          </a:p>
        </p:txBody>
      </p:sp>
    </p:spTree>
    <p:extLst>
      <p:ext uri="{BB962C8B-B14F-4D97-AF65-F5344CB8AC3E}">
        <p14:creationId xmlns:p14="http://schemas.microsoft.com/office/powerpoint/2010/main" val="3459945143"/>
      </p:ext>
    </p:extLst>
  </p:cSld>
  <p:clrMapOvr>
    <a:masterClrMapping/>
  </p:clrMapOvr>
  <p:transition xmlns:p14="http://schemas.microsoft.com/office/powerpoint/2010/mai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2BB4441-4F01-C145-8E20-040D8ACEF707}" type="slidenum">
              <a:rPr lang="en-US"/>
              <a:pPr/>
              <a:t>‹#›</a:t>
            </a:fld>
            <a:endParaRPr lang="en-US"/>
          </a:p>
        </p:txBody>
      </p:sp>
    </p:spTree>
    <p:extLst>
      <p:ext uri="{BB962C8B-B14F-4D97-AF65-F5344CB8AC3E}">
        <p14:creationId xmlns:p14="http://schemas.microsoft.com/office/powerpoint/2010/main" val="1779521556"/>
      </p:ext>
    </p:extLst>
  </p:cSld>
  <p:clrMapOvr>
    <a:masterClrMapping/>
  </p:clrMapOvr>
  <p:transition xmlns:p14="http://schemas.microsoft.com/office/powerpoint/2010/mai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3246BED-2337-D648-9C01-AC17F9331795}" type="slidenum">
              <a:rPr lang="en-US"/>
              <a:pPr/>
              <a:t>‹#›</a:t>
            </a:fld>
            <a:endParaRPr lang="en-US"/>
          </a:p>
        </p:txBody>
      </p:sp>
    </p:spTree>
    <p:extLst>
      <p:ext uri="{BB962C8B-B14F-4D97-AF65-F5344CB8AC3E}">
        <p14:creationId xmlns:p14="http://schemas.microsoft.com/office/powerpoint/2010/main" val="3950628637"/>
      </p:ext>
    </p:extLst>
  </p:cSld>
  <p:clrMapOvr>
    <a:masterClrMapping/>
  </p:clrMapOvr>
  <p:transition xmlns:p14="http://schemas.microsoft.com/office/powerpoint/2010/mai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5B50B63-A653-5C43-B3C3-BEB6980F65F1}" type="slidenum">
              <a:rPr lang="en-US"/>
              <a:pPr/>
              <a:t>‹#›</a:t>
            </a:fld>
            <a:endParaRPr lang="en-US"/>
          </a:p>
        </p:txBody>
      </p:sp>
    </p:spTree>
    <p:extLst>
      <p:ext uri="{BB962C8B-B14F-4D97-AF65-F5344CB8AC3E}">
        <p14:creationId xmlns:p14="http://schemas.microsoft.com/office/powerpoint/2010/main" val="3960007043"/>
      </p:ext>
    </p:extLst>
  </p:cSld>
  <p:clrMapOvr>
    <a:masterClrMapping/>
  </p:clrMapOvr>
  <p:transition xmlns:p14="http://schemas.microsoft.com/office/powerpoint/2010/mai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FAF4361-9843-234E-849C-D34A4CAF080E}" type="slidenum">
              <a:rPr lang="en-US"/>
              <a:pPr/>
              <a:t>‹#›</a:t>
            </a:fld>
            <a:endParaRPr lang="en-US"/>
          </a:p>
        </p:txBody>
      </p:sp>
    </p:spTree>
    <p:extLst>
      <p:ext uri="{BB962C8B-B14F-4D97-AF65-F5344CB8AC3E}">
        <p14:creationId xmlns:p14="http://schemas.microsoft.com/office/powerpoint/2010/main" val="3004795595"/>
      </p:ext>
    </p:extLst>
  </p:cSld>
  <p:clrMapOvr>
    <a:masterClrMapping/>
  </p:clrMapOvr>
  <p:transition xmlns:p14="http://schemas.microsoft.com/office/powerpoint/2010/mai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28EECDD-3603-9548-9B34-83F3CC4065F4}" type="slidenum">
              <a:rPr lang="en-US"/>
              <a:pPr/>
              <a:t>‹#›</a:t>
            </a:fld>
            <a:endParaRPr lang="en-US"/>
          </a:p>
        </p:txBody>
      </p:sp>
    </p:spTree>
    <p:extLst>
      <p:ext uri="{BB962C8B-B14F-4D97-AF65-F5344CB8AC3E}">
        <p14:creationId xmlns:p14="http://schemas.microsoft.com/office/powerpoint/2010/main" val="19750113"/>
      </p:ext>
    </p:extLst>
  </p:cSld>
  <p:clrMapOvr>
    <a:masterClrMapping/>
  </p:clrMapOvr>
  <p:transition xmlns:p14="http://schemas.microsoft.com/office/powerpoint/2010/main">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52A459EA-ACA9-2549-95F5-C96CC09143F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circle/>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King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5" name="Rectangle 4"/>
          <p:cNvSpPr/>
          <p:nvPr/>
        </p:nvSpPr>
        <p:spPr>
          <a:xfrm>
            <a:off x="533400" y="1447800"/>
            <a:ext cx="8153400" cy="2308324"/>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“I will give you a new heart and put a new spirit in you; I will remove from you your heart of stone and give you a heart of flesh.” Ezekiel 36:26</a:t>
            </a:r>
          </a:p>
        </p:txBody>
      </p:sp>
      <p:sp>
        <p:nvSpPr>
          <p:cNvPr id="6" name="Rectangle 5"/>
          <p:cNvSpPr/>
          <p:nvPr/>
        </p:nvSpPr>
        <p:spPr>
          <a:xfrm>
            <a:off x="1524000" y="4724400"/>
            <a:ext cx="6324600" cy="1754326"/>
          </a:xfrm>
          <a:prstGeom prst="rect">
            <a:avLst/>
          </a:prstGeom>
        </p:spPr>
        <p:txBody>
          <a:bodyPr>
            <a:spAutoFit/>
          </a:bodyPr>
          <a:lstStyle/>
          <a:p>
            <a:pPr algn="ctr">
              <a:defRPr/>
            </a:pPr>
            <a:r>
              <a:rPr lang="en-US" sz="3600" b="1" dirty="0">
                <a:ln>
                  <a:solidFill>
                    <a:schemeClr val="tx1"/>
                  </a:solidFill>
                </a:ln>
                <a:solidFill>
                  <a:srgbClr val="3366FF"/>
                </a:solidFill>
                <a:latin typeface="Bernard MT Condensed" pitchFamily="18" charset="0"/>
                <a:ea typeface="+mn-ea"/>
              </a:rPr>
              <a:t>“He grew up before him like a tender shoot, and like a root out of dry ground.” Isaiah 53:2</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3"/>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838200" y="1295400"/>
            <a:ext cx="8153400" cy="5324535"/>
          </a:xfrm>
          <a:prstGeom prst="rect">
            <a:avLst/>
          </a:prstGeom>
          <a:solidFill>
            <a:schemeClr val="tx1"/>
          </a:solidFill>
          <a:scene3d>
            <a:camera prst="orthographicFront"/>
            <a:lightRig rig="threePt" dir="t"/>
          </a:scene3d>
          <a:sp3d>
            <a:bevelT prst="angle"/>
          </a:sp3d>
        </p:spPr>
        <p:txBody>
          <a:bodyPr>
            <a:spAutoFit/>
            <a:sp3d extrusionH="57150">
              <a:bevelT w="38100" h="38100"/>
            </a:sp3d>
          </a:bodyPr>
          <a:lstStyle/>
          <a:p>
            <a:pPr algn="ctr">
              <a:defRPr/>
            </a:pPr>
            <a:r>
              <a:rPr lang="en-US" sz="3400" b="1" dirty="0">
                <a:solidFill>
                  <a:srgbClr val="3366FF"/>
                </a:solidFill>
                <a:latin typeface="Bernard MT Condensed" pitchFamily="18" charset="0"/>
                <a:ea typeface="+mn-ea"/>
              </a:rPr>
              <a:t>"In my vision at night I looked, and there before me was one like a son of man, coming with the clouds of heaven. He approached the Ancient of Days and was led into his presence. He was given authority, glory and sovereign power; all peoples, nations and men of every language worshiped him. His dominion is an everlasting dominion that will not pass away, and his kingdom is one that will never be destroyed.” Daniel 7:13-14</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0" y="533400"/>
            <a:ext cx="6858000" cy="1754326"/>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“My name will be great among the nations, from the rising to the setting of the sun.” Malachi 1:11</a:t>
            </a:r>
          </a:p>
        </p:txBody>
      </p:sp>
      <p:sp>
        <p:nvSpPr>
          <p:cNvPr id="7" name="Rectangle 6"/>
          <p:cNvSpPr/>
          <p:nvPr/>
        </p:nvSpPr>
        <p:spPr>
          <a:xfrm>
            <a:off x="2286000" y="4549676"/>
            <a:ext cx="6858000" cy="2308324"/>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"For he is the living God and he endures forever; his kingdom will not be destroyed, his dominion will never end.” Daniel 6:26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5" name="Rectangle 4"/>
          <p:cNvSpPr/>
          <p:nvPr/>
        </p:nvSpPr>
        <p:spPr>
          <a:xfrm>
            <a:off x="0" y="914400"/>
            <a:ext cx="7315200" cy="2862322"/>
          </a:xfrm>
          <a:prstGeom prst="rect">
            <a:avLst/>
          </a:prstGeom>
        </p:spPr>
        <p:txBody>
          <a:bodyPr>
            <a:spAutoFit/>
          </a:bodyPr>
          <a:lstStyle/>
          <a:p>
            <a:pPr algn="ctr">
              <a:defRPr/>
            </a:pPr>
            <a:r>
              <a:rPr lang="en-US" sz="3600" b="1" dirty="0">
                <a:ln>
                  <a:solidFill>
                    <a:schemeClr val="tx1"/>
                  </a:solidFill>
                </a:ln>
                <a:solidFill>
                  <a:srgbClr val="FAC950"/>
                </a:solidFill>
                <a:latin typeface="Bernard MT Condensed" pitchFamily="18" charset="0"/>
                <a:ea typeface="+mn-ea"/>
              </a:rPr>
              <a:t>"Many nations will be joined with the </a:t>
            </a:r>
            <a:r>
              <a:rPr lang="en-US" sz="3600" b="1" cap="small" dirty="0">
                <a:ln>
                  <a:solidFill>
                    <a:schemeClr val="tx1"/>
                  </a:solidFill>
                </a:ln>
                <a:solidFill>
                  <a:srgbClr val="FAC950"/>
                </a:solidFill>
                <a:latin typeface="Bernard MT Condensed" pitchFamily="18" charset="0"/>
                <a:ea typeface="+mn-ea"/>
              </a:rPr>
              <a:t>Lord </a:t>
            </a:r>
            <a:r>
              <a:rPr lang="en-US" sz="3600" b="1" dirty="0">
                <a:ln>
                  <a:solidFill>
                    <a:schemeClr val="tx1"/>
                  </a:solidFill>
                </a:ln>
                <a:solidFill>
                  <a:srgbClr val="FAC950"/>
                </a:solidFill>
                <a:latin typeface="Bernard MT Condensed" pitchFamily="18" charset="0"/>
                <a:ea typeface="+mn-ea"/>
              </a:rPr>
              <a:t>in that day and will become my people. I will live among you and you will know that the </a:t>
            </a:r>
            <a:r>
              <a:rPr lang="en-US" sz="3600" b="1" cap="small" dirty="0">
                <a:ln>
                  <a:solidFill>
                    <a:schemeClr val="tx1"/>
                  </a:solidFill>
                </a:ln>
                <a:solidFill>
                  <a:srgbClr val="FAC950"/>
                </a:solidFill>
                <a:latin typeface="Bernard MT Condensed" pitchFamily="18" charset="0"/>
                <a:ea typeface="+mn-ea"/>
              </a:rPr>
              <a:t>Lord </a:t>
            </a:r>
            <a:r>
              <a:rPr lang="en-US" sz="3600" b="1" dirty="0">
                <a:ln>
                  <a:solidFill>
                    <a:schemeClr val="tx1"/>
                  </a:solidFill>
                </a:ln>
                <a:solidFill>
                  <a:srgbClr val="FAC950"/>
                </a:solidFill>
                <a:latin typeface="Bernard MT Condensed" pitchFamily="18" charset="0"/>
                <a:ea typeface="+mn-ea"/>
              </a:rPr>
              <a:t>Almighty has sent me to you.” Zechariah 2:11-12</a:t>
            </a:r>
          </a:p>
        </p:txBody>
      </p:sp>
      <p:sp>
        <p:nvSpPr>
          <p:cNvPr id="6" name="Rectangle 5"/>
          <p:cNvSpPr/>
          <p:nvPr/>
        </p:nvSpPr>
        <p:spPr>
          <a:xfrm>
            <a:off x="4038600" y="4549676"/>
            <a:ext cx="4953000" cy="2308324"/>
          </a:xfrm>
          <a:prstGeom prst="rect">
            <a:avLst/>
          </a:prstGeom>
        </p:spPr>
        <p:txBody>
          <a:bodyPr>
            <a:spAutoFit/>
          </a:bodyPr>
          <a:lstStyle/>
          <a:p>
            <a:pPr algn="ctr">
              <a:defRPr/>
            </a:pPr>
            <a:r>
              <a:rPr lang="en-US" sz="3600" b="1" dirty="0">
                <a:ln>
                  <a:solidFill>
                    <a:schemeClr val="tx1"/>
                  </a:solidFill>
                </a:ln>
                <a:solidFill>
                  <a:srgbClr val="3366FF"/>
                </a:solidFill>
                <a:latin typeface="Bernard MT Condensed" pitchFamily="18" charset="0"/>
                <a:ea typeface="+mn-ea"/>
              </a:rPr>
              <a:t>Some refer to verse 12 as a repeat of the charter for humanity of </a:t>
            </a:r>
          </a:p>
          <a:p>
            <a:pPr algn="ctr">
              <a:defRPr/>
            </a:pPr>
            <a:r>
              <a:rPr lang="en-US" sz="3600" b="1" dirty="0">
                <a:ln>
                  <a:solidFill>
                    <a:schemeClr val="tx1"/>
                  </a:solidFill>
                </a:ln>
                <a:solidFill>
                  <a:srgbClr val="3366FF"/>
                </a:solidFill>
                <a:latin typeface="Bernard MT Condensed" pitchFamily="18" charset="0"/>
                <a:ea typeface="+mn-ea"/>
              </a:rPr>
              <a:t>2 Samuel 7:19.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1295400" y="1295400"/>
            <a:ext cx="7239000" cy="5355312"/>
          </a:xfrm>
          <a:prstGeom prst="rect">
            <a:avLst/>
          </a:prstGeom>
        </p:spPr>
        <p:txBody>
          <a:bodyPr>
            <a:spAutoFit/>
          </a:bodyPr>
          <a:lstStyle/>
          <a:p>
            <a:pPr algn="ctr">
              <a:defRPr/>
            </a:pPr>
            <a:r>
              <a:rPr lang="en-US" sz="3800" b="1" dirty="0">
                <a:ln>
                  <a:solidFill>
                    <a:schemeClr val="tx1"/>
                  </a:solidFill>
                </a:ln>
                <a:solidFill>
                  <a:schemeClr val="bg1"/>
                </a:solidFill>
                <a:latin typeface="Bernard MT Condensed" pitchFamily="18" charset="0"/>
                <a:ea typeface="+mn-ea"/>
              </a:rPr>
              <a:t>"In that day I will restore David's fallen tent. I will repair its broken places, restore its ruins, and build it as it used to be, so that they may possess the remnant of Edom and all the nations that bear my name,"   declares the </a:t>
            </a:r>
            <a:r>
              <a:rPr lang="en-US" sz="3800" b="1" cap="small" dirty="0">
                <a:ln>
                  <a:solidFill>
                    <a:schemeClr val="tx1"/>
                  </a:solidFill>
                </a:ln>
                <a:solidFill>
                  <a:schemeClr val="bg1"/>
                </a:solidFill>
                <a:latin typeface="Bernard MT Condensed" pitchFamily="18" charset="0"/>
                <a:ea typeface="+mn-ea"/>
              </a:rPr>
              <a:t>Lord </a:t>
            </a:r>
            <a:r>
              <a:rPr lang="en-US" sz="3800" b="1" dirty="0">
                <a:ln>
                  <a:solidFill>
                    <a:schemeClr val="tx1"/>
                  </a:solidFill>
                </a:ln>
                <a:solidFill>
                  <a:schemeClr val="bg1"/>
                </a:solidFill>
                <a:latin typeface="Bernard MT Condensed" pitchFamily="18" charset="0"/>
                <a:ea typeface="+mn-ea"/>
              </a:rPr>
              <a:t>, who will do these things. “The days are coming," declares the </a:t>
            </a:r>
            <a:r>
              <a:rPr lang="en-US" sz="3800" b="1" cap="small" dirty="0">
                <a:ln>
                  <a:solidFill>
                    <a:schemeClr val="tx1"/>
                  </a:solidFill>
                </a:ln>
                <a:solidFill>
                  <a:schemeClr val="bg1"/>
                </a:solidFill>
                <a:latin typeface="Bernard MT Condensed" pitchFamily="18" charset="0"/>
                <a:ea typeface="+mn-ea"/>
              </a:rPr>
              <a:t>Lord</a:t>
            </a:r>
            <a:r>
              <a:rPr lang="en-US" sz="3800" b="1" dirty="0">
                <a:ln>
                  <a:solidFill>
                    <a:schemeClr val="tx1"/>
                  </a:solidFill>
                </a:ln>
                <a:solidFill>
                  <a:schemeClr val="bg1"/>
                </a:solidFill>
                <a:latin typeface="Bernard MT Condensed" pitchFamily="18" charset="0"/>
                <a:ea typeface="+mn-ea"/>
              </a:rPr>
              <a:t>.” Amos 9:11-13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152400" y="609600"/>
            <a:ext cx="88392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“In the last days the mountain of the </a:t>
            </a:r>
            <a:r>
              <a:rPr lang="en-US" sz="3600" b="1" cap="small" dirty="0">
                <a:latin typeface="Bernard MT Condensed" pitchFamily="18" charset="0"/>
                <a:ea typeface="+mn-ea"/>
              </a:rPr>
              <a:t>Lord</a:t>
            </a:r>
            <a:r>
              <a:rPr lang="en-US" sz="3600" b="1" dirty="0">
                <a:latin typeface="Bernard MT Condensed" pitchFamily="18" charset="0"/>
                <a:ea typeface="+mn-ea"/>
              </a:rPr>
              <a:t>'s temple will be established as chief among the mountains; it will be raised above the hills, and peoples will stream to it. Many nations will come.” Micah 4:1-2</a:t>
            </a:r>
          </a:p>
        </p:txBody>
      </p:sp>
      <p:sp>
        <p:nvSpPr>
          <p:cNvPr id="7" name="Rectangle 6"/>
          <p:cNvSpPr/>
          <p:nvPr/>
        </p:nvSpPr>
        <p:spPr>
          <a:xfrm>
            <a:off x="1295400" y="4648200"/>
            <a:ext cx="64008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AC950"/>
                </a:solidFill>
                <a:latin typeface="Bernard MT Condensed" pitchFamily="18" charset="0"/>
                <a:ea typeface="+mn-ea"/>
              </a:rPr>
              <a:t>This is the depiction of nations flowing toward the mountain of the Lord.</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5" name="Rectangle 4"/>
          <p:cNvSpPr/>
          <p:nvPr/>
        </p:nvSpPr>
        <p:spPr>
          <a:xfrm>
            <a:off x="685800" y="1143000"/>
            <a:ext cx="6934200" cy="2862322"/>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Such faithful witness by people like Daniel and the three Hebrew children caused King Nebuchadnezzar to testify, “How great are his signs, how mighty his wonders! </a:t>
            </a:r>
          </a:p>
        </p:txBody>
      </p:sp>
      <p:sp>
        <p:nvSpPr>
          <p:cNvPr id="6" name="Rectangle 5"/>
          <p:cNvSpPr/>
          <p:nvPr/>
        </p:nvSpPr>
        <p:spPr>
          <a:xfrm>
            <a:off x="2590800" y="4343400"/>
            <a:ext cx="6324600" cy="2308324"/>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His kingdom is an eternal kingdom; his dominion endures from generation to generation” (Daniel 4:3).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019800" y="0"/>
            <a:ext cx="31242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304800" y="381000"/>
            <a:ext cx="85344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 prophets abound with confirmations about a king; kingdom; Messiah; witness; and light to the nations. </a:t>
            </a:r>
          </a:p>
        </p:txBody>
      </p:sp>
      <p:pic>
        <p:nvPicPr>
          <p:cNvPr id="4101" name="Picture 5" descr="C:\Users\Candra Poitras\Pictures\isaiah-scroll.l[1].jpg"/>
          <p:cNvPicPr>
            <a:picLocks noChangeAspect="1" noChangeArrowheads="1"/>
          </p:cNvPicPr>
          <p:nvPr/>
        </p:nvPicPr>
        <p:blipFill>
          <a:blip r:embed="rId3" cstate="print">
            <a:grayscl/>
          </a:blip>
          <a:srcRect/>
          <a:stretch>
            <a:fillRect/>
          </a:stretch>
        </p:blipFill>
        <p:spPr bwMode="auto">
          <a:xfrm rot="21417716">
            <a:off x="712127" y="2410885"/>
            <a:ext cx="7696200" cy="4073066"/>
          </a:xfrm>
          <a:prstGeom prst="rect">
            <a:avLst/>
          </a:prstGeom>
          <a:ln>
            <a:noFill/>
          </a:ln>
          <a:effectLst>
            <a:softEdge rad="112500"/>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strips(downLeft)">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685800" y="228600"/>
            <a:ext cx="7772400" cy="3631763"/>
          </a:xfrm>
          <a:prstGeom prst="rect">
            <a:avLst/>
          </a:prstGeom>
        </p:spPr>
        <p:txBody>
          <a:bodyPr>
            <a:spAutoFit/>
          </a:bodyPr>
          <a:lstStyle/>
          <a:p>
            <a:pPr algn="ctr">
              <a:defRPr/>
            </a:pPr>
            <a:r>
              <a:rPr lang="en-US" sz="4600" b="1" dirty="0">
                <a:ln>
                  <a:solidFill>
                    <a:schemeClr val="tx1"/>
                  </a:solidFill>
                </a:ln>
                <a:solidFill>
                  <a:srgbClr val="FAC950"/>
                </a:solidFill>
                <a:latin typeface="Bernard MT Condensed" pitchFamily="18" charset="0"/>
                <a:ea typeface="+mn-ea"/>
              </a:rPr>
              <a:t>“Of the increase of his government and peace there will be no end. He will reign on David's throne and over his kingdom.”</a:t>
            </a:r>
          </a:p>
        </p:txBody>
      </p:sp>
      <p:sp>
        <p:nvSpPr>
          <p:cNvPr id="7" name="Rectangle 6"/>
          <p:cNvSpPr/>
          <p:nvPr/>
        </p:nvSpPr>
        <p:spPr>
          <a:xfrm>
            <a:off x="5943600" y="4572000"/>
            <a:ext cx="3021981" cy="830997"/>
          </a:xfrm>
          <a:prstGeom prst="rect">
            <a:avLst/>
          </a:prstGeom>
        </p:spPr>
        <p:txBody>
          <a:bodyPr wrap="none">
            <a:spAutoFit/>
          </a:bodyPr>
          <a:lstStyle/>
          <a:p>
            <a:pPr algn="ctr">
              <a:defRPr/>
            </a:pPr>
            <a:r>
              <a:rPr lang="en-US" sz="4800" b="1" dirty="0">
                <a:ln>
                  <a:solidFill>
                    <a:schemeClr val="tx1"/>
                  </a:solidFill>
                </a:ln>
                <a:solidFill>
                  <a:srgbClr val="3366FF"/>
                </a:solidFill>
                <a:latin typeface="Bernard MT Condensed" pitchFamily="18" charset="0"/>
                <a:ea typeface="+mn-ea"/>
              </a:rPr>
              <a:t>Isaiah 9:6-7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1219200" y="1219200"/>
            <a:ext cx="7391400" cy="3416320"/>
          </a:xfrm>
          <a:prstGeom prst="rect">
            <a:avLst/>
          </a:prstGeom>
        </p:spPr>
        <p:txBody>
          <a:bodyPr>
            <a:spAutoFit/>
          </a:bodyPr>
          <a:lstStyle/>
          <a:p>
            <a:pPr algn="ctr">
              <a:defRPr/>
            </a:pPr>
            <a:r>
              <a:rPr lang="en-US" sz="3600" b="1" dirty="0">
                <a:ln>
                  <a:solidFill>
                    <a:schemeClr val="tx1"/>
                  </a:solidFill>
                </a:ln>
                <a:solidFill>
                  <a:srgbClr val="FF3B0D"/>
                </a:solidFill>
                <a:latin typeface="Bernard MT Condensed" pitchFamily="18" charset="0"/>
                <a:ea typeface="+mn-ea"/>
              </a:rPr>
              <a:t>“I will keep you and will make you to be a covenant for the people and a light for the Gentiles, to open eyes that are blind, to free captives from prison and to release from the dungeon those who sit in darkness.” Isaiah 42:6</a:t>
            </a:r>
          </a:p>
        </p:txBody>
      </p:sp>
      <p:sp>
        <p:nvSpPr>
          <p:cNvPr id="7" name="Rectangle 6"/>
          <p:cNvSpPr/>
          <p:nvPr/>
        </p:nvSpPr>
        <p:spPr>
          <a:xfrm>
            <a:off x="914400" y="4800600"/>
            <a:ext cx="8077200" cy="1846659"/>
          </a:xfrm>
          <a:prstGeom prst="rect">
            <a:avLst/>
          </a:prstGeom>
        </p:spPr>
        <p:txBody>
          <a:bodyPr>
            <a:spAutoFit/>
          </a:bodyPr>
          <a:lstStyle/>
          <a:p>
            <a:pPr algn="ctr">
              <a:defRPr/>
            </a:pPr>
            <a:r>
              <a:rPr lang="en-US" sz="3800" b="1" dirty="0">
                <a:ln>
                  <a:solidFill>
                    <a:schemeClr val="tx1"/>
                  </a:solidFill>
                </a:ln>
                <a:solidFill>
                  <a:srgbClr val="FAC950"/>
                </a:solidFill>
                <a:latin typeface="Bernard MT Condensed" pitchFamily="18" charset="0"/>
                <a:ea typeface="+mn-ea"/>
              </a:rPr>
              <a:t>George Peters counts Isaiah as the great evangel prophet of the Old Testament. (Peters 1972, 122)</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800" decel="100000"/>
                                        <p:tgtEl>
                                          <p:spTgt spid="7"/>
                                        </p:tgtEl>
                                      </p:cBhvr>
                                    </p:animEffect>
                                    <p:anim calcmode="lin" valueType="num">
                                      <p:cBhvr>
                                        <p:cTn id="18" dur="800" decel="100000" fill="hold"/>
                                        <p:tgtEl>
                                          <p:spTgt spid="7"/>
                                        </p:tgtEl>
                                        <p:attrNameLst>
                                          <p:attrName>style.rotation</p:attrName>
                                        </p:attrNameLst>
                                      </p:cBhvr>
                                      <p:tavLst>
                                        <p:tav tm="0">
                                          <p:val>
                                            <p:fltVal val="-90"/>
                                          </p:val>
                                        </p:tav>
                                        <p:tav tm="100000">
                                          <p:val>
                                            <p:fltVal val="0"/>
                                          </p:val>
                                        </p:tav>
                                      </p:tavLst>
                                    </p:anim>
                                    <p:anim calcmode="lin" valueType="num">
                                      <p:cBhvr>
                                        <p:cTn id="19" dur="800" decel="100000" fill="hold"/>
                                        <p:tgtEl>
                                          <p:spTgt spid="7"/>
                                        </p:tgtEl>
                                        <p:attrNameLst>
                                          <p:attrName>ppt_x</p:attrName>
                                        </p:attrNameLst>
                                      </p:cBhvr>
                                      <p:tavLst>
                                        <p:tav tm="0">
                                          <p:val>
                                            <p:strVal val="#ppt_x+0.4"/>
                                          </p:val>
                                        </p:tav>
                                        <p:tav tm="100000">
                                          <p:val>
                                            <p:strVal val="#ppt_x-0.05"/>
                                          </p:val>
                                        </p:tav>
                                      </p:tavLst>
                                    </p:anim>
                                    <p:anim calcmode="lin" valueType="num">
                                      <p:cBhvr>
                                        <p:cTn id="20" dur="800" decel="100000" fill="hold"/>
                                        <p:tgtEl>
                                          <p:spTgt spid="7"/>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0" y="457200"/>
            <a:ext cx="5867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 “I will put my Spirit on him and he will bring justice to the nations” Isaiah 42:1</a:t>
            </a:r>
          </a:p>
        </p:txBody>
      </p:sp>
      <p:sp>
        <p:nvSpPr>
          <p:cNvPr id="7" name="Rectangle 6"/>
          <p:cNvSpPr/>
          <p:nvPr/>
        </p:nvSpPr>
        <p:spPr>
          <a:xfrm>
            <a:off x="3352800" y="4549676"/>
            <a:ext cx="5791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“I will give you as a light to the nations, that my salvation may reach to the end of the earth" (RSV). Isaiah 49:6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a:spLocks noChangeArrowheads="1"/>
          </p:cNvSpPr>
          <p:nvPr/>
        </p:nvSpPr>
        <p:spPr bwMode="auto">
          <a:xfrm>
            <a:off x="228600" y="990600"/>
            <a:ext cx="86106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a:latin typeface="Bernard MT Condensed" charset="0"/>
              </a:rPr>
              <a:t>"I will put my law in their minds and write it on their hearts. I will be their God, and they will be my people.</a:t>
            </a:r>
            <a:r>
              <a:rPr lang="ja-JP" altLang="en-US" sz="4400" b="1">
                <a:latin typeface="Bernard MT Condensed" charset="0"/>
              </a:rPr>
              <a:t>”</a:t>
            </a:r>
            <a:r>
              <a:rPr lang="en-US" sz="4400" b="1">
                <a:latin typeface="Bernard MT Condensed" charset="0"/>
              </a:rPr>
              <a:t>  Jeremiah 31:31-33</a:t>
            </a:r>
          </a:p>
        </p:txBody>
      </p:sp>
      <p:sp>
        <p:nvSpPr>
          <p:cNvPr id="8" name="Rectangle 7"/>
          <p:cNvSpPr/>
          <p:nvPr/>
        </p:nvSpPr>
        <p:spPr>
          <a:xfrm>
            <a:off x="1295400" y="4572000"/>
            <a:ext cx="6553200" cy="2123658"/>
          </a:xfrm>
          <a:prstGeom prst="rect">
            <a:avLst/>
          </a:prstGeom>
        </p:spPr>
        <p:txBody>
          <a:bodyPr>
            <a:spAutoFit/>
          </a:bodyPr>
          <a:lstStyle/>
          <a:p>
            <a:pPr algn="ctr">
              <a:defRPr/>
            </a:pPr>
            <a:r>
              <a:rPr lang="en-US" sz="4400" b="1" dirty="0">
                <a:ln>
                  <a:solidFill>
                    <a:schemeClr val="tx1"/>
                  </a:solidFill>
                </a:ln>
                <a:solidFill>
                  <a:srgbClr val="3366FF"/>
                </a:solidFill>
                <a:latin typeface="Bernard MT Condensed" pitchFamily="18" charset="0"/>
                <a:ea typeface="+mn-ea"/>
              </a:rPr>
              <a:t>“The ends of the earth will see the salvation of our God.” Isaiah 52:10</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6" name="Rectangle 5"/>
          <p:cNvSpPr/>
          <p:nvPr/>
        </p:nvSpPr>
        <p:spPr>
          <a:xfrm>
            <a:off x="1219200" y="1225689"/>
            <a:ext cx="7315200" cy="5632311"/>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AC950"/>
                </a:solidFill>
                <a:latin typeface="Bernard MT Condensed" pitchFamily="18" charset="0"/>
                <a:ea typeface="+mn-ea"/>
              </a:rPr>
              <a:t>"The days are coming," declares the </a:t>
            </a:r>
            <a:r>
              <a:rPr lang="en-US" sz="4000" b="1" cap="small" dirty="0">
                <a:ln>
                  <a:solidFill>
                    <a:schemeClr val="tx1"/>
                  </a:solidFill>
                </a:ln>
                <a:solidFill>
                  <a:srgbClr val="FAC950"/>
                </a:solidFill>
                <a:latin typeface="Bernard MT Condensed" pitchFamily="18" charset="0"/>
                <a:ea typeface="+mn-ea"/>
              </a:rPr>
              <a:t>Lord </a:t>
            </a:r>
            <a:r>
              <a:rPr lang="en-US" sz="4000" b="1" dirty="0">
                <a:ln>
                  <a:solidFill>
                    <a:schemeClr val="tx1"/>
                  </a:solidFill>
                </a:ln>
                <a:solidFill>
                  <a:srgbClr val="FAC950"/>
                </a:solidFill>
                <a:latin typeface="Bernard MT Condensed" pitchFamily="18" charset="0"/>
                <a:ea typeface="+mn-ea"/>
              </a:rPr>
              <a:t>"when I will raise up to David a righteous Branch, a King who will reign wisely and do what is just and right in the land.  In his days Judah will be saved and Israel will live in safety. This is the name by which he will be called: The </a:t>
            </a:r>
            <a:r>
              <a:rPr lang="en-US" sz="4000" b="1" cap="small" dirty="0">
                <a:ln>
                  <a:solidFill>
                    <a:schemeClr val="tx1"/>
                  </a:solidFill>
                </a:ln>
                <a:solidFill>
                  <a:srgbClr val="FAC950"/>
                </a:solidFill>
                <a:latin typeface="Bernard MT Condensed" pitchFamily="18" charset="0"/>
                <a:ea typeface="+mn-ea"/>
              </a:rPr>
              <a:t>Lord </a:t>
            </a:r>
            <a:r>
              <a:rPr lang="en-US" sz="4000" b="1" dirty="0">
                <a:ln>
                  <a:solidFill>
                    <a:schemeClr val="tx1"/>
                  </a:solidFill>
                </a:ln>
                <a:solidFill>
                  <a:srgbClr val="FAC950"/>
                </a:solidFill>
                <a:latin typeface="Bernard MT Condensed" pitchFamily="18" charset="0"/>
                <a:ea typeface="+mn-ea"/>
              </a:rPr>
              <a:t>Our Righteousness.” Jeremiah 23:5-6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5" name="Rectangle 4"/>
          <p:cNvSpPr/>
          <p:nvPr/>
        </p:nvSpPr>
        <p:spPr>
          <a:xfrm>
            <a:off x="838200" y="685800"/>
            <a:ext cx="7391400" cy="5632311"/>
          </a:xfrm>
          <a:prstGeom prst="rect">
            <a:avLst/>
          </a:prstGeom>
          <a:solidFill>
            <a:srgbClr val="FF3B0D"/>
          </a:solidFill>
          <a:scene3d>
            <a:camera prst="orthographicFront"/>
            <a:lightRig rig="threePt" dir="t"/>
          </a:scene3d>
          <a:sp3d>
            <a:bevelT/>
          </a:sp3d>
        </p:spPr>
        <p:txBody>
          <a:bodyPr>
            <a:spAutoFit/>
            <a:sp3d extrusionH="57150">
              <a:bevelT w="38100" h="38100"/>
            </a:sp3d>
          </a:bodyPr>
          <a:lstStyle/>
          <a:p>
            <a:pPr algn="ctr">
              <a:defRPr/>
            </a:pPr>
            <a:r>
              <a:rPr lang="en-US" sz="4000" b="1" dirty="0">
                <a:latin typeface="Bernard MT Condensed" pitchFamily="18" charset="0"/>
                <a:ea typeface="+mn-ea"/>
              </a:rPr>
              <a:t> “A shoot will come up from the stump of Jesse; from his roots a Branch will bear fruit. The Spirit of the </a:t>
            </a:r>
            <a:r>
              <a:rPr lang="en-US" sz="4000" b="1" cap="small" dirty="0">
                <a:latin typeface="Bernard MT Condensed" pitchFamily="18" charset="0"/>
                <a:ea typeface="+mn-ea"/>
              </a:rPr>
              <a:t>Lord </a:t>
            </a:r>
            <a:r>
              <a:rPr lang="en-US" sz="4000" b="1" dirty="0">
                <a:latin typeface="Bernard MT Condensed" pitchFamily="18" charset="0"/>
                <a:ea typeface="+mn-ea"/>
              </a:rPr>
              <a:t>will rest on him — the Spirit of wisdom and of understanding, the Spirit of counsel and of power, the Spirit of knowledge and of the fear of the </a:t>
            </a:r>
            <a:r>
              <a:rPr lang="en-US" sz="4000" b="1" cap="small" dirty="0">
                <a:latin typeface="Bernard MT Condensed" pitchFamily="18" charset="0"/>
                <a:ea typeface="+mn-ea"/>
              </a:rPr>
              <a:t>Lord…</a:t>
            </a:r>
            <a:r>
              <a:rPr lang="en-US" sz="4000" b="1" dirty="0">
                <a:latin typeface="Bernard MT Condensed" pitchFamily="18" charset="0"/>
                <a:ea typeface="+mn-ea"/>
              </a:rPr>
              <a:t>” Isaiah 11:1-3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unified_theory</Template>
  <TotalTime>361</TotalTime>
  <Words>935</Words>
  <Application>Microsoft Macintosh PowerPoint</Application>
  <PresentationFormat>On-screen Show (4:3)</PresentationFormat>
  <Paragraphs>43</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6</cp:revision>
  <dcterms:created xsi:type="dcterms:W3CDTF">2013-03-27T20:52:37Z</dcterms:created>
  <dcterms:modified xsi:type="dcterms:W3CDTF">2018-02-14T21:36:20Z</dcterms:modified>
</cp:coreProperties>
</file>