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58" r:id="rId4"/>
    <p:sldId id="259" r:id="rId5"/>
    <p:sldId id="260" r:id="rId6"/>
    <p:sldId id="269" r:id="rId7"/>
    <p:sldId id="278" r:id="rId8"/>
    <p:sldId id="261" r:id="rId9"/>
    <p:sldId id="270" r:id="rId10"/>
    <p:sldId id="257" r:id="rId11"/>
    <p:sldId id="271" r:id="rId12"/>
    <p:sldId id="280" r:id="rId13"/>
    <p:sldId id="279" r:id="rId14"/>
    <p:sldId id="265" r:id="rId15"/>
    <p:sldId id="272" r:id="rId1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FF"/>
    <a:srgbClr val="FAC950"/>
    <a:srgbClr val="FF3B0D"/>
    <a:srgbClr val="3333CC"/>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96" y="-42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12A9C55E-F92B-E644-9545-60371ECBB8CE}" type="slidenum">
              <a:rPr lang="en-US"/>
              <a:pPr/>
              <a:t>‹#›</a:t>
            </a:fld>
            <a:endParaRPr lang="en-US"/>
          </a:p>
        </p:txBody>
      </p:sp>
    </p:spTree>
    <p:extLst>
      <p:ext uri="{BB962C8B-B14F-4D97-AF65-F5344CB8AC3E}">
        <p14:creationId xmlns:p14="http://schemas.microsoft.com/office/powerpoint/2010/main" val="3275169841"/>
      </p:ext>
    </p:extLst>
  </p:cSld>
  <p:clrMapOvr>
    <a:masterClrMapping/>
  </p:clrMapOvr>
  <p:transition xmlns:p14="http://schemas.microsoft.com/office/powerpoint/2010/main">
    <p:circl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A9259D10-4FB3-E441-81B8-28C6A570EBBD}" type="slidenum">
              <a:rPr lang="en-US"/>
              <a:pPr/>
              <a:t>‹#›</a:t>
            </a:fld>
            <a:endParaRPr lang="en-US"/>
          </a:p>
        </p:txBody>
      </p:sp>
    </p:spTree>
    <p:extLst>
      <p:ext uri="{BB962C8B-B14F-4D97-AF65-F5344CB8AC3E}">
        <p14:creationId xmlns:p14="http://schemas.microsoft.com/office/powerpoint/2010/main" val="330996561"/>
      </p:ext>
    </p:extLst>
  </p:cSld>
  <p:clrMapOvr>
    <a:masterClrMapping/>
  </p:clrMapOvr>
  <p:transition xmlns:p14="http://schemas.microsoft.com/office/powerpoint/2010/main">
    <p:circl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48500" y="0"/>
            <a:ext cx="2095500"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0"/>
            <a:ext cx="6134100" cy="6126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0725F266-9112-4C41-A88A-278AD0E3C99E}" type="slidenum">
              <a:rPr lang="en-US"/>
              <a:pPr/>
              <a:t>‹#›</a:t>
            </a:fld>
            <a:endParaRPr lang="en-US"/>
          </a:p>
        </p:txBody>
      </p:sp>
    </p:spTree>
    <p:extLst>
      <p:ext uri="{BB962C8B-B14F-4D97-AF65-F5344CB8AC3E}">
        <p14:creationId xmlns:p14="http://schemas.microsoft.com/office/powerpoint/2010/main" val="3624386101"/>
      </p:ext>
    </p:extLst>
  </p:cSld>
  <p:clrMapOvr>
    <a:masterClrMapping/>
  </p:clrMapOvr>
  <p:transition xmlns:p14="http://schemas.microsoft.com/office/powerpoint/2010/main">
    <p:circl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6277C217-3E22-2145-A09C-2409F0B1150F}" type="slidenum">
              <a:rPr lang="en-US"/>
              <a:pPr/>
              <a:t>‹#›</a:t>
            </a:fld>
            <a:endParaRPr lang="en-US"/>
          </a:p>
        </p:txBody>
      </p:sp>
    </p:spTree>
    <p:extLst>
      <p:ext uri="{BB962C8B-B14F-4D97-AF65-F5344CB8AC3E}">
        <p14:creationId xmlns:p14="http://schemas.microsoft.com/office/powerpoint/2010/main" val="3080331108"/>
      </p:ext>
    </p:extLst>
  </p:cSld>
  <p:clrMapOvr>
    <a:masterClrMapping/>
  </p:clrMapOvr>
  <p:transition xmlns:p14="http://schemas.microsoft.com/office/powerpoint/2010/main">
    <p:circl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BE3D9D08-CC1D-5A49-8CD0-C7E0D443F934}" type="slidenum">
              <a:rPr lang="en-US"/>
              <a:pPr/>
              <a:t>‹#›</a:t>
            </a:fld>
            <a:endParaRPr lang="en-US"/>
          </a:p>
        </p:txBody>
      </p:sp>
    </p:spTree>
    <p:extLst>
      <p:ext uri="{BB962C8B-B14F-4D97-AF65-F5344CB8AC3E}">
        <p14:creationId xmlns:p14="http://schemas.microsoft.com/office/powerpoint/2010/main" val="1259020454"/>
      </p:ext>
    </p:extLst>
  </p:cSld>
  <p:clrMapOvr>
    <a:masterClrMapping/>
  </p:clrMapOvr>
  <p:transition xmlns:p14="http://schemas.microsoft.com/office/powerpoint/2010/main">
    <p:circl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1295400"/>
            <a:ext cx="3886200" cy="4830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295400"/>
            <a:ext cx="3886200" cy="4830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46B07E53-663E-5940-8972-22BDED0D112F}" type="slidenum">
              <a:rPr lang="en-US"/>
              <a:pPr/>
              <a:t>‹#›</a:t>
            </a:fld>
            <a:endParaRPr lang="en-US"/>
          </a:p>
        </p:txBody>
      </p:sp>
    </p:spTree>
    <p:extLst>
      <p:ext uri="{BB962C8B-B14F-4D97-AF65-F5344CB8AC3E}">
        <p14:creationId xmlns:p14="http://schemas.microsoft.com/office/powerpoint/2010/main" val="4180285666"/>
      </p:ext>
    </p:extLst>
  </p:cSld>
  <p:clrMapOvr>
    <a:masterClrMapping/>
  </p:clrMapOvr>
  <p:transition xmlns:p14="http://schemas.microsoft.com/office/powerpoint/2010/main">
    <p:circl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7F399480-0ECE-474F-B9DA-E9B1B539F81F}" type="slidenum">
              <a:rPr lang="en-US"/>
              <a:pPr/>
              <a:t>‹#›</a:t>
            </a:fld>
            <a:endParaRPr lang="en-US"/>
          </a:p>
        </p:txBody>
      </p:sp>
    </p:spTree>
    <p:extLst>
      <p:ext uri="{BB962C8B-B14F-4D97-AF65-F5344CB8AC3E}">
        <p14:creationId xmlns:p14="http://schemas.microsoft.com/office/powerpoint/2010/main" val="616769010"/>
      </p:ext>
    </p:extLst>
  </p:cSld>
  <p:clrMapOvr>
    <a:masterClrMapping/>
  </p:clrMapOvr>
  <p:transition xmlns:p14="http://schemas.microsoft.com/office/powerpoint/2010/main">
    <p:circl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5D89F78E-1463-ED44-88DE-6081668C8E09}" type="slidenum">
              <a:rPr lang="en-US"/>
              <a:pPr/>
              <a:t>‹#›</a:t>
            </a:fld>
            <a:endParaRPr lang="en-US"/>
          </a:p>
        </p:txBody>
      </p:sp>
    </p:spTree>
    <p:extLst>
      <p:ext uri="{BB962C8B-B14F-4D97-AF65-F5344CB8AC3E}">
        <p14:creationId xmlns:p14="http://schemas.microsoft.com/office/powerpoint/2010/main" val="3830149665"/>
      </p:ext>
    </p:extLst>
  </p:cSld>
  <p:clrMapOvr>
    <a:masterClrMapping/>
  </p:clrMapOvr>
  <p:transition xmlns:p14="http://schemas.microsoft.com/office/powerpoint/2010/main">
    <p:circl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B20709E9-2A8B-F042-88EA-D408BA18F5F4}" type="slidenum">
              <a:rPr lang="en-US"/>
              <a:pPr/>
              <a:t>‹#›</a:t>
            </a:fld>
            <a:endParaRPr lang="en-US"/>
          </a:p>
        </p:txBody>
      </p:sp>
    </p:spTree>
    <p:extLst>
      <p:ext uri="{BB962C8B-B14F-4D97-AF65-F5344CB8AC3E}">
        <p14:creationId xmlns:p14="http://schemas.microsoft.com/office/powerpoint/2010/main" val="3161219958"/>
      </p:ext>
    </p:extLst>
  </p:cSld>
  <p:clrMapOvr>
    <a:masterClrMapping/>
  </p:clrMapOvr>
  <p:transition xmlns:p14="http://schemas.microsoft.com/office/powerpoint/2010/main">
    <p:circl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CD57C8F5-2EB3-B340-9B85-41D225920646}" type="slidenum">
              <a:rPr lang="en-US"/>
              <a:pPr/>
              <a:t>‹#›</a:t>
            </a:fld>
            <a:endParaRPr lang="en-US"/>
          </a:p>
        </p:txBody>
      </p:sp>
    </p:spTree>
    <p:extLst>
      <p:ext uri="{BB962C8B-B14F-4D97-AF65-F5344CB8AC3E}">
        <p14:creationId xmlns:p14="http://schemas.microsoft.com/office/powerpoint/2010/main" val="2405026130"/>
      </p:ext>
    </p:extLst>
  </p:cSld>
  <p:clrMapOvr>
    <a:masterClrMapping/>
  </p:clrMapOvr>
  <p:transition xmlns:p14="http://schemas.microsoft.com/office/powerpoint/2010/main">
    <p:circl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F836EF00-68F5-7A4D-8BF3-87DA4CEA07AD}" type="slidenum">
              <a:rPr lang="en-US"/>
              <a:pPr/>
              <a:t>‹#›</a:t>
            </a:fld>
            <a:endParaRPr lang="en-US"/>
          </a:p>
        </p:txBody>
      </p:sp>
    </p:spTree>
    <p:extLst>
      <p:ext uri="{BB962C8B-B14F-4D97-AF65-F5344CB8AC3E}">
        <p14:creationId xmlns:p14="http://schemas.microsoft.com/office/powerpoint/2010/main" val="1171310294"/>
      </p:ext>
    </p:extLst>
  </p:cSld>
  <p:clrMapOvr>
    <a:masterClrMapping/>
  </p:clrMapOvr>
  <p:transition xmlns:p14="http://schemas.microsoft.com/office/powerpoint/2010/main">
    <p:circle/>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62000" y="0"/>
            <a:ext cx="8382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762000" y="1295400"/>
            <a:ext cx="7924800" cy="4830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762000" y="6245225"/>
            <a:ext cx="1828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bg1"/>
                </a:solidFill>
                <a:latin typeface="Arial" charset="0"/>
                <a:ea typeface="+mn-ea"/>
              </a:defRPr>
            </a:lvl1pPr>
          </a:lstStyle>
          <a:p>
            <a:pPr>
              <a:defRPr/>
            </a:pPr>
            <a:endParaRPr lang="en-US"/>
          </a:p>
        </p:txBody>
      </p:sp>
      <p:sp>
        <p:nvSpPr>
          <p:cNvPr id="1029" name="Rectangle 5"/>
          <p:cNvSpPr>
            <a:spLocks noGrp="1" noChangeArrowheads="1"/>
          </p:cNvSpPr>
          <p:nvPr>
            <p:ph type="ftr" sz="quarter" idx="3"/>
          </p:nvPr>
        </p:nvSpPr>
        <p:spPr bwMode="auto">
          <a:xfrm>
            <a:off x="3538538" y="6245225"/>
            <a:ext cx="2481262"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bg1"/>
                </a:solidFill>
                <a:latin typeface="Arial" charset="0"/>
                <a:ea typeface="+mn-ea"/>
              </a:defRPr>
            </a:lvl1pPr>
          </a:lstStyle>
          <a:p>
            <a:pPr>
              <a:defRPr/>
            </a:pPr>
            <a:endParaRPr lang="en-US"/>
          </a:p>
        </p:txBody>
      </p:sp>
      <p:sp>
        <p:nvSpPr>
          <p:cNvPr id="1030" name="Rectangle 6"/>
          <p:cNvSpPr>
            <a:spLocks noGrp="1" noChangeArrowheads="1"/>
          </p:cNvSpPr>
          <p:nvPr>
            <p:ph type="sldNum" sz="quarter" idx="4"/>
          </p:nvPr>
        </p:nvSpPr>
        <p:spPr bwMode="auto">
          <a:xfrm>
            <a:off x="6858000" y="6245225"/>
            <a:ext cx="1828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bg1"/>
                </a:solidFill>
              </a:defRPr>
            </a:lvl1pPr>
          </a:lstStyle>
          <a:p>
            <a:fld id="{4C875746-23B9-6341-B74A-A0D46EB5EB8E}"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xmlns:p14="http://schemas.microsoft.com/office/powerpoint/2010/main">
    <p:circle/>
  </p:transition>
  <p:txStyles>
    <p:titleStyle>
      <a:lvl1pPr algn="ctr" rtl="0" eaLnBrk="0" fontAlgn="base" hangingPunct="0">
        <a:spcBef>
          <a:spcPct val="0"/>
        </a:spcBef>
        <a:spcAft>
          <a:spcPct val="0"/>
        </a:spcAft>
        <a:defRPr sz="4400">
          <a:solidFill>
            <a:srgbClr val="3333CC"/>
          </a:solidFill>
          <a:latin typeface="+mj-lt"/>
          <a:ea typeface="ＭＳ Ｐゴシック" charset="0"/>
          <a:cs typeface="+mj-cs"/>
        </a:defRPr>
      </a:lvl1pPr>
      <a:lvl2pPr algn="ctr" rtl="0" eaLnBrk="0" fontAlgn="base" hangingPunct="0">
        <a:spcBef>
          <a:spcPct val="0"/>
        </a:spcBef>
        <a:spcAft>
          <a:spcPct val="0"/>
        </a:spcAft>
        <a:defRPr sz="4400">
          <a:solidFill>
            <a:srgbClr val="3333CC"/>
          </a:solidFill>
          <a:latin typeface="Impact" pitchFamily="34" charset="0"/>
          <a:ea typeface="ＭＳ Ｐゴシック" charset="0"/>
        </a:defRPr>
      </a:lvl2pPr>
      <a:lvl3pPr algn="ctr" rtl="0" eaLnBrk="0" fontAlgn="base" hangingPunct="0">
        <a:spcBef>
          <a:spcPct val="0"/>
        </a:spcBef>
        <a:spcAft>
          <a:spcPct val="0"/>
        </a:spcAft>
        <a:defRPr sz="4400">
          <a:solidFill>
            <a:srgbClr val="3333CC"/>
          </a:solidFill>
          <a:latin typeface="Impact" pitchFamily="34" charset="0"/>
          <a:ea typeface="ＭＳ Ｐゴシック" charset="0"/>
        </a:defRPr>
      </a:lvl3pPr>
      <a:lvl4pPr algn="ctr" rtl="0" eaLnBrk="0" fontAlgn="base" hangingPunct="0">
        <a:spcBef>
          <a:spcPct val="0"/>
        </a:spcBef>
        <a:spcAft>
          <a:spcPct val="0"/>
        </a:spcAft>
        <a:defRPr sz="4400">
          <a:solidFill>
            <a:srgbClr val="3333CC"/>
          </a:solidFill>
          <a:latin typeface="Impact" pitchFamily="34" charset="0"/>
          <a:ea typeface="ＭＳ Ｐゴシック" charset="0"/>
        </a:defRPr>
      </a:lvl4pPr>
      <a:lvl5pPr algn="ctr" rtl="0" eaLnBrk="0" fontAlgn="base" hangingPunct="0">
        <a:spcBef>
          <a:spcPct val="0"/>
        </a:spcBef>
        <a:spcAft>
          <a:spcPct val="0"/>
        </a:spcAft>
        <a:defRPr sz="4400">
          <a:solidFill>
            <a:srgbClr val="3333CC"/>
          </a:solidFill>
          <a:latin typeface="Impact" pitchFamily="34" charset="0"/>
          <a:ea typeface="ＭＳ Ｐゴシック" charset="0"/>
        </a:defRPr>
      </a:lvl5pPr>
      <a:lvl6pPr marL="457200" algn="ctr" rtl="0" eaLnBrk="1" fontAlgn="base" hangingPunct="1">
        <a:spcBef>
          <a:spcPct val="0"/>
        </a:spcBef>
        <a:spcAft>
          <a:spcPct val="0"/>
        </a:spcAft>
        <a:defRPr sz="4400">
          <a:solidFill>
            <a:srgbClr val="3333CC"/>
          </a:solidFill>
          <a:latin typeface="Impact" pitchFamily="34" charset="0"/>
        </a:defRPr>
      </a:lvl6pPr>
      <a:lvl7pPr marL="914400" algn="ctr" rtl="0" eaLnBrk="1" fontAlgn="base" hangingPunct="1">
        <a:spcBef>
          <a:spcPct val="0"/>
        </a:spcBef>
        <a:spcAft>
          <a:spcPct val="0"/>
        </a:spcAft>
        <a:defRPr sz="4400">
          <a:solidFill>
            <a:srgbClr val="3333CC"/>
          </a:solidFill>
          <a:latin typeface="Impact" pitchFamily="34" charset="0"/>
        </a:defRPr>
      </a:lvl7pPr>
      <a:lvl8pPr marL="1371600" algn="ctr" rtl="0" eaLnBrk="1" fontAlgn="base" hangingPunct="1">
        <a:spcBef>
          <a:spcPct val="0"/>
        </a:spcBef>
        <a:spcAft>
          <a:spcPct val="0"/>
        </a:spcAft>
        <a:defRPr sz="4400">
          <a:solidFill>
            <a:srgbClr val="3333CC"/>
          </a:solidFill>
          <a:latin typeface="Impact" pitchFamily="34" charset="0"/>
        </a:defRPr>
      </a:lvl8pPr>
      <a:lvl9pPr marL="1828800" algn="ctr" rtl="0" eaLnBrk="1" fontAlgn="base" hangingPunct="1">
        <a:spcBef>
          <a:spcPct val="0"/>
        </a:spcBef>
        <a:spcAft>
          <a:spcPct val="0"/>
        </a:spcAft>
        <a:defRPr sz="4400">
          <a:solidFill>
            <a:srgbClr val="3333CC"/>
          </a:solidFill>
          <a:latin typeface="Impact" pitchFamily="34" charset="0"/>
        </a:defRPr>
      </a:lvl9pPr>
    </p:titleStyle>
    <p:bodyStyle>
      <a:lvl1pPr marL="342900" indent="-342900" algn="l" rtl="0" eaLnBrk="0" fontAlgn="base" hangingPunct="0">
        <a:spcBef>
          <a:spcPct val="20000"/>
        </a:spcBef>
        <a:spcAft>
          <a:spcPct val="0"/>
        </a:spcAft>
        <a:buChar char="•"/>
        <a:defRPr sz="3200">
          <a:solidFill>
            <a:schemeClr val="bg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bg1"/>
          </a:solidFill>
          <a:latin typeface="+mn-lt"/>
          <a:ea typeface="ＭＳ Ｐゴシック" charset="0"/>
        </a:defRPr>
      </a:lvl2pPr>
      <a:lvl3pPr marL="1143000" indent="-228600" algn="l" rtl="0" eaLnBrk="0" fontAlgn="base" hangingPunct="0">
        <a:spcBef>
          <a:spcPct val="20000"/>
        </a:spcBef>
        <a:spcAft>
          <a:spcPct val="0"/>
        </a:spcAft>
        <a:buChar char="•"/>
        <a:defRPr sz="2400">
          <a:solidFill>
            <a:schemeClr val="bg1"/>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bg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bg1"/>
          </a:solidFill>
          <a:latin typeface="+mn-lt"/>
          <a:ea typeface="ＭＳ Ｐゴシック" charset="0"/>
        </a:defRPr>
      </a:lvl5pPr>
      <a:lvl6pPr marL="2514600" indent="-228600" algn="l" rtl="0" eaLnBrk="1" fontAlgn="base" hangingPunct="1">
        <a:spcBef>
          <a:spcPct val="20000"/>
        </a:spcBef>
        <a:spcAft>
          <a:spcPct val="0"/>
        </a:spcAft>
        <a:buChar char="»"/>
        <a:defRPr sz="2000">
          <a:solidFill>
            <a:schemeClr val="bg1"/>
          </a:solidFill>
          <a:latin typeface="+mn-lt"/>
        </a:defRPr>
      </a:lvl6pPr>
      <a:lvl7pPr marL="2971800" indent="-228600" algn="l" rtl="0" eaLnBrk="1" fontAlgn="base" hangingPunct="1">
        <a:spcBef>
          <a:spcPct val="20000"/>
        </a:spcBef>
        <a:spcAft>
          <a:spcPct val="0"/>
        </a:spcAft>
        <a:buChar char="»"/>
        <a:defRPr sz="2000">
          <a:solidFill>
            <a:schemeClr val="bg1"/>
          </a:solidFill>
          <a:latin typeface="+mn-lt"/>
        </a:defRPr>
      </a:lvl7pPr>
      <a:lvl8pPr marL="3429000" indent="-228600" algn="l" rtl="0" eaLnBrk="1" fontAlgn="base" hangingPunct="1">
        <a:spcBef>
          <a:spcPct val="20000"/>
        </a:spcBef>
        <a:spcAft>
          <a:spcPct val="0"/>
        </a:spcAft>
        <a:buChar char="»"/>
        <a:defRPr sz="2000">
          <a:solidFill>
            <a:schemeClr val="bg1"/>
          </a:solidFill>
          <a:latin typeface="+mn-lt"/>
        </a:defRPr>
      </a:lvl8pPr>
      <a:lvl9pPr marL="3886200" indent="-228600" algn="l" rtl="0" eaLnBrk="1" fontAlgn="base" hangingPunct="1">
        <a:spcBef>
          <a:spcPct val="20000"/>
        </a:spcBef>
        <a:spcAft>
          <a:spcPct val="0"/>
        </a:spcAft>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 Id="rId3" Type="http://schemas.openxmlformats.org/officeDocument/2006/relationships/image" Target="../media/image6.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0" y="3810000"/>
            <a:ext cx="9144000" cy="765175"/>
          </a:xfrm>
          <a:ln>
            <a:miter lim="800000"/>
            <a:headEnd/>
            <a:tailEnd/>
          </a:ln>
        </p:spPr>
        <p:txBody>
          <a:bodyPr>
            <a:scene3d>
              <a:camera prst="orthographicFront"/>
              <a:lightRig rig="threePt" dir="t"/>
            </a:scene3d>
            <a:sp3d extrusionH="57150">
              <a:bevelT w="38100" h="38100" prst="relaxedInset"/>
            </a:sp3d>
          </a:bodyPr>
          <a:lstStyle/>
          <a:p>
            <a:pPr eaLnBrk="1" hangingPunct="1">
              <a:defRPr/>
            </a:pPr>
            <a:r>
              <a:rPr lang="en-US" b="1" dirty="0" smtClean="0">
                <a:solidFill>
                  <a:schemeClr val="bg1"/>
                </a:solidFill>
                <a:latin typeface="Bernard MT Condensed" pitchFamily="18" charset="0"/>
                <a:ea typeface="+mj-ea"/>
              </a:rPr>
              <a:t>Discovering the Biblical View of Missions</a:t>
            </a:r>
          </a:p>
        </p:txBody>
      </p:sp>
      <p:sp>
        <p:nvSpPr>
          <p:cNvPr id="2051" name="Rectangle 3"/>
          <p:cNvSpPr>
            <a:spLocks noGrp="1" noChangeArrowheads="1"/>
          </p:cNvSpPr>
          <p:nvPr>
            <p:ph type="subTitle" idx="1"/>
          </p:nvPr>
        </p:nvSpPr>
        <p:spPr>
          <a:xfrm>
            <a:off x="1371600" y="4724400"/>
            <a:ext cx="6400800" cy="1752600"/>
          </a:xfrm>
          <a:ln>
            <a:miter lim="800000"/>
            <a:headEnd/>
            <a:tailEnd/>
          </a:ln>
        </p:spPr>
        <p:txBody>
          <a:bodyPr>
            <a:scene3d>
              <a:camera prst="orthographicFront"/>
              <a:lightRig rig="threePt" dir="t"/>
            </a:scene3d>
            <a:sp3d extrusionH="57150">
              <a:bevelT w="38100" h="38100"/>
            </a:sp3d>
          </a:bodyPr>
          <a:lstStyle/>
          <a:p>
            <a:pPr eaLnBrk="1" hangingPunct="1">
              <a:defRPr/>
            </a:pPr>
            <a:r>
              <a:rPr lang="en-US" sz="3600" b="1" dirty="0" smtClean="0">
                <a:solidFill>
                  <a:srgbClr val="3366FF"/>
                </a:solidFill>
                <a:latin typeface="Bernard MT Condensed" pitchFamily="18" charset="0"/>
                <a:ea typeface="+mn-ea"/>
              </a:rPr>
              <a:t>Discovering the Heart of Missions</a:t>
            </a:r>
          </a:p>
        </p:txBody>
      </p:sp>
      <p:sp>
        <p:nvSpPr>
          <p:cNvPr id="6" name="TextBox 5"/>
          <p:cNvSpPr txBox="1"/>
          <p:nvPr/>
        </p:nvSpPr>
        <p:spPr>
          <a:xfrm>
            <a:off x="2438400" y="5334000"/>
            <a:ext cx="4343400" cy="461665"/>
          </a:xfrm>
          <a:prstGeom prst="rect">
            <a:avLst/>
          </a:prstGeom>
          <a:noFill/>
        </p:spPr>
        <p:txBody>
          <a:bodyPr>
            <a:spAutoFit/>
            <a:scene3d>
              <a:camera prst="orthographicFront"/>
              <a:lightRig rig="threePt" dir="t"/>
            </a:scene3d>
            <a:sp3d extrusionH="57150">
              <a:bevelT w="38100" h="38100"/>
            </a:sp3d>
          </a:bodyPr>
          <a:lstStyle/>
          <a:p>
            <a:pPr algn="ctr">
              <a:defRPr/>
            </a:pPr>
            <a:r>
              <a:rPr lang="en-US" sz="2400" b="1" dirty="0">
                <a:solidFill>
                  <a:srgbClr val="FF3B0D"/>
                </a:solidFill>
                <a:latin typeface="Bernard MT Condensed" pitchFamily="18" charset="0"/>
                <a:ea typeface="+mn-ea"/>
              </a:rPr>
              <a:t>James G. Poitras</a:t>
            </a:r>
          </a:p>
        </p:txBody>
      </p:sp>
      <p:sp>
        <p:nvSpPr>
          <p:cNvPr id="7" name="TextBox 6"/>
          <p:cNvSpPr txBox="1"/>
          <p:nvPr/>
        </p:nvSpPr>
        <p:spPr>
          <a:xfrm>
            <a:off x="3352800" y="0"/>
            <a:ext cx="5791200" cy="1754326"/>
          </a:xfrm>
          <a:prstGeom prst="rect">
            <a:avLst/>
          </a:prstGeom>
          <a:noFill/>
        </p:spPr>
        <p:txBody>
          <a:bodyPr>
            <a:spAutoFit/>
            <a:scene3d>
              <a:camera prst="orthographicFront"/>
              <a:lightRig rig="threePt" dir="t"/>
            </a:scene3d>
            <a:sp3d extrusionH="57150">
              <a:bevelT w="38100" h="38100"/>
            </a:sp3d>
          </a:bodyPr>
          <a:lstStyle/>
          <a:p>
            <a:pPr algn="ctr">
              <a:defRPr/>
            </a:pPr>
            <a:r>
              <a:rPr lang="en-US" sz="5400" b="1" dirty="0">
                <a:solidFill>
                  <a:srgbClr val="FAC950"/>
                </a:solidFill>
                <a:latin typeface="Bernard MT Condensed" pitchFamily="18" charset="0"/>
                <a:ea typeface="+mn-ea"/>
              </a:rPr>
              <a:t>Global Association of Theological Studies</a:t>
            </a:r>
          </a:p>
        </p:txBody>
      </p:sp>
    </p:spTree>
  </p:cSld>
  <p:clrMapOvr>
    <a:masterClrMapping/>
  </p:clrMapOvr>
  <p:transition xmlns:p14="http://schemas.microsoft.com/office/powerpoint/2010/main">
    <p:circle/>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Heart of Missions</a:t>
            </a:r>
          </a:p>
        </p:txBody>
      </p:sp>
      <p:sp>
        <p:nvSpPr>
          <p:cNvPr id="3" name="Rectangle 2"/>
          <p:cNvSpPr/>
          <p:nvPr/>
        </p:nvSpPr>
        <p:spPr>
          <a:xfrm>
            <a:off x="762000" y="1371600"/>
            <a:ext cx="6858000" cy="1754326"/>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ln>
                  <a:solidFill>
                    <a:schemeClr val="tx1"/>
                  </a:solidFill>
                </a:ln>
                <a:solidFill>
                  <a:srgbClr val="FF3B0D"/>
                </a:solidFill>
                <a:latin typeface="Bernard MT Condensed" pitchFamily="18" charset="0"/>
                <a:ea typeface="+mn-ea"/>
              </a:rPr>
              <a:t>After the Day of Pentecost, the Apostle Peter continued to identify the pulse of the Old Testament.</a:t>
            </a:r>
          </a:p>
        </p:txBody>
      </p:sp>
      <p:sp>
        <p:nvSpPr>
          <p:cNvPr id="4" name="Rectangle 3"/>
          <p:cNvSpPr/>
          <p:nvPr/>
        </p:nvSpPr>
        <p:spPr>
          <a:xfrm>
            <a:off x="1828800" y="3733800"/>
            <a:ext cx="7086600" cy="2862322"/>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ln>
                  <a:solidFill>
                    <a:schemeClr val="tx1"/>
                  </a:solidFill>
                </a:ln>
                <a:solidFill>
                  <a:schemeClr val="bg1"/>
                </a:solidFill>
                <a:latin typeface="Bernard MT Condensed" pitchFamily="18" charset="0"/>
                <a:ea typeface="+mn-ea"/>
              </a:rPr>
              <a:t>“And you are heirs of the prophets and of the covenant God made with your fathers. He said to Abraham, 'Through your offspring all peoples on earth will be blessed'”   (Acts 3:25-26).</a:t>
            </a:r>
          </a:p>
        </p:txBody>
      </p:sp>
    </p:spTree>
  </p:cSld>
  <p:clrMapOvr>
    <a:masterClrMapping/>
  </p:clrMapOvr>
  <p:transition xmlns:p14="http://schemas.microsoft.com/office/powerpoint/2010/main">
    <p:circl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3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800" decel="100000"/>
                                        <p:tgtEl>
                                          <p:spTgt spid="4"/>
                                        </p:tgtEl>
                                      </p:cBhvr>
                                    </p:animEffect>
                                    <p:anim calcmode="lin" valueType="num">
                                      <p:cBhvr>
                                        <p:cTn id="18" dur="800" decel="100000" fill="hold"/>
                                        <p:tgtEl>
                                          <p:spTgt spid="4"/>
                                        </p:tgtEl>
                                        <p:attrNameLst>
                                          <p:attrName>style.rotation</p:attrName>
                                        </p:attrNameLst>
                                      </p:cBhvr>
                                      <p:tavLst>
                                        <p:tav tm="0">
                                          <p:val>
                                            <p:fltVal val="-90"/>
                                          </p:val>
                                        </p:tav>
                                        <p:tav tm="100000">
                                          <p:val>
                                            <p:fltVal val="0"/>
                                          </p:val>
                                        </p:tav>
                                      </p:tavLst>
                                    </p:anim>
                                    <p:anim calcmode="lin" valueType="num">
                                      <p:cBhvr>
                                        <p:cTn id="19" dur="800" decel="100000" fill="hold"/>
                                        <p:tgtEl>
                                          <p:spTgt spid="4"/>
                                        </p:tgtEl>
                                        <p:attrNameLst>
                                          <p:attrName>ppt_x</p:attrName>
                                        </p:attrNameLst>
                                      </p:cBhvr>
                                      <p:tavLst>
                                        <p:tav tm="0">
                                          <p:val>
                                            <p:strVal val="#ppt_x+0.4"/>
                                          </p:val>
                                        </p:tav>
                                        <p:tav tm="100000">
                                          <p:val>
                                            <p:strVal val="#ppt_x-0.05"/>
                                          </p:val>
                                        </p:tav>
                                      </p:tavLst>
                                    </p:anim>
                                    <p:anim calcmode="lin" valueType="num">
                                      <p:cBhvr>
                                        <p:cTn id="20" dur="800" decel="100000" fill="hold"/>
                                        <p:tgtEl>
                                          <p:spTgt spid="4"/>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Heart of Missions</a:t>
            </a:r>
          </a:p>
        </p:txBody>
      </p:sp>
      <p:sp>
        <p:nvSpPr>
          <p:cNvPr id="3" name="Rectangle 2"/>
          <p:cNvSpPr/>
          <p:nvPr/>
        </p:nvSpPr>
        <p:spPr>
          <a:xfrm>
            <a:off x="762000" y="914400"/>
            <a:ext cx="7543800" cy="1323439"/>
          </a:xfrm>
          <a:prstGeom prst="rect">
            <a:avLst/>
          </a:prstGeom>
        </p:spPr>
        <p:txBody>
          <a:bodyPr>
            <a:spAutoFit/>
            <a:scene3d>
              <a:camera prst="orthographicFront"/>
              <a:lightRig rig="threePt" dir="t"/>
            </a:scene3d>
            <a:sp3d extrusionH="57150">
              <a:bevelT w="38100" h="38100"/>
            </a:sp3d>
          </a:bodyPr>
          <a:lstStyle/>
          <a:p>
            <a:pPr algn="ctr">
              <a:defRPr/>
            </a:pPr>
            <a:r>
              <a:rPr lang="en-US" sz="4000" b="1" dirty="0">
                <a:latin typeface="Bernard MT Condensed" pitchFamily="18" charset="0"/>
                <a:ea typeface="+mn-ea"/>
              </a:rPr>
              <a:t>All nations will be blessed through Abraham’s seed.</a:t>
            </a:r>
          </a:p>
        </p:txBody>
      </p:sp>
      <p:sp>
        <p:nvSpPr>
          <p:cNvPr id="4" name="Rectangle 3"/>
          <p:cNvSpPr/>
          <p:nvPr/>
        </p:nvSpPr>
        <p:spPr>
          <a:xfrm>
            <a:off x="381000" y="4549676"/>
            <a:ext cx="8382000" cy="2308324"/>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latin typeface="Bernard MT Condensed" pitchFamily="18" charset="0"/>
                <a:ea typeface="+mn-ea"/>
              </a:rPr>
              <a:t>He became the heir of the world (Romans 4:13); the father of many nations (Romans 4:17); and the father of all who follow Christ (Galatians 3:29).</a:t>
            </a:r>
          </a:p>
        </p:txBody>
      </p:sp>
    </p:spTree>
  </p:cSld>
  <p:clrMapOvr>
    <a:masterClrMapping/>
  </p:clrMapOvr>
  <p:transition xmlns:p14="http://schemas.microsoft.com/office/powerpoint/2010/main">
    <p:circl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from="(-#ppt_w/2)" to="(#ppt_x)" calcmode="lin" valueType="num">
                                      <p:cBhvr>
                                        <p:cTn id="7" dur="600" fill="hold">
                                          <p:stCondLst>
                                            <p:cond delay="0"/>
                                          </p:stCondLst>
                                        </p:cTn>
                                        <p:tgtEl>
                                          <p:spTgt spid="3"/>
                                        </p:tgtEl>
                                        <p:attrNameLst>
                                          <p:attrName>ppt_x</p:attrName>
                                        </p:attrNameLst>
                                      </p:cBhvr>
                                    </p:anim>
                                    <p:anim from="0" to="-1.0" calcmode="lin" valueType="num">
                                      <p:cBhvr>
                                        <p:cTn id="8" dur="200" decel="50000" autoRev="1" fill="hold">
                                          <p:stCondLst>
                                            <p:cond delay="600"/>
                                          </p:stCondLst>
                                        </p:cTn>
                                        <p:tgtEl>
                                          <p:spTgt spid="3"/>
                                        </p:tgtEl>
                                        <p:attrNameLst>
                                          <p:attrName>xshear</p:attrName>
                                        </p:attrNameLst>
                                      </p:cBhvr>
                                    </p:anim>
                                    <p:animScale>
                                      <p:cBhvr>
                                        <p:cTn id="9" dur="200" decel="100000" autoRev="1" fill="hold">
                                          <p:stCondLst>
                                            <p:cond delay="600"/>
                                          </p:stCondLst>
                                        </p:cTn>
                                        <p:tgtEl>
                                          <p:spTgt spid="3"/>
                                        </p:tgtEl>
                                      </p:cBhvr>
                                      <p:from x="100000" y="100000"/>
                                      <p:to x="80000" y="100000"/>
                                    </p:animScale>
                                    <p:anim by="(#ppt_h/3+#ppt_w*0.1)" calcmode="lin" valueType="num">
                                      <p:cBhvr additive="sum">
                                        <p:cTn id="10" dur="200" decel="100000" autoRev="1" fill="hold">
                                          <p:stCondLst>
                                            <p:cond delay="600"/>
                                          </p:stCondLst>
                                        </p:cTn>
                                        <p:tgtEl>
                                          <p:spTgt spid="3"/>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4"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 from="(-#ppt_w/2)" to="(#ppt_x)" calcmode="lin" valueType="num">
                                      <p:cBhvr>
                                        <p:cTn id="15" dur="600" fill="hold">
                                          <p:stCondLst>
                                            <p:cond delay="0"/>
                                          </p:stCondLst>
                                        </p:cTn>
                                        <p:tgtEl>
                                          <p:spTgt spid="4"/>
                                        </p:tgtEl>
                                        <p:attrNameLst>
                                          <p:attrName>ppt_x</p:attrName>
                                        </p:attrNameLst>
                                      </p:cBhvr>
                                    </p:anim>
                                    <p:anim from="0" to="-1.0" calcmode="lin" valueType="num">
                                      <p:cBhvr>
                                        <p:cTn id="16" dur="200" decel="50000" autoRev="1" fill="hold">
                                          <p:stCondLst>
                                            <p:cond delay="600"/>
                                          </p:stCondLst>
                                        </p:cTn>
                                        <p:tgtEl>
                                          <p:spTgt spid="4"/>
                                        </p:tgtEl>
                                        <p:attrNameLst>
                                          <p:attrName>xshear</p:attrName>
                                        </p:attrNameLst>
                                      </p:cBhvr>
                                    </p:anim>
                                    <p:animScale>
                                      <p:cBhvr>
                                        <p:cTn id="17" dur="200" decel="100000" autoRev="1" fill="hold">
                                          <p:stCondLst>
                                            <p:cond delay="600"/>
                                          </p:stCondLst>
                                        </p:cTn>
                                        <p:tgtEl>
                                          <p:spTgt spid="4"/>
                                        </p:tgtEl>
                                      </p:cBhvr>
                                      <p:from x="100000" y="100000"/>
                                      <p:to x="80000" y="100000"/>
                                    </p:animScale>
                                    <p:anim by="(#ppt_h/3+#ppt_w*0.1)" calcmode="lin" valueType="num">
                                      <p:cBhvr additive="sum">
                                        <p:cTn id="18" dur="200" decel="100000" autoRev="1" fill="hold">
                                          <p:stCondLst>
                                            <p:cond delay="600"/>
                                          </p:stCondLst>
                                        </p:cTn>
                                        <p:tgtEl>
                                          <p:spTgt spid="4"/>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Heart of Missions</a:t>
            </a:r>
          </a:p>
        </p:txBody>
      </p:sp>
      <p:sp>
        <p:nvSpPr>
          <p:cNvPr id="4" name="Rectangle 3"/>
          <p:cNvSpPr/>
          <p:nvPr/>
        </p:nvSpPr>
        <p:spPr>
          <a:xfrm>
            <a:off x="685800" y="457200"/>
            <a:ext cx="4267200" cy="3170099"/>
          </a:xfrm>
          <a:prstGeom prst="rect">
            <a:avLst/>
          </a:prstGeom>
        </p:spPr>
        <p:txBody>
          <a:bodyPr>
            <a:spAutoFit/>
            <a:scene3d>
              <a:camera prst="orthographicFront"/>
              <a:lightRig rig="threePt" dir="t"/>
            </a:scene3d>
            <a:sp3d extrusionH="57150">
              <a:bevelT w="38100" h="38100"/>
            </a:sp3d>
          </a:bodyPr>
          <a:lstStyle/>
          <a:p>
            <a:pPr algn="ctr">
              <a:defRPr/>
            </a:pPr>
            <a:r>
              <a:rPr lang="en-US" sz="4000" b="1" dirty="0">
                <a:solidFill>
                  <a:schemeClr val="bg1"/>
                </a:solidFill>
                <a:latin typeface="Bernard MT Condensed" pitchFamily="18" charset="0"/>
                <a:ea typeface="+mn-ea"/>
              </a:rPr>
              <a:t>We are Abraham’s seed, and the earth will be blessed, if we go to them and proclaim the gospel.</a:t>
            </a:r>
          </a:p>
        </p:txBody>
      </p:sp>
      <p:pic>
        <p:nvPicPr>
          <p:cNvPr id="11267" name="Picture 3" descr="C:\Users\Candra Poitras\Pictures\globe-africa-countrie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876800" y="228600"/>
            <a:ext cx="3581400" cy="3581400"/>
          </a:xfrm>
          <a:prstGeom prst="ellipse">
            <a:avLst/>
          </a:prstGeom>
          <a:ln>
            <a:noFill/>
          </a:ln>
          <a:effectLst>
            <a:softEdge rad="112500"/>
          </a:effectLst>
        </p:spPr>
      </p:pic>
      <p:sp>
        <p:nvSpPr>
          <p:cNvPr id="6" name="Rectangle 5"/>
          <p:cNvSpPr/>
          <p:nvPr/>
        </p:nvSpPr>
        <p:spPr>
          <a:xfrm>
            <a:off x="228600" y="4572000"/>
            <a:ext cx="8610600" cy="2185214"/>
          </a:xfrm>
          <a:prstGeom prst="rect">
            <a:avLst/>
          </a:prstGeom>
        </p:spPr>
        <p:txBody>
          <a:bodyPr>
            <a:spAutoFit/>
            <a:scene3d>
              <a:camera prst="orthographicFront"/>
              <a:lightRig rig="threePt" dir="t"/>
            </a:scene3d>
            <a:sp3d extrusionH="57150">
              <a:bevelT w="38100" h="38100"/>
            </a:sp3d>
          </a:bodyPr>
          <a:lstStyle/>
          <a:p>
            <a:pPr algn="ctr">
              <a:defRPr/>
            </a:pPr>
            <a:r>
              <a:rPr lang="en-US" sz="3400" b="1" dirty="0">
                <a:solidFill>
                  <a:srgbClr val="3366FF"/>
                </a:solidFill>
                <a:latin typeface="Bernard MT Condensed" pitchFamily="18" charset="0"/>
                <a:ea typeface="+mn-ea"/>
              </a:rPr>
              <a:t>Paul revealed, “The Scripture foresaw that God would justify the Gentiles by faith, and announced the gospel in advance to Abraham: "All nations will be blessed through you." (Galatians 3:7-8). </a:t>
            </a:r>
          </a:p>
        </p:txBody>
      </p:sp>
    </p:spTree>
  </p:cSld>
  <p:clrMapOvr>
    <a:masterClrMapping/>
  </p:clrMapOvr>
  <p:transition xmlns:p14="http://schemas.microsoft.com/office/powerpoint/2010/main">
    <p:circl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0" fill="hold" nodeType="clickEffect">
                                  <p:stCondLst>
                                    <p:cond delay="0"/>
                                  </p:stCondLst>
                                  <p:childTnLst>
                                    <p:set>
                                      <p:cBhvr>
                                        <p:cTn id="13" dur="1" fill="hold">
                                          <p:stCondLst>
                                            <p:cond delay="0"/>
                                          </p:stCondLst>
                                        </p:cTn>
                                        <p:tgtEl>
                                          <p:spTgt spid="11267"/>
                                        </p:tgtEl>
                                        <p:attrNameLst>
                                          <p:attrName>style.visibility</p:attrName>
                                        </p:attrNameLst>
                                      </p:cBhvr>
                                      <p:to>
                                        <p:strVal val="visible"/>
                                      </p:to>
                                    </p:set>
                                    <p:anim calcmode="lin" valueType="num">
                                      <p:cBhvr>
                                        <p:cTn id="14" dur="500" fill="hold"/>
                                        <p:tgtEl>
                                          <p:spTgt spid="11267"/>
                                        </p:tgtEl>
                                        <p:attrNameLst>
                                          <p:attrName>ppt_w</p:attrName>
                                        </p:attrNameLst>
                                      </p:cBhvr>
                                      <p:tavLst>
                                        <p:tav tm="0">
                                          <p:val>
                                            <p:fltVal val="0"/>
                                          </p:val>
                                        </p:tav>
                                        <p:tav tm="100000">
                                          <p:val>
                                            <p:strVal val="#ppt_w"/>
                                          </p:val>
                                        </p:tav>
                                      </p:tavLst>
                                    </p:anim>
                                    <p:anim calcmode="lin" valueType="num">
                                      <p:cBhvr>
                                        <p:cTn id="15" dur="500" fill="hold"/>
                                        <p:tgtEl>
                                          <p:spTgt spid="11267"/>
                                        </p:tgtEl>
                                        <p:attrNameLst>
                                          <p:attrName>ppt_h</p:attrName>
                                        </p:attrNameLst>
                                      </p:cBhvr>
                                      <p:tavLst>
                                        <p:tav tm="0">
                                          <p:val>
                                            <p:fltVal val="0"/>
                                          </p:val>
                                        </p:tav>
                                        <p:tav tm="100000">
                                          <p:val>
                                            <p:strVal val="#ppt_h"/>
                                          </p:val>
                                        </p:tav>
                                      </p:tavLst>
                                    </p:anim>
                                    <p:animEffect transition="in" filter="fade">
                                      <p:cBhvr>
                                        <p:cTn id="16" dur="500"/>
                                        <p:tgtEl>
                                          <p:spTgt spid="11267"/>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3"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Heart of Missions</a:t>
            </a:r>
          </a:p>
        </p:txBody>
      </p:sp>
      <p:sp>
        <p:nvSpPr>
          <p:cNvPr id="3" name="Rectangle 2"/>
          <p:cNvSpPr/>
          <p:nvPr/>
        </p:nvSpPr>
        <p:spPr>
          <a:xfrm>
            <a:off x="1752600" y="1828800"/>
            <a:ext cx="5791200" cy="1938992"/>
          </a:xfrm>
          <a:prstGeom prst="rect">
            <a:avLst/>
          </a:prstGeom>
        </p:spPr>
        <p:txBody>
          <a:bodyPr>
            <a:spAutoFit/>
            <a:scene3d>
              <a:camera prst="orthographicFront"/>
              <a:lightRig rig="threePt" dir="t"/>
            </a:scene3d>
            <a:sp3d extrusionH="57150">
              <a:bevelT w="38100" h="38100"/>
            </a:sp3d>
          </a:bodyPr>
          <a:lstStyle/>
          <a:p>
            <a:pPr algn="ctr">
              <a:defRPr/>
            </a:pPr>
            <a:r>
              <a:rPr lang="en-US" sz="4000" b="1" dirty="0">
                <a:ln>
                  <a:solidFill>
                    <a:schemeClr val="tx1"/>
                  </a:solidFill>
                </a:ln>
                <a:solidFill>
                  <a:srgbClr val="FF3B0D"/>
                </a:solidFill>
                <a:latin typeface="Bernard MT Condensed" pitchFamily="18" charset="0"/>
                <a:ea typeface="+mn-ea"/>
              </a:rPr>
              <a:t>We are blessed to be a blessing. Reaching the world is still God’s plan.</a:t>
            </a:r>
          </a:p>
        </p:txBody>
      </p:sp>
      <p:sp>
        <p:nvSpPr>
          <p:cNvPr id="4" name="Rectangle 3"/>
          <p:cNvSpPr/>
          <p:nvPr/>
        </p:nvSpPr>
        <p:spPr>
          <a:xfrm>
            <a:off x="533400" y="4648200"/>
            <a:ext cx="8001000" cy="1938992"/>
          </a:xfrm>
          <a:prstGeom prst="rect">
            <a:avLst/>
          </a:prstGeom>
        </p:spPr>
        <p:txBody>
          <a:bodyPr>
            <a:spAutoFit/>
            <a:scene3d>
              <a:camera prst="orthographicFront"/>
              <a:lightRig rig="threePt" dir="t"/>
            </a:scene3d>
            <a:sp3d extrusionH="57150">
              <a:bevelT w="38100" h="38100"/>
            </a:sp3d>
          </a:bodyPr>
          <a:lstStyle/>
          <a:p>
            <a:pPr algn="ctr">
              <a:defRPr/>
            </a:pPr>
            <a:r>
              <a:rPr lang="en-US" sz="4000" b="1" dirty="0">
                <a:ln>
                  <a:solidFill>
                    <a:schemeClr val="tx1"/>
                  </a:solidFill>
                </a:ln>
                <a:solidFill>
                  <a:srgbClr val="FF3B0D"/>
                </a:solidFill>
                <a:latin typeface="Bernard MT Condensed" pitchFamily="18" charset="0"/>
                <a:ea typeface="+mn-ea"/>
              </a:rPr>
              <a:t>We should be touched with the things that touch the heart of God.  This arrangement ends with great results. </a:t>
            </a:r>
          </a:p>
        </p:txBody>
      </p:sp>
    </p:spTree>
  </p:cSld>
  <p:clrMapOvr>
    <a:masterClrMapping/>
  </p:clrMapOvr>
  <p:transition xmlns:p14="http://schemas.microsoft.com/office/powerpoint/2010/main">
    <p:circl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Scale>
                                      <p:cBhvr>
                                        <p:cTn id="7"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gtEl>
                                        <p:attrNameLst>
                                          <p:attrName>ppt_x</p:attrName>
                                          <p:attrName>ppt_y</p:attrName>
                                        </p:attrNameLst>
                                      </p:cBhvr>
                                    </p:animMotion>
                                    <p:animEffect transition="in" filter="fade">
                                      <p:cBhvr>
                                        <p:cTn id="9" dur="1000"/>
                                        <p:tgtEl>
                                          <p:spTgt spid="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Scale>
                                      <p:cBhvr>
                                        <p:cTn id="14"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4"/>
                                        </p:tgtEl>
                                        <p:attrNameLst>
                                          <p:attrName>ppt_x</p:attrName>
                                          <p:attrName>ppt_y</p:attrName>
                                        </p:attrNameLst>
                                      </p:cBhvr>
                                    </p:animMotion>
                                    <p:animEffect transition="in" filter="fade">
                                      <p:cBhvr>
                                        <p:cTn id="1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Heart of Missions</a:t>
            </a:r>
          </a:p>
        </p:txBody>
      </p:sp>
      <p:sp>
        <p:nvSpPr>
          <p:cNvPr id="3" name="Rectangle 2"/>
          <p:cNvSpPr/>
          <p:nvPr/>
        </p:nvSpPr>
        <p:spPr>
          <a:xfrm>
            <a:off x="1905000" y="1524000"/>
            <a:ext cx="5943600" cy="5016758"/>
          </a:xfrm>
          <a:prstGeom prst="rect">
            <a:avLst/>
          </a:prstGeom>
        </p:spPr>
        <p:txBody>
          <a:bodyPr>
            <a:spAutoFit/>
            <a:scene3d>
              <a:camera prst="orthographicFront"/>
              <a:lightRig rig="threePt" dir="t"/>
            </a:scene3d>
            <a:sp3d extrusionH="57150">
              <a:bevelT w="38100" h="38100"/>
            </a:sp3d>
          </a:bodyPr>
          <a:lstStyle/>
          <a:p>
            <a:pPr algn="ctr">
              <a:defRPr/>
            </a:pPr>
            <a:r>
              <a:rPr lang="en-US" sz="4000" b="1" dirty="0">
                <a:ln>
                  <a:solidFill>
                    <a:schemeClr val="tx1"/>
                  </a:solidFill>
                </a:ln>
                <a:solidFill>
                  <a:srgbClr val="FAC950"/>
                </a:solidFill>
                <a:latin typeface="Bernard MT Condensed" pitchFamily="18" charset="0"/>
                <a:ea typeface="+mn-ea"/>
              </a:rPr>
              <a:t>“After this I looked and there before me was a great multitude that no one could count, from every nation, tribe, people and language, standing before the throne and in front of the Lamb” (Revelation 7:9).</a:t>
            </a:r>
          </a:p>
        </p:txBody>
      </p:sp>
    </p:spTree>
  </p:cSld>
  <p:clrMapOvr>
    <a:masterClrMapping/>
  </p:clrMapOvr>
  <p:transition xmlns:p14="http://schemas.microsoft.com/office/powerpoint/2010/main">
    <p:circl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i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Heart of Missions</a:t>
            </a:r>
          </a:p>
        </p:txBody>
      </p:sp>
      <p:sp>
        <p:nvSpPr>
          <p:cNvPr id="3" name="Rectangle 2"/>
          <p:cNvSpPr/>
          <p:nvPr/>
        </p:nvSpPr>
        <p:spPr>
          <a:xfrm>
            <a:off x="1524000" y="1219200"/>
            <a:ext cx="6248400" cy="4832092"/>
          </a:xfrm>
          <a:prstGeom prst="rect">
            <a:avLst/>
          </a:prstGeom>
          <a:solidFill>
            <a:srgbClr val="FAC950"/>
          </a:solidFill>
          <a:scene3d>
            <a:camera prst="orthographicFront"/>
            <a:lightRig rig="threePt" dir="t"/>
          </a:scene3d>
          <a:sp3d>
            <a:bevelT prst="angle"/>
          </a:sp3d>
        </p:spPr>
        <p:txBody>
          <a:bodyPr>
            <a:spAutoFit/>
            <a:sp3d extrusionH="57150">
              <a:bevelT w="38100" h="38100"/>
            </a:sp3d>
          </a:bodyPr>
          <a:lstStyle/>
          <a:p>
            <a:pPr algn="ctr">
              <a:defRPr/>
            </a:pPr>
            <a:r>
              <a:rPr lang="en-US" sz="4400" b="1" dirty="0">
                <a:ln>
                  <a:solidFill>
                    <a:schemeClr val="tx1"/>
                  </a:solidFill>
                </a:ln>
                <a:solidFill>
                  <a:srgbClr val="3366FF"/>
                </a:solidFill>
                <a:latin typeface="Bernard MT Condensed" pitchFamily="18" charset="0"/>
                <a:ea typeface="+mn-ea"/>
              </a:rPr>
              <a:t>“You are worthy…because you were slain, and with your blood you purchased men for God from every tribe and language and people and nation” (Revelation 5:9-10)</a:t>
            </a:r>
          </a:p>
        </p:txBody>
      </p:sp>
    </p:spTree>
  </p:cSld>
  <p:clrMapOvr>
    <a:masterClrMapping/>
  </p:clrMapOvr>
  <p:transition xmlns:p14="http://schemas.microsoft.com/office/powerpoint/2010/main">
    <p:circl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Heart of Missions</a:t>
            </a:r>
          </a:p>
        </p:txBody>
      </p:sp>
      <p:sp>
        <p:nvSpPr>
          <p:cNvPr id="3" name="Rectangle 2"/>
          <p:cNvSpPr/>
          <p:nvPr/>
        </p:nvSpPr>
        <p:spPr>
          <a:xfrm>
            <a:off x="1219200" y="1219200"/>
            <a:ext cx="3124200" cy="5016758"/>
          </a:xfrm>
          <a:prstGeom prst="rect">
            <a:avLst/>
          </a:prstGeom>
        </p:spPr>
        <p:txBody>
          <a:bodyPr>
            <a:spAutoFit/>
            <a:scene3d>
              <a:camera prst="orthographicFront"/>
              <a:lightRig rig="threePt" dir="t"/>
            </a:scene3d>
            <a:sp3d extrusionH="57150">
              <a:bevelT w="38100" h="38100"/>
            </a:sp3d>
          </a:bodyPr>
          <a:lstStyle/>
          <a:p>
            <a:pPr algn="ctr">
              <a:defRPr/>
            </a:pPr>
            <a:r>
              <a:rPr lang="en-US" sz="4000" b="1" dirty="0">
                <a:solidFill>
                  <a:schemeClr val="bg1"/>
                </a:solidFill>
                <a:latin typeface="Bernard MT Condensed" pitchFamily="18" charset="0"/>
                <a:ea typeface="+mn-ea"/>
              </a:rPr>
              <a:t>Abraham is the patriarchal pioneer of missions, and received a cross-cultural missionary call.</a:t>
            </a:r>
          </a:p>
        </p:txBody>
      </p:sp>
      <p:pic>
        <p:nvPicPr>
          <p:cNvPr id="3075" name="Picture 3" descr="C:\Users\Candra Poitras\Pictures\abraham_mantin3[1].jpg"/>
          <p:cNvPicPr>
            <a:picLocks noChangeAspect="1" noChangeArrowheads="1"/>
          </p:cNvPicPr>
          <p:nvPr/>
        </p:nvPicPr>
        <p:blipFill>
          <a:blip r:embed="rId2"/>
          <a:srcRect/>
          <a:stretch>
            <a:fillRect/>
          </a:stretch>
        </p:blipFill>
        <p:spPr bwMode="auto">
          <a:xfrm>
            <a:off x="5334000" y="1676400"/>
            <a:ext cx="3276600" cy="5026025"/>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xmlns:p14="http://schemas.microsoft.com/office/powerpoint/2010/main">
    <p:circl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3075"/>
                                        </p:tgtEl>
                                        <p:attrNameLst>
                                          <p:attrName>style.visibility</p:attrName>
                                        </p:attrNameLst>
                                      </p:cBhvr>
                                      <p:to>
                                        <p:strVal val="visible"/>
                                      </p:to>
                                    </p:set>
                                    <p:animEffect transition="in" filter="box(in)">
                                      <p:cBhvr>
                                        <p:cTn id="12" dur="500"/>
                                        <p:tgtEl>
                                          <p:spTgt spid="30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Heart of Missions</a:t>
            </a:r>
          </a:p>
        </p:txBody>
      </p:sp>
      <p:sp>
        <p:nvSpPr>
          <p:cNvPr id="3" name="Rectangle 2"/>
          <p:cNvSpPr/>
          <p:nvPr/>
        </p:nvSpPr>
        <p:spPr>
          <a:xfrm>
            <a:off x="381000" y="990600"/>
            <a:ext cx="8458200" cy="1200329"/>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ln>
                  <a:solidFill>
                    <a:sysClr val="windowText" lastClr="000000"/>
                  </a:solidFill>
                </a:ln>
                <a:solidFill>
                  <a:srgbClr val="FF3B0D"/>
                </a:solidFill>
                <a:latin typeface="Bernard MT Condensed" pitchFamily="18" charset="0"/>
                <a:ea typeface="+mn-ea"/>
              </a:rPr>
              <a:t>In Genesis 12:1-3 we find the words that uncover in a nutshell God’s plan and purpose.</a:t>
            </a:r>
          </a:p>
        </p:txBody>
      </p:sp>
      <p:sp>
        <p:nvSpPr>
          <p:cNvPr id="4" name="Rectangle 3"/>
          <p:cNvSpPr/>
          <p:nvPr/>
        </p:nvSpPr>
        <p:spPr>
          <a:xfrm>
            <a:off x="533400" y="4572000"/>
            <a:ext cx="8001000" cy="2308324"/>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ln>
                  <a:solidFill>
                    <a:sysClr val="windowText" lastClr="000000"/>
                  </a:solidFill>
                </a:ln>
                <a:solidFill>
                  <a:srgbClr val="FAC950"/>
                </a:solidFill>
                <a:latin typeface="Bernard MT Condensed" pitchFamily="18" charset="0"/>
                <a:ea typeface="+mn-ea"/>
              </a:rPr>
              <a:t>The promise to Abraham referred to the promise already announced to Adam and Eve (Genesis 3:15) and enlarged to Shem (Genesis 9:27).</a:t>
            </a:r>
          </a:p>
        </p:txBody>
      </p:sp>
    </p:spTree>
  </p:cSld>
  <p:clrMapOvr>
    <a:masterClrMapping/>
  </p:clrMapOvr>
  <p:transition xmlns:p14="http://schemas.microsoft.com/office/powerpoint/2010/main">
    <p:circl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10" dur="1000" fill="hold"/>
                                        <p:tgtEl>
                                          <p:spTgt spid="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5"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22" dur="1000" fill="hold"/>
                                        <p:tgtEl>
                                          <p:spTgt spid="4"/>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TextBox 5"/>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Heart of Missions</a:t>
            </a:r>
          </a:p>
        </p:txBody>
      </p:sp>
      <p:sp>
        <p:nvSpPr>
          <p:cNvPr id="3" name="Rectangle 2"/>
          <p:cNvSpPr/>
          <p:nvPr/>
        </p:nvSpPr>
        <p:spPr>
          <a:xfrm>
            <a:off x="2209800" y="990600"/>
            <a:ext cx="4419600" cy="2800767"/>
          </a:xfrm>
          <a:prstGeom prst="rect">
            <a:avLst/>
          </a:prstGeom>
        </p:spPr>
        <p:txBody>
          <a:bodyPr>
            <a:spAutoFit/>
            <a:scene3d>
              <a:camera prst="orthographicFront"/>
              <a:lightRig rig="threePt" dir="t"/>
            </a:scene3d>
            <a:sp3d extrusionH="57150">
              <a:bevelT w="38100" h="38100"/>
            </a:sp3d>
          </a:bodyPr>
          <a:lstStyle/>
          <a:p>
            <a:pPr algn="ctr">
              <a:defRPr/>
            </a:pPr>
            <a:r>
              <a:rPr lang="en-US" sz="4400" b="1" dirty="0">
                <a:solidFill>
                  <a:srgbClr val="FAC950"/>
                </a:solidFill>
                <a:latin typeface="Bernard MT Condensed" pitchFamily="18" charset="0"/>
                <a:ea typeface="+mn-ea"/>
              </a:rPr>
              <a:t>It reveals God’s heart—past, present, and future.</a:t>
            </a:r>
          </a:p>
        </p:txBody>
      </p:sp>
      <p:sp>
        <p:nvSpPr>
          <p:cNvPr id="4" name="Rectangle 3"/>
          <p:cNvSpPr/>
          <p:nvPr/>
        </p:nvSpPr>
        <p:spPr>
          <a:xfrm>
            <a:off x="838200" y="4953000"/>
            <a:ext cx="7467600" cy="1446550"/>
          </a:xfrm>
          <a:prstGeom prst="rect">
            <a:avLst/>
          </a:prstGeom>
        </p:spPr>
        <p:txBody>
          <a:bodyPr>
            <a:spAutoFit/>
            <a:scene3d>
              <a:camera prst="orthographicFront"/>
              <a:lightRig rig="threePt" dir="t"/>
            </a:scene3d>
            <a:sp3d extrusionH="57150">
              <a:bevelT w="38100" h="38100"/>
            </a:sp3d>
          </a:bodyPr>
          <a:lstStyle/>
          <a:p>
            <a:pPr algn="ctr">
              <a:defRPr/>
            </a:pPr>
            <a:r>
              <a:rPr lang="en-US" sz="4400" b="1" dirty="0">
                <a:solidFill>
                  <a:srgbClr val="3366FF"/>
                </a:solidFill>
                <a:latin typeface="Bernard MT Condensed" pitchFamily="18" charset="0"/>
                <a:ea typeface="+mn-ea"/>
              </a:rPr>
              <a:t>The key word—the same given to Adam—is “bless” or “blessing.”</a:t>
            </a:r>
          </a:p>
        </p:txBody>
      </p:sp>
    </p:spTree>
  </p:cSld>
  <p:clrMapOvr>
    <a:masterClrMapping/>
  </p:clrMapOvr>
  <p:transition xmlns:p14="http://schemas.microsoft.com/office/powerpoint/2010/main">
    <p:circl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3"/>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ecel="10000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ppt_w</p:attrName>
                                        </p:attrNameLst>
                                      </p:cBhvr>
                                      <p:tavLst>
                                        <p:tav tm="0">
                                          <p:val>
                                            <p:strVal val="#ppt_w+.3"/>
                                          </p:val>
                                        </p:tav>
                                        <p:tav tm="100000">
                                          <p:val>
                                            <p:strVal val="#ppt_w"/>
                                          </p:val>
                                        </p:tav>
                                      </p:tavLst>
                                    </p:anim>
                                    <p:anim calcmode="lin" valueType="num">
                                      <p:cBhvr>
                                        <p:cTn id="15" dur="1000" fill="hold"/>
                                        <p:tgtEl>
                                          <p:spTgt spid="4"/>
                                        </p:tgtEl>
                                        <p:attrNameLst>
                                          <p:attrName>ppt_h</p:attrName>
                                        </p:attrNameLst>
                                      </p:cBhvr>
                                      <p:tavLst>
                                        <p:tav tm="0">
                                          <p:val>
                                            <p:strVal val="#ppt_h"/>
                                          </p:val>
                                        </p:tav>
                                        <p:tav tm="100000">
                                          <p:val>
                                            <p:strVal val="#ppt_h"/>
                                          </p:val>
                                        </p:tav>
                                      </p:tavLst>
                                    </p:anim>
                                    <p:animEffect transition="in" filter="fade">
                                      <p:cBhvr>
                                        <p:cTn id="1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Heart of Missions</a:t>
            </a:r>
          </a:p>
        </p:txBody>
      </p:sp>
      <p:sp>
        <p:nvSpPr>
          <p:cNvPr id="3" name="Rectangle 2"/>
          <p:cNvSpPr/>
          <p:nvPr/>
        </p:nvSpPr>
        <p:spPr>
          <a:xfrm>
            <a:off x="990600" y="1371600"/>
            <a:ext cx="5638800" cy="2308324"/>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ln>
                  <a:solidFill>
                    <a:sysClr val="windowText" lastClr="000000"/>
                  </a:solidFill>
                </a:ln>
                <a:solidFill>
                  <a:srgbClr val="FF3B0D"/>
                </a:solidFill>
                <a:latin typeface="Bernard MT Condensed" pitchFamily="18" charset="0"/>
                <a:ea typeface="+mn-ea"/>
              </a:rPr>
              <a:t>God promises (a) I will make you a great nation; (b) I will bless you; (c) I will make your name great.</a:t>
            </a:r>
          </a:p>
        </p:txBody>
      </p:sp>
      <p:sp>
        <p:nvSpPr>
          <p:cNvPr id="4" name="Rectangle 3"/>
          <p:cNvSpPr/>
          <p:nvPr/>
        </p:nvSpPr>
        <p:spPr>
          <a:xfrm>
            <a:off x="3048000" y="4267200"/>
            <a:ext cx="5867400" cy="2308324"/>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ln>
                  <a:solidFill>
                    <a:sysClr val="windowText" lastClr="000000"/>
                  </a:solidFill>
                </a:ln>
                <a:solidFill>
                  <a:srgbClr val="FF3B0D"/>
                </a:solidFill>
                <a:latin typeface="Bernard MT Condensed" pitchFamily="18" charset="0"/>
                <a:ea typeface="+mn-ea"/>
              </a:rPr>
              <a:t>God wants Abraham (and his descendants) to be a blessing. Abraham is blessed to be a blessing.</a:t>
            </a:r>
          </a:p>
        </p:txBody>
      </p:sp>
    </p:spTree>
  </p:cSld>
  <p:clrMapOvr>
    <a:masterClrMapping/>
  </p:clrMapOvr>
  <p:transition xmlns:p14="http://schemas.microsoft.com/office/powerpoint/2010/main">
    <p:circl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Left)">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strips(downLeft)">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Heart of Missions</a:t>
            </a:r>
          </a:p>
        </p:txBody>
      </p:sp>
      <p:sp>
        <p:nvSpPr>
          <p:cNvPr id="3" name="Rectangle 2"/>
          <p:cNvSpPr/>
          <p:nvPr/>
        </p:nvSpPr>
        <p:spPr>
          <a:xfrm>
            <a:off x="1905000" y="2362200"/>
            <a:ext cx="5334000" cy="1446550"/>
          </a:xfrm>
          <a:prstGeom prst="rect">
            <a:avLst/>
          </a:prstGeom>
        </p:spPr>
        <p:txBody>
          <a:bodyPr>
            <a:spAutoFit/>
            <a:scene3d>
              <a:camera prst="orthographicFront"/>
              <a:lightRig rig="threePt" dir="t"/>
            </a:scene3d>
            <a:sp3d extrusionH="57150">
              <a:bevelT w="38100" h="38100"/>
            </a:sp3d>
          </a:bodyPr>
          <a:lstStyle/>
          <a:p>
            <a:pPr algn="ctr">
              <a:defRPr/>
            </a:pPr>
            <a:r>
              <a:rPr lang="en-US" sz="4400" b="1" dirty="0">
                <a:latin typeface="Bernard MT Condensed" pitchFamily="18" charset="0"/>
                <a:ea typeface="+mn-ea"/>
              </a:rPr>
              <a:t>God bound His promise with an oath. </a:t>
            </a:r>
          </a:p>
        </p:txBody>
      </p:sp>
      <p:sp>
        <p:nvSpPr>
          <p:cNvPr id="4" name="Rectangle 3"/>
          <p:cNvSpPr/>
          <p:nvPr/>
        </p:nvSpPr>
        <p:spPr>
          <a:xfrm>
            <a:off x="533400" y="4648200"/>
            <a:ext cx="8153400" cy="1938992"/>
          </a:xfrm>
          <a:prstGeom prst="rect">
            <a:avLst/>
          </a:prstGeom>
        </p:spPr>
        <p:txBody>
          <a:bodyPr>
            <a:spAutoFit/>
            <a:scene3d>
              <a:camera prst="orthographicFront"/>
              <a:lightRig rig="threePt" dir="t"/>
            </a:scene3d>
            <a:sp3d extrusionH="57150">
              <a:bevelT w="38100" h="38100"/>
            </a:sp3d>
          </a:bodyPr>
          <a:lstStyle/>
          <a:p>
            <a:pPr algn="ctr">
              <a:defRPr/>
            </a:pPr>
            <a:r>
              <a:rPr lang="en-US" sz="4000" b="1" dirty="0">
                <a:latin typeface="Bernard MT Condensed" pitchFamily="18" charset="0"/>
                <a:ea typeface="+mn-ea"/>
              </a:rPr>
              <a:t>There are over 300 declarative passages in the Old Testament that magnify God’s promise to bless all nations.</a:t>
            </a:r>
          </a:p>
        </p:txBody>
      </p:sp>
    </p:spTree>
  </p:cSld>
  <p:clrMapOvr>
    <a:masterClrMapping/>
  </p:clrMapOvr>
  <p:transition xmlns:p14="http://schemas.microsoft.com/office/powerpoint/2010/main">
    <p:circl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strVal val="#ppt_w*0.05"/>
                                          </p:val>
                                        </p:tav>
                                        <p:tav tm="100000">
                                          <p:val>
                                            <p:strVal val="#ppt_w"/>
                                          </p:val>
                                        </p:tav>
                                      </p:tavLst>
                                    </p:anim>
                                    <p:anim calcmode="lin" valueType="num">
                                      <p:cBhvr>
                                        <p:cTn id="8" dur="500" fill="hold"/>
                                        <p:tgtEl>
                                          <p:spTgt spid="3"/>
                                        </p:tgtEl>
                                        <p:attrNameLst>
                                          <p:attrName>ppt_h</p:attrName>
                                        </p:attrNameLst>
                                      </p:cBhvr>
                                      <p:tavLst>
                                        <p:tav tm="0">
                                          <p:val>
                                            <p:strVal val="#ppt_h"/>
                                          </p:val>
                                        </p:tav>
                                        <p:tav tm="100000">
                                          <p:val>
                                            <p:strVal val="#ppt_h"/>
                                          </p:val>
                                        </p:tav>
                                      </p:tavLst>
                                    </p:anim>
                                    <p:anim calcmode="lin" valueType="num">
                                      <p:cBhvr>
                                        <p:cTn id="9" dur="500" fill="hold"/>
                                        <p:tgtEl>
                                          <p:spTgt spid="3"/>
                                        </p:tgtEl>
                                        <p:attrNameLst>
                                          <p:attrName>ppt_x</p:attrName>
                                        </p:attrNameLst>
                                      </p:cBhvr>
                                      <p:tavLst>
                                        <p:tav tm="0">
                                          <p:val>
                                            <p:strVal val="#ppt_x-.2"/>
                                          </p:val>
                                        </p:tav>
                                        <p:tav tm="100000">
                                          <p:val>
                                            <p:strVal val="#ppt_x"/>
                                          </p:val>
                                        </p:tav>
                                      </p:tavLst>
                                    </p:anim>
                                    <p:anim calcmode="lin" valueType="num">
                                      <p:cBhvr>
                                        <p:cTn id="10" dur="500" fill="hold"/>
                                        <p:tgtEl>
                                          <p:spTgt spid="3"/>
                                        </p:tgtEl>
                                        <p:attrNameLst>
                                          <p:attrName>ppt_y</p:attrName>
                                        </p:attrNameLst>
                                      </p:cBhvr>
                                      <p:tavLst>
                                        <p:tav tm="0">
                                          <p:val>
                                            <p:strVal val="#ppt_y"/>
                                          </p:val>
                                        </p:tav>
                                        <p:tav tm="100000">
                                          <p:val>
                                            <p:strVal val="#ppt_y"/>
                                          </p:val>
                                        </p:tav>
                                      </p:tavLst>
                                    </p:anim>
                                    <p:animEffect transition="in" filter="fade">
                                      <p:cBhvr>
                                        <p:cTn id="11" dur="500"/>
                                        <p:tgtEl>
                                          <p:spTgt spid="3"/>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ppt_w</p:attrName>
                                        </p:attrNameLst>
                                      </p:cBhvr>
                                      <p:tavLst>
                                        <p:tav tm="0">
                                          <p:val>
                                            <p:strVal val="#ppt_w*0.05"/>
                                          </p:val>
                                        </p:tav>
                                        <p:tav tm="100000">
                                          <p:val>
                                            <p:strVal val="#ppt_w"/>
                                          </p:val>
                                        </p:tav>
                                      </p:tavLst>
                                    </p:anim>
                                    <p:anim calcmode="lin" valueType="num">
                                      <p:cBhvr>
                                        <p:cTn id="17" dur="500" fill="hold"/>
                                        <p:tgtEl>
                                          <p:spTgt spid="4"/>
                                        </p:tgtEl>
                                        <p:attrNameLst>
                                          <p:attrName>ppt_h</p:attrName>
                                        </p:attrNameLst>
                                      </p:cBhvr>
                                      <p:tavLst>
                                        <p:tav tm="0">
                                          <p:val>
                                            <p:strVal val="#ppt_h"/>
                                          </p:val>
                                        </p:tav>
                                        <p:tav tm="100000">
                                          <p:val>
                                            <p:strVal val="#ppt_h"/>
                                          </p:val>
                                        </p:tav>
                                      </p:tavLst>
                                    </p:anim>
                                    <p:anim calcmode="lin" valueType="num">
                                      <p:cBhvr>
                                        <p:cTn id="18" dur="500" fill="hold"/>
                                        <p:tgtEl>
                                          <p:spTgt spid="4"/>
                                        </p:tgtEl>
                                        <p:attrNameLst>
                                          <p:attrName>ppt_x</p:attrName>
                                        </p:attrNameLst>
                                      </p:cBhvr>
                                      <p:tavLst>
                                        <p:tav tm="0">
                                          <p:val>
                                            <p:strVal val="#ppt_x-.2"/>
                                          </p:val>
                                        </p:tav>
                                        <p:tav tm="100000">
                                          <p:val>
                                            <p:strVal val="#ppt_x"/>
                                          </p:val>
                                        </p:tav>
                                      </p:tavLst>
                                    </p:anim>
                                    <p:anim calcmode="lin" valueType="num">
                                      <p:cBhvr>
                                        <p:cTn id="19" dur="500" fill="hold"/>
                                        <p:tgtEl>
                                          <p:spTgt spid="4"/>
                                        </p:tgtEl>
                                        <p:attrNameLst>
                                          <p:attrName>ppt_y</p:attrName>
                                        </p:attrNameLst>
                                      </p:cBhvr>
                                      <p:tavLst>
                                        <p:tav tm="0">
                                          <p:val>
                                            <p:strVal val="#ppt_y"/>
                                          </p:val>
                                        </p:tav>
                                        <p:tav tm="100000">
                                          <p:val>
                                            <p:strVal val="#ppt_y"/>
                                          </p:val>
                                        </p:tav>
                                      </p:tavLst>
                                    </p:anim>
                                    <p:animEffect transition="in" filter="fade">
                                      <p:cBhvr>
                                        <p:cTn id="2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Heart of Missions</a:t>
            </a:r>
          </a:p>
        </p:txBody>
      </p:sp>
      <p:sp>
        <p:nvSpPr>
          <p:cNvPr id="3" name="Rectangle 2"/>
          <p:cNvSpPr/>
          <p:nvPr/>
        </p:nvSpPr>
        <p:spPr>
          <a:xfrm>
            <a:off x="1066800" y="914400"/>
            <a:ext cx="7010400" cy="2862322"/>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ln>
                  <a:solidFill>
                    <a:schemeClr val="tx1"/>
                  </a:solidFill>
                </a:ln>
                <a:solidFill>
                  <a:srgbClr val="FAC950"/>
                </a:solidFill>
                <a:latin typeface="Bernard MT Condensed" pitchFamily="18" charset="0"/>
                <a:ea typeface="+mn-ea"/>
              </a:rPr>
              <a:t>“May God be gracious to us and bless us and make his face shine upon us, Selah, that your ways may be known on earth, your salvation among all nations” (Psalms 67:2).</a:t>
            </a:r>
          </a:p>
        </p:txBody>
      </p:sp>
      <p:sp>
        <p:nvSpPr>
          <p:cNvPr id="4" name="Rectangle 3"/>
          <p:cNvSpPr/>
          <p:nvPr/>
        </p:nvSpPr>
        <p:spPr>
          <a:xfrm>
            <a:off x="381000" y="4572000"/>
            <a:ext cx="8458200" cy="1938992"/>
          </a:xfrm>
          <a:prstGeom prst="rect">
            <a:avLst/>
          </a:prstGeom>
        </p:spPr>
        <p:txBody>
          <a:bodyPr>
            <a:spAutoFit/>
            <a:scene3d>
              <a:camera prst="orthographicFront"/>
              <a:lightRig rig="threePt" dir="t"/>
            </a:scene3d>
            <a:sp3d extrusionH="57150">
              <a:bevelT w="38100" h="38100"/>
            </a:sp3d>
          </a:bodyPr>
          <a:lstStyle/>
          <a:p>
            <a:pPr algn="ctr">
              <a:defRPr/>
            </a:pPr>
            <a:r>
              <a:rPr lang="en-US" sz="4000" b="1" dirty="0">
                <a:ln>
                  <a:solidFill>
                    <a:srgbClr val="3366FF"/>
                  </a:solidFill>
                </a:ln>
                <a:latin typeface="Bernard MT Condensed" pitchFamily="18" charset="0"/>
                <a:ea typeface="+mn-ea"/>
              </a:rPr>
              <a:t>This Psalm is often called the “Missionary Psalm” because of its worldwide perspective on God’s blessings. </a:t>
            </a:r>
          </a:p>
        </p:txBody>
      </p:sp>
    </p:spTree>
  </p:cSld>
  <p:clrMapOvr>
    <a:masterClrMapping/>
  </p:clrMapOvr>
  <p:transition xmlns:p14="http://schemas.microsoft.com/office/powerpoint/2010/main">
    <p:circl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5"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1000" fill="hold"/>
                                        <p:tgtEl>
                                          <p:spTgt spid="4"/>
                                        </p:tgtEl>
                                        <p:attrNameLst>
                                          <p:attrName>ppt_w</p:attrName>
                                        </p:attrNameLst>
                                      </p:cBhvr>
                                      <p:tavLst>
                                        <p:tav tm="0">
                                          <p:val>
                                            <p:fltVal val="0"/>
                                          </p:val>
                                        </p:tav>
                                        <p:tav tm="100000">
                                          <p:val>
                                            <p:strVal val="#ppt_w"/>
                                          </p:val>
                                        </p:tav>
                                      </p:tavLst>
                                    </p:anim>
                                    <p:anim calcmode="lin" valueType="num">
                                      <p:cBhvr>
                                        <p:cTn id="16" dur="1000" fill="hold"/>
                                        <p:tgtEl>
                                          <p:spTgt spid="4"/>
                                        </p:tgtEl>
                                        <p:attrNameLst>
                                          <p:attrName>ppt_h</p:attrName>
                                        </p:attrNameLst>
                                      </p:cBhvr>
                                      <p:tavLst>
                                        <p:tav tm="0">
                                          <p:val>
                                            <p:fltVal val="0"/>
                                          </p:val>
                                        </p:tav>
                                        <p:tav tm="100000">
                                          <p:val>
                                            <p:strVal val="#ppt_h"/>
                                          </p:val>
                                        </p:tav>
                                      </p:tavLst>
                                    </p:anim>
                                    <p:anim calcmode="lin" valueType="num">
                                      <p:cBhvr>
                                        <p:cTn id="17"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Heart of Missions</a:t>
            </a:r>
          </a:p>
        </p:txBody>
      </p:sp>
      <p:sp>
        <p:nvSpPr>
          <p:cNvPr id="3" name="Rectangle 2"/>
          <p:cNvSpPr/>
          <p:nvPr/>
        </p:nvSpPr>
        <p:spPr>
          <a:xfrm>
            <a:off x="1295400" y="4114800"/>
            <a:ext cx="7239000" cy="2554545"/>
          </a:xfrm>
          <a:prstGeom prst="rect">
            <a:avLst/>
          </a:prstGeom>
        </p:spPr>
        <p:txBody>
          <a:bodyPr>
            <a:spAutoFit/>
            <a:scene3d>
              <a:camera prst="orthographicFront"/>
              <a:lightRig rig="threePt" dir="t"/>
            </a:scene3d>
            <a:sp3d extrusionH="57150">
              <a:bevelT w="38100" h="38100"/>
            </a:sp3d>
          </a:bodyPr>
          <a:lstStyle/>
          <a:p>
            <a:pPr algn="ctr">
              <a:defRPr/>
            </a:pPr>
            <a:r>
              <a:rPr lang="en-US" sz="4000" b="1" dirty="0">
                <a:latin typeface="Bernard MT Condensed" pitchFamily="18" charset="0"/>
                <a:ea typeface="+mn-ea"/>
              </a:rPr>
              <a:t>Isaiah said, “I will also make you a light for the Gentiles, that you may bring my salvation to the ends of the earth" (Isaiah 49:6).</a:t>
            </a:r>
          </a:p>
        </p:txBody>
      </p:sp>
      <p:pic>
        <p:nvPicPr>
          <p:cNvPr id="9219" name="Picture 3" descr="C:\Users\Candra Poitras\Pictures\Rays-of-light[1].jpg"/>
          <p:cNvPicPr>
            <a:picLocks noChangeAspect="1" noChangeArrowheads="1"/>
          </p:cNvPicPr>
          <p:nvPr/>
        </p:nvPicPr>
        <p:blipFill>
          <a:blip r:embed="rId2" cstate="screen">
            <a:grayscl/>
            <a:extLst>
              <a:ext uri="{28A0092B-C50C-407E-A947-70E740481C1C}">
                <a14:useLocalDpi xmlns:a14="http://schemas.microsoft.com/office/drawing/2010/main"/>
              </a:ext>
            </a:extLst>
          </a:blip>
          <a:srcRect/>
          <a:stretch>
            <a:fillRect/>
          </a:stretch>
        </p:blipFill>
        <p:spPr bwMode="auto">
          <a:xfrm rot="21219169">
            <a:off x="2743200" y="838200"/>
            <a:ext cx="4267200" cy="3200400"/>
          </a:xfrm>
          <a:prstGeom prst="rect">
            <a:avLst/>
          </a:prstGeom>
          <a:ln>
            <a:noFill/>
          </a:ln>
          <a:effectLst>
            <a:softEdge rad="112500"/>
          </a:effectLst>
        </p:spPr>
      </p:pic>
    </p:spTree>
  </p:cSld>
  <p:clrMapOvr>
    <a:masterClrMapping/>
  </p:clrMapOvr>
  <p:transition xmlns:p14="http://schemas.microsoft.com/office/powerpoint/2010/main">
    <p:circl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0" fill="hold" nodeType="clickEffect">
                                  <p:stCondLst>
                                    <p:cond delay="0"/>
                                  </p:stCondLst>
                                  <p:childTnLst>
                                    <p:set>
                                      <p:cBhvr>
                                        <p:cTn id="13" dur="1" fill="hold">
                                          <p:stCondLst>
                                            <p:cond delay="0"/>
                                          </p:stCondLst>
                                        </p:cTn>
                                        <p:tgtEl>
                                          <p:spTgt spid="9219"/>
                                        </p:tgtEl>
                                        <p:attrNameLst>
                                          <p:attrName>style.visibility</p:attrName>
                                        </p:attrNameLst>
                                      </p:cBhvr>
                                      <p:to>
                                        <p:strVal val="visible"/>
                                      </p:to>
                                    </p:set>
                                    <p:anim calcmode="lin" valueType="num">
                                      <p:cBhvr>
                                        <p:cTn id="14" dur="500" fill="hold"/>
                                        <p:tgtEl>
                                          <p:spTgt spid="9219"/>
                                        </p:tgtEl>
                                        <p:attrNameLst>
                                          <p:attrName>ppt_w</p:attrName>
                                        </p:attrNameLst>
                                      </p:cBhvr>
                                      <p:tavLst>
                                        <p:tav tm="0">
                                          <p:val>
                                            <p:fltVal val="0"/>
                                          </p:val>
                                        </p:tav>
                                        <p:tav tm="100000">
                                          <p:val>
                                            <p:strVal val="#ppt_w"/>
                                          </p:val>
                                        </p:tav>
                                      </p:tavLst>
                                    </p:anim>
                                    <p:anim calcmode="lin" valueType="num">
                                      <p:cBhvr>
                                        <p:cTn id="15" dur="500" fill="hold"/>
                                        <p:tgtEl>
                                          <p:spTgt spid="9219"/>
                                        </p:tgtEl>
                                        <p:attrNameLst>
                                          <p:attrName>ppt_h</p:attrName>
                                        </p:attrNameLst>
                                      </p:cBhvr>
                                      <p:tavLst>
                                        <p:tav tm="0">
                                          <p:val>
                                            <p:fltVal val="0"/>
                                          </p:val>
                                        </p:tav>
                                        <p:tav tm="100000">
                                          <p:val>
                                            <p:strVal val="#ppt_h"/>
                                          </p:val>
                                        </p:tav>
                                      </p:tavLst>
                                    </p:anim>
                                    <p:animEffect transition="in" filter="fade">
                                      <p:cBhvr>
                                        <p:cTn id="16" dur="500"/>
                                        <p:tgtEl>
                                          <p:spTgt spid="92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Heart of Missions</a:t>
            </a:r>
          </a:p>
        </p:txBody>
      </p:sp>
      <p:sp>
        <p:nvSpPr>
          <p:cNvPr id="3" name="Rectangle 2"/>
          <p:cNvSpPr/>
          <p:nvPr/>
        </p:nvSpPr>
        <p:spPr>
          <a:xfrm>
            <a:off x="0" y="0"/>
            <a:ext cx="7010400" cy="2308324"/>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ln>
                  <a:solidFill>
                    <a:schemeClr val="tx1"/>
                  </a:solidFill>
                </a:ln>
                <a:solidFill>
                  <a:srgbClr val="FF3B0D"/>
                </a:solidFill>
                <a:latin typeface="Bernard MT Condensed" pitchFamily="18" charset="0"/>
                <a:ea typeface="+mn-ea"/>
              </a:rPr>
              <a:t>Genesis 12:1-3 remains the formative theology, and organizing principle of missions and God’s desire to bring salvation to all people groups.</a:t>
            </a:r>
          </a:p>
        </p:txBody>
      </p:sp>
      <p:sp>
        <p:nvSpPr>
          <p:cNvPr id="4" name="Rectangle 3"/>
          <p:cNvSpPr/>
          <p:nvPr/>
        </p:nvSpPr>
        <p:spPr>
          <a:xfrm>
            <a:off x="1828800" y="4549676"/>
            <a:ext cx="7315200" cy="2308324"/>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ln>
                  <a:solidFill>
                    <a:schemeClr val="tx1"/>
                  </a:solidFill>
                </a:ln>
                <a:solidFill>
                  <a:srgbClr val="FAC950"/>
                </a:solidFill>
                <a:latin typeface="Bernard MT Condensed" pitchFamily="18" charset="0"/>
                <a:ea typeface="+mn-ea"/>
              </a:rPr>
              <a:t>“Indeed, here is where missions really begins. It is the thesis that dominates the strategy, theology, and mission of the Old Testament.” (Kaiser 2004, 13)</a:t>
            </a:r>
          </a:p>
        </p:txBody>
      </p:sp>
    </p:spTree>
  </p:cSld>
  <p:clrMapOvr>
    <a:masterClrMapping/>
  </p:clrMapOvr>
  <p:transition xmlns:p14="http://schemas.microsoft.com/office/powerpoint/2010/main">
    <p:circl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3"/>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3"/>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unified_theory">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Impact"/>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unified_theory</Template>
  <TotalTime>244</TotalTime>
  <Words>728</Words>
  <Application>Microsoft Macintosh PowerPoint</Application>
  <PresentationFormat>On-screen Show (4:3)</PresentationFormat>
  <Paragraphs>42</Paragraphs>
  <Slides>15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Impact</vt:lpstr>
      <vt:lpstr>Calibri</vt:lpstr>
      <vt:lpstr>unified_theory</vt:lpstr>
      <vt:lpstr>Discovering the Biblical View of Missions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Discovering the Biblical View of Missions</dc:title>
  <dc:creator>Candra Poitras</dc:creator>
  <cp:lastModifiedBy>Ashton Loyd</cp:lastModifiedBy>
  <cp:revision>3</cp:revision>
  <dcterms:created xsi:type="dcterms:W3CDTF">2013-03-27T20:52:37Z</dcterms:created>
  <dcterms:modified xsi:type="dcterms:W3CDTF">2018-02-14T21:37:18Z</dcterms:modified>
</cp:coreProperties>
</file>