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8" r:id="rId4"/>
    <p:sldId id="259" r:id="rId5"/>
    <p:sldId id="278" r:id="rId6"/>
    <p:sldId id="260" r:id="rId7"/>
    <p:sldId id="269" r:id="rId8"/>
    <p:sldId id="261" r:id="rId9"/>
    <p:sldId id="270" r:id="rId10"/>
    <p:sldId id="280" r:id="rId11"/>
    <p:sldId id="257" r:id="rId12"/>
    <p:sldId id="271" r:id="rId13"/>
    <p:sldId id="279"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a:srgbClr val="FAC950"/>
    <a:srgbClr val="FF3B0D"/>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44" autoAdjust="0"/>
    <p:restoredTop sz="94660"/>
  </p:normalViewPr>
  <p:slideViewPr>
    <p:cSldViewPr>
      <p:cViewPr varScale="1">
        <p:scale>
          <a:sx n="62" d="100"/>
          <a:sy n="62" d="100"/>
        </p:scale>
        <p:origin x="-27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15CC131-D8A0-3345-8977-EACDFDAB47A3}" type="slidenum">
              <a:rPr lang="en-US"/>
              <a:pPr/>
              <a:t>‹#›</a:t>
            </a:fld>
            <a:endParaRPr lang="en-US"/>
          </a:p>
        </p:txBody>
      </p:sp>
    </p:spTree>
    <p:extLst>
      <p:ext uri="{BB962C8B-B14F-4D97-AF65-F5344CB8AC3E}">
        <p14:creationId xmlns:p14="http://schemas.microsoft.com/office/powerpoint/2010/main" val="4126503107"/>
      </p:ext>
    </p:extLst>
  </p:cSld>
  <p:clrMapOvr>
    <a:masterClrMapping/>
  </p:clrMapOvr>
  <p:transition xmlns:p14="http://schemas.microsoft.com/office/powerpoint/2010/mai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ADDA48C-06C5-9046-8FE0-1B3841F85319}" type="slidenum">
              <a:rPr lang="en-US"/>
              <a:pPr/>
              <a:t>‹#›</a:t>
            </a:fld>
            <a:endParaRPr lang="en-US"/>
          </a:p>
        </p:txBody>
      </p:sp>
    </p:spTree>
    <p:extLst>
      <p:ext uri="{BB962C8B-B14F-4D97-AF65-F5344CB8AC3E}">
        <p14:creationId xmlns:p14="http://schemas.microsoft.com/office/powerpoint/2010/main" val="2646705689"/>
      </p:ext>
    </p:extLst>
  </p:cSld>
  <p:clrMapOvr>
    <a:masterClrMapping/>
  </p:clrMapOvr>
  <p:transition xmlns:p14="http://schemas.microsoft.com/office/powerpoint/2010/mai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F246B62-7380-EC48-8E43-801A1B8D1647}" type="slidenum">
              <a:rPr lang="en-US"/>
              <a:pPr/>
              <a:t>‹#›</a:t>
            </a:fld>
            <a:endParaRPr lang="en-US"/>
          </a:p>
        </p:txBody>
      </p:sp>
    </p:spTree>
    <p:extLst>
      <p:ext uri="{BB962C8B-B14F-4D97-AF65-F5344CB8AC3E}">
        <p14:creationId xmlns:p14="http://schemas.microsoft.com/office/powerpoint/2010/main" val="767737260"/>
      </p:ext>
    </p:extLst>
  </p:cSld>
  <p:clrMapOvr>
    <a:masterClrMapping/>
  </p:clrMapOvr>
  <p:transition xmlns:p14="http://schemas.microsoft.com/office/powerpoint/2010/mai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1AEBCFE-AB09-EE43-9822-2705929DA76A}" type="slidenum">
              <a:rPr lang="en-US"/>
              <a:pPr/>
              <a:t>‹#›</a:t>
            </a:fld>
            <a:endParaRPr lang="en-US"/>
          </a:p>
        </p:txBody>
      </p:sp>
    </p:spTree>
    <p:extLst>
      <p:ext uri="{BB962C8B-B14F-4D97-AF65-F5344CB8AC3E}">
        <p14:creationId xmlns:p14="http://schemas.microsoft.com/office/powerpoint/2010/main" val="2013149980"/>
      </p:ext>
    </p:extLst>
  </p:cSld>
  <p:clrMapOvr>
    <a:masterClrMapping/>
  </p:clrMapOvr>
  <p:transition xmlns:p14="http://schemas.microsoft.com/office/powerpoint/2010/mai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048956A-4D3C-DE42-AB9A-7535791621BD}" type="slidenum">
              <a:rPr lang="en-US"/>
              <a:pPr/>
              <a:t>‹#›</a:t>
            </a:fld>
            <a:endParaRPr lang="en-US"/>
          </a:p>
        </p:txBody>
      </p:sp>
    </p:spTree>
    <p:extLst>
      <p:ext uri="{BB962C8B-B14F-4D97-AF65-F5344CB8AC3E}">
        <p14:creationId xmlns:p14="http://schemas.microsoft.com/office/powerpoint/2010/main" val="571115676"/>
      </p:ext>
    </p:extLst>
  </p:cSld>
  <p:clrMapOvr>
    <a:masterClrMapping/>
  </p:clrMapOvr>
  <p:transition xmlns:p14="http://schemas.microsoft.com/office/powerpoint/2010/mai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DE0B15D-9000-C742-8EEF-4638A6584E27}" type="slidenum">
              <a:rPr lang="en-US"/>
              <a:pPr/>
              <a:t>‹#›</a:t>
            </a:fld>
            <a:endParaRPr lang="en-US"/>
          </a:p>
        </p:txBody>
      </p:sp>
    </p:spTree>
    <p:extLst>
      <p:ext uri="{BB962C8B-B14F-4D97-AF65-F5344CB8AC3E}">
        <p14:creationId xmlns:p14="http://schemas.microsoft.com/office/powerpoint/2010/main" val="1952672186"/>
      </p:ext>
    </p:extLst>
  </p:cSld>
  <p:clrMapOvr>
    <a:masterClrMapping/>
  </p:clrMapOvr>
  <p:transition xmlns:p14="http://schemas.microsoft.com/office/powerpoint/2010/mai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F86CCA0E-F07C-324C-9749-66F78F7C1BAA}" type="slidenum">
              <a:rPr lang="en-US"/>
              <a:pPr/>
              <a:t>‹#›</a:t>
            </a:fld>
            <a:endParaRPr lang="en-US"/>
          </a:p>
        </p:txBody>
      </p:sp>
    </p:spTree>
    <p:extLst>
      <p:ext uri="{BB962C8B-B14F-4D97-AF65-F5344CB8AC3E}">
        <p14:creationId xmlns:p14="http://schemas.microsoft.com/office/powerpoint/2010/main" val="1222789336"/>
      </p:ext>
    </p:extLst>
  </p:cSld>
  <p:clrMapOvr>
    <a:masterClrMapping/>
  </p:clrMapOvr>
  <p:transition xmlns:p14="http://schemas.microsoft.com/office/powerpoint/2010/mai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015ECB4-90D9-FB4C-9208-C8212CB6EFA9}" type="slidenum">
              <a:rPr lang="en-US"/>
              <a:pPr/>
              <a:t>‹#›</a:t>
            </a:fld>
            <a:endParaRPr lang="en-US"/>
          </a:p>
        </p:txBody>
      </p:sp>
    </p:spTree>
    <p:extLst>
      <p:ext uri="{BB962C8B-B14F-4D97-AF65-F5344CB8AC3E}">
        <p14:creationId xmlns:p14="http://schemas.microsoft.com/office/powerpoint/2010/main" val="244279636"/>
      </p:ext>
    </p:extLst>
  </p:cSld>
  <p:clrMapOvr>
    <a:masterClrMapping/>
  </p:clrMapOvr>
  <p:transition xmlns:p14="http://schemas.microsoft.com/office/powerpoint/2010/mai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53CAF31-FA47-F64E-819A-B801466406C1}" type="slidenum">
              <a:rPr lang="en-US"/>
              <a:pPr/>
              <a:t>‹#›</a:t>
            </a:fld>
            <a:endParaRPr lang="en-US"/>
          </a:p>
        </p:txBody>
      </p:sp>
    </p:spTree>
    <p:extLst>
      <p:ext uri="{BB962C8B-B14F-4D97-AF65-F5344CB8AC3E}">
        <p14:creationId xmlns:p14="http://schemas.microsoft.com/office/powerpoint/2010/main" val="512019106"/>
      </p:ext>
    </p:extLst>
  </p:cSld>
  <p:clrMapOvr>
    <a:masterClrMapping/>
  </p:clrMapOvr>
  <p:transition xmlns:p14="http://schemas.microsoft.com/office/powerpoint/2010/mai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55F7DA0-D6A4-874E-9BAB-F268A00EC7D4}" type="slidenum">
              <a:rPr lang="en-US"/>
              <a:pPr/>
              <a:t>‹#›</a:t>
            </a:fld>
            <a:endParaRPr lang="en-US"/>
          </a:p>
        </p:txBody>
      </p:sp>
    </p:spTree>
    <p:extLst>
      <p:ext uri="{BB962C8B-B14F-4D97-AF65-F5344CB8AC3E}">
        <p14:creationId xmlns:p14="http://schemas.microsoft.com/office/powerpoint/2010/main" val="3903803670"/>
      </p:ext>
    </p:extLst>
  </p:cSld>
  <p:clrMapOvr>
    <a:masterClrMapping/>
  </p:clrMapOvr>
  <p:transition xmlns:p14="http://schemas.microsoft.com/office/powerpoint/2010/mai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22D1C60-983B-C04F-AE5F-699DCB22CFF2}" type="slidenum">
              <a:rPr lang="en-US"/>
              <a:pPr/>
              <a:t>‹#›</a:t>
            </a:fld>
            <a:endParaRPr lang="en-US"/>
          </a:p>
        </p:txBody>
      </p:sp>
    </p:spTree>
    <p:extLst>
      <p:ext uri="{BB962C8B-B14F-4D97-AF65-F5344CB8AC3E}">
        <p14:creationId xmlns:p14="http://schemas.microsoft.com/office/powerpoint/2010/main" val="3087030510"/>
      </p:ext>
    </p:extLst>
  </p:cSld>
  <p:clrMapOvr>
    <a:masterClrMapping/>
  </p:clrMapOvr>
  <p:transition xmlns:p14="http://schemas.microsoft.com/office/powerpoint/2010/main">
    <p:circl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6B77288B-95F8-D447-AE1F-7B1A8438E3E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circle/>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
        <p:nvSpPr>
          <p:cNvPr id="9"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000" b="1" dirty="0" smtClean="0">
                <a:solidFill>
                  <a:srgbClr val="3366FF"/>
                </a:solidFill>
                <a:latin typeface="Bernard MT Condensed" pitchFamily="18" charset="0"/>
                <a:ea typeface="+mn-ea"/>
              </a:rPr>
              <a:t>Discovering the Wall Has Been Torn Down</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2057400" y="1219200"/>
            <a:ext cx="5029200" cy="2554545"/>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solidFill>
                  <a:srgbClr val="FAC950"/>
                </a:solidFill>
                <a:latin typeface="Bernard MT Condensed" pitchFamily="18" charset="0"/>
                <a:ea typeface="+mn-ea"/>
              </a:rPr>
              <a:t>Paul fulfilled his destiny as the apostle to the Gentiles (Romans 11:13; Galatians 2:8).</a:t>
            </a:r>
          </a:p>
        </p:txBody>
      </p:sp>
      <p:sp>
        <p:nvSpPr>
          <p:cNvPr id="6" name="Rectangle 5"/>
          <p:cNvSpPr/>
          <p:nvPr/>
        </p:nvSpPr>
        <p:spPr>
          <a:xfrm>
            <a:off x="228600" y="4549676"/>
            <a:ext cx="86868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3366FF"/>
                </a:solidFill>
                <a:latin typeface="Bernard MT Condensed" pitchFamily="18" charset="0"/>
                <a:ea typeface="+mn-ea"/>
              </a:rPr>
              <a:t>“For this is what the Lord has commanded us: 'I have made you a light for the Gentiles, that you may bring salvation to the ends of the earth” (Acts 13: 47).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914400" y="1295400"/>
            <a:ext cx="70866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atin typeface="Bernard MT Condensed" pitchFamily="18" charset="0"/>
                <a:ea typeface="+mn-ea"/>
              </a:rPr>
              <a:t>In fact, he didn’t stop with the Gentiles, but “became all things to all men so that by all possible means” he would be able to save some (1 Corinthians 9:22).</a:t>
            </a:r>
          </a:p>
        </p:txBody>
      </p:sp>
      <p:sp>
        <p:nvSpPr>
          <p:cNvPr id="6" name="Rectangle 5"/>
          <p:cNvSpPr/>
          <p:nvPr/>
        </p:nvSpPr>
        <p:spPr>
          <a:xfrm>
            <a:off x="1600200" y="4419600"/>
            <a:ext cx="73152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n>
                  <a:solidFill>
                    <a:sysClr val="windowText" lastClr="000000"/>
                  </a:solidFill>
                </a:ln>
                <a:solidFill>
                  <a:srgbClr val="FF3B0D"/>
                </a:solidFill>
                <a:latin typeface="Bernard MT Condensed" pitchFamily="18" charset="0"/>
                <a:ea typeface="+mn-ea"/>
              </a:rPr>
              <a:t>At the end of twenty-five years of ministry he was able to say, “I have fought the good fight, I have finished the race, I have kept the faith” (2 Timothy 4:7).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533400" y="457200"/>
            <a:ext cx="8077200" cy="193899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The Great Commission is a great promise. It will come to pass (Revelation 5:9-10; 7:9).</a:t>
            </a:r>
          </a:p>
        </p:txBody>
      </p:sp>
      <p:sp>
        <p:nvSpPr>
          <p:cNvPr id="6" name="Rectangle 5"/>
          <p:cNvSpPr/>
          <p:nvPr/>
        </p:nvSpPr>
        <p:spPr>
          <a:xfrm>
            <a:off x="0" y="4572000"/>
            <a:ext cx="91440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n>
                  <a:solidFill>
                    <a:sysClr val="windowText" lastClr="000000"/>
                  </a:solidFill>
                </a:ln>
                <a:solidFill>
                  <a:srgbClr val="FAC950"/>
                </a:solidFill>
                <a:latin typeface="Bernard MT Condensed" pitchFamily="18" charset="0"/>
                <a:ea typeface="+mn-ea"/>
              </a:rPr>
              <a:t>It provides the heavenly vision and mandate: “And that repentance and remission of sins should be preached in his name among all nations, beginning at Jerusalem” (Luke 24:47, </a:t>
            </a:r>
            <a:r>
              <a:rPr lang="en-US" sz="3400" b="1" i="1" dirty="0">
                <a:ln>
                  <a:solidFill>
                    <a:sysClr val="windowText" lastClr="000000"/>
                  </a:solidFill>
                </a:ln>
                <a:solidFill>
                  <a:srgbClr val="FAC950"/>
                </a:solidFill>
                <a:latin typeface="Bernard MT Condensed" pitchFamily="18" charset="0"/>
                <a:ea typeface="+mn-ea"/>
              </a:rPr>
              <a:t>KJV</a:t>
            </a:r>
            <a:r>
              <a:rPr lang="en-US" sz="3400" b="1" dirty="0">
                <a:ln>
                  <a:solidFill>
                    <a:sysClr val="windowText" lastClr="000000"/>
                  </a:solidFill>
                </a:ln>
                <a:solidFill>
                  <a:srgbClr val="FAC950"/>
                </a:solidFill>
                <a:latin typeface="Bernard MT Condensed" pitchFamily="18" charset="0"/>
                <a:ea typeface="+mn-ea"/>
              </a:rPr>
              <a:t>).</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0.05"/>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anim calcmode="lin" valueType="num">
                                      <p:cBhvr>
                                        <p:cTn id="9" dur="500" fill="hold"/>
                                        <p:tgtEl>
                                          <p:spTgt spid="5"/>
                                        </p:tgtEl>
                                        <p:attrNameLst>
                                          <p:attrName>ppt_x</p:attrName>
                                        </p:attrNameLst>
                                      </p:cBhvr>
                                      <p:tavLst>
                                        <p:tav tm="0">
                                          <p:val>
                                            <p:strVal val="#ppt_x-.2"/>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animEffect transition="in" filter="fade">
                                      <p:cBhvr>
                                        <p:cTn id="11" dur="500"/>
                                        <p:tgtEl>
                                          <p:spTgt spid="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ppt_w*0.05"/>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anim calcmode="lin" valueType="num">
                                      <p:cBhvr>
                                        <p:cTn id="18" dur="500" fill="hold"/>
                                        <p:tgtEl>
                                          <p:spTgt spid="6"/>
                                        </p:tgtEl>
                                        <p:attrNameLst>
                                          <p:attrName>ppt_x</p:attrName>
                                        </p:attrNameLst>
                                      </p:cBhvr>
                                      <p:tavLst>
                                        <p:tav tm="0">
                                          <p:val>
                                            <p:strVal val="#ppt_x-.2"/>
                                          </p:val>
                                        </p:tav>
                                        <p:tav tm="100000">
                                          <p:val>
                                            <p:strVal val="#ppt_x"/>
                                          </p:val>
                                        </p:tav>
                                      </p:tavLst>
                                    </p:anim>
                                    <p:anim calcmode="lin" valueType="num">
                                      <p:cBhvr>
                                        <p:cTn id="19" dur="500" fill="hold"/>
                                        <p:tgtEl>
                                          <p:spTgt spid="6"/>
                                        </p:tgtEl>
                                        <p:attrNameLst>
                                          <p:attrName>ppt_y</p:attrName>
                                        </p:attrNameLst>
                                      </p:cBhvr>
                                      <p:tavLst>
                                        <p:tav tm="0">
                                          <p:val>
                                            <p:strVal val="#ppt_y"/>
                                          </p:val>
                                        </p:tav>
                                        <p:tav tm="100000">
                                          <p:val>
                                            <p:strVal val="#ppt_y"/>
                                          </p:val>
                                        </p:tav>
                                      </p:tavLst>
                                    </p:anim>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0" y="1524000"/>
            <a:ext cx="7315200" cy="2308324"/>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“And this gospel of the kingdom will be preached in the whole world as a testimony to all nations, and then the end will come” (Matthew 24:14).</a:t>
            </a:r>
          </a:p>
        </p:txBody>
      </p:sp>
      <p:sp>
        <p:nvSpPr>
          <p:cNvPr id="6" name="Rectangle 5"/>
          <p:cNvSpPr/>
          <p:nvPr/>
        </p:nvSpPr>
        <p:spPr>
          <a:xfrm>
            <a:off x="1676400" y="4549676"/>
            <a:ext cx="7315200" cy="1754326"/>
          </a:xfrm>
          <a:prstGeom prst="rect">
            <a:avLst/>
          </a:prstGeom>
        </p:spPr>
        <p:txBody>
          <a:bodyPr>
            <a:spAutoFit/>
          </a:bodyPr>
          <a:lstStyle/>
          <a:p>
            <a:pPr algn="ctr">
              <a:defRPr/>
            </a:pPr>
            <a:r>
              <a:rPr lang="en-US" sz="3600" b="1" dirty="0">
                <a:ln>
                  <a:solidFill>
                    <a:sysClr val="windowText" lastClr="000000"/>
                  </a:solidFill>
                </a:ln>
                <a:solidFill>
                  <a:srgbClr val="3366FF"/>
                </a:solidFill>
                <a:latin typeface="Bernard MT Condensed" pitchFamily="18" charset="0"/>
                <a:ea typeface="+mn-ea"/>
              </a:rPr>
              <a:t>So, let us tear down the walls and take the Gospel to every people group, language, and nation until Jesus comes!</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914400" y="1371600"/>
            <a:ext cx="7086600" cy="2308324"/>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ysClr val="windowText" lastClr="000000"/>
                  </a:solidFill>
                </a:ln>
                <a:solidFill>
                  <a:srgbClr val="FF0000"/>
                </a:solidFill>
                <a:latin typeface="Bernard MT Condensed" pitchFamily="18" charset="0"/>
                <a:ea typeface="+mn-ea"/>
              </a:rPr>
              <a:t>“And all who have been united with Christ in baptism have been made like him. There is no longer Jew or Gentile, slave or free, male or female.</a:t>
            </a:r>
          </a:p>
        </p:txBody>
      </p:sp>
      <p:sp>
        <p:nvSpPr>
          <p:cNvPr id="5" name="Rectangle 4"/>
          <p:cNvSpPr/>
          <p:nvPr/>
        </p:nvSpPr>
        <p:spPr>
          <a:xfrm>
            <a:off x="1828800" y="4267200"/>
            <a:ext cx="7086600" cy="2308324"/>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ysClr val="windowText" lastClr="000000"/>
                  </a:solidFill>
                </a:ln>
                <a:solidFill>
                  <a:srgbClr val="FAC950"/>
                </a:solidFill>
                <a:latin typeface="Bernard MT Condensed" pitchFamily="18" charset="0"/>
                <a:ea typeface="+mn-ea"/>
              </a:rPr>
              <a:t>For you are all Christians — you are one in Christ Jesus. And now that you belong to Christ, you are the true children of Abraham” (</a:t>
            </a:r>
            <a:r>
              <a:rPr lang="en-US" sz="3600" b="1" i="1" dirty="0">
                <a:ln>
                  <a:solidFill>
                    <a:sysClr val="windowText" lastClr="000000"/>
                  </a:solidFill>
                </a:ln>
                <a:solidFill>
                  <a:srgbClr val="FAC950"/>
                </a:solidFill>
                <a:latin typeface="Bernard MT Condensed" pitchFamily="18" charset="0"/>
                <a:ea typeface="+mn-ea"/>
              </a:rPr>
              <a:t>NLT</a:t>
            </a:r>
            <a:r>
              <a:rPr lang="en-US" sz="3600" b="1" dirty="0">
                <a:ln>
                  <a:solidFill>
                    <a:sysClr val="windowText" lastClr="000000"/>
                  </a:solidFill>
                </a:ln>
                <a:solidFill>
                  <a:srgbClr val="FAC950"/>
                </a:solidFill>
                <a:latin typeface="Bernard MT Condensed" pitchFamily="18" charset="0"/>
                <a:ea typeface="+mn-ea"/>
              </a:rPr>
              <a:t>). </a:t>
            </a:r>
            <a:r>
              <a:rPr lang="en-US" sz="2000" b="1" dirty="0">
                <a:ln>
                  <a:solidFill>
                    <a:sysClr val="windowText" lastClr="000000"/>
                  </a:solidFill>
                </a:ln>
                <a:solidFill>
                  <a:srgbClr val="FAC950"/>
                </a:solidFill>
                <a:latin typeface="Bernard MT Condensed" pitchFamily="18" charset="0"/>
                <a:ea typeface="+mn-ea"/>
              </a:rPr>
              <a:t>Galatians 3: 26-29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00800" y="0"/>
            <a:ext cx="2743200" cy="276999"/>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304800" y="533400"/>
            <a:ext cx="8534400" cy="5847755"/>
          </a:xfrm>
          <a:prstGeom prst="rect">
            <a:avLst/>
          </a:prstGeom>
          <a:solidFill>
            <a:srgbClr val="FAC950"/>
          </a:solidFill>
          <a:ln w="63500">
            <a:solidFill>
              <a:schemeClr val="tx1"/>
            </a:solidFill>
          </a:ln>
          <a:scene3d>
            <a:camera prst="orthographicFront"/>
            <a:lightRig rig="threePt" dir="t"/>
          </a:scene3d>
          <a:sp3d>
            <a:bevelT w="152400" h="50800" prst="softRound"/>
          </a:sp3d>
        </p:spPr>
        <p:txBody>
          <a:bodyPr>
            <a:spAutoFit/>
            <a:sp3d extrusionH="57150">
              <a:bevelT w="38100" h="38100"/>
            </a:sp3d>
          </a:bodyPr>
          <a:lstStyle/>
          <a:p>
            <a:pPr algn="ctr">
              <a:defRPr/>
            </a:pPr>
            <a:r>
              <a:rPr lang="en-US" sz="3400" b="1" dirty="0">
                <a:ln>
                  <a:solidFill>
                    <a:sysClr val="windowText" lastClr="000000"/>
                  </a:solidFill>
                </a:ln>
                <a:solidFill>
                  <a:srgbClr val="FF3B0D"/>
                </a:solidFill>
                <a:latin typeface="Bernard MT Condensed" pitchFamily="18" charset="0"/>
                <a:ea typeface="+mn-ea"/>
              </a:rPr>
              <a:t>“Therefore, remember that formerly you who are Gentiles by birth and called "uncircumcised" by those who call themselves "the circumcision" (that done in the body by the hands of men) - remember that at that time you were separate from Christ, excluded from citizenship in Israel and foreigners to the covenants of the promise, without hope and without God in the world. </a:t>
            </a:r>
            <a:r>
              <a:rPr lang="en-US" sz="3400" b="1" i="1" dirty="0">
                <a:ln>
                  <a:solidFill>
                    <a:sysClr val="windowText" lastClr="000000"/>
                  </a:solidFill>
                </a:ln>
                <a:solidFill>
                  <a:srgbClr val="FF3B0D"/>
                </a:solidFill>
                <a:latin typeface="Bernard MT Condensed" pitchFamily="18" charset="0"/>
                <a:ea typeface="+mn-ea"/>
              </a:rPr>
              <a:t>But now </a:t>
            </a:r>
            <a:r>
              <a:rPr lang="en-US" sz="3400" b="1" dirty="0">
                <a:ln>
                  <a:solidFill>
                    <a:sysClr val="windowText" lastClr="000000"/>
                  </a:solidFill>
                </a:ln>
                <a:solidFill>
                  <a:srgbClr val="FF3B0D"/>
                </a:solidFill>
                <a:latin typeface="Bernard MT Condensed" pitchFamily="18" charset="0"/>
                <a:ea typeface="+mn-ea"/>
              </a:rPr>
              <a:t>in Christ Jesus you who once were far away have been brought near through the blood of Christ.” Ephesians 2: 11-13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0" y="914400"/>
            <a:ext cx="7239000" cy="2862322"/>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“For Christ himself has made peace between us Jews and you Gentiles by making us all one people. He has broken down the wall of hostility that used to separate us.</a:t>
            </a:r>
          </a:p>
        </p:txBody>
      </p:sp>
      <p:sp>
        <p:nvSpPr>
          <p:cNvPr id="6" name="Rectangle 5"/>
          <p:cNvSpPr/>
          <p:nvPr/>
        </p:nvSpPr>
        <p:spPr>
          <a:xfrm>
            <a:off x="2133600" y="4572000"/>
            <a:ext cx="7010400" cy="1754326"/>
          </a:xfrm>
          <a:prstGeom prst="rect">
            <a:avLst/>
          </a:prstGeom>
        </p:spPr>
        <p:txBody>
          <a:bodyPr>
            <a:spAutoFit/>
          </a:bodyPr>
          <a:lstStyle/>
          <a:p>
            <a:pPr algn="ctr">
              <a:defRPr/>
            </a:pPr>
            <a:r>
              <a:rPr lang="en-US" sz="3600" b="1" dirty="0">
                <a:ln>
                  <a:solidFill>
                    <a:sysClr val="windowText" lastClr="000000"/>
                  </a:solidFill>
                </a:ln>
                <a:solidFill>
                  <a:srgbClr val="3366FF"/>
                </a:solidFill>
                <a:latin typeface="Bernard MT Condensed" pitchFamily="18" charset="0"/>
                <a:ea typeface="+mn-ea"/>
              </a:rPr>
              <a:t>By his death he ended the whole system of Jewish law that excluded the Gentiles” (</a:t>
            </a:r>
            <a:r>
              <a:rPr lang="en-US" sz="3600" b="1" i="1" dirty="0">
                <a:ln>
                  <a:solidFill>
                    <a:sysClr val="windowText" lastClr="000000"/>
                  </a:solidFill>
                </a:ln>
                <a:solidFill>
                  <a:srgbClr val="3366FF"/>
                </a:solidFill>
                <a:latin typeface="Bernard MT Condensed" pitchFamily="18" charset="0"/>
                <a:ea typeface="+mn-ea"/>
              </a:rPr>
              <a:t>NLT</a:t>
            </a:r>
            <a:r>
              <a:rPr lang="en-US" sz="3600" b="1" dirty="0">
                <a:ln>
                  <a:solidFill>
                    <a:sysClr val="windowText" lastClr="000000"/>
                  </a:solidFill>
                </a:ln>
                <a:solidFill>
                  <a:srgbClr val="3366FF"/>
                </a:solidFill>
                <a:latin typeface="Bernard MT Condensed" pitchFamily="18" charset="0"/>
                <a:ea typeface="+mn-ea"/>
              </a:rPr>
              <a:t>). Ephesians 2: 14-15</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800" decel="100000"/>
                                        <p:tgtEl>
                                          <p:spTgt spid="6"/>
                                        </p:tgtEl>
                                      </p:cBhvr>
                                    </p:animEffect>
                                    <p:anim calcmode="lin" valueType="num">
                                      <p:cBhvr>
                                        <p:cTn id="18" dur="800" decel="100000" fill="hold"/>
                                        <p:tgtEl>
                                          <p:spTgt spid="6"/>
                                        </p:tgtEl>
                                        <p:attrNameLst>
                                          <p:attrName>style.rotation</p:attrName>
                                        </p:attrNameLst>
                                      </p:cBhvr>
                                      <p:tavLst>
                                        <p:tav tm="0">
                                          <p:val>
                                            <p:fltVal val="-90"/>
                                          </p:val>
                                        </p:tav>
                                        <p:tav tm="100000">
                                          <p:val>
                                            <p:fltVal val="0"/>
                                          </p:val>
                                        </p:tav>
                                      </p:tavLst>
                                    </p:anim>
                                    <p:anim calcmode="lin" valueType="num">
                                      <p:cBhvr>
                                        <p:cTn id="19" dur="800" decel="100000" fill="hold"/>
                                        <p:tgtEl>
                                          <p:spTgt spid="6"/>
                                        </p:tgtEl>
                                        <p:attrNameLst>
                                          <p:attrName>ppt_x</p:attrName>
                                        </p:attrNameLst>
                                      </p:cBhvr>
                                      <p:tavLst>
                                        <p:tav tm="0">
                                          <p:val>
                                            <p:strVal val="#ppt_x+0.4"/>
                                          </p:val>
                                        </p:tav>
                                        <p:tav tm="100000">
                                          <p:val>
                                            <p:strVal val="#ppt_x-0.05"/>
                                          </p:val>
                                        </p:tav>
                                      </p:tavLst>
                                    </p:anim>
                                    <p:anim calcmode="lin" valueType="num">
                                      <p:cBhvr>
                                        <p:cTn id="20" dur="800" decel="100000" fill="hold"/>
                                        <p:tgtEl>
                                          <p:spTgt spid="6"/>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0" y="152400"/>
            <a:ext cx="7315200" cy="2308324"/>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ysClr val="windowText" lastClr="000000"/>
                  </a:solidFill>
                </a:ln>
                <a:solidFill>
                  <a:srgbClr val="FAC950"/>
                </a:solidFill>
                <a:latin typeface="Bernard MT Condensed" pitchFamily="18" charset="0"/>
                <a:ea typeface="+mn-ea"/>
              </a:rPr>
              <a:t>“He has brought this Good News of peace to you Gentiles who were far away from him, and to us Jews who were near.</a:t>
            </a:r>
          </a:p>
        </p:txBody>
      </p:sp>
      <p:sp>
        <p:nvSpPr>
          <p:cNvPr id="6" name="Rectangle 5"/>
          <p:cNvSpPr/>
          <p:nvPr/>
        </p:nvSpPr>
        <p:spPr>
          <a:xfrm>
            <a:off x="609600" y="2667000"/>
            <a:ext cx="81534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latin typeface="Bernard MT Condensed" pitchFamily="18" charset="0"/>
                <a:ea typeface="+mn-ea"/>
              </a:rPr>
              <a:t>Now all of us, both Jews and Gentiles, may come to the Father through the same Holy Spirit because of what Christ has done for us.</a:t>
            </a:r>
          </a:p>
        </p:txBody>
      </p:sp>
      <p:sp>
        <p:nvSpPr>
          <p:cNvPr id="7" name="Rectangle 6"/>
          <p:cNvSpPr/>
          <p:nvPr/>
        </p:nvSpPr>
        <p:spPr>
          <a:xfrm>
            <a:off x="1676400" y="4800600"/>
            <a:ext cx="73152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ln>
                  <a:solidFill>
                    <a:sysClr val="windowText" lastClr="000000"/>
                  </a:solidFill>
                </a:ln>
                <a:solidFill>
                  <a:srgbClr val="3366FF"/>
                </a:solidFill>
                <a:latin typeface="Bernard MT Condensed" pitchFamily="18" charset="0"/>
                <a:ea typeface="+mn-ea"/>
              </a:rPr>
              <a:t>So now you Gentiles are no longer strangers and foreigners” (</a:t>
            </a:r>
            <a:r>
              <a:rPr lang="en-US" sz="3600" b="1" i="1" dirty="0">
                <a:ln>
                  <a:solidFill>
                    <a:sysClr val="windowText" lastClr="000000"/>
                  </a:solidFill>
                </a:ln>
                <a:solidFill>
                  <a:srgbClr val="3366FF"/>
                </a:solidFill>
                <a:latin typeface="Bernard MT Condensed" pitchFamily="18" charset="0"/>
                <a:ea typeface="+mn-ea"/>
              </a:rPr>
              <a:t>NLT</a:t>
            </a:r>
            <a:r>
              <a:rPr lang="en-US" sz="3600" b="1" dirty="0">
                <a:ln>
                  <a:solidFill>
                    <a:sysClr val="windowText" lastClr="000000"/>
                  </a:solidFill>
                </a:ln>
                <a:solidFill>
                  <a:srgbClr val="3366FF"/>
                </a:solidFill>
                <a:latin typeface="Bernard MT Condensed" pitchFamily="18" charset="0"/>
                <a:ea typeface="+mn-ea"/>
              </a:rPr>
              <a:t>). Ephesians 2:17-19</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900" decel="100000" fill="hold"/>
                                        <p:tgtEl>
                                          <p:spTgt spid="6"/>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900" decel="100000" fill="hold"/>
                                        <p:tgtEl>
                                          <p:spTgt spid="7"/>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838200" y="1295400"/>
            <a:ext cx="6629400" cy="378565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“All over the world this gospel is bearing fruit and growing, just as it has been doing among you since the day you heard it and understood God's grace in all its truth.” </a:t>
            </a:r>
          </a:p>
        </p:txBody>
      </p:sp>
      <p:sp>
        <p:nvSpPr>
          <p:cNvPr id="6" name="TextBox 5"/>
          <p:cNvSpPr txBox="1"/>
          <p:nvPr/>
        </p:nvSpPr>
        <p:spPr>
          <a:xfrm>
            <a:off x="4724400" y="5638800"/>
            <a:ext cx="4114800" cy="923330"/>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ln>
                  <a:solidFill>
                    <a:sysClr val="windowText" lastClr="000000"/>
                  </a:solidFill>
                </a:ln>
                <a:solidFill>
                  <a:srgbClr val="FAC950"/>
                </a:solidFill>
                <a:latin typeface="Bernard MT Condensed" pitchFamily="18" charset="0"/>
                <a:ea typeface="+mn-ea"/>
              </a:rPr>
              <a:t>Colossians 1: 6</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762000" y="533400"/>
            <a:ext cx="7239000" cy="1754326"/>
          </a:xfrm>
          <a:prstGeom prst="rect">
            <a:avLst/>
          </a:prstGeom>
        </p:spPr>
        <p:txBody>
          <a:bodyPr>
            <a:spAutoFit/>
          </a:bodyPr>
          <a:lstStyle/>
          <a:p>
            <a:pPr algn="ctr">
              <a:defRPr/>
            </a:pPr>
            <a:r>
              <a:rPr lang="en-US" sz="3600" b="1" dirty="0">
                <a:ln>
                  <a:solidFill>
                    <a:sysClr val="windowText" lastClr="000000"/>
                  </a:solidFill>
                </a:ln>
                <a:solidFill>
                  <a:srgbClr val="FF3B0D"/>
                </a:solidFill>
                <a:latin typeface="Bernard MT Condensed" pitchFamily="18" charset="0"/>
                <a:ea typeface="+mn-ea"/>
              </a:rPr>
              <a:t>“If you continue in your faith, established and firm, not moved from the hope held out in the gospel.</a:t>
            </a:r>
          </a:p>
        </p:txBody>
      </p:sp>
      <p:sp>
        <p:nvSpPr>
          <p:cNvPr id="6" name="Rectangle 5"/>
          <p:cNvSpPr/>
          <p:nvPr/>
        </p:nvSpPr>
        <p:spPr>
          <a:xfrm>
            <a:off x="304800" y="4549676"/>
            <a:ext cx="8534400" cy="2308324"/>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This is the gospel that you heard and that has been proclaimed to every creature under heaven, and of which I, Paul, have become a servant.” Colossians 1:23</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from="(-#ppt_w/2)" to="(#ppt_x)" calcmode="lin" valueType="num">
                                      <p:cBhvr>
                                        <p:cTn id="15" dur="600" fill="hold">
                                          <p:stCondLst>
                                            <p:cond delay="0"/>
                                          </p:stCondLst>
                                        </p:cTn>
                                        <p:tgtEl>
                                          <p:spTgt spid="6"/>
                                        </p:tgtEl>
                                        <p:attrNameLst>
                                          <p:attrName>ppt_x</p:attrName>
                                        </p:attrNameLst>
                                      </p:cBhvr>
                                    </p:anim>
                                    <p:anim from="0" to="-1.0" calcmode="lin" valueType="num">
                                      <p:cBhvr>
                                        <p:cTn id="16" dur="200" decel="50000" autoRev="1" fill="hold">
                                          <p:stCondLst>
                                            <p:cond delay="600"/>
                                          </p:stCondLst>
                                        </p:cTn>
                                        <p:tgtEl>
                                          <p:spTgt spid="6"/>
                                        </p:tgtEl>
                                        <p:attrNameLst>
                                          <p:attrName>xshear</p:attrName>
                                        </p:attrNameLst>
                                      </p:cBhvr>
                                    </p:anim>
                                    <p:animScale>
                                      <p:cBhvr>
                                        <p:cTn id="17" dur="200" decel="100000" autoRev="1" fill="hold">
                                          <p:stCondLst>
                                            <p:cond delay="600"/>
                                          </p:stCondLst>
                                        </p:cTn>
                                        <p:tgtEl>
                                          <p:spTgt spid="6"/>
                                        </p:tgtEl>
                                      </p:cBhvr>
                                      <p:from x="100000" y="100000"/>
                                      <p:to x="80000" y="100000"/>
                                    </p:animScale>
                                    <p:anim by="(#ppt_h/3+#ppt_w*0.1)" calcmode="lin" valueType="num">
                                      <p:cBhvr additive="sum">
                                        <p:cTn id="18"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1219200" y="1447800"/>
            <a:ext cx="7239000" cy="378565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n>
                  <a:solidFill>
                    <a:sysClr val="windowText" lastClr="000000"/>
                  </a:solidFill>
                </a:ln>
                <a:solidFill>
                  <a:srgbClr val="FAC950"/>
                </a:solidFill>
                <a:latin typeface="Bernard MT Condensed" pitchFamily="18" charset="0"/>
                <a:ea typeface="+mn-ea"/>
              </a:rPr>
              <a:t>“In this new life, it doesn't matter if you are a Jew or a Gentile, circumcised or uncircumcised, barbaric, uncivilized, slave, or free. Christ is all that matters, and he lives in all of us” (</a:t>
            </a:r>
            <a:r>
              <a:rPr lang="en-US" sz="4000" b="1" i="1" dirty="0">
                <a:ln>
                  <a:solidFill>
                    <a:sysClr val="windowText" lastClr="000000"/>
                  </a:solidFill>
                </a:ln>
                <a:solidFill>
                  <a:srgbClr val="FAC950"/>
                </a:solidFill>
                <a:latin typeface="Bernard MT Condensed" pitchFamily="18" charset="0"/>
                <a:ea typeface="+mn-ea"/>
              </a:rPr>
              <a:t>NLT</a:t>
            </a:r>
            <a:r>
              <a:rPr lang="en-US" sz="4000" b="1" dirty="0">
                <a:ln>
                  <a:solidFill>
                    <a:sysClr val="windowText" lastClr="000000"/>
                  </a:solidFill>
                </a:ln>
                <a:solidFill>
                  <a:srgbClr val="FAC950"/>
                </a:solidFill>
                <a:latin typeface="Bernard MT Condensed" pitchFamily="18" charset="0"/>
                <a:ea typeface="+mn-ea"/>
              </a:rPr>
              <a:t>).</a:t>
            </a:r>
          </a:p>
        </p:txBody>
      </p:sp>
      <p:sp>
        <p:nvSpPr>
          <p:cNvPr id="6" name="TextBox 5"/>
          <p:cNvSpPr txBox="1"/>
          <p:nvPr/>
        </p:nvSpPr>
        <p:spPr>
          <a:xfrm>
            <a:off x="2590800" y="5486400"/>
            <a:ext cx="4343400" cy="923330"/>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latin typeface="Bernard MT Condensed" pitchFamily="18" charset="0"/>
                <a:ea typeface="+mn-ea"/>
              </a:rPr>
              <a:t>Colossians 3:11</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style.rotation</p:attrName>
                                        </p:attrNameLst>
                                      </p:cBhvr>
                                      <p:tavLst>
                                        <p:tav tm="0">
                                          <p:val>
                                            <p:fltVal val="720"/>
                                          </p:val>
                                        </p:tav>
                                        <p:tav tm="100000">
                                          <p:val>
                                            <p:fltVal val="0"/>
                                          </p:val>
                                        </p:tav>
                                      </p:tavLst>
                                    </p:anim>
                                    <p:anim calcmode="lin" valueType="num">
                                      <p:cBhvr>
                                        <p:cTn id="9" dur="1000" fill="hold"/>
                                        <p:tgtEl>
                                          <p:spTgt spid="5"/>
                                        </p:tgtEl>
                                        <p:attrNameLst>
                                          <p:attrName>ppt_h</p:attrName>
                                        </p:attrNameLst>
                                      </p:cBhvr>
                                      <p:tavLst>
                                        <p:tav tm="0">
                                          <p:val>
                                            <p:fltVal val="0"/>
                                          </p:val>
                                        </p:tav>
                                        <p:tav tm="100000">
                                          <p:val>
                                            <p:strVal val="#ppt_h"/>
                                          </p:val>
                                        </p:tav>
                                      </p:tavLst>
                                    </p:anim>
                                    <p:anim calcmode="lin" valueType="num">
                                      <p:cBhvr>
                                        <p:cTn id="10" dur="1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style.rotation</p:attrName>
                                        </p:attrNameLst>
                                      </p:cBhvr>
                                      <p:tavLst>
                                        <p:tav tm="0">
                                          <p:val>
                                            <p:fltVal val="720"/>
                                          </p:val>
                                        </p:tav>
                                        <p:tav tm="100000">
                                          <p:val>
                                            <p:fltVal val="0"/>
                                          </p:val>
                                        </p:tav>
                                      </p:tavLst>
                                    </p:anim>
                                    <p:anim calcmode="lin" valueType="num">
                                      <p:cBhvr>
                                        <p:cTn id="17" dur="1000" fill="hold"/>
                                        <p:tgtEl>
                                          <p:spTgt spid="6"/>
                                        </p:tgtEl>
                                        <p:attrNameLst>
                                          <p:attrName>ppt_h</p:attrName>
                                        </p:attrNameLst>
                                      </p:cBhvr>
                                      <p:tavLst>
                                        <p:tav tm="0">
                                          <p:val>
                                            <p:fltVal val="0"/>
                                          </p:val>
                                        </p:tav>
                                        <p:tav tm="100000">
                                          <p:val>
                                            <p:strVal val="#ppt_h"/>
                                          </p:val>
                                        </p:tav>
                                      </p:tavLst>
                                    </p:anim>
                                    <p:anim calcmode="lin" valueType="num">
                                      <p:cBhvr>
                                        <p:cTn id="18" dur="1000" fill="hold"/>
                                        <p:tgtEl>
                                          <p:spTgt spid="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5" name="Rectangle 4"/>
          <p:cNvSpPr/>
          <p:nvPr/>
        </p:nvSpPr>
        <p:spPr>
          <a:xfrm>
            <a:off x="762000" y="304800"/>
            <a:ext cx="7467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ln>
                  <a:solidFill>
                    <a:sysClr val="windowText" lastClr="000000"/>
                  </a:solidFill>
                </a:ln>
                <a:solidFill>
                  <a:srgbClr val="FF3B0D"/>
                </a:solidFill>
                <a:latin typeface="Bernard MT Condensed" pitchFamily="18" charset="0"/>
                <a:ea typeface="+mn-ea"/>
              </a:rPr>
              <a:t>“This is good, and pleases God our Savior, who wants all men to be saved and to come to a knowledge of the truth. For there is one God and one mediator between God and men, the man Christ Jesus, who gave himself as a ransom for all men-the testimony given in its proper time.</a:t>
            </a:r>
          </a:p>
        </p:txBody>
      </p:sp>
      <p:sp>
        <p:nvSpPr>
          <p:cNvPr id="6" name="Rectangle 5"/>
          <p:cNvSpPr/>
          <p:nvPr/>
        </p:nvSpPr>
        <p:spPr>
          <a:xfrm>
            <a:off x="228600" y="4495800"/>
            <a:ext cx="8686800" cy="2185214"/>
          </a:xfrm>
          <a:prstGeom prst="rect">
            <a:avLst/>
          </a:prstGeom>
        </p:spPr>
        <p:txBody>
          <a:bodyPr>
            <a:spAutoFit/>
            <a:scene3d>
              <a:camera prst="orthographicFront"/>
              <a:lightRig rig="threePt" dir="t"/>
            </a:scene3d>
            <a:sp3d extrusionH="57150">
              <a:bevelT w="38100" h="38100"/>
            </a:sp3d>
          </a:bodyPr>
          <a:lstStyle/>
          <a:p>
            <a:pPr algn="ctr">
              <a:defRPr/>
            </a:pPr>
            <a:r>
              <a:rPr lang="en-US" sz="3400" b="1" dirty="0">
                <a:ln>
                  <a:solidFill>
                    <a:sysClr val="windowText" lastClr="000000"/>
                  </a:solidFill>
                </a:ln>
                <a:solidFill>
                  <a:srgbClr val="FAC950"/>
                </a:solidFill>
                <a:latin typeface="Bernard MT Condensed" pitchFamily="18" charset="0"/>
                <a:ea typeface="+mn-ea"/>
              </a:rPr>
              <a:t>And for this purpose I was appointed a herald and an apostle-I am telling the truth, I am not lying-and a teacher of the true faith to the Gentiles.” 1Timothy 2: 3-7</a:t>
            </a:r>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800" decel="100000"/>
                                        <p:tgtEl>
                                          <p:spTgt spid="5"/>
                                        </p:tgtEl>
                                      </p:cBhvr>
                                    </p:animEffect>
                                    <p:anim calcmode="lin" valueType="num">
                                      <p:cBhvr>
                                        <p:cTn id="8" dur="800" decel="100000" fill="hold"/>
                                        <p:tgtEl>
                                          <p:spTgt spid="5"/>
                                        </p:tgtEl>
                                        <p:attrNameLst>
                                          <p:attrName>style.rotation</p:attrName>
                                        </p:attrNameLst>
                                      </p:cBhvr>
                                      <p:tavLst>
                                        <p:tav tm="0">
                                          <p:val>
                                            <p:fltVal val="-90"/>
                                          </p:val>
                                        </p:tav>
                                        <p:tav tm="100000">
                                          <p:val>
                                            <p:fltVal val="0"/>
                                          </p:val>
                                        </p:tav>
                                      </p:tavLst>
                                    </p:anim>
                                    <p:anim calcmode="lin" valueType="num">
                                      <p:cBhvr>
                                        <p:cTn id="9" dur="800" decel="100000" fill="hold"/>
                                        <p:tgtEl>
                                          <p:spTgt spid="5"/>
                                        </p:tgtEl>
                                        <p:attrNameLst>
                                          <p:attrName>ppt_x</p:attrName>
                                        </p:attrNameLst>
                                      </p:cBhvr>
                                      <p:tavLst>
                                        <p:tav tm="0">
                                          <p:val>
                                            <p:strVal val="#ppt_x+0.4"/>
                                          </p:val>
                                        </p:tav>
                                        <p:tav tm="100000">
                                          <p:val>
                                            <p:strVal val="#ppt_x-0.05"/>
                                          </p:val>
                                        </p:tav>
                                      </p:tavLst>
                                    </p:anim>
                                    <p:anim calcmode="lin" valueType="num">
                                      <p:cBhvr>
                                        <p:cTn id="10" dur="800" decel="100000" fill="hold"/>
                                        <p:tgtEl>
                                          <p:spTgt spid="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800" decel="100000"/>
                                        <p:tgtEl>
                                          <p:spTgt spid="6"/>
                                        </p:tgtEl>
                                      </p:cBhvr>
                                    </p:animEffect>
                                    <p:anim calcmode="lin" valueType="num">
                                      <p:cBhvr>
                                        <p:cTn id="18" dur="800" decel="100000" fill="hold"/>
                                        <p:tgtEl>
                                          <p:spTgt spid="6"/>
                                        </p:tgtEl>
                                        <p:attrNameLst>
                                          <p:attrName>style.rotation</p:attrName>
                                        </p:attrNameLst>
                                      </p:cBhvr>
                                      <p:tavLst>
                                        <p:tav tm="0">
                                          <p:val>
                                            <p:fltVal val="-90"/>
                                          </p:val>
                                        </p:tav>
                                        <p:tav tm="100000">
                                          <p:val>
                                            <p:fltVal val="0"/>
                                          </p:val>
                                        </p:tav>
                                      </p:tavLst>
                                    </p:anim>
                                    <p:anim calcmode="lin" valueType="num">
                                      <p:cBhvr>
                                        <p:cTn id="19" dur="800" decel="100000" fill="hold"/>
                                        <p:tgtEl>
                                          <p:spTgt spid="6"/>
                                        </p:tgtEl>
                                        <p:attrNameLst>
                                          <p:attrName>ppt_x</p:attrName>
                                        </p:attrNameLst>
                                      </p:cBhvr>
                                      <p:tavLst>
                                        <p:tav tm="0">
                                          <p:val>
                                            <p:strVal val="#ppt_x+0.4"/>
                                          </p:val>
                                        </p:tav>
                                        <p:tav tm="100000">
                                          <p:val>
                                            <p:strVal val="#ppt_x-0.05"/>
                                          </p:val>
                                        </p:tav>
                                      </p:tavLst>
                                    </p:anim>
                                    <p:anim calcmode="lin" valueType="num">
                                      <p:cBhvr>
                                        <p:cTn id="20" dur="800" decel="100000" fill="hold"/>
                                        <p:tgtEl>
                                          <p:spTgt spid="6"/>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322</TotalTime>
  <Words>946</Words>
  <Application>Microsoft Macintosh PowerPoint</Application>
  <PresentationFormat>On-screen Show (4:3)</PresentationFormat>
  <Paragraphs>40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Impact</vt:lpstr>
      <vt:lpstr>Calibri</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8</cp:revision>
  <dcterms:created xsi:type="dcterms:W3CDTF">2013-03-27T20:52:37Z</dcterms:created>
  <dcterms:modified xsi:type="dcterms:W3CDTF">2018-02-14T21:31:45Z</dcterms:modified>
</cp:coreProperties>
</file>