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60" r:id="rId6"/>
    <p:sldId id="269" r:id="rId7"/>
    <p:sldId id="278" r:id="rId8"/>
    <p:sldId id="261" r:id="rId9"/>
    <p:sldId id="270" r:id="rId10"/>
    <p:sldId id="280" r:id="rId11"/>
    <p:sldId id="257" r:id="rId12"/>
    <p:sldId id="271" r:id="rId13"/>
    <p:sldId id="279" r:id="rId14"/>
    <p:sldId id="265"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3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5FA4BA5-F489-6A49-BFBB-CDC4E5255C40}" type="slidenum">
              <a:rPr lang="en-US"/>
              <a:pPr/>
              <a:t>‹#›</a:t>
            </a:fld>
            <a:endParaRPr lang="en-US"/>
          </a:p>
        </p:txBody>
      </p:sp>
    </p:spTree>
    <p:extLst>
      <p:ext uri="{BB962C8B-B14F-4D97-AF65-F5344CB8AC3E}">
        <p14:creationId xmlns:p14="http://schemas.microsoft.com/office/powerpoint/2010/main" val="2459680288"/>
      </p:ext>
    </p:extLst>
  </p:cSld>
  <p:clrMapOvr>
    <a:masterClrMapping/>
  </p:clrMapOvr>
  <p:transition xmlns:p14="http://schemas.microsoft.com/office/powerpoint/2010/mai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B3F766D-1875-7E48-8421-634442B17DCB}" type="slidenum">
              <a:rPr lang="en-US"/>
              <a:pPr/>
              <a:t>‹#›</a:t>
            </a:fld>
            <a:endParaRPr lang="en-US"/>
          </a:p>
        </p:txBody>
      </p:sp>
    </p:spTree>
    <p:extLst>
      <p:ext uri="{BB962C8B-B14F-4D97-AF65-F5344CB8AC3E}">
        <p14:creationId xmlns:p14="http://schemas.microsoft.com/office/powerpoint/2010/main" val="1051309873"/>
      </p:ext>
    </p:extLst>
  </p:cSld>
  <p:clrMapOvr>
    <a:masterClrMapping/>
  </p:clrMapOvr>
  <p:transition xmlns:p14="http://schemas.microsoft.com/office/powerpoint/2010/mai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FCC959A-943B-9B4D-93BD-D0D78A3A9219}" type="slidenum">
              <a:rPr lang="en-US"/>
              <a:pPr/>
              <a:t>‹#›</a:t>
            </a:fld>
            <a:endParaRPr lang="en-US"/>
          </a:p>
        </p:txBody>
      </p:sp>
    </p:spTree>
    <p:extLst>
      <p:ext uri="{BB962C8B-B14F-4D97-AF65-F5344CB8AC3E}">
        <p14:creationId xmlns:p14="http://schemas.microsoft.com/office/powerpoint/2010/main" val="3590873711"/>
      </p:ext>
    </p:extLst>
  </p:cSld>
  <p:clrMapOvr>
    <a:masterClrMapping/>
  </p:clrMapOvr>
  <p:transition xmlns:p14="http://schemas.microsoft.com/office/powerpoint/2010/mai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05FA279-3F4D-7A49-98C9-902A1892A968}" type="slidenum">
              <a:rPr lang="en-US"/>
              <a:pPr/>
              <a:t>‹#›</a:t>
            </a:fld>
            <a:endParaRPr lang="en-US"/>
          </a:p>
        </p:txBody>
      </p:sp>
    </p:spTree>
    <p:extLst>
      <p:ext uri="{BB962C8B-B14F-4D97-AF65-F5344CB8AC3E}">
        <p14:creationId xmlns:p14="http://schemas.microsoft.com/office/powerpoint/2010/main" val="1185368127"/>
      </p:ext>
    </p:extLst>
  </p:cSld>
  <p:clrMapOvr>
    <a:masterClrMapping/>
  </p:clrMapOvr>
  <p:transition xmlns:p14="http://schemas.microsoft.com/office/powerpoint/2010/mai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70CF8B6-55AA-6849-8050-94877E171D11}" type="slidenum">
              <a:rPr lang="en-US"/>
              <a:pPr/>
              <a:t>‹#›</a:t>
            </a:fld>
            <a:endParaRPr lang="en-US"/>
          </a:p>
        </p:txBody>
      </p:sp>
    </p:spTree>
    <p:extLst>
      <p:ext uri="{BB962C8B-B14F-4D97-AF65-F5344CB8AC3E}">
        <p14:creationId xmlns:p14="http://schemas.microsoft.com/office/powerpoint/2010/main" val="3804582341"/>
      </p:ext>
    </p:extLst>
  </p:cSld>
  <p:clrMapOvr>
    <a:masterClrMapping/>
  </p:clrMapOvr>
  <p:transition xmlns:p14="http://schemas.microsoft.com/office/powerpoint/2010/mai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F5531D2-EDDC-DB46-9B57-847C4AA2D0E6}" type="slidenum">
              <a:rPr lang="en-US"/>
              <a:pPr/>
              <a:t>‹#›</a:t>
            </a:fld>
            <a:endParaRPr lang="en-US"/>
          </a:p>
        </p:txBody>
      </p:sp>
    </p:spTree>
    <p:extLst>
      <p:ext uri="{BB962C8B-B14F-4D97-AF65-F5344CB8AC3E}">
        <p14:creationId xmlns:p14="http://schemas.microsoft.com/office/powerpoint/2010/main" val="4213231164"/>
      </p:ext>
    </p:extLst>
  </p:cSld>
  <p:clrMapOvr>
    <a:masterClrMapping/>
  </p:clrMapOvr>
  <p:transition xmlns:p14="http://schemas.microsoft.com/office/powerpoint/2010/mai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8F5FFC77-27FA-564C-AA3A-9F83D0F487D9}" type="slidenum">
              <a:rPr lang="en-US"/>
              <a:pPr/>
              <a:t>‹#›</a:t>
            </a:fld>
            <a:endParaRPr lang="en-US"/>
          </a:p>
        </p:txBody>
      </p:sp>
    </p:spTree>
    <p:extLst>
      <p:ext uri="{BB962C8B-B14F-4D97-AF65-F5344CB8AC3E}">
        <p14:creationId xmlns:p14="http://schemas.microsoft.com/office/powerpoint/2010/main" val="1600008112"/>
      </p:ext>
    </p:extLst>
  </p:cSld>
  <p:clrMapOvr>
    <a:masterClrMapping/>
  </p:clrMapOvr>
  <p:transition xmlns:p14="http://schemas.microsoft.com/office/powerpoint/2010/mai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56264C0-8C02-8F42-B082-D668593610EE}" type="slidenum">
              <a:rPr lang="en-US"/>
              <a:pPr/>
              <a:t>‹#›</a:t>
            </a:fld>
            <a:endParaRPr lang="en-US"/>
          </a:p>
        </p:txBody>
      </p:sp>
    </p:spTree>
    <p:extLst>
      <p:ext uri="{BB962C8B-B14F-4D97-AF65-F5344CB8AC3E}">
        <p14:creationId xmlns:p14="http://schemas.microsoft.com/office/powerpoint/2010/main" val="1595667604"/>
      </p:ext>
    </p:extLst>
  </p:cSld>
  <p:clrMapOvr>
    <a:masterClrMapping/>
  </p:clrMapOvr>
  <p:transition xmlns:p14="http://schemas.microsoft.com/office/powerpoint/2010/mai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5E9FDAC-3305-8F43-83AF-A244AF89B338}" type="slidenum">
              <a:rPr lang="en-US"/>
              <a:pPr/>
              <a:t>‹#›</a:t>
            </a:fld>
            <a:endParaRPr lang="en-US"/>
          </a:p>
        </p:txBody>
      </p:sp>
    </p:spTree>
    <p:extLst>
      <p:ext uri="{BB962C8B-B14F-4D97-AF65-F5344CB8AC3E}">
        <p14:creationId xmlns:p14="http://schemas.microsoft.com/office/powerpoint/2010/main" val="2450166170"/>
      </p:ext>
    </p:extLst>
  </p:cSld>
  <p:clrMapOvr>
    <a:masterClrMapping/>
  </p:clrMapOvr>
  <p:transition xmlns:p14="http://schemas.microsoft.com/office/powerpoint/2010/mai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829F442-B0BE-B349-ADCB-D7E0FDDFF96A}" type="slidenum">
              <a:rPr lang="en-US"/>
              <a:pPr/>
              <a:t>‹#›</a:t>
            </a:fld>
            <a:endParaRPr lang="en-US"/>
          </a:p>
        </p:txBody>
      </p:sp>
    </p:spTree>
    <p:extLst>
      <p:ext uri="{BB962C8B-B14F-4D97-AF65-F5344CB8AC3E}">
        <p14:creationId xmlns:p14="http://schemas.microsoft.com/office/powerpoint/2010/main" val="3690647050"/>
      </p:ext>
    </p:extLst>
  </p:cSld>
  <p:clrMapOvr>
    <a:masterClrMapping/>
  </p:clrMapOvr>
  <p:transition xmlns:p14="http://schemas.microsoft.com/office/powerpoint/2010/mai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70DB007-7CC2-1645-905F-C576494D7BCC}" type="slidenum">
              <a:rPr lang="en-US"/>
              <a:pPr/>
              <a:t>‹#›</a:t>
            </a:fld>
            <a:endParaRPr lang="en-US"/>
          </a:p>
        </p:txBody>
      </p:sp>
    </p:spTree>
    <p:extLst>
      <p:ext uri="{BB962C8B-B14F-4D97-AF65-F5344CB8AC3E}">
        <p14:creationId xmlns:p14="http://schemas.microsoft.com/office/powerpoint/2010/main" val="1376857275"/>
      </p:ext>
    </p:extLst>
  </p:cSld>
  <p:clrMapOvr>
    <a:masterClrMapping/>
  </p:clrMapOvr>
  <p:transition xmlns:p14="http://schemas.microsoft.com/office/powerpoint/2010/main">
    <p:newsflash/>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CE6FC6DD-B66B-654F-8198-72F0F167179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newsflash/>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King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2286000" y="0"/>
            <a:ext cx="4572000" cy="3785652"/>
          </a:xfrm>
          <a:prstGeom prst="rect">
            <a:avLst/>
          </a:prstGeom>
        </p:spPr>
        <p:txBody>
          <a:bodyPr>
            <a:spAutoFit/>
          </a:bodyPr>
          <a:lstStyle/>
          <a:p>
            <a:pPr algn="ctr">
              <a:defRPr/>
            </a:pPr>
            <a:r>
              <a:rPr lang="en-US" sz="4800" b="1" dirty="0">
                <a:ln>
                  <a:solidFill>
                    <a:sysClr val="windowText" lastClr="000000"/>
                  </a:solidFill>
                </a:ln>
                <a:solidFill>
                  <a:schemeClr val="bg1"/>
                </a:solidFill>
                <a:latin typeface="Bernard MT Condensed" pitchFamily="18" charset="0"/>
                <a:ea typeface="+mn-ea"/>
              </a:rPr>
              <a:t>David was kingdom-minded. Saul was other-minded (Philippians 3:15).</a:t>
            </a:r>
          </a:p>
        </p:txBody>
      </p:sp>
      <p:sp>
        <p:nvSpPr>
          <p:cNvPr id="5" name="Rectangle 4"/>
          <p:cNvSpPr/>
          <p:nvPr/>
        </p:nvSpPr>
        <p:spPr>
          <a:xfrm>
            <a:off x="152400" y="4572000"/>
            <a:ext cx="8839200" cy="2123658"/>
          </a:xfrm>
          <a:prstGeom prst="rect">
            <a:avLst/>
          </a:prstGeom>
        </p:spPr>
        <p:txBody>
          <a:bodyPr>
            <a:spAutoFit/>
          </a:bodyPr>
          <a:lstStyle/>
          <a:p>
            <a:pPr algn="ctr">
              <a:defRPr/>
            </a:pPr>
            <a:r>
              <a:rPr lang="en-US" sz="4400" b="1" dirty="0">
                <a:ln>
                  <a:solidFill>
                    <a:sysClr val="windowText" lastClr="000000"/>
                  </a:solidFill>
                </a:ln>
                <a:solidFill>
                  <a:srgbClr val="3366FF"/>
                </a:solidFill>
                <a:latin typeface="Bernard MT Condensed" pitchFamily="18" charset="0"/>
                <a:ea typeface="+mn-ea"/>
              </a:rPr>
              <a:t>Saul’s kingdom was temporary, but David’s would prove eternal (2 Samuel 7:13; 16; 24-25; 26; 29).</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762000" y="1143000"/>
            <a:ext cx="7543800" cy="1661993"/>
          </a:xfrm>
          <a:prstGeom prst="rect">
            <a:avLst/>
          </a:prstGeom>
        </p:spPr>
        <p:txBody>
          <a:bodyPr>
            <a:spAutoFit/>
          </a:bodyPr>
          <a:lstStyle/>
          <a:p>
            <a:pPr>
              <a:defRPr/>
            </a:pPr>
            <a:r>
              <a:rPr lang="en-US" sz="3400" b="1" dirty="0">
                <a:ln>
                  <a:solidFill>
                    <a:sysClr val="windowText" lastClr="000000"/>
                  </a:solidFill>
                </a:ln>
                <a:solidFill>
                  <a:srgbClr val="FF3B0D"/>
                </a:solidFill>
                <a:latin typeface="Bernard MT Condensed" pitchFamily="18" charset="0"/>
                <a:ea typeface="+mn-ea"/>
              </a:rPr>
              <a:t>God established an everlasting covenant with David (2 Samuel 23:5), and promised him an everlasting kingdom:</a:t>
            </a:r>
          </a:p>
        </p:txBody>
      </p:sp>
      <p:sp>
        <p:nvSpPr>
          <p:cNvPr id="5" name="Rectangle 4"/>
          <p:cNvSpPr/>
          <p:nvPr/>
        </p:nvSpPr>
        <p:spPr>
          <a:xfrm>
            <a:off x="1295400" y="2895600"/>
            <a:ext cx="7620000" cy="3754874"/>
          </a:xfrm>
          <a:prstGeom prst="rect">
            <a:avLst/>
          </a:prstGeom>
        </p:spPr>
        <p:txBody>
          <a:bodyPr>
            <a:spAutoFit/>
          </a:bodyPr>
          <a:lstStyle/>
          <a:p>
            <a:pPr>
              <a:defRPr/>
            </a:pPr>
            <a:r>
              <a:rPr lang="en-US" sz="3400" b="1" dirty="0">
                <a:ln>
                  <a:solidFill>
                    <a:sysClr val="windowText" lastClr="000000"/>
                  </a:solidFill>
                </a:ln>
                <a:solidFill>
                  <a:srgbClr val="FAC950"/>
                </a:solidFill>
                <a:latin typeface="Bernard MT Condensed" pitchFamily="18" charset="0"/>
                <a:ea typeface="+mn-ea"/>
              </a:rPr>
              <a:t>“He is the one who will build a house for my Name, and I will establish the throne of his kingdom forever. I will be his father, and he will be my son…Your house and your kingdom will endure forever before me; your throne will be established forever'" </a:t>
            </a:r>
          </a:p>
          <a:p>
            <a:pPr>
              <a:defRPr/>
            </a:pPr>
            <a:r>
              <a:rPr lang="en-US" sz="3400" b="1" dirty="0">
                <a:ln>
                  <a:solidFill>
                    <a:sysClr val="windowText" lastClr="000000"/>
                  </a:solidFill>
                </a:ln>
                <a:solidFill>
                  <a:srgbClr val="FAC950"/>
                </a:solidFill>
                <a:latin typeface="Bernard MT Condensed" pitchFamily="18" charset="0"/>
                <a:ea typeface="+mn-ea"/>
              </a:rPr>
              <a:t>(2 Samuel 7:13-14; 16).</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0" y="304800"/>
            <a:ext cx="7696200" cy="2062103"/>
          </a:xfrm>
          <a:prstGeom prst="rect">
            <a:avLst/>
          </a:prstGeom>
        </p:spPr>
        <p:txBody>
          <a:bodyPr>
            <a:spAutoFit/>
          </a:bodyPr>
          <a:lstStyle/>
          <a:p>
            <a:pPr algn="ctr">
              <a:defRPr/>
            </a:pPr>
            <a:r>
              <a:rPr lang="en-US" sz="3200" b="1" dirty="0">
                <a:ln>
                  <a:solidFill>
                    <a:sysClr val="windowText" lastClr="000000"/>
                  </a:solidFill>
                </a:ln>
                <a:solidFill>
                  <a:srgbClr val="FAC950"/>
                </a:solidFill>
                <a:latin typeface="Bernard MT Condensed" pitchFamily="18" charset="0"/>
                <a:ea typeface="+mn-ea"/>
              </a:rPr>
              <a:t>David’s kingdom provided a glimpse of God’s future rule on the earth, and served as a model to all other nations pointing them toward His future kingdom.</a:t>
            </a:r>
          </a:p>
        </p:txBody>
      </p:sp>
      <p:sp>
        <p:nvSpPr>
          <p:cNvPr id="5" name="Rectangle 4"/>
          <p:cNvSpPr/>
          <p:nvPr/>
        </p:nvSpPr>
        <p:spPr>
          <a:xfrm>
            <a:off x="2667000" y="4572000"/>
            <a:ext cx="6324600" cy="2062103"/>
          </a:xfrm>
          <a:prstGeom prst="rect">
            <a:avLst/>
          </a:prstGeom>
        </p:spPr>
        <p:txBody>
          <a:bodyPr>
            <a:spAutoFit/>
          </a:bodyPr>
          <a:lstStyle/>
          <a:p>
            <a:pPr algn="ctr">
              <a:defRPr/>
            </a:pPr>
            <a:r>
              <a:rPr lang="en-US" sz="3200" b="1" dirty="0">
                <a:ln>
                  <a:solidFill>
                    <a:sysClr val="windowText" lastClr="000000"/>
                  </a:solidFill>
                </a:ln>
                <a:solidFill>
                  <a:srgbClr val="FAC950"/>
                </a:solidFill>
                <a:latin typeface="Bernard MT Condensed" pitchFamily="18" charset="0"/>
                <a:ea typeface="+mn-ea"/>
              </a:rPr>
              <a:t>It forecasted the coming of the Messiah, the anointed King that would bring salvation and deliverance to the nations.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1066800" y="1676400"/>
            <a:ext cx="7010400" cy="2123658"/>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FAC950"/>
                </a:solidFill>
                <a:latin typeface="Bernard MT Condensed" pitchFamily="18" charset="0"/>
                <a:ea typeface="+mn-ea"/>
              </a:rPr>
              <a:t>Of particular interest in the Davidic covenant is that the kingdom will be forever. </a:t>
            </a:r>
          </a:p>
        </p:txBody>
      </p:sp>
      <p:sp>
        <p:nvSpPr>
          <p:cNvPr id="5" name="Rectangle 4"/>
          <p:cNvSpPr/>
          <p:nvPr/>
        </p:nvSpPr>
        <p:spPr>
          <a:xfrm>
            <a:off x="381000" y="4572000"/>
            <a:ext cx="8382000" cy="2123658"/>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3366FF"/>
                </a:solidFill>
                <a:latin typeface="Bernard MT Condensed" pitchFamily="18" charset="0"/>
                <a:ea typeface="+mn-ea"/>
              </a:rPr>
              <a:t>This goes far beyond future kings of Judah right down to the throne of Christ.</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15364" name="Rectangle 4"/>
          <p:cNvSpPr>
            <a:spLocks noChangeArrowheads="1"/>
          </p:cNvSpPr>
          <p:nvPr/>
        </p:nvSpPr>
        <p:spPr bwMode="auto">
          <a:xfrm>
            <a:off x="1295400" y="1524000"/>
            <a:ext cx="7315200" cy="483209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400" b="1" dirty="0">
                <a:solidFill>
                  <a:schemeClr val="bg1"/>
                </a:solidFill>
                <a:latin typeface="Bernard MT Condensed" pitchFamily="18" charset="0"/>
                <a:ea typeface="Times New Roman" pitchFamily="18" charset="0"/>
              </a:rPr>
              <a:t>“He will be great and will be called the Son of the Most High. The Lord God will give him the throne of his father David, and he will reign over the house of Jacob forever; his kingdom will never end” (Luke 1:32-33). </a:t>
            </a:r>
            <a:endParaRPr lang="en-US" sz="4400" b="1" dirty="0">
              <a:solidFill>
                <a:schemeClr val="bg1"/>
              </a:solidFill>
              <a:latin typeface="Bernard MT Condensed" pitchFamily="18" charset="0"/>
              <a:ea typeface="+mn-ea"/>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p:cTn id="7" dur="1000" fill="hold"/>
                                        <p:tgtEl>
                                          <p:spTgt spid="15364"/>
                                        </p:tgtEl>
                                        <p:attrNameLst>
                                          <p:attrName>ppt_w</p:attrName>
                                        </p:attrNameLst>
                                      </p:cBhvr>
                                      <p:tavLst>
                                        <p:tav tm="0">
                                          <p:val>
                                            <p:strVal val="#ppt_w+.3"/>
                                          </p:val>
                                        </p:tav>
                                        <p:tav tm="100000">
                                          <p:val>
                                            <p:strVal val="#ppt_w"/>
                                          </p:val>
                                        </p:tav>
                                      </p:tavLst>
                                    </p:anim>
                                    <p:anim calcmode="lin" valueType="num">
                                      <p:cBhvr>
                                        <p:cTn id="8" dur="1000" fill="hold"/>
                                        <p:tgtEl>
                                          <p:spTgt spid="15364"/>
                                        </p:tgtEl>
                                        <p:attrNameLst>
                                          <p:attrName>ppt_h</p:attrName>
                                        </p:attrNameLst>
                                      </p:cBhvr>
                                      <p:tavLst>
                                        <p:tav tm="0">
                                          <p:val>
                                            <p:strVal val="#ppt_h"/>
                                          </p:val>
                                        </p:tav>
                                        <p:tav tm="100000">
                                          <p:val>
                                            <p:strVal val="#ppt_h"/>
                                          </p:val>
                                        </p:tav>
                                      </p:tavLst>
                                    </p:anim>
                                    <p:animEffect transition="in" filter="fade">
                                      <p:cBhvr>
                                        <p:cTn id="9" dur="1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486400" y="0"/>
            <a:ext cx="3657600" cy="307777"/>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FF3B0D"/>
                </a:solidFill>
                <a:latin typeface="Bernard MT Condensed" pitchFamily="18" charset="0"/>
                <a:ea typeface="+mn-ea"/>
              </a:rPr>
              <a:t>Discovering the King of Missions</a:t>
            </a:r>
          </a:p>
        </p:txBody>
      </p:sp>
      <p:sp>
        <p:nvSpPr>
          <p:cNvPr id="4" name="Rectangle 3"/>
          <p:cNvSpPr/>
          <p:nvPr/>
        </p:nvSpPr>
        <p:spPr>
          <a:xfrm>
            <a:off x="228600" y="228600"/>
            <a:ext cx="8686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3B0D"/>
                </a:solidFill>
                <a:latin typeface="Bernard MT Condensed" pitchFamily="18" charset="0"/>
                <a:ea typeface="+mn-ea"/>
              </a:rPr>
              <a:t>“For to us a child is born, to us a son is given, and the government will be on his shoulders. And he will be called Wonderful Counselor, Mighty God, Everlasting Father, Prince of Peace.</a:t>
            </a:r>
          </a:p>
        </p:txBody>
      </p:sp>
      <p:sp>
        <p:nvSpPr>
          <p:cNvPr id="5" name="Rectangle 4"/>
          <p:cNvSpPr/>
          <p:nvPr/>
        </p:nvSpPr>
        <p:spPr>
          <a:xfrm>
            <a:off x="2286000" y="2590800"/>
            <a:ext cx="4572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Of the increase of his government and peace there will be no end.</a:t>
            </a:r>
          </a:p>
        </p:txBody>
      </p:sp>
      <p:sp>
        <p:nvSpPr>
          <p:cNvPr id="6" name="Rectangle 5"/>
          <p:cNvSpPr/>
          <p:nvPr/>
        </p:nvSpPr>
        <p:spPr>
          <a:xfrm>
            <a:off x="304800" y="4648200"/>
            <a:ext cx="8534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AC950"/>
                </a:solidFill>
                <a:latin typeface="Bernard MT Condensed" pitchFamily="18" charset="0"/>
                <a:ea typeface="+mn-ea"/>
              </a:rPr>
              <a:t>He will reign on David's throne and over his kingdom, establishing and upholding it with justice and righteousness from that time on and forever” (Isaiah 9:6-7).</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3" name="Rectangle 2"/>
          <p:cNvSpPr/>
          <p:nvPr/>
        </p:nvSpPr>
        <p:spPr>
          <a:xfrm>
            <a:off x="914400" y="1447800"/>
            <a:ext cx="6934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“Christian missions is the announcement, embodiment and extension of Christ’s reign in the world.” (Engel and </a:t>
            </a:r>
            <a:r>
              <a:rPr lang="en-US" sz="3600" b="1" dirty="0" err="1">
                <a:ln>
                  <a:solidFill>
                    <a:sysClr val="windowText" lastClr="000000"/>
                  </a:solidFill>
                </a:ln>
                <a:solidFill>
                  <a:srgbClr val="FAC950"/>
                </a:solidFill>
                <a:latin typeface="Bernard MT Condensed" pitchFamily="18" charset="0"/>
                <a:ea typeface="+mn-ea"/>
              </a:rPr>
              <a:t>Dyrness</a:t>
            </a:r>
            <a:r>
              <a:rPr lang="en-US" sz="3600" b="1" dirty="0">
                <a:ln>
                  <a:solidFill>
                    <a:sysClr val="windowText" lastClr="000000"/>
                  </a:solidFill>
                </a:ln>
                <a:solidFill>
                  <a:srgbClr val="FAC950"/>
                </a:solidFill>
                <a:latin typeface="Bernard MT Condensed" pitchFamily="18" charset="0"/>
                <a:ea typeface="+mn-ea"/>
              </a:rPr>
              <a:t> 2000, 26)</a:t>
            </a:r>
          </a:p>
        </p:txBody>
      </p:sp>
      <p:sp>
        <p:nvSpPr>
          <p:cNvPr id="4" name="Rectangle 3"/>
          <p:cNvSpPr/>
          <p:nvPr/>
        </p:nvSpPr>
        <p:spPr>
          <a:xfrm>
            <a:off x="2286000" y="4648200"/>
            <a:ext cx="6629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God had always planned for His people to have a king and to be part of a kingdom.</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0" y="609600"/>
            <a:ext cx="8305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chemeClr val="bg1"/>
                </a:solidFill>
                <a:latin typeface="Bernard MT Condensed" pitchFamily="18" charset="0"/>
                <a:ea typeface="+mn-ea"/>
              </a:rPr>
              <a:t>God had promised Abraham in Genesis 17:6-8: “I will make you very fruitful; I will make nations of you, and kings will come from you.</a:t>
            </a:r>
          </a:p>
        </p:txBody>
      </p:sp>
      <p:sp>
        <p:nvSpPr>
          <p:cNvPr id="5" name="Rectangle 4"/>
          <p:cNvSpPr/>
          <p:nvPr/>
        </p:nvSpPr>
        <p:spPr>
          <a:xfrm>
            <a:off x="533400" y="4648200"/>
            <a:ext cx="8610600" cy="2062103"/>
          </a:xfrm>
          <a:prstGeom prst="rect">
            <a:avLst/>
          </a:prstGeom>
        </p:spPr>
        <p:txBody>
          <a:bodyPr>
            <a:spAutoFit/>
            <a:scene3d>
              <a:camera prst="orthographicFront"/>
              <a:lightRig rig="threePt" dir="t"/>
            </a:scene3d>
            <a:sp3d extrusionH="57150">
              <a:bevelT w="38100" h="38100"/>
            </a:sp3d>
          </a:bodyPr>
          <a:lstStyle/>
          <a:p>
            <a:pPr algn="r">
              <a:defRPr/>
            </a:pPr>
            <a:r>
              <a:rPr lang="en-US" sz="3200" b="1" dirty="0">
                <a:solidFill>
                  <a:schemeClr val="bg1"/>
                </a:solidFill>
                <a:latin typeface="Bernard MT Condensed" pitchFamily="18" charset="0"/>
                <a:ea typeface="+mn-ea"/>
              </a:rPr>
              <a:t>I will establish my covenant as an everlasting covenant between me and you and your descendants after you for the generations to come, to be your God and the God of your descendants after you.”</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533400" y="838200"/>
            <a:ext cx="8001000" cy="2862322"/>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Dying Jacob prophesied, “The scepter will not depart from Judah, nor the ruler's staff from between his feet, until he comes to whom it belongs and the obedience of the nations is his” (Genesis 49:10).</a:t>
            </a:r>
          </a:p>
        </p:txBody>
      </p:sp>
      <p:sp>
        <p:nvSpPr>
          <p:cNvPr id="5" name="Rectangle 4"/>
          <p:cNvSpPr/>
          <p:nvPr/>
        </p:nvSpPr>
        <p:spPr>
          <a:xfrm>
            <a:off x="1295400" y="4648200"/>
            <a:ext cx="6400800" cy="1754326"/>
          </a:xfrm>
          <a:prstGeom prst="rect">
            <a:avLst/>
          </a:prstGeom>
        </p:spPr>
        <p:txBody>
          <a:bodyPr>
            <a:spAutoFit/>
          </a:bodyPr>
          <a:lstStyle/>
          <a:p>
            <a:pPr algn="ctr">
              <a:defRPr/>
            </a:pPr>
            <a:r>
              <a:rPr lang="en-US" sz="3600" b="1" dirty="0">
                <a:ln>
                  <a:solidFill>
                    <a:sysClr val="windowText" lastClr="000000"/>
                  </a:solidFill>
                </a:ln>
                <a:solidFill>
                  <a:srgbClr val="3366FF"/>
                </a:solidFill>
                <a:latin typeface="Bernard MT Condensed" pitchFamily="18" charset="0"/>
                <a:ea typeface="+mn-ea"/>
              </a:rPr>
              <a:t>Jacob saw that from the royal tribe of Judah, a scepter or “staff of authority” would remain.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838200" y="1295400"/>
            <a:ext cx="4343400" cy="3970318"/>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chemeClr val="bg1"/>
                </a:solidFill>
                <a:latin typeface="Bernard MT Condensed" pitchFamily="18" charset="0"/>
                <a:ea typeface="+mn-ea"/>
              </a:rPr>
              <a:t>Jacob also looked far ahead to the coming of the Messiah, Jesus Christ, who was a descendant from the royal line of David, and would be king.</a:t>
            </a:r>
          </a:p>
        </p:txBody>
      </p:sp>
      <p:pic>
        <p:nvPicPr>
          <p:cNvPr id="6147" name="Picture 3" descr="C:\Users\Candra Poitras\Pictures\KingJesus[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05400" y="2093914"/>
            <a:ext cx="3886200" cy="4560886"/>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diamond(in)">
                                      <p:cBhvr>
                                        <p:cTn id="12"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457200" y="1295400"/>
            <a:ext cx="8153400" cy="4401205"/>
          </a:xfrm>
          <a:prstGeom prst="rect">
            <a:avLst/>
          </a:prstGeom>
          <a:solidFill>
            <a:srgbClr val="FAC950"/>
          </a:solidFill>
          <a:scene3d>
            <a:camera prst="orthographicFront"/>
            <a:lightRig rig="threePt" dir="t"/>
          </a:scene3d>
          <a:sp3d>
            <a:bevelT/>
          </a:sp3d>
        </p:spPr>
        <p:txBody>
          <a:bodyPr>
            <a:spAutoFit/>
            <a:sp3d extrusionH="57150">
              <a:bevelT w="38100" h="38100"/>
            </a:sp3d>
          </a:bodyPr>
          <a:lstStyle/>
          <a:p>
            <a:pPr algn="ctr">
              <a:defRPr/>
            </a:pPr>
            <a:r>
              <a:rPr lang="en-US" sz="4000" b="1" dirty="0">
                <a:solidFill>
                  <a:srgbClr val="3366FF"/>
                </a:solidFill>
                <a:latin typeface="Bernard MT Condensed" pitchFamily="18" charset="0"/>
                <a:ea typeface="+mn-ea"/>
              </a:rPr>
              <a:t>“When you enter the land the LORD your God is giving you and have taken possession of it and settled in it, and you say, "Let us set a king over us like all the nations around us," be sure to appoint over you the king the LORD your God chooses” (Deuteronomy 17:14-15).</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791200" y="0"/>
            <a:ext cx="33528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304800" y="304800"/>
            <a:ext cx="85344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As is often the case, people got ahead of God, rather than stay synchronized with His purpose and timing.</a:t>
            </a:r>
          </a:p>
        </p:txBody>
      </p:sp>
      <p:sp>
        <p:nvSpPr>
          <p:cNvPr id="5" name="Rectangle 4"/>
          <p:cNvSpPr/>
          <p:nvPr/>
        </p:nvSpPr>
        <p:spPr>
          <a:xfrm>
            <a:off x="990600" y="2133600"/>
            <a:ext cx="7239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They demanded for a king. The problem was not with their request, but their motivation.</a:t>
            </a:r>
          </a:p>
        </p:txBody>
      </p:sp>
      <p:sp>
        <p:nvSpPr>
          <p:cNvPr id="6" name="Rectangle 5"/>
          <p:cNvSpPr/>
          <p:nvPr/>
        </p:nvSpPr>
        <p:spPr>
          <a:xfrm>
            <a:off x="381000" y="4572000"/>
            <a:ext cx="8458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They wanted to be like other nations (1 Samuel 8:20); and to conform to their environment around them instead of bringing transformation.</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762000" y="1143000"/>
            <a:ext cx="5943600" cy="1200329"/>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So, God gave them a king, Saul, from the tribe of Benjamin.</a:t>
            </a:r>
          </a:p>
        </p:txBody>
      </p:sp>
      <p:sp>
        <p:nvSpPr>
          <p:cNvPr id="5" name="Rectangle 4"/>
          <p:cNvSpPr/>
          <p:nvPr/>
        </p:nvSpPr>
        <p:spPr>
          <a:xfrm>
            <a:off x="3048000" y="5486400"/>
            <a:ext cx="5943600" cy="1200329"/>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He eventually proved rebellious, disobedient, and a total failure.</a:t>
            </a:r>
          </a:p>
        </p:txBody>
      </p:sp>
      <p:pic>
        <p:nvPicPr>
          <p:cNvPr id="9219" name="Picture 3" descr="C:\Users\Candra Poitras\Pictures\king_saul[1].jpg"/>
          <p:cNvPicPr>
            <a:picLocks noChangeAspect="1" noChangeArrowheads="1"/>
          </p:cNvPicPr>
          <p:nvPr/>
        </p:nvPicPr>
        <p:blipFill>
          <a:blip r:embed="rId2">
            <a:grayscl/>
          </a:blip>
          <a:srcRect/>
          <a:stretch>
            <a:fillRect/>
          </a:stretch>
        </p:blipFill>
        <p:spPr bwMode="auto">
          <a:xfrm>
            <a:off x="3581400" y="2362200"/>
            <a:ext cx="2381250" cy="31337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9219"/>
                                        </p:tgtEl>
                                        <p:attrNameLst>
                                          <p:attrName>style.visibility</p:attrName>
                                        </p:attrNameLst>
                                      </p:cBhvr>
                                      <p:to>
                                        <p:strVal val="visible"/>
                                      </p:to>
                                    </p:set>
                                    <p:animScale>
                                      <p:cBhvr>
                                        <p:cTn id="14" dur="1000" decel="50000" fill="hold">
                                          <p:stCondLst>
                                            <p:cond delay="0"/>
                                          </p:stCondLst>
                                        </p:cTn>
                                        <p:tgtEl>
                                          <p:spTgt spid="92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19"/>
                                        </p:tgtEl>
                                        <p:attrNameLst>
                                          <p:attrName>ppt_x</p:attrName>
                                          <p:attrName>ppt_y</p:attrName>
                                        </p:attrNameLst>
                                      </p:cBhvr>
                                    </p:animMotion>
                                    <p:animEffect transition="in" filter="fade">
                                      <p:cBhvr>
                                        <p:cTn id="16" dur="1000"/>
                                        <p:tgtEl>
                                          <p:spTgt spid="9219"/>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King of Missions</a:t>
            </a:r>
          </a:p>
        </p:txBody>
      </p:sp>
      <p:sp>
        <p:nvSpPr>
          <p:cNvPr id="4" name="Rectangle 3"/>
          <p:cNvSpPr/>
          <p:nvPr/>
        </p:nvSpPr>
        <p:spPr>
          <a:xfrm>
            <a:off x="0" y="533400"/>
            <a:ext cx="7315200" cy="1754326"/>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God had something better—and someone better—in mind. This would be David, a man after God’s own heart.</a:t>
            </a:r>
          </a:p>
        </p:txBody>
      </p:sp>
      <p:sp>
        <p:nvSpPr>
          <p:cNvPr id="5" name="Rectangle 4"/>
          <p:cNvSpPr/>
          <p:nvPr/>
        </p:nvSpPr>
        <p:spPr>
          <a:xfrm>
            <a:off x="1981200" y="4672786"/>
            <a:ext cx="7010400" cy="2185214"/>
          </a:xfrm>
          <a:prstGeom prst="rect">
            <a:avLst/>
          </a:prstGeom>
        </p:spPr>
        <p:txBody>
          <a:bodyPr>
            <a:spAutoFit/>
          </a:bodyPr>
          <a:lstStyle/>
          <a:p>
            <a:pPr algn="ctr">
              <a:defRPr/>
            </a:pPr>
            <a:r>
              <a:rPr lang="en-US" sz="3400" b="1" dirty="0">
                <a:ln>
                  <a:solidFill>
                    <a:sysClr val="windowText" lastClr="000000"/>
                  </a:solidFill>
                </a:ln>
                <a:solidFill>
                  <a:srgbClr val="FAC950"/>
                </a:solidFill>
                <a:latin typeface="Bernard MT Condensed" pitchFamily="18" charset="0"/>
                <a:ea typeface="+mn-ea"/>
              </a:rPr>
              <a:t>In contrast, Saul had only desired to build a monument to himself (1 Samuel 15:12). David’s heart’s desire was to build a house for God (2 Samuel 7:1).</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342</TotalTime>
  <Words>895</Words>
  <Application>Microsoft Macintosh PowerPoint</Application>
  <PresentationFormat>On-screen Show (4:3)</PresentationFormat>
  <Paragraphs>46</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4</cp:revision>
  <dcterms:created xsi:type="dcterms:W3CDTF">2013-03-27T20:52:37Z</dcterms:created>
  <dcterms:modified xsi:type="dcterms:W3CDTF">2018-02-14T21:36:58Z</dcterms:modified>
</cp:coreProperties>
</file>