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2156FF"/>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1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2B0BB30-D983-4C48-BC25-571661B39134}" type="slidenum">
              <a:rPr lang="en-US"/>
              <a:pPr/>
              <a:t>‹#›</a:t>
            </a:fld>
            <a:endParaRPr lang="en-US"/>
          </a:p>
        </p:txBody>
      </p:sp>
    </p:spTree>
    <p:extLst>
      <p:ext uri="{BB962C8B-B14F-4D97-AF65-F5344CB8AC3E}">
        <p14:creationId xmlns:p14="http://schemas.microsoft.com/office/powerpoint/2010/main" val="3720593197"/>
      </p:ext>
    </p:extLst>
  </p:cSld>
  <p:clrMapOvr>
    <a:masterClrMapping/>
  </p:clrMapOvr>
  <p:transition xmlns:p14="http://schemas.microsoft.com/office/powerpoint/2010/mai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B8523F9-4506-2F4D-B8CF-DD00D69A5E3D}" type="slidenum">
              <a:rPr lang="en-US"/>
              <a:pPr/>
              <a:t>‹#›</a:t>
            </a:fld>
            <a:endParaRPr lang="en-US"/>
          </a:p>
        </p:txBody>
      </p:sp>
    </p:spTree>
    <p:extLst>
      <p:ext uri="{BB962C8B-B14F-4D97-AF65-F5344CB8AC3E}">
        <p14:creationId xmlns:p14="http://schemas.microsoft.com/office/powerpoint/2010/main" val="843381988"/>
      </p:ext>
    </p:extLst>
  </p:cSld>
  <p:clrMapOvr>
    <a:masterClrMapping/>
  </p:clrMapOvr>
  <p:transition xmlns:p14="http://schemas.microsoft.com/office/powerpoint/2010/mai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4EF5D0B-4D5A-294D-A57E-B241D092D681}" type="slidenum">
              <a:rPr lang="en-US"/>
              <a:pPr/>
              <a:t>‹#›</a:t>
            </a:fld>
            <a:endParaRPr lang="en-US"/>
          </a:p>
        </p:txBody>
      </p:sp>
    </p:spTree>
    <p:extLst>
      <p:ext uri="{BB962C8B-B14F-4D97-AF65-F5344CB8AC3E}">
        <p14:creationId xmlns:p14="http://schemas.microsoft.com/office/powerpoint/2010/main" val="914932165"/>
      </p:ext>
    </p:extLst>
  </p:cSld>
  <p:clrMapOvr>
    <a:masterClrMapping/>
  </p:clrMapOvr>
  <p:transition xmlns:p14="http://schemas.microsoft.com/office/powerpoint/2010/mai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0AF2639-BC73-D242-909F-56BF9A14C348}" type="slidenum">
              <a:rPr lang="en-US"/>
              <a:pPr/>
              <a:t>‹#›</a:t>
            </a:fld>
            <a:endParaRPr lang="en-US"/>
          </a:p>
        </p:txBody>
      </p:sp>
    </p:spTree>
    <p:extLst>
      <p:ext uri="{BB962C8B-B14F-4D97-AF65-F5344CB8AC3E}">
        <p14:creationId xmlns:p14="http://schemas.microsoft.com/office/powerpoint/2010/main" val="50511247"/>
      </p:ext>
    </p:extLst>
  </p:cSld>
  <p:clrMapOvr>
    <a:masterClrMapping/>
  </p:clrMapOvr>
  <p:transition xmlns:p14="http://schemas.microsoft.com/office/powerpoint/2010/mai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3B2D8BD-2B1C-4744-B8C8-A9D7BEDBF0FD}" type="slidenum">
              <a:rPr lang="en-US"/>
              <a:pPr/>
              <a:t>‹#›</a:t>
            </a:fld>
            <a:endParaRPr lang="en-US"/>
          </a:p>
        </p:txBody>
      </p:sp>
    </p:spTree>
    <p:extLst>
      <p:ext uri="{BB962C8B-B14F-4D97-AF65-F5344CB8AC3E}">
        <p14:creationId xmlns:p14="http://schemas.microsoft.com/office/powerpoint/2010/main" val="3832199799"/>
      </p:ext>
    </p:extLst>
  </p:cSld>
  <p:clrMapOvr>
    <a:masterClrMapping/>
  </p:clrMapOvr>
  <p:transition xmlns:p14="http://schemas.microsoft.com/office/powerpoint/2010/mai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BEB6DCD-4DAB-1D47-B91F-04FAA03B81F8}" type="slidenum">
              <a:rPr lang="en-US"/>
              <a:pPr/>
              <a:t>‹#›</a:t>
            </a:fld>
            <a:endParaRPr lang="en-US"/>
          </a:p>
        </p:txBody>
      </p:sp>
    </p:spTree>
    <p:extLst>
      <p:ext uri="{BB962C8B-B14F-4D97-AF65-F5344CB8AC3E}">
        <p14:creationId xmlns:p14="http://schemas.microsoft.com/office/powerpoint/2010/main" val="1749569869"/>
      </p:ext>
    </p:extLst>
  </p:cSld>
  <p:clrMapOvr>
    <a:masterClrMapping/>
  </p:clrMapOvr>
  <p:transition xmlns:p14="http://schemas.microsoft.com/office/powerpoint/2010/mai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2FF2CB0-93CE-8146-824E-D854240C560D}" type="slidenum">
              <a:rPr lang="en-US"/>
              <a:pPr/>
              <a:t>‹#›</a:t>
            </a:fld>
            <a:endParaRPr lang="en-US"/>
          </a:p>
        </p:txBody>
      </p:sp>
    </p:spTree>
    <p:extLst>
      <p:ext uri="{BB962C8B-B14F-4D97-AF65-F5344CB8AC3E}">
        <p14:creationId xmlns:p14="http://schemas.microsoft.com/office/powerpoint/2010/main" val="1893236971"/>
      </p:ext>
    </p:extLst>
  </p:cSld>
  <p:clrMapOvr>
    <a:masterClrMapping/>
  </p:clrMapOvr>
  <p:transition xmlns:p14="http://schemas.microsoft.com/office/powerpoint/2010/mai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AA9E888-9BF0-5940-8D36-642061A201A6}" type="slidenum">
              <a:rPr lang="en-US"/>
              <a:pPr/>
              <a:t>‹#›</a:t>
            </a:fld>
            <a:endParaRPr lang="en-US"/>
          </a:p>
        </p:txBody>
      </p:sp>
    </p:spTree>
    <p:extLst>
      <p:ext uri="{BB962C8B-B14F-4D97-AF65-F5344CB8AC3E}">
        <p14:creationId xmlns:p14="http://schemas.microsoft.com/office/powerpoint/2010/main" val="1303708099"/>
      </p:ext>
    </p:extLst>
  </p:cSld>
  <p:clrMapOvr>
    <a:masterClrMapping/>
  </p:clrMapOvr>
  <p:transition xmlns:p14="http://schemas.microsoft.com/office/powerpoint/2010/mai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AA099C9D-F57F-7A4E-A1F6-CF5D217AB336}" type="slidenum">
              <a:rPr lang="en-US"/>
              <a:pPr/>
              <a:t>‹#›</a:t>
            </a:fld>
            <a:endParaRPr lang="en-US"/>
          </a:p>
        </p:txBody>
      </p:sp>
    </p:spTree>
    <p:extLst>
      <p:ext uri="{BB962C8B-B14F-4D97-AF65-F5344CB8AC3E}">
        <p14:creationId xmlns:p14="http://schemas.microsoft.com/office/powerpoint/2010/main" val="280581845"/>
      </p:ext>
    </p:extLst>
  </p:cSld>
  <p:clrMapOvr>
    <a:masterClrMapping/>
  </p:clrMapOvr>
  <p:transition xmlns:p14="http://schemas.microsoft.com/office/powerpoint/2010/mai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DD0F158-EC75-EA46-9A16-FACC4CE22B6D}" type="slidenum">
              <a:rPr lang="en-US"/>
              <a:pPr/>
              <a:t>‹#›</a:t>
            </a:fld>
            <a:endParaRPr lang="en-US"/>
          </a:p>
        </p:txBody>
      </p:sp>
    </p:spTree>
    <p:extLst>
      <p:ext uri="{BB962C8B-B14F-4D97-AF65-F5344CB8AC3E}">
        <p14:creationId xmlns:p14="http://schemas.microsoft.com/office/powerpoint/2010/main" val="1857033752"/>
      </p:ext>
    </p:extLst>
  </p:cSld>
  <p:clrMapOvr>
    <a:masterClrMapping/>
  </p:clrMapOvr>
  <p:transition xmlns:p14="http://schemas.microsoft.com/office/powerpoint/2010/mai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3840EF1-142F-0349-BF2F-C55CAA7F127D}" type="slidenum">
              <a:rPr lang="en-US"/>
              <a:pPr/>
              <a:t>‹#›</a:t>
            </a:fld>
            <a:endParaRPr lang="en-US"/>
          </a:p>
        </p:txBody>
      </p:sp>
    </p:spTree>
    <p:extLst>
      <p:ext uri="{BB962C8B-B14F-4D97-AF65-F5344CB8AC3E}">
        <p14:creationId xmlns:p14="http://schemas.microsoft.com/office/powerpoint/2010/main" val="561360049"/>
      </p:ext>
    </p:extLst>
  </p:cSld>
  <p:clrMapOvr>
    <a:masterClrMapping/>
  </p:clrMapOvr>
  <p:transition xmlns:p14="http://schemas.microsoft.com/office/powerpoint/2010/main">
    <p:circl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7E5350A8-BA9E-5345-B839-EF63259B7F8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circle/>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Fire Still Falls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371600" y="914400"/>
            <a:ext cx="6248400" cy="2862322"/>
          </a:xfrm>
          <a:prstGeom prst="rect">
            <a:avLst/>
          </a:prstGeom>
        </p:spPr>
        <p:txBody>
          <a:bodyPr>
            <a:spAutoFit/>
          </a:bodyPr>
          <a:lstStyle/>
          <a:p>
            <a:pPr algn="ctr">
              <a:defRPr/>
            </a:pPr>
            <a:r>
              <a:rPr lang="en-US" sz="3600" b="1" dirty="0">
                <a:ln>
                  <a:solidFill>
                    <a:schemeClr val="tx1"/>
                  </a:solidFill>
                </a:ln>
                <a:solidFill>
                  <a:srgbClr val="FAC950"/>
                </a:solidFill>
                <a:latin typeface="Bernard MT Condensed" pitchFamily="18" charset="0"/>
                <a:ea typeface="+mn-ea"/>
              </a:rPr>
              <a:t>“When they heard this, they had no further objections and praised God, saying, "So then, </a:t>
            </a:r>
            <a:r>
              <a:rPr lang="en-US" sz="3600" b="1" i="1" dirty="0">
                <a:ln>
                  <a:solidFill>
                    <a:schemeClr val="tx1"/>
                  </a:solidFill>
                </a:ln>
                <a:solidFill>
                  <a:srgbClr val="FAC950"/>
                </a:solidFill>
                <a:latin typeface="Bernard MT Condensed" pitchFamily="18" charset="0"/>
                <a:ea typeface="+mn-ea"/>
              </a:rPr>
              <a:t>God has granted even the Gentiles repentance unto life</a:t>
            </a:r>
            <a:r>
              <a:rPr lang="en-US" sz="3600" b="1" dirty="0">
                <a:ln>
                  <a:solidFill>
                    <a:schemeClr val="tx1"/>
                  </a:solidFill>
                </a:ln>
                <a:solidFill>
                  <a:srgbClr val="FAC950"/>
                </a:solidFill>
                <a:latin typeface="Bernard MT Condensed" pitchFamily="18" charset="0"/>
                <a:ea typeface="+mn-ea"/>
              </a:rPr>
              <a:t>.” Acts 11:18</a:t>
            </a:r>
          </a:p>
        </p:txBody>
      </p:sp>
      <p:sp>
        <p:nvSpPr>
          <p:cNvPr id="5" name="Rectangle 4"/>
          <p:cNvSpPr/>
          <p:nvPr/>
        </p:nvSpPr>
        <p:spPr>
          <a:xfrm>
            <a:off x="0" y="4549676"/>
            <a:ext cx="9144000" cy="2308324"/>
          </a:xfrm>
          <a:prstGeom prst="rect">
            <a:avLst/>
          </a:prstGeom>
        </p:spPr>
        <p:txBody>
          <a:bodyPr>
            <a:spAutoFit/>
          </a:bodyPr>
          <a:lstStyle/>
          <a:p>
            <a:pPr algn="ctr">
              <a:defRPr/>
            </a:pPr>
            <a:r>
              <a:rPr lang="en-US" sz="3600" b="1" dirty="0">
                <a:ln>
                  <a:solidFill>
                    <a:schemeClr val="tx1"/>
                  </a:solidFill>
                </a:ln>
                <a:solidFill>
                  <a:srgbClr val="2156FF"/>
                </a:solidFill>
                <a:latin typeface="Bernard MT Condensed" pitchFamily="18" charset="0"/>
                <a:ea typeface="+mn-ea"/>
              </a:rPr>
              <a:t>“On arriving there, they gathered the church together and reported all that God had done through them and how he had </a:t>
            </a:r>
            <a:r>
              <a:rPr lang="en-US" sz="3600" b="1" i="1" dirty="0">
                <a:ln>
                  <a:solidFill>
                    <a:schemeClr val="tx1"/>
                  </a:solidFill>
                </a:ln>
                <a:solidFill>
                  <a:srgbClr val="2156FF"/>
                </a:solidFill>
                <a:latin typeface="Bernard MT Condensed" pitchFamily="18" charset="0"/>
                <a:ea typeface="+mn-ea"/>
              </a:rPr>
              <a:t>opened the door of faith to the Gentiles</a:t>
            </a:r>
            <a:r>
              <a:rPr lang="en-US" sz="3600" b="1" dirty="0">
                <a:ln>
                  <a:solidFill>
                    <a:schemeClr val="tx1"/>
                  </a:solidFill>
                </a:ln>
                <a:solidFill>
                  <a:srgbClr val="2156FF"/>
                </a:solidFill>
                <a:latin typeface="Bernard MT Condensed" pitchFamily="18" charset="0"/>
                <a:ea typeface="+mn-ea"/>
              </a:rPr>
              <a:t>.”  Acts 14: 27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838200" y="1219200"/>
            <a:ext cx="8153400" cy="2708434"/>
          </a:xfrm>
          <a:prstGeom prst="rect">
            <a:avLst/>
          </a:prstGeom>
        </p:spPr>
        <p:txBody>
          <a:bodyPr>
            <a:spAutoFit/>
          </a:bodyPr>
          <a:lstStyle/>
          <a:p>
            <a:pPr algn="ctr">
              <a:defRPr/>
            </a:pPr>
            <a:r>
              <a:rPr lang="en-US" sz="3400" b="1" dirty="0">
                <a:ln>
                  <a:solidFill>
                    <a:schemeClr val="tx1"/>
                  </a:solidFill>
                </a:ln>
                <a:solidFill>
                  <a:srgbClr val="FF3B0D"/>
                </a:solidFill>
                <a:latin typeface="Bernard MT Condensed" pitchFamily="18" charset="0"/>
                <a:ea typeface="+mn-ea"/>
              </a:rPr>
              <a:t>“But when the Jews opposed Paul and became abusive, he shook out his clothes in protest and said to them, ‘Your blood be on your own heads! I am clear of my responsibility. </a:t>
            </a:r>
            <a:r>
              <a:rPr lang="en-US" sz="3400" b="1" i="1" dirty="0">
                <a:ln>
                  <a:solidFill>
                    <a:schemeClr val="tx1"/>
                  </a:solidFill>
                </a:ln>
                <a:solidFill>
                  <a:srgbClr val="FF3B0D"/>
                </a:solidFill>
                <a:latin typeface="Bernard MT Condensed" pitchFamily="18" charset="0"/>
                <a:ea typeface="+mn-ea"/>
              </a:rPr>
              <a:t>From now on I will go to the Gentiles</a:t>
            </a:r>
            <a:r>
              <a:rPr lang="en-US" sz="3400" b="1" dirty="0">
                <a:ln>
                  <a:solidFill>
                    <a:schemeClr val="tx1"/>
                  </a:solidFill>
                </a:ln>
                <a:solidFill>
                  <a:srgbClr val="FF3B0D"/>
                </a:solidFill>
                <a:latin typeface="Bernard MT Condensed" pitchFamily="18" charset="0"/>
                <a:ea typeface="+mn-ea"/>
              </a:rPr>
              <a:t>.’” Acts 18:6</a:t>
            </a:r>
          </a:p>
        </p:txBody>
      </p:sp>
      <p:sp>
        <p:nvSpPr>
          <p:cNvPr id="5" name="Rectangle 4"/>
          <p:cNvSpPr/>
          <p:nvPr/>
        </p:nvSpPr>
        <p:spPr>
          <a:xfrm>
            <a:off x="1828800" y="4343400"/>
            <a:ext cx="6019800" cy="2308324"/>
          </a:xfrm>
          <a:prstGeom prst="rect">
            <a:avLst/>
          </a:prstGeom>
        </p:spPr>
        <p:txBody>
          <a:bodyPr>
            <a:spAutoFit/>
          </a:bodyPr>
          <a:lstStyle/>
          <a:p>
            <a:pPr algn="ctr">
              <a:defRPr/>
            </a:pPr>
            <a:r>
              <a:rPr lang="en-US" sz="3600" b="1" dirty="0">
                <a:ln>
                  <a:solidFill>
                    <a:schemeClr val="tx1"/>
                  </a:solidFill>
                </a:ln>
                <a:solidFill>
                  <a:srgbClr val="FAC950"/>
                </a:solidFill>
                <a:latin typeface="Bernard MT Condensed" pitchFamily="18" charset="0"/>
                <a:ea typeface="+mn-ea"/>
              </a:rPr>
              <a:t>“Paul greeted them and reported in detail </a:t>
            </a:r>
            <a:r>
              <a:rPr lang="en-US" sz="3600" b="1" i="1" dirty="0">
                <a:ln>
                  <a:solidFill>
                    <a:schemeClr val="tx1"/>
                  </a:solidFill>
                </a:ln>
                <a:solidFill>
                  <a:srgbClr val="FAC950"/>
                </a:solidFill>
                <a:latin typeface="Bernard MT Condensed" pitchFamily="18" charset="0"/>
                <a:ea typeface="+mn-ea"/>
              </a:rPr>
              <a:t>what God had done among the Gentiles</a:t>
            </a:r>
            <a:r>
              <a:rPr lang="en-US" sz="3600" b="1" dirty="0">
                <a:ln>
                  <a:solidFill>
                    <a:schemeClr val="tx1"/>
                  </a:solidFill>
                </a:ln>
                <a:solidFill>
                  <a:srgbClr val="FAC950"/>
                </a:solidFill>
                <a:latin typeface="Bernard MT Condensed" pitchFamily="18" charset="0"/>
                <a:ea typeface="+mn-ea"/>
              </a:rPr>
              <a:t> through his ministry.” Acts 21:19</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45">
                                          <p:stCondLst>
                                            <p:cond delay="0"/>
                                          </p:stCondLst>
                                        </p:cTn>
                                        <p:tgtEl>
                                          <p:spTgt spid="3"/>
                                        </p:tgtEl>
                                      </p:cBhvr>
                                    </p:animEffect>
                                    <p:anim calcmode="lin" valueType="num">
                                      <p:cBhvr>
                                        <p:cTn id="8"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13" dur="7">
                                          <p:stCondLst>
                                            <p:cond delay="162"/>
                                          </p:stCondLst>
                                        </p:cTn>
                                        <p:tgtEl>
                                          <p:spTgt spid="3"/>
                                        </p:tgtEl>
                                      </p:cBhvr>
                                      <p:to x="100000" y="60000"/>
                                    </p:animScale>
                                    <p:animScale>
                                      <p:cBhvr>
                                        <p:cTn id="14" dur="41" decel="50000">
                                          <p:stCondLst>
                                            <p:cond delay="169"/>
                                          </p:stCondLst>
                                        </p:cTn>
                                        <p:tgtEl>
                                          <p:spTgt spid="3"/>
                                        </p:tgtEl>
                                      </p:cBhvr>
                                      <p:to x="100000" y="100000"/>
                                    </p:animScale>
                                    <p:animScale>
                                      <p:cBhvr>
                                        <p:cTn id="15" dur="7">
                                          <p:stCondLst>
                                            <p:cond delay="328"/>
                                          </p:stCondLst>
                                        </p:cTn>
                                        <p:tgtEl>
                                          <p:spTgt spid="3"/>
                                        </p:tgtEl>
                                      </p:cBhvr>
                                      <p:to x="100000" y="80000"/>
                                    </p:animScale>
                                    <p:animScale>
                                      <p:cBhvr>
                                        <p:cTn id="16" dur="41" decel="50000">
                                          <p:stCondLst>
                                            <p:cond delay="335"/>
                                          </p:stCondLst>
                                        </p:cTn>
                                        <p:tgtEl>
                                          <p:spTgt spid="3"/>
                                        </p:tgtEl>
                                      </p:cBhvr>
                                      <p:to x="100000" y="100000"/>
                                    </p:animScale>
                                    <p:animScale>
                                      <p:cBhvr>
                                        <p:cTn id="17" dur="7">
                                          <p:stCondLst>
                                            <p:cond delay="410"/>
                                          </p:stCondLst>
                                        </p:cTn>
                                        <p:tgtEl>
                                          <p:spTgt spid="3"/>
                                        </p:tgtEl>
                                      </p:cBhvr>
                                      <p:to x="100000" y="90000"/>
                                    </p:animScale>
                                    <p:animScale>
                                      <p:cBhvr>
                                        <p:cTn id="18" dur="41" decel="50000">
                                          <p:stCondLst>
                                            <p:cond delay="417"/>
                                          </p:stCondLst>
                                        </p:cTn>
                                        <p:tgtEl>
                                          <p:spTgt spid="3"/>
                                        </p:tgtEl>
                                      </p:cBhvr>
                                      <p:to x="100000" y="100000"/>
                                    </p:animScale>
                                    <p:animScale>
                                      <p:cBhvr>
                                        <p:cTn id="19" dur="7">
                                          <p:stCondLst>
                                            <p:cond delay="452"/>
                                          </p:stCondLst>
                                        </p:cTn>
                                        <p:tgtEl>
                                          <p:spTgt spid="3"/>
                                        </p:tgtEl>
                                      </p:cBhvr>
                                      <p:to x="100000" y="95000"/>
                                    </p:animScale>
                                    <p:animScale>
                                      <p:cBhvr>
                                        <p:cTn id="20" dur="41" decel="50000">
                                          <p:stCondLst>
                                            <p:cond delay="458"/>
                                          </p:stCondLst>
                                        </p:cTn>
                                        <p:tgtEl>
                                          <p:spTgt spid="3"/>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145">
                                          <p:stCondLst>
                                            <p:cond delay="0"/>
                                          </p:stCondLst>
                                        </p:cTn>
                                        <p:tgtEl>
                                          <p:spTgt spid="5"/>
                                        </p:tgtEl>
                                      </p:cBhvr>
                                    </p:animEffect>
                                    <p:anim calcmode="lin" valueType="num">
                                      <p:cBhvr>
                                        <p:cTn id="26"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31" dur="7">
                                          <p:stCondLst>
                                            <p:cond delay="162"/>
                                          </p:stCondLst>
                                        </p:cTn>
                                        <p:tgtEl>
                                          <p:spTgt spid="5"/>
                                        </p:tgtEl>
                                      </p:cBhvr>
                                      <p:to x="100000" y="60000"/>
                                    </p:animScale>
                                    <p:animScale>
                                      <p:cBhvr>
                                        <p:cTn id="32" dur="41" decel="50000">
                                          <p:stCondLst>
                                            <p:cond delay="169"/>
                                          </p:stCondLst>
                                        </p:cTn>
                                        <p:tgtEl>
                                          <p:spTgt spid="5"/>
                                        </p:tgtEl>
                                      </p:cBhvr>
                                      <p:to x="100000" y="100000"/>
                                    </p:animScale>
                                    <p:animScale>
                                      <p:cBhvr>
                                        <p:cTn id="33" dur="7">
                                          <p:stCondLst>
                                            <p:cond delay="328"/>
                                          </p:stCondLst>
                                        </p:cTn>
                                        <p:tgtEl>
                                          <p:spTgt spid="5"/>
                                        </p:tgtEl>
                                      </p:cBhvr>
                                      <p:to x="100000" y="80000"/>
                                    </p:animScale>
                                    <p:animScale>
                                      <p:cBhvr>
                                        <p:cTn id="34" dur="41" decel="50000">
                                          <p:stCondLst>
                                            <p:cond delay="335"/>
                                          </p:stCondLst>
                                        </p:cTn>
                                        <p:tgtEl>
                                          <p:spTgt spid="5"/>
                                        </p:tgtEl>
                                      </p:cBhvr>
                                      <p:to x="100000" y="100000"/>
                                    </p:animScale>
                                    <p:animScale>
                                      <p:cBhvr>
                                        <p:cTn id="35" dur="7">
                                          <p:stCondLst>
                                            <p:cond delay="410"/>
                                          </p:stCondLst>
                                        </p:cTn>
                                        <p:tgtEl>
                                          <p:spTgt spid="5"/>
                                        </p:tgtEl>
                                      </p:cBhvr>
                                      <p:to x="100000" y="90000"/>
                                    </p:animScale>
                                    <p:animScale>
                                      <p:cBhvr>
                                        <p:cTn id="36" dur="41" decel="50000">
                                          <p:stCondLst>
                                            <p:cond delay="417"/>
                                          </p:stCondLst>
                                        </p:cTn>
                                        <p:tgtEl>
                                          <p:spTgt spid="5"/>
                                        </p:tgtEl>
                                      </p:cBhvr>
                                      <p:to x="100000" y="100000"/>
                                    </p:animScale>
                                    <p:animScale>
                                      <p:cBhvr>
                                        <p:cTn id="37" dur="7">
                                          <p:stCondLst>
                                            <p:cond delay="452"/>
                                          </p:stCondLst>
                                        </p:cTn>
                                        <p:tgtEl>
                                          <p:spTgt spid="5"/>
                                        </p:tgtEl>
                                      </p:cBhvr>
                                      <p:to x="100000" y="95000"/>
                                    </p:animScale>
                                    <p:animScale>
                                      <p:cBhvr>
                                        <p:cTn id="38" dur="41" decel="50000">
                                          <p:stCondLst>
                                            <p:cond delay="458"/>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228600" y="533400"/>
            <a:ext cx="86106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“Then the Lord said to me, 'Go; </a:t>
            </a:r>
            <a:r>
              <a:rPr lang="en-US" sz="3600" b="1" i="1" dirty="0">
                <a:ln>
                  <a:solidFill>
                    <a:schemeClr val="tx1"/>
                  </a:solidFill>
                </a:ln>
                <a:solidFill>
                  <a:srgbClr val="FF3B0D"/>
                </a:solidFill>
                <a:latin typeface="Bernard MT Condensed" pitchFamily="18" charset="0"/>
                <a:ea typeface="+mn-ea"/>
              </a:rPr>
              <a:t>I will send you far away to the Gentiles.’ </a:t>
            </a:r>
            <a:r>
              <a:rPr lang="en-US" sz="3600" b="1" dirty="0">
                <a:ln>
                  <a:solidFill>
                    <a:schemeClr val="tx1"/>
                  </a:solidFill>
                </a:ln>
                <a:solidFill>
                  <a:srgbClr val="FF3B0D"/>
                </a:solidFill>
                <a:latin typeface="Bernard MT Condensed" pitchFamily="18" charset="0"/>
                <a:ea typeface="+mn-ea"/>
              </a:rPr>
              <a:t>The crowd listened to Paul until he said this.</a:t>
            </a:r>
          </a:p>
        </p:txBody>
      </p:sp>
      <p:sp>
        <p:nvSpPr>
          <p:cNvPr id="5" name="Rectangle 4"/>
          <p:cNvSpPr/>
          <p:nvPr/>
        </p:nvSpPr>
        <p:spPr>
          <a:xfrm>
            <a:off x="1371600" y="4572000"/>
            <a:ext cx="67056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Then they raised their voices and shouted, "Rid the earth of him! He's not fit to live!” Acts 22:21</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animEffect transition="in" filter="fade">
                                      <p:cBhvr>
                                        <p:cTn id="10" dur="1000"/>
                                        <p:tgtEl>
                                          <p:spTgt spid="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143000" y="381000"/>
            <a:ext cx="6858000" cy="6247864"/>
          </a:xfrm>
          <a:prstGeom prst="rect">
            <a:avLst/>
          </a:prstGeom>
          <a:solidFill>
            <a:schemeClr val="tx1"/>
          </a:solidFill>
          <a:ln w="76200">
            <a:solidFill>
              <a:srgbClr val="FF3B0D"/>
            </a:solidFill>
          </a:ln>
          <a:scene3d>
            <a:camera prst="orthographicFront"/>
            <a:lightRig rig="threePt" dir="t"/>
          </a:scene3d>
          <a:sp3d>
            <a:bevelT w="152400" h="50800" prst="softRound"/>
          </a:sp3d>
        </p:spPr>
        <p:txBody>
          <a:bodyPr>
            <a:spAutoFit/>
            <a:sp3d extrusionH="57150">
              <a:bevelT w="38100" h="38100" prst="relaxedInset"/>
            </a:sp3d>
          </a:bodyPr>
          <a:lstStyle/>
          <a:p>
            <a:pPr algn="ctr">
              <a:defRPr/>
            </a:pPr>
            <a:r>
              <a:rPr lang="en-US" sz="4000" b="1" dirty="0">
                <a:solidFill>
                  <a:srgbClr val="FAC950"/>
                </a:solidFill>
                <a:latin typeface="Bernard MT Condensed" pitchFamily="18" charset="0"/>
                <a:ea typeface="+mn-ea"/>
              </a:rPr>
              <a:t>“I will rescue you from your own people and from the Gentiles. </a:t>
            </a:r>
            <a:r>
              <a:rPr lang="en-US" sz="4000" b="1" i="1" dirty="0">
                <a:solidFill>
                  <a:srgbClr val="FAC950"/>
                </a:solidFill>
                <a:latin typeface="Bernard MT Condensed" pitchFamily="18" charset="0"/>
                <a:ea typeface="+mn-ea"/>
              </a:rPr>
              <a:t>I am sending you to them</a:t>
            </a:r>
            <a:r>
              <a:rPr lang="en-US" sz="4000" b="1" dirty="0">
                <a:solidFill>
                  <a:srgbClr val="FAC950"/>
                </a:solidFill>
                <a:latin typeface="Bernard MT Condensed" pitchFamily="18" charset="0"/>
                <a:ea typeface="+mn-ea"/>
              </a:rPr>
              <a:t> to open </a:t>
            </a:r>
            <a:r>
              <a:rPr lang="en-US" sz="4000" b="1" dirty="0">
                <a:solidFill>
                  <a:srgbClr val="FF3B0D"/>
                </a:solidFill>
                <a:latin typeface="Bernard MT Condensed" pitchFamily="18" charset="0"/>
                <a:ea typeface="+mn-ea"/>
              </a:rPr>
              <a:t>their eyes and turn them from darkness to light, and from the power of Satan to God, so that they may receive forgiveness of </a:t>
            </a:r>
            <a:r>
              <a:rPr lang="en-US" sz="4000" b="1" dirty="0">
                <a:solidFill>
                  <a:srgbClr val="FAC950"/>
                </a:solidFill>
                <a:latin typeface="Bernard MT Condensed" pitchFamily="18" charset="0"/>
                <a:ea typeface="+mn-ea"/>
              </a:rPr>
              <a:t>sins and a place among those who are sanctified by faith in me.’” Acts 26:17-18</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838200" y="1225689"/>
            <a:ext cx="8077200" cy="5632311"/>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chemeClr val="bg1"/>
                </a:solidFill>
                <a:latin typeface="Bernard MT Condensed" pitchFamily="18" charset="0"/>
                <a:ea typeface="+mn-ea"/>
              </a:rPr>
              <a:t>“But I have had God's help to this very day, and so I stand here and testify to small and great alike. I am saying nothing beyond what the prophets and Moses said would happen- that the Christ would suffer and, as the first to rise from the dead, </a:t>
            </a:r>
            <a:r>
              <a:rPr lang="en-US" sz="4000" b="1" i="1" dirty="0">
                <a:solidFill>
                  <a:schemeClr val="bg1"/>
                </a:solidFill>
                <a:latin typeface="Bernard MT Condensed" pitchFamily="18" charset="0"/>
                <a:ea typeface="+mn-ea"/>
              </a:rPr>
              <a:t>would proclaim light to his own people and to the Gentiles</a:t>
            </a:r>
            <a:r>
              <a:rPr lang="en-US" sz="4000" b="1" dirty="0">
                <a:solidFill>
                  <a:schemeClr val="bg1"/>
                </a:solidFill>
                <a:latin typeface="Bernard MT Condensed" pitchFamily="18" charset="0"/>
                <a:ea typeface="+mn-ea"/>
              </a:rPr>
              <a:t>.” Acts 26: 22-23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143000" y="609600"/>
            <a:ext cx="7010400" cy="1661993"/>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solidFill>
                  <a:srgbClr val="FF3B0D"/>
                </a:solidFill>
                <a:latin typeface="Bernard MT Condensed" pitchFamily="18" charset="0"/>
                <a:ea typeface="+mn-ea"/>
              </a:rPr>
              <a:t>“Therefore I want you to know that </a:t>
            </a:r>
            <a:r>
              <a:rPr lang="en-US" sz="3400" b="1" i="1" dirty="0">
                <a:solidFill>
                  <a:srgbClr val="FF3B0D"/>
                </a:solidFill>
                <a:latin typeface="Bernard MT Condensed" pitchFamily="18" charset="0"/>
                <a:ea typeface="+mn-ea"/>
              </a:rPr>
              <a:t>God's salvation has been sent to the Gentiles</a:t>
            </a:r>
            <a:r>
              <a:rPr lang="en-US" sz="3400" b="1" dirty="0">
                <a:solidFill>
                  <a:srgbClr val="FF3B0D"/>
                </a:solidFill>
                <a:latin typeface="Bernard MT Condensed" pitchFamily="18" charset="0"/>
                <a:ea typeface="+mn-ea"/>
              </a:rPr>
              <a:t>, and they will listen!” Acts 28:28</a:t>
            </a:r>
          </a:p>
        </p:txBody>
      </p:sp>
      <p:sp>
        <p:nvSpPr>
          <p:cNvPr id="5" name="Rectangle 4"/>
          <p:cNvSpPr/>
          <p:nvPr/>
        </p:nvSpPr>
        <p:spPr>
          <a:xfrm>
            <a:off x="152400" y="4648200"/>
            <a:ext cx="8839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AC950"/>
                </a:solidFill>
                <a:latin typeface="Bernard MT Condensed" pitchFamily="18" charset="0"/>
                <a:ea typeface="+mn-ea"/>
              </a:rPr>
              <a:t>The stage is set for the ends of the earth to be reached. Paul and Barnabas walked through the open door. Paul became the apostle to the uncircumcised (Acts 9:15; 22:14; 26:16-18; Galatians 2:8).</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914400" y="1295400"/>
            <a:ext cx="6172200" cy="270843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ln>
                  <a:solidFill>
                    <a:sysClr val="windowText" lastClr="000000"/>
                  </a:solidFill>
                </a:ln>
                <a:solidFill>
                  <a:srgbClr val="FF3B0D"/>
                </a:solidFill>
                <a:latin typeface="Bernard MT Condensed" pitchFamily="18" charset="0"/>
                <a:ea typeface="+mn-ea"/>
              </a:rPr>
              <a:t>The story of the Gentile Pentecost is one of the longest in Acts: seventy-seven verses. This indicates the significance of this paramount step in fulfilling God’s plan.</a:t>
            </a:r>
          </a:p>
        </p:txBody>
      </p:sp>
      <p:sp>
        <p:nvSpPr>
          <p:cNvPr id="4" name="Rectangle 3"/>
          <p:cNvSpPr/>
          <p:nvPr/>
        </p:nvSpPr>
        <p:spPr>
          <a:xfrm>
            <a:off x="3733800" y="4419600"/>
            <a:ext cx="5257800" cy="218521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ln>
                  <a:solidFill>
                    <a:sysClr val="windowText" lastClr="000000"/>
                  </a:solidFill>
                </a:ln>
                <a:solidFill>
                  <a:srgbClr val="FAC950"/>
                </a:solidFill>
                <a:latin typeface="Bernard MT Condensed" pitchFamily="18" charset="0"/>
                <a:ea typeface="+mn-ea"/>
              </a:rPr>
              <a:t>Acts 10 Peter unlocks the door for the Gentiles to come to God. Peter received a vision from the Lord—three times.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52400" y="228600"/>
            <a:ext cx="6400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atin typeface="Bernard MT Condensed" pitchFamily="18" charset="0"/>
                <a:ea typeface="+mn-ea"/>
              </a:rPr>
              <a:t>Peter’s vision of unclean animals was symbolic of human beings. It caused him to move out of his comfort zone and have a paradigm shift.</a:t>
            </a:r>
          </a:p>
        </p:txBody>
      </p:sp>
      <p:sp>
        <p:nvSpPr>
          <p:cNvPr id="5" name="Rectangle 4"/>
          <p:cNvSpPr/>
          <p:nvPr/>
        </p:nvSpPr>
        <p:spPr>
          <a:xfrm>
            <a:off x="3124200" y="4648200"/>
            <a:ext cx="5867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atin typeface="Bernard MT Condensed" pitchFamily="18" charset="0"/>
                <a:ea typeface="+mn-ea"/>
              </a:rPr>
              <a:t>Arriving at Cornelius’ house Peter preached his first cross-cultural Bible study repeating his speech given at Pentecost.</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914400" y="914400"/>
            <a:ext cx="70866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AC950"/>
                </a:solidFill>
                <a:latin typeface="Bernard MT Condensed" pitchFamily="18" charset="0"/>
                <a:ea typeface="+mn-ea"/>
              </a:rPr>
              <a:t>“Forasmuch then as God gave them the like gift as he did unto us, who believed on the Lord Jesus Christ; what was I, that I could withstand God?” (Acts 11:17, </a:t>
            </a:r>
            <a:r>
              <a:rPr lang="en-US" sz="3600" b="1" i="1" dirty="0">
                <a:ln>
                  <a:solidFill>
                    <a:sysClr val="windowText" lastClr="000000"/>
                  </a:solidFill>
                </a:ln>
                <a:solidFill>
                  <a:srgbClr val="FAC950"/>
                </a:solidFill>
                <a:latin typeface="Bernard MT Condensed" pitchFamily="18" charset="0"/>
                <a:ea typeface="+mn-ea"/>
              </a:rPr>
              <a:t>KJV</a:t>
            </a:r>
            <a:r>
              <a:rPr lang="en-US" sz="3600" b="1" dirty="0">
                <a:ln>
                  <a:solidFill>
                    <a:sysClr val="windowText" lastClr="000000"/>
                  </a:solidFill>
                </a:ln>
                <a:solidFill>
                  <a:srgbClr val="FAC950"/>
                </a:solidFill>
                <a:latin typeface="Bernard MT Condensed" pitchFamily="18" charset="0"/>
                <a:ea typeface="+mn-ea"/>
              </a:rPr>
              <a:t>).</a:t>
            </a:r>
          </a:p>
        </p:txBody>
      </p:sp>
      <p:sp>
        <p:nvSpPr>
          <p:cNvPr id="5" name="Rectangle 4"/>
          <p:cNvSpPr/>
          <p:nvPr/>
        </p:nvSpPr>
        <p:spPr>
          <a:xfrm>
            <a:off x="1981200" y="4648200"/>
            <a:ext cx="52578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3366FF"/>
                </a:solidFill>
                <a:latin typeface="Bernard MT Condensed" pitchFamily="18" charset="0"/>
                <a:ea typeface="+mn-ea"/>
              </a:rPr>
              <a:t>God made it clear in Acts that His plan for evangelism included everyone.</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5" name="Rectangle 4"/>
          <p:cNvSpPr/>
          <p:nvPr/>
        </p:nvSpPr>
        <p:spPr>
          <a:xfrm>
            <a:off x="0" y="838200"/>
            <a:ext cx="6934200" cy="2862322"/>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3600" b="1" dirty="0">
                <a:solidFill>
                  <a:srgbClr val="FAC950"/>
                </a:solidFill>
                <a:latin typeface="Bernard MT Condensed" pitchFamily="18" charset="0"/>
                <a:ea typeface="+mn-ea"/>
              </a:rPr>
              <a:t>“But you will receive power when the Holy Spirit comes on you; and you will be my witnesses in Jerusalem, and in all Judea and Samaria, and to the ends of the earth.” Acts 1:8</a:t>
            </a:r>
          </a:p>
        </p:txBody>
      </p:sp>
      <p:sp>
        <p:nvSpPr>
          <p:cNvPr id="6" name="Rectangle 5"/>
          <p:cNvSpPr/>
          <p:nvPr/>
        </p:nvSpPr>
        <p:spPr>
          <a:xfrm>
            <a:off x="2667000" y="4724400"/>
            <a:ext cx="6477000" cy="1754326"/>
          </a:xfrm>
          <a:prstGeom prst="rect">
            <a:avLst/>
          </a:prstGeom>
        </p:spPr>
        <p:txBody>
          <a:bodyPr>
            <a:spAutoFit/>
            <a:scene3d>
              <a:camera prst="orthographicFront"/>
              <a:lightRig rig="threePt" dir="t"/>
            </a:scene3d>
            <a:sp3d extrusionH="57150">
              <a:bevelT w="38100" h="38100" prst="relaxedInset"/>
            </a:sp3d>
          </a:bodyPr>
          <a:lstStyle/>
          <a:p>
            <a:pPr algn="ctr">
              <a:defRPr/>
            </a:pPr>
            <a:r>
              <a:rPr lang="en-US" sz="3600" b="1" dirty="0">
                <a:solidFill>
                  <a:srgbClr val="3366FF"/>
                </a:solidFill>
                <a:latin typeface="Bernard MT Condensed" pitchFamily="18" charset="0"/>
                <a:ea typeface="+mn-ea"/>
              </a:rPr>
              <a:t>“In the last days, God says, </a:t>
            </a:r>
            <a:r>
              <a:rPr lang="en-US" sz="3600" b="1" i="1" dirty="0">
                <a:solidFill>
                  <a:srgbClr val="3366FF"/>
                </a:solidFill>
                <a:latin typeface="Bernard MT Condensed" pitchFamily="18" charset="0"/>
                <a:ea typeface="+mn-ea"/>
              </a:rPr>
              <a:t>I will pour out my Spirit on all </a:t>
            </a:r>
            <a:r>
              <a:rPr lang="en-US" sz="3600" b="1" dirty="0">
                <a:solidFill>
                  <a:srgbClr val="3366FF"/>
                </a:solidFill>
                <a:latin typeface="Bernard MT Condensed" pitchFamily="18" charset="0"/>
                <a:ea typeface="+mn-ea"/>
              </a:rPr>
              <a:t>people.” Acts 2:17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762000" y="1219200"/>
            <a:ext cx="6781800" cy="3170099"/>
          </a:xfrm>
          <a:prstGeom prst="rect">
            <a:avLst/>
          </a:prstGeom>
        </p:spPr>
        <p:txBody>
          <a:bodyPr>
            <a:spAutoFit/>
          </a:bodyPr>
          <a:lstStyle/>
          <a:p>
            <a:pPr algn="ctr">
              <a:defRPr/>
            </a:pPr>
            <a:r>
              <a:rPr lang="en-US" sz="4000" b="1" dirty="0">
                <a:ln>
                  <a:solidFill>
                    <a:schemeClr val="tx1"/>
                  </a:solidFill>
                </a:ln>
                <a:solidFill>
                  <a:schemeClr val="bg1"/>
                </a:solidFill>
                <a:latin typeface="Bernard MT Condensed" pitchFamily="18" charset="0"/>
                <a:ea typeface="+mn-ea"/>
              </a:rPr>
              <a:t>“This promise is to you and to your children, and </a:t>
            </a:r>
            <a:r>
              <a:rPr lang="en-US" sz="4000" b="1" i="1" dirty="0">
                <a:ln>
                  <a:solidFill>
                    <a:schemeClr val="tx1"/>
                  </a:solidFill>
                </a:ln>
                <a:solidFill>
                  <a:schemeClr val="bg1"/>
                </a:solidFill>
                <a:latin typeface="Bernard MT Condensed" pitchFamily="18" charset="0"/>
                <a:ea typeface="+mn-ea"/>
              </a:rPr>
              <a:t>even to the Gentiles </a:t>
            </a:r>
            <a:r>
              <a:rPr lang="en-US" sz="4000" b="1" dirty="0">
                <a:ln>
                  <a:solidFill>
                    <a:schemeClr val="tx1"/>
                  </a:solidFill>
                </a:ln>
                <a:solidFill>
                  <a:schemeClr val="bg1"/>
                </a:solidFill>
                <a:latin typeface="Bernard MT Condensed" pitchFamily="18" charset="0"/>
                <a:ea typeface="+mn-ea"/>
              </a:rPr>
              <a:t>— all who have been called by the Lord our God” (</a:t>
            </a:r>
            <a:r>
              <a:rPr lang="en-US" sz="4000" b="1" i="1" dirty="0">
                <a:ln>
                  <a:solidFill>
                    <a:schemeClr val="tx1"/>
                  </a:solidFill>
                </a:ln>
                <a:solidFill>
                  <a:schemeClr val="bg1"/>
                </a:solidFill>
                <a:latin typeface="Bernard MT Condensed" pitchFamily="18" charset="0"/>
                <a:ea typeface="+mn-ea"/>
              </a:rPr>
              <a:t>NLT</a:t>
            </a:r>
            <a:r>
              <a:rPr lang="en-US" sz="4000" b="1" dirty="0">
                <a:ln>
                  <a:solidFill>
                    <a:schemeClr val="tx1"/>
                  </a:solidFill>
                </a:ln>
                <a:solidFill>
                  <a:schemeClr val="bg1"/>
                </a:solidFill>
                <a:latin typeface="Bernard MT Condensed" pitchFamily="18" charset="0"/>
                <a:ea typeface="+mn-ea"/>
              </a:rPr>
              <a:t>). Acts 2:39</a:t>
            </a:r>
          </a:p>
        </p:txBody>
      </p:sp>
      <p:sp>
        <p:nvSpPr>
          <p:cNvPr id="5" name="Rectangle 4"/>
          <p:cNvSpPr/>
          <p:nvPr/>
        </p:nvSpPr>
        <p:spPr>
          <a:xfrm>
            <a:off x="3276600" y="4724400"/>
            <a:ext cx="5715000" cy="1938992"/>
          </a:xfrm>
          <a:prstGeom prst="rect">
            <a:avLst/>
          </a:prstGeom>
        </p:spPr>
        <p:txBody>
          <a:bodyPr>
            <a:spAutoFit/>
          </a:bodyPr>
          <a:lstStyle/>
          <a:p>
            <a:pPr algn="ctr">
              <a:defRPr/>
            </a:pPr>
            <a:r>
              <a:rPr lang="en-US" sz="4000" b="1" dirty="0">
                <a:ln>
                  <a:solidFill>
                    <a:schemeClr val="bg1"/>
                  </a:solidFill>
                </a:ln>
                <a:latin typeface="Bernard MT Condensed" pitchFamily="18" charset="0"/>
                <a:ea typeface="+mn-ea"/>
              </a:rPr>
              <a:t>“And everyone who calls on the name of the Lord will be saved.” Acts 2:21</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990600" y="609600"/>
            <a:ext cx="70866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“And you are heirs of the prophets and of the covenant God made with your fathers. He said to Abraham, 'Through your offspring </a:t>
            </a:r>
            <a:r>
              <a:rPr lang="en-US" sz="3600" b="1" i="1" dirty="0">
                <a:ln>
                  <a:solidFill>
                    <a:schemeClr val="tx1"/>
                  </a:solidFill>
                </a:ln>
                <a:solidFill>
                  <a:srgbClr val="FF3B0D"/>
                </a:solidFill>
                <a:latin typeface="Bernard MT Condensed" pitchFamily="18" charset="0"/>
                <a:ea typeface="+mn-ea"/>
              </a:rPr>
              <a:t>all peoples on earth will be blessed.</a:t>
            </a:r>
            <a:r>
              <a:rPr lang="en-US" sz="3600" b="1" dirty="0">
                <a:ln>
                  <a:solidFill>
                    <a:schemeClr val="tx1"/>
                  </a:solidFill>
                </a:ln>
                <a:solidFill>
                  <a:srgbClr val="FF3B0D"/>
                </a:solidFill>
                <a:latin typeface="Bernard MT Condensed" pitchFamily="18" charset="0"/>
                <a:ea typeface="+mn-ea"/>
              </a:rPr>
              <a:t>” Acts 3:24-25</a:t>
            </a:r>
          </a:p>
        </p:txBody>
      </p:sp>
      <p:sp>
        <p:nvSpPr>
          <p:cNvPr id="5" name="Rectangle 4"/>
          <p:cNvSpPr/>
          <p:nvPr/>
        </p:nvSpPr>
        <p:spPr>
          <a:xfrm>
            <a:off x="152400" y="4572000"/>
            <a:ext cx="88392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“But the Lord said to Ananias, "Go! </a:t>
            </a:r>
            <a:r>
              <a:rPr lang="en-US" sz="3600" b="1" i="1" dirty="0">
                <a:ln>
                  <a:solidFill>
                    <a:schemeClr val="tx1"/>
                  </a:solidFill>
                </a:ln>
                <a:solidFill>
                  <a:srgbClr val="FAC950"/>
                </a:solidFill>
                <a:latin typeface="Bernard MT Condensed" pitchFamily="18" charset="0"/>
                <a:ea typeface="+mn-ea"/>
              </a:rPr>
              <a:t>This man is my chosen instrument to carry my name before the Gentiles</a:t>
            </a:r>
            <a:r>
              <a:rPr lang="en-US" sz="3600" b="1" dirty="0">
                <a:ln>
                  <a:solidFill>
                    <a:schemeClr val="tx1"/>
                  </a:solidFill>
                </a:ln>
                <a:solidFill>
                  <a:srgbClr val="FAC950"/>
                </a:solidFill>
                <a:latin typeface="Bernard MT Condensed" pitchFamily="18" charset="0"/>
                <a:ea typeface="+mn-ea"/>
              </a:rPr>
              <a:t> and their kings and before the people of Israel.” Acts 9:15</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762000" y="1295400"/>
            <a:ext cx="7010400" cy="2554545"/>
          </a:xfrm>
          <a:prstGeom prst="rect">
            <a:avLst/>
          </a:prstGeom>
        </p:spPr>
        <p:txBody>
          <a:bodyPr>
            <a:spAutoFit/>
          </a:bodyPr>
          <a:lstStyle/>
          <a:p>
            <a:pPr algn="ctr">
              <a:defRPr/>
            </a:pPr>
            <a:r>
              <a:rPr lang="en-US" sz="3200" b="1" dirty="0">
                <a:ln>
                  <a:solidFill>
                    <a:schemeClr val="tx1"/>
                  </a:solidFill>
                </a:ln>
                <a:solidFill>
                  <a:srgbClr val="FAC950"/>
                </a:solidFill>
                <a:latin typeface="Bernard MT Condensed" pitchFamily="18" charset="0"/>
                <a:ea typeface="+mn-ea"/>
              </a:rPr>
              <a:t>“The circumcised believers who had come with Peter were </a:t>
            </a:r>
            <a:r>
              <a:rPr lang="en-US" sz="3200" b="1" i="1" dirty="0">
                <a:ln>
                  <a:solidFill>
                    <a:schemeClr val="tx1"/>
                  </a:solidFill>
                </a:ln>
                <a:solidFill>
                  <a:srgbClr val="FAC950"/>
                </a:solidFill>
                <a:latin typeface="Bernard MT Condensed" pitchFamily="18" charset="0"/>
                <a:ea typeface="+mn-ea"/>
              </a:rPr>
              <a:t>astonished that the gift of the Holy Spirit had been poured out even on the Gentiles</a:t>
            </a:r>
            <a:r>
              <a:rPr lang="en-US" sz="3200" b="1" dirty="0">
                <a:ln>
                  <a:solidFill>
                    <a:schemeClr val="tx1"/>
                  </a:solidFill>
                </a:ln>
                <a:solidFill>
                  <a:srgbClr val="FAC950"/>
                </a:solidFill>
                <a:latin typeface="Bernard MT Condensed" pitchFamily="18" charset="0"/>
                <a:ea typeface="+mn-ea"/>
              </a:rPr>
              <a:t>. For they heard them speaking in tongues and praising God.</a:t>
            </a:r>
          </a:p>
        </p:txBody>
      </p:sp>
      <p:sp>
        <p:nvSpPr>
          <p:cNvPr id="5" name="Rectangle 4"/>
          <p:cNvSpPr/>
          <p:nvPr/>
        </p:nvSpPr>
        <p:spPr>
          <a:xfrm>
            <a:off x="1981200" y="4114800"/>
            <a:ext cx="7162800" cy="2554545"/>
          </a:xfrm>
          <a:prstGeom prst="rect">
            <a:avLst/>
          </a:prstGeom>
        </p:spPr>
        <p:txBody>
          <a:bodyPr>
            <a:spAutoFit/>
          </a:bodyPr>
          <a:lstStyle/>
          <a:p>
            <a:pPr algn="ctr">
              <a:defRPr/>
            </a:pPr>
            <a:r>
              <a:rPr lang="en-US" sz="3200" b="1" dirty="0">
                <a:ln>
                  <a:solidFill>
                    <a:srgbClr val="FAC950"/>
                  </a:solidFill>
                </a:ln>
                <a:latin typeface="Bernard MT Condensed" pitchFamily="18" charset="0"/>
                <a:ea typeface="+mn-ea"/>
              </a:rPr>
              <a:t>Then Peter said, ‘Can anyone keep these people from being baptized with water? They have received the Holy Spirit just as we have.’ So he ordered that they be baptized in the name of Jesus Christ.” Acts 10: 45-47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685800" y="381001"/>
            <a:ext cx="7696200" cy="6324599"/>
          </a:xfrm>
          <a:prstGeom prst="rect">
            <a:avLst/>
          </a:prstGeom>
          <a:solidFill>
            <a:srgbClr val="2156FF"/>
          </a:solidFill>
          <a:ln w="76200">
            <a:solidFill>
              <a:schemeClr val="tx1"/>
            </a:solidFill>
          </a:ln>
          <a:scene3d>
            <a:camera prst="orthographicFront"/>
            <a:lightRig rig="threePt" dir="t"/>
          </a:scene3d>
          <a:sp3d>
            <a:bevelT/>
          </a:sp3d>
        </p:spPr>
        <p:txBody>
          <a:bodyPr>
            <a:spAutoFit/>
            <a:sp3d extrusionH="57150">
              <a:bevelT w="38100" h="38100" prst="relaxedInset"/>
            </a:sp3d>
          </a:bodyPr>
          <a:lstStyle/>
          <a:p>
            <a:pPr algn="ctr">
              <a:defRPr/>
            </a:pPr>
            <a:r>
              <a:rPr lang="en-US" sz="3400" b="1" dirty="0">
                <a:latin typeface="Bernard MT Condensed" pitchFamily="18" charset="0"/>
                <a:ea typeface="+mn-ea"/>
              </a:rPr>
              <a:t>“Then Paul and Barnabas answered them boldly: "We had to speak the word of God to you first. Since you reject it and do not consider yourselves worthy of eternal life, we now turn to the Gentiles. For this is what the Lord has commanded us: ‘</a:t>
            </a:r>
            <a:r>
              <a:rPr lang="en-US" sz="3400" b="1" i="1" dirty="0">
                <a:latin typeface="Bernard MT Condensed" pitchFamily="18" charset="0"/>
                <a:ea typeface="+mn-ea"/>
              </a:rPr>
              <a:t>I have made you a light for the Gentiles</a:t>
            </a:r>
            <a:r>
              <a:rPr lang="en-US" sz="3400" b="1" dirty="0">
                <a:latin typeface="Bernard MT Condensed" pitchFamily="18" charset="0"/>
                <a:ea typeface="+mn-ea"/>
              </a:rPr>
              <a:t>, that you may bring salvation to the ends of the earth.’ When the Gentiles heard this, they were glad and honored the word of the Lord; and all who were appointed for eternal life believed. Acts 13: 46-48</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382</TotalTime>
  <Words>1087</Words>
  <Application>Microsoft Macintosh PowerPoint</Application>
  <PresentationFormat>On-screen Show (4:3)</PresentationFormat>
  <Paragraphs>43</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Impact</vt:lpstr>
      <vt:lpstr>Calibri</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8</cp:revision>
  <dcterms:created xsi:type="dcterms:W3CDTF">2013-03-27T20:52:37Z</dcterms:created>
  <dcterms:modified xsi:type="dcterms:W3CDTF">2018-02-14T21:35:09Z</dcterms:modified>
</cp:coreProperties>
</file>