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83" r:id="rId4"/>
    <p:sldId id="288" r:id="rId5"/>
    <p:sldId id="297" r:id="rId6"/>
    <p:sldId id="284" r:id="rId7"/>
    <p:sldId id="289" r:id="rId8"/>
    <p:sldId id="296" r:id="rId9"/>
    <p:sldId id="285" r:id="rId10"/>
    <p:sldId id="290" r:id="rId11"/>
    <p:sldId id="294" r:id="rId12"/>
    <p:sldId id="286" r:id="rId13"/>
    <p:sldId id="291" r:id="rId14"/>
    <p:sldId id="293" r:id="rId15"/>
    <p:sldId id="287" r:id="rId16"/>
    <p:sldId id="292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950"/>
    <a:srgbClr val="FF3B0D"/>
    <a:srgbClr val="3366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3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2F78C7-2441-E343-BFAB-49C6999FC3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061185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1929C2-8F8F-3448-91E6-66ABDEAC66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69576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0"/>
            <a:ext cx="20955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0"/>
            <a:ext cx="61341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7D619C-0322-9C43-ABA4-3FCF5363D2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49625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95B8A1-7343-8445-96F7-36543FDE40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03646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CDD71-9918-A742-A646-B81A635DBC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97495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295400"/>
            <a:ext cx="3886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295400"/>
            <a:ext cx="3886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B7C3EF-D55A-A247-BBD8-BCF359D138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329020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E76665-8B08-0C40-8AD1-802FB82B03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250902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23F8BF-64EB-734D-9CC4-0463FDF5B9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00594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36507-2F19-D645-AFF9-44E6A3E522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79897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0DDB58-D692-8546-B381-49083564AE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76472"/>
      </p:ext>
    </p:extLst>
  </p:cSld>
  <p:clrMapOvr>
    <a:masterClrMapping/>
  </p:clrMapOvr>
  <p:transition xmlns:p14="http://schemas.microsoft.com/office/powerpoint/2010/main"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7E17F-7BB3-DF4E-9E8D-EE58E44DA5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95193"/>
      </p:ext>
    </p:extLst>
  </p:cSld>
  <p:clrMapOvr>
    <a:masterClrMapping/>
  </p:clrMapOvr>
  <p:transition xmlns:p14="http://schemas.microsoft.com/office/powerpoint/2010/main"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295400"/>
            <a:ext cx="79248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245225"/>
            <a:ext cx="1828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bg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38538" y="6245225"/>
            <a:ext cx="24812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5225"/>
            <a:ext cx="1828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bg1"/>
                </a:solidFill>
              </a:defRPr>
            </a:lvl1pPr>
          </a:lstStyle>
          <a:p>
            <a:fld id="{72B2266B-4935-7642-9E92-15EA4065F5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med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333CC"/>
          </a:solidFill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810000"/>
            <a:ext cx="9144000" cy="765175"/>
          </a:xfrm>
          <a:ln>
            <a:miter lim="800000"/>
            <a:headEnd/>
            <a:tailEnd/>
          </a:ln>
          <a:ex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bg1"/>
                </a:solidFill>
                <a:latin typeface="Bernard MT Condensed" pitchFamily="18" charset="0"/>
                <a:ea typeface="+mj-ea"/>
              </a:rPr>
              <a:t>Discovering the Biblical View of Missions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724400"/>
            <a:ext cx="6934200" cy="1752600"/>
          </a:xfrm>
          <a:ln>
            <a:miter lim="800000"/>
            <a:headEnd/>
            <a:tailEnd/>
          </a:ln>
          <a:extLst/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3366FF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8400" y="5943600"/>
            <a:ext cx="434340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James G. Poitras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800" y="0"/>
            <a:ext cx="57912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5400" b="1" dirty="0">
                <a:solidFill>
                  <a:srgbClr val="FAC950"/>
                </a:solidFill>
                <a:latin typeface="Bernard MT Condensed" pitchFamily="18" charset="0"/>
                <a:ea typeface="+mn-ea"/>
              </a:rPr>
              <a:t>Global Association of Theological Studies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066800" y="990600"/>
            <a:ext cx="7086600" cy="212365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400" b="1" dirty="0">
                <a:latin typeface="Bernard MT Condensed" panose="02050806060905020404" pitchFamily="18" charset="0"/>
                <a:ea typeface="+mn-ea"/>
              </a:rPr>
              <a:t>God established the mission. In Jesus, He embodied the mission.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42900" y="3886200"/>
            <a:ext cx="8534400" cy="280076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Through the Holy Spirit, He provides the power for us to evangelize the world (Acts 1:8) and therefore, empowered the mission.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AC950"/>
              </a:solidFill>
              <a:latin typeface="Bernard MT Condensed" panose="02050806060905020404" pitchFamily="18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231130"/>
            <a:ext cx="6477000" cy="25545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As the church we are the “called out ones” and are sent into the world to fulfill the Great Commission.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3124200" y="4114800"/>
            <a:ext cx="5867400" cy="25545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 err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Missio</a:t>
            </a:r>
            <a:r>
              <a:rPr lang="en-US" sz="4000" b="1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 Dei identifies God’s purpose and plan to rescue, redeem, and restore mankind.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1600" y="1371600"/>
            <a:ext cx="6705600" cy="2862322"/>
          </a:xfrm>
          <a:prstGeom prst="rect">
            <a:avLst/>
          </a:prstGeom>
          <a:solidFill>
            <a:srgbClr val="FAC950"/>
          </a:solidFill>
          <a:ln w="79375" cap="sq">
            <a:solidFill>
              <a:schemeClr val="tx1"/>
            </a:solidFill>
            <a:bevel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6000" b="1" dirty="0">
                <a:ln w="38100">
                  <a:solidFill>
                    <a:sysClr val="windowText" lastClr="000000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“We do not define God’s mission. It defines us.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600" y="4419600"/>
            <a:ext cx="7086600" cy="19389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latin typeface="Bernard MT Condensed" panose="02050806060905020404" pitchFamily="18" charset="0"/>
                <a:ea typeface="+mn-ea"/>
              </a:rPr>
              <a:t>It tells us who we are, what our mission is, how we are to do…evangelism.” (Webber 2006) 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889694"/>
            <a:ext cx="6858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Like any other book, the Bible has a main character—God. He is the focal point.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85088" y="2286000"/>
            <a:ext cx="8058912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3366FF"/>
                </a:solidFill>
                <a:latin typeface="Bernard MT Condensed" panose="02050806060905020404" pitchFamily="18" charset="0"/>
                <a:ea typeface="+mn-ea"/>
              </a:rPr>
              <a:t>In fact, before the end of Genesis 3 we are introduced to all the major characters in the Bible: God, mankind, the enemy, and the Savior.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9" t="2" b="-2322"/>
          <a:stretch>
            <a:fillRect/>
          </a:stretch>
        </p:blipFill>
        <p:spPr bwMode="auto">
          <a:xfrm rot="-362562">
            <a:off x="103188" y="4667250"/>
            <a:ext cx="2574925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8" b="9097"/>
          <a:stretch>
            <a:fillRect/>
          </a:stretch>
        </p:blipFill>
        <p:spPr bwMode="auto">
          <a:xfrm>
            <a:off x="1676400" y="3741738"/>
            <a:ext cx="1539875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6" r="443"/>
          <a:stretch>
            <a:fillRect/>
          </a:stretch>
        </p:blipFill>
        <p:spPr bwMode="auto">
          <a:xfrm>
            <a:off x="2057400" y="5181600"/>
            <a:ext cx="137160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3856038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59238"/>
            <a:ext cx="3311525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" y="261610"/>
            <a:ext cx="7543800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John Stott said, “our mandate for world evangelization, therefore, is the whole Bible.”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1828800"/>
            <a:ext cx="7772400" cy="15696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Arthur F. </a:t>
            </a:r>
            <a:r>
              <a:rPr lang="en-US" sz="3200" b="1" dirty="0" err="1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Glasser</a:t>
            </a: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 added that each and every section of the Bible, if permitted to speak for itself, will expose lines of truth.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648200"/>
            <a:ext cx="82296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ysClr val="windowText" lastClr="000000"/>
                  </a:solidFill>
                </a:ln>
                <a:latin typeface="Bernard MT Condensed" panose="02050806060905020404" pitchFamily="18" charset="0"/>
                <a:ea typeface="+mn-ea"/>
              </a:rPr>
              <a:t>George </a:t>
            </a:r>
            <a:r>
              <a:rPr lang="en-US" sz="3600" b="1" dirty="0" err="1">
                <a:ln>
                  <a:solidFill>
                    <a:sysClr val="windowText" lastClr="000000"/>
                  </a:solidFill>
                </a:ln>
                <a:latin typeface="Bernard MT Condensed" panose="02050806060905020404" pitchFamily="18" charset="0"/>
                <a:ea typeface="+mn-ea"/>
              </a:rPr>
              <a:t>Vicedom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latin typeface="Bernard MT Condensed" panose="02050806060905020404" pitchFamily="18" charset="0"/>
                <a:ea typeface="+mn-ea"/>
              </a:rPr>
              <a:t> confirmed, “The Bible in its entirety ascribes only one intention to God—to save mankind.”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0" y="1143000"/>
            <a:ext cx="838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ln w="28575">
                  <a:solidFill>
                    <a:schemeClr val="tx1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Ralph Winter said, “The Bible actually begins with missions, maintains missions as its central theme throughout, and then climaxes…with spontaneous outbursts of joy because the missionary mandate has been fulfilled!”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5638800"/>
            <a:ext cx="838200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000" b="1" dirty="0">
                <a:ln w="28575">
                  <a:solidFill>
                    <a:schemeClr val="tx1"/>
                  </a:solidFill>
                </a:ln>
                <a:solidFill>
                  <a:srgbClr val="FAC950"/>
                </a:solidFill>
                <a:latin typeface="Bernard MT Condensed" panose="02050806060905020404" pitchFamily="18" charset="0"/>
                <a:ea typeface="+mn-ea"/>
              </a:rPr>
              <a:t>Ron Blue claimed that world missions is found in the Bible from cover to cover; from Genesis to Revelation.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570512"/>
            <a:ext cx="3276600" cy="2195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533400" y="1219200"/>
            <a:ext cx="8202888" cy="110799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6600" b="1" dirty="0">
                <a:solidFill>
                  <a:srgbClr val="FF3B0D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God is a missionary God.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572000"/>
            <a:ext cx="9144000" cy="212365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6600" b="1" dirty="0">
                <a:solidFill>
                  <a:srgbClr val="FAC95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ernard MT Condensed" panose="02050806060905020404" pitchFamily="18" charset="0"/>
                <a:ea typeface="+mn-ea"/>
              </a:rPr>
              <a:t>We should be a missions-minded church.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2057400"/>
            <a:ext cx="64008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atin typeface="Bernard MT Condensed" pitchFamily="18" charset="0"/>
                <a:ea typeface="+mn-ea"/>
              </a:rPr>
              <a:t>So, what is the central theme of the Bible? It’s not a secret. God’s Word wastes no time in exposing it.</a:t>
            </a:r>
          </a:p>
        </p:txBody>
      </p:sp>
      <p:sp>
        <p:nvSpPr>
          <p:cNvPr id="6" name="Rectangle 5"/>
          <p:cNvSpPr/>
          <p:nvPr/>
        </p:nvSpPr>
        <p:spPr>
          <a:xfrm>
            <a:off x="2514600" y="4648200"/>
            <a:ext cx="64770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atin typeface="Bernard MT Condensed" pitchFamily="18" charset="0"/>
                <a:ea typeface="+mn-ea"/>
              </a:rPr>
              <a:t>Go back to the book of beginnings: Genesis. “In the beginning God…” (Genesis 1:1).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5" name="Rectangle 4"/>
          <p:cNvSpPr/>
          <p:nvPr/>
        </p:nvSpPr>
        <p:spPr>
          <a:xfrm>
            <a:off x="1219200" y="1676400"/>
            <a:ext cx="7467600" cy="4524315"/>
          </a:xfrm>
          <a:prstGeom prst="rect">
            <a:avLst/>
          </a:prstGeom>
          <a:solidFill>
            <a:srgbClr val="3366FF"/>
          </a:solidFill>
          <a:ln w="508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atin typeface="Bernard MT Condensed" pitchFamily="18" charset="0"/>
                <a:ea typeface="+mn-ea"/>
              </a:rPr>
              <a:t>The Bible is all about God: His creation; His desire to fellowship with mankind; His distaste for sin; His master plan of redemption; His activities on the earth; His revealing or unfolding of Himself throughout history; His kingdom; His love; His personality or attributes; and His relationship with man.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1066800"/>
            <a:ext cx="6096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Apart from the Bible it is difficult to know God.</a:t>
            </a:r>
          </a:p>
        </p:txBody>
      </p:sp>
      <p:sp>
        <p:nvSpPr>
          <p:cNvPr id="6" name="Rectangle 5"/>
          <p:cNvSpPr/>
          <p:nvPr/>
        </p:nvSpPr>
        <p:spPr>
          <a:xfrm>
            <a:off x="1905000" y="4648200"/>
            <a:ext cx="70866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FAC950"/>
                </a:solidFill>
                <a:latin typeface="Bernard MT Condensed" pitchFamily="18" charset="0"/>
                <a:ea typeface="+mn-ea"/>
              </a:rPr>
              <a:t>Apart from God it is difficult to know the Bible. The two are undividable.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2057400"/>
            <a:ext cx="66294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itchFamily="18" charset="0"/>
                <a:ea typeface="+mn-ea"/>
              </a:rPr>
              <a:t>Professor Charles van </a:t>
            </a:r>
            <a:r>
              <a:rPr lang="en-US" sz="3600" b="1" dirty="0" err="1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itchFamily="18" charset="0"/>
                <a:ea typeface="+mn-ea"/>
              </a:rPr>
              <a:t>Engen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itchFamily="18" charset="0"/>
                <a:ea typeface="+mn-ea"/>
              </a:rPr>
              <a:t> of Fuller explains the central theme of the Bible using a simple illustration.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2133600" y="4648200"/>
            <a:ext cx="68580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3366FF"/>
                </a:solidFill>
                <a:latin typeface="Bernard MT Condensed" pitchFamily="18" charset="0"/>
                <a:ea typeface="+mn-ea"/>
              </a:rPr>
              <a:t>He compares it to a rug with the threads going from one side to the other, and from one end to the other.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12192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F3B0D"/>
                </a:solidFill>
                <a:latin typeface="Bernard MT Condensed" pitchFamily="18" charset="0"/>
                <a:ea typeface="+mn-ea"/>
              </a:rPr>
              <a:t>The different threads express the aspects of God’s mission.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828800" y="2514600"/>
            <a:ext cx="6705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sz="3600" b="1">
                <a:latin typeface="Bernard MT Condensed" charset="0"/>
              </a:rPr>
              <a:t>They go throughout the Word of God.</a:t>
            </a:r>
          </a:p>
        </p:txBody>
      </p:sp>
      <p:sp>
        <p:nvSpPr>
          <p:cNvPr id="7" name="Rectangle 6"/>
          <p:cNvSpPr/>
          <p:nvPr/>
        </p:nvSpPr>
        <p:spPr>
          <a:xfrm>
            <a:off x="3124200" y="3352800"/>
            <a:ext cx="60198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AC950"/>
                </a:solidFill>
                <a:latin typeface="Bernard MT Condensed" pitchFamily="18" charset="0"/>
                <a:ea typeface="+mn-ea"/>
              </a:rPr>
              <a:t>The entire rug is God’s mission.</a:t>
            </a:r>
          </a:p>
        </p:txBody>
      </p:sp>
      <p:pic>
        <p:nvPicPr>
          <p:cNvPr id="21507" name="Picture 3" descr="C:\Users\Candra Poitras\Pictures\CAFFI4L6CA3SFNL1CAYBFZJNCAZCQK97CASI43R7CAQ4UZU4CATLSLLDCAT8F7Y7CAWIUFXQCA28IUPTCAW73GJOCADE1CGJCANTXLI0CAYIY2LSCAKSMX6LCAG1CZQ8CA45BOROCA7LLR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114800"/>
            <a:ext cx="41148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Candra Poitras\Pictures\CAFFI4L6CA3SFNL1CAYBFZJNCAZCQK97CASI43R7CAQ4UZU4CATLSLLDCAT8F7Y7CAWIUFXQCA28IUPTCAW73GJOCADE1CGJCANTXLI0CAYIY2LSCAKSMX6LCAG1CZQ8CA45BOROCA7LLR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4114800"/>
            <a:ext cx="41148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533400"/>
            <a:ext cx="67056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atin typeface="Bernard MT Condensed" pitchFamily="18" charset="0"/>
                <a:ea typeface="+mn-ea"/>
              </a:rPr>
              <a:t>Since July 1952 </a:t>
            </a:r>
            <a:r>
              <a:rPr lang="en-US" sz="3600" b="1" i="1" dirty="0" err="1">
                <a:latin typeface="Bernard MT Condensed" pitchFamily="18" charset="0"/>
                <a:ea typeface="+mn-ea"/>
              </a:rPr>
              <a:t>Missio</a:t>
            </a:r>
            <a:r>
              <a:rPr lang="en-US" sz="3600" b="1" i="1" dirty="0">
                <a:latin typeface="Bernard MT Condensed" pitchFamily="18" charset="0"/>
                <a:ea typeface="+mn-ea"/>
              </a:rPr>
              <a:t> Dei</a:t>
            </a:r>
            <a:r>
              <a:rPr lang="en-US" sz="3600" b="1" dirty="0">
                <a:latin typeface="Bernard MT Condensed" pitchFamily="18" charset="0"/>
                <a:ea typeface="+mn-ea"/>
              </a:rPr>
              <a:t> has become the most wisely used metaphor reflecting God’s nature.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828800" y="4572000"/>
            <a:ext cx="716280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rgbClr val="FAC950"/>
                </a:solidFill>
                <a:latin typeface="Bernard MT Condensed" pitchFamily="18" charset="0"/>
                <a:ea typeface="+mn-ea"/>
              </a:rPr>
              <a:t>This term is always mentioned in reference to the </a:t>
            </a:r>
            <a:r>
              <a:rPr lang="en-US" sz="3600" b="1" dirty="0" err="1">
                <a:solidFill>
                  <a:srgbClr val="FAC950"/>
                </a:solidFill>
                <a:latin typeface="Bernard MT Condensed" pitchFamily="18" charset="0"/>
                <a:ea typeface="+mn-ea"/>
              </a:rPr>
              <a:t>Willigen</a:t>
            </a:r>
            <a:r>
              <a:rPr lang="en-US" sz="3600" b="1" dirty="0">
                <a:solidFill>
                  <a:srgbClr val="FAC950"/>
                </a:solidFill>
                <a:latin typeface="Bernard MT Condensed" pitchFamily="18" charset="0"/>
                <a:ea typeface="+mn-ea"/>
              </a:rPr>
              <a:t> Conference of the International Missionary Council.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200" y="2133600"/>
            <a:ext cx="8229600" cy="15696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800" b="1" i="1" dirty="0" err="1">
                <a:solidFill>
                  <a:srgbClr val="FAC950"/>
                </a:solidFill>
                <a:latin typeface="Bernard MT Condensed" panose="020508060609050204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Missio</a:t>
            </a:r>
            <a:r>
              <a:rPr lang="en-US" sz="4800" b="1" i="1" dirty="0">
                <a:solidFill>
                  <a:srgbClr val="FAC950"/>
                </a:solidFill>
                <a:latin typeface="Bernard MT Condensed" panose="020508060609050204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Dei</a:t>
            </a:r>
            <a:r>
              <a:rPr lang="en-US" sz="4800" b="1" dirty="0">
                <a:solidFill>
                  <a:srgbClr val="FAC950"/>
                </a:solidFill>
                <a:latin typeface="Bernard MT Condensed" panose="020508060609050204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Latin for “God’s Mission” or “the mission of God.” </a:t>
            </a:r>
            <a:endParaRPr lang="en-US" sz="4800" b="1" dirty="0">
              <a:solidFill>
                <a:srgbClr val="FAC950"/>
              </a:solidFill>
              <a:latin typeface="Bernard MT Condensed" panose="02050806060905020404" pitchFamily="18" charset="0"/>
              <a:ea typeface="+mn-e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4572000"/>
            <a:ext cx="6705600" cy="19389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solidFill>
                  <a:srgbClr val="3366FF"/>
                </a:solidFill>
                <a:latin typeface="Bernard MT Condensed" panose="020508060609050204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used in other languages, like Dutch, it is translated, “the missionary activity of God.”</a:t>
            </a:r>
            <a:endParaRPr lang="en-US" sz="4000" b="1" dirty="0">
              <a:solidFill>
                <a:srgbClr val="3366FF"/>
              </a:solidFill>
              <a:latin typeface="Bernard MT Condensed" panose="02050806060905020404" pitchFamily="18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5600" y="0"/>
            <a:ext cx="24384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 eaLnBrk="1" hangingPunct="1">
              <a:defRPr/>
            </a:pPr>
            <a:r>
              <a:rPr lang="en-US" sz="1400" b="1" dirty="0">
                <a:solidFill>
                  <a:srgbClr val="FF3B0D"/>
                </a:solidFill>
                <a:latin typeface="Bernard MT Condensed" pitchFamily="18" charset="0"/>
                <a:ea typeface="+mn-ea"/>
              </a:rPr>
              <a:t>Discovering our Role in Keeping with God’s Heartbeat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1828800" y="1447800"/>
            <a:ext cx="5943600" cy="230832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F3B0D"/>
                </a:solidFill>
                <a:latin typeface="Bernard MT Condensed" panose="02050806060905020404" pitchFamily="18" charset="0"/>
                <a:ea typeface="+mn-ea"/>
              </a:rPr>
              <a:t>The mission is the primary work of God and we are able to participate in what He is doing. It is ongoing. </a:t>
            </a:r>
          </a:p>
        </p:txBody>
      </p:sp>
      <p:sp>
        <p:nvSpPr>
          <p:cNvPr id="4" name="Rectangle 3"/>
          <p:cNvSpPr/>
          <p:nvPr/>
        </p:nvSpPr>
        <p:spPr>
          <a:xfrm>
            <a:off x="990600" y="4074152"/>
            <a:ext cx="7848600" cy="255454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latin typeface="Bernard MT Condensed" panose="02050806060905020404" pitchFamily="18" charset="0"/>
                <a:ea typeface="+mn-ea"/>
              </a:rPr>
              <a:t>God created the world. He robed Himself in flesh to save us from our sins, providing us redemption through His death, burial, and resurrection. </a:t>
            </a: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nified_theory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unified_theory</Template>
  <TotalTime>608</TotalTime>
  <Words>782</Words>
  <Application>Microsoft Macintosh PowerPoint</Application>
  <PresentationFormat>On-screen Show (4:3)</PresentationFormat>
  <Paragraphs>50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Impact</vt:lpstr>
      <vt:lpstr>Calibri</vt:lpstr>
      <vt:lpstr>Bernard MT Condensed</vt:lpstr>
      <vt:lpstr>unified_theory</vt:lpstr>
      <vt:lpstr>Discovering the Biblical View of Missions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Discovering the Biblical View of Missions</dc:title>
  <dc:creator>Candra Poitras</dc:creator>
  <cp:lastModifiedBy>Ashton Loyd</cp:lastModifiedBy>
  <cp:revision>15</cp:revision>
  <dcterms:created xsi:type="dcterms:W3CDTF">2013-03-27T20:52:37Z</dcterms:created>
  <dcterms:modified xsi:type="dcterms:W3CDTF">2018-02-14T21:31:22Z</dcterms:modified>
</cp:coreProperties>
</file>