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2" r:id="rId3"/>
    <p:sldId id="258" r:id="rId4"/>
    <p:sldId id="259" r:id="rId5"/>
    <p:sldId id="278" r:id="rId6"/>
    <p:sldId id="260" r:id="rId7"/>
    <p:sldId id="269" r:id="rId8"/>
    <p:sldId id="261" r:id="rId9"/>
    <p:sldId id="270" r:id="rId10"/>
    <p:sldId id="280" r:id="rId11"/>
    <p:sldId id="257" r:id="rId12"/>
    <p:sldId id="271" r:id="rId13"/>
    <p:sldId id="279" r:id="rId14"/>
    <p:sldId id="281" r:id="rId15"/>
    <p:sldId id="272" r:id="rId16"/>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ＭＳ Ｐゴシック" charset="0"/>
        <a:cs typeface="+mn-cs"/>
      </a:defRPr>
    </a:lvl1pPr>
    <a:lvl2pPr marL="457200" algn="l" rtl="0" fontAlgn="base">
      <a:spcBef>
        <a:spcPct val="0"/>
      </a:spcBef>
      <a:spcAft>
        <a:spcPct val="0"/>
      </a:spcAft>
      <a:defRPr kern="1200">
        <a:solidFill>
          <a:schemeClr val="tx1"/>
        </a:solidFill>
        <a:latin typeface="Arial" charset="0"/>
        <a:ea typeface="ＭＳ Ｐゴシック" charset="0"/>
        <a:cs typeface="+mn-cs"/>
      </a:defRPr>
    </a:lvl2pPr>
    <a:lvl3pPr marL="914400" algn="l" rtl="0" fontAlgn="base">
      <a:spcBef>
        <a:spcPct val="0"/>
      </a:spcBef>
      <a:spcAft>
        <a:spcPct val="0"/>
      </a:spcAft>
      <a:defRPr kern="1200">
        <a:solidFill>
          <a:schemeClr val="tx1"/>
        </a:solidFill>
        <a:latin typeface="Arial" charset="0"/>
        <a:ea typeface="ＭＳ Ｐゴシック" charset="0"/>
        <a:cs typeface="+mn-cs"/>
      </a:defRPr>
    </a:lvl3pPr>
    <a:lvl4pPr marL="1371600" algn="l" rtl="0" fontAlgn="base">
      <a:spcBef>
        <a:spcPct val="0"/>
      </a:spcBef>
      <a:spcAft>
        <a:spcPct val="0"/>
      </a:spcAft>
      <a:defRPr kern="1200">
        <a:solidFill>
          <a:schemeClr val="tx1"/>
        </a:solidFill>
        <a:latin typeface="Arial" charset="0"/>
        <a:ea typeface="ＭＳ Ｐゴシック" charset="0"/>
        <a:cs typeface="+mn-cs"/>
      </a:defRPr>
    </a:lvl4pPr>
    <a:lvl5pPr marL="1828800" algn="l" rtl="0" fontAlgn="base">
      <a:spcBef>
        <a:spcPct val="0"/>
      </a:spcBef>
      <a:spcAft>
        <a:spcPct val="0"/>
      </a:spcAft>
      <a:defRPr kern="1200">
        <a:solidFill>
          <a:schemeClr val="tx1"/>
        </a:solidFill>
        <a:latin typeface="Arial" charset="0"/>
        <a:ea typeface="ＭＳ Ｐゴシック" charset="0"/>
        <a:cs typeface="+mn-cs"/>
      </a:defRPr>
    </a:lvl5pPr>
    <a:lvl6pPr marL="2286000" algn="l" defTabSz="457200" rtl="0" eaLnBrk="1" latinLnBrk="0" hangingPunct="1">
      <a:defRPr kern="1200">
        <a:solidFill>
          <a:schemeClr val="tx1"/>
        </a:solidFill>
        <a:latin typeface="Arial" charset="0"/>
        <a:ea typeface="ＭＳ Ｐゴシック" charset="0"/>
        <a:cs typeface="+mn-cs"/>
      </a:defRPr>
    </a:lvl6pPr>
    <a:lvl7pPr marL="2743200" algn="l" defTabSz="457200" rtl="0" eaLnBrk="1" latinLnBrk="0" hangingPunct="1">
      <a:defRPr kern="1200">
        <a:solidFill>
          <a:schemeClr val="tx1"/>
        </a:solidFill>
        <a:latin typeface="Arial" charset="0"/>
        <a:ea typeface="ＭＳ Ｐゴシック" charset="0"/>
        <a:cs typeface="+mn-cs"/>
      </a:defRPr>
    </a:lvl7pPr>
    <a:lvl8pPr marL="3200400" algn="l" defTabSz="457200" rtl="0" eaLnBrk="1" latinLnBrk="0" hangingPunct="1">
      <a:defRPr kern="1200">
        <a:solidFill>
          <a:schemeClr val="tx1"/>
        </a:solidFill>
        <a:latin typeface="Arial" charset="0"/>
        <a:ea typeface="ＭＳ Ｐゴシック" charset="0"/>
        <a:cs typeface="+mn-cs"/>
      </a:defRPr>
    </a:lvl8pPr>
    <a:lvl9pPr marL="3657600" algn="l" defTabSz="457200" rtl="0" eaLnBrk="1" latinLnBrk="0" hangingPunct="1">
      <a:defRPr kern="1200">
        <a:solidFill>
          <a:schemeClr val="tx1"/>
        </a:solidFill>
        <a:latin typeface="Arial" charset="0"/>
        <a:ea typeface="ＭＳ Ｐゴシック" charset="0"/>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AC950"/>
    <a:srgbClr val="3366FF"/>
    <a:srgbClr val="FF3B0D"/>
    <a:srgbClr val="3333CC"/>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9" d="100"/>
          <a:sy n="69" d="100"/>
        </p:scale>
        <p:origin x="-96" y="-35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theme" Target="theme/theme1.xml"/><Relationship Id="rId21"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printerSettings" Target="printerSettings/printerSettings1.bin"/><Relationship Id="rId18" Type="http://schemas.openxmlformats.org/officeDocument/2006/relationships/presProps" Target="presProps.xml"/><Relationship Id="rId19" Type="http://schemas.openxmlformats.org/officeDocument/2006/relationships/viewProps" Target="viewProp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fld id="{769E6C9F-029B-6B4D-AD0D-8EBE9880E882}" type="slidenum">
              <a:rPr lang="en-US"/>
              <a:pPr/>
              <a:t>‹#›</a:t>
            </a:fld>
            <a:endParaRPr lang="en-US"/>
          </a:p>
        </p:txBody>
      </p:sp>
    </p:spTree>
    <p:extLst>
      <p:ext uri="{BB962C8B-B14F-4D97-AF65-F5344CB8AC3E}">
        <p14:creationId xmlns:p14="http://schemas.microsoft.com/office/powerpoint/2010/main" val="877525356"/>
      </p:ext>
    </p:extLst>
  </p:cSld>
  <p:clrMapOvr>
    <a:masterClrMapping/>
  </p:clrMapOvr>
  <p:transition xmlns:p14="http://schemas.microsoft.com/office/powerpoint/2010/main">
    <p:plus/>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fld id="{6EE7551E-FCAF-E84D-9E05-715199161273}" type="slidenum">
              <a:rPr lang="en-US"/>
              <a:pPr/>
              <a:t>‹#›</a:t>
            </a:fld>
            <a:endParaRPr lang="en-US"/>
          </a:p>
        </p:txBody>
      </p:sp>
    </p:spTree>
    <p:extLst>
      <p:ext uri="{BB962C8B-B14F-4D97-AF65-F5344CB8AC3E}">
        <p14:creationId xmlns:p14="http://schemas.microsoft.com/office/powerpoint/2010/main" val="1708224240"/>
      </p:ext>
    </p:extLst>
  </p:cSld>
  <p:clrMapOvr>
    <a:masterClrMapping/>
  </p:clrMapOvr>
  <p:transition xmlns:p14="http://schemas.microsoft.com/office/powerpoint/2010/main">
    <p:plus/>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048500" y="0"/>
            <a:ext cx="2095500" cy="612616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762000" y="0"/>
            <a:ext cx="6134100" cy="612616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fld id="{D3AA9351-3E18-4C46-AAA2-6CA31AAE27E5}" type="slidenum">
              <a:rPr lang="en-US"/>
              <a:pPr/>
              <a:t>‹#›</a:t>
            </a:fld>
            <a:endParaRPr lang="en-US"/>
          </a:p>
        </p:txBody>
      </p:sp>
    </p:spTree>
    <p:extLst>
      <p:ext uri="{BB962C8B-B14F-4D97-AF65-F5344CB8AC3E}">
        <p14:creationId xmlns:p14="http://schemas.microsoft.com/office/powerpoint/2010/main" val="757758359"/>
      </p:ext>
    </p:extLst>
  </p:cSld>
  <p:clrMapOvr>
    <a:masterClrMapping/>
  </p:clrMapOvr>
  <p:transition xmlns:p14="http://schemas.microsoft.com/office/powerpoint/2010/main">
    <p:plus/>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fld id="{DE7D0139-83FE-F04B-9709-38DABE0552D5}" type="slidenum">
              <a:rPr lang="en-US"/>
              <a:pPr/>
              <a:t>‹#›</a:t>
            </a:fld>
            <a:endParaRPr lang="en-US"/>
          </a:p>
        </p:txBody>
      </p:sp>
    </p:spTree>
    <p:extLst>
      <p:ext uri="{BB962C8B-B14F-4D97-AF65-F5344CB8AC3E}">
        <p14:creationId xmlns:p14="http://schemas.microsoft.com/office/powerpoint/2010/main" val="1613716806"/>
      </p:ext>
    </p:extLst>
  </p:cSld>
  <p:clrMapOvr>
    <a:masterClrMapping/>
  </p:clrMapOvr>
  <p:transition xmlns:p14="http://schemas.microsoft.com/office/powerpoint/2010/main">
    <p:plus/>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fld id="{801BDB2D-30C6-0646-B4EA-4DAF8FEB7D7B}" type="slidenum">
              <a:rPr lang="en-US"/>
              <a:pPr/>
              <a:t>‹#›</a:t>
            </a:fld>
            <a:endParaRPr lang="en-US"/>
          </a:p>
        </p:txBody>
      </p:sp>
    </p:spTree>
    <p:extLst>
      <p:ext uri="{BB962C8B-B14F-4D97-AF65-F5344CB8AC3E}">
        <p14:creationId xmlns:p14="http://schemas.microsoft.com/office/powerpoint/2010/main" val="1326228440"/>
      </p:ext>
    </p:extLst>
  </p:cSld>
  <p:clrMapOvr>
    <a:masterClrMapping/>
  </p:clrMapOvr>
  <p:transition xmlns:p14="http://schemas.microsoft.com/office/powerpoint/2010/main">
    <p:plus/>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762000" y="1295400"/>
            <a:ext cx="3886200" cy="48307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800600" y="1295400"/>
            <a:ext cx="3886200" cy="48307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fld id="{49889F7F-4C2A-234A-B9B6-5BF40AA67D47}" type="slidenum">
              <a:rPr lang="en-US"/>
              <a:pPr/>
              <a:t>‹#›</a:t>
            </a:fld>
            <a:endParaRPr lang="en-US"/>
          </a:p>
        </p:txBody>
      </p:sp>
    </p:spTree>
    <p:extLst>
      <p:ext uri="{BB962C8B-B14F-4D97-AF65-F5344CB8AC3E}">
        <p14:creationId xmlns:p14="http://schemas.microsoft.com/office/powerpoint/2010/main" val="909239017"/>
      </p:ext>
    </p:extLst>
  </p:cSld>
  <p:clrMapOvr>
    <a:masterClrMapping/>
  </p:clrMapOvr>
  <p:transition xmlns:p14="http://schemas.microsoft.com/office/powerpoint/2010/main">
    <p:plus/>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fld id="{63A92804-7F3B-1F4C-AF41-CFB54489F95A}" type="slidenum">
              <a:rPr lang="en-US"/>
              <a:pPr/>
              <a:t>‹#›</a:t>
            </a:fld>
            <a:endParaRPr lang="en-US"/>
          </a:p>
        </p:txBody>
      </p:sp>
    </p:spTree>
    <p:extLst>
      <p:ext uri="{BB962C8B-B14F-4D97-AF65-F5344CB8AC3E}">
        <p14:creationId xmlns:p14="http://schemas.microsoft.com/office/powerpoint/2010/main" val="1051288176"/>
      </p:ext>
    </p:extLst>
  </p:cSld>
  <p:clrMapOvr>
    <a:masterClrMapping/>
  </p:clrMapOvr>
  <p:transition xmlns:p14="http://schemas.microsoft.com/office/powerpoint/2010/main">
    <p:plus/>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fld id="{70511B54-C5DA-9B4B-8D28-EAFF3BFE80B5}" type="slidenum">
              <a:rPr lang="en-US"/>
              <a:pPr/>
              <a:t>‹#›</a:t>
            </a:fld>
            <a:endParaRPr lang="en-US"/>
          </a:p>
        </p:txBody>
      </p:sp>
    </p:spTree>
    <p:extLst>
      <p:ext uri="{BB962C8B-B14F-4D97-AF65-F5344CB8AC3E}">
        <p14:creationId xmlns:p14="http://schemas.microsoft.com/office/powerpoint/2010/main" val="932149124"/>
      </p:ext>
    </p:extLst>
  </p:cSld>
  <p:clrMapOvr>
    <a:masterClrMapping/>
  </p:clrMapOvr>
  <p:transition xmlns:p14="http://schemas.microsoft.com/office/powerpoint/2010/main">
    <p:plus/>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fld id="{75920B45-4D52-714B-BBEB-240F936E48D1}" type="slidenum">
              <a:rPr lang="en-US"/>
              <a:pPr/>
              <a:t>‹#›</a:t>
            </a:fld>
            <a:endParaRPr lang="en-US"/>
          </a:p>
        </p:txBody>
      </p:sp>
    </p:spTree>
    <p:extLst>
      <p:ext uri="{BB962C8B-B14F-4D97-AF65-F5344CB8AC3E}">
        <p14:creationId xmlns:p14="http://schemas.microsoft.com/office/powerpoint/2010/main" val="3273982999"/>
      </p:ext>
    </p:extLst>
  </p:cSld>
  <p:clrMapOvr>
    <a:masterClrMapping/>
  </p:clrMapOvr>
  <p:transition xmlns:p14="http://schemas.microsoft.com/office/powerpoint/2010/main">
    <p:plus/>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fld id="{31256BFF-5E90-B44F-AB44-7987E6D8CE31}" type="slidenum">
              <a:rPr lang="en-US"/>
              <a:pPr/>
              <a:t>‹#›</a:t>
            </a:fld>
            <a:endParaRPr lang="en-US"/>
          </a:p>
        </p:txBody>
      </p:sp>
    </p:spTree>
    <p:extLst>
      <p:ext uri="{BB962C8B-B14F-4D97-AF65-F5344CB8AC3E}">
        <p14:creationId xmlns:p14="http://schemas.microsoft.com/office/powerpoint/2010/main" val="2974248818"/>
      </p:ext>
    </p:extLst>
  </p:cSld>
  <p:clrMapOvr>
    <a:masterClrMapping/>
  </p:clrMapOvr>
  <p:transition xmlns:p14="http://schemas.microsoft.com/office/powerpoint/2010/main">
    <p:plus/>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fld id="{5756812B-53F7-824C-AF28-64C9C1835BC8}" type="slidenum">
              <a:rPr lang="en-US"/>
              <a:pPr/>
              <a:t>‹#›</a:t>
            </a:fld>
            <a:endParaRPr lang="en-US"/>
          </a:p>
        </p:txBody>
      </p:sp>
    </p:spTree>
    <p:extLst>
      <p:ext uri="{BB962C8B-B14F-4D97-AF65-F5344CB8AC3E}">
        <p14:creationId xmlns:p14="http://schemas.microsoft.com/office/powerpoint/2010/main" val="2817493173"/>
      </p:ext>
    </p:extLst>
  </p:cSld>
  <p:clrMapOvr>
    <a:masterClrMapping/>
  </p:clrMapOvr>
  <p:transition xmlns:p14="http://schemas.microsoft.com/office/powerpoint/2010/main">
    <p:plus/>
  </p:transition>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1.jpe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762000" y="0"/>
            <a:ext cx="83820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7" name="Rectangle 3"/>
          <p:cNvSpPr>
            <a:spLocks noGrp="1" noChangeArrowheads="1"/>
          </p:cNvSpPr>
          <p:nvPr>
            <p:ph type="body" idx="1"/>
          </p:nvPr>
        </p:nvSpPr>
        <p:spPr bwMode="auto">
          <a:xfrm>
            <a:off x="762000" y="1295400"/>
            <a:ext cx="7924800" cy="4830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28" name="Rectangle 4"/>
          <p:cNvSpPr>
            <a:spLocks noGrp="1" noChangeArrowheads="1"/>
          </p:cNvSpPr>
          <p:nvPr>
            <p:ph type="dt" sz="half" idx="2"/>
          </p:nvPr>
        </p:nvSpPr>
        <p:spPr bwMode="auto">
          <a:xfrm>
            <a:off x="762000" y="6245225"/>
            <a:ext cx="18288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solidFill>
                  <a:schemeClr val="bg1"/>
                </a:solidFill>
                <a:latin typeface="Arial" charset="0"/>
                <a:ea typeface="+mn-ea"/>
              </a:defRPr>
            </a:lvl1pPr>
          </a:lstStyle>
          <a:p>
            <a:pPr>
              <a:defRPr/>
            </a:pPr>
            <a:endParaRPr lang="en-US"/>
          </a:p>
        </p:txBody>
      </p:sp>
      <p:sp>
        <p:nvSpPr>
          <p:cNvPr id="1029" name="Rectangle 5"/>
          <p:cNvSpPr>
            <a:spLocks noGrp="1" noChangeArrowheads="1"/>
          </p:cNvSpPr>
          <p:nvPr>
            <p:ph type="ftr" sz="quarter" idx="3"/>
          </p:nvPr>
        </p:nvSpPr>
        <p:spPr bwMode="auto">
          <a:xfrm>
            <a:off x="3538538" y="6245225"/>
            <a:ext cx="2481262"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solidFill>
                  <a:schemeClr val="bg1"/>
                </a:solidFill>
                <a:latin typeface="Arial" charset="0"/>
                <a:ea typeface="+mn-ea"/>
              </a:defRPr>
            </a:lvl1pPr>
          </a:lstStyle>
          <a:p>
            <a:pPr>
              <a:defRPr/>
            </a:pPr>
            <a:endParaRPr lang="en-US"/>
          </a:p>
        </p:txBody>
      </p:sp>
      <p:sp>
        <p:nvSpPr>
          <p:cNvPr id="1030" name="Rectangle 6"/>
          <p:cNvSpPr>
            <a:spLocks noGrp="1" noChangeArrowheads="1"/>
          </p:cNvSpPr>
          <p:nvPr>
            <p:ph type="sldNum" sz="quarter" idx="4"/>
          </p:nvPr>
        </p:nvSpPr>
        <p:spPr bwMode="auto">
          <a:xfrm>
            <a:off x="6858000" y="6245225"/>
            <a:ext cx="18288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solidFill>
                  <a:schemeClr val="bg1"/>
                </a:solidFill>
              </a:defRPr>
            </a:lvl1pPr>
          </a:lstStyle>
          <a:p>
            <a:fld id="{654F51DD-6A1B-574A-B5B1-A72939331754}" type="slidenum">
              <a:rPr lang="en-US"/>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xmlns:p14="http://schemas.microsoft.com/office/powerpoint/2010/main">
    <p:plus/>
  </p:transition>
  <p:txStyles>
    <p:titleStyle>
      <a:lvl1pPr algn="ctr" rtl="0" eaLnBrk="0" fontAlgn="base" hangingPunct="0">
        <a:spcBef>
          <a:spcPct val="0"/>
        </a:spcBef>
        <a:spcAft>
          <a:spcPct val="0"/>
        </a:spcAft>
        <a:defRPr sz="4400">
          <a:solidFill>
            <a:srgbClr val="3333CC"/>
          </a:solidFill>
          <a:latin typeface="+mj-lt"/>
          <a:ea typeface="ＭＳ Ｐゴシック" charset="0"/>
          <a:cs typeface="+mj-cs"/>
        </a:defRPr>
      </a:lvl1pPr>
      <a:lvl2pPr algn="ctr" rtl="0" eaLnBrk="0" fontAlgn="base" hangingPunct="0">
        <a:spcBef>
          <a:spcPct val="0"/>
        </a:spcBef>
        <a:spcAft>
          <a:spcPct val="0"/>
        </a:spcAft>
        <a:defRPr sz="4400">
          <a:solidFill>
            <a:srgbClr val="3333CC"/>
          </a:solidFill>
          <a:latin typeface="Impact" pitchFamily="34" charset="0"/>
          <a:ea typeface="ＭＳ Ｐゴシック" charset="0"/>
        </a:defRPr>
      </a:lvl2pPr>
      <a:lvl3pPr algn="ctr" rtl="0" eaLnBrk="0" fontAlgn="base" hangingPunct="0">
        <a:spcBef>
          <a:spcPct val="0"/>
        </a:spcBef>
        <a:spcAft>
          <a:spcPct val="0"/>
        </a:spcAft>
        <a:defRPr sz="4400">
          <a:solidFill>
            <a:srgbClr val="3333CC"/>
          </a:solidFill>
          <a:latin typeface="Impact" pitchFamily="34" charset="0"/>
          <a:ea typeface="ＭＳ Ｐゴシック" charset="0"/>
        </a:defRPr>
      </a:lvl3pPr>
      <a:lvl4pPr algn="ctr" rtl="0" eaLnBrk="0" fontAlgn="base" hangingPunct="0">
        <a:spcBef>
          <a:spcPct val="0"/>
        </a:spcBef>
        <a:spcAft>
          <a:spcPct val="0"/>
        </a:spcAft>
        <a:defRPr sz="4400">
          <a:solidFill>
            <a:srgbClr val="3333CC"/>
          </a:solidFill>
          <a:latin typeface="Impact" pitchFamily="34" charset="0"/>
          <a:ea typeface="ＭＳ Ｐゴシック" charset="0"/>
        </a:defRPr>
      </a:lvl4pPr>
      <a:lvl5pPr algn="ctr" rtl="0" eaLnBrk="0" fontAlgn="base" hangingPunct="0">
        <a:spcBef>
          <a:spcPct val="0"/>
        </a:spcBef>
        <a:spcAft>
          <a:spcPct val="0"/>
        </a:spcAft>
        <a:defRPr sz="4400">
          <a:solidFill>
            <a:srgbClr val="3333CC"/>
          </a:solidFill>
          <a:latin typeface="Impact" pitchFamily="34" charset="0"/>
          <a:ea typeface="ＭＳ Ｐゴシック" charset="0"/>
        </a:defRPr>
      </a:lvl5pPr>
      <a:lvl6pPr marL="457200" algn="ctr" rtl="0" eaLnBrk="1" fontAlgn="base" hangingPunct="1">
        <a:spcBef>
          <a:spcPct val="0"/>
        </a:spcBef>
        <a:spcAft>
          <a:spcPct val="0"/>
        </a:spcAft>
        <a:defRPr sz="4400">
          <a:solidFill>
            <a:srgbClr val="3333CC"/>
          </a:solidFill>
          <a:latin typeface="Impact" pitchFamily="34" charset="0"/>
        </a:defRPr>
      </a:lvl6pPr>
      <a:lvl7pPr marL="914400" algn="ctr" rtl="0" eaLnBrk="1" fontAlgn="base" hangingPunct="1">
        <a:spcBef>
          <a:spcPct val="0"/>
        </a:spcBef>
        <a:spcAft>
          <a:spcPct val="0"/>
        </a:spcAft>
        <a:defRPr sz="4400">
          <a:solidFill>
            <a:srgbClr val="3333CC"/>
          </a:solidFill>
          <a:latin typeface="Impact" pitchFamily="34" charset="0"/>
        </a:defRPr>
      </a:lvl7pPr>
      <a:lvl8pPr marL="1371600" algn="ctr" rtl="0" eaLnBrk="1" fontAlgn="base" hangingPunct="1">
        <a:spcBef>
          <a:spcPct val="0"/>
        </a:spcBef>
        <a:spcAft>
          <a:spcPct val="0"/>
        </a:spcAft>
        <a:defRPr sz="4400">
          <a:solidFill>
            <a:srgbClr val="3333CC"/>
          </a:solidFill>
          <a:latin typeface="Impact" pitchFamily="34" charset="0"/>
        </a:defRPr>
      </a:lvl8pPr>
      <a:lvl9pPr marL="1828800" algn="ctr" rtl="0" eaLnBrk="1" fontAlgn="base" hangingPunct="1">
        <a:spcBef>
          <a:spcPct val="0"/>
        </a:spcBef>
        <a:spcAft>
          <a:spcPct val="0"/>
        </a:spcAft>
        <a:defRPr sz="4400">
          <a:solidFill>
            <a:srgbClr val="3333CC"/>
          </a:solidFill>
          <a:latin typeface="Impact" pitchFamily="34" charset="0"/>
        </a:defRPr>
      </a:lvl9pPr>
    </p:titleStyle>
    <p:bodyStyle>
      <a:lvl1pPr marL="342900" indent="-342900" algn="l" rtl="0" eaLnBrk="0" fontAlgn="base" hangingPunct="0">
        <a:spcBef>
          <a:spcPct val="20000"/>
        </a:spcBef>
        <a:spcAft>
          <a:spcPct val="0"/>
        </a:spcAft>
        <a:buChar char="•"/>
        <a:defRPr sz="3200">
          <a:solidFill>
            <a:schemeClr val="bg1"/>
          </a:solidFill>
          <a:latin typeface="+mn-lt"/>
          <a:ea typeface="ＭＳ Ｐゴシック" charset="0"/>
          <a:cs typeface="+mn-cs"/>
        </a:defRPr>
      </a:lvl1pPr>
      <a:lvl2pPr marL="742950" indent="-285750" algn="l" rtl="0" eaLnBrk="0" fontAlgn="base" hangingPunct="0">
        <a:spcBef>
          <a:spcPct val="20000"/>
        </a:spcBef>
        <a:spcAft>
          <a:spcPct val="0"/>
        </a:spcAft>
        <a:buChar char="–"/>
        <a:defRPr sz="2800">
          <a:solidFill>
            <a:schemeClr val="bg1"/>
          </a:solidFill>
          <a:latin typeface="+mn-lt"/>
          <a:ea typeface="ＭＳ Ｐゴシック" charset="0"/>
        </a:defRPr>
      </a:lvl2pPr>
      <a:lvl3pPr marL="1143000" indent="-228600" algn="l" rtl="0" eaLnBrk="0" fontAlgn="base" hangingPunct="0">
        <a:spcBef>
          <a:spcPct val="20000"/>
        </a:spcBef>
        <a:spcAft>
          <a:spcPct val="0"/>
        </a:spcAft>
        <a:buChar char="•"/>
        <a:defRPr sz="2400">
          <a:solidFill>
            <a:schemeClr val="bg1"/>
          </a:solidFill>
          <a:latin typeface="+mn-lt"/>
          <a:ea typeface="ＭＳ Ｐゴシック" charset="0"/>
        </a:defRPr>
      </a:lvl3pPr>
      <a:lvl4pPr marL="1600200" indent="-228600" algn="l" rtl="0" eaLnBrk="0" fontAlgn="base" hangingPunct="0">
        <a:spcBef>
          <a:spcPct val="20000"/>
        </a:spcBef>
        <a:spcAft>
          <a:spcPct val="0"/>
        </a:spcAft>
        <a:buChar char="–"/>
        <a:defRPr sz="2000">
          <a:solidFill>
            <a:schemeClr val="bg1"/>
          </a:solidFill>
          <a:latin typeface="+mn-lt"/>
          <a:ea typeface="ＭＳ Ｐゴシック" charset="0"/>
        </a:defRPr>
      </a:lvl4pPr>
      <a:lvl5pPr marL="2057400" indent="-228600" algn="l" rtl="0" eaLnBrk="0" fontAlgn="base" hangingPunct="0">
        <a:spcBef>
          <a:spcPct val="20000"/>
        </a:spcBef>
        <a:spcAft>
          <a:spcPct val="0"/>
        </a:spcAft>
        <a:buChar char="»"/>
        <a:defRPr sz="2000">
          <a:solidFill>
            <a:schemeClr val="bg1"/>
          </a:solidFill>
          <a:latin typeface="+mn-lt"/>
          <a:ea typeface="ＭＳ Ｐゴシック" charset="0"/>
        </a:defRPr>
      </a:lvl5pPr>
      <a:lvl6pPr marL="2514600" indent="-228600" algn="l" rtl="0" eaLnBrk="1" fontAlgn="base" hangingPunct="1">
        <a:spcBef>
          <a:spcPct val="20000"/>
        </a:spcBef>
        <a:spcAft>
          <a:spcPct val="0"/>
        </a:spcAft>
        <a:buChar char="»"/>
        <a:defRPr sz="2000">
          <a:solidFill>
            <a:schemeClr val="bg1"/>
          </a:solidFill>
          <a:latin typeface="+mn-lt"/>
        </a:defRPr>
      </a:lvl6pPr>
      <a:lvl7pPr marL="2971800" indent="-228600" algn="l" rtl="0" eaLnBrk="1" fontAlgn="base" hangingPunct="1">
        <a:spcBef>
          <a:spcPct val="20000"/>
        </a:spcBef>
        <a:spcAft>
          <a:spcPct val="0"/>
        </a:spcAft>
        <a:buChar char="»"/>
        <a:defRPr sz="2000">
          <a:solidFill>
            <a:schemeClr val="bg1"/>
          </a:solidFill>
          <a:latin typeface="+mn-lt"/>
        </a:defRPr>
      </a:lvl7pPr>
      <a:lvl8pPr marL="3429000" indent="-228600" algn="l" rtl="0" eaLnBrk="1" fontAlgn="base" hangingPunct="1">
        <a:spcBef>
          <a:spcPct val="20000"/>
        </a:spcBef>
        <a:spcAft>
          <a:spcPct val="0"/>
        </a:spcAft>
        <a:buChar char="»"/>
        <a:defRPr sz="2000">
          <a:solidFill>
            <a:schemeClr val="bg1"/>
          </a:solidFill>
          <a:latin typeface="+mn-lt"/>
        </a:defRPr>
      </a:lvl8pPr>
      <a:lvl9pPr marL="3886200" indent="-228600" algn="l" rtl="0" eaLnBrk="1" fontAlgn="base" hangingPunct="1">
        <a:spcBef>
          <a:spcPct val="20000"/>
        </a:spcBef>
        <a:spcAft>
          <a:spcPct val="0"/>
        </a:spcAft>
        <a:buChar char="»"/>
        <a:defRPr sz="2000">
          <a:solidFill>
            <a:schemeClr val="bg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jpe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e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jpe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jpe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jpe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e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0" y="3810000"/>
            <a:ext cx="9144000" cy="765175"/>
          </a:xfrm>
          <a:ln>
            <a:miter lim="800000"/>
            <a:headEnd/>
            <a:tailEnd/>
          </a:ln>
        </p:spPr>
        <p:txBody>
          <a:bodyPr>
            <a:scene3d>
              <a:camera prst="orthographicFront"/>
              <a:lightRig rig="threePt" dir="t"/>
            </a:scene3d>
            <a:sp3d extrusionH="57150">
              <a:bevelT w="38100" h="38100" prst="relaxedInset"/>
            </a:sp3d>
          </a:bodyPr>
          <a:lstStyle/>
          <a:p>
            <a:pPr eaLnBrk="1" hangingPunct="1">
              <a:defRPr/>
            </a:pPr>
            <a:r>
              <a:rPr lang="en-US" b="1" dirty="0" smtClean="0">
                <a:solidFill>
                  <a:schemeClr val="bg1"/>
                </a:solidFill>
                <a:latin typeface="Bernard MT Condensed" pitchFamily="18" charset="0"/>
                <a:ea typeface="+mj-ea"/>
              </a:rPr>
              <a:t>Discovering the Biblical View of Missions</a:t>
            </a:r>
          </a:p>
        </p:txBody>
      </p:sp>
      <p:sp>
        <p:nvSpPr>
          <p:cNvPr id="2051" name="Rectangle 3"/>
          <p:cNvSpPr>
            <a:spLocks noGrp="1" noChangeArrowheads="1"/>
          </p:cNvSpPr>
          <p:nvPr>
            <p:ph type="subTitle" idx="1"/>
          </p:nvPr>
        </p:nvSpPr>
        <p:spPr>
          <a:xfrm>
            <a:off x="1371600" y="4724400"/>
            <a:ext cx="6400800" cy="1752600"/>
          </a:xfrm>
          <a:ln>
            <a:miter lim="800000"/>
            <a:headEnd/>
            <a:tailEnd/>
          </a:ln>
        </p:spPr>
        <p:txBody>
          <a:bodyPr>
            <a:scene3d>
              <a:camera prst="orthographicFront"/>
              <a:lightRig rig="threePt" dir="t"/>
            </a:scene3d>
            <a:sp3d extrusionH="57150">
              <a:bevelT w="38100" h="38100"/>
            </a:sp3d>
          </a:bodyPr>
          <a:lstStyle/>
          <a:p>
            <a:pPr eaLnBrk="1" hangingPunct="1">
              <a:defRPr/>
            </a:pPr>
            <a:r>
              <a:rPr lang="en-US" sz="3600" b="1" dirty="0" smtClean="0">
                <a:solidFill>
                  <a:srgbClr val="3366FF"/>
                </a:solidFill>
                <a:latin typeface="Bernard MT Condensed" pitchFamily="18" charset="0"/>
                <a:ea typeface="+mn-ea"/>
              </a:rPr>
              <a:t>Discovering the King of Missions</a:t>
            </a:r>
          </a:p>
        </p:txBody>
      </p:sp>
      <p:sp>
        <p:nvSpPr>
          <p:cNvPr id="6" name="TextBox 5"/>
          <p:cNvSpPr txBox="1"/>
          <p:nvPr/>
        </p:nvSpPr>
        <p:spPr>
          <a:xfrm>
            <a:off x="2438400" y="5334000"/>
            <a:ext cx="4343400" cy="461665"/>
          </a:xfrm>
          <a:prstGeom prst="rect">
            <a:avLst/>
          </a:prstGeom>
          <a:noFill/>
        </p:spPr>
        <p:txBody>
          <a:bodyPr>
            <a:spAutoFit/>
            <a:scene3d>
              <a:camera prst="orthographicFront"/>
              <a:lightRig rig="threePt" dir="t"/>
            </a:scene3d>
            <a:sp3d extrusionH="57150">
              <a:bevelT w="38100" h="38100"/>
            </a:sp3d>
          </a:bodyPr>
          <a:lstStyle/>
          <a:p>
            <a:pPr algn="ctr">
              <a:defRPr/>
            </a:pPr>
            <a:r>
              <a:rPr lang="en-US" sz="2400" b="1" dirty="0">
                <a:solidFill>
                  <a:srgbClr val="FF3B0D"/>
                </a:solidFill>
                <a:latin typeface="Bernard MT Condensed" pitchFamily="18" charset="0"/>
                <a:ea typeface="+mn-ea"/>
              </a:rPr>
              <a:t>James G. Poitras</a:t>
            </a:r>
          </a:p>
        </p:txBody>
      </p:sp>
      <p:sp>
        <p:nvSpPr>
          <p:cNvPr id="7" name="TextBox 6"/>
          <p:cNvSpPr txBox="1"/>
          <p:nvPr/>
        </p:nvSpPr>
        <p:spPr>
          <a:xfrm>
            <a:off x="3352800" y="0"/>
            <a:ext cx="5791200" cy="1754326"/>
          </a:xfrm>
          <a:prstGeom prst="rect">
            <a:avLst/>
          </a:prstGeom>
          <a:noFill/>
        </p:spPr>
        <p:txBody>
          <a:bodyPr>
            <a:spAutoFit/>
            <a:scene3d>
              <a:camera prst="orthographicFront"/>
              <a:lightRig rig="threePt" dir="t"/>
            </a:scene3d>
            <a:sp3d extrusionH="57150">
              <a:bevelT w="38100" h="38100"/>
            </a:sp3d>
          </a:bodyPr>
          <a:lstStyle/>
          <a:p>
            <a:pPr algn="ctr">
              <a:defRPr/>
            </a:pPr>
            <a:r>
              <a:rPr lang="en-US" sz="5400" b="1" dirty="0">
                <a:solidFill>
                  <a:srgbClr val="FAC950"/>
                </a:solidFill>
                <a:latin typeface="Bernard MT Condensed" pitchFamily="18" charset="0"/>
                <a:ea typeface="+mn-ea"/>
              </a:rPr>
              <a:t>Global Association of Theological Studies</a:t>
            </a:r>
          </a:p>
        </p:txBody>
      </p:sp>
    </p:spTree>
  </p:cSld>
  <p:clrMapOvr>
    <a:masterClrMapping/>
  </p:clrMapOvr>
  <p:transition xmlns:p14="http://schemas.microsoft.com/office/powerpoint/2010/main">
    <p:plus/>
  </p:transition>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3" name="TextBox 2"/>
          <p:cNvSpPr txBox="1"/>
          <p:nvPr/>
        </p:nvSpPr>
        <p:spPr>
          <a:xfrm>
            <a:off x="6705600" y="0"/>
            <a:ext cx="2438400" cy="646331"/>
          </a:xfrm>
          <a:prstGeom prst="rect">
            <a:avLst/>
          </a:prstGeom>
          <a:noFill/>
        </p:spPr>
        <p:txBody>
          <a:bodyPr>
            <a:spAutoFit/>
            <a:scene3d>
              <a:camera prst="orthographicFront"/>
              <a:lightRig rig="threePt" dir="t"/>
            </a:scene3d>
            <a:sp3d extrusionH="57150">
              <a:bevelT w="38100" h="38100"/>
            </a:sp3d>
          </a:bodyPr>
          <a:lstStyle/>
          <a:p>
            <a:pPr algn="r">
              <a:defRPr/>
            </a:pPr>
            <a:r>
              <a:rPr lang="en-US" b="1" dirty="0">
                <a:solidFill>
                  <a:srgbClr val="FF3B0D"/>
                </a:solidFill>
                <a:latin typeface="Bernard MT Condensed" pitchFamily="18" charset="0"/>
                <a:ea typeface="+mn-ea"/>
              </a:rPr>
              <a:t>Discovering the </a:t>
            </a:r>
            <a:r>
              <a:rPr lang="en-US" b="1" dirty="0">
                <a:solidFill>
                  <a:srgbClr val="FF3B0D"/>
                </a:solidFill>
                <a:latin typeface="Bernard MT Condensed" pitchFamily="18" charset="0"/>
                <a:ea typeface="+mn-ea"/>
              </a:rPr>
              <a:t>King of Missions</a:t>
            </a:r>
            <a:endParaRPr lang="en-US" b="1" dirty="0">
              <a:solidFill>
                <a:srgbClr val="FF3B0D"/>
              </a:solidFill>
              <a:latin typeface="Bernard MT Condensed" pitchFamily="18" charset="0"/>
              <a:ea typeface="+mn-ea"/>
            </a:endParaRPr>
          </a:p>
        </p:txBody>
      </p:sp>
      <p:sp>
        <p:nvSpPr>
          <p:cNvPr id="4" name="Rectangle 3"/>
          <p:cNvSpPr/>
          <p:nvPr/>
        </p:nvSpPr>
        <p:spPr>
          <a:xfrm>
            <a:off x="228600" y="609600"/>
            <a:ext cx="8686800" cy="3170099"/>
          </a:xfrm>
          <a:prstGeom prst="rect">
            <a:avLst/>
          </a:prstGeom>
        </p:spPr>
        <p:txBody>
          <a:bodyPr>
            <a:spAutoFit/>
            <a:scene3d>
              <a:camera prst="orthographicFront"/>
              <a:lightRig rig="threePt" dir="t"/>
            </a:scene3d>
            <a:sp3d extrusionH="57150">
              <a:bevelT w="38100" h="38100"/>
            </a:sp3d>
          </a:bodyPr>
          <a:lstStyle/>
          <a:p>
            <a:pPr algn="ctr">
              <a:defRPr/>
            </a:pPr>
            <a:r>
              <a:rPr lang="en-US" sz="4000" b="1" dirty="0">
                <a:solidFill>
                  <a:srgbClr val="FAC950"/>
                </a:solidFill>
                <a:latin typeface="Bernard MT Condensed" pitchFamily="18" charset="0"/>
                <a:ea typeface="+mn-ea"/>
              </a:rPr>
              <a:t>“You said, "I have made a covenant with my chosen one, I have sworn to David my servant, ‘I will establish your line forever and make your throne firm through all generations.'"</a:t>
            </a:r>
          </a:p>
        </p:txBody>
      </p:sp>
      <p:sp>
        <p:nvSpPr>
          <p:cNvPr id="11267" name="Rectangle 3"/>
          <p:cNvSpPr>
            <a:spLocks noChangeArrowheads="1"/>
          </p:cNvSpPr>
          <p:nvPr/>
        </p:nvSpPr>
        <p:spPr bwMode="auto">
          <a:xfrm>
            <a:off x="5181600" y="4648200"/>
            <a:ext cx="3962400" cy="769441"/>
          </a:xfrm>
          <a:prstGeom prst="rect">
            <a:avLst/>
          </a:prstGeom>
          <a:noFill/>
          <a:ln w="9525">
            <a:noFill/>
            <a:miter lim="800000"/>
            <a:headEnd/>
            <a:tailEnd/>
          </a:ln>
          <a:effectLst/>
        </p:spPr>
        <p:txBody>
          <a:bodyPr anchor="ctr">
            <a:spAutoFit/>
            <a:scene3d>
              <a:camera prst="orthographicFront"/>
              <a:lightRig rig="threePt" dir="t"/>
            </a:scene3d>
            <a:sp3d extrusionH="57150">
              <a:bevelT w="38100" h="38100"/>
            </a:sp3d>
          </a:bodyPr>
          <a:lstStyle/>
          <a:p>
            <a:pPr algn="ctr" eaLnBrk="0" hangingPunct="0">
              <a:defRPr/>
            </a:pPr>
            <a:r>
              <a:rPr lang="en-US" sz="4400" b="1">
                <a:solidFill>
                  <a:srgbClr val="3366FF"/>
                </a:solidFill>
                <a:latin typeface="Bernard MT Condensed" pitchFamily="18" charset="0"/>
                <a:ea typeface="Times New Roman" pitchFamily="18" charset="0"/>
              </a:rPr>
              <a:t>Psalms 89:3-4</a:t>
            </a:r>
            <a:endParaRPr lang="en-US" sz="4400" b="1">
              <a:solidFill>
                <a:srgbClr val="3366FF"/>
              </a:solidFill>
              <a:latin typeface="Bernard MT Condensed" pitchFamily="18" charset="0"/>
              <a:ea typeface="+mn-ea"/>
            </a:endParaRPr>
          </a:p>
        </p:txBody>
      </p:sp>
    </p:spTree>
  </p:cSld>
  <p:clrMapOvr>
    <a:masterClrMapping/>
  </p:clrMapOvr>
  <p:transition xmlns:p14="http://schemas.microsoft.com/office/powerpoint/2010/main">
    <p:plus/>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9" presetClass="entr" presetSubtype="0" accel="10000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ppt_h</p:attrName>
                                        </p:attrNameLst>
                                      </p:cBhvr>
                                      <p:tavLst>
                                        <p:tav tm="0">
                                          <p:val>
                                            <p:strVal val="#ppt_h/20"/>
                                          </p:val>
                                        </p:tav>
                                        <p:tav tm="50000">
                                          <p:val>
                                            <p:strVal val="#ppt_h/20"/>
                                          </p:val>
                                        </p:tav>
                                        <p:tav tm="100000">
                                          <p:val>
                                            <p:strVal val="#ppt_h"/>
                                          </p:val>
                                        </p:tav>
                                      </p:tavLst>
                                    </p:anim>
                                    <p:anim calcmode="lin" valueType="num">
                                      <p:cBhvr>
                                        <p:cTn id="8" dur="500" fill="hold"/>
                                        <p:tgtEl>
                                          <p:spTgt spid="4"/>
                                        </p:tgtEl>
                                        <p:attrNameLst>
                                          <p:attrName>ppt_w</p:attrName>
                                        </p:attrNameLst>
                                      </p:cBhvr>
                                      <p:tavLst>
                                        <p:tav tm="0">
                                          <p:val>
                                            <p:strVal val="#ppt_w+.3"/>
                                          </p:val>
                                        </p:tav>
                                        <p:tav tm="50000">
                                          <p:val>
                                            <p:strVal val="#ppt_w+.3"/>
                                          </p:val>
                                        </p:tav>
                                        <p:tav tm="100000">
                                          <p:val>
                                            <p:strVal val="#ppt_w"/>
                                          </p:val>
                                        </p:tav>
                                      </p:tavLst>
                                    </p:anim>
                                    <p:anim calcmode="lin" valueType="num">
                                      <p:cBhvr>
                                        <p:cTn id="9" dur="500" fill="hold"/>
                                        <p:tgtEl>
                                          <p:spTgt spid="4"/>
                                        </p:tgtEl>
                                        <p:attrNameLst>
                                          <p:attrName>ppt_x</p:attrName>
                                        </p:attrNameLst>
                                      </p:cBhvr>
                                      <p:tavLst>
                                        <p:tav tm="0">
                                          <p:val>
                                            <p:strVal val="#ppt_x-.3"/>
                                          </p:val>
                                        </p:tav>
                                        <p:tav tm="50000">
                                          <p:val>
                                            <p:strVal val="#ppt_x"/>
                                          </p:val>
                                        </p:tav>
                                        <p:tav tm="100000">
                                          <p:val>
                                            <p:strVal val="#ppt_x"/>
                                          </p:val>
                                        </p:tav>
                                      </p:tavLst>
                                    </p:anim>
                                    <p:anim calcmode="lin" valueType="num">
                                      <p:cBhvr>
                                        <p:cTn id="10" dur="500" fill="hold"/>
                                        <p:tgtEl>
                                          <p:spTgt spid="4"/>
                                        </p:tgtEl>
                                        <p:attrNameLst>
                                          <p:attrName>ppt_y</p:attrName>
                                        </p:attrNameLst>
                                      </p:cBhvr>
                                      <p:tavLst>
                                        <p:tav tm="0">
                                          <p:val>
                                            <p:strVal val="#ppt_y"/>
                                          </p:val>
                                        </p:tav>
                                        <p:tav tm="100000">
                                          <p:val>
                                            <p:strVal val="#ppt_y"/>
                                          </p:val>
                                        </p:tav>
                                      </p:tavLst>
                                    </p:anim>
                                  </p:childTnLst>
                                </p:cTn>
                              </p:par>
                            </p:childTnLst>
                          </p:cTn>
                        </p:par>
                      </p:childTnLst>
                    </p:cTn>
                  </p:par>
                  <p:par>
                    <p:cTn id="11" fill="hold" nodeType="clickPar">
                      <p:stCondLst>
                        <p:cond delay="indefinite"/>
                      </p:stCondLst>
                      <p:childTnLst>
                        <p:par>
                          <p:cTn id="12" fill="hold" nodeType="withGroup">
                            <p:stCondLst>
                              <p:cond delay="0"/>
                            </p:stCondLst>
                            <p:childTnLst>
                              <p:par>
                                <p:cTn id="13" presetID="39" presetClass="entr" presetSubtype="0" accel="100000" fill="hold" nodeType="clickEffect">
                                  <p:stCondLst>
                                    <p:cond delay="0"/>
                                  </p:stCondLst>
                                  <p:childTnLst>
                                    <p:set>
                                      <p:cBhvr>
                                        <p:cTn id="14" dur="1" fill="hold">
                                          <p:stCondLst>
                                            <p:cond delay="0"/>
                                          </p:stCondLst>
                                        </p:cTn>
                                        <p:tgtEl>
                                          <p:spTgt spid="11267"/>
                                        </p:tgtEl>
                                        <p:attrNameLst>
                                          <p:attrName>style.visibility</p:attrName>
                                        </p:attrNameLst>
                                      </p:cBhvr>
                                      <p:to>
                                        <p:strVal val="visible"/>
                                      </p:to>
                                    </p:set>
                                    <p:anim calcmode="lin" valueType="num">
                                      <p:cBhvr>
                                        <p:cTn id="15" dur="500" fill="hold"/>
                                        <p:tgtEl>
                                          <p:spTgt spid="11267"/>
                                        </p:tgtEl>
                                        <p:attrNameLst>
                                          <p:attrName>ppt_h</p:attrName>
                                        </p:attrNameLst>
                                      </p:cBhvr>
                                      <p:tavLst>
                                        <p:tav tm="0">
                                          <p:val>
                                            <p:strVal val="#ppt_h/20"/>
                                          </p:val>
                                        </p:tav>
                                        <p:tav tm="50000">
                                          <p:val>
                                            <p:strVal val="#ppt_h/20"/>
                                          </p:val>
                                        </p:tav>
                                        <p:tav tm="100000">
                                          <p:val>
                                            <p:strVal val="#ppt_h"/>
                                          </p:val>
                                        </p:tav>
                                      </p:tavLst>
                                    </p:anim>
                                    <p:anim calcmode="lin" valueType="num">
                                      <p:cBhvr>
                                        <p:cTn id="16" dur="500" fill="hold"/>
                                        <p:tgtEl>
                                          <p:spTgt spid="11267"/>
                                        </p:tgtEl>
                                        <p:attrNameLst>
                                          <p:attrName>ppt_w</p:attrName>
                                        </p:attrNameLst>
                                      </p:cBhvr>
                                      <p:tavLst>
                                        <p:tav tm="0">
                                          <p:val>
                                            <p:strVal val="#ppt_w+.3"/>
                                          </p:val>
                                        </p:tav>
                                        <p:tav tm="50000">
                                          <p:val>
                                            <p:strVal val="#ppt_w+.3"/>
                                          </p:val>
                                        </p:tav>
                                        <p:tav tm="100000">
                                          <p:val>
                                            <p:strVal val="#ppt_w"/>
                                          </p:val>
                                        </p:tav>
                                      </p:tavLst>
                                    </p:anim>
                                    <p:anim calcmode="lin" valueType="num">
                                      <p:cBhvr>
                                        <p:cTn id="17" dur="500" fill="hold"/>
                                        <p:tgtEl>
                                          <p:spTgt spid="11267"/>
                                        </p:tgtEl>
                                        <p:attrNameLst>
                                          <p:attrName>ppt_x</p:attrName>
                                        </p:attrNameLst>
                                      </p:cBhvr>
                                      <p:tavLst>
                                        <p:tav tm="0">
                                          <p:val>
                                            <p:strVal val="#ppt_x-.3"/>
                                          </p:val>
                                        </p:tav>
                                        <p:tav tm="50000">
                                          <p:val>
                                            <p:strVal val="#ppt_x"/>
                                          </p:val>
                                        </p:tav>
                                        <p:tav tm="100000">
                                          <p:val>
                                            <p:strVal val="#ppt_x"/>
                                          </p:val>
                                        </p:tav>
                                      </p:tavLst>
                                    </p:anim>
                                    <p:anim calcmode="lin" valueType="num">
                                      <p:cBhvr>
                                        <p:cTn id="18" dur="500" fill="hold"/>
                                        <p:tgtEl>
                                          <p:spTgt spid="1126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6705600" y="0"/>
            <a:ext cx="2438400" cy="646331"/>
          </a:xfrm>
          <a:prstGeom prst="rect">
            <a:avLst/>
          </a:prstGeom>
          <a:noFill/>
        </p:spPr>
        <p:txBody>
          <a:bodyPr>
            <a:spAutoFit/>
            <a:scene3d>
              <a:camera prst="orthographicFront"/>
              <a:lightRig rig="threePt" dir="t"/>
            </a:scene3d>
            <a:sp3d extrusionH="57150">
              <a:bevelT w="38100" h="38100"/>
            </a:sp3d>
          </a:bodyPr>
          <a:lstStyle/>
          <a:p>
            <a:pPr algn="r">
              <a:defRPr/>
            </a:pPr>
            <a:r>
              <a:rPr lang="en-US" b="1" dirty="0">
                <a:solidFill>
                  <a:srgbClr val="FF3B0D"/>
                </a:solidFill>
                <a:latin typeface="Bernard MT Condensed" pitchFamily="18" charset="0"/>
                <a:ea typeface="+mn-ea"/>
              </a:rPr>
              <a:t>Discovering the </a:t>
            </a:r>
            <a:r>
              <a:rPr lang="en-US" b="1" dirty="0">
                <a:solidFill>
                  <a:srgbClr val="FF3B0D"/>
                </a:solidFill>
                <a:latin typeface="Bernard MT Condensed" pitchFamily="18" charset="0"/>
                <a:ea typeface="+mn-ea"/>
              </a:rPr>
              <a:t>King of Missions</a:t>
            </a:r>
            <a:endParaRPr lang="en-US" b="1" dirty="0">
              <a:solidFill>
                <a:srgbClr val="FF3B0D"/>
              </a:solidFill>
              <a:latin typeface="Bernard MT Condensed" pitchFamily="18" charset="0"/>
              <a:ea typeface="+mn-ea"/>
            </a:endParaRPr>
          </a:p>
        </p:txBody>
      </p:sp>
      <p:sp>
        <p:nvSpPr>
          <p:cNvPr id="4" name="Rectangle 3"/>
          <p:cNvSpPr/>
          <p:nvPr/>
        </p:nvSpPr>
        <p:spPr>
          <a:xfrm>
            <a:off x="762000" y="1371600"/>
            <a:ext cx="7162800" cy="2862322"/>
          </a:xfrm>
          <a:prstGeom prst="rect">
            <a:avLst/>
          </a:prstGeom>
        </p:spPr>
        <p:txBody>
          <a:bodyPr>
            <a:spAutoFit/>
          </a:bodyPr>
          <a:lstStyle/>
          <a:p>
            <a:pPr algn="ctr">
              <a:defRPr/>
            </a:pPr>
            <a:r>
              <a:rPr lang="en-US" sz="3600" b="1" dirty="0">
                <a:ln>
                  <a:solidFill>
                    <a:sysClr val="windowText" lastClr="000000"/>
                  </a:solidFill>
                </a:ln>
                <a:solidFill>
                  <a:srgbClr val="FF3B0D"/>
                </a:solidFill>
                <a:latin typeface="Bernard MT Condensed" pitchFamily="18" charset="0"/>
                <a:ea typeface="+mn-ea"/>
              </a:rPr>
              <a:t>“May God be gracious to us and bless us and make his face shine upon us, Selah that your ways may be known on earth, your salvation among all nations.” Psalms 67: 1-2</a:t>
            </a:r>
          </a:p>
        </p:txBody>
      </p:sp>
      <p:sp>
        <p:nvSpPr>
          <p:cNvPr id="5" name="Rectangle 4"/>
          <p:cNvSpPr/>
          <p:nvPr/>
        </p:nvSpPr>
        <p:spPr>
          <a:xfrm>
            <a:off x="2971800" y="4724400"/>
            <a:ext cx="5791200" cy="1754326"/>
          </a:xfrm>
          <a:prstGeom prst="rect">
            <a:avLst/>
          </a:prstGeom>
        </p:spPr>
        <p:txBody>
          <a:bodyPr>
            <a:spAutoFit/>
          </a:bodyPr>
          <a:lstStyle/>
          <a:p>
            <a:pPr algn="ctr">
              <a:defRPr/>
            </a:pPr>
            <a:r>
              <a:rPr lang="en-US" sz="3600" b="1" dirty="0">
                <a:ln>
                  <a:solidFill>
                    <a:sysClr val="windowText" lastClr="000000"/>
                  </a:solidFill>
                </a:ln>
                <a:solidFill>
                  <a:srgbClr val="FAC950"/>
                </a:solidFill>
                <a:latin typeface="Bernard MT Condensed" pitchFamily="18" charset="0"/>
                <a:ea typeface="+mn-ea"/>
              </a:rPr>
              <a:t>“The whole earth has seen the salvation of our God” (</a:t>
            </a:r>
            <a:r>
              <a:rPr lang="en-US" sz="3600" b="1" i="1" dirty="0">
                <a:ln>
                  <a:solidFill>
                    <a:sysClr val="windowText" lastClr="000000"/>
                  </a:solidFill>
                </a:ln>
                <a:solidFill>
                  <a:srgbClr val="FAC950"/>
                </a:solidFill>
                <a:latin typeface="Bernard MT Condensed" pitchFamily="18" charset="0"/>
                <a:ea typeface="+mn-ea"/>
              </a:rPr>
              <a:t>NLT</a:t>
            </a:r>
            <a:r>
              <a:rPr lang="en-US" sz="3600" b="1" dirty="0">
                <a:ln>
                  <a:solidFill>
                    <a:sysClr val="windowText" lastClr="000000"/>
                  </a:solidFill>
                </a:ln>
                <a:solidFill>
                  <a:srgbClr val="FAC950"/>
                </a:solidFill>
                <a:latin typeface="Bernard MT Condensed" pitchFamily="18" charset="0"/>
                <a:ea typeface="+mn-ea"/>
              </a:rPr>
              <a:t>). Psalms 98:3</a:t>
            </a:r>
          </a:p>
        </p:txBody>
      </p:sp>
    </p:spTree>
  </p:cSld>
  <p:clrMapOvr>
    <a:masterClrMapping/>
  </p:clrMapOvr>
  <p:transition xmlns:p14="http://schemas.microsoft.com/office/powerpoint/2010/main">
    <p:plus/>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2"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Scale>
                                      <p:cBhvr>
                                        <p:cTn id="7" dur="1000" decel="50000" fill="hold">
                                          <p:stCondLst>
                                            <p:cond delay="0"/>
                                          </p:stCondLst>
                                        </p:cTn>
                                        <p:tgtEl>
                                          <p:spTgt spid="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4"/>
                                        </p:tgtEl>
                                        <p:attrNameLst>
                                          <p:attrName>ppt_x</p:attrName>
                                          <p:attrName>ppt_y</p:attrName>
                                        </p:attrNameLst>
                                      </p:cBhvr>
                                    </p:animMotion>
                                    <p:animEffect transition="in" filter="fade">
                                      <p:cBhvr>
                                        <p:cTn id="9" dur="1000"/>
                                        <p:tgtEl>
                                          <p:spTgt spid="4"/>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52" presetClass="entr" presetSubtype="0" fill="hold" nodeType="clickEffect">
                                  <p:stCondLst>
                                    <p:cond delay="0"/>
                                  </p:stCondLst>
                                  <p:childTnLst>
                                    <p:set>
                                      <p:cBhvr>
                                        <p:cTn id="13" dur="1" fill="hold">
                                          <p:stCondLst>
                                            <p:cond delay="0"/>
                                          </p:stCondLst>
                                        </p:cTn>
                                        <p:tgtEl>
                                          <p:spTgt spid="5"/>
                                        </p:tgtEl>
                                        <p:attrNameLst>
                                          <p:attrName>style.visibility</p:attrName>
                                        </p:attrNameLst>
                                      </p:cBhvr>
                                      <p:to>
                                        <p:strVal val="visible"/>
                                      </p:to>
                                    </p:set>
                                    <p:animScale>
                                      <p:cBhvr>
                                        <p:cTn id="14" dur="1000" decel="50000" fill="hold">
                                          <p:stCondLst>
                                            <p:cond delay="0"/>
                                          </p:stCondLst>
                                        </p:cTn>
                                        <p:tgtEl>
                                          <p:spTgt spid="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5" dur="1000" decel="50000" fill="hold">
                                          <p:stCondLst>
                                            <p:cond delay="0"/>
                                          </p:stCondLst>
                                        </p:cTn>
                                        <p:tgtEl>
                                          <p:spTgt spid="5"/>
                                        </p:tgtEl>
                                        <p:attrNameLst>
                                          <p:attrName>ppt_x</p:attrName>
                                          <p:attrName>ppt_y</p:attrName>
                                        </p:attrNameLst>
                                      </p:cBhvr>
                                    </p:animMotion>
                                    <p:animEffect transition="in" filter="fade">
                                      <p:cBhvr>
                                        <p:cTn id="16"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3" name="TextBox 2"/>
          <p:cNvSpPr txBox="1"/>
          <p:nvPr/>
        </p:nvSpPr>
        <p:spPr>
          <a:xfrm>
            <a:off x="6705600" y="0"/>
            <a:ext cx="2438400" cy="646331"/>
          </a:xfrm>
          <a:prstGeom prst="rect">
            <a:avLst/>
          </a:prstGeom>
          <a:noFill/>
        </p:spPr>
        <p:txBody>
          <a:bodyPr>
            <a:spAutoFit/>
            <a:scene3d>
              <a:camera prst="orthographicFront"/>
              <a:lightRig rig="threePt" dir="t"/>
            </a:scene3d>
            <a:sp3d extrusionH="57150">
              <a:bevelT w="38100" h="38100"/>
            </a:sp3d>
          </a:bodyPr>
          <a:lstStyle/>
          <a:p>
            <a:pPr algn="r">
              <a:defRPr/>
            </a:pPr>
            <a:r>
              <a:rPr lang="en-US" b="1" dirty="0">
                <a:solidFill>
                  <a:srgbClr val="FF3B0D"/>
                </a:solidFill>
                <a:latin typeface="Bernard MT Condensed" pitchFamily="18" charset="0"/>
                <a:ea typeface="+mn-ea"/>
              </a:rPr>
              <a:t>Discovering the </a:t>
            </a:r>
            <a:r>
              <a:rPr lang="en-US" b="1" dirty="0">
                <a:solidFill>
                  <a:srgbClr val="FF3B0D"/>
                </a:solidFill>
                <a:latin typeface="Bernard MT Condensed" pitchFamily="18" charset="0"/>
                <a:ea typeface="+mn-ea"/>
              </a:rPr>
              <a:t>King of Missions</a:t>
            </a:r>
            <a:endParaRPr lang="en-US" b="1" dirty="0">
              <a:solidFill>
                <a:srgbClr val="FF3B0D"/>
              </a:solidFill>
              <a:latin typeface="Bernard MT Condensed" pitchFamily="18" charset="0"/>
              <a:ea typeface="+mn-ea"/>
            </a:endParaRPr>
          </a:p>
        </p:txBody>
      </p:sp>
      <p:sp>
        <p:nvSpPr>
          <p:cNvPr id="4" name="Rectangle 3"/>
          <p:cNvSpPr/>
          <p:nvPr/>
        </p:nvSpPr>
        <p:spPr>
          <a:xfrm>
            <a:off x="0" y="533400"/>
            <a:ext cx="6934200" cy="1754326"/>
          </a:xfrm>
          <a:prstGeom prst="rect">
            <a:avLst/>
          </a:prstGeom>
        </p:spPr>
        <p:txBody>
          <a:bodyPr>
            <a:spAutoFit/>
            <a:scene3d>
              <a:camera prst="orthographicFront"/>
              <a:lightRig rig="threePt" dir="t"/>
            </a:scene3d>
            <a:sp3d extrusionH="57150">
              <a:bevelT w="38100" h="38100"/>
            </a:sp3d>
          </a:bodyPr>
          <a:lstStyle/>
          <a:p>
            <a:pPr algn="ctr">
              <a:defRPr/>
            </a:pPr>
            <a:r>
              <a:rPr lang="en-US" sz="3600" b="1" dirty="0">
                <a:solidFill>
                  <a:srgbClr val="FF3B0D"/>
                </a:solidFill>
                <a:latin typeface="Bernard MT Condensed" pitchFamily="18" charset="0"/>
                <a:ea typeface="+mn-ea"/>
              </a:rPr>
              <a:t>“The LORD reigns, let the earth be glad; let the distant shores rejoice.” Psalms 97:1</a:t>
            </a:r>
          </a:p>
        </p:txBody>
      </p:sp>
      <p:sp>
        <p:nvSpPr>
          <p:cNvPr id="5" name="Rectangle 4"/>
          <p:cNvSpPr/>
          <p:nvPr/>
        </p:nvSpPr>
        <p:spPr>
          <a:xfrm>
            <a:off x="2209800" y="4648200"/>
            <a:ext cx="6934200" cy="1754326"/>
          </a:xfrm>
          <a:prstGeom prst="rect">
            <a:avLst/>
          </a:prstGeom>
        </p:spPr>
        <p:txBody>
          <a:bodyPr>
            <a:spAutoFit/>
            <a:scene3d>
              <a:camera prst="orthographicFront"/>
              <a:lightRig rig="threePt" dir="t"/>
            </a:scene3d>
            <a:sp3d extrusionH="57150">
              <a:bevelT w="38100" h="38100"/>
            </a:sp3d>
          </a:bodyPr>
          <a:lstStyle/>
          <a:p>
            <a:pPr algn="ctr">
              <a:defRPr/>
            </a:pPr>
            <a:r>
              <a:rPr lang="en-US" sz="3600" b="1" dirty="0">
                <a:solidFill>
                  <a:srgbClr val="FAC950"/>
                </a:solidFill>
                <a:latin typeface="Bernard MT Condensed" pitchFamily="18" charset="0"/>
                <a:ea typeface="+mn-ea"/>
              </a:rPr>
              <a:t>“The LORD has made his salvation known and revealed his righteousness to the nations.” Psalms 98:2</a:t>
            </a:r>
          </a:p>
        </p:txBody>
      </p:sp>
    </p:spTree>
  </p:cSld>
  <p:clrMapOvr>
    <a:masterClrMapping/>
  </p:clrMapOvr>
  <p:transition xmlns:p14="http://schemas.microsoft.com/office/powerpoint/2010/main">
    <p:plus/>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8" presetClass="entr" presetSubtype="12"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strips(downLeft)">
                                      <p:cBhvr>
                                        <p:cTn id="7" dur="500"/>
                                        <p:tgtEl>
                                          <p:spTgt spid="4"/>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8" presetClass="entr" presetSubtype="12"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strips(downLeft)">
                                      <p:cBhvr>
                                        <p:cTn id="12"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3" name="TextBox 2"/>
          <p:cNvSpPr txBox="1"/>
          <p:nvPr/>
        </p:nvSpPr>
        <p:spPr>
          <a:xfrm>
            <a:off x="6705600" y="0"/>
            <a:ext cx="2438400" cy="646331"/>
          </a:xfrm>
          <a:prstGeom prst="rect">
            <a:avLst/>
          </a:prstGeom>
          <a:noFill/>
        </p:spPr>
        <p:txBody>
          <a:bodyPr>
            <a:spAutoFit/>
            <a:scene3d>
              <a:camera prst="orthographicFront"/>
              <a:lightRig rig="threePt" dir="t"/>
            </a:scene3d>
            <a:sp3d extrusionH="57150">
              <a:bevelT w="38100" h="38100"/>
            </a:sp3d>
          </a:bodyPr>
          <a:lstStyle/>
          <a:p>
            <a:pPr algn="r">
              <a:defRPr/>
            </a:pPr>
            <a:r>
              <a:rPr lang="en-US" b="1" dirty="0">
                <a:solidFill>
                  <a:srgbClr val="FF3B0D"/>
                </a:solidFill>
                <a:latin typeface="Bernard MT Condensed" pitchFamily="18" charset="0"/>
                <a:ea typeface="+mn-ea"/>
              </a:rPr>
              <a:t>Discovering the </a:t>
            </a:r>
            <a:r>
              <a:rPr lang="en-US" b="1" dirty="0">
                <a:solidFill>
                  <a:srgbClr val="FF3B0D"/>
                </a:solidFill>
                <a:latin typeface="Bernard MT Condensed" pitchFamily="18" charset="0"/>
                <a:ea typeface="+mn-ea"/>
              </a:rPr>
              <a:t>King of Missions</a:t>
            </a:r>
            <a:endParaRPr lang="en-US" b="1" dirty="0">
              <a:solidFill>
                <a:srgbClr val="FF3B0D"/>
              </a:solidFill>
              <a:latin typeface="Bernard MT Condensed" pitchFamily="18" charset="0"/>
              <a:ea typeface="+mn-ea"/>
            </a:endParaRPr>
          </a:p>
        </p:txBody>
      </p:sp>
      <p:sp>
        <p:nvSpPr>
          <p:cNvPr id="4" name="Rectangle 3"/>
          <p:cNvSpPr/>
          <p:nvPr/>
        </p:nvSpPr>
        <p:spPr>
          <a:xfrm>
            <a:off x="1143000" y="1600200"/>
            <a:ext cx="6934200" cy="4524315"/>
          </a:xfrm>
          <a:prstGeom prst="rect">
            <a:avLst/>
          </a:prstGeom>
          <a:solidFill>
            <a:srgbClr val="3366FF">
              <a:alpha val="90000"/>
            </a:srgbClr>
          </a:solidFill>
          <a:scene3d>
            <a:camera prst="orthographicFront"/>
            <a:lightRig rig="threePt" dir="t"/>
          </a:scene3d>
          <a:sp3d>
            <a:bevelT w="152400" h="50800" prst="softRound"/>
          </a:sp3d>
        </p:spPr>
        <p:txBody>
          <a:bodyPr>
            <a:spAutoFit/>
            <a:sp3d extrusionH="57150">
              <a:bevelT w="38100" h="38100"/>
            </a:sp3d>
          </a:bodyPr>
          <a:lstStyle/>
          <a:p>
            <a:pPr algn="ctr">
              <a:defRPr/>
            </a:pPr>
            <a:r>
              <a:rPr lang="en-US" sz="4800" b="1" dirty="0">
                <a:latin typeface="Bernard MT Condensed" pitchFamily="18" charset="0"/>
                <a:ea typeface="+mn-ea"/>
              </a:rPr>
              <a:t>“May his name endure forever; may it continue as long as the sun. All nations will be blessed through him, and they will call him blessed.” Psalms 72:17</a:t>
            </a:r>
          </a:p>
        </p:txBody>
      </p:sp>
    </p:spTree>
  </p:cSld>
  <p:clrMapOvr>
    <a:masterClrMapping/>
  </p:clrMapOvr>
  <p:transition xmlns:p14="http://schemas.microsoft.com/office/powerpoint/2010/main">
    <p:plus/>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ox(in)">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3" name="TextBox 2"/>
          <p:cNvSpPr txBox="1"/>
          <p:nvPr/>
        </p:nvSpPr>
        <p:spPr>
          <a:xfrm>
            <a:off x="6705600" y="0"/>
            <a:ext cx="2438400" cy="646331"/>
          </a:xfrm>
          <a:prstGeom prst="rect">
            <a:avLst/>
          </a:prstGeom>
          <a:noFill/>
        </p:spPr>
        <p:txBody>
          <a:bodyPr>
            <a:spAutoFit/>
            <a:scene3d>
              <a:camera prst="orthographicFront"/>
              <a:lightRig rig="threePt" dir="t"/>
            </a:scene3d>
            <a:sp3d extrusionH="57150">
              <a:bevelT w="38100" h="38100"/>
            </a:sp3d>
          </a:bodyPr>
          <a:lstStyle/>
          <a:p>
            <a:pPr algn="r">
              <a:defRPr/>
            </a:pPr>
            <a:r>
              <a:rPr lang="en-US" b="1" dirty="0">
                <a:solidFill>
                  <a:srgbClr val="FF3B0D"/>
                </a:solidFill>
                <a:latin typeface="Bernard MT Condensed" pitchFamily="18" charset="0"/>
                <a:ea typeface="+mn-ea"/>
              </a:rPr>
              <a:t>Discovering the </a:t>
            </a:r>
            <a:r>
              <a:rPr lang="en-US" b="1" dirty="0">
                <a:solidFill>
                  <a:srgbClr val="FF3B0D"/>
                </a:solidFill>
                <a:latin typeface="Bernard MT Condensed" pitchFamily="18" charset="0"/>
                <a:ea typeface="+mn-ea"/>
              </a:rPr>
              <a:t>King of Missions</a:t>
            </a:r>
            <a:endParaRPr lang="en-US" b="1" dirty="0">
              <a:solidFill>
                <a:srgbClr val="FF3B0D"/>
              </a:solidFill>
              <a:latin typeface="Bernard MT Condensed" pitchFamily="18" charset="0"/>
              <a:ea typeface="+mn-ea"/>
            </a:endParaRPr>
          </a:p>
        </p:txBody>
      </p:sp>
      <p:sp>
        <p:nvSpPr>
          <p:cNvPr id="4" name="Rectangle 3"/>
          <p:cNvSpPr/>
          <p:nvPr/>
        </p:nvSpPr>
        <p:spPr>
          <a:xfrm>
            <a:off x="533400" y="838200"/>
            <a:ext cx="8001000" cy="2862322"/>
          </a:xfrm>
          <a:prstGeom prst="rect">
            <a:avLst/>
          </a:prstGeom>
        </p:spPr>
        <p:txBody>
          <a:bodyPr>
            <a:spAutoFit/>
            <a:scene3d>
              <a:camera prst="orthographicFront"/>
              <a:lightRig rig="threePt" dir="t"/>
            </a:scene3d>
            <a:sp3d extrusionH="57150">
              <a:bevelT w="38100" h="38100"/>
            </a:sp3d>
          </a:bodyPr>
          <a:lstStyle/>
          <a:p>
            <a:pPr algn="ctr">
              <a:defRPr/>
            </a:pPr>
            <a:r>
              <a:rPr lang="en-US" sz="3600" b="1" dirty="0">
                <a:ln>
                  <a:solidFill>
                    <a:srgbClr val="FAC950"/>
                  </a:solidFill>
                </a:ln>
                <a:latin typeface="Bernard MT Condensed" pitchFamily="18" charset="0"/>
                <a:ea typeface="+mn-ea"/>
              </a:rPr>
              <a:t>Even though the kingdom eventually was divided, and the Israelites were taken captive the major and minor prophets persisted in calling God’s people to be a witness and light to the nations.</a:t>
            </a:r>
          </a:p>
        </p:txBody>
      </p:sp>
      <p:sp>
        <p:nvSpPr>
          <p:cNvPr id="5" name="Rectangle 4"/>
          <p:cNvSpPr/>
          <p:nvPr/>
        </p:nvSpPr>
        <p:spPr>
          <a:xfrm>
            <a:off x="304800" y="4549676"/>
            <a:ext cx="8458200" cy="2308324"/>
          </a:xfrm>
          <a:prstGeom prst="rect">
            <a:avLst/>
          </a:prstGeom>
        </p:spPr>
        <p:txBody>
          <a:bodyPr>
            <a:spAutoFit/>
            <a:scene3d>
              <a:camera prst="orthographicFront"/>
              <a:lightRig rig="threePt" dir="t"/>
            </a:scene3d>
            <a:sp3d extrusionH="57150">
              <a:bevelT w="38100" h="38100"/>
            </a:sp3d>
          </a:bodyPr>
          <a:lstStyle/>
          <a:p>
            <a:pPr algn="ctr">
              <a:defRPr/>
            </a:pPr>
            <a:r>
              <a:rPr lang="en-US" sz="4800" b="1" dirty="0">
                <a:ln>
                  <a:solidFill>
                    <a:schemeClr val="tx1"/>
                  </a:solidFill>
                </a:ln>
                <a:solidFill>
                  <a:srgbClr val="3366FF"/>
                </a:solidFill>
                <a:latin typeface="Bernard MT Condensed" pitchFamily="18" charset="0"/>
                <a:ea typeface="+mn-ea"/>
              </a:rPr>
              <a:t>“They refused to let the people forget the reason for their existence.”</a:t>
            </a:r>
          </a:p>
        </p:txBody>
      </p:sp>
    </p:spTree>
  </p:cSld>
  <p:clrMapOvr>
    <a:masterClrMapping/>
  </p:clrMapOvr>
  <p:transition xmlns:p14="http://schemas.microsoft.com/office/powerpoint/2010/main">
    <p:plus/>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800" decel="100000"/>
                                        <p:tgtEl>
                                          <p:spTgt spid="4"/>
                                        </p:tgtEl>
                                      </p:cBhvr>
                                    </p:animEffect>
                                    <p:anim calcmode="lin" valueType="num">
                                      <p:cBhvr>
                                        <p:cTn id="8" dur="800" decel="100000" fill="hold"/>
                                        <p:tgtEl>
                                          <p:spTgt spid="4"/>
                                        </p:tgtEl>
                                        <p:attrNameLst>
                                          <p:attrName>style.rotation</p:attrName>
                                        </p:attrNameLst>
                                      </p:cBhvr>
                                      <p:tavLst>
                                        <p:tav tm="0">
                                          <p:val>
                                            <p:fltVal val="-90"/>
                                          </p:val>
                                        </p:tav>
                                        <p:tav tm="100000">
                                          <p:val>
                                            <p:fltVal val="0"/>
                                          </p:val>
                                        </p:tav>
                                      </p:tavLst>
                                    </p:anim>
                                    <p:anim calcmode="lin" valueType="num">
                                      <p:cBhvr>
                                        <p:cTn id="9" dur="800" decel="100000" fill="hold"/>
                                        <p:tgtEl>
                                          <p:spTgt spid="4"/>
                                        </p:tgtEl>
                                        <p:attrNameLst>
                                          <p:attrName>ppt_x</p:attrName>
                                        </p:attrNameLst>
                                      </p:cBhvr>
                                      <p:tavLst>
                                        <p:tav tm="0">
                                          <p:val>
                                            <p:strVal val="#ppt_x+0.4"/>
                                          </p:val>
                                        </p:tav>
                                        <p:tav tm="100000">
                                          <p:val>
                                            <p:strVal val="#ppt_x-0.05"/>
                                          </p:val>
                                        </p:tav>
                                      </p:tavLst>
                                    </p:anim>
                                    <p:anim calcmode="lin" valueType="num">
                                      <p:cBhvr>
                                        <p:cTn id="10" dur="800" decel="100000" fill="hold"/>
                                        <p:tgtEl>
                                          <p:spTgt spid="4"/>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4"/>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4"/>
                                        </p:tgtEl>
                                        <p:attrNameLst>
                                          <p:attrName>ppt_y</p:attrName>
                                        </p:attrNameLst>
                                      </p:cBhvr>
                                      <p:tavLst>
                                        <p:tav tm="0">
                                          <p:val>
                                            <p:strVal val="#ppt_y+0.1"/>
                                          </p:val>
                                        </p:tav>
                                        <p:tav tm="100000">
                                          <p:val>
                                            <p:strVal val="#ppt_y"/>
                                          </p:val>
                                        </p:tav>
                                      </p:tavLst>
                                    </p:anim>
                                  </p:childTnLst>
                                </p:cTn>
                              </p:par>
                            </p:childTnLst>
                          </p:cTn>
                        </p:par>
                      </p:childTnLst>
                    </p:cTn>
                  </p:par>
                  <p:par>
                    <p:cTn id="13" fill="hold" nodeType="clickPar">
                      <p:stCondLst>
                        <p:cond delay="indefinite"/>
                      </p:stCondLst>
                      <p:childTnLst>
                        <p:par>
                          <p:cTn id="14" fill="hold" nodeType="withGroup">
                            <p:stCondLst>
                              <p:cond delay="0"/>
                            </p:stCondLst>
                            <p:childTnLst>
                              <p:par>
                                <p:cTn id="15" presetID="30" presetClass="entr" presetSubtype="0" fill="hold"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fade">
                                      <p:cBhvr>
                                        <p:cTn id="17" dur="800" decel="100000"/>
                                        <p:tgtEl>
                                          <p:spTgt spid="5"/>
                                        </p:tgtEl>
                                      </p:cBhvr>
                                    </p:animEffect>
                                    <p:anim calcmode="lin" valueType="num">
                                      <p:cBhvr>
                                        <p:cTn id="18" dur="800" decel="100000" fill="hold"/>
                                        <p:tgtEl>
                                          <p:spTgt spid="5"/>
                                        </p:tgtEl>
                                        <p:attrNameLst>
                                          <p:attrName>style.rotation</p:attrName>
                                        </p:attrNameLst>
                                      </p:cBhvr>
                                      <p:tavLst>
                                        <p:tav tm="0">
                                          <p:val>
                                            <p:fltVal val="-90"/>
                                          </p:val>
                                        </p:tav>
                                        <p:tav tm="100000">
                                          <p:val>
                                            <p:fltVal val="0"/>
                                          </p:val>
                                        </p:tav>
                                      </p:tavLst>
                                    </p:anim>
                                    <p:anim calcmode="lin" valueType="num">
                                      <p:cBhvr>
                                        <p:cTn id="19" dur="800" decel="100000" fill="hold"/>
                                        <p:tgtEl>
                                          <p:spTgt spid="5"/>
                                        </p:tgtEl>
                                        <p:attrNameLst>
                                          <p:attrName>ppt_x</p:attrName>
                                        </p:attrNameLst>
                                      </p:cBhvr>
                                      <p:tavLst>
                                        <p:tav tm="0">
                                          <p:val>
                                            <p:strVal val="#ppt_x+0.4"/>
                                          </p:val>
                                        </p:tav>
                                        <p:tav tm="100000">
                                          <p:val>
                                            <p:strVal val="#ppt_x-0.05"/>
                                          </p:val>
                                        </p:tav>
                                      </p:tavLst>
                                    </p:anim>
                                    <p:anim calcmode="lin" valueType="num">
                                      <p:cBhvr>
                                        <p:cTn id="20" dur="800" decel="100000" fill="hold"/>
                                        <p:tgtEl>
                                          <p:spTgt spid="5"/>
                                        </p:tgtEl>
                                        <p:attrNameLst>
                                          <p:attrName>ppt_y</p:attrName>
                                        </p:attrNameLst>
                                      </p:cBhvr>
                                      <p:tavLst>
                                        <p:tav tm="0">
                                          <p:val>
                                            <p:strVal val="#ppt_y-0.4"/>
                                          </p:val>
                                        </p:tav>
                                        <p:tav tm="100000">
                                          <p:val>
                                            <p:strVal val="#ppt_y+0.1"/>
                                          </p:val>
                                        </p:tav>
                                      </p:tavLst>
                                    </p:anim>
                                    <p:anim calcmode="lin" valueType="num">
                                      <p:cBhvr>
                                        <p:cTn id="21" dur="200" accel="100000" fill="hold">
                                          <p:stCondLst>
                                            <p:cond delay="800"/>
                                          </p:stCondLst>
                                        </p:cTn>
                                        <p:tgtEl>
                                          <p:spTgt spid="5"/>
                                        </p:tgtEl>
                                        <p:attrNameLst>
                                          <p:attrName>ppt_x</p:attrName>
                                        </p:attrNameLst>
                                      </p:cBhvr>
                                      <p:tavLst>
                                        <p:tav tm="0">
                                          <p:val>
                                            <p:strVal val="#ppt_x-0.05"/>
                                          </p:val>
                                        </p:tav>
                                        <p:tav tm="100000">
                                          <p:val>
                                            <p:strVal val="#ppt_x"/>
                                          </p:val>
                                        </p:tav>
                                      </p:tavLst>
                                    </p:anim>
                                    <p:anim calcmode="lin" valueType="num">
                                      <p:cBhvr>
                                        <p:cTn id="22" dur="200" accel="100000" fill="hold">
                                          <p:stCondLst>
                                            <p:cond delay="800"/>
                                          </p:stCondLst>
                                        </p:cTn>
                                        <p:tgtEl>
                                          <p:spTgt spid="5"/>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3" name="TextBox 2"/>
          <p:cNvSpPr txBox="1"/>
          <p:nvPr/>
        </p:nvSpPr>
        <p:spPr>
          <a:xfrm>
            <a:off x="6705600" y="0"/>
            <a:ext cx="2438400" cy="646331"/>
          </a:xfrm>
          <a:prstGeom prst="rect">
            <a:avLst/>
          </a:prstGeom>
          <a:noFill/>
        </p:spPr>
        <p:txBody>
          <a:bodyPr>
            <a:spAutoFit/>
            <a:scene3d>
              <a:camera prst="orthographicFront"/>
              <a:lightRig rig="threePt" dir="t"/>
            </a:scene3d>
            <a:sp3d extrusionH="57150">
              <a:bevelT w="38100" h="38100"/>
            </a:sp3d>
          </a:bodyPr>
          <a:lstStyle/>
          <a:p>
            <a:pPr algn="r">
              <a:defRPr/>
            </a:pPr>
            <a:r>
              <a:rPr lang="en-US" b="1" dirty="0">
                <a:solidFill>
                  <a:srgbClr val="FF3B0D"/>
                </a:solidFill>
                <a:latin typeface="Bernard MT Condensed" pitchFamily="18" charset="0"/>
                <a:ea typeface="+mn-ea"/>
              </a:rPr>
              <a:t>Discovering the </a:t>
            </a:r>
            <a:r>
              <a:rPr lang="en-US" b="1" dirty="0">
                <a:solidFill>
                  <a:srgbClr val="FF3B0D"/>
                </a:solidFill>
                <a:latin typeface="Bernard MT Condensed" pitchFamily="18" charset="0"/>
                <a:ea typeface="+mn-ea"/>
              </a:rPr>
              <a:t>King of Missions</a:t>
            </a:r>
            <a:endParaRPr lang="en-US" b="1" dirty="0">
              <a:solidFill>
                <a:srgbClr val="FF3B0D"/>
              </a:solidFill>
              <a:latin typeface="Bernard MT Condensed" pitchFamily="18" charset="0"/>
              <a:ea typeface="+mn-ea"/>
            </a:endParaRPr>
          </a:p>
        </p:txBody>
      </p:sp>
      <p:sp>
        <p:nvSpPr>
          <p:cNvPr id="4" name="Rectangle 3"/>
          <p:cNvSpPr/>
          <p:nvPr/>
        </p:nvSpPr>
        <p:spPr>
          <a:xfrm>
            <a:off x="1676400" y="914400"/>
            <a:ext cx="6248400" cy="1323439"/>
          </a:xfrm>
          <a:prstGeom prst="rect">
            <a:avLst/>
          </a:prstGeom>
        </p:spPr>
        <p:txBody>
          <a:bodyPr>
            <a:spAutoFit/>
            <a:scene3d>
              <a:camera prst="orthographicFront"/>
              <a:lightRig rig="threePt" dir="t"/>
            </a:scene3d>
            <a:sp3d extrusionH="57150">
              <a:bevelT w="38100" h="38100"/>
            </a:sp3d>
          </a:bodyPr>
          <a:lstStyle/>
          <a:p>
            <a:pPr algn="ctr">
              <a:defRPr/>
            </a:pPr>
            <a:r>
              <a:rPr lang="en-US" sz="4000" b="1" dirty="0">
                <a:latin typeface="Bernard MT Condensed" pitchFamily="18" charset="0"/>
                <a:ea typeface="+mn-ea"/>
              </a:rPr>
              <a:t>In Exile, a remnant continued to be a shining light.</a:t>
            </a:r>
          </a:p>
        </p:txBody>
      </p:sp>
      <p:sp>
        <p:nvSpPr>
          <p:cNvPr id="5" name="Rectangle 4"/>
          <p:cNvSpPr/>
          <p:nvPr/>
        </p:nvSpPr>
        <p:spPr>
          <a:xfrm>
            <a:off x="0" y="4572000"/>
            <a:ext cx="9144000" cy="1846659"/>
          </a:xfrm>
          <a:prstGeom prst="rect">
            <a:avLst/>
          </a:prstGeom>
        </p:spPr>
        <p:txBody>
          <a:bodyPr>
            <a:spAutoFit/>
            <a:scene3d>
              <a:camera prst="orthographicFront"/>
              <a:lightRig rig="threePt" dir="t"/>
            </a:scene3d>
            <a:sp3d extrusionH="57150">
              <a:bevelT w="38100" h="38100"/>
            </a:sp3d>
          </a:bodyPr>
          <a:lstStyle/>
          <a:p>
            <a:pPr algn="ctr">
              <a:defRPr/>
            </a:pPr>
            <a:r>
              <a:rPr lang="en-US" sz="3800" b="1" dirty="0">
                <a:latin typeface="Bernard MT Condensed" pitchFamily="18" charset="0"/>
                <a:ea typeface="+mn-ea"/>
              </a:rPr>
              <a:t>They continued as “expressions of His character, extensions of His presence, and exhibits of His power.” (</a:t>
            </a:r>
            <a:r>
              <a:rPr lang="en-US" sz="3800" b="1" dirty="0" err="1">
                <a:latin typeface="Bernard MT Condensed" pitchFamily="18" charset="0"/>
                <a:ea typeface="+mn-ea"/>
              </a:rPr>
              <a:t>Steyne</a:t>
            </a:r>
            <a:r>
              <a:rPr lang="en-US" sz="3800" b="1" dirty="0">
                <a:latin typeface="Bernard MT Condensed" pitchFamily="18" charset="0"/>
                <a:ea typeface="+mn-ea"/>
              </a:rPr>
              <a:t> 1999, 182-183).</a:t>
            </a:r>
          </a:p>
        </p:txBody>
      </p:sp>
    </p:spTree>
  </p:cSld>
  <p:clrMapOvr>
    <a:masterClrMapping/>
  </p:clrMapOvr>
  <p:transition xmlns:p14="http://schemas.microsoft.com/office/powerpoint/2010/main">
    <p:plus/>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4" presetClass="entr" presetSubtype="0" accel="10000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strVal val="#ppt_w*0.05"/>
                                          </p:val>
                                        </p:tav>
                                        <p:tav tm="100000">
                                          <p:val>
                                            <p:strVal val="#ppt_w"/>
                                          </p:val>
                                        </p:tav>
                                      </p:tavLst>
                                    </p:anim>
                                    <p:anim calcmode="lin" valueType="num">
                                      <p:cBhvr>
                                        <p:cTn id="8" dur="500" fill="hold"/>
                                        <p:tgtEl>
                                          <p:spTgt spid="4"/>
                                        </p:tgtEl>
                                        <p:attrNameLst>
                                          <p:attrName>ppt_h</p:attrName>
                                        </p:attrNameLst>
                                      </p:cBhvr>
                                      <p:tavLst>
                                        <p:tav tm="0">
                                          <p:val>
                                            <p:strVal val="#ppt_h"/>
                                          </p:val>
                                        </p:tav>
                                        <p:tav tm="100000">
                                          <p:val>
                                            <p:strVal val="#ppt_h"/>
                                          </p:val>
                                        </p:tav>
                                      </p:tavLst>
                                    </p:anim>
                                    <p:anim calcmode="lin" valueType="num">
                                      <p:cBhvr>
                                        <p:cTn id="9" dur="500" fill="hold"/>
                                        <p:tgtEl>
                                          <p:spTgt spid="4"/>
                                        </p:tgtEl>
                                        <p:attrNameLst>
                                          <p:attrName>ppt_x</p:attrName>
                                        </p:attrNameLst>
                                      </p:cBhvr>
                                      <p:tavLst>
                                        <p:tav tm="0">
                                          <p:val>
                                            <p:strVal val="#ppt_x-.2"/>
                                          </p:val>
                                        </p:tav>
                                        <p:tav tm="100000">
                                          <p:val>
                                            <p:strVal val="#ppt_x"/>
                                          </p:val>
                                        </p:tav>
                                      </p:tavLst>
                                    </p:anim>
                                    <p:anim calcmode="lin" valueType="num">
                                      <p:cBhvr>
                                        <p:cTn id="10" dur="500" fill="hold"/>
                                        <p:tgtEl>
                                          <p:spTgt spid="4"/>
                                        </p:tgtEl>
                                        <p:attrNameLst>
                                          <p:attrName>ppt_y</p:attrName>
                                        </p:attrNameLst>
                                      </p:cBhvr>
                                      <p:tavLst>
                                        <p:tav tm="0">
                                          <p:val>
                                            <p:strVal val="#ppt_y"/>
                                          </p:val>
                                        </p:tav>
                                        <p:tav tm="100000">
                                          <p:val>
                                            <p:strVal val="#ppt_y"/>
                                          </p:val>
                                        </p:tav>
                                      </p:tavLst>
                                    </p:anim>
                                    <p:animEffect transition="in" filter="fade">
                                      <p:cBhvr>
                                        <p:cTn id="11" dur="500"/>
                                        <p:tgtEl>
                                          <p:spTgt spid="4"/>
                                        </p:tgtEl>
                                      </p:cBhvr>
                                    </p:animEffect>
                                  </p:childTnLst>
                                </p:cTn>
                              </p:par>
                            </p:childTnLst>
                          </p:cTn>
                        </p:par>
                      </p:childTnLst>
                    </p:cTn>
                  </p:par>
                  <p:par>
                    <p:cTn id="12" fill="hold" nodeType="clickPar">
                      <p:stCondLst>
                        <p:cond delay="indefinite"/>
                      </p:stCondLst>
                      <p:childTnLst>
                        <p:par>
                          <p:cTn id="13" fill="hold" nodeType="withGroup">
                            <p:stCondLst>
                              <p:cond delay="0"/>
                            </p:stCondLst>
                            <p:childTnLst>
                              <p:par>
                                <p:cTn id="14" presetID="54" presetClass="entr" presetSubtype="0" accel="100000" fill="hold" nodeType="clickEffect">
                                  <p:stCondLst>
                                    <p:cond delay="0"/>
                                  </p:stCondLst>
                                  <p:childTnLst>
                                    <p:set>
                                      <p:cBhvr>
                                        <p:cTn id="15" dur="1" fill="hold">
                                          <p:stCondLst>
                                            <p:cond delay="0"/>
                                          </p:stCondLst>
                                        </p:cTn>
                                        <p:tgtEl>
                                          <p:spTgt spid="5"/>
                                        </p:tgtEl>
                                        <p:attrNameLst>
                                          <p:attrName>style.visibility</p:attrName>
                                        </p:attrNameLst>
                                      </p:cBhvr>
                                      <p:to>
                                        <p:strVal val="visible"/>
                                      </p:to>
                                    </p:set>
                                    <p:anim calcmode="lin" valueType="num">
                                      <p:cBhvr>
                                        <p:cTn id="16" dur="500" fill="hold"/>
                                        <p:tgtEl>
                                          <p:spTgt spid="5"/>
                                        </p:tgtEl>
                                        <p:attrNameLst>
                                          <p:attrName>ppt_w</p:attrName>
                                        </p:attrNameLst>
                                      </p:cBhvr>
                                      <p:tavLst>
                                        <p:tav tm="0">
                                          <p:val>
                                            <p:strVal val="#ppt_w*0.05"/>
                                          </p:val>
                                        </p:tav>
                                        <p:tav tm="100000">
                                          <p:val>
                                            <p:strVal val="#ppt_w"/>
                                          </p:val>
                                        </p:tav>
                                      </p:tavLst>
                                    </p:anim>
                                    <p:anim calcmode="lin" valueType="num">
                                      <p:cBhvr>
                                        <p:cTn id="17" dur="500" fill="hold"/>
                                        <p:tgtEl>
                                          <p:spTgt spid="5"/>
                                        </p:tgtEl>
                                        <p:attrNameLst>
                                          <p:attrName>ppt_h</p:attrName>
                                        </p:attrNameLst>
                                      </p:cBhvr>
                                      <p:tavLst>
                                        <p:tav tm="0">
                                          <p:val>
                                            <p:strVal val="#ppt_h"/>
                                          </p:val>
                                        </p:tav>
                                        <p:tav tm="100000">
                                          <p:val>
                                            <p:strVal val="#ppt_h"/>
                                          </p:val>
                                        </p:tav>
                                      </p:tavLst>
                                    </p:anim>
                                    <p:anim calcmode="lin" valueType="num">
                                      <p:cBhvr>
                                        <p:cTn id="18" dur="500" fill="hold"/>
                                        <p:tgtEl>
                                          <p:spTgt spid="5"/>
                                        </p:tgtEl>
                                        <p:attrNameLst>
                                          <p:attrName>ppt_x</p:attrName>
                                        </p:attrNameLst>
                                      </p:cBhvr>
                                      <p:tavLst>
                                        <p:tav tm="0">
                                          <p:val>
                                            <p:strVal val="#ppt_x-.2"/>
                                          </p:val>
                                        </p:tav>
                                        <p:tav tm="100000">
                                          <p:val>
                                            <p:strVal val="#ppt_x"/>
                                          </p:val>
                                        </p:tav>
                                      </p:tavLst>
                                    </p:anim>
                                    <p:anim calcmode="lin" valueType="num">
                                      <p:cBhvr>
                                        <p:cTn id="19" dur="500" fill="hold"/>
                                        <p:tgtEl>
                                          <p:spTgt spid="5"/>
                                        </p:tgtEl>
                                        <p:attrNameLst>
                                          <p:attrName>ppt_y</p:attrName>
                                        </p:attrNameLst>
                                      </p:cBhvr>
                                      <p:tavLst>
                                        <p:tav tm="0">
                                          <p:val>
                                            <p:strVal val="#ppt_y"/>
                                          </p:val>
                                        </p:tav>
                                        <p:tav tm="100000">
                                          <p:val>
                                            <p:strVal val="#ppt_y"/>
                                          </p:val>
                                        </p:tav>
                                      </p:tavLst>
                                    </p:anim>
                                    <p:animEffect transition="in" filter="fade">
                                      <p:cBhvr>
                                        <p:cTn id="20"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705600" y="0"/>
            <a:ext cx="2438400" cy="646331"/>
          </a:xfrm>
          <a:prstGeom prst="rect">
            <a:avLst/>
          </a:prstGeom>
          <a:noFill/>
        </p:spPr>
        <p:txBody>
          <a:bodyPr>
            <a:spAutoFit/>
            <a:scene3d>
              <a:camera prst="orthographicFront"/>
              <a:lightRig rig="threePt" dir="t"/>
            </a:scene3d>
            <a:sp3d extrusionH="57150">
              <a:bevelT w="38100" h="38100"/>
            </a:sp3d>
          </a:bodyPr>
          <a:lstStyle/>
          <a:p>
            <a:pPr algn="r">
              <a:defRPr/>
            </a:pPr>
            <a:r>
              <a:rPr lang="en-US" b="1" dirty="0">
                <a:solidFill>
                  <a:srgbClr val="FF3B0D"/>
                </a:solidFill>
                <a:latin typeface="Bernard MT Condensed" pitchFamily="18" charset="0"/>
                <a:ea typeface="+mn-ea"/>
              </a:rPr>
              <a:t>Discovering the </a:t>
            </a:r>
            <a:r>
              <a:rPr lang="en-US" b="1" dirty="0">
                <a:solidFill>
                  <a:srgbClr val="FF3B0D"/>
                </a:solidFill>
                <a:latin typeface="Bernard MT Condensed" pitchFamily="18" charset="0"/>
                <a:ea typeface="+mn-ea"/>
              </a:rPr>
              <a:t>King of Missions</a:t>
            </a:r>
            <a:endParaRPr lang="en-US" b="1" dirty="0">
              <a:solidFill>
                <a:srgbClr val="FF3B0D"/>
              </a:solidFill>
              <a:latin typeface="Bernard MT Condensed" pitchFamily="18" charset="0"/>
              <a:ea typeface="+mn-ea"/>
            </a:endParaRPr>
          </a:p>
        </p:txBody>
      </p:sp>
      <p:sp>
        <p:nvSpPr>
          <p:cNvPr id="3" name="Rectangle 2"/>
          <p:cNvSpPr/>
          <p:nvPr/>
        </p:nvSpPr>
        <p:spPr>
          <a:xfrm>
            <a:off x="762000" y="1143000"/>
            <a:ext cx="6629400" cy="2862322"/>
          </a:xfrm>
          <a:prstGeom prst="rect">
            <a:avLst/>
          </a:prstGeom>
        </p:spPr>
        <p:txBody>
          <a:bodyPr>
            <a:spAutoFit/>
            <a:scene3d>
              <a:camera prst="orthographicFront"/>
              <a:lightRig rig="threePt" dir="t"/>
            </a:scene3d>
            <a:sp3d extrusionH="57150">
              <a:bevelT w="38100" h="38100"/>
            </a:sp3d>
          </a:bodyPr>
          <a:lstStyle/>
          <a:p>
            <a:pPr algn="ctr">
              <a:defRPr/>
            </a:pPr>
            <a:r>
              <a:rPr lang="en-US" sz="3600" b="1" dirty="0">
                <a:latin typeface="Bernard MT Condensed" pitchFamily="18" charset="0"/>
                <a:ea typeface="+mn-ea"/>
              </a:rPr>
              <a:t>Note also “I will set up your seed after you” (2 Samuel 7:12, </a:t>
            </a:r>
            <a:r>
              <a:rPr lang="en-US" sz="3600" b="1" i="1" dirty="0">
                <a:latin typeface="Bernard MT Condensed" pitchFamily="18" charset="0"/>
                <a:ea typeface="+mn-ea"/>
              </a:rPr>
              <a:t>NKJV</a:t>
            </a:r>
            <a:r>
              <a:rPr lang="en-US" sz="3600" b="1" dirty="0">
                <a:latin typeface="Bernard MT Condensed" pitchFamily="18" charset="0"/>
                <a:ea typeface="+mn-ea"/>
              </a:rPr>
              <a:t>). Of course, this refers to David’s son, Solomon, and other descendants but does not stop there.</a:t>
            </a:r>
          </a:p>
        </p:txBody>
      </p:sp>
      <p:sp>
        <p:nvSpPr>
          <p:cNvPr id="4" name="Rectangle 3"/>
          <p:cNvSpPr/>
          <p:nvPr/>
        </p:nvSpPr>
        <p:spPr>
          <a:xfrm>
            <a:off x="2362200" y="4343400"/>
            <a:ext cx="6629400" cy="2308324"/>
          </a:xfrm>
          <a:prstGeom prst="rect">
            <a:avLst/>
          </a:prstGeom>
        </p:spPr>
        <p:txBody>
          <a:bodyPr>
            <a:spAutoFit/>
            <a:scene3d>
              <a:camera prst="orthographicFront"/>
              <a:lightRig rig="threePt" dir="t"/>
            </a:scene3d>
            <a:sp3d extrusionH="57150">
              <a:bevelT w="38100" h="38100"/>
            </a:sp3d>
          </a:bodyPr>
          <a:lstStyle/>
          <a:p>
            <a:pPr algn="ctr">
              <a:defRPr/>
            </a:pPr>
            <a:r>
              <a:rPr lang="en-US" sz="3600" b="1" dirty="0">
                <a:latin typeface="Bernard MT Condensed" pitchFamily="18" charset="0"/>
                <a:ea typeface="+mn-ea"/>
              </a:rPr>
              <a:t>Look at Jesus’ pedigree:  “A record of the genealogy of Jesus Christ the son of David, the son of Abraham” (Matthew 1:1).</a:t>
            </a:r>
          </a:p>
        </p:txBody>
      </p:sp>
    </p:spTree>
  </p:cSld>
  <p:clrMapOvr>
    <a:masterClrMapping/>
  </p:clrMapOvr>
  <p:transition xmlns:p14="http://schemas.microsoft.com/office/powerpoint/2010/main">
    <p:plus/>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0" presetClass="entr" presetSubtype="0" decel="10000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ppt_w</p:attrName>
                                        </p:attrNameLst>
                                      </p:cBhvr>
                                      <p:tavLst>
                                        <p:tav tm="0">
                                          <p:val>
                                            <p:strVal val="#ppt_w+.3"/>
                                          </p:val>
                                        </p:tav>
                                        <p:tav tm="100000">
                                          <p:val>
                                            <p:strVal val="#ppt_w"/>
                                          </p:val>
                                        </p:tav>
                                      </p:tavLst>
                                    </p:anim>
                                    <p:anim calcmode="lin" valueType="num">
                                      <p:cBhvr>
                                        <p:cTn id="8" dur="1000" fill="hold"/>
                                        <p:tgtEl>
                                          <p:spTgt spid="3"/>
                                        </p:tgtEl>
                                        <p:attrNameLst>
                                          <p:attrName>ppt_h</p:attrName>
                                        </p:attrNameLst>
                                      </p:cBhvr>
                                      <p:tavLst>
                                        <p:tav tm="0">
                                          <p:val>
                                            <p:strVal val="#ppt_h"/>
                                          </p:val>
                                        </p:tav>
                                        <p:tav tm="100000">
                                          <p:val>
                                            <p:strVal val="#ppt_h"/>
                                          </p:val>
                                        </p:tav>
                                      </p:tavLst>
                                    </p:anim>
                                    <p:animEffect transition="in" filter="fade">
                                      <p:cBhvr>
                                        <p:cTn id="9" dur="1000"/>
                                        <p:tgtEl>
                                          <p:spTgt spid="3"/>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50" presetClass="entr" presetSubtype="0" decel="100000" fill="hold" nodeType="clickEffect">
                                  <p:stCondLst>
                                    <p:cond delay="0"/>
                                  </p:stCondLst>
                                  <p:childTnLst>
                                    <p:set>
                                      <p:cBhvr>
                                        <p:cTn id="13" dur="1" fill="hold">
                                          <p:stCondLst>
                                            <p:cond delay="0"/>
                                          </p:stCondLst>
                                        </p:cTn>
                                        <p:tgtEl>
                                          <p:spTgt spid="4"/>
                                        </p:tgtEl>
                                        <p:attrNameLst>
                                          <p:attrName>style.visibility</p:attrName>
                                        </p:attrNameLst>
                                      </p:cBhvr>
                                      <p:to>
                                        <p:strVal val="visible"/>
                                      </p:to>
                                    </p:set>
                                    <p:anim calcmode="lin" valueType="num">
                                      <p:cBhvr>
                                        <p:cTn id="14" dur="1000" fill="hold"/>
                                        <p:tgtEl>
                                          <p:spTgt spid="4"/>
                                        </p:tgtEl>
                                        <p:attrNameLst>
                                          <p:attrName>ppt_w</p:attrName>
                                        </p:attrNameLst>
                                      </p:cBhvr>
                                      <p:tavLst>
                                        <p:tav tm="0">
                                          <p:val>
                                            <p:strVal val="#ppt_w+.3"/>
                                          </p:val>
                                        </p:tav>
                                        <p:tav tm="100000">
                                          <p:val>
                                            <p:strVal val="#ppt_w"/>
                                          </p:val>
                                        </p:tav>
                                      </p:tavLst>
                                    </p:anim>
                                    <p:anim calcmode="lin" valueType="num">
                                      <p:cBhvr>
                                        <p:cTn id="15" dur="1000" fill="hold"/>
                                        <p:tgtEl>
                                          <p:spTgt spid="4"/>
                                        </p:tgtEl>
                                        <p:attrNameLst>
                                          <p:attrName>ppt_h</p:attrName>
                                        </p:attrNameLst>
                                      </p:cBhvr>
                                      <p:tavLst>
                                        <p:tav tm="0">
                                          <p:val>
                                            <p:strVal val="#ppt_h"/>
                                          </p:val>
                                        </p:tav>
                                        <p:tav tm="100000">
                                          <p:val>
                                            <p:strVal val="#ppt_h"/>
                                          </p:val>
                                        </p:tav>
                                      </p:tavLst>
                                    </p:anim>
                                    <p:animEffect transition="in" filter="fade">
                                      <p:cBhvr>
                                        <p:cTn id="16"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3" name="TextBox 2"/>
          <p:cNvSpPr txBox="1"/>
          <p:nvPr/>
        </p:nvSpPr>
        <p:spPr>
          <a:xfrm>
            <a:off x="6705600" y="0"/>
            <a:ext cx="2438400" cy="646331"/>
          </a:xfrm>
          <a:prstGeom prst="rect">
            <a:avLst/>
          </a:prstGeom>
          <a:noFill/>
        </p:spPr>
        <p:txBody>
          <a:bodyPr>
            <a:spAutoFit/>
            <a:scene3d>
              <a:camera prst="orthographicFront"/>
              <a:lightRig rig="threePt" dir="t"/>
            </a:scene3d>
            <a:sp3d extrusionH="57150">
              <a:bevelT w="38100" h="38100"/>
            </a:sp3d>
          </a:bodyPr>
          <a:lstStyle/>
          <a:p>
            <a:pPr algn="r">
              <a:defRPr/>
            </a:pPr>
            <a:r>
              <a:rPr lang="en-US" b="1" dirty="0">
                <a:solidFill>
                  <a:srgbClr val="FF3B0D"/>
                </a:solidFill>
                <a:latin typeface="Bernard MT Condensed" pitchFamily="18" charset="0"/>
                <a:ea typeface="+mn-ea"/>
              </a:rPr>
              <a:t>Discovering the </a:t>
            </a:r>
            <a:r>
              <a:rPr lang="en-US" b="1" dirty="0">
                <a:solidFill>
                  <a:srgbClr val="FF3B0D"/>
                </a:solidFill>
                <a:latin typeface="Bernard MT Condensed" pitchFamily="18" charset="0"/>
                <a:ea typeface="+mn-ea"/>
              </a:rPr>
              <a:t>King of Missions</a:t>
            </a:r>
            <a:endParaRPr lang="en-US" b="1" dirty="0">
              <a:solidFill>
                <a:srgbClr val="FF3B0D"/>
              </a:solidFill>
              <a:latin typeface="Bernard MT Condensed" pitchFamily="18" charset="0"/>
              <a:ea typeface="+mn-ea"/>
            </a:endParaRPr>
          </a:p>
        </p:txBody>
      </p:sp>
      <p:sp>
        <p:nvSpPr>
          <p:cNvPr id="4" name="Rectangle 3"/>
          <p:cNvSpPr/>
          <p:nvPr/>
        </p:nvSpPr>
        <p:spPr>
          <a:xfrm>
            <a:off x="1295400" y="457200"/>
            <a:ext cx="6705600" cy="1938992"/>
          </a:xfrm>
          <a:prstGeom prst="rect">
            <a:avLst/>
          </a:prstGeom>
        </p:spPr>
        <p:txBody>
          <a:bodyPr>
            <a:spAutoFit/>
          </a:bodyPr>
          <a:lstStyle/>
          <a:p>
            <a:pPr algn="ctr">
              <a:defRPr/>
            </a:pPr>
            <a:r>
              <a:rPr lang="en-US" sz="4000" b="1" dirty="0">
                <a:ln>
                  <a:solidFill>
                    <a:sysClr val="windowText" lastClr="000000"/>
                  </a:solidFill>
                </a:ln>
                <a:solidFill>
                  <a:srgbClr val="FF3B0D"/>
                </a:solidFill>
                <a:latin typeface="Bernard MT Condensed" pitchFamily="18" charset="0"/>
                <a:ea typeface="+mn-ea"/>
              </a:rPr>
              <a:t>Sixteen times in the New Testament Jesus is referred to as the “Son of David.”</a:t>
            </a:r>
          </a:p>
        </p:txBody>
      </p:sp>
      <p:sp>
        <p:nvSpPr>
          <p:cNvPr id="5" name="Rectangle 4"/>
          <p:cNvSpPr/>
          <p:nvPr/>
        </p:nvSpPr>
        <p:spPr>
          <a:xfrm>
            <a:off x="228600" y="4648200"/>
            <a:ext cx="8686800" cy="1938992"/>
          </a:xfrm>
          <a:prstGeom prst="rect">
            <a:avLst/>
          </a:prstGeom>
        </p:spPr>
        <p:txBody>
          <a:bodyPr>
            <a:spAutoFit/>
          </a:bodyPr>
          <a:lstStyle/>
          <a:p>
            <a:pPr algn="ctr">
              <a:defRPr/>
            </a:pPr>
            <a:r>
              <a:rPr lang="en-US" sz="4000" b="1" dirty="0">
                <a:ln>
                  <a:solidFill>
                    <a:sysClr val="windowText" lastClr="000000"/>
                  </a:solidFill>
                </a:ln>
                <a:solidFill>
                  <a:srgbClr val="FAC950"/>
                </a:solidFill>
                <a:latin typeface="Bernard MT Condensed" pitchFamily="18" charset="0"/>
                <a:ea typeface="+mn-ea"/>
              </a:rPr>
              <a:t>Matthew’s gospel focused on the Jews, and proved that Jesus Christ was King, the royal son of David.</a:t>
            </a:r>
          </a:p>
        </p:txBody>
      </p:sp>
    </p:spTree>
  </p:cSld>
  <p:clrMapOvr>
    <a:masterClrMapping/>
  </p:clrMapOvr>
  <p:transition xmlns:p14="http://schemas.microsoft.com/office/powerpoint/2010/main">
    <p:plus/>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7"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900" decel="100000" fill="hold"/>
                                        <p:tgtEl>
                                          <p:spTgt spid="4"/>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4"/>
                                        </p:tgtEl>
                                        <p:attrNameLst>
                                          <p:attrName>ppt_y</p:attrName>
                                        </p:attrNameLst>
                                      </p:cBhvr>
                                      <p:tavLst>
                                        <p:tav tm="0">
                                          <p:val>
                                            <p:strVal val="#ppt_y-.03"/>
                                          </p:val>
                                        </p:tav>
                                        <p:tav tm="100000">
                                          <p:val>
                                            <p:strVal val="#ppt_y"/>
                                          </p:val>
                                        </p:tav>
                                      </p:tavLst>
                                    </p:anim>
                                  </p:childTnLst>
                                </p:cTn>
                              </p:par>
                            </p:childTnLst>
                          </p:cTn>
                        </p:par>
                      </p:childTnLst>
                    </p:cTn>
                  </p:par>
                  <p:par>
                    <p:cTn id="11" fill="hold" nodeType="clickPar">
                      <p:stCondLst>
                        <p:cond delay="indefinite"/>
                      </p:stCondLst>
                      <p:childTnLst>
                        <p:par>
                          <p:cTn id="12" fill="hold" nodeType="withGroup">
                            <p:stCondLst>
                              <p:cond delay="0"/>
                            </p:stCondLst>
                            <p:childTnLst>
                              <p:par>
                                <p:cTn id="13" presetID="37" presetClass="entr" presetSubtype="0" fill="hold" nodeType="click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fade">
                                      <p:cBhvr>
                                        <p:cTn id="15" dur="1000"/>
                                        <p:tgtEl>
                                          <p:spTgt spid="5"/>
                                        </p:tgtEl>
                                      </p:cBhvr>
                                    </p:animEffect>
                                    <p:anim calcmode="lin" valueType="num">
                                      <p:cBhvr>
                                        <p:cTn id="16" dur="1000" fill="hold"/>
                                        <p:tgtEl>
                                          <p:spTgt spid="5"/>
                                        </p:tgtEl>
                                        <p:attrNameLst>
                                          <p:attrName>ppt_x</p:attrName>
                                        </p:attrNameLst>
                                      </p:cBhvr>
                                      <p:tavLst>
                                        <p:tav tm="0">
                                          <p:val>
                                            <p:strVal val="#ppt_x"/>
                                          </p:val>
                                        </p:tav>
                                        <p:tav tm="100000">
                                          <p:val>
                                            <p:strVal val="#ppt_x"/>
                                          </p:val>
                                        </p:tav>
                                      </p:tavLst>
                                    </p:anim>
                                    <p:anim calcmode="lin" valueType="num">
                                      <p:cBhvr>
                                        <p:cTn id="17" dur="900" decel="100000" fill="hold"/>
                                        <p:tgtEl>
                                          <p:spTgt spid="5"/>
                                        </p:tgtEl>
                                        <p:attrNameLst>
                                          <p:attrName>ppt_y</p:attrName>
                                        </p:attrNameLst>
                                      </p:cBhvr>
                                      <p:tavLst>
                                        <p:tav tm="0">
                                          <p:val>
                                            <p:strVal val="#ppt_y+1"/>
                                          </p:val>
                                        </p:tav>
                                        <p:tav tm="100000">
                                          <p:val>
                                            <p:strVal val="#ppt_y-.03"/>
                                          </p:val>
                                        </p:tav>
                                      </p:tavLst>
                                    </p:anim>
                                    <p:anim calcmode="lin" valueType="num">
                                      <p:cBhvr>
                                        <p:cTn id="18" dur="100" accel="100000" fill="hold">
                                          <p:stCondLst>
                                            <p:cond delay="900"/>
                                          </p:stCondLst>
                                        </p:cTn>
                                        <p:tgtEl>
                                          <p:spTgt spid="5"/>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3" name="TextBox 2"/>
          <p:cNvSpPr txBox="1"/>
          <p:nvPr/>
        </p:nvSpPr>
        <p:spPr>
          <a:xfrm>
            <a:off x="6705600" y="0"/>
            <a:ext cx="2438400" cy="646331"/>
          </a:xfrm>
          <a:prstGeom prst="rect">
            <a:avLst/>
          </a:prstGeom>
          <a:noFill/>
        </p:spPr>
        <p:txBody>
          <a:bodyPr>
            <a:spAutoFit/>
            <a:scene3d>
              <a:camera prst="orthographicFront"/>
              <a:lightRig rig="threePt" dir="t"/>
            </a:scene3d>
            <a:sp3d extrusionH="57150">
              <a:bevelT w="38100" h="38100"/>
            </a:sp3d>
          </a:bodyPr>
          <a:lstStyle/>
          <a:p>
            <a:pPr algn="r">
              <a:defRPr/>
            </a:pPr>
            <a:r>
              <a:rPr lang="en-US" b="1" dirty="0">
                <a:solidFill>
                  <a:srgbClr val="FF3B0D"/>
                </a:solidFill>
                <a:latin typeface="Bernard MT Condensed" pitchFamily="18" charset="0"/>
                <a:ea typeface="+mn-ea"/>
              </a:rPr>
              <a:t>Discovering the </a:t>
            </a:r>
            <a:r>
              <a:rPr lang="en-US" b="1" dirty="0">
                <a:solidFill>
                  <a:srgbClr val="FF3B0D"/>
                </a:solidFill>
                <a:latin typeface="Bernard MT Condensed" pitchFamily="18" charset="0"/>
                <a:ea typeface="+mn-ea"/>
              </a:rPr>
              <a:t>King of Missions</a:t>
            </a:r>
            <a:endParaRPr lang="en-US" b="1" dirty="0">
              <a:solidFill>
                <a:srgbClr val="FF3B0D"/>
              </a:solidFill>
              <a:latin typeface="Bernard MT Condensed" pitchFamily="18" charset="0"/>
              <a:ea typeface="+mn-ea"/>
            </a:endParaRPr>
          </a:p>
        </p:txBody>
      </p:sp>
      <p:sp>
        <p:nvSpPr>
          <p:cNvPr id="4" name="Rectangle 3"/>
          <p:cNvSpPr/>
          <p:nvPr/>
        </p:nvSpPr>
        <p:spPr>
          <a:xfrm>
            <a:off x="1600200" y="1447800"/>
            <a:ext cx="5715000" cy="1938992"/>
          </a:xfrm>
          <a:prstGeom prst="rect">
            <a:avLst/>
          </a:prstGeom>
        </p:spPr>
        <p:txBody>
          <a:bodyPr>
            <a:spAutoFit/>
          </a:bodyPr>
          <a:lstStyle/>
          <a:p>
            <a:pPr algn="ctr">
              <a:defRPr/>
            </a:pPr>
            <a:r>
              <a:rPr lang="en-US" sz="4000" b="1" dirty="0">
                <a:ln>
                  <a:solidFill>
                    <a:sysClr val="windowText" lastClr="000000"/>
                  </a:solidFill>
                </a:ln>
                <a:solidFill>
                  <a:srgbClr val="FAC950"/>
                </a:solidFill>
                <a:latin typeface="Bernard MT Condensed" pitchFamily="18" charset="0"/>
                <a:ea typeface="+mn-ea"/>
              </a:rPr>
              <a:t>His genealogy begins with Abraham, the father of the Jewish nation.</a:t>
            </a:r>
          </a:p>
        </p:txBody>
      </p:sp>
      <p:sp>
        <p:nvSpPr>
          <p:cNvPr id="5" name="Rectangle 4"/>
          <p:cNvSpPr>
            <a:spLocks noChangeArrowheads="1"/>
          </p:cNvSpPr>
          <p:nvPr/>
        </p:nvSpPr>
        <p:spPr bwMode="auto">
          <a:xfrm>
            <a:off x="304800" y="3962400"/>
            <a:ext cx="8534400" cy="2554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4000" b="1">
                <a:latin typeface="Bernard MT Condensed" charset="0"/>
              </a:rPr>
              <a:t>It follows the lineage through King David, with everyone listed being of royal descent, providing evidence of the royal bloodline of Jesus.</a:t>
            </a:r>
          </a:p>
        </p:txBody>
      </p:sp>
    </p:spTree>
  </p:cSld>
  <p:clrMapOvr>
    <a:masterClrMapping/>
  </p:clrMapOvr>
  <p:transition xmlns:p14="http://schemas.microsoft.com/office/powerpoint/2010/main">
    <p:plus/>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5"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decel="50000" fill="hold">
                                          <p:stCondLst>
                                            <p:cond delay="0"/>
                                          </p:stCondLst>
                                        </p:cTn>
                                        <p:tgtEl>
                                          <p:spTgt spid="4"/>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4"/>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4"/>
                                        </p:tgtEl>
                                        <p:attrNameLst>
                                          <p:attrName>ppt_w</p:attrName>
                                        </p:attrNameLst>
                                      </p:cBhvr>
                                      <p:tavLst>
                                        <p:tav tm="0">
                                          <p:val>
                                            <p:strVal val="#ppt_w*.05"/>
                                          </p:val>
                                        </p:tav>
                                        <p:tav tm="100000">
                                          <p:val>
                                            <p:strVal val="#ppt_w"/>
                                          </p:val>
                                        </p:tav>
                                      </p:tavLst>
                                    </p:anim>
                                    <p:anim calcmode="lin" valueType="num">
                                      <p:cBhvr>
                                        <p:cTn id="10" dur="1000" fill="hold"/>
                                        <p:tgtEl>
                                          <p:spTgt spid="4"/>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4"/>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4"/>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4"/>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4"/>
                                        </p:tgtEl>
                                      </p:cBhvr>
                                    </p:animEffect>
                                  </p:childTnLst>
                                </p:cTn>
                              </p:par>
                            </p:childTnLst>
                          </p:cTn>
                        </p:par>
                      </p:childTnLst>
                    </p:cTn>
                  </p:par>
                  <p:par>
                    <p:cTn id="15" fill="hold" nodeType="clickPar">
                      <p:stCondLst>
                        <p:cond delay="indefinite"/>
                      </p:stCondLst>
                      <p:childTnLst>
                        <p:par>
                          <p:cTn id="16" fill="hold" nodeType="withGroup">
                            <p:stCondLst>
                              <p:cond delay="0"/>
                            </p:stCondLst>
                            <p:childTnLst>
                              <p:par>
                                <p:cTn id="17" presetID="25" presetClass="entr" presetSubtype="0" fill="hold" grpId="0" nodeType="click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p:cTn id="19" dur="500" decel="50000" fill="hold">
                                          <p:stCondLst>
                                            <p:cond delay="0"/>
                                          </p:stCondLst>
                                        </p:cTn>
                                        <p:tgtEl>
                                          <p:spTgt spid="5"/>
                                        </p:tgtEl>
                                        <p:attrNameLst>
                                          <p:attrName>style.rotation</p:attrName>
                                        </p:attrNameLst>
                                      </p:cBhvr>
                                      <p:tavLst>
                                        <p:tav tm="0">
                                          <p:val>
                                            <p:fltVal val="-90"/>
                                          </p:val>
                                        </p:tav>
                                        <p:tav tm="100000">
                                          <p:val>
                                            <p:fltVal val="0"/>
                                          </p:val>
                                        </p:tav>
                                      </p:tavLst>
                                    </p:anim>
                                    <p:anim calcmode="lin" valueType="num">
                                      <p:cBhvr>
                                        <p:cTn id="20" dur="500" decel="50000" fill="hold">
                                          <p:stCondLst>
                                            <p:cond delay="0"/>
                                          </p:stCondLst>
                                        </p:cTn>
                                        <p:tgtEl>
                                          <p:spTgt spid="5"/>
                                        </p:tgtEl>
                                        <p:attrNameLst>
                                          <p:attrName>ppt_w</p:attrName>
                                        </p:attrNameLst>
                                      </p:cBhvr>
                                      <p:tavLst>
                                        <p:tav tm="0">
                                          <p:val>
                                            <p:strVal val="#ppt_w"/>
                                          </p:val>
                                        </p:tav>
                                        <p:tav tm="100000">
                                          <p:val>
                                            <p:strVal val="#ppt_w*.05"/>
                                          </p:val>
                                        </p:tav>
                                      </p:tavLst>
                                    </p:anim>
                                    <p:anim calcmode="lin" valueType="num">
                                      <p:cBhvr>
                                        <p:cTn id="21" dur="500" accel="50000" fill="hold">
                                          <p:stCondLst>
                                            <p:cond delay="500"/>
                                          </p:stCondLst>
                                        </p:cTn>
                                        <p:tgtEl>
                                          <p:spTgt spid="5"/>
                                        </p:tgtEl>
                                        <p:attrNameLst>
                                          <p:attrName>ppt_w</p:attrName>
                                        </p:attrNameLst>
                                      </p:cBhvr>
                                      <p:tavLst>
                                        <p:tav tm="0">
                                          <p:val>
                                            <p:strVal val="#ppt_w*.05"/>
                                          </p:val>
                                        </p:tav>
                                        <p:tav tm="100000">
                                          <p:val>
                                            <p:strVal val="#ppt_w"/>
                                          </p:val>
                                        </p:tav>
                                      </p:tavLst>
                                    </p:anim>
                                    <p:anim calcmode="lin" valueType="num">
                                      <p:cBhvr>
                                        <p:cTn id="22" dur="1000" fill="hold"/>
                                        <p:tgtEl>
                                          <p:spTgt spid="5"/>
                                        </p:tgtEl>
                                        <p:attrNameLst>
                                          <p:attrName>ppt_h</p:attrName>
                                        </p:attrNameLst>
                                      </p:cBhvr>
                                      <p:tavLst>
                                        <p:tav tm="0">
                                          <p:val>
                                            <p:strVal val="#ppt_h"/>
                                          </p:val>
                                        </p:tav>
                                        <p:tav tm="100000">
                                          <p:val>
                                            <p:strVal val="#ppt_h"/>
                                          </p:val>
                                        </p:tav>
                                      </p:tavLst>
                                    </p:anim>
                                    <p:anim calcmode="lin" valueType="num">
                                      <p:cBhvr>
                                        <p:cTn id="23" dur="500" decel="50000" fill="hold">
                                          <p:stCondLst>
                                            <p:cond delay="0"/>
                                          </p:stCondLst>
                                        </p:cTn>
                                        <p:tgtEl>
                                          <p:spTgt spid="5"/>
                                        </p:tgtEl>
                                        <p:attrNameLst>
                                          <p:attrName>ppt_x</p:attrName>
                                        </p:attrNameLst>
                                      </p:cBhvr>
                                      <p:tavLst>
                                        <p:tav tm="0">
                                          <p:val>
                                            <p:strVal val="#ppt_x+.4"/>
                                          </p:val>
                                        </p:tav>
                                        <p:tav tm="100000">
                                          <p:val>
                                            <p:strVal val="#ppt_x"/>
                                          </p:val>
                                        </p:tav>
                                      </p:tavLst>
                                    </p:anim>
                                    <p:anim calcmode="lin" valueType="num">
                                      <p:cBhvr>
                                        <p:cTn id="24" dur="500" decel="50000" fill="hold">
                                          <p:stCondLst>
                                            <p:cond delay="0"/>
                                          </p:stCondLst>
                                        </p:cTn>
                                        <p:tgtEl>
                                          <p:spTgt spid="5"/>
                                        </p:tgtEl>
                                        <p:attrNameLst>
                                          <p:attrName>ppt_y</p:attrName>
                                        </p:attrNameLst>
                                      </p:cBhvr>
                                      <p:tavLst>
                                        <p:tav tm="0">
                                          <p:val>
                                            <p:strVal val="#ppt_y-.2"/>
                                          </p:val>
                                        </p:tav>
                                        <p:tav tm="100000">
                                          <p:val>
                                            <p:strVal val="#ppt_y+.1"/>
                                          </p:val>
                                        </p:tav>
                                      </p:tavLst>
                                    </p:anim>
                                    <p:anim calcmode="lin" valueType="num">
                                      <p:cBhvr>
                                        <p:cTn id="25" dur="500" accel="50000" fill="hold">
                                          <p:stCondLst>
                                            <p:cond delay="500"/>
                                          </p:stCondLst>
                                        </p:cTn>
                                        <p:tgtEl>
                                          <p:spTgt spid="5"/>
                                        </p:tgtEl>
                                        <p:attrNameLst>
                                          <p:attrName>ppt_y</p:attrName>
                                        </p:attrNameLst>
                                      </p:cBhvr>
                                      <p:tavLst>
                                        <p:tav tm="0">
                                          <p:val>
                                            <p:strVal val="#ppt_y+.1"/>
                                          </p:val>
                                        </p:tav>
                                        <p:tav tm="100000">
                                          <p:val>
                                            <p:strVal val="#ppt_y"/>
                                          </p:val>
                                        </p:tav>
                                      </p:tavLst>
                                    </p:anim>
                                    <p:animEffect transition="in" filter="fade">
                                      <p:cBhvr>
                                        <p:cTn id="26" dur="1000" decel="50000">
                                          <p:stCondLst>
                                            <p:cond delay="0"/>
                                          </p:stCondLst>
                                        </p:cTn>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3" name="TextBox 2"/>
          <p:cNvSpPr txBox="1"/>
          <p:nvPr/>
        </p:nvSpPr>
        <p:spPr>
          <a:xfrm>
            <a:off x="6705600" y="0"/>
            <a:ext cx="2438400" cy="646331"/>
          </a:xfrm>
          <a:prstGeom prst="rect">
            <a:avLst/>
          </a:prstGeom>
          <a:noFill/>
        </p:spPr>
        <p:txBody>
          <a:bodyPr>
            <a:spAutoFit/>
            <a:scene3d>
              <a:camera prst="orthographicFront"/>
              <a:lightRig rig="threePt" dir="t"/>
            </a:scene3d>
            <a:sp3d extrusionH="57150">
              <a:bevelT w="38100" h="38100"/>
            </a:sp3d>
          </a:bodyPr>
          <a:lstStyle/>
          <a:p>
            <a:pPr algn="r">
              <a:defRPr/>
            </a:pPr>
            <a:r>
              <a:rPr lang="en-US" b="1" dirty="0">
                <a:solidFill>
                  <a:srgbClr val="FF3B0D"/>
                </a:solidFill>
                <a:latin typeface="Bernard MT Condensed" pitchFamily="18" charset="0"/>
                <a:ea typeface="+mn-ea"/>
              </a:rPr>
              <a:t>Discovering the </a:t>
            </a:r>
            <a:r>
              <a:rPr lang="en-US" b="1" dirty="0">
                <a:solidFill>
                  <a:srgbClr val="FF3B0D"/>
                </a:solidFill>
                <a:latin typeface="Bernard MT Condensed" pitchFamily="18" charset="0"/>
                <a:ea typeface="+mn-ea"/>
              </a:rPr>
              <a:t>King of Missions</a:t>
            </a:r>
            <a:endParaRPr lang="en-US" b="1" dirty="0">
              <a:solidFill>
                <a:srgbClr val="FF3B0D"/>
              </a:solidFill>
              <a:latin typeface="Bernard MT Condensed" pitchFamily="18" charset="0"/>
              <a:ea typeface="+mn-ea"/>
            </a:endParaRPr>
          </a:p>
        </p:txBody>
      </p:sp>
      <p:sp>
        <p:nvSpPr>
          <p:cNvPr id="4" name="Rectangle 3"/>
          <p:cNvSpPr/>
          <p:nvPr/>
        </p:nvSpPr>
        <p:spPr>
          <a:xfrm>
            <a:off x="685800" y="685800"/>
            <a:ext cx="7620000" cy="3016210"/>
          </a:xfrm>
          <a:prstGeom prst="rect">
            <a:avLst/>
          </a:prstGeom>
        </p:spPr>
        <p:txBody>
          <a:bodyPr>
            <a:spAutoFit/>
          </a:bodyPr>
          <a:lstStyle/>
          <a:p>
            <a:pPr algn="ctr">
              <a:defRPr/>
            </a:pPr>
            <a:r>
              <a:rPr lang="en-US" sz="3800" b="1" dirty="0">
                <a:ln>
                  <a:solidFill>
                    <a:sysClr val="windowText" lastClr="000000"/>
                  </a:solidFill>
                </a:ln>
                <a:solidFill>
                  <a:srgbClr val="FAC950"/>
                </a:solidFill>
                <a:latin typeface="Bernard MT Condensed" pitchFamily="18" charset="0"/>
                <a:ea typeface="+mn-ea"/>
              </a:rPr>
              <a:t>Peters shows how entire psalms provide a missionary message (Psalms 2; 33; 66; 72; 98; 117; 145), bring hope of salvation to the nations, and is “missionary preaching par excellence.”</a:t>
            </a:r>
          </a:p>
        </p:txBody>
      </p:sp>
      <p:sp>
        <p:nvSpPr>
          <p:cNvPr id="5" name="Rectangle 4"/>
          <p:cNvSpPr/>
          <p:nvPr/>
        </p:nvSpPr>
        <p:spPr>
          <a:xfrm>
            <a:off x="1905000" y="4724400"/>
            <a:ext cx="5562600" cy="1938992"/>
          </a:xfrm>
          <a:prstGeom prst="rect">
            <a:avLst/>
          </a:prstGeom>
        </p:spPr>
        <p:txBody>
          <a:bodyPr>
            <a:spAutoFit/>
          </a:bodyPr>
          <a:lstStyle/>
          <a:p>
            <a:pPr algn="ctr">
              <a:defRPr/>
            </a:pPr>
            <a:r>
              <a:rPr lang="en-US" sz="4000" b="1" dirty="0">
                <a:ln>
                  <a:solidFill>
                    <a:sysClr val="windowText" lastClr="000000"/>
                  </a:solidFill>
                </a:ln>
                <a:solidFill>
                  <a:srgbClr val="3366FF"/>
                </a:solidFill>
                <a:latin typeface="Bernard MT Condensed" pitchFamily="18" charset="0"/>
                <a:ea typeface="+mn-ea"/>
              </a:rPr>
              <a:t>It contains over 175 references to the nations of the world.</a:t>
            </a:r>
          </a:p>
        </p:txBody>
      </p:sp>
    </p:spTree>
  </p:cSld>
  <p:clrMapOvr>
    <a:masterClrMapping/>
  </p:clrMapOvr>
  <p:transition xmlns:p14="http://schemas.microsoft.com/office/powerpoint/2010/main">
    <p:plus/>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3"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53" presetClass="entr" presetSubtype="0" fill="hold" nodeType="clickEffect">
                                  <p:stCondLst>
                                    <p:cond delay="0"/>
                                  </p:stCondLst>
                                  <p:childTnLst>
                                    <p:set>
                                      <p:cBhvr>
                                        <p:cTn id="13" dur="1" fill="hold">
                                          <p:stCondLst>
                                            <p:cond delay="0"/>
                                          </p:stCondLst>
                                        </p:cTn>
                                        <p:tgtEl>
                                          <p:spTgt spid="5"/>
                                        </p:tgtEl>
                                        <p:attrNameLst>
                                          <p:attrName>style.visibility</p:attrName>
                                        </p:attrNameLst>
                                      </p:cBhvr>
                                      <p:to>
                                        <p:strVal val="visible"/>
                                      </p:to>
                                    </p:set>
                                    <p:anim calcmode="lin" valueType="num">
                                      <p:cBhvr>
                                        <p:cTn id="14" dur="500" fill="hold"/>
                                        <p:tgtEl>
                                          <p:spTgt spid="5"/>
                                        </p:tgtEl>
                                        <p:attrNameLst>
                                          <p:attrName>ppt_w</p:attrName>
                                        </p:attrNameLst>
                                      </p:cBhvr>
                                      <p:tavLst>
                                        <p:tav tm="0">
                                          <p:val>
                                            <p:fltVal val="0"/>
                                          </p:val>
                                        </p:tav>
                                        <p:tav tm="100000">
                                          <p:val>
                                            <p:strVal val="#ppt_w"/>
                                          </p:val>
                                        </p:tav>
                                      </p:tavLst>
                                    </p:anim>
                                    <p:anim calcmode="lin" valueType="num">
                                      <p:cBhvr>
                                        <p:cTn id="15" dur="500" fill="hold"/>
                                        <p:tgtEl>
                                          <p:spTgt spid="5"/>
                                        </p:tgtEl>
                                        <p:attrNameLst>
                                          <p:attrName>ppt_h</p:attrName>
                                        </p:attrNameLst>
                                      </p:cBhvr>
                                      <p:tavLst>
                                        <p:tav tm="0">
                                          <p:val>
                                            <p:fltVal val="0"/>
                                          </p:val>
                                        </p:tav>
                                        <p:tav tm="100000">
                                          <p:val>
                                            <p:strVal val="#ppt_h"/>
                                          </p:val>
                                        </p:tav>
                                      </p:tavLst>
                                    </p:anim>
                                    <p:animEffect transition="in" filter="fade">
                                      <p:cBhvr>
                                        <p:cTn id="16"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6705600" y="0"/>
            <a:ext cx="2438400" cy="646331"/>
          </a:xfrm>
          <a:prstGeom prst="rect">
            <a:avLst/>
          </a:prstGeom>
          <a:noFill/>
        </p:spPr>
        <p:txBody>
          <a:bodyPr>
            <a:spAutoFit/>
            <a:scene3d>
              <a:camera prst="orthographicFront"/>
              <a:lightRig rig="threePt" dir="t"/>
            </a:scene3d>
            <a:sp3d extrusionH="57150">
              <a:bevelT w="38100" h="38100"/>
            </a:sp3d>
          </a:bodyPr>
          <a:lstStyle/>
          <a:p>
            <a:pPr algn="r">
              <a:defRPr/>
            </a:pPr>
            <a:r>
              <a:rPr lang="en-US" b="1" dirty="0">
                <a:solidFill>
                  <a:srgbClr val="FF3B0D"/>
                </a:solidFill>
                <a:latin typeface="Bernard MT Condensed" pitchFamily="18" charset="0"/>
                <a:ea typeface="+mn-ea"/>
              </a:rPr>
              <a:t>Discovering the </a:t>
            </a:r>
            <a:r>
              <a:rPr lang="en-US" b="1" dirty="0">
                <a:solidFill>
                  <a:srgbClr val="FF3B0D"/>
                </a:solidFill>
                <a:latin typeface="Bernard MT Condensed" pitchFamily="18" charset="0"/>
                <a:ea typeface="+mn-ea"/>
              </a:rPr>
              <a:t>King of Missions</a:t>
            </a:r>
            <a:endParaRPr lang="en-US" b="1" dirty="0">
              <a:solidFill>
                <a:srgbClr val="FF3B0D"/>
              </a:solidFill>
              <a:latin typeface="Bernard MT Condensed" pitchFamily="18" charset="0"/>
              <a:ea typeface="+mn-ea"/>
            </a:endParaRPr>
          </a:p>
        </p:txBody>
      </p:sp>
      <p:sp>
        <p:nvSpPr>
          <p:cNvPr id="4" name="Rectangle 3"/>
          <p:cNvSpPr/>
          <p:nvPr/>
        </p:nvSpPr>
        <p:spPr>
          <a:xfrm>
            <a:off x="914400" y="1371600"/>
            <a:ext cx="6248400" cy="2308324"/>
          </a:xfrm>
          <a:prstGeom prst="rect">
            <a:avLst/>
          </a:prstGeom>
        </p:spPr>
        <p:txBody>
          <a:bodyPr>
            <a:spAutoFit/>
            <a:scene3d>
              <a:camera prst="orthographicFront"/>
              <a:lightRig rig="threePt" dir="t"/>
            </a:scene3d>
            <a:sp3d extrusionH="57150">
              <a:bevelT w="38100" h="38100"/>
            </a:sp3d>
          </a:bodyPr>
          <a:lstStyle/>
          <a:p>
            <a:pPr algn="ctr">
              <a:defRPr/>
            </a:pPr>
            <a:r>
              <a:rPr lang="en-US" sz="3600" b="1" dirty="0">
                <a:ln>
                  <a:solidFill>
                    <a:sysClr val="windowText" lastClr="000000"/>
                  </a:solidFill>
                </a:ln>
                <a:solidFill>
                  <a:srgbClr val="FF3B0D"/>
                </a:solidFill>
                <a:latin typeface="Bernard MT Condensed" pitchFamily="18" charset="0"/>
                <a:ea typeface="+mn-ea"/>
              </a:rPr>
              <a:t>Luke confirms Jesus’ royal descent and His being the Son of David: “He will be great and will be called the Son of the Most High.</a:t>
            </a:r>
          </a:p>
        </p:txBody>
      </p:sp>
      <p:sp>
        <p:nvSpPr>
          <p:cNvPr id="5" name="Rectangle 4"/>
          <p:cNvSpPr/>
          <p:nvPr/>
        </p:nvSpPr>
        <p:spPr>
          <a:xfrm>
            <a:off x="2209800" y="4191000"/>
            <a:ext cx="6705600" cy="2308324"/>
          </a:xfrm>
          <a:prstGeom prst="rect">
            <a:avLst/>
          </a:prstGeom>
        </p:spPr>
        <p:txBody>
          <a:bodyPr>
            <a:spAutoFit/>
            <a:scene3d>
              <a:camera prst="orthographicFront"/>
              <a:lightRig rig="threePt" dir="t"/>
            </a:scene3d>
            <a:sp3d extrusionH="57150">
              <a:bevelT w="38100" h="38100"/>
            </a:sp3d>
          </a:bodyPr>
          <a:lstStyle/>
          <a:p>
            <a:pPr algn="ctr">
              <a:defRPr/>
            </a:pPr>
            <a:r>
              <a:rPr lang="en-US" sz="3600" b="1" dirty="0">
                <a:ln>
                  <a:solidFill>
                    <a:sysClr val="windowText" lastClr="000000"/>
                  </a:solidFill>
                </a:ln>
                <a:solidFill>
                  <a:srgbClr val="FAC950"/>
                </a:solidFill>
                <a:latin typeface="Bernard MT Condensed" pitchFamily="18" charset="0"/>
                <a:ea typeface="+mn-ea"/>
              </a:rPr>
              <a:t>The Lord God will give him the throne of his father David, and he will reign…forever; his kingdom will never end" (Luke 1:32-33, </a:t>
            </a:r>
            <a:r>
              <a:rPr lang="en-US" sz="3600" b="1" i="1" dirty="0">
                <a:ln>
                  <a:solidFill>
                    <a:sysClr val="windowText" lastClr="000000"/>
                  </a:solidFill>
                </a:ln>
                <a:solidFill>
                  <a:srgbClr val="FAC950"/>
                </a:solidFill>
                <a:latin typeface="Bernard MT Condensed" pitchFamily="18" charset="0"/>
                <a:ea typeface="+mn-ea"/>
              </a:rPr>
              <a:t>NIV</a:t>
            </a:r>
            <a:r>
              <a:rPr lang="en-US" sz="3600" b="1" dirty="0">
                <a:ln>
                  <a:solidFill>
                    <a:sysClr val="windowText" lastClr="000000"/>
                  </a:solidFill>
                </a:ln>
                <a:solidFill>
                  <a:srgbClr val="FAC950"/>
                </a:solidFill>
                <a:latin typeface="Bernard MT Condensed" pitchFamily="18" charset="0"/>
                <a:ea typeface="+mn-ea"/>
              </a:rPr>
              <a:t>).</a:t>
            </a:r>
          </a:p>
        </p:txBody>
      </p:sp>
    </p:spTree>
  </p:cSld>
  <p:clrMapOvr>
    <a:masterClrMapping/>
  </p:clrMapOvr>
  <p:transition xmlns:p14="http://schemas.microsoft.com/office/powerpoint/2010/main">
    <p:plus/>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9"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ppt_x</p:attrName>
                                        </p:attrNameLst>
                                      </p:cBhvr>
                                      <p:tavLst>
                                        <p:tav tm="0">
                                          <p:val>
                                            <p:strVal val="#ppt_x-.2"/>
                                          </p:val>
                                        </p:tav>
                                        <p:tav tm="100000">
                                          <p:val>
                                            <p:strVal val="#ppt_x"/>
                                          </p:val>
                                        </p:tav>
                                      </p:tavLst>
                                    </p:anim>
                                    <p:anim calcmode="lin" valueType="num">
                                      <p:cBhvr>
                                        <p:cTn id="8" dur="1000" fill="hold"/>
                                        <p:tgtEl>
                                          <p:spTgt spid="4"/>
                                        </p:tgtEl>
                                        <p:attrNameLst>
                                          <p:attrName>ppt_y</p:attrName>
                                        </p:attrNameLst>
                                      </p:cBhvr>
                                      <p:tavLst>
                                        <p:tav tm="0">
                                          <p:val>
                                            <p:strVal val="#ppt_y"/>
                                          </p:val>
                                        </p:tav>
                                        <p:tav tm="100000">
                                          <p:val>
                                            <p:strVal val="#ppt_y"/>
                                          </p:val>
                                        </p:tav>
                                      </p:tavLst>
                                    </p:anim>
                                    <p:animEffect transition="in" filter="wipe(right)" prLst="gradientSize: 0.1">
                                      <p:cBhvr>
                                        <p:cTn id="9" dur="1000"/>
                                        <p:tgtEl>
                                          <p:spTgt spid="4"/>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29" presetClass="entr" presetSubtype="0" fill="hold" nodeType="clickEffect">
                                  <p:stCondLst>
                                    <p:cond delay="0"/>
                                  </p:stCondLst>
                                  <p:childTnLst>
                                    <p:set>
                                      <p:cBhvr>
                                        <p:cTn id="13" dur="1" fill="hold">
                                          <p:stCondLst>
                                            <p:cond delay="0"/>
                                          </p:stCondLst>
                                        </p:cTn>
                                        <p:tgtEl>
                                          <p:spTgt spid="5"/>
                                        </p:tgtEl>
                                        <p:attrNameLst>
                                          <p:attrName>style.visibility</p:attrName>
                                        </p:attrNameLst>
                                      </p:cBhvr>
                                      <p:to>
                                        <p:strVal val="visible"/>
                                      </p:to>
                                    </p:set>
                                    <p:anim calcmode="lin" valueType="num">
                                      <p:cBhvr>
                                        <p:cTn id="14" dur="1000" fill="hold"/>
                                        <p:tgtEl>
                                          <p:spTgt spid="5"/>
                                        </p:tgtEl>
                                        <p:attrNameLst>
                                          <p:attrName>ppt_x</p:attrName>
                                        </p:attrNameLst>
                                      </p:cBhvr>
                                      <p:tavLst>
                                        <p:tav tm="0">
                                          <p:val>
                                            <p:strVal val="#ppt_x-.2"/>
                                          </p:val>
                                        </p:tav>
                                        <p:tav tm="100000">
                                          <p:val>
                                            <p:strVal val="#ppt_x"/>
                                          </p:val>
                                        </p:tav>
                                      </p:tavLst>
                                    </p:anim>
                                    <p:anim calcmode="lin" valueType="num">
                                      <p:cBhvr>
                                        <p:cTn id="15" dur="1000" fill="hold"/>
                                        <p:tgtEl>
                                          <p:spTgt spid="5"/>
                                        </p:tgtEl>
                                        <p:attrNameLst>
                                          <p:attrName>ppt_y</p:attrName>
                                        </p:attrNameLst>
                                      </p:cBhvr>
                                      <p:tavLst>
                                        <p:tav tm="0">
                                          <p:val>
                                            <p:strVal val="#ppt_y"/>
                                          </p:val>
                                        </p:tav>
                                        <p:tav tm="100000">
                                          <p:val>
                                            <p:strVal val="#ppt_y"/>
                                          </p:val>
                                        </p:tav>
                                      </p:tavLst>
                                    </p:anim>
                                    <p:animEffect transition="in" filter="wipe(right)" prLst="gradientSize: 0.1">
                                      <p:cBhvr>
                                        <p:cTn id="16"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3" name="TextBox 2"/>
          <p:cNvSpPr txBox="1"/>
          <p:nvPr/>
        </p:nvSpPr>
        <p:spPr>
          <a:xfrm>
            <a:off x="6705600" y="0"/>
            <a:ext cx="2438400" cy="646331"/>
          </a:xfrm>
          <a:prstGeom prst="rect">
            <a:avLst/>
          </a:prstGeom>
          <a:noFill/>
        </p:spPr>
        <p:txBody>
          <a:bodyPr>
            <a:spAutoFit/>
            <a:scene3d>
              <a:camera prst="orthographicFront"/>
              <a:lightRig rig="threePt" dir="t"/>
            </a:scene3d>
            <a:sp3d extrusionH="57150">
              <a:bevelT w="38100" h="38100"/>
            </a:sp3d>
          </a:bodyPr>
          <a:lstStyle/>
          <a:p>
            <a:pPr algn="r">
              <a:defRPr/>
            </a:pPr>
            <a:r>
              <a:rPr lang="en-US" b="1" dirty="0">
                <a:solidFill>
                  <a:srgbClr val="FF3B0D"/>
                </a:solidFill>
                <a:latin typeface="Bernard MT Condensed" pitchFamily="18" charset="0"/>
                <a:ea typeface="+mn-ea"/>
              </a:rPr>
              <a:t>Discovering the </a:t>
            </a:r>
            <a:r>
              <a:rPr lang="en-US" b="1" dirty="0">
                <a:solidFill>
                  <a:srgbClr val="FF3B0D"/>
                </a:solidFill>
                <a:latin typeface="Bernard MT Condensed" pitchFamily="18" charset="0"/>
                <a:ea typeface="+mn-ea"/>
              </a:rPr>
              <a:t>King of Missions</a:t>
            </a:r>
            <a:endParaRPr lang="en-US" b="1" dirty="0">
              <a:solidFill>
                <a:srgbClr val="FF3B0D"/>
              </a:solidFill>
              <a:latin typeface="Bernard MT Condensed" pitchFamily="18" charset="0"/>
              <a:ea typeface="+mn-ea"/>
            </a:endParaRPr>
          </a:p>
        </p:txBody>
      </p:sp>
      <p:sp>
        <p:nvSpPr>
          <p:cNvPr id="4" name="Rectangle 3"/>
          <p:cNvSpPr/>
          <p:nvPr/>
        </p:nvSpPr>
        <p:spPr>
          <a:xfrm>
            <a:off x="0" y="533400"/>
            <a:ext cx="7010400" cy="1754326"/>
          </a:xfrm>
          <a:prstGeom prst="rect">
            <a:avLst/>
          </a:prstGeom>
        </p:spPr>
        <p:txBody>
          <a:bodyPr>
            <a:spAutoFit/>
            <a:scene3d>
              <a:camera prst="orthographicFront"/>
              <a:lightRig rig="threePt" dir="t"/>
            </a:scene3d>
            <a:sp3d extrusionH="57150">
              <a:bevelT w="38100" h="38100"/>
            </a:sp3d>
          </a:bodyPr>
          <a:lstStyle/>
          <a:p>
            <a:pPr algn="ctr">
              <a:defRPr/>
            </a:pPr>
            <a:r>
              <a:rPr lang="en-US" sz="3600" b="1" dirty="0">
                <a:solidFill>
                  <a:schemeClr val="bg1"/>
                </a:solidFill>
                <a:latin typeface="Bernard MT Condensed" pitchFamily="18" charset="0"/>
                <a:ea typeface="+mn-ea"/>
              </a:rPr>
              <a:t>Psalms is acclaimed by George Peters and others to be one of the greatest missionary books.</a:t>
            </a:r>
          </a:p>
        </p:txBody>
      </p:sp>
      <p:sp>
        <p:nvSpPr>
          <p:cNvPr id="5" name="Rectangle 4"/>
          <p:cNvSpPr/>
          <p:nvPr/>
        </p:nvSpPr>
        <p:spPr>
          <a:xfrm>
            <a:off x="2209800" y="4549676"/>
            <a:ext cx="6934200" cy="2308324"/>
          </a:xfrm>
          <a:prstGeom prst="rect">
            <a:avLst/>
          </a:prstGeom>
        </p:spPr>
        <p:txBody>
          <a:bodyPr>
            <a:spAutoFit/>
            <a:scene3d>
              <a:camera prst="orthographicFront"/>
              <a:lightRig rig="threePt" dir="t"/>
            </a:scene3d>
            <a:sp3d extrusionH="57150">
              <a:bevelT w="38100" h="38100"/>
            </a:sp3d>
          </a:bodyPr>
          <a:lstStyle/>
          <a:p>
            <a:pPr algn="ctr">
              <a:defRPr/>
            </a:pPr>
            <a:r>
              <a:rPr lang="en-US" sz="3600" b="1" dirty="0">
                <a:solidFill>
                  <a:schemeClr val="bg1"/>
                </a:solidFill>
                <a:latin typeface="Bernard MT Condensed" pitchFamily="18" charset="0"/>
                <a:ea typeface="+mn-ea"/>
              </a:rPr>
              <a:t>Nearly half of the Psalms were written by David and give a birds-eye view of his perception of God’s promises to both him and Israel.</a:t>
            </a:r>
          </a:p>
        </p:txBody>
      </p:sp>
    </p:spTree>
  </p:cSld>
  <p:clrMapOvr>
    <a:masterClrMapping/>
  </p:clrMapOvr>
  <p:transition xmlns:p14="http://schemas.microsoft.com/office/powerpoint/2010/main">
    <p:plus/>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4"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from="(-#ppt_w/2)" to="(#ppt_x)" calcmode="lin" valueType="num">
                                      <p:cBhvr>
                                        <p:cTn id="7" dur="600" fill="hold">
                                          <p:stCondLst>
                                            <p:cond delay="0"/>
                                          </p:stCondLst>
                                        </p:cTn>
                                        <p:tgtEl>
                                          <p:spTgt spid="4"/>
                                        </p:tgtEl>
                                        <p:attrNameLst>
                                          <p:attrName>ppt_x</p:attrName>
                                        </p:attrNameLst>
                                      </p:cBhvr>
                                    </p:anim>
                                    <p:anim from="0" to="-1.0" calcmode="lin" valueType="num">
                                      <p:cBhvr>
                                        <p:cTn id="8" dur="200" decel="50000" autoRev="1" fill="hold">
                                          <p:stCondLst>
                                            <p:cond delay="600"/>
                                          </p:stCondLst>
                                        </p:cTn>
                                        <p:tgtEl>
                                          <p:spTgt spid="4"/>
                                        </p:tgtEl>
                                        <p:attrNameLst>
                                          <p:attrName>xshear</p:attrName>
                                        </p:attrNameLst>
                                      </p:cBhvr>
                                    </p:anim>
                                    <p:animScale>
                                      <p:cBhvr>
                                        <p:cTn id="9" dur="200" decel="100000" autoRev="1" fill="hold">
                                          <p:stCondLst>
                                            <p:cond delay="600"/>
                                          </p:stCondLst>
                                        </p:cTn>
                                        <p:tgtEl>
                                          <p:spTgt spid="4"/>
                                        </p:tgtEl>
                                      </p:cBhvr>
                                      <p:from x="100000" y="100000"/>
                                      <p:to x="80000" y="100000"/>
                                    </p:animScale>
                                    <p:anim by="(#ppt_h/3+#ppt_w*0.1)" calcmode="lin" valueType="num">
                                      <p:cBhvr additive="sum">
                                        <p:cTn id="10" dur="200" decel="100000" autoRev="1" fill="hold">
                                          <p:stCondLst>
                                            <p:cond delay="600"/>
                                          </p:stCondLst>
                                        </p:cTn>
                                        <p:tgtEl>
                                          <p:spTgt spid="4"/>
                                        </p:tgtEl>
                                        <p:attrNameLst>
                                          <p:attrName>ppt_x</p:attrName>
                                        </p:attrNameLst>
                                      </p:cBhvr>
                                    </p:anim>
                                  </p:childTnLst>
                                </p:cTn>
                              </p:par>
                            </p:childTnLst>
                          </p:cTn>
                        </p:par>
                      </p:childTnLst>
                    </p:cTn>
                  </p:par>
                  <p:par>
                    <p:cTn id="11" fill="hold" nodeType="clickPar">
                      <p:stCondLst>
                        <p:cond delay="indefinite"/>
                      </p:stCondLst>
                      <p:childTnLst>
                        <p:par>
                          <p:cTn id="12" fill="hold" nodeType="withGroup">
                            <p:stCondLst>
                              <p:cond delay="0"/>
                            </p:stCondLst>
                            <p:childTnLst>
                              <p:par>
                                <p:cTn id="13" presetID="34" presetClass="entr" presetSubtype="0" fill="hold" nodeType="clickEffect">
                                  <p:stCondLst>
                                    <p:cond delay="0"/>
                                  </p:stCondLst>
                                  <p:childTnLst>
                                    <p:set>
                                      <p:cBhvr>
                                        <p:cTn id="14" dur="1" fill="hold">
                                          <p:stCondLst>
                                            <p:cond delay="0"/>
                                          </p:stCondLst>
                                        </p:cTn>
                                        <p:tgtEl>
                                          <p:spTgt spid="5"/>
                                        </p:tgtEl>
                                        <p:attrNameLst>
                                          <p:attrName>style.visibility</p:attrName>
                                        </p:attrNameLst>
                                      </p:cBhvr>
                                      <p:to>
                                        <p:strVal val="visible"/>
                                      </p:to>
                                    </p:set>
                                    <p:anim from="(-#ppt_w/2)" to="(#ppt_x)" calcmode="lin" valueType="num">
                                      <p:cBhvr>
                                        <p:cTn id="15" dur="600" fill="hold">
                                          <p:stCondLst>
                                            <p:cond delay="0"/>
                                          </p:stCondLst>
                                        </p:cTn>
                                        <p:tgtEl>
                                          <p:spTgt spid="5"/>
                                        </p:tgtEl>
                                        <p:attrNameLst>
                                          <p:attrName>ppt_x</p:attrName>
                                        </p:attrNameLst>
                                      </p:cBhvr>
                                    </p:anim>
                                    <p:anim from="0" to="-1.0" calcmode="lin" valueType="num">
                                      <p:cBhvr>
                                        <p:cTn id="16" dur="200" decel="50000" autoRev="1" fill="hold">
                                          <p:stCondLst>
                                            <p:cond delay="600"/>
                                          </p:stCondLst>
                                        </p:cTn>
                                        <p:tgtEl>
                                          <p:spTgt spid="5"/>
                                        </p:tgtEl>
                                        <p:attrNameLst>
                                          <p:attrName>xshear</p:attrName>
                                        </p:attrNameLst>
                                      </p:cBhvr>
                                    </p:anim>
                                    <p:animScale>
                                      <p:cBhvr>
                                        <p:cTn id="17" dur="200" decel="100000" autoRev="1" fill="hold">
                                          <p:stCondLst>
                                            <p:cond delay="600"/>
                                          </p:stCondLst>
                                        </p:cTn>
                                        <p:tgtEl>
                                          <p:spTgt spid="5"/>
                                        </p:tgtEl>
                                      </p:cBhvr>
                                      <p:from x="100000" y="100000"/>
                                      <p:to x="80000" y="100000"/>
                                    </p:animScale>
                                    <p:anim by="(#ppt_h/3+#ppt_w*0.1)" calcmode="lin" valueType="num">
                                      <p:cBhvr additive="sum">
                                        <p:cTn id="18" dur="200" decel="100000" autoRev="1" fill="hold">
                                          <p:stCondLst>
                                            <p:cond delay="600"/>
                                          </p:stCondLst>
                                        </p:cTn>
                                        <p:tgtEl>
                                          <p:spTgt spid="5"/>
                                        </p:tgtEl>
                                        <p:attrNameLst>
                                          <p:attrName>ppt_x</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6705600" y="0"/>
            <a:ext cx="2438400" cy="646331"/>
          </a:xfrm>
          <a:prstGeom prst="rect">
            <a:avLst/>
          </a:prstGeom>
          <a:noFill/>
        </p:spPr>
        <p:txBody>
          <a:bodyPr>
            <a:spAutoFit/>
            <a:scene3d>
              <a:camera prst="orthographicFront"/>
              <a:lightRig rig="threePt" dir="t"/>
            </a:scene3d>
            <a:sp3d extrusionH="57150">
              <a:bevelT w="38100" h="38100"/>
            </a:sp3d>
          </a:bodyPr>
          <a:lstStyle/>
          <a:p>
            <a:pPr algn="r">
              <a:defRPr/>
            </a:pPr>
            <a:r>
              <a:rPr lang="en-US" b="1" dirty="0">
                <a:solidFill>
                  <a:srgbClr val="FF3B0D"/>
                </a:solidFill>
                <a:latin typeface="Bernard MT Condensed" pitchFamily="18" charset="0"/>
                <a:ea typeface="+mn-ea"/>
              </a:rPr>
              <a:t>Discovering the </a:t>
            </a:r>
            <a:r>
              <a:rPr lang="en-US" b="1" dirty="0">
                <a:solidFill>
                  <a:srgbClr val="FF3B0D"/>
                </a:solidFill>
                <a:latin typeface="Bernard MT Condensed" pitchFamily="18" charset="0"/>
                <a:ea typeface="+mn-ea"/>
              </a:rPr>
              <a:t>King of Missions</a:t>
            </a:r>
            <a:endParaRPr lang="en-US" b="1" dirty="0">
              <a:solidFill>
                <a:srgbClr val="FF3B0D"/>
              </a:solidFill>
              <a:latin typeface="Bernard MT Condensed" pitchFamily="18" charset="0"/>
              <a:ea typeface="+mn-ea"/>
            </a:endParaRPr>
          </a:p>
        </p:txBody>
      </p:sp>
      <p:sp>
        <p:nvSpPr>
          <p:cNvPr id="9219" name="Rectangle 3"/>
          <p:cNvSpPr>
            <a:spLocks noChangeArrowheads="1"/>
          </p:cNvSpPr>
          <p:nvPr/>
        </p:nvSpPr>
        <p:spPr bwMode="auto">
          <a:xfrm>
            <a:off x="838200" y="1371600"/>
            <a:ext cx="8077200" cy="830997"/>
          </a:xfrm>
          <a:prstGeom prst="rect">
            <a:avLst/>
          </a:prstGeom>
          <a:noFill/>
          <a:ln w="9525">
            <a:noFill/>
            <a:miter lim="800000"/>
            <a:headEnd/>
            <a:tailEnd/>
          </a:ln>
          <a:effectLst/>
        </p:spPr>
        <p:txBody>
          <a:bodyPr anchor="ctr">
            <a:spAutoFit/>
            <a:scene3d>
              <a:camera prst="orthographicFront"/>
              <a:lightRig rig="threePt" dir="t"/>
            </a:scene3d>
            <a:sp3d extrusionH="57150">
              <a:bevelT w="38100" h="38100"/>
            </a:sp3d>
          </a:bodyPr>
          <a:lstStyle/>
          <a:p>
            <a:pPr algn="just" eaLnBrk="0" hangingPunct="0">
              <a:defRPr/>
            </a:pPr>
            <a:r>
              <a:rPr lang="en-US" sz="4800" b="1">
                <a:ln>
                  <a:solidFill>
                    <a:sysClr val="windowText" lastClr="000000"/>
                  </a:solidFill>
                </a:ln>
                <a:solidFill>
                  <a:srgbClr val="FAC950"/>
                </a:solidFill>
                <a:latin typeface="Bernard MT Condensed" pitchFamily="18" charset="0"/>
                <a:ea typeface="Times New Roman" pitchFamily="18" charset="0"/>
              </a:rPr>
              <a:t>Psalms 2:8-9</a:t>
            </a:r>
            <a:endParaRPr lang="en-US" sz="4800" b="1">
              <a:ln>
                <a:solidFill>
                  <a:sysClr val="windowText" lastClr="000000"/>
                </a:solidFill>
              </a:ln>
              <a:solidFill>
                <a:srgbClr val="FAC950"/>
              </a:solidFill>
              <a:latin typeface="Bernard MT Condensed" pitchFamily="18" charset="0"/>
              <a:ea typeface="+mn-ea"/>
            </a:endParaRPr>
          </a:p>
        </p:txBody>
      </p:sp>
      <p:sp>
        <p:nvSpPr>
          <p:cNvPr id="5" name="Rectangle 4"/>
          <p:cNvSpPr/>
          <p:nvPr/>
        </p:nvSpPr>
        <p:spPr>
          <a:xfrm>
            <a:off x="1752600" y="2438400"/>
            <a:ext cx="6629400" cy="3477875"/>
          </a:xfrm>
          <a:prstGeom prst="rect">
            <a:avLst/>
          </a:prstGeom>
        </p:spPr>
        <p:txBody>
          <a:bodyPr>
            <a:spAutoFit/>
            <a:scene3d>
              <a:camera prst="orthographicFront"/>
              <a:lightRig rig="threePt" dir="t"/>
            </a:scene3d>
            <a:sp3d extrusionH="57150">
              <a:bevelT w="38100" h="38100"/>
            </a:sp3d>
          </a:bodyPr>
          <a:lstStyle/>
          <a:p>
            <a:pPr>
              <a:defRPr/>
            </a:pPr>
            <a:r>
              <a:rPr lang="en-US" sz="4400" b="1" dirty="0">
                <a:latin typeface="Bernard MT Condensed" pitchFamily="18" charset="0"/>
                <a:ea typeface="+mn-ea"/>
              </a:rPr>
              <a:t>“Ask of me, and I will make the nations your inheritance, the ends of the earth your possession. You will rule them with an iron scepter.”</a:t>
            </a:r>
          </a:p>
        </p:txBody>
      </p:sp>
    </p:spTree>
  </p:cSld>
  <p:clrMapOvr>
    <a:masterClrMapping/>
  </p:clrMapOvr>
  <p:transition xmlns:p14="http://schemas.microsoft.com/office/powerpoint/2010/main">
    <p:plus/>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9" presetClass="entr" presetSubtype="0" fill="hold" nodeType="clickEffect">
                                  <p:stCondLst>
                                    <p:cond delay="0"/>
                                  </p:stCondLst>
                                  <p:childTnLst>
                                    <p:set>
                                      <p:cBhvr>
                                        <p:cTn id="6" dur="1" fill="hold">
                                          <p:stCondLst>
                                            <p:cond delay="0"/>
                                          </p:stCondLst>
                                        </p:cTn>
                                        <p:tgtEl>
                                          <p:spTgt spid="9219"/>
                                        </p:tgtEl>
                                        <p:attrNameLst>
                                          <p:attrName>style.visibility</p:attrName>
                                        </p:attrNameLst>
                                      </p:cBhvr>
                                      <p:to>
                                        <p:strVal val="visible"/>
                                      </p:to>
                                    </p:set>
                                    <p:anim calcmode="lin" valueType="num">
                                      <p:cBhvr>
                                        <p:cTn id="7" dur="1000" fill="hold"/>
                                        <p:tgtEl>
                                          <p:spTgt spid="9219"/>
                                        </p:tgtEl>
                                        <p:attrNameLst>
                                          <p:attrName>ppt_x</p:attrName>
                                        </p:attrNameLst>
                                      </p:cBhvr>
                                      <p:tavLst>
                                        <p:tav tm="0">
                                          <p:val>
                                            <p:strVal val="#ppt_x-.2"/>
                                          </p:val>
                                        </p:tav>
                                        <p:tav tm="100000">
                                          <p:val>
                                            <p:strVal val="#ppt_x"/>
                                          </p:val>
                                        </p:tav>
                                      </p:tavLst>
                                    </p:anim>
                                    <p:anim calcmode="lin" valueType="num">
                                      <p:cBhvr>
                                        <p:cTn id="8" dur="1000" fill="hold"/>
                                        <p:tgtEl>
                                          <p:spTgt spid="9219"/>
                                        </p:tgtEl>
                                        <p:attrNameLst>
                                          <p:attrName>ppt_y</p:attrName>
                                        </p:attrNameLst>
                                      </p:cBhvr>
                                      <p:tavLst>
                                        <p:tav tm="0">
                                          <p:val>
                                            <p:strVal val="#ppt_y"/>
                                          </p:val>
                                        </p:tav>
                                        <p:tav tm="100000">
                                          <p:val>
                                            <p:strVal val="#ppt_y"/>
                                          </p:val>
                                        </p:tav>
                                      </p:tavLst>
                                    </p:anim>
                                    <p:animEffect transition="in" filter="wipe(right)" prLst="gradientSize: 0.1">
                                      <p:cBhvr>
                                        <p:cTn id="9" dur="1000"/>
                                        <p:tgtEl>
                                          <p:spTgt spid="9219"/>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29" presetClass="entr" presetSubtype="0" fill="hold" nodeType="clickEffect">
                                  <p:stCondLst>
                                    <p:cond delay="0"/>
                                  </p:stCondLst>
                                  <p:childTnLst>
                                    <p:set>
                                      <p:cBhvr>
                                        <p:cTn id="13" dur="1" fill="hold">
                                          <p:stCondLst>
                                            <p:cond delay="0"/>
                                          </p:stCondLst>
                                        </p:cTn>
                                        <p:tgtEl>
                                          <p:spTgt spid="5"/>
                                        </p:tgtEl>
                                        <p:attrNameLst>
                                          <p:attrName>style.visibility</p:attrName>
                                        </p:attrNameLst>
                                      </p:cBhvr>
                                      <p:to>
                                        <p:strVal val="visible"/>
                                      </p:to>
                                    </p:set>
                                    <p:anim calcmode="lin" valueType="num">
                                      <p:cBhvr>
                                        <p:cTn id="14" dur="1000" fill="hold"/>
                                        <p:tgtEl>
                                          <p:spTgt spid="5"/>
                                        </p:tgtEl>
                                        <p:attrNameLst>
                                          <p:attrName>ppt_x</p:attrName>
                                        </p:attrNameLst>
                                      </p:cBhvr>
                                      <p:tavLst>
                                        <p:tav tm="0">
                                          <p:val>
                                            <p:strVal val="#ppt_x-.2"/>
                                          </p:val>
                                        </p:tav>
                                        <p:tav tm="100000">
                                          <p:val>
                                            <p:strVal val="#ppt_x"/>
                                          </p:val>
                                        </p:tav>
                                      </p:tavLst>
                                    </p:anim>
                                    <p:anim calcmode="lin" valueType="num">
                                      <p:cBhvr>
                                        <p:cTn id="15" dur="1000" fill="hold"/>
                                        <p:tgtEl>
                                          <p:spTgt spid="5"/>
                                        </p:tgtEl>
                                        <p:attrNameLst>
                                          <p:attrName>ppt_y</p:attrName>
                                        </p:attrNameLst>
                                      </p:cBhvr>
                                      <p:tavLst>
                                        <p:tav tm="0">
                                          <p:val>
                                            <p:strVal val="#ppt_y"/>
                                          </p:val>
                                        </p:tav>
                                        <p:tav tm="100000">
                                          <p:val>
                                            <p:strVal val="#ppt_y"/>
                                          </p:val>
                                        </p:tav>
                                      </p:tavLst>
                                    </p:anim>
                                    <p:animEffect transition="in" filter="wipe(right)" prLst="gradientSize: 0.1">
                                      <p:cBhvr>
                                        <p:cTn id="16"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3" name="TextBox 2"/>
          <p:cNvSpPr txBox="1"/>
          <p:nvPr/>
        </p:nvSpPr>
        <p:spPr>
          <a:xfrm>
            <a:off x="6705600" y="0"/>
            <a:ext cx="2438400" cy="646331"/>
          </a:xfrm>
          <a:prstGeom prst="rect">
            <a:avLst/>
          </a:prstGeom>
          <a:noFill/>
        </p:spPr>
        <p:txBody>
          <a:bodyPr>
            <a:spAutoFit/>
            <a:scene3d>
              <a:camera prst="orthographicFront"/>
              <a:lightRig rig="threePt" dir="t"/>
            </a:scene3d>
            <a:sp3d extrusionH="57150">
              <a:bevelT w="38100" h="38100"/>
            </a:sp3d>
          </a:bodyPr>
          <a:lstStyle/>
          <a:p>
            <a:pPr algn="r">
              <a:defRPr/>
            </a:pPr>
            <a:r>
              <a:rPr lang="en-US" b="1" dirty="0">
                <a:solidFill>
                  <a:srgbClr val="FF3B0D"/>
                </a:solidFill>
                <a:latin typeface="Bernard MT Condensed" pitchFamily="18" charset="0"/>
                <a:ea typeface="+mn-ea"/>
              </a:rPr>
              <a:t>Discovering the </a:t>
            </a:r>
            <a:r>
              <a:rPr lang="en-US" b="1" dirty="0">
                <a:solidFill>
                  <a:srgbClr val="FF3B0D"/>
                </a:solidFill>
                <a:latin typeface="Bernard MT Condensed" pitchFamily="18" charset="0"/>
                <a:ea typeface="+mn-ea"/>
              </a:rPr>
              <a:t>King of Missions</a:t>
            </a:r>
            <a:endParaRPr lang="en-US" b="1" dirty="0">
              <a:solidFill>
                <a:srgbClr val="FF3B0D"/>
              </a:solidFill>
              <a:latin typeface="Bernard MT Condensed" pitchFamily="18" charset="0"/>
              <a:ea typeface="+mn-ea"/>
            </a:endParaRPr>
          </a:p>
        </p:txBody>
      </p:sp>
      <p:sp>
        <p:nvSpPr>
          <p:cNvPr id="4" name="Rectangle 3"/>
          <p:cNvSpPr/>
          <p:nvPr/>
        </p:nvSpPr>
        <p:spPr>
          <a:xfrm>
            <a:off x="381000" y="1524000"/>
            <a:ext cx="8458200" cy="4154984"/>
          </a:xfrm>
          <a:prstGeom prst="rect">
            <a:avLst/>
          </a:prstGeom>
          <a:solidFill>
            <a:srgbClr val="FF3B0D">
              <a:alpha val="90000"/>
            </a:srgbClr>
          </a:solidFill>
          <a:scene3d>
            <a:camera prst="orthographicFront"/>
            <a:lightRig rig="threePt" dir="t"/>
          </a:scene3d>
          <a:sp3d>
            <a:bevelT prst="convex"/>
          </a:sp3d>
        </p:spPr>
        <p:txBody>
          <a:bodyPr>
            <a:spAutoFit/>
            <a:sp3d extrusionH="57150">
              <a:bevelT w="38100" h="38100" prst="angle"/>
            </a:sp3d>
          </a:bodyPr>
          <a:lstStyle/>
          <a:p>
            <a:pPr algn="ctr">
              <a:defRPr/>
            </a:pPr>
            <a:r>
              <a:rPr lang="en-US" sz="4400" b="1" dirty="0">
                <a:latin typeface="Bernard MT Condensed" pitchFamily="18" charset="0"/>
                <a:ea typeface="+mn-ea"/>
              </a:rPr>
              <a:t>“All the ends of the earth will remember and turn to the LORD, and all the families of the nations will bow down before him, for dominion belongs to the LORD and he rules over the nations.” Psalms 22:27-28</a:t>
            </a:r>
          </a:p>
        </p:txBody>
      </p:sp>
    </p:spTree>
  </p:cSld>
  <p:clrMapOvr>
    <a:masterClrMapping/>
  </p:clrMapOvr>
  <p:transition xmlns:p14="http://schemas.microsoft.com/office/powerpoint/2010/main">
    <p:plus/>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3"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unified_theory">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Impact"/>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unified_theory</Template>
  <TotalTime>361</TotalTime>
  <Words>772</Words>
  <Application>Microsoft Macintosh PowerPoint</Application>
  <PresentationFormat>On-screen Show (4:3)</PresentationFormat>
  <Paragraphs>44</Paragraphs>
  <Slides>15</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15</vt:i4>
      </vt:variant>
    </vt:vector>
  </HeadingPairs>
  <TitlesOfParts>
    <vt:vector size="20" baseType="lpstr">
      <vt:lpstr>Arial</vt:lpstr>
      <vt:lpstr>Impact</vt:lpstr>
      <vt:lpstr>Calibri</vt:lpstr>
      <vt:lpstr>Bernard MT Condensed</vt:lpstr>
      <vt:lpstr>unified_theory</vt:lpstr>
      <vt:lpstr>Discovering the Biblical View of Missions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Toshiba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Discovering the Biblical View of Missions</dc:title>
  <dc:creator>Candra Poitras</dc:creator>
  <cp:lastModifiedBy>Ashton Loyd</cp:lastModifiedBy>
  <cp:revision>4</cp:revision>
  <dcterms:created xsi:type="dcterms:W3CDTF">2013-03-27T20:52:37Z</dcterms:created>
  <dcterms:modified xsi:type="dcterms:W3CDTF">2018-02-14T21:36:40Z</dcterms:modified>
</cp:coreProperties>
</file>