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8" r:id="rId4"/>
    <p:sldId id="259" r:id="rId5"/>
    <p:sldId id="278" r:id="rId6"/>
    <p:sldId id="260" r:id="rId7"/>
    <p:sldId id="269" r:id="rId8"/>
    <p:sldId id="261" r:id="rId9"/>
    <p:sldId id="270" r:id="rId10"/>
    <p:sldId id="280" r:id="rId11"/>
    <p:sldId id="257" r:id="rId12"/>
    <p:sldId id="271" r:id="rId13"/>
    <p:sldId id="279" r:id="rId14"/>
    <p:sldId id="282" r:id="rId15"/>
    <p:sldId id="272" r:id="rId1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0"/>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0"/>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0"/>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0"/>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950"/>
    <a:srgbClr val="FF3B0D"/>
    <a:srgbClr val="3366FF"/>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5" d="100"/>
          <a:sy n="55" d="100"/>
        </p:scale>
        <p:origin x="-3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CF4DFB2-2605-1345-A3A3-2ADD16FC4E31}" type="slidenum">
              <a:rPr lang="en-US"/>
              <a:pPr/>
              <a:t>‹#›</a:t>
            </a:fld>
            <a:endParaRPr lang="en-US"/>
          </a:p>
        </p:txBody>
      </p:sp>
    </p:spTree>
    <p:extLst>
      <p:ext uri="{BB962C8B-B14F-4D97-AF65-F5344CB8AC3E}">
        <p14:creationId xmlns:p14="http://schemas.microsoft.com/office/powerpoint/2010/main" val="1285493354"/>
      </p:ext>
    </p:extLst>
  </p:cSld>
  <p:clrMapOvr>
    <a:masterClrMapping/>
  </p:clrMapOvr>
  <p:transition xmlns:p14="http://schemas.microsoft.com/office/powerpoint/2010/main" spd="med">
    <p:push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483D5E7-F023-0746-B231-2E0C307B6102}" type="slidenum">
              <a:rPr lang="en-US"/>
              <a:pPr/>
              <a:t>‹#›</a:t>
            </a:fld>
            <a:endParaRPr lang="en-US"/>
          </a:p>
        </p:txBody>
      </p:sp>
    </p:spTree>
    <p:extLst>
      <p:ext uri="{BB962C8B-B14F-4D97-AF65-F5344CB8AC3E}">
        <p14:creationId xmlns:p14="http://schemas.microsoft.com/office/powerpoint/2010/main" val="1600037533"/>
      </p:ext>
    </p:extLst>
  </p:cSld>
  <p:clrMapOvr>
    <a:masterClrMapping/>
  </p:clrMapOvr>
  <p:transition xmlns:p14="http://schemas.microsoft.com/office/powerpoint/2010/main" spd="med">
    <p:push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0"/>
            <a:ext cx="20955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0"/>
            <a:ext cx="61341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E3F7C5A-3504-8A4B-9F7D-4A53FB1AA06A}" type="slidenum">
              <a:rPr lang="en-US"/>
              <a:pPr/>
              <a:t>‹#›</a:t>
            </a:fld>
            <a:endParaRPr lang="en-US"/>
          </a:p>
        </p:txBody>
      </p:sp>
    </p:spTree>
    <p:extLst>
      <p:ext uri="{BB962C8B-B14F-4D97-AF65-F5344CB8AC3E}">
        <p14:creationId xmlns:p14="http://schemas.microsoft.com/office/powerpoint/2010/main" val="2444955422"/>
      </p:ext>
    </p:extLst>
  </p:cSld>
  <p:clrMapOvr>
    <a:masterClrMapping/>
  </p:clrMapOvr>
  <p:transition xmlns:p14="http://schemas.microsoft.com/office/powerpoint/2010/main" spd="med">
    <p:push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5705FAF-F165-2A41-897C-44A59D7EC14B}" type="slidenum">
              <a:rPr lang="en-US"/>
              <a:pPr/>
              <a:t>‹#›</a:t>
            </a:fld>
            <a:endParaRPr lang="en-US"/>
          </a:p>
        </p:txBody>
      </p:sp>
    </p:spTree>
    <p:extLst>
      <p:ext uri="{BB962C8B-B14F-4D97-AF65-F5344CB8AC3E}">
        <p14:creationId xmlns:p14="http://schemas.microsoft.com/office/powerpoint/2010/main" val="3317889556"/>
      </p:ext>
    </p:extLst>
  </p:cSld>
  <p:clrMapOvr>
    <a:masterClrMapping/>
  </p:clrMapOvr>
  <p:transition xmlns:p14="http://schemas.microsoft.com/office/powerpoint/2010/main" spd="med">
    <p:push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5E156CE-C0F3-8741-A5BE-2F272AB8B0E7}" type="slidenum">
              <a:rPr lang="en-US"/>
              <a:pPr/>
              <a:t>‹#›</a:t>
            </a:fld>
            <a:endParaRPr lang="en-US"/>
          </a:p>
        </p:txBody>
      </p:sp>
    </p:spTree>
    <p:extLst>
      <p:ext uri="{BB962C8B-B14F-4D97-AF65-F5344CB8AC3E}">
        <p14:creationId xmlns:p14="http://schemas.microsoft.com/office/powerpoint/2010/main" val="1017867303"/>
      </p:ext>
    </p:extLst>
  </p:cSld>
  <p:clrMapOvr>
    <a:masterClrMapping/>
  </p:clrMapOvr>
  <p:transition xmlns:p14="http://schemas.microsoft.com/office/powerpoint/2010/main" spd="med">
    <p:push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30F7E70-C868-7F46-913F-F8B4872EBDDC}" type="slidenum">
              <a:rPr lang="en-US"/>
              <a:pPr/>
              <a:t>‹#›</a:t>
            </a:fld>
            <a:endParaRPr lang="en-US"/>
          </a:p>
        </p:txBody>
      </p:sp>
    </p:spTree>
    <p:extLst>
      <p:ext uri="{BB962C8B-B14F-4D97-AF65-F5344CB8AC3E}">
        <p14:creationId xmlns:p14="http://schemas.microsoft.com/office/powerpoint/2010/main" val="3035545599"/>
      </p:ext>
    </p:extLst>
  </p:cSld>
  <p:clrMapOvr>
    <a:masterClrMapping/>
  </p:clrMapOvr>
  <p:transition xmlns:p14="http://schemas.microsoft.com/office/powerpoint/2010/main" spd="med">
    <p:push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66C7F05D-F462-2446-A399-7CD498C7EB66}" type="slidenum">
              <a:rPr lang="en-US"/>
              <a:pPr/>
              <a:t>‹#›</a:t>
            </a:fld>
            <a:endParaRPr lang="en-US"/>
          </a:p>
        </p:txBody>
      </p:sp>
    </p:spTree>
    <p:extLst>
      <p:ext uri="{BB962C8B-B14F-4D97-AF65-F5344CB8AC3E}">
        <p14:creationId xmlns:p14="http://schemas.microsoft.com/office/powerpoint/2010/main" val="2463303630"/>
      </p:ext>
    </p:extLst>
  </p:cSld>
  <p:clrMapOvr>
    <a:masterClrMapping/>
  </p:clrMapOvr>
  <p:transition xmlns:p14="http://schemas.microsoft.com/office/powerpoint/2010/main" spd="med">
    <p:push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7D19F3AC-BBC6-AE4D-815C-00BCAC0C81FA}" type="slidenum">
              <a:rPr lang="en-US"/>
              <a:pPr/>
              <a:t>‹#›</a:t>
            </a:fld>
            <a:endParaRPr lang="en-US"/>
          </a:p>
        </p:txBody>
      </p:sp>
    </p:spTree>
    <p:extLst>
      <p:ext uri="{BB962C8B-B14F-4D97-AF65-F5344CB8AC3E}">
        <p14:creationId xmlns:p14="http://schemas.microsoft.com/office/powerpoint/2010/main" val="68133920"/>
      </p:ext>
    </p:extLst>
  </p:cSld>
  <p:clrMapOvr>
    <a:masterClrMapping/>
  </p:clrMapOvr>
  <p:transition xmlns:p14="http://schemas.microsoft.com/office/powerpoint/2010/main" spd="med">
    <p:push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361FF3B0-9F2E-4049-8FA5-5AC06BEFF1EB}" type="slidenum">
              <a:rPr lang="en-US"/>
              <a:pPr/>
              <a:t>‹#›</a:t>
            </a:fld>
            <a:endParaRPr lang="en-US"/>
          </a:p>
        </p:txBody>
      </p:sp>
    </p:spTree>
    <p:extLst>
      <p:ext uri="{BB962C8B-B14F-4D97-AF65-F5344CB8AC3E}">
        <p14:creationId xmlns:p14="http://schemas.microsoft.com/office/powerpoint/2010/main" val="2826398798"/>
      </p:ext>
    </p:extLst>
  </p:cSld>
  <p:clrMapOvr>
    <a:masterClrMapping/>
  </p:clrMapOvr>
  <p:transition xmlns:p14="http://schemas.microsoft.com/office/powerpoint/2010/main" spd="med">
    <p:push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7DE571A7-FC8A-1144-8422-A427E71C26A3}" type="slidenum">
              <a:rPr lang="en-US"/>
              <a:pPr/>
              <a:t>‹#›</a:t>
            </a:fld>
            <a:endParaRPr lang="en-US"/>
          </a:p>
        </p:txBody>
      </p:sp>
    </p:spTree>
    <p:extLst>
      <p:ext uri="{BB962C8B-B14F-4D97-AF65-F5344CB8AC3E}">
        <p14:creationId xmlns:p14="http://schemas.microsoft.com/office/powerpoint/2010/main" val="3328623484"/>
      </p:ext>
    </p:extLst>
  </p:cSld>
  <p:clrMapOvr>
    <a:masterClrMapping/>
  </p:clrMapOvr>
  <p:transition xmlns:p14="http://schemas.microsoft.com/office/powerpoint/2010/main" spd="med">
    <p:push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1CBD744-800F-8647-AC7F-4FB2D8B7920C}" type="slidenum">
              <a:rPr lang="en-US"/>
              <a:pPr/>
              <a:t>‹#›</a:t>
            </a:fld>
            <a:endParaRPr lang="en-US"/>
          </a:p>
        </p:txBody>
      </p:sp>
    </p:spTree>
    <p:extLst>
      <p:ext uri="{BB962C8B-B14F-4D97-AF65-F5344CB8AC3E}">
        <p14:creationId xmlns:p14="http://schemas.microsoft.com/office/powerpoint/2010/main" val="2050127222"/>
      </p:ext>
    </p:extLst>
  </p:cSld>
  <p:clrMapOvr>
    <a:masterClrMapping/>
  </p:clrMapOvr>
  <p:transition xmlns:p14="http://schemas.microsoft.com/office/powerpoint/2010/main" spd="med">
    <p:push dir="d"/>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62000" y="1295400"/>
            <a:ext cx="79248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62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chemeClr val="bg1"/>
                </a:solidFill>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538538" y="6245225"/>
            <a:ext cx="24812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bg1"/>
                </a:solidFill>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858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bg1"/>
                </a:solidFill>
              </a:defRPr>
            </a:lvl1pPr>
          </a:lstStyle>
          <a:p>
            <a:fld id="{40391ECE-138D-684F-9430-7BEDF3658E8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spd="med">
    <p:push dir="d"/>
  </p:transition>
  <p:txStyles>
    <p:titleStyle>
      <a:lvl1pPr algn="ctr" rtl="0" eaLnBrk="0" fontAlgn="base" hangingPunct="0">
        <a:spcBef>
          <a:spcPct val="0"/>
        </a:spcBef>
        <a:spcAft>
          <a:spcPct val="0"/>
        </a:spcAft>
        <a:defRPr sz="4400">
          <a:solidFill>
            <a:srgbClr val="3333CC"/>
          </a:solidFill>
          <a:latin typeface="+mj-lt"/>
          <a:ea typeface="ＭＳ Ｐゴシック" charset="0"/>
          <a:cs typeface="+mj-cs"/>
        </a:defRPr>
      </a:lvl1pPr>
      <a:lvl2pPr algn="ctr" rtl="0" eaLnBrk="0" fontAlgn="base" hangingPunct="0">
        <a:spcBef>
          <a:spcPct val="0"/>
        </a:spcBef>
        <a:spcAft>
          <a:spcPct val="0"/>
        </a:spcAft>
        <a:defRPr sz="4400">
          <a:solidFill>
            <a:srgbClr val="3333CC"/>
          </a:solidFill>
          <a:latin typeface="Impact" pitchFamily="34" charset="0"/>
          <a:ea typeface="ＭＳ Ｐゴシック" charset="0"/>
        </a:defRPr>
      </a:lvl2pPr>
      <a:lvl3pPr algn="ctr" rtl="0" eaLnBrk="0" fontAlgn="base" hangingPunct="0">
        <a:spcBef>
          <a:spcPct val="0"/>
        </a:spcBef>
        <a:spcAft>
          <a:spcPct val="0"/>
        </a:spcAft>
        <a:defRPr sz="4400">
          <a:solidFill>
            <a:srgbClr val="3333CC"/>
          </a:solidFill>
          <a:latin typeface="Impact" pitchFamily="34" charset="0"/>
          <a:ea typeface="ＭＳ Ｐゴシック" charset="0"/>
        </a:defRPr>
      </a:lvl3pPr>
      <a:lvl4pPr algn="ctr" rtl="0" eaLnBrk="0" fontAlgn="base" hangingPunct="0">
        <a:spcBef>
          <a:spcPct val="0"/>
        </a:spcBef>
        <a:spcAft>
          <a:spcPct val="0"/>
        </a:spcAft>
        <a:defRPr sz="4400">
          <a:solidFill>
            <a:srgbClr val="3333CC"/>
          </a:solidFill>
          <a:latin typeface="Impact" pitchFamily="34" charset="0"/>
          <a:ea typeface="ＭＳ Ｐゴシック" charset="0"/>
        </a:defRPr>
      </a:lvl4pPr>
      <a:lvl5pPr algn="ctr" rtl="0" eaLnBrk="0" fontAlgn="base" hangingPunct="0">
        <a:spcBef>
          <a:spcPct val="0"/>
        </a:spcBef>
        <a:spcAft>
          <a:spcPct val="0"/>
        </a:spcAft>
        <a:defRPr sz="4400">
          <a:solidFill>
            <a:srgbClr val="3333CC"/>
          </a:solidFill>
          <a:latin typeface="Impact" pitchFamily="34" charset="0"/>
          <a:ea typeface="ＭＳ Ｐゴシック" charset="0"/>
        </a:defRPr>
      </a:lvl5pPr>
      <a:lvl6pPr marL="457200" algn="ctr" rtl="0" eaLnBrk="1" fontAlgn="base" hangingPunct="1">
        <a:spcBef>
          <a:spcPct val="0"/>
        </a:spcBef>
        <a:spcAft>
          <a:spcPct val="0"/>
        </a:spcAft>
        <a:defRPr sz="4400">
          <a:solidFill>
            <a:srgbClr val="3333CC"/>
          </a:solidFill>
          <a:latin typeface="Impact" pitchFamily="34" charset="0"/>
        </a:defRPr>
      </a:lvl6pPr>
      <a:lvl7pPr marL="914400" algn="ctr" rtl="0" eaLnBrk="1" fontAlgn="base" hangingPunct="1">
        <a:spcBef>
          <a:spcPct val="0"/>
        </a:spcBef>
        <a:spcAft>
          <a:spcPct val="0"/>
        </a:spcAft>
        <a:defRPr sz="4400">
          <a:solidFill>
            <a:srgbClr val="3333CC"/>
          </a:solidFill>
          <a:latin typeface="Impact" pitchFamily="34" charset="0"/>
        </a:defRPr>
      </a:lvl7pPr>
      <a:lvl8pPr marL="1371600" algn="ctr" rtl="0" eaLnBrk="1" fontAlgn="base" hangingPunct="1">
        <a:spcBef>
          <a:spcPct val="0"/>
        </a:spcBef>
        <a:spcAft>
          <a:spcPct val="0"/>
        </a:spcAft>
        <a:defRPr sz="4400">
          <a:solidFill>
            <a:srgbClr val="3333CC"/>
          </a:solidFill>
          <a:latin typeface="Impact" pitchFamily="34" charset="0"/>
        </a:defRPr>
      </a:lvl8pPr>
      <a:lvl9pPr marL="1828800" algn="ctr" rtl="0" eaLnBrk="1" fontAlgn="base" hangingPunct="1">
        <a:spcBef>
          <a:spcPct val="0"/>
        </a:spcBef>
        <a:spcAft>
          <a:spcPct val="0"/>
        </a:spcAft>
        <a:defRPr sz="4400">
          <a:solidFill>
            <a:srgbClr val="3333CC"/>
          </a:solidFill>
          <a:latin typeface="Impact" pitchFamily="34"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3810000"/>
            <a:ext cx="9144000" cy="765175"/>
          </a:xfrm>
          <a:ln>
            <a:miter lim="800000"/>
            <a:headEnd/>
            <a:tailEnd/>
          </a:ln>
          <a:extLst/>
        </p:spPr>
        <p:txBody>
          <a:bodyPr>
            <a:scene3d>
              <a:camera prst="orthographicFront"/>
              <a:lightRig rig="threePt" dir="t"/>
            </a:scene3d>
            <a:sp3d extrusionH="57150">
              <a:bevelT w="38100" h="38100" prst="relaxedInset"/>
            </a:sp3d>
          </a:bodyPr>
          <a:lstStyle/>
          <a:p>
            <a:pPr eaLnBrk="1" hangingPunct="1">
              <a:defRPr/>
            </a:pPr>
            <a:r>
              <a:rPr lang="en-US" b="1" dirty="0" smtClean="0">
                <a:solidFill>
                  <a:schemeClr val="bg1"/>
                </a:solidFill>
                <a:latin typeface="Bernard MT Condensed" pitchFamily="18" charset="0"/>
                <a:ea typeface="+mj-ea"/>
              </a:rPr>
              <a:t>Discovering the Biblical View of Missions</a:t>
            </a:r>
          </a:p>
        </p:txBody>
      </p:sp>
      <p:sp>
        <p:nvSpPr>
          <p:cNvPr id="2051" name="Rectangle 3"/>
          <p:cNvSpPr>
            <a:spLocks noGrp="1" noChangeArrowheads="1"/>
          </p:cNvSpPr>
          <p:nvPr>
            <p:ph type="subTitle" idx="1"/>
          </p:nvPr>
        </p:nvSpPr>
        <p:spPr>
          <a:xfrm>
            <a:off x="1066800" y="4724400"/>
            <a:ext cx="6934200" cy="1752600"/>
          </a:xfrm>
          <a:ln>
            <a:miter lim="800000"/>
            <a:headEnd/>
            <a:tailEnd/>
          </a:ln>
          <a:extLst/>
        </p:spPr>
        <p:txBody>
          <a:bodyPr>
            <a:scene3d>
              <a:camera prst="orthographicFront"/>
              <a:lightRig rig="threePt" dir="t"/>
            </a:scene3d>
            <a:sp3d extrusionH="57150">
              <a:bevelT w="38100" h="38100"/>
            </a:sp3d>
          </a:bodyPr>
          <a:lstStyle/>
          <a:p>
            <a:pPr eaLnBrk="1" hangingPunct="1">
              <a:defRPr/>
            </a:pPr>
            <a:r>
              <a:rPr lang="en-US" sz="3600" b="1" dirty="0" smtClean="0">
                <a:solidFill>
                  <a:srgbClr val="3366FF"/>
                </a:solidFill>
                <a:latin typeface="Bernard MT Condensed" pitchFamily="18" charset="0"/>
                <a:ea typeface="+mn-ea"/>
              </a:rPr>
              <a:t>Discovering our Role in Keeping with God’s Heartbeat</a:t>
            </a:r>
          </a:p>
        </p:txBody>
      </p:sp>
      <p:sp>
        <p:nvSpPr>
          <p:cNvPr id="6" name="TextBox 5"/>
          <p:cNvSpPr txBox="1"/>
          <p:nvPr/>
        </p:nvSpPr>
        <p:spPr>
          <a:xfrm>
            <a:off x="2438400" y="5943600"/>
            <a:ext cx="4343400" cy="461665"/>
          </a:xfrm>
          <a:prstGeom prst="rect">
            <a:avLst/>
          </a:prstGeom>
          <a:noFill/>
        </p:spPr>
        <p:txBody>
          <a:bodyPr>
            <a:spAutoFit/>
            <a:scene3d>
              <a:camera prst="orthographicFront"/>
              <a:lightRig rig="threePt" dir="t"/>
            </a:scene3d>
            <a:sp3d extrusionH="57150">
              <a:bevelT w="38100" h="38100"/>
            </a:sp3d>
          </a:bodyPr>
          <a:lstStyle/>
          <a:p>
            <a:pPr algn="ctr" eaLnBrk="1" hangingPunct="1">
              <a:defRPr/>
            </a:pPr>
            <a:r>
              <a:rPr lang="en-US" sz="2400" b="1" dirty="0">
                <a:solidFill>
                  <a:srgbClr val="FF3B0D"/>
                </a:solidFill>
                <a:latin typeface="Bernard MT Condensed" pitchFamily="18" charset="0"/>
                <a:ea typeface="+mn-ea"/>
              </a:rPr>
              <a:t>James G. Poitras</a:t>
            </a:r>
          </a:p>
        </p:txBody>
      </p:sp>
      <p:sp>
        <p:nvSpPr>
          <p:cNvPr id="7" name="TextBox 6"/>
          <p:cNvSpPr txBox="1"/>
          <p:nvPr/>
        </p:nvSpPr>
        <p:spPr>
          <a:xfrm>
            <a:off x="3352800" y="0"/>
            <a:ext cx="5791200" cy="1754326"/>
          </a:xfrm>
          <a:prstGeom prst="rect">
            <a:avLst/>
          </a:prstGeom>
          <a:noFill/>
        </p:spPr>
        <p:txBody>
          <a:bodyPr>
            <a:spAutoFit/>
            <a:scene3d>
              <a:camera prst="orthographicFront"/>
              <a:lightRig rig="threePt" dir="t"/>
            </a:scene3d>
            <a:sp3d extrusionH="57150">
              <a:bevelT w="38100" h="38100"/>
            </a:sp3d>
          </a:bodyPr>
          <a:lstStyle/>
          <a:p>
            <a:pPr algn="ctr" eaLnBrk="1" hangingPunct="1">
              <a:defRPr/>
            </a:pPr>
            <a:r>
              <a:rPr lang="en-US" sz="5400" b="1" dirty="0">
                <a:solidFill>
                  <a:srgbClr val="FAC950"/>
                </a:solidFill>
                <a:latin typeface="Bernard MT Condensed" pitchFamily="18" charset="0"/>
                <a:ea typeface="+mn-ea"/>
              </a:rPr>
              <a:t>Global Association of Theological Studies</a:t>
            </a:r>
          </a:p>
        </p:txBody>
      </p:sp>
    </p:spTree>
  </p:cSld>
  <p:clrMapOvr>
    <a:masterClrMapping/>
  </p:clrMapOvr>
  <p:transition xmlns:p14="http://schemas.microsoft.com/office/powerpoint/2010/main" spd="med">
    <p:push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graphicFrame>
        <p:nvGraphicFramePr>
          <p:cNvPr id="2" name="Table 1"/>
          <p:cNvGraphicFramePr>
            <a:graphicFrameLocks noGrp="1"/>
          </p:cNvGraphicFramePr>
          <p:nvPr/>
        </p:nvGraphicFramePr>
        <p:xfrm>
          <a:off x="304800" y="4038600"/>
          <a:ext cx="8610600" cy="2926080"/>
        </p:xfrm>
        <a:graphic>
          <a:graphicData uri="http://schemas.openxmlformats.org/drawingml/2006/table">
            <a:tbl>
              <a:tblPr firstRow="1" firstCol="1" lastRow="1" lastCol="1" bandRow="1" bandCol="1"/>
              <a:tblGrid>
                <a:gridCol w="1295400"/>
                <a:gridCol w="2590800"/>
                <a:gridCol w="4724400"/>
              </a:tblGrid>
              <a:tr h="731441">
                <a:tc>
                  <a:txBody>
                    <a:bodyPr/>
                    <a:lstStyle/>
                    <a:p>
                      <a:pPr marL="0" marR="0" algn="l" hangingPunct="0">
                        <a:lnSpc>
                          <a:spcPct val="200000"/>
                        </a:lnSpc>
                        <a:spcBef>
                          <a:spcPts val="0"/>
                        </a:spcBef>
                        <a:spcAft>
                          <a:spcPts val="0"/>
                        </a:spcAft>
                      </a:pPr>
                      <a:r>
                        <a:rPr lang="en-US" sz="2400" b="1">
                          <a:effectLst/>
                          <a:latin typeface="Bernard MT Condensed" panose="02050806060905020404" pitchFamily="18" charset="0"/>
                          <a:ea typeface="Times New Roman" panose="02020603050405020304" pitchFamily="18" charset="0"/>
                        </a:rPr>
                        <a:t>Reach</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366FF"/>
                    </a:solidFill>
                  </a:tcPr>
                </a:tc>
                <a:tc>
                  <a:txBody>
                    <a:bodyPr/>
                    <a:lstStyle/>
                    <a:p>
                      <a:pPr marL="0" marR="0" algn="l" hangingPunct="0">
                        <a:lnSpc>
                          <a:spcPct val="200000"/>
                        </a:lnSpc>
                        <a:spcBef>
                          <a:spcPts val="0"/>
                        </a:spcBef>
                        <a:spcAft>
                          <a:spcPts val="0"/>
                        </a:spcAft>
                      </a:pPr>
                      <a:r>
                        <a:rPr lang="en-US" sz="2400" b="1">
                          <a:effectLst/>
                          <a:latin typeface="Bernard MT Condensed" panose="02050806060905020404" pitchFamily="18" charset="0"/>
                          <a:ea typeface="Times New Roman" panose="02020603050405020304" pitchFamily="18" charset="0"/>
                        </a:rPr>
                        <a:t>Reached for Christ.</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366FF"/>
                    </a:solidFill>
                  </a:tcPr>
                </a:tc>
                <a:tc>
                  <a:txBody>
                    <a:bodyPr/>
                    <a:lstStyle/>
                    <a:p>
                      <a:pPr marL="0" marR="0" algn="l" hangingPunct="0">
                        <a:lnSpc>
                          <a:spcPct val="200000"/>
                        </a:lnSpc>
                        <a:spcBef>
                          <a:spcPts val="0"/>
                        </a:spcBef>
                        <a:spcAft>
                          <a:spcPts val="0"/>
                        </a:spcAft>
                      </a:pPr>
                      <a:r>
                        <a:rPr lang="en-US" sz="2400" b="1" dirty="0">
                          <a:effectLst/>
                          <a:latin typeface="Bernard MT Condensed" panose="02050806060905020404" pitchFamily="18" charset="0"/>
                          <a:ea typeface="Times New Roman" panose="02020603050405020304" pitchFamily="18" charset="0"/>
                        </a:rPr>
                        <a:t>Go into the entire world; baptize them.</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366FF"/>
                    </a:solidFill>
                  </a:tcPr>
                </a:tc>
              </a:tr>
              <a:tr h="731441">
                <a:tc>
                  <a:txBody>
                    <a:bodyPr/>
                    <a:lstStyle/>
                    <a:p>
                      <a:pPr marL="0" marR="0" algn="l" hangingPunct="0">
                        <a:lnSpc>
                          <a:spcPct val="200000"/>
                        </a:lnSpc>
                        <a:spcBef>
                          <a:spcPts val="0"/>
                        </a:spcBef>
                        <a:spcAft>
                          <a:spcPts val="0"/>
                        </a:spcAft>
                      </a:pPr>
                      <a:r>
                        <a:rPr lang="en-US" sz="2400" b="1">
                          <a:effectLst/>
                          <a:latin typeface="Bernard MT Condensed" panose="02050806060905020404" pitchFamily="18" charset="0"/>
                          <a:ea typeface="Times New Roman" panose="02020603050405020304" pitchFamily="18" charset="0"/>
                        </a:rPr>
                        <a:t>Root</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366FF"/>
                    </a:solidFill>
                  </a:tcPr>
                </a:tc>
                <a:tc>
                  <a:txBody>
                    <a:bodyPr/>
                    <a:lstStyle/>
                    <a:p>
                      <a:pPr marL="0" marR="0" algn="l" hangingPunct="0">
                        <a:lnSpc>
                          <a:spcPct val="200000"/>
                        </a:lnSpc>
                        <a:spcBef>
                          <a:spcPts val="0"/>
                        </a:spcBef>
                        <a:spcAft>
                          <a:spcPts val="0"/>
                        </a:spcAft>
                      </a:pPr>
                      <a:r>
                        <a:rPr lang="en-US" sz="2400" b="1">
                          <a:effectLst/>
                          <a:latin typeface="Bernard MT Condensed" panose="02050806060905020404" pitchFamily="18" charset="0"/>
                          <a:ea typeface="Times New Roman" panose="02020603050405020304" pitchFamily="18" charset="0"/>
                        </a:rPr>
                        <a:t>Rooted in Christ.</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366FF"/>
                    </a:solidFill>
                  </a:tcPr>
                </a:tc>
                <a:tc>
                  <a:txBody>
                    <a:bodyPr/>
                    <a:lstStyle/>
                    <a:p>
                      <a:pPr marL="0" marR="0" algn="l" hangingPunct="0">
                        <a:lnSpc>
                          <a:spcPct val="200000"/>
                        </a:lnSpc>
                        <a:spcBef>
                          <a:spcPts val="0"/>
                        </a:spcBef>
                        <a:spcAft>
                          <a:spcPts val="0"/>
                        </a:spcAft>
                      </a:pPr>
                      <a:r>
                        <a:rPr lang="en-US" sz="2400" b="1">
                          <a:effectLst/>
                          <a:latin typeface="Bernard MT Condensed" panose="02050806060905020404" pitchFamily="18" charset="0"/>
                          <a:ea typeface="Times New Roman" panose="02020603050405020304" pitchFamily="18" charset="0"/>
                        </a:rPr>
                        <a:t>Disciple them.</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366FF"/>
                    </a:solidFill>
                  </a:tcPr>
                </a:tc>
              </a:tr>
              <a:tr h="1462882">
                <a:tc>
                  <a:txBody>
                    <a:bodyPr/>
                    <a:lstStyle/>
                    <a:p>
                      <a:pPr marL="0" marR="0" algn="l" hangingPunct="0">
                        <a:lnSpc>
                          <a:spcPct val="200000"/>
                        </a:lnSpc>
                        <a:spcBef>
                          <a:spcPts val="0"/>
                        </a:spcBef>
                        <a:spcAft>
                          <a:spcPts val="0"/>
                        </a:spcAft>
                      </a:pPr>
                      <a:r>
                        <a:rPr lang="en-US" sz="2400" b="1">
                          <a:effectLst/>
                          <a:latin typeface="Bernard MT Condensed" panose="02050806060905020404" pitchFamily="18" charset="0"/>
                          <a:ea typeface="Times New Roman" panose="02020603050405020304" pitchFamily="18" charset="0"/>
                        </a:rPr>
                        <a:t>Ready</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366FF"/>
                    </a:solidFill>
                  </a:tcPr>
                </a:tc>
                <a:tc>
                  <a:txBody>
                    <a:bodyPr/>
                    <a:lstStyle/>
                    <a:p>
                      <a:pPr marL="0" marR="0" algn="l" hangingPunct="0">
                        <a:lnSpc>
                          <a:spcPct val="200000"/>
                        </a:lnSpc>
                        <a:spcBef>
                          <a:spcPts val="0"/>
                        </a:spcBef>
                        <a:spcAft>
                          <a:spcPts val="0"/>
                        </a:spcAft>
                      </a:pPr>
                      <a:r>
                        <a:rPr lang="en-US" sz="2400" b="1">
                          <a:effectLst/>
                          <a:latin typeface="Bernard MT Condensed" panose="02050806060905020404" pitchFamily="18" charset="0"/>
                          <a:ea typeface="Times New Roman" panose="02020603050405020304" pitchFamily="18" charset="0"/>
                        </a:rPr>
                        <a:t>Readied for further outreach.</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366FF"/>
                    </a:solidFill>
                  </a:tcPr>
                </a:tc>
                <a:tc>
                  <a:txBody>
                    <a:bodyPr/>
                    <a:lstStyle/>
                    <a:p>
                      <a:pPr marL="0" marR="0" algn="l" hangingPunct="0">
                        <a:lnSpc>
                          <a:spcPct val="200000"/>
                        </a:lnSpc>
                        <a:spcBef>
                          <a:spcPts val="0"/>
                        </a:spcBef>
                        <a:spcAft>
                          <a:spcPts val="0"/>
                        </a:spcAft>
                      </a:pPr>
                      <a:r>
                        <a:rPr lang="en-US" sz="2400" b="1" dirty="0">
                          <a:effectLst/>
                          <a:latin typeface="Bernard MT Condensed" panose="02050806060905020404" pitchFamily="18" charset="0"/>
                          <a:ea typeface="Times New Roman" panose="02020603050405020304" pitchFamily="18" charset="0"/>
                        </a:rPr>
                        <a:t>Teach them to obey all things Christ commanded. (Matthew 28:19-20)</a:t>
                      </a:r>
                    </a:p>
                  </a:txBody>
                  <a:tcPr marL="68580" marR="68580" marT="0" marB="0">
                    <a:lnL w="5715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3366FF"/>
                    </a:solidFill>
                  </a:tcPr>
                </a:tc>
              </a:tr>
            </a:tbl>
          </a:graphicData>
        </a:graphic>
      </p:graphicFrame>
      <p:sp>
        <p:nvSpPr>
          <p:cNvPr id="4" name="Rectangle 3"/>
          <p:cNvSpPr/>
          <p:nvPr/>
        </p:nvSpPr>
        <p:spPr>
          <a:xfrm>
            <a:off x="1066800" y="838200"/>
            <a:ext cx="7010400" cy="2862322"/>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6000" b="1" dirty="0">
                <a:latin typeface="Bernard MT Condensed" panose="02050806060905020404" pitchFamily="18" charset="0"/>
                <a:ea typeface="+mn-ea"/>
              </a:rPr>
              <a:t>Teach them to win them; and then teach them to send them.</a:t>
            </a:r>
          </a:p>
        </p:txBody>
      </p:sp>
    </p:spTree>
  </p:cSld>
  <p:clrMapOvr>
    <a:masterClrMapping/>
  </p:clrMapOvr>
  <p:transition xmlns:p14="http://schemas.microsoft.com/office/powerpoint/2010/main" spd="med">
    <p:push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a:spLocks noChangeArrowheads="1"/>
          </p:cNvSpPr>
          <p:nvPr/>
        </p:nvSpPr>
        <p:spPr bwMode="auto">
          <a:xfrm>
            <a:off x="1219200" y="1143000"/>
            <a:ext cx="7467600"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3400" b="1">
                <a:latin typeface="Bernard MT Condensed" charset="0"/>
              </a:rPr>
              <a:t>Long-time UPCI General Superintendent, Rev. Nathaniel A. Urshan used to say, </a:t>
            </a:r>
            <a:r>
              <a:rPr lang="ja-JP" altLang="en-US" sz="3400" b="1">
                <a:latin typeface="Bernard MT Condensed" charset="0"/>
              </a:rPr>
              <a:t>“</a:t>
            </a:r>
            <a:r>
              <a:rPr lang="en-US" sz="3400" b="1">
                <a:latin typeface="Bernard MT Condensed" charset="0"/>
              </a:rPr>
              <a:t>The whole Gospel to the whole world, by the whole church.</a:t>
            </a:r>
            <a:r>
              <a:rPr lang="ja-JP" altLang="en-US" sz="3400" b="1">
                <a:latin typeface="Bernard MT Condensed" charset="0"/>
              </a:rPr>
              <a:t>”</a:t>
            </a:r>
            <a:endParaRPr lang="en-US" sz="3400" b="1">
              <a:latin typeface="Bernard MT Condensed" charset="0"/>
            </a:endParaRPr>
          </a:p>
        </p:txBody>
      </p:sp>
      <p:sp>
        <p:nvSpPr>
          <p:cNvPr id="4" name="Rectangle 3"/>
          <p:cNvSpPr/>
          <p:nvPr/>
        </p:nvSpPr>
        <p:spPr>
          <a:xfrm>
            <a:off x="2362200" y="3581400"/>
            <a:ext cx="5410200" cy="3139321"/>
          </a:xfrm>
          <a:prstGeom prst="rect">
            <a:avLst/>
          </a:prstGeom>
        </p:spPr>
        <p:txBody>
          <a:bodyPr>
            <a:spAutoFit/>
          </a:bodyPr>
          <a:lstStyle/>
          <a:p>
            <a:pPr algn="ctr" eaLnBrk="1" hangingPunct="1">
              <a:defRPr/>
            </a:pPr>
            <a:r>
              <a:rPr lang="en-US" sz="6600" b="1" dirty="0">
                <a:ln w="57150">
                  <a:solidFill>
                    <a:schemeClr val="tx1"/>
                  </a:solidFill>
                </a:ln>
                <a:solidFill>
                  <a:srgbClr val="3366FF"/>
                </a:solidFill>
                <a:effectLst>
                  <a:reflection blurRad="6350" stA="55000" endA="300" endPos="45500" dir="5400000" sy="-100000" algn="bl" rotWithShape="0"/>
                </a:effectLst>
                <a:latin typeface="Bernard MT Condensed" panose="02050806060905020404" pitchFamily="18" charset="0"/>
                <a:ea typeface="+mn-ea"/>
              </a:rPr>
              <a:t>The global church must be involved!</a:t>
            </a:r>
          </a:p>
        </p:txBody>
      </p:sp>
    </p:spTree>
  </p:cSld>
  <p:clrMapOvr>
    <a:masterClrMapping/>
  </p:clrMapOvr>
  <p:transition xmlns:p14="http://schemas.microsoft.com/office/powerpoint/2010/main" spd="med">
    <p:push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mph" presetSubtype="0" fill="hold" nodeType="clickEffect">
                                  <p:stCondLst>
                                    <p:cond delay="0"/>
                                  </p:stCondLst>
                                  <p:childTnLst>
                                    <p:animScale>
                                      <p:cBhvr>
                                        <p:cTn id="11" dur="1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4" name="Rectangle 3"/>
          <p:cNvSpPr/>
          <p:nvPr/>
        </p:nvSpPr>
        <p:spPr>
          <a:xfrm>
            <a:off x="0" y="523220"/>
            <a:ext cx="7068312" cy="2308324"/>
          </a:xfrm>
          <a:prstGeom prst="rect">
            <a:avLst/>
          </a:prstGeom>
        </p:spPr>
        <p:txBody>
          <a:bodyPr>
            <a:spAutoFit/>
          </a:bodyPr>
          <a:lstStyle/>
          <a:p>
            <a:pPr algn="ctr" eaLnBrk="1" hangingPunct="1">
              <a:defRPr/>
            </a:pPr>
            <a:r>
              <a:rPr lang="en-US" sz="3600" b="1" dirty="0">
                <a:ln w="28575">
                  <a:solidFill>
                    <a:schemeClr val="tx1"/>
                  </a:solidFill>
                </a:ln>
                <a:solidFill>
                  <a:srgbClr val="FF3B0D"/>
                </a:solidFill>
                <a:latin typeface="Bernard MT Condensed" panose="02050806060905020404" pitchFamily="18" charset="0"/>
                <a:ea typeface="+mn-ea"/>
              </a:rPr>
              <a:t>The Global Council of the UPCI meets every five years and recently brought together leaders from 110 nations representing 171 languages.</a:t>
            </a:r>
          </a:p>
        </p:txBody>
      </p:sp>
      <p:sp>
        <p:nvSpPr>
          <p:cNvPr id="5" name="Rectangle 4"/>
          <p:cNvSpPr/>
          <p:nvPr/>
        </p:nvSpPr>
        <p:spPr>
          <a:xfrm>
            <a:off x="2590800" y="3962400"/>
            <a:ext cx="6553200" cy="2308324"/>
          </a:xfrm>
          <a:prstGeom prst="rect">
            <a:avLst/>
          </a:prstGeom>
        </p:spPr>
        <p:txBody>
          <a:bodyPr>
            <a:spAutoFit/>
          </a:bodyPr>
          <a:lstStyle/>
          <a:p>
            <a:pPr algn="ctr" eaLnBrk="1" hangingPunct="1">
              <a:defRPr/>
            </a:pPr>
            <a:r>
              <a:rPr lang="en-US" sz="3600" b="1" dirty="0">
                <a:ln w="28575">
                  <a:solidFill>
                    <a:schemeClr val="tx1"/>
                  </a:solidFill>
                </a:ln>
                <a:solidFill>
                  <a:srgbClr val="FAC950"/>
                </a:solidFill>
                <a:latin typeface="Bernard MT Condensed" panose="02050806060905020404" pitchFamily="18" charset="0"/>
                <a:ea typeface="+mn-ea"/>
              </a:rPr>
              <a:t>The goals of the Global Council are to maintain doctrinal purity, and to seek ways and strategies for collaborating to reach the world.</a:t>
            </a:r>
          </a:p>
        </p:txBody>
      </p:sp>
    </p:spTree>
  </p:cSld>
  <p:clrMapOvr>
    <a:masterClrMapping/>
  </p:clrMapOvr>
  <p:transition xmlns:p14="http://schemas.microsoft.com/office/powerpoint/2010/main" spd="med">
    <p:push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75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304800" y="914400"/>
            <a:ext cx="8534400" cy="2862322"/>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3600" b="1" dirty="0">
                <a:solidFill>
                  <a:srgbClr val="FAC950"/>
                </a:solidFill>
                <a:latin typeface="Bernard MT Condensed" panose="02050806060905020404" pitchFamily="18" charset="0"/>
                <a:ea typeface="+mn-ea"/>
              </a:rPr>
              <a:t>Former General Director of Foreign Missions, Rev. H. E. </a:t>
            </a:r>
            <a:r>
              <a:rPr lang="en-US" sz="3600" b="1" dirty="0" err="1">
                <a:solidFill>
                  <a:srgbClr val="FAC950"/>
                </a:solidFill>
                <a:latin typeface="Bernard MT Condensed" panose="02050806060905020404" pitchFamily="18" charset="0"/>
                <a:ea typeface="+mn-ea"/>
              </a:rPr>
              <a:t>Scism</a:t>
            </a:r>
            <a:r>
              <a:rPr lang="en-US" sz="3600" b="1" dirty="0">
                <a:solidFill>
                  <a:srgbClr val="FAC950"/>
                </a:solidFill>
                <a:latin typeface="Bernard MT Condensed" panose="02050806060905020404" pitchFamily="18" charset="0"/>
                <a:ea typeface="+mn-ea"/>
              </a:rPr>
              <a:t> explained that the heart of the Global Council is a manmade structure designed to serve as an avenue to communicate the gospel.</a:t>
            </a:r>
          </a:p>
        </p:txBody>
      </p:sp>
      <p:sp>
        <p:nvSpPr>
          <p:cNvPr id="4" name="Rectangle 3"/>
          <p:cNvSpPr/>
          <p:nvPr/>
        </p:nvSpPr>
        <p:spPr>
          <a:xfrm>
            <a:off x="1333500" y="4648200"/>
            <a:ext cx="6477000" cy="1938992"/>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4000" b="1" dirty="0">
                <a:solidFill>
                  <a:srgbClr val="3366FF"/>
                </a:solidFill>
                <a:latin typeface="Bernard MT Condensed" panose="02050806060905020404" pitchFamily="18" charset="0"/>
                <a:ea typeface="+mn-ea"/>
              </a:rPr>
              <a:t>He asked, “Why do we need the Global Council?” The only answer is “souls.”</a:t>
            </a:r>
          </a:p>
        </p:txBody>
      </p:sp>
    </p:spTree>
  </p:cSld>
  <p:clrMapOvr>
    <a:masterClrMapping/>
  </p:clrMapOvr>
  <p:transition xmlns:p14="http://schemas.microsoft.com/office/powerpoint/2010/main" spd="med">
    <p:push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out)">
                                      <p:cBhvr>
                                        <p:cTn id="7" dur="75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3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plus(out)">
                                      <p:cBhvr>
                                        <p:cTn id="12"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838200" y="1219200"/>
            <a:ext cx="4038600" cy="5632311"/>
          </a:xfrm>
          <a:prstGeom prst="rect">
            <a:avLst/>
          </a:prstGeom>
        </p:spPr>
        <p:txBody>
          <a:bodyPr>
            <a:spAutoFit/>
            <a:scene3d>
              <a:camera prst="orthographicFront"/>
              <a:lightRig rig="threePt" dir="t"/>
            </a:scene3d>
            <a:sp3d extrusionH="57150">
              <a:bevelT w="38100" h="38100"/>
            </a:sp3d>
          </a:bodyPr>
          <a:lstStyle/>
          <a:p>
            <a:pPr algn="ctr" eaLnBrk="1" hangingPunct="1">
              <a:defRPr/>
            </a:pPr>
            <a:r>
              <a:rPr lang="en-US" sz="4000" b="1" dirty="0">
                <a:solidFill>
                  <a:srgbClr val="FAC950"/>
                </a:solidFill>
                <a:latin typeface="Bernard MT Condensed" panose="02050806060905020404" pitchFamily="18" charset="0"/>
                <a:ea typeface="+mn-ea"/>
              </a:rPr>
              <a:t>A natural offshoot has been the Regional Missionary Program and the Global and Regional Commissions for Missions.</a:t>
            </a:r>
          </a:p>
        </p:txBody>
      </p:sp>
      <p:sp>
        <p:nvSpPr>
          <p:cNvPr id="4" name="Rectangle 3"/>
          <p:cNvSpPr/>
          <p:nvPr/>
        </p:nvSpPr>
        <p:spPr>
          <a:xfrm rot="415457">
            <a:off x="5105400" y="2450305"/>
            <a:ext cx="3810000" cy="3170099"/>
          </a:xfrm>
          <a:prstGeom prst="rect">
            <a:avLst/>
          </a:prstGeom>
        </p:spPr>
        <p:txBody>
          <a:bodyPr>
            <a:spAutoFit/>
            <a:scene3d>
              <a:camera prst="orthographicFront"/>
              <a:lightRig rig="threePt" dir="t"/>
            </a:scene3d>
            <a:sp3d extrusionH="57150">
              <a:bevelT w="38100" h="38100"/>
            </a:sp3d>
          </a:bodyPr>
          <a:lstStyle/>
          <a:p>
            <a:pPr algn="ctr" eaLnBrk="1" hangingPunct="1">
              <a:defRPr/>
            </a:pPr>
            <a:r>
              <a:rPr lang="en-US" sz="4000" b="1" dirty="0">
                <a:latin typeface="Bernard MT Condensed" panose="02050806060905020404" pitchFamily="18" charset="0"/>
                <a:ea typeface="+mn-ea"/>
              </a:rPr>
              <a:t>Each nation can be involved in sending and supporting missionaries.</a:t>
            </a:r>
          </a:p>
        </p:txBody>
      </p:sp>
    </p:spTree>
  </p:cSld>
  <p:clrMapOvr>
    <a:masterClrMapping/>
  </p:clrMapOvr>
  <p:transition xmlns:p14="http://schemas.microsoft.com/office/powerpoint/2010/main" spd="med">
    <p:push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0" y="523220"/>
            <a:ext cx="7467600" cy="1754326"/>
          </a:xfrm>
          <a:prstGeom prst="rect">
            <a:avLst/>
          </a:prstGeom>
        </p:spPr>
        <p:txBody>
          <a:bodyPr>
            <a:spAutoFit/>
          </a:bodyPr>
          <a:lstStyle/>
          <a:p>
            <a:pPr algn="ctr" eaLnBrk="1" hangingPunct="1">
              <a:defRPr/>
            </a:pPr>
            <a:r>
              <a:rPr lang="en-US" sz="3600" b="1" dirty="0">
                <a:ln w="28575">
                  <a:solidFill>
                    <a:schemeClr val="tx1"/>
                  </a:solidFill>
                </a:ln>
                <a:solidFill>
                  <a:srgbClr val="FF3B0D"/>
                </a:solidFill>
                <a:latin typeface="Bernard MT Condensed" panose="02050806060905020404" pitchFamily="18" charset="0"/>
                <a:ea typeface="+mn-ea"/>
              </a:rPr>
              <a:t>Regional or national missionaries are not a new phenomenon in our world. It is an increasing trend.</a:t>
            </a:r>
          </a:p>
        </p:txBody>
      </p:sp>
      <p:sp>
        <p:nvSpPr>
          <p:cNvPr id="4" name="Rectangle 3"/>
          <p:cNvSpPr/>
          <p:nvPr/>
        </p:nvSpPr>
        <p:spPr>
          <a:xfrm>
            <a:off x="1667256" y="4549676"/>
            <a:ext cx="7476744" cy="2308324"/>
          </a:xfrm>
          <a:prstGeom prst="rect">
            <a:avLst/>
          </a:prstGeom>
        </p:spPr>
        <p:txBody>
          <a:bodyPr>
            <a:spAutoFit/>
          </a:bodyPr>
          <a:lstStyle/>
          <a:p>
            <a:pPr algn="ctr" eaLnBrk="1" hangingPunct="1">
              <a:defRPr/>
            </a:pPr>
            <a:r>
              <a:rPr lang="en-US" sz="3600" b="1" dirty="0">
                <a:ln w="28575">
                  <a:solidFill>
                    <a:schemeClr val="tx1"/>
                  </a:solidFill>
                </a:ln>
                <a:solidFill>
                  <a:srgbClr val="FAC950"/>
                </a:solidFill>
                <a:latin typeface="Bernard MT Condensed" panose="02050806060905020404" pitchFamily="18" charset="0"/>
                <a:ea typeface="+mn-ea"/>
              </a:rPr>
              <a:t>An emerging missionary movement from the majority world “is about to eclipse centuries of Western-dominated Protestant missions.” (Moll 2006, 1)</a:t>
            </a:r>
          </a:p>
        </p:txBody>
      </p:sp>
    </p:spTree>
  </p:cSld>
  <p:clrMapOvr>
    <a:masterClrMapping/>
  </p:clrMapOvr>
  <p:transition xmlns:p14="http://schemas.microsoft.com/office/powerpoint/2010/main" spd="med">
    <p:push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 calcmode="lin" valueType="num">
                                      <p:cBhvr>
                                        <p:cTn id="17" dur="500" fill="hold"/>
                                        <p:tgtEl>
                                          <p:spTgt spid="4"/>
                                        </p:tgtEl>
                                        <p:attrNameLst>
                                          <p:attrName>style.rotation</p:attrName>
                                        </p:attrNameLst>
                                      </p:cBhvr>
                                      <p:tavLst>
                                        <p:tav tm="0">
                                          <p:val>
                                            <p:fltVal val="90"/>
                                          </p:val>
                                        </p:tav>
                                        <p:tav tm="100000">
                                          <p:val>
                                            <p:fltVal val="0"/>
                                          </p:val>
                                        </p:tav>
                                      </p:tavLst>
                                    </p:anim>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3" name="Rectangle 2"/>
          <p:cNvSpPr/>
          <p:nvPr/>
        </p:nvSpPr>
        <p:spPr>
          <a:xfrm>
            <a:off x="1676400" y="1143000"/>
            <a:ext cx="6324600" cy="2308324"/>
          </a:xfrm>
          <a:prstGeom prst="rect">
            <a:avLst/>
          </a:prstGeom>
        </p:spPr>
        <p:txBody>
          <a:bodyPr>
            <a:spAutoFit/>
          </a:bodyPr>
          <a:lstStyle/>
          <a:p>
            <a:pPr algn="ctr" eaLnBrk="1" hangingPunct="1">
              <a:defRPr/>
            </a:pPr>
            <a:r>
              <a:rPr lang="en-US" sz="3600" b="1" dirty="0">
                <a:ln w="28575">
                  <a:solidFill>
                    <a:schemeClr val="tx1"/>
                  </a:solidFill>
                </a:ln>
                <a:solidFill>
                  <a:srgbClr val="FAC950"/>
                </a:solidFill>
                <a:latin typeface="Bernard MT Condensed" panose="02050806060905020404" pitchFamily="18" charset="0"/>
                <a:ea typeface="+mn-ea"/>
              </a:rPr>
              <a:t>In 1945 two Pentecostal organizations joined to form the United Pentecostal Church International.</a:t>
            </a:r>
          </a:p>
        </p:txBody>
      </p:sp>
      <p:sp>
        <p:nvSpPr>
          <p:cNvPr id="4" name="Rectangle 3"/>
          <p:cNvSpPr/>
          <p:nvPr/>
        </p:nvSpPr>
        <p:spPr>
          <a:xfrm>
            <a:off x="1066800" y="3810000"/>
            <a:ext cx="7696200" cy="2862322"/>
          </a:xfrm>
          <a:prstGeom prst="rect">
            <a:avLst/>
          </a:prstGeom>
        </p:spPr>
        <p:txBody>
          <a:bodyPr>
            <a:spAutoFit/>
          </a:bodyPr>
          <a:lstStyle/>
          <a:p>
            <a:pPr algn="ctr" eaLnBrk="1" hangingPunct="1">
              <a:defRPr/>
            </a:pPr>
            <a:r>
              <a:rPr lang="en-US" sz="3600" b="1" dirty="0">
                <a:ln w="28575">
                  <a:solidFill>
                    <a:schemeClr val="tx1"/>
                  </a:solidFill>
                </a:ln>
                <a:solidFill>
                  <a:srgbClr val="FF3B0D"/>
                </a:solidFill>
                <a:latin typeface="Bernard MT Condensed" panose="02050806060905020404" pitchFamily="18" charset="0"/>
                <a:ea typeface="+mn-ea"/>
              </a:rPr>
              <a:t>One of the key objectives in the merger, and in forming the Foreign Missions Division, is to proclaim the whole gospel to the whole world in obedience to the Great Commission.</a:t>
            </a:r>
          </a:p>
        </p:txBody>
      </p:sp>
    </p:spTree>
  </p:cSld>
  <p:clrMapOvr>
    <a:masterClrMapping/>
  </p:clrMapOvr>
  <p:transition xmlns:p14="http://schemas.microsoft.com/office/powerpoint/2010/main" spd="med">
    <p:push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5"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vertical)">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5"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0" y="261610"/>
            <a:ext cx="7543800" cy="2554545"/>
          </a:xfrm>
          <a:prstGeom prst="rect">
            <a:avLst/>
          </a:prstGeom>
        </p:spPr>
        <p:txBody>
          <a:bodyPr>
            <a:spAutoFit/>
            <a:scene3d>
              <a:camera prst="orthographicFront"/>
              <a:lightRig rig="threePt" dir="t"/>
            </a:scene3d>
            <a:sp3d extrusionH="57150">
              <a:bevelT w="38100" h="38100" prst="slope"/>
            </a:sp3d>
          </a:bodyPr>
          <a:lstStyle/>
          <a:p>
            <a:pPr algn="ctr" eaLnBrk="1" hangingPunct="1">
              <a:defRPr/>
            </a:pPr>
            <a:r>
              <a:rPr lang="en-US" sz="3200" b="1" dirty="0">
                <a:solidFill>
                  <a:schemeClr val="bg1"/>
                </a:solidFill>
                <a:effectLst>
                  <a:outerShdw blurRad="60007" dist="310007" dir="7680000" sy="30000" kx="1300200" algn="ctr" rotWithShape="0">
                    <a:prstClr val="black">
                      <a:alpha val="32000"/>
                    </a:prstClr>
                  </a:outerShdw>
                </a:effectLst>
                <a:latin typeface="Bernard MT Condensed" panose="02050806060905020404" pitchFamily="18" charset="0"/>
                <a:ea typeface="+mn-ea"/>
              </a:rPr>
              <a:t>The purpose as stated in the “Forward” of the United Pentecostal Church Manual is “to preach the gospel of Christ Jesus; to publish and distribute religious literature; to establish new churches; to send forth missionaries…”</a:t>
            </a:r>
          </a:p>
        </p:txBody>
      </p:sp>
      <p:sp>
        <p:nvSpPr>
          <p:cNvPr id="4" name="Rectangle 3"/>
          <p:cNvSpPr/>
          <p:nvPr/>
        </p:nvSpPr>
        <p:spPr>
          <a:xfrm>
            <a:off x="1069848" y="4038600"/>
            <a:ext cx="8077200" cy="2554545"/>
          </a:xfrm>
          <a:prstGeom prst="rect">
            <a:avLst/>
          </a:prstGeom>
        </p:spPr>
        <p:txBody>
          <a:bodyPr>
            <a:spAutoFit/>
            <a:scene3d>
              <a:camera prst="orthographicFront"/>
              <a:lightRig rig="threePt" dir="t"/>
            </a:scene3d>
            <a:sp3d extrusionH="57150">
              <a:bevelT w="38100" h="38100" prst="slope"/>
            </a:sp3d>
          </a:bodyPr>
          <a:lstStyle/>
          <a:p>
            <a:pPr algn="ctr" eaLnBrk="1" hangingPunct="1">
              <a:defRPr/>
            </a:pPr>
            <a:r>
              <a:rPr lang="en-US" sz="3200" b="1" dirty="0">
                <a:effectLst>
                  <a:outerShdw blurRad="60007" dist="310007" dir="7680000" sy="30000" kx="1300200" algn="ctr" rotWithShape="0">
                    <a:prstClr val="black">
                      <a:alpha val="32000"/>
                    </a:prstClr>
                  </a:outerShdw>
                </a:effectLst>
                <a:latin typeface="Bernard MT Condensed" panose="02050806060905020404" pitchFamily="18" charset="0"/>
                <a:ea typeface="+mn-ea"/>
              </a:rPr>
              <a:t>It is further the purpose of the UPCI “to seek out and to carry the Gospel to the whole world, and to help establish self-supporting, self-governing, and self-propagating national churches.” (United Pentecostal 2006, 62)</a:t>
            </a:r>
          </a:p>
        </p:txBody>
      </p:sp>
    </p:spTree>
  </p:cSld>
  <p:clrMapOvr>
    <a:masterClrMapping/>
  </p:clrMapOvr>
  <p:transition xmlns:p14="http://schemas.microsoft.com/office/powerpoint/2010/main" spd="med">
    <p:push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4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4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457200" y="914400"/>
            <a:ext cx="8229600" cy="2862322"/>
          </a:xfrm>
          <a:prstGeom prst="rect">
            <a:avLst/>
          </a:prstGeom>
        </p:spPr>
        <p:txBody>
          <a:bodyPr>
            <a:spAutoFit/>
          </a:bodyPr>
          <a:lstStyle/>
          <a:p>
            <a:pPr algn="ctr" eaLnBrk="1" hangingPunct="1">
              <a:defRPr/>
            </a:pPr>
            <a:r>
              <a:rPr lang="en-US" sz="3600" b="1" dirty="0">
                <a:ln w="28575">
                  <a:solidFill>
                    <a:schemeClr val="tx1"/>
                  </a:solidFill>
                </a:ln>
                <a:solidFill>
                  <a:srgbClr val="FAC950"/>
                </a:solidFill>
                <a:effectLst>
                  <a:outerShdw blurRad="60007" dist="310007" dir="7680000" sy="30000" kx="1300200" algn="ctr" rotWithShape="0">
                    <a:prstClr val="black">
                      <a:alpha val="32000"/>
                    </a:prstClr>
                  </a:outerShdw>
                </a:effectLst>
                <a:latin typeface="Bernard MT Condensed" panose="02050806060905020404" pitchFamily="18" charset="0"/>
                <a:ea typeface="+mn-ea"/>
              </a:rPr>
              <a:t>The General Director of Global Missions and the Director of Associates in Missions (short-term missionary program) acknowledge 281 short-term missionaries and project recruiting 1,000 workers.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8400" y="3776722"/>
            <a:ext cx="2697480" cy="2517648"/>
          </a:xfrm>
          <a:prstGeom prst="rect">
            <a:avLst/>
          </a:prstGeom>
          <a:ln>
            <a:noFill/>
          </a:ln>
          <a:effectLst>
            <a:softEdge rad="112500"/>
          </a:effectLst>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3449" t="5518" r="3449" b="6206"/>
          <a:stretch/>
        </p:blipFill>
        <p:spPr>
          <a:xfrm>
            <a:off x="4572000" y="4177046"/>
            <a:ext cx="2057400" cy="2438400"/>
          </a:xfrm>
          <a:prstGeom prst="rect">
            <a:avLst/>
          </a:prstGeom>
          <a:ln>
            <a:noFill/>
          </a:ln>
          <a:effectLst>
            <a:softEdge rad="112500"/>
          </a:effectLst>
        </p:spPr>
      </p:pic>
    </p:spTree>
  </p:cSld>
  <p:clrMapOvr>
    <a:masterClrMapping/>
  </p:clrMapOvr>
  <p:transition xmlns:p14="http://schemas.microsoft.com/office/powerpoint/2010/main" spd="med">
    <p:push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76200" y="0"/>
            <a:ext cx="4191000" cy="3970318"/>
          </a:xfrm>
          <a:prstGeom prst="rect">
            <a:avLst/>
          </a:prstGeom>
        </p:spPr>
        <p:txBody>
          <a:bodyPr>
            <a:spAutoFit/>
            <a:scene3d>
              <a:camera prst="orthographicFront"/>
              <a:lightRig rig="threePt" dir="t"/>
            </a:scene3d>
            <a:sp3d extrusionH="57150">
              <a:bevelT w="38100" h="38100"/>
            </a:sp3d>
          </a:bodyPr>
          <a:lstStyle/>
          <a:p>
            <a:pPr algn="ctr" eaLnBrk="1" hangingPunct="1">
              <a:defRPr/>
            </a:pPr>
            <a:r>
              <a:rPr lang="en-US" sz="3600" b="1" dirty="0">
                <a:ln w="19050">
                  <a:solidFill>
                    <a:schemeClr val="tx1"/>
                  </a:solidFill>
                </a:ln>
                <a:solidFill>
                  <a:srgbClr val="FF3B0D"/>
                </a:solidFill>
                <a:latin typeface="Bernard MT Condensed" panose="02050806060905020404" pitchFamily="18" charset="0"/>
                <a:ea typeface="+mn-ea"/>
              </a:rPr>
              <a:t>The Youth Department, and several North American districts, organizes Apostolic Youth Core trips on a yearly basis.</a:t>
            </a:r>
          </a:p>
        </p:txBody>
      </p:sp>
      <p:sp>
        <p:nvSpPr>
          <p:cNvPr id="4" name="Rectangle 3"/>
          <p:cNvSpPr/>
          <p:nvPr/>
        </p:nvSpPr>
        <p:spPr>
          <a:xfrm>
            <a:off x="4724400" y="2303205"/>
            <a:ext cx="4419600" cy="4524315"/>
          </a:xfrm>
          <a:prstGeom prst="rect">
            <a:avLst/>
          </a:prstGeom>
        </p:spPr>
        <p:txBody>
          <a:bodyPr>
            <a:spAutoFit/>
            <a:scene3d>
              <a:camera prst="orthographicFront"/>
              <a:lightRig rig="threePt" dir="t"/>
            </a:scene3d>
            <a:sp3d extrusionH="57150">
              <a:bevelT w="38100" h="38100"/>
            </a:sp3d>
          </a:bodyPr>
          <a:lstStyle/>
          <a:p>
            <a:pPr algn="ctr" eaLnBrk="1" hangingPunct="1">
              <a:defRPr/>
            </a:pPr>
            <a:r>
              <a:rPr lang="en-US" sz="3600" b="1" dirty="0">
                <a:latin typeface="Bernard MT Condensed" panose="02050806060905020404" pitchFamily="18" charset="0"/>
                <a:ea typeface="+mn-ea"/>
              </a:rPr>
              <a:t>The overseas regions organize their own evangelistic and training initiatives involving as many North American pastors, local churches, and teams as possible.</a:t>
            </a:r>
          </a:p>
        </p:txBody>
      </p:sp>
    </p:spTree>
  </p:cSld>
  <p:clrMapOvr>
    <a:masterClrMapping/>
  </p:clrMapOvr>
  <p:transition xmlns:p14="http://schemas.microsoft.com/office/powerpoint/2010/main" spd="med">
    <p:push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17">
                                          <p:stCondLst>
                                            <p:cond delay="0"/>
                                          </p:stCondLst>
                                        </p:cTn>
                                        <p:tgtEl>
                                          <p:spTgt spid="2"/>
                                        </p:tgtEl>
                                      </p:cBhvr>
                                    </p:animEffect>
                                    <p:anim calcmode="lin" valueType="num">
                                      <p:cBhvr>
                                        <p:cTn id="8" dur="683"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249"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249" tmFilter="0, 0; 0.125,0.2665; 0.25,0.4; 0.375,0.465; 0.5,0.5;  0.625,0.535; 0.75,0.6; 0.875,0.7335; 1,1">
                                          <p:stCondLst>
                                            <p:cond delay="249"/>
                                          </p:stCondLst>
                                        </p:cTn>
                                        <p:tgtEl>
                                          <p:spTgt spid="2"/>
                                        </p:tgtEl>
                                        <p:attrNameLst>
                                          <p:attrName>ppt_y</p:attrName>
                                        </p:attrNameLst>
                                      </p:cBhvr>
                                      <p:tavLst>
                                        <p:tav tm="0" fmla="#ppt_y-sin(pi*$)/9">
                                          <p:val>
                                            <p:fltVal val="0"/>
                                          </p:val>
                                        </p:tav>
                                        <p:tav tm="100000">
                                          <p:val>
                                            <p:fltVal val="1"/>
                                          </p:val>
                                        </p:tav>
                                      </p:tavLst>
                                    </p:anim>
                                    <p:anim calcmode="lin" valueType="num">
                                      <p:cBhvr>
                                        <p:cTn id="11" dur="124" tmFilter="0, 0; 0.125,0.2665; 0.25,0.4; 0.375,0.465; 0.5,0.5;  0.625,0.535; 0.75,0.6; 0.875,0.7335; 1,1">
                                          <p:stCondLst>
                                            <p:cond delay="497"/>
                                          </p:stCondLst>
                                        </p:cTn>
                                        <p:tgtEl>
                                          <p:spTgt spid="2"/>
                                        </p:tgtEl>
                                        <p:attrNameLst>
                                          <p:attrName>ppt_y</p:attrName>
                                        </p:attrNameLst>
                                      </p:cBhvr>
                                      <p:tavLst>
                                        <p:tav tm="0" fmla="#ppt_y-sin(pi*$)/27">
                                          <p:val>
                                            <p:fltVal val="0"/>
                                          </p:val>
                                        </p:tav>
                                        <p:tav tm="100000">
                                          <p:val>
                                            <p:fltVal val="1"/>
                                          </p:val>
                                        </p:tav>
                                      </p:tavLst>
                                    </p:anim>
                                    <p:anim calcmode="lin" valueType="num">
                                      <p:cBhvr>
                                        <p:cTn id="12" dur="62" tmFilter="0, 0; 0.125,0.2665; 0.25,0.4; 0.375,0.465; 0.5,0.5;  0.625,0.535; 0.75,0.6; 0.875,0.7335; 1,1">
                                          <p:stCondLst>
                                            <p:cond delay="621"/>
                                          </p:stCondLst>
                                        </p:cTn>
                                        <p:tgtEl>
                                          <p:spTgt spid="2"/>
                                        </p:tgtEl>
                                        <p:attrNameLst>
                                          <p:attrName>ppt_y</p:attrName>
                                        </p:attrNameLst>
                                      </p:cBhvr>
                                      <p:tavLst>
                                        <p:tav tm="0" fmla="#ppt_y-sin(pi*$)/81">
                                          <p:val>
                                            <p:fltVal val="0"/>
                                          </p:val>
                                        </p:tav>
                                        <p:tav tm="100000">
                                          <p:val>
                                            <p:fltVal val="1"/>
                                          </p:val>
                                        </p:tav>
                                      </p:tavLst>
                                    </p:anim>
                                    <p:animScale>
                                      <p:cBhvr>
                                        <p:cTn id="13" dur="10">
                                          <p:stCondLst>
                                            <p:cond delay="244"/>
                                          </p:stCondLst>
                                        </p:cTn>
                                        <p:tgtEl>
                                          <p:spTgt spid="2"/>
                                        </p:tgtEl>
                                      </p:cBhvr>
                                      <p:to x="100000" y="60000"/>
                                    </p:animScale>
                                    <p:animScale>
                                      <p:cBhvr>
                                        <p:cTn id="14" dur="62" decel="50000">
                                          <p:stCondLst>
                                            <p:cond delay="254"/>
                                          </p:stCondLst>
                                        </p:cTn>
                                        <p:tgtEl>
                                          <p:spTgt spid="2"/>
                                        </p:tgtEl>
                                      </p:cBhvr>
                                      <p:to x="100000" y="100000"/>
                                    </p:animScale>
                                    <p:animScale>
                                      <p:cBhvr>
                                        <p:cTn id="15" dur="10">
                                          <p:stCondLst>
                                            <p:cond delay="492"/>
                                          </p:stCondLst>
                                        </p:cTn>
                                        <p:tgtEl>
                                          <p:spTgt spid="2"/>
                                        </p:tgtEl>
                                      </p:cBhvr>
                                      <p:to x="100000" y="80000"/>
                                    </p:animScale>
                                    <p:animScale>
                                      <p:cBhvr>
                                        <p:cTn id="16" dur="62" decel="50000">
                                          <p:stCondLst>
                                            <p:cond delay="502"/>
                                          </p:stCondLst>
                                        </p:cTn>
                                        <p:tgtEl>
                                          <p:spTgt spid="2"/>
                                        </p:tgtEl>
                                      </p:cBhvr>
                                      <p:to x="100000" y="100000"/>
                                    </p:animScale>
                                    <p:animScale>
                                      <p:cBhvr>
                                        <p:cTn id="17" dur="10">
                                          <p:stCondLst>
                                            <p:cond delay="616"/>
                                          </p:stCondLst>
                                        </p:cTn>
                                        <p:tgtEl>
                                          <p:spTgt spid="2"/>
                                        </p:tgtEl>
                                      </p:cBhvr>
                                      <p:to x="100000" y="90000"/>
                                    </p:animScale>
                                    <p:animScale>
                                      <p:cBhvr>
                                        <p:cTn id="18" dur="62" decel="50000">
                                          <p:stCondLst>
                                            <p:cond delay="625"/>
                                          </p:stCondLst>
                                        </p:cTn>
                                        <p:tgtEl>
                                          <p:spTgt spid="2"/>
                                        </p:tgtEl>
                                      </p:cBhvr>
                                      <p:to x="100000" y="100000"/>
                                    </p:animScale>
                                    <p:animScale>
                                      <p:cBhvr>
                                        <p:cTn id="19" dur="10">
                                          <p:stCondLst>
                                            <p:cond delay="678"/>
                                          </p:stCondLst>
                                        </p:cTn>
                                        <p:tgtEl>
                                          <p:spTgt spid="2"/>
                                        </p:tgtEl>
                                      </p:cBhvr>
                                      <p:to x="100000" y="95000"/>
                                    </p:animScale>
                                    <p:animScale>
                                      <p:cBhvr>
                                        <p:cTn id="20" dur="62" decel="50000">
                                          <p:stCondLst>
                                            <p:cond delay="688"/>
                                          </p:stCondLst>
                                        </p:cTn>
                                        <p:tgtEl>
                                          <p:spTgt spid="2"/>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217">
                                          <p:stCondLst>
                                            <p:cond delay="0"/>
                                          </p:stCondLst>
                                        </p:cTn>
                                        <p:tgtEl>
                                          <p:spTgt spid="4"/>
                                        </p:tgtEl>
                                      </p:cBhvr>
                                    </p:animEffect>
                                    <p:anim calcmode="lin" valueType="num">
                                      <p:cBhvr>
                                        <p:cTn id="26" dur="683"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7" dur="249"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8" dur="249" tmFilter="0, 0; 0.125,0.2665; 0.25,0.4; 0.375,0.465; 0.5,0.5;  0.625,0.535; 0.75,0.6; 0.875,0.7335; 1,1">
                                          <p:stCondLst>
                                            <p:cond delay="249"/>
                                          </p:stCondLst>
                                        </p:cTn>
                                        <p:tgtEl>
                                          <p:spTgt spid="4"/>
                                        </p:tgtEl>
                                        <p:attrNameLst>
                                          <p:attrName>ppt_y</p:attrName>
                                        </p:attrNameLst>
                                      </p:cBhvr>
                                      <p:tavLst>
                                        <p:tav tm="0" fmla="#ppt_y-sin(pi*$)/9">
                                          <p:val>
                                            <p:fltVal val="0"/>
                                          </p:val>
                                        </p:tav>
                                        <p:tav tm="100000">
                                          <p:val>
                                            <p:fltVal val="1"/>
                                          </p:val>
                                        </p:tav>
                                      </p:tavLst>
                                    </p:anim>
                                    <p:anim calcmode="lin" valueType="num">
                                      <p:cBhvr>
                                        <p:cTn id="29" dur="124" tmFilter="0, 0; 0.125,0.2665; 0.25,0.4; 0.375,0.465; 0.5,0.5;  0.625,0.535; 0.75,0.6; 0.875,0.7335; 1,1">
                                          <p:stCondLst>
                                            <p:cond delay="497"/>
                                          </p:stCondLst>
                                        </p:cTn>
                                        <p:tgtEl>
                                          <p:spTgt spid="4"/>
                                        </p:tgtEl>
                                        <p:attrNameLst>
                                          <p:attrName>ppt_y</p:attrName>
                                        </p:attrNameLst>
                                      </p:cBhvr>
                                      <p:tavLst>
                                        <p:tav tm="0" fmla="#ppt_y-sin(pi*$)/27">
                                          <p:val>
                                            <p:fltVal val="0"/>
                                          </p:val>
                                        </p:tav>
                                        <p:tav tm="100000">
                                          <p:val>
                                            <p:fltVal val="1"/>
                                          </p:val>
                                        </p:tav>
                                      </p:tavLst>
                                    </p:anim>
                                    <p:anim calcmode="lin" valueType="num">
                                      <p:cBhvr>
                                        <p:cTn id="30" dur="62" tmFilter="0, 0; 0.125,0.2665; 0.25,0.4; 0.375,0.465; 0.5,0.5;  0.625,0.535; 0.75,0.6; 0.875,0.7335; 1,1">
                                          <p:stCondLst>
                                            <p:cond delay="621"/>
                                          </p:stCondLst>
                                        </p:cTn>
                                        <p:tgtEl>
                                          <p:spTgt spid="4"/>
                                        </p:tgtEl>
                                        <p:attrNameLst>
                                          <p:attrName>ppt_y</p:attrName>
                                        </p:attrNameLst>
                                      </p:cBhvr>
                                      <p:tavLst>
                                        <p:tav tm="0" fmla="#ppt_y-sin(pi*$)/81">
                                          <p:val>
                                            <p:fltVal val="0"/>
                                          </p:val>
                                        </p:tav>
                                        <p:tav tm="100000">
                                          <p:val>
                                            <p:fltVal val="1"/>
                                          </p:val>
                                        </p:tav>
                                      </p:tavLst>
                                    </p:anim>
                                    <p:animScale>
                                      <p:cBhvr>
                                        <p:cTn id="31" dur="10">
                                          <p:stCondLst>
                                            <p:cond delay="244"/>
                                          </p:stCondLst>
                                        </p:cTn>
                                        <p:tgtEl>
                                          <p:spTgt spid="4"/>
                                        </p:tgtEl>
                                      </p:cBhvr>
                                      <p:to x="100000" y="60000"/>
                                    </p:animScale>
                                    <p:animScale>
                                      <p:cBhvr>
                                        <p:cTn id="32" dur="62" decel="50000">
                                          <p:stCondLst>
                                            <p:cond delay="254"/>
                                          </p:stCondLst>
                                        </p:cTn>
                                        <p:tgtEl>
                                          <p:spTgt spid="4"/>
                                        </p:tgtEl>
                                      </p:cBhvr>
                                      <p:to x="100000" y="100000"/>
                                    </p:animScale>
                                    <p:animScale>
                                      <p:cBhvr>
                                        <p:cTn id="33" dur="10">
                                          <p:stCondLst>
                                            <p:cond delay="492"/>
                                          </p:stCondLst>
                                        </p:cTn>
                                        <p:tgtEl>
                                          <p:spTgt spid="4"/>
                                        </p:tgtEl>
                                      </p:cBhvr>
                                      <p:to x="100000" y="80000"/>
                                    </p:animScale>
                                    <p:animScale>
                                      <p:cBhvr>
                                        <p:cTn id="34" dur="62" decel="50000">
                                          <p:stCondLst>
                                            <p:cond delay="502"/>
                                          </p:stCondLst>
                                        </p:cTn>
                                        <p:tgtEl>
                                          <p:spTgt spid="4"/>
                                        </p:tgtEl>
                                      </p:cBhvr>
                                      <p:to x="100000" y="100000"/>
                                    </p:animScale>
                                    <p:animScale>
                                      <p:cBhvr>
                                        <p:cTn id="35" dur="10">
                                          <p:stCondLst>
                                            <p:cond delay="616"/>
                                          </p:stCondLst>
                                        </p:cTn>
                                        <p:tgtEl>
                                          <p:spTgt spid="4"/>
                                        </p:tgtEl>
                                      </p:cBhvr>
                                      <p:to x="100000" y="90000"/>
                                    </p:animScale>
                                    <p:animScale>
                                      <p:cBhvr>
                                        <p:cTn id="36" dur="62" decel="50000">
                                          <p:stCondLst>
                                            <p:cond delay="625"/>
                                          </p:stCondLst>
                                        </p:cTn>
                                        <p:tgtEl>
                                          <p:spTgt spid="4"/>
                                        </p:tgtEl>
                                      </p:cBhvr>
                                      <p:to x="100000" y="100000"/>
                                    </p:animScale>
                                    <p:animScale>
                                      <p:cBhvr>
                                        <p:cTn id="37" dur="10">
                                          <p:stCondLst>
                                            <p:cond delay="678"/>
                                          </p:stCondLst>
                                        </p:cTn>
                                        <p:tgtEl>
                                          <p:spTgt spid="4"/>
                                        </p:tgtEl>
                                      </p:cBhvr>
                                      <p:to x="100000" y="95000"/>
                                    </p:animScale>
                                    <p:animScale>
                                      <p:cBhvr>
                                        <p:cTn id="38" dur="62" decel="50000">
                                          <p:stCondLst>
                                            <p:cond delay="688"/>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762000" y="1219200"/>
            <a:ext cx="6629400" cy="1938992"/>
          </a:xfrm>
          <a:prstGeom prst="rect">
            <a:avLst/>
          </a:prstGeom>
        </p:spPr>
        <p:txBody>
          <a:bodyPr>
            <a:spAutoFit/>
            <a:scene3d>
              <a:camera prst="orthographicFront"/>
              <a:lightRig rig="threePt" dir="t"/>
            </a:scene3d>
            <a:sp3d extrusionH="57150">
              <a:bevelT w="38100" h="38100"/>
            </a:sp3d>
          </a:bodyPr>
          <a:lstStyle/>
          <a:p>
            <a:pPr algn="ctr" eaLnBrk="1" hangingPunct="1">
              <a:defRPr/>
            </a:pPr>
            <a:r>
              <a:rPr lang="en-US" sz="4000" b="1" dirty="0">
                <a:solidFill>
                  <a:srgbClr val="FF3B0D"/>
                </a:solidFill>
                <a:latin typeface="Bernard MT Condensed" panose="02050806060905020404" pitchFamily="18" charset="0"/>
                <a:ea typeface="+mn-ea"/>
              </a:rPr>
              <a:t>Compassion Services International expresses the love of Christ to a needy world. </a:t>
            </a:r>
          </a:p>
        </p:txBody>
      </p:sp>
      <p:sp>
        <p:nvSpPr>
          <p:cNvPr id="4" name="Rectangle 3"/>
          <p:cNvSpPr/>
          <p:nvPr/>
        </p:nvSpPr>
        <p:spPr>
          <a:xfrm>
            <a:off x="1905000" y="3854172"/>
            <a:ext cx="7086600" cy="2862322"/>
          </a:xfrm>
          <a:prstGeom prst="rect">
            <a:avLst/>
          </a:prstGeom>
        </p:spPr>
        <p:txBody>
          <a:bodyPr>
            <a:spAutoFit/>
            <a:scene3d>
              <a:camera prst="orthographicFront"/>
              <a:lightRig rig="threePt" dir="t"/>
            </a:scene3d>
            <a:sp3d extrusionH="57150">
              <a:bevelT w="38100" h="38100"/>
            </a:sp3d>
          </a:bodyPr>
          <a:lstStyle/>
          <a:p>
            <a:pPr algn="ctr" eaLnBrk="1" hangingPunct="1">
              <a:defRPr/>
            </a:pPr>
            <a:r>
              <a:rPr lang="en-US" sz="3600" b="1" dirty="0">
                <a:solidFill>
                  <a:srgbClr val="FAC950"/>
                </a:solidFill>
                <a:latin typeface="Bernard MT Condensed" panose="02050806060905020404" pitchFamily="18" charset="0"/>
                <a:ea typeface="+mn-ea"/>
              </a:rPr>
              <a:t>They are involved in feeding the hungry, clothing the naked, providing shelter for the homeless, emergency response due to natural disasters and wars, and medical treatment.</a:t>
            </a:r>
          </a:p>
        </p:txBody>
      </p:sp>
    </p:spTree>
  </p:cSld>
  <p:clrMapOvr>
    <a:masterClrMapping/>
  </p:clrMapOvr>
  <p:transition xmlns:p14="http://schemas.microsoft.com/office/powerpoint/2010/main" spd="med">
    <p:push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1+#ppt_w/2"/>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944880" y="1219200"/>
            <a:ext cx="7010400" cy="2308324"/>
          </a:xfrm>
          <a:prstGeom prst="rect">
            <a:avLst/>
          </a:prstGeom>
        </p:spPr>
        <p:txBody>
          <a:bodyPr>
            <a:spAutoFit/>
          </a:bodyPr>
          <a:lstStyle/>
          <a:p>
            <a:pPr algn="ctr" eaLnBrk="1" hangingPunct="1">
              <a:defRPr/>
            </a:pPr>
            <a:r>
              <a:rPr lang="en-US" sz="3600" b="1" dirty="0">
                <a:ln w="19050">
                  <a:solidFill>
                    <a:schemeClr val="bg1"/>
                  </a:solidFill>
                </a:ln>
                <a:latin typeface="Bernard MT Condensed" panose="02050806060905020404" pitchFamily="18" charset="0"/>
                <a:ea typeface="+mn-ea"/>
              </a:rPr>
              <a:t>An emergency response network has been organized and springs into action when tragedy strikes somewhere in the world.</a:t>
            </a:r>
          </a:p>
        </p:txBody>
      </p:sp>
      <p:sp>
        <p:nvSpPr>
          <p:cNvPr id="4" name="Rectangle 3"/>
          <p:cNvSpPr/>
          <p:nvPr/>
        </p:nvSpPr>
        <p:spPr>
          <a:xfrm>
            <a:off x="0" y="4549676"/>
            <a:ext cx="9144000" cy="2308324"/>
          </a:xfrm>
          <a:prstGeom prst="rect">
            <a:avLst/>
          </a:prstGeom>
        </p:spPr>
        <p:txBody>
          <a:bodyPr>
            <a:spAutoFit/>
          </a:bodyPr>
          <a:lstStyle/>
          <a:p>
            <a:pPr algn="ctr" eaLnBrk="1" hangingPunct="1">
              <a:defRPr/>
            </a:pPr>
            <a:r>
              <a:rPr lang="en-US" sz="3600" b="1" dirty="0">
                <a:ln w="28575">
                  <a:solidFill>
                    <a:schemeClr val="tx1"/>
                  </a:solidFill>
                </a:ln>
                <a:solidFill>
                  <a:schemeClr val="bg1"/>
                </a:solidFill>
                <a:latin typeface="Bernard MT Condensed" panose="02050806060905020404" pitchFamily="18" charset="0"/>
                <a:ea typeface="+mn-ea"/>
              </a:rPr>
              <a:t>Medical professionals are making a difference through an outstretched hand of “love in action” demonstrating God’s love and alleviating suffering especially during disaster. </a:t>
            </a:r>
          </a:p>
        </p:txBody>
      </p:sp>
    </p:spTree>
  </p:cSld>
  <p:clrMapOvr>
    <a:masterClrMapping/>
  </p:clrMapOvr>
  <p:transition xmlns:p14="http://schemas.microsoft.com/office/powerpoint/2010/main" spd="med">
    <p:push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762000" y="1143000"/>
            <a:ext cx="6248400" cy="2554545"/>
          </a:xfrm>
          <a:prstGeom prst="rect">
            <a:avLst/>
          </a:prstGeom>
        </p:spPr>
        <p:txBody>
          <a:bodyPr>
            <a:spAutoFit/>
          </a:bodyPr>
          <a:lstStyle/>
          <a:p>
            <a:pPr algn="ctr" eaLnBrk="1" hangingPunct="1">
              <a:defRPr/>
            </a:pPr>
            <a:r>
              <a:rPr lang="en-US" sz="4000" b="1" dirty="0">
                <a:ln w="28575">
                  <a:solidFill>
                    <a:schemeClr val="tx1"/>
                  </a:solidFill>
                </a:ln>
                <a:solidFill>
                  <a:srgbClr val="FF3B0D"/>
                </a:solidFill>
                <a:latin typeface="Bernard MT Condensed" panose="02050806060905020404" pitchFamily="18" charset="0"/>
                <a:ea typeface="+mn-ea"/>
              </a:rPr>
              <a:t>Our North American missionary force cannot and is not meeting the demands of finishing the task.</a:t>
            </a:r>
          </a:p>
        </p:txBody>
      </p:sp>
      <p:sp>
        <p:nvSpPr>
          <p:cNvPr id="4" name="Rectangle 3"/>
          <p:cNvSpPr>
            <a:spLocks noChangeArrowheads="1"/>
          </p:cNvSpPr>
          <p:nvPr/>
        </p:nvSpPr>
        <p:spPr bwMode="auto">
          <a:xfrm>
            <a:off x="3124200" y="4114800"/>
            <a:ext cx="58674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4000" b="1">
                <a:latin typeface="Bernard MT Condensed" charset="0"/>
              </a:rPr>
              <a:t>All hands must be on deck for the job to get done. The Great Commission is given to the global church.</a:t>
            </a:r>
          </a:p>
        </p:txBody>
      </p:sp>
    </p:spTree>
  </p:cSld>
  <p:clrMapOvr>
    <a:masterClrMapping/>
  </p:clrMapOvr>
  <p:transition xmlns:p14="http://schemas.microsoft.com/office/powerpoint/2010/main" spd="med">
    <p:push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36576" y="381000"/>
            <a:ext cx="7391400" cy="1938992"/>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4000" b="1" dirty="0">
                <a:solidFill>
                  <a:srgbClr val="FF3B0D"/>
                </a:solidFill>
                <a:latin typeface="Bernard MT Condensed" panose="02050806060905020404" pitchFamily="18" charset="0"/>
                <a:ea typeface="+mn-ea"/>
              </a:rPr>
              <a:t>Missionaries from national churches, on the four corners of the globe, must be mobilized and sent forth. </a:t>
            </a:r>
          </a:p>
        </p:txBody>
      </p:sp>
      <p:sp>
        <p:nvSpPr>
          <p:cNvPr id="4" name="Rectangle 3"/>
          <p:cNvSpPr/>
          <p:nvPr/>
        </p:nvSpPr>
        <p:spPr>
          <a:xfrm>
            <a:off x="2819400" y="4572000"/>
            <a:ext cx="6324600" cy="1938992"/>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4000" b="1" dirty="0">
                <a:solidFill>
                  <a:srgbClr val="FAC950"/>
                </a:solidFill>
                <a:latin typeface="Bernard MT Condensed" panose="02050806060905020404" pitchFamily="18" charset="0"/>
                <a:ea typeface="+mn-ea"/>
              </a:rPr>
              <a:t>Christians in our national churches need to be encouraged to give and to go.</a:t>
            </a:r>
          </a:p>
        </p:txBody>
      </p:sp>
    </p:spTree>
  </p:cSld>
  <p:clrMapOvr>
    <a:masterClrMapping/>
  </p:clrMapOvr>
  <p:transition xmlns:p14="http://schemas.microsoft.com/office/powerpoint/2010/main" spd="med">
    <p:push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nified_theor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unified_theory</Template>
  <TotalTime>534</TotalTime>
  <Words>795</Words>
  <Application>Microsoft Macintosh PowerPoint</Application>
  <PresentationFormat>On-screen Show (4:3)</PresentationFormat>
  <Paragraphs>53</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Impact</vt:lpstr>
      <vt:lpstr>Calibri</vt:lpstr>
      <vt:lpstr>Bernard MT Condensed</vt:lpstr>
      <vt:lpstr>Times New Roman</vt:lpstr>
      <vt:lpstr>unified_theory</vt:lpstr>
      <vt:lpstr>Discovering the Biblical View of Missions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Biblical View of Missions</dc:title>
  <dc:creator>Candra Poitras</dc:creator>
  <cp:lastModifiedBy>Ashton Loyd</cp:lastModifiedBy>
  <cp:revision>14</cp:revision>
  <dcterms:created xsi:type="dcterms:W3CDTF">2013-03-27T20:52:37Z</dcterms:created>
  <dcterms:modified xsi:type="dcterms:W3CDTF">2018-02-14T21:07:51Z</dcterms:modified>
</cp:coreProperties>
</file>