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8" r:id="rId4"/>
    <p:sldId id="259" r:id="rId5"/>
    <p:sldId id="260" r:id="rId6"/>
    <p:sldId id="269" r:id="rId7"/>
    <p:sldId id="278" r:id="rId8"/>
    <p:sldId id="261" r:id="rId9"/>
    <p:sldId id="270" r:id="rId10"/>
    <p:sldId id="280" r:id="rId11"/>
    <p:sldId id="257" r:id="rId12"/>
    <p:sldId id="271" r:id="rId13"/>
    <p:sldId id="279" r:id="rId14"/>
    <p:sldId id="265" r:id="rId15"/>
    <p:sldId id="272"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B0D"/>
    <a:srgbClr val="FAC950"/>
    <a:srgbClr val="3366FF"/>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96" y="-42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165F016-8C0C-FC41-B2F0-D49E886C7D10}" type="slidenum">
              <a:rPr lang="en-US"/>
              <a:pPr/>
              <a:t>‹#›</a:t>
            </a:fld>
            <a:endParaRPr lang="en-US"/>
          </a:p>
        </p:txBody>
      </p:sp>
    </p:spTree>
    <p:extLst>
      <p:ext uri="{BB962C8B-B14F-4D97-AF65-F5344CB8AC3E}">
        <p14:creationId xmlns:p14="http://schemas.microsoft.com/office/powerpoint/2010/main" val="4124017081"/>
      </p:ext>
    </p:extLst>
  </p:cSld>
  <p:clrMapOvr>
    <a:masterClrMapping/>
  </p:clrMapOvr>
  <p:transition xmlns:p14="http://schemas.microsoft.com/office/powerpoint/2010/main">
    <p:zoom dir="in"/>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ABD6E98-4C7A-7C45-9BF2-DBE7D258036B}" type="slidenum">
              <a:rPr lang="en-US"/>
              <a:pPr/>
              <a:t>‹#›</a:t>
            </a:fld>
            <a:endParaRPr lang="en-US"/>
          </a:p>
        </p:txBody>
      </p:sp>
    </p:spTree>
    <p:extLst>
      <p:ext uri="{BB962C8B-B14F-4D97-AF65-F5344CB8AC3E}">
        <p14:creationId xmlns:p14="http://schemas.microsoft.com/office/powerpoint/2010/main" val="2756556686"/>
      </p:ext>
    </p:extLst>
  </p:cSld>
  <p:clrMapOvr>
    <a:masterClrMapping/>
  </p:clrMapOvr>
  <p:transition xmlns:p14="http://schemas.microsoft.com/office/powerpoint/2010/main">
    <p:zoom dir="in"/>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0"/>
            <a:ext cx="20955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0"/>
            <a:ext cx="61341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1493458-8532-D448-9D7F-71B68ABEB7D5}" type="slidenum">
              <a:rPr lang="en-US"/>
              <a:pPr/>
              <a:t>‹#›</a:t>
            </a:fld>
            <a:endParaRPr lang="en-US"/>
          </a:p>
        </p:txBody>
      </p:sp>
    </p:spTree>
    <p:extLst>
      <p:ext uri="{BB962C8B-B14F-4D97-AF65-F5344CB8AC3E}">
        <p14:creationId xmlns:p14="http://schemas.microsoft.com/office/powerpoint/2010/main" val="4077842672"/>
      </p:ext>
    </p:extLst>
  </p:cSld>
  <p:clrMapOvr>
    <a:masterClrMapping/>
  </p:clrMapOvr>
  <p:transition xmlns:p14="http://schemas.microsoft.com/office/powerpoint/2010/main">
    <p:zoom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B4986A5-EADC-AB48-9BDB-066FFB8893D6}" type="slidenum">
              <a:rPr lang="en-US"/>
              <a:pPr/>
              <a:t>‹#›</a:t>
            </a:fld>
            <a:endParaRPr lang="en-US"/>
          </a:p>
        </p:txBody>
      </p:sp>
    </p:spTree>
    <p:extLst>
      <p:ext uri="{BB962C8B-B14F-4D97-AF65-F5344CB8AC3E}">
        <p14:creationId xmlns:p14="http://schemas.microsoft.com/office/powerpoint/2010/main" val="2249262687"/>
      </p:ext>
    </p:extLst>
  </p:cSld>
  <p:clrMapOvr>
    <a:masterClrMapping/>
  </p:clrMapOvr>
  <p:transition xmlns:p14="http://schemas.microsoft.com/office/powerpoint/2010/main">
    <p:zoom dir="in"/>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99AC3BD-0B0A-D343-AB67-0AE4697E16D7}" type="slidenum">
              <a:rPr lang="en-US"/>
              <a:pPr/>
              <a:t>‹#›</a:t>
            </a:fld>
            <a:endParaRPr lang="en-US"/>
          </a:p>
        </p:txBody>
      </p:sp>
    </p:spTree>
    <p:extLst>
      <p:ext uri="{BB962C8B-B14F-4D97-AF65-F5344CB8AC3E}">
        <p14:creationId xmlns:p14="http://schemas.microsoft.com/office/powerpoint/2010/main" val="1526767688"/>
      </p:ext>
    </p:extLst>
  </p:cSld>
  <p:clrMapOvr>
    <a:masterClrMapping/>
  </p:clrMapOvr>
  <p:transition xmlns:p14="http://schemas.microsoft.com/office/powerpoint/2010/main">
    <p:zoom dir="in"/>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9DAB6155-1532-DD40-A2F5-9FC40C5E13EB}" type="slidenum">
              <a:rPr lang="en-US"/>
              <a:pPr/>
              <a:t>‹#›</a:t>
            </a:fld>
            <a:endParaRPr lang="en-US"/>
          </a:p>
        </p:txBody>
      </p:sp>
    </p:spTree>
    <p:extLst>
      <p:ext uri="{BB962C8B-B14F-4D97-AF65-F5344CB8AC3E}">
        <p14:creationId xmlns:p14="http://schemas.microsoft.com/office/powerpoint/2010/main" val="2942990564"/>
      </p:ext>
    </p:extLst>
  </p:cSld>
  <p:clrMapOvr>
    <a:masterClrMapping/>
  </p:clrMapOvr>
  <p:transition xmlns:p14="http://schemas.microsoft.com/office/powerpoint/2010/main">
    <p:zoom dir="in"/>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DB1F76FC-A493-F14E-A7DA-5237A1A763BD}" type="slidenum">
              <a:rPr lang="en-US"/>
              <a:pPr/>
              <a:t>‹#›</a:t>
            </a:fld>
            <a:endParaRPr lang="en-US"/>
          </a:p>
        </p:txBody>
      </p:sp>
    </p:spTree>
    <p:extLst>
      <p:ext uri="{BB962C8B-B14F-4D97-AF65-F5344CB8AC3E}">
        <p14:creationId xmlns:p14="http://schemas.microsoft.com/office/powerpoint/2010/main" val="3367001583"/>
      </p:ext>
    </p:extLst>
  </p:cSld>
  <p:clrMapOvr>
    <a:masterClrMapping/>
  </p:clrMapOvr>
  <p:transition xmlns:p14="http://schemas.microsoft.com/office/powerpoint/2010/main">
    <p:zoom dir="in"/>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D8964A97-8A70-0642-8786-DCF5C086C638}" type="slidenum">
              <a:rPr lang="en-US"/>
              <a:pPr/>
              <a:t>‹#›</a:t>
            </a:fld>
            <a:endParaRPr lang="en-US"/>
          </a:p>
        </p:txBody>
      </p:sp>
    </p:spTree>
    <p:extLst>
      <p:ext uri="{BB962C8B-B14F-4D97-AF65-F5344CB8AC3E}">
        <p14:creationId xmlns:p14="http://schemas.microsoft.com/office/powerpoint/2010/main" val="4161881193"/>
      </p:ext>
    </p:extLst>
  </p:cSld>
  <p:clrMapOvr>
    <a:masterClrMapping/>
  </p:clrMapOvr>
  <p:transition xmlns:p14="http://schemas.microsoft.com/office/powerpoint/2010/main">
    <p:zoom dir="in"/>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2B67B21F-E023-5347-8E72-937FFAD9DCE9}" type="slidenum">
              <a:rPr lang="en-US"/>
              <a:pPr/>
              <a:t>‹#›</a:t>
            </a:fld>
            <a:endParaRPr lang="en-US"/>
          </a:p>
        </p:txBody>
      </p:sp>
    </p:spTree>
    <p:extLst>
      <p:ext uri="{BB962C8B-B14F-4D97-AF65-F5344CB8AC3E}">
        <p14:creationId xmlns:p14="http://schemas.microsoft.com/office/powerpoint/2010/main" val="961773761"/>
      </p:ext>
    </p:extLst>
  </p:cSld>
  <p:clrMapOvr>
    <a:masterClrMapping/>
  </p:clrMapOvr>
  <p:transition xmlns:p14="http://schemas.microsoft.com/office/powerpoint/2010/main">
    <p:zoom dir="in"/>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8314A5B3-7993-6044-807F-E8881D514CAC}" type="slidenum">
              <a:rPr lang="en-US"/>
              <a:pPr/>
              <a:t>‹#›</a:t>
            </a:fld>
            <a:endParaRPr lang="en-US"/>
          </a:p>
        </p:txBody>
      </p:sp>
    </p:spTree>
    <p:extLst>
      <p:ext uri="{BB962C8B-B14F-4D97-AF65-F5344CB8AC3E}">
        <p14:creationId xmlns:p14="http://schemas.microsoft.com/office/powerpoint/2010/main" val="169219074"/>
      </p:ext>
    </p:extLst>
  </p:cSld>
  <p:clrMapOvr>
    <a:masterClrMapping/>
  </p:clrMapOvr>
  <p:transition xmlns:p14="http://schemas.microsoft.com/office/powerpoint/2010/main">
    <p:zoom dir="in"/>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59BC855-6E87-6245-9F00-9649D966CBA3}" type="slidenum">
              <a:rPr lang="en-US"/>
              <a:pPr/>
              <a:t>‹#›</a:t>
            </a:fld>
            <a:endParaRPr lang="en-US"/>
          </a:p>
        </p:txBody>
      </p:sp>
    </p:spTree>
    <p:extLst>
      <p:ext uri="{BB962C8B-B14F-4D97-AF65-F5344CB8AC3E}">
        <p14:creationId xmlns:p14="http://schemas.microsoft.com/office/powerpoint/2010/main" val="3889207070"/>
      </p:ext>
    </p:extLst>
  </p:cSld>
  <p:clrMapOvr>
    <a:masterClrMapping/>
  </p:clrMapOvr>
  <p:transition xmlns:p14="http://schemas.microsoft.com/office/powerpoint/2010/main">
    <p:zoom dir="in"/>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0"/>
            <a:ext cx="8382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762000" y="1295400"/>
            <a:ext cx="7924800" cy="483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762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ea typeface="+mn-ea"/>
              </a:defRPr>
            </a:lvl1pPr>
          </a:lstStyle>
          <a:p>
            <a:pPr>
              <a:defRPr/>
            </a:pPr>
            <a:endParaRPr lang="en-US"/>
          </a:p>
        </p:txBody>
      </p:sp>
      <p:sp>
        <p:nvSpPr>
          <p:cNvPr id="1029" name="Rectangle 5"/>
          <p:cNvSpPr>
            <a:spLocks noGrp="1" noChangeArrowheads="1"/>
          </p:cNvSpPr>
          <p:nvPr>
            <p:ph type="ftr" sz="quarter" idx="3"/>
          </p:nvPr>
        </p:nvSpPr>
        <p:spPr bwMode="auto">
          <a:xfrm>
            <a:off x="3538538" y="6245225"/>
            <a:ext cx="24812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ea typeface="+mn-ea"/>
              </a:defRPr>
            </a:lvl1pPr>
          </a:lstStyle>
          <a:p>
            <a:pPr>
              <a:defRPr/>
            </a:pPr>
            <a:endParaRPr lang="en-US"/>
          </a:p>
        </p:txBody>
      </p:sp>
      <p:sp>
        <p:nvSpPr>
          <p:cNvPr id="1030" name="Rectangle 6"/>
          <p:cNvSpPr>
            <a:spLocks noGrp="1" noChangeArrowheads="1"/>
          </p:cNvSpPr>
          <p:nvPr>
            <p:ph type="sldNum" sz="quarter" idx="4"/>
          </p:nvPr>
        </p:nvSpPr>
        <p:spPr bwMode="auto">
          <a:xfrm>
            <a:off x="6858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3362D16B-23FE-144B-A943-1E938EA219E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p:zoom dir="in"/>
  </p:transition>
  <p:txStyles>
    <p:titleStyle>
      <a:lvl1pPr algn="ctr" rtl="0" eaLnBrk="0" fontAlgn="base" hangingPunct="0">
        <a:spcBef>
          <a:spcPct val="0"/>
        </a:spcBef>
        <a:spcAft>
          <a:spcPct val="0"/>
        </a:spcAft>
        <a:defRPr sz="4400">
          <a:solidFill>
            <a:srgbClr val="3333CC"/>
          </a:solidFill>
          <a:latin typeface="+mj-lt"/>
          <a:ea typeface="ＭＳ Ｐゴシック" charset="0"/>
          <a:cs typeface="+mj-cs"/>
        </a:defRPr>
      </a:lvl1pPr>
      <a:lvl2pPr algn="ctr" rtl="0" eaLnBrk="0" fontAlgn="base" hangingPunct="0">
        <a:spcBef>
          <a:spcPct val="0"/>
        </a:spcBef>
        <a:spcAft>
          <a:spcPct val="0"/>
        </a:spcAft>
        <a:defRPr sz="4400">
          <a:solidFill>
            <a:srgbClr val="3333CC"/>
          </a:solidFill>
          <a:latin typeface="Impact" pitchFamily="34" charset="0"/>
          <a:ea typeface="ＭＳ Ｐゴシック" charset="0"/>
        </a:defRPr>
      </a:lvl2pPr>
      <a:lvl3pPr algn="ctr" rtl="0" eaLnBrk="0" fontAlgn="base" hangingPunct="0">
        <a:spcBef>
          <a:spcPct val="0"/>
        </a:spcBef>
        <a:spcAft>
          <a:spcPct val="0"/>
        </a:spcAft>
        <a:defRPr sz="4400">
          <a:solidFill>
            <a:srgbClr val="3333CC"/>
          </a:solidFill>
          <a:latin typeface="Impact" pitchFamily="34" charset="0"/>
          <a:ea typeface="ＭＳ Ｐゴシック" charset="0"/>
        </a:defRPr>
      </a:lvl3pPr>
      <a:lvl4pPr algn="ctr" rtl="0" eaLnBrk="0" fontAlgn="base" hangingPunct="0">
        <a:spcBef>
          <a:spcPct val="0"/>
        </a:spcBef>
        <a:spcAft>
          <a:spcPct val="0"/>
        </a:spcAft>
        <a:defRPr sz="4400">
          <a:solidFill>
            <a:srgbClr val="3333CC"/>
          </a:solidFill>
          <a:latin typeface="Impact" pitchFamily="34" charset="0"/>
          <a:ea typeface="ＭＳ Ｐゴシック" charset="0"/>
        </a:defRPr>
      </a:lvl4pPr>
      <a:lvl5pPr algn="ctr" rtl="0" eaLnBrk="0" fontAlgn="base" hangingPunct="0">
        <a:spcBef>
          <a:spcPct val="0"/>
        </a:spcBef>
        <a:spcAft>
          <a:spcPct val="0"/>
        </a:spcAft>
        <a:defRPr sz="4400">
          <a:solidFill>
            <a:srgbClr val="3333CC"/>
          </a:solidFill>
          <a:latin typeface="Impact" pitchFamily="34" charset="0"/>
          <a:ea typeface="ＭＳ Ｐゴシック" charset="0"/>
        </a:defRPr>
      </a:lvl5pPr>
      <a:lvl6pPr marL="457200" algn="ctr" rtl="0" eaLnBrk="1" fontAlgn="base" hangingPunct="1">
        <a:spcBef>
          <a:spcPct val="0"/>
        </a:spcBef>
        <a:spcAft>
          <a:spcPct val="0"/>
        </a:spcAft>
        <a:defRPr sz="4400">
          <a:solidFill>
            <a:srgbClr val="3333CC"/>
          </a:solidFill>
          <a:latin typeface="Impact" pitchFamily="34" charset="0"/>
        </a:defRPr>
      </a:lvl6pPr>
      <a:lvl7pPr marL="914400" algn="ctr" rtl="0" eaLnBrk="1" fontAlgn="base" hangingPunct="1">
        <a:spcBef>
          <a:spcPct val="0"/>
        </a:spcBef>
        <a:spcAft>
          <a:spcPct val="0"/>
        </a:spcAft>
        <a:defRPr sz="4400">
          <a:solidFill>
            <a:srgbClr val="3333CC"/>
          </a:solidFill>
          <a:latin typeface="Impact" pitchFamily="34" charset="0"/>
        </a:defRPr>
      </a:lvl7pPr>
      <a:lvl8pPr marL="1371600" algn="ctr" rtl="0" eaLnBrk="1" fontAlgn="base" hangingPunct="1">
        <a:spcBef>
          <a:spcPct val="0"/>
        </a:spcBef>
        <a:spcAft>
          <a:spcPct val="0"/>
        </a:spcAft>
        <a:defRPr sz="4400">
          <a:solidFill>
            <a:srgbClr val="3333CC"/>
          </a:solidFill>
          <a:latin typeface="Impact" pitchFamily="34" charset="0"/>
        </a:defRPr>
      </a:lvl8pPr>
      <a:lvl9pPr marL="1828800" algn="ctr" rtl="0" eaLnBrk="1" fontAlgn="base" hangingPunct="1">
        <a:spcBef>
          <a:spcPct val="0"/>
        </a:spcBef>
        <a:spcAft>
          <a:spcPct val="0"/>
        </a:spcAft>
        <a:defRPr sz="4400">
          <a:solidFill>
            <a:srgbClr val="3333CC"/>
          </a:solidFill>
          <a:latin typeface="Impact" pitchFamily="34"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bg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bg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bg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bg1"/>
          </a:solidFill>
          <a:latin typeface="+mn-lt"/>
          <a:ea typeface="ＭＳ Ｐゴシック" charset="0"/>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3810000"/>
            <a:ext cx="9144000" cy="765175"/>
          </a:xfrm>
          <a:ln>
            <a:miter lim="800000"/>
            <a:headEnd/>
            <a:tailEnd/>
          </a:ln>
        </p:spPr>
        <p:txBody>
          <a:bodyPr>
            <a:scene3d>
              <a:camera prst="orthographicFront"/>
              <a:lightRig rig="threePt" dir="t"/>
            </a:scene3d>
            <a:sp3d extrusionH="57150">
              <a:bevelT w="38100" h="38100" prst="relaxedInset"/>
            </a:sp3d>
          </a:bodyPr>
          <a:lstStyle/>
          <a:p>
            <a:pPr eaLnBrk="1" hangingPunct="1">
              <a:defRPr/>
            </a:pPr>
            <a:r>
              <a:rPr lang="en-US" b="1" dirty="0" smtClean="0">
                <a:solidFill>
                  <a:schemeClr val="bg1"/>
                </a:solidFill>
                <a:latin typeface="Bernard MT Condensed" pitchFamily="18" charset="0"/>
                <a:ea typeface="+mj-ea"/>
              </a:rPr>
              <a:t>Discovering the Biblical View of Missions</a:t>
            </a:r>
          </a:p>
        </p:txBody>
      </p:sp>
      <p:sp>
        <p:nvSpPr>
          <p:cNvPr id="2051" name="Rectangle 3"/>
          <p:cNvSpPr>
            <a:spLocks noGrp="1" noChangeArrowheads="1"/>
          </p:cNvSpPr>
          <p:nvPr>
            <p:ph type="subTitle" idx="1"/>
          </p:nvPr>
        </p:nvSpPr>
        <p:spPr>
          <a:xfrm>
            <a:off x="1371600" y="4724400"/>
            <a:ext cx="6400800" cy="1752600"/>
          </a:xfrm>
          <a:ln>
            <a:miter lim="800000"/>
            <a:headEnd/>
            <a:tailEnd/>
          </a:ln>
        </p:spPr>
        <p:txBody>
          <a:bodyPr>
            <a:scene3d>
              <a:camera prst="orthographicFront"/>
              <a:lightRig rig="threePt" dir="t"/>
            </a:scene3d>
            <a:sp3d extrusionH="57150">
              <a:bevelT w="38100" h="38100"/>
            </a:sp3d>
          </a:bodyPr>
          <a:lstStyle/>
          <a:p>
            <a:pPr eaLnBrk="1" hangingPunct="1">
              <a:defRPr/>
            </a:pPr>
            <a:r>
              <a:rPr lang="en-US" sz="3600" b="1" dirty="0" smtClean="0">
                <a:solidFill>
                  <a:srgbClr val="3366FF"/>
                </a:solidFill>
                <a:latin typeface="Bernard MT Condensed" pitchFamily="18" charset="0"/>
                <a:ea typeface="+mn-ea"/>
              </a:rPr>
              <a:t>Discovering the Heart of Missions</a:t>
            </a:r>
          </a:p>
        </p:txBody>
      </p:sp>
      <p:sp>
        <p:nvSpPr>
          <p:cNvPr id="6" name="TextBox 5"/>
          <p:cNvSpPr txBox="1"/>
          <p:nvPr/>
        </p:nvSpPr>
        <p:spPr>
          <a:xfrm>
            <a:off x="2438400" y="5334000"/>
            <a:ext cx="4343400" cy="461665"/>
          </a:xfrm>
          <a:prstGeom prst="rect">
            <a:avLst/>
          </a:prstGeom>
          <a:noFill/>
        </p:spPr>
        <p:txBody>
          <a:bodyPr>
            <a:spAutoFit/>
            <a:scene3d>
              <a:camera prst="orthographicFront"/>
              <a:lightRig rig="threePt" dir="t"/>
            </a:scene3d>
            <a:sp3d extrusionH="57150">
              <a:bevelT w="38100" h="38100"/>
            </a:sp3d>
          </a:bodyPr>
          <a:lstStyle/>
          <a:p>
            <a:pPr algn="ctr">
              <a:defRPr/>
            </a:pPr>
            <a:r>
              <a:rPr lang="en-US" sz="2400" b="1" dirty="0">
                <a:solidFill>
                  <a:srgbClr val="FF3B0D"/>
                </a:solidFill>
                <a:latin typeface="Bernard MT Condensed" pitchFamily="18" charset="0"/>
                <a:ea typeface="+mn-ea"/>
              </a:rPr>
              <a:t>James G. Poitras</a:t>
            </a:r>
          </a:p>
        </p:txBody>
      </p:sp>
      <p:sp>
        <p:nvSpPr>
          <p:cNvPr id="7" name="TextBox 6"/>
          <p:cNvSpPr txBox="1"/>
          <p:nvPr/>
        </p:nvSpPr>
        <p:spPr>
          <a:xfrm>
            <a:off x="3352800" y="0"/>
            <a:ext cx="5791200" cy="1754326"/>
          </a:xfrm>
          <a:prstGeom prst="rect">
            <a:avLst/>
          </a:prstGeom>
          <a:noFill/>
        </p:spPr>
        <p:txBody>
          <a:bodyPr>
            <a:spAutoFit/>
            <a:scene3d>
              <a:camera prst="orthographicFront"/>
              <a:lightRig rig="threePt" dir="t"/>
            </a:scene3d>
            <a:sp3d extrusionH="57150">
              <a:bevelT w="38100" h="38100"/>
            </a:sp3d>
          </a:bodyPr>
          <a:lstStyle/>
          <a:p>
            <a:pPr algn="ctr">
              <a:defRPr/>
            </a:pPr>
            <a:r>
              <a:rPr lang="en-US" sz="5400" b="1" dirty="0">
                <a:solidFill>
                  <a:srgbClr val="FAC950"/>
                </a:solidFill>
                <a:latin typeface="Bernard MT Condensed" pitchFamily="18" charset="0"/>
                <a:ea typeface="+mn-ea"/>
              </a:rPr>
              <a:t>Global Association of Theological Studies</a:t>
            </a: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0" y="2667000"/>
            <a:ext cx="9144000" cy="1138773"/>
          </a:xfrm>
          <a:prstGeom prst="rect">
            <a:avLst/>
          </a:prstGeom>
        </p:spPr>
        <p:txBody>
          <a:bodyPr>
            <a:spAutoFit/>
            <a:scene3d>
              <a:camera prst="orthographicFront"/>
              <a:lightRig rig="threePt" dir="t"/>
            </a:scene3d>
            <a:sp3d extrusionH="57150">
              <a:bevelT w="38100" h="38100"/>
            </a:sp3d>
          </a:bodyPr>
          <a:lstStyle/>
          <a:p>
            <a:pPr algn="ctr">
              <a:defRPr/>
            </a:pPr>
            <a:r>
              <a:rPr lang="en-US" sz="3400" b="1" dirty="0">
                <a:solidFill>
                  <a:srgbClr val="FAC950"/>
                </a:solidFill>
                <a:latin typeface="Bernard MT Condensed" pitchFamily="18" charset="0"/>
                <a:ea typeface="+mn-ea"/>
              </a:rPr>
              <a:t>The Wise man said, “Above all else, guard your heart, for it affects everything you do” (Proverbs 4:23). </a:t>
            </a:r>
          </a:p>
        </p:txBody>
      </p:sp>
      <p:sp>
        <p:nvSpPr>
          <p:cNvPr id="4" name="Rectangle 3"/>
          <p:cNvSpPr/>
          <p:nvPr/>
        </p:nvSpPr>
        <p:spPr>
          <a:xfrm>
            <a:off x="228600" y="4572000"/>
            <a:ext cx="86868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solidFill>
                  <a:srgbClr val="3366FF"/>
                </a:solidFill>
                <a:latin typeface="Bernard MT Condensed" pitchFamily="18" charset="0"/>
                <a:ea typeface="+mn-ea"/>
              </a:rPr>
              <a:t>We must guard the heart of missions—our biblical theology—because it greatly affects our success or failure.</a:t>
            </a:r>
          </a:p>
        </p:txBody>
      </p:sp>
      <p:pic>
        <p:nvPicPr>
          <p:cNvPr id="11267" name="Picture 3" descr="C:\Users\Candra Poitras\Pictures\Heart[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90800" y="0"/>
            <a:ext cx="3962400" cy="2636933"/>
          </a:xfrm>
          <a:prstGeom prst="ellipse">
            <a:avLst/>
          </a:prstGeom>
          <a:ln>
            <a:noFill/>
          </a:ln>
          <a:effectLst>
            <a:softEdge rad="112500"/>
          </a:effectLst>
        </p:spPr>
      </p:pic>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3"/>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nodeType="clickEffect">
                                  <p:stCondLst>
                                    <p:cond delay="0"/>
                                  </p:stCondLst>
                                  <p:childTnLst>
                                    <p:set>
                                      <p:cBhvr>
                                        <p:cTn id="20" dur="1" fill="hold">
                                          <p:stCondLst>
                                            <p:cond delay="0"/>
                                          </p:stCondLst>
                                        </p:cTn>
                                        <p:tgtEl>
                                          <p:spTgt spid="11267"/>
                                        </p:tgtEl>
                                        <p:attrNameLst>
                                          <p:attrName>style.visibility</p:attrName>
                                        </p:attrNameLst>
                                      </p:cBhvr>
                                      <p:to>
                                        <p:strVal val="visible"/>
                                      </p:to>
                                    </p:set>
                                    <p:anim calcmode="lin" valueType="num">
                                      <p:cBhvr>
                                        <p:cTn id="21" dur="1000" fill="hold"/>
                                        <p:tgtEl>
                                          <p:spTgt spid="11267"/>
                                        </p:tgtEl>
                                        <p:attrNameLst>
                                          <p:attrName>ppt_w</p:attrName>
                                        </p:attrNameLst>
                                      </p:cBhvr>
                                      <p:tavLst>
                                        <p:tav tm="0">
                                          <p:val>
                                            <p:strVal val="#ppt_w+.3"/>
                                          </p:val>
                                        </p:tav>
                                        <p:tav tm="100000">
                                          <p:val>
                                            <p:strVal val="#ppt_w"/>
                                          </p:val>
                                        </p:tav>
                                      </p:tavLst>
                                    </p:anim>
                                    <p:anim calcmode="lin" valueType="num">
                                      <p:cBhvr>
                                        <p:cTn id="22" dur="1000" fill="hold"/>
                                        <p:tgtEl>
                                          <p:spTgt spid="11267"/>
                                        </p:tgtEl>
                                        <p:attrNameLst>
                                          <p:attrName>ppt_h</p:attrName>
                                        </p:attrNameLst>
                                      </p:cBhvr>
                                      <p:tavLst>
                                        <p:tav tm="0">
                                          <p:val>
                                            <p:strVal val="#ppt_h"/>
                                          </p:val>
                                        </p:tav>
                                        <p:tav tm="100000">
                                          <p:val>
                                            <p:strVal val="#ppt_h"/>
                                          </p:val>
                                        </p:tav>
                                      </p:tavLst>
                                    </p:anim>
                                    <p:animEffect transition="in" filter="fade">
                                      <p:cBhvr>
                                        <p:cTn id="23" dur="10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791200" y="0"/>
            <a:ext cx="33528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762000" y="304800"/>
            <a:ext cx="7696200" cy="769441"/>
          </a:xfrm>
          <a:prstGeom prst="rect">
            <a:avLst/>
          </a:prstGeom>
        </p:spPr>
        <p:txBody>
          <a:bodyPr>
            <a:spAutoFit/>
            <a:scene3d>
              <a:camera prst="orthographicFront"/>
              <a:lightRig rig="threePt" dir="t"/>
            </a:scene3d>
            <a:sp3d extrusionH="57150">
              <a:bevelT w="38100" h="38100"/>
            </a:sp3d>
          </a:bodyPr>
          <a:lstStyle/>
          <a:p>
            <a:pPr>
              <a:defRPr/>
            </a:pPr>
            <a:r>
              <a:rPr lang="en-US" sz="4400" b="1" dirty="0">
                <a:latin typeface="Bernard MT Condensed" pitchFamily="18" charset="0"/>
                <a:ea typeface="+mn-ea"/>
              </a:rPr>
              <a:t>Biblical theology of missions looks</a:t>
            </a:r>
          </a:p>
        </p:txBody>
      </p:sp>
      <p:sp>
        <p:nvSpPr>
          <p:cNvPr id="4" name="Rectangle 3"/>
          <p:cNvSpPr/>
          <p:nvPr/>
        </p:nvSpPr>
        <p:spPr>
          <a:xfrm>
            <a:off x="1143000" y="1066800"/>
            <a:ext cx="6324600" cy="1754326"/>
          </a:xfrm>
          <a:prstGeom prst="rect">
            <a:avLst/>
          </a:prstGeom>
        </p:spPr>
        <p:txBody>
          <a:bodyPr>
            <a:spAutoFit/>
            <a:scene3d>
              <a:camera prst="orthographicFront"/>
              <a:lightRig rig="threePt" dir="t"/>
            </a:scene3d>
            <a:sp3d extrusionH="57150">
              <a:bevelT w="38100" h="38100"/>
            </a:sp3d>
          </a:bodyPr>
          <a:lstStyle/>
          <a:p>
            <a:pPr>
              <a:defRPr/>
            </a:pPr>
            <a:r>
              <a:rPr lang="en-US" sz="3600" b="1" dirty="0">
                <a:ln>
                  <a:solidFill>
                    <a:schemeClr val="accent4"/>
                  </a:solidFill>
                </a:ln>
                <a:solidFill>
                  <a:srgbClr val="FAC950"/>
                </a:solidFill>
                <a:latin typeface="Bernard MT Condensed" pitchFamily="18" charset="0"/>
                <a:ea typeface="+mn-ea"/>
              </a:rPr>
              <a:t>(a) closely at the relationship between God and the nations in light of the gospel;</a:t>
            </a:r>
          </a:p>
        </p:txBody>
      </p:sp>
      <p:sp>
        <p:nvSpPr>
          <p:cNvPr id="5" name="Rectangle 4"/>
          <p:cNvSpPr/>
          <p:nvPr/>
        </p:nvSpPr>
        <p:spPr>
          <a:xfrm>
            <a:off x="1752600" y="2819400"/>
            <a:ext cx="6400800" cy="1754326"/>
          </a:xfrm>
          <a:prstGeom prst="rect">
            <a:avLst/>
          </a:prstGeom>
        </p:spPr>
        <p:txBody>
          <a:bodyPr>
            <a:spAutoFit/>
            <a:scene3d>
              <a:camera prst="orthographicFront"/>
              <a:lightRig rig="threePt" dir="t"/>
            </a:scene3d>
            <a:sp3d extrusionH="57150">
              <a:bevelT w="38100" h="38100"/>
            </a:sp3d>
          </a:bodyPr>
          <a:lstStyle/>
          <a:p>
            <a:pPr>
              <a:defRPr/>
            </a:pPr>
            <a:r>
              <a:rPr lang="en-US" sz="3600" b="1" dirty="0">
                <a:latin typeface="Bernard MT Condensed" pitchFamily="18" charset="0"/>
                <a:ea typeface="+mn-ea"/>
              </a:rPr>
              <a:t>(b) studies the missions, </a:t>
            </a:r>
            <a:r>
              <a:rPr lang="en-US" sz="3600" b="1" dirty="0" err="1">
                <a:latin typeface="Bernard MT Condensed" pitchFamily="18" charset="0"/>
                <a:ea typeface="+mn-ea"/>
              </a:rPr>
              <a:t>Missio</a:t>
            </a:r>
            <a:r>
              <a:rPr lang="en-US" sz="3600" b="1" dirty="0">
                <a:latin typeface="Bernard MT Condensed" pitchFamily="18" charset="0"/>
                <a:ea typeface="+mn-ea"/>
              </a:rPr>
              <a:t> Dei, and kingdom themes used throughout God’s Word; </a:t>
            </a:r>
          </a:p>
        </p:txBody>
      </p:sp>
      <p:sp>
        <p:nvSpPr>
          <p:cNvPr id="6" name="Rectangle 5"/>
          <p:cNvSpPr/>
          <p:nvPr/>
        </p:nvSpPr>
        <p:spPr>
          <a:xfrm>
            <a:off x="2514600" y="4549676"/>
            <a:ext cx="6629400" cy="2308324"/>
          </a:xfrm>
          <a:prstGeom prst="rect">
            <a:avLst/>
          </a:prstGeom>
        </p:spPr>
        <p:txBody>
          <a:bodyPr>
            <a:spAutoFit/>
            <a:scene3d>
              <a:camera prst="orthographicFront"/>
              <a:lightRig rig="threePt" dir="t"/>
            </a:scene3d>
            <a:sp3d extrusionH="57150">
              <a:bevelT w="38100" h="38100"/>
            </a:sp3d>
          </a:bodyPr>
          <a:lstStyle/>
          <a:p>
            <a:pPr>
              <a:defRPr/>
            </a:pPr>
            <a:r>
              <a:rPr lang="en-US" sz="3600" b="1" dirty="0">
                <a:ln>
                  <a:solidFill>
                    <a:schemeClr val="accent4"/>
                  </a:solidFill>
                </a:ln>
                <a:solidFill>
                  <a:srgbClr val="FAC950"/>
                </a:solidFill>
                <a:latin typeface="Bernard MT Condensed" pitchFamily="18" charset="0"/>
                <a:ea typeface="+mn-ea"/>
              </a:rPr>
              <a:t>(c) and develops an appropriate foundation for mission’s theology, while discerning how it fits with theology as a whole. </a:t>
            </a: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ppt_x</p:attrName>
                                        </p:attrNameLst>
                                      </p:cBhvr>
                                      <p:tavLst>
                                        <p:tav tm="0">
                                          <p:val>
                                            <p:strVal val="#ppt_x-.2"/>
                                          </p:val>
                                        </p:tav>
                                        <p:tav tm="100000">
                                          <p:val>
                                            <p:strVal val="#ppt_x"/>
                                          </p:val>
                                        </p:tav>
                                      </p:tavLst>
                                    </p:anim>
                                    <p:anim calcmode="lin" valueType="num">
                                      <p:cBhvr>
                                        <p:cTn id="22"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9"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1000" fill="hold"/>
                                        <p:tgtEl>
                                          <p:spTgt spid="6"/>
                                        </p:tgtEl>
                                        <p:attrNameLst>
                                          <p:attrName>ppt_x</p:attrName>
                                        </p:attrNameLst>
                                      </p:cBhvr>
                                      <p:tavLst>
                                        <p:tav tm="0">
                                          <p:val>
                                            <p:strVal val="#ppt_x-.2"/>
                                          </p:val>
                                        </p:tav>
                                        <p:tav tm="100000">
                                          <p:val>
                                            <p:strVal val="#ppt_x"/>
                                          </p:val>
                                        </p:tav>
                                      </p:tavLst>
                                    </p:anim>
                                    <p:anim calcmode="lin" valueType="num">
                                      <p:cBhvr>
                                        <p:cTn id="29"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3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1371600" y="304800"/>
            <a:ext cx="6477000" cy="1938992"/>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latin typeface="Bernard MT Condensed" pitchFamily="18" charset="0"/>
                <a:ea typeface="+mn-ea"/>
              </a:rPr>
              <a:t>When Jesus issued His Great Commission, it did not come as a total shocker to His listeners.</a:t>
            </a:r>
          </a:p>
        </p:txBody>
      </p:sp>
      <p:sp>
        <p:nvSpPr>
          <p:cNvPr id="4" name="Rectangle 3"/>
          <p:cNvSpPr/>
          <p:nvPr/>
        </p:nvSpPr>
        <p:spPr>
          <a:xfrm>
            <a:off x="381000" y="4572000"/>
            <a:ext cx="8382000" cy="1938992"/>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latin typeface="Bernard MT Condensed" pitchFamily="18" charset="0"/>
                <a:ea typeface="+mn-ea"/>
              </a:rPr>
              <a:t>They understood that its origin went back into history to Genesis, and a covenant that God made with Abraham.</a:t>
            </a: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ppt_w*0.05"/>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anim calcmode="lin" valueType="num">
                                      <p:cBhvr>
                                        <p:cTn id="9" dur="500" fill="hold"/>
                                        <p:tgtEl>
                                          <p:spTgt spid="3"/>
                                        </p:tgtEl>
                                        <p:attrNameLst>
                                          <p:attrName>ppt_x</p:attrName>
                                        </p:attrNameLst>
                                      </p:cBhvr>
                                      <p:tavLst>
                                        <p:tav tm="0">
                                          <p:val>
                                            <p:strVal val="#ppt_x-.2"/>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animEffect transition="in" filter="fade">
                                      <p:cBhvr>
                                        <p:cTn id="11" dur="500"/>
                                        <p:tgtEl>
                                          <p:spTgt spid="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strVal val="#ppt_w*0.05"/>
                                          </p:val>
                                        </p:tav>
                                        <p:tav tm="100000">
                                          <p:val>
                                            <p:strVal val="#ppt_w"/>
                                          </p:val>
                                        </p:tav>
                                      </p:tavLst>
                                    </p:anim>
                                    <p:anim calcmode="lin" valueType="num">
                                      <p:cBhvr>
                                        <p:cTn id="17" dur="500" fill="hold"/>
                                        <p:tgtEl>
                                          <p:spTgt spid="4"/>
                                        </p:tgtEl>
                                        <p:attrNameLst>
                                          <p:attrName>ppt_h</p:attrName>
                                        </p:attrNameLst>
                                      </p:cBhvr>
                                      <p:tavLst>
                                        <p:tav tm="0">
                                          <p:val>
                                            <p:strVal val="#ppt_h"/>
                                          </p:val>
                                        </p:tav>
                                        <p:tav tm="100000">
                                          <p:val>
                                            <p:strVal val="#ppt_h"/>
                                          </p:val>
                                        </p:tav>
                                      </p:tavLst>
                                    </p:anim>
                                    <p:anim calcmode="lin" valueType="num">
                                      <p:cBhvr>
                                        <p:cTn id="18" dur="500" fill="hold"/>
                                        <p:tgtEl>
                                          <p:spTgt spid="4"/>
                                        </p:tgtEl>
                                        <p:attrNameLst>
                                          <p:attrName>ppt_x</p:attrName>
                                        </p:attrNameLst>
                                      </p:cBhvr>
                                      <p:tavLst>
                                        <p:tav tm="0">
                                          <p:val>
                                            <p:strVal val="#ppt_x-.2"/>
                                          </p:val>
                                        </p:tav>
                                        <p:tav tm="100000">
                                          <p:val>
                                            <p:strVal val="#ppt_x"/>
                                          </p:val>
                                        </p:tav>
                                      </p:tavLst>
                                    </p:anim>
                                    <p:anim calcmode="lin" valueType="num">
                                      <p:cBhvr>
                                        <p:cTn id="19" dur="500" fill="hold"/>
                                        <p:tgtEl>
                                          <p:spTgt spid="4"/>
                                        </p:tgtEl>
                                        <p:attrNameLst>
                                          <p:attrName>ppt_y</p:attrName>
                                        </p:attrNameLst>
                                      </p:cBhvr>
                                      <p:tavLst>
                                        <p:tav tm="0">
                                          <p:val>
                                            <p:strVal val="#ppt_y"/>
                                          </p:val>
                                        </p:tav>
                                        <p:tav tm="100000">
                                          <p:val>
                                            <p:strVal val="#ppt_y"/>
                                          </p:val>
                                        </p:tav>
                                      </p:tavLst>
                                    </p:anim>
                                    <p:animEffect transition="in" filter="fade">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0" y="2286000"/>
            <a:ext cx="9144000" cy="1477328"/>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ln>
                  <a:solidFill>
                    <a:schemeClr val="accent4"/>
                  </a:solidFill>
                </a:ln>
                <a:solidFill>
                  <a:srgbClr val="FAC950"/>
                </a:solidFill>
                <a:latin typeface="Bernard MT Condensed" pitchFamily="18" charset="0"/>
                <a:ea typeface="+mn-ea"/>
              </a:rPr>
              <a:t>The Old Testament was the only Bible that the early church had. Many New Testament Scriptures are unfathomable without an understanding of the Old Testament.</a:t>
            </a:r>
          </a:p>
        </p:txBody>
      </p:sp>
      <p:sp>
        <p:nvSpPr>
          <p:cNvPr id="4" name="Rectangle 3"/>
          <p:cNvSpPr/>
          <p:nvPr/>
        </p:nvSpPr>
        <p:spPr>
          <a:xfrm>
            <a:off x="228600" y="4495800"/>
            <a:ext cx="86868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chemeClr val="accent4"/>
                  </a:solidFill>
                </a:ln>
                <a:solidFill>
                  <a:srgbClr val="3333CC"/>
                </a:solidFill>
                <a:latin typeface="Bernard MT Condensed" pitchFamily="18" charset="0"/>
                <a:ea typeface="+mn-ea"/>
              </a:rPr>
              <a:t>“It is impossible…to understand missions properly in the New Testament without seeing the roots of missions in the Old Testament.” (Greenway 1999, 29)</a:t>
            </a: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67400" y="0"/>
            <a:ext cx="32766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a:spLocks noChangeArrowheads="1"/>
          </p:cNvSpPr>
          <p:nvPr/>
        </p:nvSpPr>
        <p:spPr bwMode="auto">
          <a:xfrm>
            <a:off x="1066800" y="533400"/>
            <a:ext cx="77724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4000" b="1">
                <a:solidFill>
                  <a:srgbClr val="3366FF"/>
                </a:solidFill>
                <a:latin typeface="Bernard MT Condensed" charset="0"/>
              </a:rPr>
              <a:t>The Scriptural basis for missions can </a:t>
            </a:r>
            <a:r>
              <a:rPr lang="en-US" sz="4000" b="1">
                <a:solidFill>
                  <a:srgbClr val="FAC950"/>
                </a:solidFill>
                <a:latin typeface="Bernard MT Condensed" charset="0"/>
              </a:rPr>
              <a:t>be compared to a pyramid.</a:t>
            </a:r>
          </a:p>
        </p:txBody>
      </p:sp>
      <p:sp>
        <p:nvSpPr>
          <p:cNvPr id="4" name="Rectangle 3"/>
          <p:cNvSpPr>
            <a:spLocks noChangeArrowheads="1"/>
          </p:cNvSpPr>
          <p:nvPr/>
        </p:nvSpPr>
        <p:spPr bwMode="auto">
          <a:xfrm>
            <a:off x="914400" y="4724400"/>
            <a:ext cx="80010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4000" b="1">
                <a:solidFill>
                  <a:srgbClr val="FAC950"/>
                </a:solidFill>
                <a:latin typeface="Bernard MT Condensed" charset="0"/>
              </a:rPr>
              <a:t>Instead, the pyramid is built right side up with its frame running from Genesis to Revelation.</a:t>
            </a:r>
          </a:p>
        </p:txBody>
      </p:sp>
      <p:pic>
        <p:nvPicPr>
          <p:cNvPr id="15363" name="Picture 3" descr="C:\Users\Candra Poitras\Pictures\pyramid-of-khafre[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19400" y="1828800"/>
            <a:ext cx="4419600" cy="295744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15363"/>
                                        </p:tgtEl>
                                        <p:attrNameLst>
                                          <p:attrName>style.visibility</p:attrName>
                                        </p:attrNameLst>
                                      </p:cBhvr>
                                      <p:to>
                                        <p:strVal val="visible"/>
                                      </p:to>
                                    </p:set>
                                    <p:animScale>
                                      <p:cBhvr>
                                        <p:cTn id="14" dur="1000" decel="50000" fill="hold">
                                          <p:stCondLst>
                                            <p:cond delay="0"/>
                                          </p:stCondLst>
                                        </p:cTn>
                                        <p:tgtEl>
                                          <p:spTgt spid="153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5363"/>
                                        </p:tgtEl>
                                        <p:attrNameLst>
                                          <p:attrName>ppt_x</p:attrName>
                                          <p:attrName>ppt_y</p:attrName>
                                        </p:attrNameLst>
                                      </p:cBhvr>
                                    </p:animMotion>
                                    <p:animEffect transition="in" filter="fade">
                                      <p:cBhvr>
                                        <p:cTn id="16" dur="1000"/>
                                        <p:tgtEl>
                                          <p:spTgt spid="1536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Scale>
                                      <p:cBhvr>
                                        <p:cTn id="2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4"/>
                                        </p:tgtEl>
                                        <p:attrNameLst>
                                          <p:attrName>ppt_x</p:attrName>
                                          <p:attrName>ppt_y</p:attrName>
                                        </p:attrNameLst>
                                      </p:cBhvr>
                                    </p:animMotion>
                                    <p:animEffect transition="in" filter="fade">
                                      <p:cBhvr>
                                        <p:cTn id="2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0" y="0"/>
            <a:ext cx="68580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chemeClr val="accent4"/>
                  </a:solidFill>
                </a:ln>
                <a:solidFill>
                  <a:srgbClr val="FF3B0D"/>
                </a:solidFill>
                <a:latin typeface="Bernard MT Condensed" pitchFamily="18" charset="0"/>
                <a:ea typeface="+mn-ea"/>
              </a:rPr>
              <a:t>“If this worldwide missions movement is to sustain its momentum and maintain its vitality, it must be anchored in Scripture.</a:t>
            </a:r>
          </a:p>
        </p:txBody>
      </p:sp>
      <p:sp>
        <p:nvSpPr>
          <p:cNvPr id="4" name="Rectangle 3"/>
          <p:cNvSpPr/>
          <p:nvPr/>
        </p:nvSpPr>
        <p:spPr>
          <a:xfrm>
            <a:off x="2438400" y="4549676"/>
            <a:ext cx="67056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chemeClr val="accent4"/>
                  </a:solidFill>
                </a:ln>
                <a:solidFill>
                  <a:srgbClr val="FF3B0D"/>
                </a:solidFill>
                <a:latin typeface="Bernard MT Condensed" pitchFamily="18" charset="0"/>
                <a:ea typeface="+mn-ea"/>
              </a:rPr>
              <a:t>Nothing will sink the movement faster, or detract it from its sharp focus, than a sub-biblical outlook.” Philip M. </a:t>
            </a:r>
            <a:r>
              <a:rPr lang="en-US" sz="3600" b="1" dirty="0" err="1">
                <a:ln>
                  <a:solidFill>
                    <a:schemeClr val="accent4"/>
                  </a:solidFill>
                </a:ln>
                <a:solidFill>
                  <a:srgbClr val="FF3B0D"/>
                </a:solidFill>
                <a:latin typeface="Bernard MT Condensed" pitchFamily="18" charset="0"/>
                <a:ea typeface="+mn-ea"/>
              </a:rPr>
              <a:t>Steyne</a:t>
            </a:r>
            <a:endParaRPr lang="en-US" sz="3600" b="1" dirty="0">
              <a:ln>
                <a:solidFill>
                  <a:schemeClr val="accent4"/>
                </a:solidFill>
              </a:ln>
              <a:solidFill>
                <a:srgbClr val="FF3B0D"/>
              </a:solidFill>
              <a:latin typeface="Bernard MT Condensed" pitchFamily="18" charset="0"/>
              <a:ea typeface="+mn-ea"/>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3"/>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685800" y="609600"/>
            <a:ext cx="8458200" cy="1200329"/>
          </a:xfrm>
          <a:prstGeom prst="rect">
            <a:avLst/>
          </a:prstGeom>
        </p:spPr>
        <p:txBody>
          <a:bodyPr>
            <a:spAutoFit/>
            <a:scene3d>
              <a:camera prst="orthographicFront"/>
              <a:lightRig rig="threePt" dir="t"/>
            </a:scene3d>
            <a:sp3d extrusionH="57150">
              <a:bevelT h="25400" prst="softRound"/>
            </a:sp3d>
          </a:bodyPr>
          <a:lstStyle/>
          <a:p>
            <a:pPr algn="ctr">
              <a:defRPr/>
            </a:pPr>
            <a:r>
              <a:rPr lang="en-US" sz="3600" b="1" dirty="0">
                <a:ln>
                  <a:solidFill>
                    <a:sysClr val="windowText" lastClr="000000"/>
                  </a:solidFill>
                </a:ln>
                <a:solidFill>
                  <a:srgbClr val="3366FF"/>
                </a:solidFill>
                <a:latin typeface="Bernard MT Condensed" pitchFamily="18" charset="0"/>
                <a:ea typeface="+mn-ea"/>
              </a:rPr>
              <a:t>When one is so deeply entrenched in missions, </a:t>
            </a:r>
            <a:r>
              <a:rPr lang="en-US" sz="3600" b="1" dirty="0">
                <a:ln>
                  <a:solidFill>
                    <a:sysClr val="windowText" lastClr="000000"/>
                  </a:solidFill>
                </a:ln>
                <a:solidFill>
                  <a:srgbClr val="FAC950"/>
                </a:solidFill>
                <a:latin typeface="Bernard MT Condensed" pitchFamily="18" charset="0"/>
                <a:ea typeface="+mn-ea"/>
              </a:rPr>
              <a:t>consideration is seldom given to the questions:</a:t>
            </a:r>
          </a:p>
        </p:txBody>
      </p:sp>
      <p:sp>
        <p:nvSpPr>
          <p:cNvPr id="4" name="Rectangle 3"/>
          <p:cNvSpPr/>
          <p:nvPr/>
        </p:nvSpPr>
        <p:spPr>
          <a:xfrm>
            <a:off x="914400" y="1981200"/>
            <a:ext cx="6019800" cy="107721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ln>
                  <a:solidFill>
                    <a:sysClr val="windowText" lastClr="000000"/>
                  </a:solidFill>
                </a:ln>
                <a:solidFill>
                  <a:srgbClr val="FF3B0D"/>
                </a:solidFill>
                <a:latin typeface="Bernard MT Condensed" pitchFamily="18" charset="0"/>
                <a:ea typeface="+mn-ea"/>
              </a:rPr>
              <a:t>What does God have to say about missions?</a:t>
            </a:r>
          </a:p>
        </p:txBody>
      </p:sp>
      <p:sp>
        <p:nvSpPr>
          <p:cNvPr id="5" name="Rectangle 4"/>
          <p:cNvSpPr/>
          <p:nvPr/>
        </p:nvSpPr>
        <p:spPr>
          <a:xfrm>
            <a:off x="1905000" y="3276600"/>
            <a:ext cx="3886199" cy="58477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ln>
                  <a:solidFill>
                    <a:sysClr val="windowText" lastClr="000000"/>
                  </a:solidFill>
                </a:ln>
                <a:solidFill>
                  <a:srgbClr val="FAC950"/>
                </a:solidFill>
                <a:latin typeface="Bernard MT Condensed" pitchFamily="18" charset="0"/>
                <a:ea typeface="+mn-ea"/>
              </a:rPr>
              <a:t>Why missions?</a:t>
            </a:r>
          </a:p>
        </p:txBody>
      </p:sp>
      <p:sp>
        <p:nvSpPr>
          <p:cNvPr id="6" name="Rectangle 5"/>
          <p:cNvSpPr/>
          <p:nvPr/>
        </p:nvSpPr>
        <p:spPr>
          <a:xfrm>
            <a:off x="3352800" y="4114800"/>
            <a:ext cx="5638800" cy="107721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ln>
                  <a:solidFill>
                    <a:sysClr val="windowText" lastClr="000000"/>
                  </a:solidFill>
                </a:ln>
                <a:solidFill>
                  <a:srgbClr val="FF3B0D"/>
                </a:solidFill>
                <a:latin typeface="Bernard MT Condensed" pitchFamily="18" charset="0"/>
                <a:ea typeface="+mn-ea"/>
              </a:rPr>
              <a:t>Is there a biblical theology of missions?</a:t>
            </a:r>
          </a:p>
        </p:txBody>
      </p:sp>
      <p:sp>
        <p:nvSpPr>
          <p:cNvPr id="7" name="Rectangle 6"/>
          <p:cNvSpPr/>
          <p:nvPr/>
        </p:nvSpPr>
        <p:spPr>
          <a:xfrm>
            <a:off x="5562600" y="5334000"/>
            <a:ext cx="3581400" cy="107721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ln>
                  <a:solidFill>
                    <a:sysClr val="windowText" lastClr="000000"/>
                  </a:solidFill>
                </a:ln>
                <a:solidFill>
                  <a:srgbClr val="FAC950"/>
                </a:solidFill>
                <a:latin typeface="Bernard MT Condensed" pitchFamily="18" charset="0"/>
                <a:ea typeface="+mn-ea"/>
              </a:rPr>
              <a:t>Where did missions begin? </a:t>
            </a: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from="(-#ppt_w/2)" to="(#ppt_x)" calcmode="lin" valueType="num">
                                      <p:cBhvr>
                                        <p:cTn id="7" dur="600" fill="hold">
                                          <p:stCondLst>
                                            <p:cond delay="0"/>
                                          </p:stCondLst>
                                        </p:cTn>
                                        <p:tgtEl>
                                          <p:spTgt spid="3"/>
                                        </p:tgtEl>
                                        <p:attrNameLst>
                                          <p:attrName>ppt_x</p:attrName>
                                        </p:attrNameLst>
                                      </p:cBhvr>
                                    </p:anim>
                                    <p:anim from="0" to="-1.0" calcmode="lin" valueType="num">
                                      <p:cBhvr>
                                        <p:cTn id="8" dur="200" decel="50000" autoRev="1" fill="hold">
                                          <p:stCondLst>
                                            <p:cond delay="600"/>
                                          </p:stCondLst>
                                        </p:cTn>
                                        <p:tgtEl>
                                          <p:spTgt spid="3"/>
                                        </p:tgtEl>
                                        <p:attrNameLst>
                                          <p:attrName>xshear</p:attrName>
                                        </p:attrNameLst>
                                      </p:cBhvr>
                                    </p:anim>
                                    <p:animScale>
                                      <p:cBhvr>
                                        <p:cTn id="9" dur="200" decel="100000" autoRev="1" fill="hold">
                                          <p:stCondLst>
                                            <p:cond delay="600"/>
                                          </p:stCondLst>
                                        </p:cTn>
                                        <p:tgtEl>
                                          <p:spTgt spid="3"/>
                                        </p:tgtEl>
                                      </p:cBhvr>
                                      <p:from x="100000" y="100000"/>
                                      <p:to x="80000" y="100000"/>
                                    </p:animScale>
                                    <p:anim by="(#ppt_h/3+#ppt_w*0.1)" calcmode="lin" valueType="num">
                                      <p:cBhvr additive="sum">
                                        <p:cTn id="10" dur="200" decel="100000" autoRev="1" fill="hold">
                                          <p:stCondLst>
                                            <p:cond delay="600"/>
                                          </p:stCondLst>
                                        </p:cTn>
                                        <p:tgtEl>
                                          <p:spTgt spid="3"/>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from="(-#ppt_w/2)" to="(#ppt_x)" calcmode="lin" valueType="num">
                                      <p:cBhvr>
                                        <p:cTn id="15" dur="600" fill="hold">
                                          <p:stCondLst>
                                            <p:cond delay="0"/>
                                          </p:stCondLst>
                                        </p:cTn>
                                        <p:tgtEl>
                                          <p:spTgt spid="4"/>
                                        </p:tgtEl>
                                        <p:attrNameLst>
                                          <p:attrName>ppt_x</p:attrName>
                                        </p:attrNameLst>
                                      </p:cBhvr>
                                    </p:anim>
                                    <p:anim from="0" to="-1.0" calcmode="lin" valueType="num">
                                      <p:cBhvr>
                                        <p:cTn id="16" dur="200" decel="50000" autoRev="1" fill="hold">
                                          <p:stCondLst>
                                            <p:cond delay="600"/>
                                          </p:stCondLst>
                                        </p:cTn>
                                        <p:tgtEl>
                                          <p:spTgt spid="4"/>
                                        </p:tgtEl>
                                        <p:attrNameLst>
                                          <p:attrName>xshear</p:attrName>
                                        </p:attrNameLst>
                                      </p:cBhvr>
                                    </p:anim>
                                    <p:animScale>
                                      <p:cBhvr>
                                        <p:cTn id="17" dur="200" decel="100000" autoRev="1" fill="hold">
                                          <p:stCondLst>
                                            <p:cond delay="600"/>
                                          </p:stCondLst>
                                        </p:cTn>
                                        <p:tgtEl>
                                          <p:spTgt spid="4"/>
                                        </p:tgtEl>
                                      </p:cBhvr>
                                      <p:from x="100000" y="100000"/>
                                      <p:to x="80000" y="100000"/>
                                    </p:animScale>
                                    <p:anim by="(#ppt_h/3+#ppt_w*0.1)" calcmode="lin" valueType="num">
                                      <p:cBhvr additive="sum">
                                        <p:cTn id="18" dur="200" decel="100000" autoRev="1" fill="hold">
                                          <p:stCondLst>
                                            <p:cond delay="600"/>
                                          </p:stCondLst>
                                        </p:cTn>
                                        <p:tgtEl>
                                          <p:spTgt spid="4"/>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 from="(-#ppt_w/2)" to="(#ppt_x)" calcmode="lin" valueType="num">
                                      <p:cBhvr>
                                        <p:cTn id="23" dur="600" fill="hold">
                                          <p:stCondLst>
                                            <p:cond delay="0"/>
                                          </p:stCondLst>
                                        </p:cTn>
                                        <p:tgtEl>
                                          <p:spTgt spid="5"/>
                                        </p:tgtEl>
                                        <p:attrNameLst>
                                          <p:attrName>ppt_x</p:attrName>
                                        </p:attrNameLst>
                                      </p:cBhvr>
                                    </p:anim>
                                    <p:anim from="0" to="-1.0" calcmode="lin" valueType="num">
                                      <p:cBhvr>
                                        <p:cTn id="24" dur="200" decel="50000" autoRev="1" fill="hold">
                                          <p:stCondLst>
                                            <p:cond delay="600"/>
                                          </p:stCondLst>
                                        </p:cTn>
                                        <p:tgtEl>
                                          <p:spTgt spid="5"/>
                                        </p:tgtEl>
                                        <p:attrNameLst>
                                          <p:attrName>xshear</p:attrName>
                                        </p:attrNameLst>
                                      </p:cBhvr>
                                    </p:anim>
                                    <p:animScale>
                                      <p:cBhvr>
                                        <p:cTn id="25" dur="200" decel="100000" autoRev="1" fill="hold">
                                          <p:stCondLst>
                                            <p:cond delay="600"/>
                                          </p:stCondLst>
                                        </p:cTn>
                                        <p:tgtEl>
                                          <p:spTgt spid="5"/>
                                        </p:tgtEl>
                                      </p:cBhvr>
                                      <p:from x="100000" y="100000"/>
                                      <p:to x="80000" y="100000"/>
                                    </p:animScale>
                                    <p:anim by="(#ppt_h/3+#ppt_w*0.1)" calcmode="lin" valueType="num">
                                      <p:cBhvr additive="sum">
                                        <p:cTn id="26" dur="200" decel="100000" autoRev="1" fill="hold">
                                          <p:stCondLst>
                                            <p:cond delay="600"/>
                                          </p:stCondLst>
                                        </p:cTn>
                                        <p:tgtEl>
                                          <p:spTgt spid="5"/>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 from="(-#ppt_w/2)" to="(#ppt_x)" calcmode="lin" valueType="num">
                                      <p:cBhvr>
                                        <p:cTn id="31" dur="600" fill="hold">
                                          <p:stCondLst>
                                            <p:cond delay="0"/>
                                          </p:stCondLst>
                                        </p:cTn>
                                        <p:tgtEl>
                                          <p:spTgt spid="6"/>
                                        </p:tgtEl>
                                        <p:attrNameLst>
                                          <p:attrName>ppt_x</p:attrName>
                                        </p:attrNameLst>
                                      </p:cBhvr>
                                    </p:anim>
                                    <p:anim from="0" to="-1.0" calcmode="lin" valueType="num">
                                      <p:cBhvr>
                                        <p:cTn id="32" dur="200" decel="50000" autoRev="1" fill="hold">
                                          <p:stCondLst>
                                            <p:cond delay="600"/>
                                          </p:stCondLst>
                                        </p:cTn>
                                        <p:tgtEl>
                                          <p:spTgt spid="6"/>
                                        </p:tgtEl>
                                        <p:attrNameLst>
                                          <p:attrName>xshear</p:attrName>
                                        </p:attrNameLst>
                                      </p:cBhvr>
                                    </p:anim>
                                    <p:animScale>
                                      <p:cBhvr>
                                        <p:cTn id="33" dur="200" decel="100000" autoRev="1" fill="hold">
                                          <p:stCondLst>
                                            <p:cond delay="600"/>
                                          </p:stCondLst>
                                        </p:cTn>
                                        <p:tgtEl>
                                          <p:spTgt spid="6"/>
                                        </p:tgtEl>
                                      </p:cBhvr>
                                      <p:from x="100000" y="100000"/>
                                      <p:to x="80000" y="100000"/>
                                    </p:animScale>
                                    <p:anim by="(#ppt_h/3+#ppt_w*0.1)" calcmode="lin" valueType="num">
                                      <p:cBhvr additive="sum">
                                        <p:cTn id="34" dur="200" decel="100000" autoRev="1" fill="hold">
                                          <p:stCondLst>
                                            <p:cond delay="600"/>
                                          </p:stCondLst>
                                        </p:cTn>
                                        <p:tgtEl>
                                          <p:spTgt spid="6"/>
                                        </p:tgtEl>
                                        <p:attrNameLst>
                                          <p:attrName>ppt_x</p:attrName>
                                        </p:attrNameLst>
                                      </p:cBhvr>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4" presetClass="entr" presetSubtype="0"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anim from="(-#ppt_w/2)" to="(#ppt_x)" calcmode="lin" valueType="num">
                                      <p:cBhvr>
                                        <p:cTn id="39" dur="600" fill="hold">
                                          <p:stCondLst>
                                            <p:cond delay="0"/>
                                          </p:stCondLst>
                                        </p:cTn>
                                        <p:tgtEl>
                                          <p:spTgt spid="7"/>
                                        </p:tgtEl>
                                        <p:attrNameLst>
                                          <p:attrName>ppt_x</p:attrName>
                                        </p:attrNameLst>
                                      </p:cBhvr>
                                    </p:anim>
                                    <p:anim from="0" to="-1.0" calcmode="lin" valueType="num">
                                      <p:cBhvr>
                                        <p:cTn id="40" dur="200" decel="50000" autoRev="1" fill="hold">
                                          <p:stCondLst>
                                            <p:cond delay="600"/>
                                          </p:stCondLst>
                                        </p:cTn>
                                        <p:tgtEl>
                                          <p:spTgt spid="7"/>
                                        </p:tgtEl>
                                        <p:attrNameLst>
                                          <p:attrName>xshear</p:attrName>
                                        </p:attrNameLst>
                                      </p:cBhvr>
                                    </p:anim>
                                    <p:animScale>
                                      <p:cBhvr>
                                        <p:cTn id="41" dur="200" decel="100000" autoRev="1" fill="hold">
                                          <p:stCondLst>
                                            <p:cond delay="600"/>
                                          </p:stCondLst>
                                        </p:cTn>
                                        <p:tgtEl>
                                          <p:spTgt spid="7"/>
                                        </p:tgtEl>
                                      </p:cBhvr>
                                      <p:from x="100000" y="100000"/>
                                      <p:to x="80000" y="100000"/>
                                    </p:animScale>
                                    <p:anim by="(#ppt_h/3+#ppt_w*0.1)" calcmode="lin" valueType="num">
                                      <p:cBhvr additive="sum">
                                        <p:cTn id="42" dur="200" decel="100000" autoRev="1" fill="hold">
                                          <p:stCondLst>
                                            <p:cond delay="600"/>
                                          </p:stCondLst>
                                        </p:cTn>
                                        <p:tgtEl>
                                          <p:spTgt spid="7"/>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1219200" y="533400"/>
            <a:ext cx="6629400" cy="1569660"/>
          </a:xfrm>
          <a:prstGeom prst="rect">
            <a:avLst/>
          </a:prstGeom>
        </p:spPr>
        <p:txBody>
          <a:bodyPr>
            <a:spAutoFit/>
            <a:scene3d>
              <a:camera prst="orthographicFront"/>
              <a:lightRig rig="threePt" dir="t"/>
            </a:scene3d>
            <a:sp3d extrusionH="57150">
              <a:bevelT h="25400" prst="softRound"/>
            </a:sp3d>
          </a:bodyPr>
          <a:lstStyle/>
          <a:p>
            <a:pPr algn="ctr">
              <a:defRPr/>
            </a:pPr>
            <a:r>
              <a:rPr lang="en-US" sz="3200" b="1" i="1" dirty="0">
                <a:solidFill>
                  <a:srgbClr val="FAC950"/>
                </a:solidFill>
                <a:latin typeface="Bernard MT Condensed" pitchFamily="18" charset="0"/>
                <a:ea typeface="+mn-ea"/>
              </a:rPr>
              <a:t>Everyone knows</a:t>
            </a:r>
            <a:r>
              <a:rPr lang="en-US" sz="3200" b="1" dirty="0">
                <a:solidFill>
                  <a:srgbClr val="FAC950"/>
                </a:solidFill>
                <a:latin typeface="Bernard MT Condensed" pitchFamily="18" charset="0"/>
                <a:ea typeface="+mn-ea"/>
              </a:rPr>
              <a:t> that the divine mandate for missions began with the Great Commission; or did it?</a:t>
            </a:r>
          </a:p>
        </p:txBody>
      </p:sp>
      <p:sp>
        <p:nvSpPr>
          <p:cNvPr id="4" name="Rectangle 3"/>
          <p:cNvSpPr/>
          <p:nvPr/>
        </p:nvSpPr>
        <p:spPr>
          <a:xfrm>
            <a:off x="228600" y="2362200"/>
            <a:ext cx="8686800" cy="2062103"/>
          </a:xfrm>
          <a:prstGeom prst="rect">
            <a:avLst/>
          </a:prstGeom>
        </p:spPr>
        <p:txBody>
          <a:bodyPr>
            <a:spAutoFit/>
            <a:scene3d>
              <a:camera prst="orthographicFront"/>
              <a:lightRig rig="threePt" dir="t"/>
            </a:scene3d>
            <a:sp3d extrusionH="57150">
              <a:bevelT h="25400" prst="softRound"/>
            </a:sp3d>
          </a:bodyPr>
          <a:lstStyle/>
          <a:p>
            <a:pPr algn="ctr">
              <a:defRPr/>
            </a:pPr>
            <a:r>
              <a:rPr lang="en-US" sz="3200" b="1" dirty="0">
                <a:latin typeface="Bernard MT Condensed" pitchFamily="18" charset="0"/>
                <a:ea typeface="+mn-ea"/>
              </a:rPr>
              <a:t>I have often presumed that, almost as an afterthought—at the conclusion of His ministry—Jesus revealed His famous last words setting the stage for world evangelism.</a:t>
            </a:r>
          </a:p>
        </p:txBody>
      </p:sp>
      <p:sp>
        <p:nvSpPr>
          <p:cNvPr id="5" name="Rectangle 4"/>
          <p:cNvSpPr/>
          <p:nvPr/>
        </p:nvSpPr>
        <p:spPr>
          <a:xfrm>
            <a:off x="1524000" y="4648200"/>
            <a:ext cx="6172200" cy="2062103"/>
          </a:xfrm>
          <a:prstGeom prst="rect">
            <a:avLst/>
          </a:prstGeom>
        </p:spPr>
        <p:txBody>
          <a:bodyPr>
            <a:spAutoFit/>
            <a:scene3d>
              <a:camera prst="orthographicFront"/>
              <a:lightRig rig="threePt" dir="t"/>
            </a:scene3d>
            <a:sp3d extrusionH="57150">
              <a:bevelT h="25400" prst="softRound"/>
            </a:sp3d>
          </a:bodyPr>
          <a:lstStyle/>
          <a:p>
            <a:pPr algn="ctr">
              <a:defRPr/>
            </a:pPr>
            <a:r>
              <a:rPr lang="en-US" sz="3200" b="1" dirty="0">
                <a:solidFill>
                  <a:srgbClr val="FAC950"/>
                </a:solidFill>
                <a:latin typeface="Bernard MT Condensed" pitchFamily="18" charset="0"/>
                <a:ea typeface="+mn-ea"/>
              </a:rPr>
              <a:t>“And repentance and forgiveness of sins will be preached in his name to all nations, beginning at Jerusalem” (Luke 24:47).</a:t>
            </a: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trips(downLeft)">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12"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trips(downLeft)">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5334000" y="0"/>
            <a:ext cx="3810000" cy="369332"/>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0" y="304800"/>
            <a:ext cx="2971800" cy="3600986"/>
          </a:xfrm>
          <a:prstGeom prst="rect">
            <a:avLst/>
          </a:prstGeom>
        </p:spPr>
        <p:txBody>
          <a:bodyPr>
            <a:spAutoFit/>
            <a:scene3d>
              <a:camera prst="orthographicFront"/>
              <a:lightRig rig="threePt" dir="t"/>
            </a:scene3d>
            <a:sp3d extrusionH="57150">
              <a:bevelT h="25400" prst="softRound"/>
            </a:sp3d>
          </a:bodyPr>
          <a:lstStyle/>
          <a:p>
            <a:pPr algn="ctr">
              <a:defRPr/>
            </a:pPr>
            <a:r>
              <a:rPr lang="en-US" sz="3800" b="1" dirty="0">
                <a:solidFill>
                  <a:srgbClr val="FAC950"/>
                </a:solidFill>
                <a:latin typeface="Bernard MT Condensed" pitchFamily="18" charset="0"/>
                <a:ea typeface="+mn-ea"/>
              </a:rPr>
              <a:t>This was not the first time that God gave the “all nations” emphasis.</a:t>
            </a:r>
          </a:p>
        </p:txBody>
      </p:sp>
      <p:sp>
        <p:nvSpPr>
          <p:cNvPr id="4" name="Rectangle 3"/>
          <p:cNvSpPr/>
          <p:nvPr/>
        </p:nvSpPr>
        <p:spPr>
          <a:xfrm>
            <a:off x="2895600" y="304800"/>
            <a:ext cx="3124200" cy="3600986"/>
          </a:xfrm>
          <a:prstGeom prst="rect">
            <a:avLst/>
          </a:prstGeom>
        </p:spPr>
        <p:txBody>
          <a:bodyPr>
            <a:spAutoFit/>
            <a:scene3d>
              <a:camera prst="orthographicFront"/>
              <a:lightRig rig="threePt" dir="t"/>
            </a:scene3d>
            <a:sp3d extrusionH="57150">
              <a:bevelT h="25400" prst="softRound"/>
            </a:sp3d>
          </a:bodyPr>
          <a:lstStyle/>
          <a:p>
            <a:pPr algn="ctr">
              <a:defRPr/>
            </a:pPr>
            <a:r>
              <a:rPr lang="en-US" sz="3800" b="1" dirty="0">
                <a:ln>
                  <a:solidFill>
                    <a:sysClr val="windowText" lastClr="000000"/>
                  </a:solidFill>
                </a:ln>
                <a:solidFill>
                  <a:srgbClr val="FF3B0D"/>
                </a:solidFill>
                <a:latin typeface="Bernard MT Condensed" pitchFamily="18" charset="0"/>
                <a:ea typeface="+mn-ea"/>
              </a:rPr>
              <a:t>The truth is, the stage was set, and the drama started way before that.</a:t>
            </a:r>
          </a:p>
        </p:txBody>
      </p:sp>
      <p:sp>
        <p:nvSpPr>
          <p:cNvPr id="5" name="Rectangle 4"/>
          <p:cNvSpPr/>
          <p:nvPr/>
        </p:nvSpPr>
        <p:spPr>
          <a:xfrm>
            <a:off x="5791200" y="304800"/>
            <a:ext cx="3352800" cy="3600986"/>
          </a:xfrm>
          <a:prstGeom prst="rect">
            <a:avLst/>
          </a:prstGeom>
        </p:spPr>
        <p:txBody>
          <a:bodyPr>
            <a:spAutoFit/>
            <a:scene3d>
              <a:camera prst="orthographicFront"/>
              <a:lightRig rig="threePt" dir="t"/>
            </a:scene3d>
            <a:sp3d extrusionH="57150">
              <a:bevelT h="25400" prst="softRound"/>
            </a:sp3d>
          </a:bodyPr>
          <a:lstStyle/>
          <a:p>
            <a:pPr algn="ctr">
              <a:defRPr/>
            </a:pPr>
            <a:r>
              <a:rPr lang="en-US" sz="3800" b="1" dirty="0">
                <a:solidFill>
                  <a:srgbClr val="FAC950"/>
                </a:solidFill>
                <a:latin typeface="Bernard MT Condensed" pitchFamily="18" charset="0"/>
                <a:ea typeface="+mn-ea"/>
              </a:rPr>
              <a:t>The journey of missions began in the beginning; in the Book of Genesis.</a:t>
            </a:r>
          </a:p>
        </p:txBody>
      </p:sp>
      <p:pic>
        <p:nvPicPr>
          <p:cNvPr id="5123" name="Picture 3" descr="C:\Users\Candra Poitras\Pictures\Starting-Line1[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1431309">
            <a:off x="2279733" y="3790583"/>
            <a:ext cx="4437831" cy="2960360"/>
          </a:xfrm>
          <a:prstGeom prst="rect">
            <a:avLst/>
          </a:prstGeom>
          <a:ln>
            <a:noFill/>
          </a:ln>
          <a:effectLst>
            <a:softEdge rad="112500"/>
          </a:effectLst>
        </p:spPr>
      </p:pic>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3" presetClass="entr" presetSubtype="0" fill="hold" nodeType="clickEffect">
                                  <p:stCondLst>
                                    <p:cond delay="0"/>
                                  </p:stCondLst>
                                  <p:childTnLst>
                                    <p:set>
                                      <p:cBhvr>
                                        <p:cTn id="27" dur="1" fill="hold">
                                          <p:stCondLst>
                                            <p:cond delay="0"/>
                                          </p:stCondLst>
                                        </p:cTn>
                                        <p:tgtEl>
                                          <p:spTgt spid="5123"/>
                                        </p:tgtEl>
                                        <p:attrNameLst>
                                          <p:attrName>style.visibility</p:attrName>
                                        </p:attrNameLst>
                                      </p:cBhvr>
                                      <p:to>
                                        <p:strVal val="visible"/>
                                      </p:to>
                                    </p:set>
                                    <p:anim calcmode="lin" valueType="num">
                                      <p:cBhvr>
                                        <p:cTn id="28" dur="500" fill="hold"/>
                                        <p:tgtEl>
                                          <p:spTgt spid="5123"/>
                                        </p:tgtEl>
                                        <p:attrNameLst>
                                          <p:attrName>ppt_w</p:attrName>
                                        </p:attrNameLst>
                                      </p:cBhvr>
                                      <p:tavLst>
                                        <p:tav tm="0">
                                          <p:val>
                                            <p:fltVal val="0"/>
                                          </p:val>
                                        </p:tav>
                                        <p:tav tm="100000">
                                          <p:val>
                                            <p:strVal val="#ppt_w"/>
                                          </p:val>
                                        </p:tav>
                                      </p:tavLst>
                                    </p:anim>
                                    <p:anim calcmode="lin" valueType="num">
                                      <p:cBhvr>
                                        <p:cTn id="29" dur="500" fill="hold"/>
                                        <p:tgtEl>
                                          <p:spTgt spid="5123"/>
                                        </p:tgtEl>
                                        <p:attrNameLst>
                                          <p:attrName>ppt_h</p:attrName>
                                        </p:attrNameLst>
                                      </p:cBhvr>
                                      <p:tavLst>
                                        <p:tav tm="0">
                                          <p:val>
                                            <p:fltVal val="0"/>
                                          </p:val>
                                        </p:tav>
                                        <p:tav tm="100000">
                                          <p:val>
                                            <p:strVal val="#ppt_h"/>
                                          </p:val>
                                        </p:tav>
                                      </p:tavLst>
                                    </p:anim>
                                    <p:animEffect transition="in" filter="fade">
                                      <p:cBhvr>
                                        <p:cTn id="30"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3505200" y="3124200"/>
            <a:ext cx="5410200" cy="3477875"/>
          </a:xfrm>
          <a:prstGeom prst="rect">
            <a:avLst/>
          </a:prstGeom>
        </p:spPr>
        <p:txBody>
          <a:bodyPr>
            <a:spAutoFit/>
            <a:scene3d>
              <a:camera prst="orthographicFront"/>
              <a:lightRig rig="threePt" dir="t"/>
            </a:scene3d>
            <a:sp3d extrusionH="57150">
              <a:bevelT w="38100" h="38100" prst="angle"/>
            </a:sp3d>
          </a:bodyPr>
          <a:lstStyle/>
          <a:p>
            <a:pPr algn="ctr">
              <a:defRPr/>
            </a:pPr>
            <a:r>
              <a:rPr lang="en-US" sz="4400" b="1" dirty="0">
                <a:latin typeface="Bernard MT Condensed" pitchFamily="18" charset="0"/>
                <a:ea typeface="+mn-ea"/>
              </a:rPr>
              <a:t>The foundation of the biblical theology of missions concerns what God says about missions throughout His Word.</a:t>
            </a:r>
          </a:p>
        </p:txBody>
      </p:sp>
      <p:pic>
        <p:nvPicPr>
          <p:cNvPr id="6147" name="Picture 3" descr="C:\Users\Candra Poitras\Pictures\Bible_in_foundation[1].jpg"/>
          <p:cNvPicPr>
            <a:picLocks noChangeAspect="1" noChangeArrowheads="1"/>
          </p:cNvPicPr>
          <p:nvPr/>
        </p:nvPicPr>
        <p:blipFill>
          <a:blip r:embed="rId2" cstate="print">
            <a:lum contrast="30000"/>
          </a:blip>
          <a:srcRect/>
          <a:stretch>
            <a:fillRect/>
          </a:stretch>
        </p:blipFill>
        <p:spPr bwMode="auto">
          <a:xfrm rot="20622093">
            <a:off x="476809" y="629602"/>
            <a:ext cx="3810000" cy="2857500"/>
          </a:xfrm>
          <a:prstGeom prst="roundRect">
            <a:avLst>
              <a:gd name="adj" fmla="val 4167"/>
            </a:avLst>
          </a:prstGeom>
          <a:solidFill>
            <a:srgbClr val="FFFFFF"/>
          </a:solidFill>
          <a:ln w="76200" cap="sq">
            <a:solidFill>
              <a:srgbClr val="FF3B0D"/>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6147"/>
                                        </p:tgtEl>
                                        <p:attrNameLst>
                                          <p:attrName>style.visibility</p:attrName>
                                        </p:attrNameLst>
                                      </p:cBhvr>
                                      <p:to>
                                        <p:strVal val="visible"/>
                                      </p:to>
                                    </p:set>
                                    <p:anim calcmode="lin" valueType="num">
                                      <p:cBhvr>
                                        <p:cTn id="19" dur="500" decel="50000" fill="hold">
                                          <p:stCondLst>
                                            <p:cond delay="0"/>
                                          </p:stCondLst>
                                        </p:cTn>
                                        <p:tgtEl>
                                          <p:spTgt spid="6147"/>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6147"/>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6147"/>
                                        </p:tgtEl>
                                        <p:attrNameLst>
                                          <p:attrName>ppt_w</p:attrName>
                                        </p:attrNameLst>
                                      </p:cBhvr>
                                      <p:tavLst>
                                        <p:tav tm="0">
                                          <p:val>
                                            <p:strVal val="#ppt_w*.05"/>
                                          </p:val>
                                        </p:tav>
                                        <p:tav tm="100000">
                                          <p:val>
                                            <p:strVal val="#ppt_w"/>
                                          </p:val>
                                        </p:tav>
                                      </p:tavLst>
                                    </p:anim>
                                    <p:anim calcmode="lin" valueType="num">
                                      <p:cBhvr>
                                        <p:cTn id="22" dur="1000" fill="hold"/>
                                        <p:tgtEl>
                                          <p:spTgt spid="6147"/>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6147"/>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6147"/>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6147"/>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990600" y="457200"/>
            <a:ext cx="7162800" cy="1754326"/>
          </a:xfrm>
          <a:prstGeom prst="rect">
            <a:avLst/>
          </a:prstGeom>
          <a:solidFill>
            <a:srgbClr val="FF3B0D"/>
          </a:solidFill>
          <a:ln>
            <a:solidFill>
              <a:srgbClr val="FF3B0D"/>
            </a:solidFill>
          </a:ln>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600" b="1">
                <a:latin typeface="Bernard MT Condensed" charset="0"/>
              </a:rPr>
              <a:t>John Stott once said, </a:t>
            </a:r>
            <a:r>
              <a:rPr lang="ja-JP" altLang="en-US" sz="3600" b="1">
                <a:latin typeface="Bernard MT Condensed" charset="0"/>
              </a:rPr>
              <a:t>“</a:t>
            </a:r>
            <a:r>
              <a:rPr lang="en-US" sz="3600" b="1">
                <a:latin typeface="Bernard MT Condensed" charset="0"/>
              </a:rPr>
              <a:t>Our mandate for world evangelization, therefore, is the whole Bible.</a:t>
            </a:r>
            <a:r>
              <a:rPr lang="ja-JP" altLang="en-US" sz="3600" b="1">
                <a:latin typeface="Bernard MT Condensed" charset="0"/>
              </a:rPr>
              <a:t>”</a:t>
            </a:r>
            <a:endParaRPr lang="en-US" sz="3600" b="1">
              <a:latin typeface="Bernard MT Condensed" charset="0"/>
            </a:endParaRPr>
          </a:p>
        </p:txBody>
      </p:sp>
      <p:sp>
        <p:nvSpPr>
          <p:cNvPr id="4" name="Rectangle 3"/>
          <p:cNvSpPr/>
          <p:nvPr/>
        </p:nvSpPr>
        <p:spPr>
          <a:xfrm>
            <a:off x="0" y="4672786"/>
            <a:ext cx="9144000" cy="2185214"/>
          </a:xfrm>
          <a:prstGeom prst="rect">
            <a:avLst/>
          </a:prstGeom>
        </p:spPr>
        <p:txBody>
          <a:bodyPr>
            <a:spAutoFit/>
          </a:bodyPr>
          <a:lstStyle/>
          <a:p>
            <a:pPr algn="ctr">
              <a:defRPr/>
            </a:pPr>
            <a:r>
              <a:rPr lang="en-US" sz="3400" b="1" dirty="0">
                <a:ln>
                  <a:solidFill>
                    <a:sysClr val="windowText" lastClr="000000"/>
                  </a:solidFill>
                </a:ln>
                <a:solidFill>
                  <a:srgbClr val="FAC950"/>
                </a:solidFill>
                <a:latin typeface="Bernard MT Condensed" pitchFamily="18" charset="0"/>
                <a:ea typeface="+mn-ea"/>
              </a:rPr>
              <a:t>Many missions-loving people and churches expect very little from the Old Testament when it comes to a God who loves the world, and has been actively involved in its redemption throughout time. </a:t>
            </a: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152400" y="304800"/>
            <a:ext cx="6934200" cy="1938992"/>
          </a:xfrm>
          <a:prstGeom prst="rect">
            <a:avLst/>
          </a:prstGeom>
        </p:spPr>
        <p:txBody>
          <a:bodyPr>
            <a:spAutoFit/>
            <a:scene3d>
              <a:camera prst="orthographicFront"/>
              <a:lightRig rig="threePt" dir="t"/>
            </a:scene3d>
            <a:sp3d extrusionH="57150">
              <a:bevelT h="25400" prst="softRound"/>
            </a:sp3d>
          </a:bodyPr>
          <a:lstStyle/>
          <a:p>
            <a:pPr algn="ctr">
              <a:defRPr/>
            </a:pPr>
            <a:r>
              <a:rPr lang="en-US" sz="4000" b="1" dirty="0">
                <a:latin typeface="Bernard MT Condensed" pitchFamily="18" charset="0"/>
                <a:ea typeface="+mn-ea"/>
              </a:rPr>
              <a:t>All Scripture must be consulted to determine its contribution to our understanding of missions.</a:t>
            </a:r>
          </a:p>
        </p:txBody>
      </p:sp>
      <p:sp>
        <p:nvSpPr>
          <p:cNvPr id="4" name="Rectangle 3"/>
          <p:cNvSpPr/>
          <p:nvPr/>
        </p:nvSpPr>
        <p:spPr>
          <a:xfrm>
            <a:off x="2667000" y="2514600"/>
            <a:ext cx="6096000" cy="1323439"/>
          </a:xfrm>
          <a:prstGeom prst="rect">
            <a:avLst/>
          </a:prstGeom>
        </p:spPr>
        <p:txBody>
          <a:bodyPr>
            <a:spAutoFit/>
            <a:scene3d>
              <a:camera prst="orthographicFront"/>
              <a:lightRig rig="threePt" dir="t"/>
            </a:scene3d>
            <a:sp3d extrusionH="57150">
              <a:bevelT h="25400" prst="softRound"/>
            </a:sp3d>
          </a:bodyPr>
          <a:lstStyle/>
          <a:p>
            <a:pPr algn="ctr">
              <a:defRPr/>
            </a:pPr>
            <a:r>
              <a:rPr lang="en-US" sz="4000" b="1" dirty="0">
                <a:latin typeface="Bernard MT Condensed" pitchFamily="18" charset="0"/>
                <a:ea typeface="+mn-ea"/>
              </a:rPr>
              <a:t>God’s mission is revealed from Genesis to Revelation.</a:t>
            </a:r>
          </a:p>
        </p:txBody>
      </p:sp>
      <p:sp>
        <p:nvSpPr>
          <p:cNvPr id="5" name="Rectangle 4"/>
          <p:cNvSpPr/>
          <p:nvPr/>
        </p:nvSpPr>
        <p:spPr>
          <a:xfrm>
            <a:off x="1219200" y="4572000"/>
            <a:ext cx="7010400" cy="2308324"/>
          </a:xfrm>
          <a:prstGeom prst="rect">
            <a:avLst/>
          </a:prstGeom>
        </p:spPr>
        <p:txBody>
          <a:bodyPr>
            <a:spAutoFit/>
            <a:scene3d>
              <a:camera prst="orthographicFront"/>
              <a:lightRig rig="threePt" dir="t"/>
            </a:scene3d>
            <a:sp3d extrusionH="57150">
              <a:bevelT h="25400" prst="softRound"/>
            </a:sp3d>
          </a:bodyPr>
          <a:lstStyle/>
          <a:p>
            <a:pPr algn="ctr">
              <a:defRPr/>
            </a:pPr>
            <a:r>
              <a:rPr lang="en-US" sz="4800" b="1" dirty="0">
                <a:latin typeface="Bernard MT Condensed" pitchFamily="18" charset="0"/>
                <a:ea typeface="+mn-ea"/>
              </a:rPr>
              <a:t>It reveals God’s purpose, vision, and action throughout human history.</a:t>
            </a: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900" decel="100000" fill="hold"/>
                                        <p:tgtEl>
                                          <p:spTgt spid="4"/>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900" decel="100000" fill="hold"/>
                                        <p:tgtEl>
                                          <p:spTgt spid="5"/>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914400" y="1828800"/>
            <a:ext cx="8077200" cy="4401205"/>
          </a:xfrm>
          <a:prstGeom prst="rect">
            <a:avLst/>
          </a:prstGeom>
          <a:solidFill>
            <a:srgbClr val="FAC950"/>
          </a:solidFill>
          <a:scene3d>
            <a:camera prst="orthographicFront"/>
            <a:lightRig rig="threePt" dir="t"/>
          </a:scene3d>
          <a:sp3d>
            <a:bevelT prst="convex"/>
          </a:sp3d>
        </p:spPr>
        <p:txBody>
          <a:bodyPr>
            <a:spAutoFit/>
            <a:sp3d extrusionH="57150">
              <a:bevelT h="25400" prst="softRound"/>
            </a:sp3d>
          </a:bodyPr>
          <a:lstStyle/>
          <a:p>
            <a:pPr algn="ctr">
              <a:defRPr/>
            </a:pPr>
            <a:r>
              <a:rPr lang="en-US" sz="4000" b="1" dirty="0">
                <a:ln>
                  <a:solidFill>
                    <a:schemeClr val="accent4"/>
                  </a:solidFill>
                </a:ln>
                <a:solidFill>
                  <a:srgbClr val="3366FF"/>
                </a:solidFill>
                <a:latin typeface="Bernard MT Condensed" pitchFamily="18" charset="0"/>
                <a:ea typeface="+mn-ea"/>
              </a:rPr>
              <a:t>Ralph Winter said, “The Bible actually begins with missions, maintains missions as its central theme throughout, and then climaxes in the Apocalypse with spontaneous outbursts of joy because the missionary mandate has been fulfilled!” </a:t>
            </a:r>
            <a:r>
              <a:rPr lang="en-US" sz="2000" b="1" dirty="0">
                <a:ln>
                  <a:solidFill>
                    <a:schemeClr val="accent4"/>
                  </a:solidFill>
                </a:ln>
                <a:solidFill>
                  <a:srgbClr val="3366FF"/>
                </a:solidFill>
                <a:latin typeface="Bernard MT Condensed" pitchFamily="18" charset="0"/>
                <a:ea typeface="+mn-ea"/>
              </a:rPr>
              <a:t>(Richardson 1984, 153) </a:t>
            </a: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6705600" y="0"/>
            <a:ext cx="24384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b="1" dirty="0">
                <a:solidFill>
                  <a:srgbClr val="FF3B0D"/>
                </a:solidFill>
                <a:latin typeface="Bernard MT Condensed" pitchFamily="18" charset="0"/>
                <a:ea typeface="+mn-ea"/>
              </a:rPr>
              <a:t>Discovering the Heart of Missions</a:t>
            </a:r>
          </a:p>
        </p:txBody>
      </p:sp>
      <p:sp>
        <p:nvSpPr>
          <p:cNvPr id="3" name="Rectangle 2"/>
          <p:cNvSpPr/>
          <p:nvPr/>
        </p:nvSpPr>
        <p:spPr>
          <a:xfrm>
            <a:off x="0" y="533400"/>
            <a:ext cx="7543800" cy="1754326"/>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chemeClr val="accent4"/>
                  </a:solidFill>
                </a:ln>
                <a:solidFill>
                  <a:srgbClr val="FF3B0D"/>
                </a:solidFill>
                <a:latin typeface="Bernard MT Condensed" pitchFamily="18" charset="0"/>
                <a:ea typeface="+mn-ea"/>
              </a:rPr>
              <a:t>“Missions can go forward only if based on an adequate biblical and theological foundation.” (</a:t>
            </a:r>
            <a:r>
              <a:rPr lang="en-US" sz="3600" b="1" dirty="0" err="1">
                <a:ln>
                  <a:solidFill>
                    <a:schemeClr val="accent4"/>
                  </a:solidFill>
                </a:ln>
                <a:solidFill>
                  <a:srgbClr val="FF3B0D"/>
                </a:solidFill>
                <a:latin typeface="Bernard MT Condensed" pitchFamily="18" charset="0"/>
                <a:ea typeface="+mn-ea"/>
              </a:rPr>
              <a:t>Hesselgrave</a:t>
            </a:r>
            <a:r>
              <a:rPr lang="en-US" sz="3600" b="1" dirty="0">
                <a:ln>
                  <a:solidFill>
                    <a:schemeClr val="accent4"/>
                  </a:solidFill>
                </a:ln>
                <a:solidFill>
                  <a:srgbClr val="FF3B0D"/>
                </a:solidFill>
                <a:latin typeface="Bernard MT Condensed" pitchFamily="18" charset="0"/>
                <a:ea typeface="+mn-ea"/>
              </a:rPr>
              <a:t> 2005, 344)</a:t>
            </a:r>
          </a:p>
        </p:txBody>
      </p:sp>
      <p:sp>
        <p:nvSpPr>
          <p:cNvPr id="4" name="Rectangle 3"/>
          <p:cNvSpPr/>
          <p:nvPr/>
        </p:nvSpPr>
        <p:spPr>
          <a:xfrm>
            <a:off x="1371600" y="4549676"/>
            <a:ext cx="77724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chemeClr val="accent4"/>
                  </a:solidFill>
                </a:ln>
                <a:solidFill>
                  <a:srgbClr val="FAC950"/>
                </a:solidFill>
                <a:latin typeface="Bernard MT Condensed" pitchFamily="18" charset="0"/>
                <a:ea typeface="+mn-ea"/>
              </a:rPr>
              <a:t>George Peters felt that missionary theology should move up until it finds its position in theology. It cannot be separated. </a:t>
            </a:r>
          </a:p>
          <a:p>
            <a:pPr algn="ctr">
              <a:defRPr/>
            </a:pPr>
            <a:r>
              <a:rPr lang="en-US" sz="3600" b="1" dirty="0">
                <a:ln>
                  <a:solidFill>
                    <a:schemeClr val="accent4"/>
                  </a:solidFill>
                </a:ln>
                <a:solidFill>
                  <a:srgbClr val="FAC950"/>
                </a:solidFill>
                <a:latin typeface="Bernard MT Condensed" pitchFamily="18" charset="0"/>
                <a:ea typeface="+mn-ea"/>
              </a:rPr>
              <a:t>(Peters, 1972, 25) </a:t>
            </a: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800" decel="100000"/>
                                        <p:tgtEl>
                                          <p:spTgt spid="4"/>
                                        </p:tgtEl>
                                      </p:cBhvr>
                                    </p:animEffect>
                                    <p:anim calcmode="lin" valueType="num">
                                      <p:cBhvr>
                                        <p:cTn id="18" dur="800" decel="100000" fill="hold"/>
                                        <p:tgtEl>
                                          <p:spTgt spid="4"/>
                                        </p:tgtEl>
                                        <p:attrNameLst>
                                          <p:attrName>style.rotation</p:attrName>
                                        </p:attrNameLst>
                                      </p:cBhvr>
                                      <p:tavLst>
                                        <p:tav tm="0">
                                          <p:val>
                                            <p:fltVal val="-90"/>
                                          </p:val>
                                        </p:tav>
                                        <p:tav tm="100000">
                                          <p:val>
                                            <p:fltVal val="0"/>
                                          </p:val>
                                        </p:tav>
                                      </p:tavLst>
                                    </p:anim>
                                    <p:anim calcmode="lin" valueType="num">
                                      <p:cBhvr>
                                        <p:cTn id="19" dur="800" decel="100000" fill="hold"/>
                                        <p:tgtEl>
                                          <p:spTgt spid="4"/>
                                        </p:tgtEl>
                                        <p:attrNameLst>
                                          <p:attrName>ppt_x</p:attrName>
                                        </p:attrNameLst>
                                      </p:cBhvr>
                                      <p:tavLst>
                                        <p:tav tm="0">
                                          <p:val>
                                            <p:strVal val="#ppt_x+0.4"/>
                                          </p:val>
                                        </p:tav>
                                        <p:tav tm="100000">
                                          <p:val>
                                            <p:strVal val="#ppt_x-0.05"/>
                                          </p:val>
                                        </p:tav>
                                      </p:tavLst>
                                    </p:anim>
                                    <p:anim calcmode="lin" valueType="num">
                                      <p:cBhvr>
                                        <p:cTn id="20" dur="800" decel="100000" fill="hold"/>
                                        <p:tgtEl>
                                          <p:spTgt spid="4"/>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nified_theory">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Impac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unified_theory</Template>
  <TotalTime>390</TotalTime>
  <Words>757</Words>
  <Application>Microsoft Macintosh PowerPoint</Application>
  <PresentationFormat>On-screen Show (4:3)</PresentationFormat>
  <Paragraphs>53</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Impact</vt:lpstr>
      <vt:lpstr>Calibri</vt:lpstr>
      <vt:lpstr>Bernard MT Condensed</vt:lpstr>
      <vt:lpstr>unified_theory</vt:lpstr>
      <vt:lpstr>Discovering the Biblical View of Missions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Discovering the Biblical View of Missions</dc:title>
  <dc:creator>Candra Poitras</dc:creator>
  <cp:lastModifiedBy>Ashton Loyd</cp:lastModifiedBy>
  <cp:revision>3</cp:revision>
  <dcterms:created xsi:type="dcterms:W3CDTF">2013-03-27T20:52:37Z</dcterms:created>
  <dcterms:modified xsi:type="dcterms:W3CDTF">2018-02-14T21:37:39Z</dcterms:modified>
</cp:coreProperties>
</file>