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78" r:id="rId6"/>
    <p:sldId id="260" r:id="rId7"/>
    <p:sldId id="269" r:id="rId8"/>
    <p:sldId id="261" r:id="rId9"/>
    <p:sldId id="270" r:id="rId10"/>
    <p:sldId id="280" r:id="rId11"/>
    <p:sldId id="257" r:id="rId12"/>
    <p:sldId id="271" r:id="rId13"/>
    <p:sldId id="279" r:id="rId14"/>
    <p:sldId id="282" r:id="rId15"/>
    <p:sldId id="272" r:id="rId1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FF3B0D"/>
    <a:srgbClr val="3366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7" d="100"/>
          <a:sy n="47" d="100"/>
        </p:scale>
        <p:origin x="-43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9D52B75-E123-5940-B07C-22437A15D733}" type="slidenum">
              <a:rPr lang="en-US"/>
              <a:pPr/>
              <a:t>‹#›</a:t>
            </a:fld>
            <a:endParaRPr lang="en-US"/>
          </a:p>
        </p:txBody>
      </p:sp>
    </p:spTree>
    <p:extLst>
      <p:ext uri="{BB962C8B-B14F-4D97-AF65-F5344CB8AC3E}">
        <p14:creationId xmlns:p14="http://schemas.microsoft.com/office/powerpoint/2010/main" val="3175947969"/>
      </p:ext>
    </p:extLst>
  </p:cSld>
  <p:clrMapOvr>
    <a:masterClrMapping/>
  </p:clrMapOvr>
  <p:transition xmlns:p14="http://schemas.microsoft.com/office/powerpoint/2010/main">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4CEAB21-B50E-AF4D-B6EE-D770A70DEDEC}" type="slidenum">
              <a:rPr lang="en-US"/>
              <a:pPr/>
              <a:t>‹#›</a:t>
            </a:fld>
            <a:endParaRPr lang="en-US"/>
          </a:p>
        </p:txBody>
      </p:sp>
    </p:spTree>
    <p:extLst>
      <p:ext uri="{BB962C8B-B14F-4D97-AF65-F5344CB8AC3E}">
        <p14:creationId xmlns:p14="http://schemas.microsoft.com/office/powerpoint/2010/main" val="4203572938"/>
      </p:ext>
    </p:extLst>
  </p:cSld>
  <p:clrMapOvr>
    <a:masterClrMapping/>
  </p:clrMapOvr>
  <p:transition xmlns:p14="http://schemas.microsoft.com/office/powerpoint/2010/main">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B04AF49-4F12-484C-ABA1-CCBC63FBFB1B}" type="slidenum">
              <a:rPr lang="en-US"/>
              <a:pPr/>
              <a:t>‹#›</a:t>
            </a:fld>
            <a:endParaRPr lang="en-US"/>
          </a:p>
        </p:txBody>
      </p:sp>
    </p:spTree>
    <p:extLst>
      <p:ext uri="{BB962C8B-B14F-4D97-AF65-F5344CB8AC3E}">
        <p14:creationId xmlns:p14="http://schemas.microsoft.com/office/powerpoint/2010/main" val="603455253"/>
      </p:ext>
    </p:extLst>
  </p:cSld>
  <p:clrMapOvr>
    <a:masterClrMapping/>
  </p:clrMapOvr>
  <p:transition xmlns:p14="http://schemas.microsoft.com/office/powerpoint/2010/main">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C8AB6E4-EB37-7744-80D8-C9F84063CB64}" type="slidenum">
              <a:rPr lang="en-US"/>
              <a:pPr/>
              <a:t>‹#›</a:t>
            </a:fld>
            <a:endParaRPr lang="en-US"/>
          </a:p>
        </p:txBody>
      </p:sp>
    </p:spTree>
    <p:extLst>
      <p:ext uri="{BB962C8B-B14F-4D97-AF65-F5344CB8AC3E}">
        <p14:creationId xmlns:p14="http://schemas.microsoft.com/office/powerpoint/2010/main" val="2195701388"/>
      </p:ext>
    </p:extLst>
  </p:cSld>
  <p:clrMapOvr>
    <a:masterClrMapping/>
  </p:clrMapOvr>
  <p:transition xmlns:p14="http://schemas.microsoft.com/office/powerpoint/2010/main">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70B9E6D-96D8-604C-865C-929479CBE860}" type="slidenum">
              <a:rPr lang="en-US"/>
              <a:pPr/>
              <a:t>‹#›</a:t>
            </a:fld>
            <a:endParaRPr lang="en-US"/>
          </a:p>
        </p:txBody>
      </p:sp>
    </p:spTree>
    <p:extLst>
      <p:ext uri="{BB962C8B-B14F-4D97-AF65-F5344CB8AC3E}">
        <p14:creationId xmlns:p14="http://schemas.microsoft.com/office/powerpoint/2010/main" val="4139045757"/>
      </p:ext>
    </p:extLst>
  </p:cSld>
  <p:clrMapOvr>
    <a:masterClrMapping/>
  </p:clrMapOvr>
  <p:transition xmlns:p14="http://schemas.microsoft.com/office/powerpoint/2010/main">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83488C7-4172-854A-A8A4-4A89723F1277}" type="slidenum">
              <a:rPr lang="en-US"/>
              <a:pPr/>
              <a:t>‹#›</a:t>
            </a:fld>
            <a:endParaRPr lang="en-US"/>
          </a:p>
        </p:txBody>
      </p:sp>
    </p:spTree>
    <p:extLst>
      <p:ext uri="{BB962C8B-B14F-4D97-AF65-F5344CB8AC3E}">
        <p14:creationId xmlns:p14="http://schemas.microsoft.com/office/powerpoint/2010/main" val="488950284"/>
      </p:ext>
    </p:extLst>
  </p:cSld>
  <p:clrMapOvr>
    <a:masterClrMapping/>
  </p:clrMapOvr>
  <p:transition xmlns:p14="http://schemas.microsoft.com/office/powerpoint/2010/main">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A531E4C0-3CC5-DD48-824A-D66DD3D22212}" type="slidenum">
              <a:rPr lang="en-US"/>
              <a:pPr/>
              <a:t>‹#›</a:t>
            </a:fld>
            <a:endParaRPr lang="en-US"/>
          </a:p>
        </p:txBody>
      </p:sp>
    </p:spTree>
    <p:extLst>
      <p:ext uri="{BB962C8B-B14F-4D97-AF65-F5344CB8AC3E}">
        <p14:creationId xmlns:p14="http://schemas.microsoft.com/office/powerpoint/2010/main" val="3516681390"/>
      </p:ext>
    </p:extLst>
  </p:cSld>
  <p:clrMapOvr>
    <a:masterClrMapping/>
  </p:clrMapOvr>
  <p:transition xmlns:p14="http://schemas.microsoft.com/office/powerpoint/2010/main">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110792C2-B941-AF46-B3BD-D7067E969B66}" type="slidenum">
              <a:rPr lang="en-US"/>
              <a:pPr/>
              <a:t>‹#›</a:t>
            </a:fld>
            <a:endParaRPr lang="en-US"/>
          </a:p>
        </p:txBody>
      </p:sp>
    </p:spTree>
    <p:extLst>
      <p:ext uri="{BB962C8B-B14F-4D97-AF65-F5344CB8AC3E}">
        <p14:creationId xmlns:p14="http://schemas.microsoft.com/office/powerpoint/2010/main" val="962932580"/>
      </p:ext>
    </p:extLst>
  </p:cSld>
  <p:clrMapOvr>
    <a:masterClrMapping/>
  </p:clrMapOvr>
  <p:transition xmlns:p14="http://schemas.microsoft.com/office/powerpoint/2010/main">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952911D9-D850-8443-81CE-0F4B234D0ABE}" type="slidenum">
              <a:rPr lang="en-US"/>
              <a:pPr/>
              <a:t>‹#›</a:t>
            </a:fld>
            <a:endParaRPr lang="en-US"/>
          </a:p>
        </p:txBody>
      </p:sp>
    </p:spTree>
    <p:extLst>
      <p:ext uri="{BB962C8B-B14F-4D97-AF65-F5344CB8AC3E}">
        <p14:creationId xmlns:p14="http://schemas.microsoft.com/office/powerpoint/2010/main" val="4228599948"/>
      </p:ext>
    </p:extLst>
  </p:cSld>
  <p:clrMapOvr>
    <a:masterClrMapping/>
  </p:clrMapOvr>
  <p:transition xmlns:p14="http://schemas.microsoft.com/office/powerpoint/2010/main">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1BCD63B-F006-D940-B739-BD6BA21FF8A2}" type="slidenum">
              <a:rPr lang="en-US"/>
              <a:pPr/>
              <a:t>‹#›</a:t>
            </a:fld>
            <a:endParaRPr lang="en-US"/>
          </a:p>
        </p:txBody>
      </p:sp>
    </p:spTree>
    <p:extLst>
      <p:ext uri="{BB962C8B-B14F-4D97-AF65-F5344CB8AC3E}">
        <p14:creationId xmlns:p14="http://schemas.microsoft.com/office/powerpoint/2010/main" val="3793453740"/>
      </p:ext>
    </p:extLst>
  </p:cSld>
  <p:clrMapOvr>
    <a:masterClrMapping/>
  </p:clrMapOvr>
  <p:transition xmlns:p14="http://schemas.microsoft.com/office/powerpoint/2010/main">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577CF5B-1DA9-FA4C-A7BA-E422ADD7342D}" type="slidenum">
              <a:rPr lang="en-US"/>
              <a:pPr/>
              <a:t>‹#›</a:t>
            </a:fld>
            <a:endParaRPr lang="en-US"/>
          </a:p>
        </p:txBody>
      </p:sp>
    </p:spTree>
    <p:extLst>
      <p:ext uri="{BB962C8B-B14F-4D97-AF65-F5344CB8AC3E}">
        <p14:creationId xmlns:p14="http://schemas.microsoft.com/office/powerpoint/2010/main" val="4176966186"/>
      </p:ext>
    </p:extLst>
  </p:cSld>
  <p:clrMapOvr>
    <a:masterClrMapping/>
  </p:clrMapOvr>
  <p:transition xmlns:p14="http://schemas.microsoft.com/office/powerpoint/2010/main">
    <p:randomBar dir="vert"/>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bg1"/>
                </a:solidFill>
              </a:defRPr>
            </a:lvl1pPr>
          </a:lstStyle>
          <a:p>
            <a:fld id="{A5C0CEF6-859A-4D49-AB47-CE525C1FB2D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randomBar dir="vert"/>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a:extLst/>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066800" y="4724400"/>
            <a:ext cx="6934200" cy="1752600"/>
          </a:xfrm>
          <a:ln>
            <a:miter lim="800000"/>
            <a:headEnd/>
            <a:tailEnd/>
          </a:ln>
          <a:extLst/>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our Role in Keeping with God’s Heartbeat</a:t>
            </a:r>
          </a:p>
        </p:txBody>
      </p:sp>
      <p:sp>
        <p:nvSpPr>
          <p:cNvPr id="6" name="TextBox 5"/>
          <p:cNvSpPr txBox="1"/>
          <p:nvPr/>
        </p:nvSpPr>
        <p:spPr>
          <a:xfrm>
            <a:off x="2438400" y="5943600"/>
            <a:ext cx="4343400" cy="461665"/>
          </a:xfrm>
          <a:prstGeom prst="rect">
            <a:avLst/>
          </a:prstGeom>
          <a:noFill/>
        </p:spPr>
        <p:txBody>
          <a:bodyPr>
            <a:spAutoFit/>
            <a:scene3d>
              <a:camera prst="orthographicFront"/>
              <a:lightRig rig="threePt" dir="t"/>
            </a:scene3d>
            <a:sp3d extrusionH="57150">
              <a:bevelT w="38100" h="38100"/>
            </a:sp3d>
          </a:bodyPr>
          <a:lstStyle/>
          <a:p>
            <a:pPr algn="ctr" eaLnBrk="1" hangingPunct="1">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eaLnBrk="1" hangingPunct="1">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9144" y="1415814"/>
            <a:ext cx="6696456" cy="2308324"/>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3600" b="1" dirty="0">
                <a:ln>
                  <a:solidFill>
                    <a:schemeClr val="tx1"/>
                  </a:solidFill>
                </a:ln>
                <a:solidFill>
                  <a:srgbClr val="FAC950"/>
                </a:solidFill>
                <a:latin typeface="Bernard MT Condensed" panose="02050806060905020404" pitchFamily="18" charset="0"/>
                <a:ea typeface="+mn-ea"/>
              </a:rPr>
              <a:t>We need to teach on these subjects at pastors’ conferences, and include lesson material on missions in our Sunday school curriculum. </a:t>
            </a:r>
          </a:p>
        </p:txBody>
      </p:sp>
      <p:sp>
        <p:nvSpPr>
          <p:cNvPr id="4" name="Rectangle 3"/>
          <p:cNvSpPr/>
          <p:nvPr/>
        </p:nvSpPr>
        <p:spPr>
          <a:xfrm>
            <a:off x="1828800" y="4549676"/>
            <a:ext cx="7315200" cy="2308324"/>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3600" b="1" dirty="0">
                <a:ln>
                  <a:solidFill>
                    <a:schemeClr val="tx1"/>
                  </a:solidFill>
                </a:ln>
                <a:solidFill>
                  <a:srgbClr val="3366FF"/>
                </a:solidFill>
                <a:latin typeface="Bernard MT Condensed" panose="02050806060905020404" pitchFamily="18" charset="0"/>
                <a:ea typeface="+mn-ea"/>
              </a:rPr>
              <a:t>It is common knowledge that missionaries come from missions-minded churches with missions-minded pastors. Both need to be developed. </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1600200" y="1329440"/>
            <a:ext cx="6172200" cy="2308324"/>
          </a:xfrm>
          <a:prstGeom prst="rect">
            <a:avLst/>
          </a:prstGeom>
        </p:spPr>
        <p:txBody>
          <a:bodyPr>
            <a:spAutoFit/>
          </a:bodyPr>
          <a:lstStyle/>
          <a:p>
            <a:pPr algn="ctr" eaLnBrk="1" hangingPunct="1">
              <a:defRPr/>
            </a:pPr>
            <a:r>
              <a:rPr lang="en-US" sz="3600" b="1" dirty="0">
                <a:ln w="19050">
                  <a:solidFill>
                    <a:schemeClr val="tx1"/>
                  </a:solidFill>
                </a:ln>
                <a:solidFill>
                  <a:schemeClr val="bg1"/>
                </a:solidFill>
                <a:latin typeface="Bernard MT Condensed" panose="02050806060905020404" pitchFamily="18" charset="0"/>
                <a:ea typeface="+mn-ea"/>
              </a:rPr>
              <a:t>I like this testimony, “Some of the Asian students had almost no ideas about mission when they first came to APTS. </a:t>
            </a:r>
          </a:p>
        </p:txBody>
      </p:sp>
      <p:sp>
        <p:nvSpPr>
          <p:cNvPr id="4" name="Rectangle 3"/>
          <p:cNvSpPr/>
          <p:nvPr/>
        </p:nvSpPr>
        <p:spPr>
          <a:xfrm>
            <a:off x="1066800" y="4419600"/>
            <a:ext cx="7696200" cy="2308324"/>
          </a:xfrm>
          <a:prstGeom prst="rect">
            <a:avLst/>
          </a:prstGeom>
        </p:spPr>
        <p:txBody>
          <a:bodyPr>
            <a:spAutoFit/>
          </a:bodyPr>
          <a:lstStyle/>
          <a:p>
            <a:pPr algn="ctr" eaLnBrk="1" hangingPunct="1">
              <a:defRPr/>
            </a:pPr>
            <a:r>
              <a:rPr lang="en-US" sz="3600" b="1" dirty="0">
                <a:ln w="19050">
                  <a:solidFill>
                    <a:schemeClr val="bg1"/>
                  </a:solidFill>
                </a:ln>
                <a:latin typeface="Bernard MT Condensed" panose="02050806060905020404" pitchFamily="18" charset="0"/>
                <a:ea typeface="+mn-ea"/>
              </a:rPr>
              <a:t>But in the course of their study they developed a strong mission’s commitment and eventually became career missionaries.” (Ma 2005, 27)</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27432" y="295138"/>
            <a:ext cx="7086600" cy="193899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solidFill>
                  <a:srgbClr val="FF3B0D"/>
                </a:solidFill>
                <a:latin typeface="Bernard MT Condensed" panose="02050806060905020404" pitchFamily="18" charset="0"/>
                <a:ea typeface="+mn-ea"/>
              </a:rPr>
              <a:t>Larry Pate identifies that there is a dearth of training for non-western missionaries.</a:t>
            </a:r>
          </a:p>
        </p:txBody>
      </p:sp>
      <p:sp>
        <p:nvSpPr>
          <p:cNvPr id="4" name="Rectangle 3"/>
          <p:cNvSpPr/>
          <p:nvPr/>
        </p:nvSpPr>
        <p:spPr>
          <a:xfrm>
            <a:off x="2514600" y="4572000"/>
            <a:ext cx="6601968" cy="193899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solidFill>
                  <a:srgbClr val="FAC950"/>
                </a:solidFill>
                <a:latin typeface="Bernard MT Condensed" panose="02050806060905020404" pitchFamily="18" charset="0"/>
                <a:ea typeface="+mn-ea"/>
              </a:rPr>
              <a:t>“Sending a missionary without training is like commissioning a carpenter without tools.”</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4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1752600" y="152400"/>
            <a:ext cx="5334000" cy="378565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solidFill>
                  <a:srgbClr val="FAC950"/>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He feels there is a direct relationship between the quality and amount of training a missionary receives and his long-term effectiveness.</a:t>
            </a:r>
          </a:p>
        </p:txBody>
      </p:sp>
      <p:sp>
        <p:nvSpPr>
          <p:cNvPr id="4" name="Rectangle 3"/>
          <p:cNvSpPr/>
          <p:nvPr/>
        </p:nvSpPr>
        <p:spPr>
          <a:xfrm>
            <a:off x="228600" y="4648201"/>
            <a:ext cx="8650224" cy="193899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solidFill>
                  <a:srgbClr val="3366FF"/>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When we involve ourselves in mission’s education we are preparing for the future of world missions. (Pate 1991, 242-258).</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838200" y="1219200"/>
            <a:ext cx="3505200" cy="5632311"/>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ln>
                  <a:solidFill>
                    <a:schemeClr val="tx1"/>
                  </a:solidFill>
                </a:ln>
                <a:solidFill>
                  <a:srgbClr val="FAC950"/>
                </a:solidFill>
                <a:latin typeface="Bernard MT Condensed" panose="02050806060905020404" pitchFamily="18" charset="0"/>
                <a:ea typeface="+mn-ea"/>
              </a:rPr>
              <a:t>I will not leave my world without a witness; without making an impact. “None of us has a long time here on planet earth.</a:t>
            </a:r>
          </a:p>
        </p:txBody>
      </p:sp>
      <p:sp>
        <p:nvSpPr>
          <p:cNvPr id="4" name="Rectangle 3"/>
          <p:cNvSpPr/>
          <p:nvPr/>
        </p:nvSpPr>
        <p:spPr>
          <a:xfrm>
            <a:off x="5029200" y="1219199"/>
            <a:ext cx="4038600" cy="5632311"/>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ln>
                  <a:solidFill>
                    <a:schemeClr val="tx1"/>
                  </a:solidFill>
                </a:ln>
                <a:solidFill>
                  <a:srgbClr val="FF3B0D"/>
                </a:solidFill>
                <a:latin typeface="Bernard MT Condensed" panose="02050806060905020404" pitchFamily="18" charset="0"/>
                <a:ea typeface="+mn-ea"/>
              </a:rPr>
              <a:t>It’s our split second in eternity when we have an opportunity to invest our lives to help fulfill what our Lord came into this world to do.” (Bill Bright)</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75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out)">
                                      <p:cBhvr>
                                        <p:cTn id="12"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0" y="552664"/>
            <a:ext cx="7543800" cy="1754326"/>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3600" b="1" dirty="0">
                <a:ln w="19050">
                  <a:solidFill>
                    <a:schemeClr val="tx1"/>
                  </a:solidFill>
                </a:ln>
                <a:solidFill>
                  <a:srgbClr val="FF3B0D"/>
                </a:solidFill>
                <a:latin typeface="Bernard MT Condensed" panose="02050806060905020404" pitchFamily="18" charset="0"/>
                <a:ea typeface="+mn-ea"/>
              </a:rPr>
              <a:t>I plan to use “my split second in eternity” doing my part in finishing the task of preparing men and women for eternity.</a:t>
            </a:r>
          </a:p>
        </p:txBody>
      </p:sp>
      <p:sp>
        <p:nvSpPr>
          <p:cNvPr id="4" name="Rectangle 3"/>
          <p:cNvSpPr/>
          <p:nvPr/>
        </p:nvSpPr>
        <p:spPr>
          <a:xfrm>
            <a:off x="114300" y="3959102"/>
            <a:ext cx="8839200" cy="286232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3600" b="1" dirty="0">
                <a:ln w="19050">
                  <a:solidFill>
                    <a:schemeClr val="tx1"/>
                  </a:solidFill>
                </a:ln>
                <a:solidFill>
                  <a:srgbClr val="FAC950"/>
                </a:solidFill>
                <a:latin typeface="Bernard MT Condensed" panose="02050806060905020404" pitchFamily="18" charset="0"/>
                <a:ea typeface="+mn-ea"/>
              </a:rPr>
              <a:t>Erma </a:t>
            </a:r>
            <a:r>
              <a:rPr lang="en-US" sz="3600" b="1" dirty="0" err="1">
                <a:ln w="19050">
                  <a:solidFill>
                    <a:schemeClr val="tx1"/>
                  </a:solidFill>
                </a:ln>
                <a:solidFill>
                  <a:srgbClr val="FAC950"/>
                </a:solidFill>
                <a:latin typeface="Bernard MT Condensed" panose="02050806060905020404" pitchFamily="18" charset="0"/>
                <a:ea typeface="+mn-ea"/>
              </a:rPr>
              <a:t>Bombeck</a:t>
            </a:r>
            <a:r>
              <a:rPr lang="en-US" sz="3600" b="1" dirty="0">
                <a:ln w="19050">
                  <a:solidFill>
                    <a:schemeClr val="tx1"/>
                  </a:solidFill>
                </a:ln>
                <a:solidFill>
                  <a:srgbClr val="FAC950"/>
                </a:solidFill>
                <a:latin typeface="Bernard MT Condensed" panose="02050806060905020404" pitchFamily="18" charset="0"/>
                <a:ea typeface="+mn-ea"/>
              </a:rPr>
              <a:t> once said, “When I stand before God at the end of my life, I would hope that I would not have a single bit of talent left, and could say, ‘I used everything you gave me.’” What about you? </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3" name="Rectangle 2"/>
          <p:cNvSpPr/>
          <p:nvPr/>
        </p:nvSpPr>
        <p:spPr>
          <a:xfrm>
            <a:off x="838200" y="1143000"/>
            <a:ext cx="8229600" cy="2585323"/>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5400" b="1" dirty="0">
                <a:ln>
                  <a:solidFill>
                    <a:schemeClr val="tx1"/>
                  </a:solidFill>
                </a:ln>
                <a:solidFill>
                  <a:srgbClr val="FF3B0D"/>
                </a:solidFill>
                <a:latin typeface="Bernard MT Condensed" panose="02050806060905020404" pitchFamily="18" charset="0"/>
                <a:ea typeface="+mn-ea"/>
              </a:rPr>
              <a:t>It is easy to rationalize that the West has the money and the Rest has the manpower. </a:t>
            </a:r>
          </a:p>
        </p:txBody>
      </p:sp>
      <p:sp>
        <p:nvSpPr>
          <p:cNvPr id="4" name="Rectangle 3"/>
          <p:cNvSpPr/>
          <p:nvPr/>
        </p:nvSpPr>
        <p:spPr>
          <a:xfrm>
            <a:off x="1866900" y="4038600"/>
            <a:ext cx="6172200" cy="2585323"/>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5400" b="1" dirty="0">
                <a:ln>
                  <a:solidFill>
                    <a:schemeClr val="tx1"/>
                  </a:solidFill>
                </a:ln>
                <a:solidFill>
                  <a:srgbClr val="FAC950"/>
                </a:solidFill>
                <a:latin typeface="Bernard MT Condensed" panose="02050806060905020404" pitchFamily="18" charset="0"/>
                <a:ea typeface="+mn-ea"/>
              </a:rPr>
              <a:t>“We” can supply the money and “they” can supply the men. </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24384" y="381000"/>
            <a:ext cx="5943600" cy="1938992"/>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4000" b="1" dirty="0">
                <a:ln w="19050">
                  <a:solidFill>
                    <a:schemeClr val="bg1"/>
                  </a:solidFill>
                </a:ln>
                <a:latin typeface="Bernard MT Condensed" panose="02050806060905020404" pitchFamily="18" charset="0"/>
                <a:ea typeface="+mn-ea"/>
              </a:rPr>
              <a:t>Balance is needed. There is healthy and unhealthy dependency. </a:t>
            </a:r>
          </a:p>
        </p:txBody>
      </p:sp>
      <p:sp>
        <p:nvSpPr>
          <p:cNvPr id="4" name="Rectangle 3"/>
          <p:cNvSpPr/>
          <p:nvPr/>
        </p:nvSpPr>
        <p:spPr>
          <a:xfrm>
            <a:off x="4038600" y="4648200"/>
            <a:ext cx="5117592" cy="1938992"/>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4000" b="1" dirty="0">
                <a:ln w="19050">
                  <a:solidFill>
                    <a:schemeClr val="tx1"/>
                  </a:solidFill>
                </a:ln>
                <a:solidFill>
                  <a:schemeClr val="bg1"/>
                </a:solidFill>
                <a:latin typeface="Bernard MT Condensed" panose="02050806060905020404" pitchFamily="18" charset="0"/>
                <a:ea typeface="+mn-ea"/>
              </a:rPr>
              <a:t>We are all part of the body of Christ and are interdependent.</a:t>
            </a:r>
          </a:p>
        </p:txBody>
      </p:sp>
      <p:pic>
        <p:nvPicPr>
          <p:cNvPr id="5" name="Picture 4"/>
          <p:cNvPicPr>
            <a:picLocks noChangeAspect="1"/>
          </p:cNvPicPr>
          <p:nvPr/>
        </p:nvPicPr>
        <p:blipFill>
          <a:blip r:embed="rId3">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3124200" y="2310848"/>
            <a:ext cx="2957512" cy="2219924"/>
          </a:xfrm>
          <a:prstGeom prst="rect">
            <a:avLst/>
          </a:prstGeom>
          <a:ln>
            <a:noFill/>
          </a:ln>
          <a:effectLst>
            <a:softEdge rad="112500"/>
          </a:effectLst>
        </p:spPr>
      </p:pic>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0" y="457200"/>
            <a:ext cx="8001000" cy="1446550"/>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4400" b="1" dirty="0">
                <a:ln>
                  <a:solidFill>
                    <a:schemeClr val="tx1"/>
                  </a:solidFill>
                </a:ln>
                <a:solidFill>
                  <a:srgbClr val="FAC950"/>
                </a:solidFill>
                <a:latin typeface="Bernard MT Condensed" panose="02050806060905020404" pitchFamily="18" charset="0"/>
                <a:ea typeface="+mn-ea"/>
              </a:rPr>
              <a:t>In healthy relationships all partners recognize their responsibilities.</a:t>
            </a:r>
          </a:p>
        </p:txBody>
      </p:sp>
      <p:sp>
        <p:nvSpPr>
          <p:cNvPr id="4" name="Rectangle 3"/>
          <p:cNvSpPr/>
          <p:nvPr/>
        </p:nvSpPr>
        <p:spPr>
          <a:xfrm>
            <a:off x="2145792" y="2286000"/>
            <a:ext cx="6998208" cy="1446550"/>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4400" b="1" dirty="0">
                <a:latin typeface="Bernard MT Condensed" panose="02050806060905020404" pitchFamily="18" charset="0"/>
                <a:ea typeface="+mn-ea"/>
              </a:rPr>
              <a:t>In areas of giving, needs must be defined and boundaries set.</a:t>
            </a:r>
          </a:p>
        </p:txBody>
      </p:sp>
      <p:sp>
        <p:nvSpPr>
          <p:cNvPr id="5" name="Rectangle 4"/>
          <p:cNvSpPr/>
          <p:nvPr/>
        </p:nvSpPr>
        <p:spPr>
          <a:xfrm>
            <a:off x="304800" y="4572000"/>
            <a:ext cx="8534400" cy="2123658"/>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4400" b="1" dirty="0">
                <a:ln>
                  <a:solidFill>
                    <a:schemeClr val="tx1"/>
                  </a:solidFill>
                </a:ln>
                <a:solidFill>
                  <a:srgbClr val="3366FF"/>
                </a:solidFill>
                <a:latin typeface="Bernard MT Condensed" panose="02050806060905020404" pitchFamily="18" charset="0"/>
                <a:ea typeface="+mn-ea"/>
              </a:rPr>
              <a:t>There is the need for shared ownership, responsibility, accountability, and vision.</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5"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5"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vertical)">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5"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81600" y="0"/>
            <a:ext cx="3962400" cy="307777"/>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228600" y="307777"/>
            <a:ext cx="8686800" cy="6309420"/>
          </a:xfrm>
          <a:prstGeom prst="rect">
            <a:avLst/>
          </a:prstGeom>
        </p:spPr>
        <p:txBody>
          <a:bodyPr>
            <a:spAutoFit/>
            <a:scene3d>
              <a:camera prst="orthographicFront"/>
              <a:lightRig rig="threePt" dir="t"/>
            </a:scene3d>
            <a:sp3d extrusionH="57150">
              <a:bevelT h="25400" prst="softRound"/>
            </a:sp3d>
          </a:bodyPr>
          <a:lstStyle/>
          <a:p>
            <a:pPr eaLnBrk="1" hangingPunct="1">
              <a:defRPr/>
            </a:pPr>
            <a:r>
              <a:rPr lang="en-US" sz="4800" b="1" dirty="0">
                <a:ln w="12700">
                  <a:solidFill>
                    <a:schemeClr val="tx1"/>
                  </a:solidFill>
                </a:ln>
                <a:solidFill>
                  <a:srgbClr val="FF3B0D"/>
                </a:solidFill>
                <a:latin typeface="Bernard MT Condensed" panose="02050806060905020404" pitchFamily="18" charset="0"/>
                <a:ea typeface="+mn-ea"/>
              </a:rPr>
              <a:t>This can be done through:</a:t>
            </a:r>
            <a:r>
              <a:rPr lang="en-US" sz="4000" b="1" dirty="0">
                <a:ln w="12700">
                  <a:solidFill>
                    <a:schemeClr val="tx1"/>
                  </a:solidFill>
                </a:ln>
                <a:solidFill>
                  <a:srgbClr val="FF3B0D"/>
                </a:solidFill>
                <a:latin typeface="Bernard MT Condensed" panose="02050806060905020404" pitchFamily="18" charset="0"/>
                <a:ea typeface="+mn-ea"/>
              </a:rPr>
              <a:t> </a:t>
            </a:r>
          </a:p>
          <a:p>
            <a:pPr eaLnBrk="1" hangingPunct="1">
              <a:defRPr/>
            </a:pPr>
            <a:r>
              <a:rPr lang="en-US" sz="4000" b="1" dirty="0">
                <a:ln w="12700">
                  <a:solidFill>
                    <a:schemeClr val="tx1"/>
                  </a:solidFill>
                </a:ln>
                <a:latin typeface="Bernard MT Condensed" panose="02050806060905020404" pitchFamily="18" charset="0"/>
                <a:ea typeface="+mn-ea"/>
              </a:rPr>
              <a:t>	</a:t>
            </a:r>
            <a:r>
              <a:rPr lang="en-US" sz="4000" b="1" dirty="0">
                <a:ln w="12700">
                  <a:solidFill>
                    <a:schemeClr val="tx1"/>
                  </a:solidFill>
                </a:ln>
                <a:solidFill>
                  <a:srgbClr val="FAC950"/>
                </a:solidFill>
                <a:latin typeface="Bernard MT Condensed" panose="02050806060905020404" pitchFamily="18" charset="0"/>
                <a:ea typeface="+mn-ea"/>
              </a:rPr>
              <a:t>(a) matching funds; </a:t>
            </a:r>
          </a:p>
          <a:p>
            <a:pPr eaLnBrk="1" hangingPunct="1">
              <a:defRPr/>
            </a:pPr>
            <a:r>
              <a:rPr lang="en-US" sz="4000" b="1" dirty="0">
                <a:ln w="12700">
                  <a:solidFill>
                    <a:schemeClr val="tx1"/>
                  </a:solidFill>
                </a:ln>
                <a:latin typeface="Bernard MT Condensed" panose="02050806060905020404" pitchFamily="18" charset="0"/>
                <a:ea typeface="+mn-ea"/>
              </a:rPr>
              <a:t>		(b) one-time support; </a:t>
            </a:r>
          </a:p>
          <a:p>
            <a:pPr eaLnBrk="1" hangingPunct="1">
              <a:defRPr/>
            </a:pPr>
            <a:r>
              <a:rPr lang="en-US" sz="4000" b="1" dirty="0">
                <a:ln w="12700">
                  <a:solidFill>
                    <a:schemeClr val="tx1"/>
                  </a:solidFill>
                </a:ln>
                <a:latin typeface="Bernard MT Condensed" panose="02050806060905020404" pitchFamily="18" charset="0"/>
                <a:ea typeface="+mn-ea"/>
              </a:rPr>
              <a:t>		</a:t>
            </a:r>
            <a:r>
              <a:rPr lang="en-US" sz="4000" b="1" dirty="0">
                <a:ln w="12700">
                  <a:solidFill>
                    <a:schemeClr val="tx1"/>
                  </a:solidFill>
                </a:ln>
                <a:solidFill>
                  <a:srgbClr val="FAC950"/>
                </a:solidFill>
                <a:latin typeface="Bernard MT Condensed" panose="02050806060905020404" pitchFamily="18" charset="0"/>
                <a:ea typeface="+mn-ea"/>
              </a:rPr>
              <a:t>	</a:t>
            </a:r>
            <a:r>
              <a:rPr lang="en-US" sz="4000" b="1" dirty="0">
                <a:ln w="12700">
                  <a:solidFill>
                    <a:schemeClr val="tx1"/>
                  </a:solidFill>
                </a:ln>
                <a:solidFill>
                  <a:srgbClr val="FF3B0D"/>
                </a:solidFill>
                <a:latin typeface="Bernard MT Condensed" panose="02050806060905020404" pitchFamily="18" charset="0"/>
                <a:ea typeface="+mn-ea"/>
              </a:rPr>
              <a:t>(c) initial support with 				time limits; </a:t>
            </a:r>
          </a:p>
          <a:p>
            <a:pPr eaLnBrk="1" hangingPunct="1">
              <a:defRPr/>
            </a:pPr>
            <a:r>
              <a:rPr lang="en-US" sz="4000" b="1" dirty="0">
                <a:ln w="12700">
                  <a:solidFill>
                    <a:schemeClr val="tx1"/>
                  </a:solidFill>
                </a:ln>
                <a:latin typeface="Bernard MT Condensed" panose="02050806060905020404" pitchFamily="18" charset="0"/>
                <a:ea typeface="+mn-ea"/>
              </a:rPr>
              <a:t>	</a:t>
            </a:r>
            <a:r>
              <a:rPr lang="en-US" sz="4000" b="1" dirty="0">
                <a:ln w="12700">
                  <a:solidFill>
                    <a:schemeClr val="tx1"/>
                  </a:solidFill>
                </a:ln>
                <a:solidFill>
                  <a:srgbClr val="FAC950"/>
                </a:solidFill>
                <a:latin typeface="Bernard MT Condensed" panose="02050806060905020404" pitchFamily="18" charset="0"/>
                <a:ea typeface="+mn-ea"/>
              </a:rPr>
              <a:t>	(d) partial support; </a:t>
            </a:r>
          </a:p>
          <a:p>
            <a:pPr eaLnBrk="1" hangingPunct="1">
              <a:defRPr/>
            </a:pPr>
            <a:r>
              <a:rPr lang="en-US" sz="4000" b="1" dirty="0">
                <a:ln w="12700">
                  <a:solidFill>
                    <a:schemeClr val="tx1"/>
                  </a:solidFill>
                </a:ln>
                <a:latin typeface="Bernard MT Condensed" panose="02050806060905020404" pitchFamily="18" charset="0"/>
                <a:ea typeface="+mn-ea"/>
              </a:rPr>
              <a:t>	(e) support capital investments 	(property, buildings, equipment) 	without providing personal 	support to 	missionaries. </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0" y="1143000"/>
            <a:ext cx="7162800" cy="2400657"/>
          </a:xfrm>
          <a:prstGeom prst="rect">
            <a:avLst/>
          </a:prstGeom>
        </p:spPr>
        <p:txBody>
          <a:bodyPr>
            <a:spAutoFit/>
          </a:bodyPr>
          <a:lstStyle/>
          <a:p>
            <a:pPr algn="ctr" eaLnBrk="1" hangingPunct="1">
              <a:defRPr/>
            </a:pPr>
            <a:r>
              <a:rPr lang="en-US" sz="3000" b="1" dirty="0">
                <a:ln w="28575">
                  <a:solidFill>
                    <a:schemeClr val="tx1"/>
                  </a:solidFill>
                </a:ln>
                <a:solidFill>
                  <a:srgbClr val="FF3B0D"/>
                </a:solidFill>
                <a:latin typeface="Bernard MT Condensed" panose="02050806060905020404" pitchFamily="18" charset="0"/>
                <a:ea typeface="+mn-ea"/>
              </a:rPr>
              <a:t>Larry Pate in his chapter entitled “Pentecostal Missions from the Two-thirds World” does an excellent job of showing the slow start by western missionaries in engaging their national counterparts in world evangelism.</a:t>
            </a:r>
          </a:p>
        </p:txBody>
      </p:sp>
      <p:sp>
        <p:nvSpPr>
          <p:cNvPr id="4" name="Rectangle 3"/>
          <p:cNvSpPr/>
          <p:nvPr/>
        </p:nvSpPr>
        <p:spPr>
          <a:xfrm>
            <a:off x="2212848" y="3998595"/>
            <a:ext cx="6931152" cy="2862322"/>
          </a:xfrm>
          <a:prstGeom prst="rect">
            <a:avLst/>
          </a:prstGeom>
        </p:spPr>
        <p:txBody>
          <a:bodyPr>
            <a:spAutoFit/>
          </a:bodyPr>
          <a:lstStyle/>
          <a:p>
            <a:pPr algn="ctr" eaLnBrk="1" hangingPunct="1">
              <a:defRPr/>
            </a:pPr>
            <a:r>
              <a:rPr lang="en-US" sz="3000" b="1" dirty="0">
                <a:ln w="28575">
                  <a:solidFill>
                    <a:schemeClr val="tx1"/>
                  </a:solidFill>
                </a:ln>
                <a:solidFill>
                  <a:srgbClr val="FAC950"/>
                </a:solidFill>
                <a:latin typeface="Bernard MT Condensed" panose="02050806060905020404" pitchFamily="18" charset="0"/>
                <a:ea typeface="+mn-ea"/>
              </a:rPr>
              <a:t>Western missionaries, he contends, rarely challenged churches to carry the gospel into cultures that were not their own. He feels they sent an unspoken message, “You evangelize your people. We will be the missionaries.”</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0" y="264658"/>
            <a:ext cx="7467600" cy="1938992"/>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3000" b="1" dirty="0">
                <a:ln w="19050">
                  <a:solidFill>
                    <a:schemeClr val="tx1"/>
                  </a:solidFill>
                </a:ln>
                <a:solidFill>
                  <a:srgbClr val="FF3B0D"/>
                </a:solidFill>
                <a:latin typeface="Bernard MT Condensed" panose="02050806060905020404" pitchFamily="18" charset="0"/>
                <a:ea typeface="+mn-ea"/>
              </a:rPr>
              <a:t>Dominant in the mindset of many developing world Christians is in the image that the missionary comes from “abroad” and that the missionary task is for the church from “abroad.”</a:t>
            </a:r>
          </a:p>
        </p:txBody>
      </p:sp>
      <p:sp>
        <p:nvSpPr>
          <p:cNvPr id="4" name="Rectangle 3"/>
          <p:cNvSpPr/>
          <p:nvPr/>
        </p:nvSpPr>
        <p:spPr>
          <a:xfrm>
            <a:off x="2432304" y="4724400"/>
            <a:ext cx="6711696" cy="1938992"/>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3000" b="1" dirty="0">
                <a:latin typeface="Bernard MT Condensed" panose="02050806060905020404" pitchFamily="18" charset="0"/>
                <a:ea typeface="+mn-ea"/>
              </a:rPr>
              <a:t>Of course, this erroneous thinking also translates to the tools and resources for carrying out the Great Commission also comes from “abroad.” (</a:t>
            </a:r>
            <a:r>
              <a:rPr lang="en-US" sz="3000" b="1" dirty="0" err="1">
                <a:latin typeface="Bernard MT Condensed" panose="02050806060905020404" pitchFamily="18" charset="0"/>
                <a:ea typeface="+mn-ea"/>
              </a:rPr>
              <a:t>Ezemadu</a:t>
            </a:r>
            <a:r>
              <a:rPr lang="en-US" sz="3000" b="1" dirty="0">
                <a:latin typeface="Bernard MT Condensed" panose="02050806060905020404" pitchFamily="18" charset="0"/>
                <a:ea typeface="+mn-ea"/>
              </a:rPr>
              <a:t> 2006, 1)</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17">
                                          <p:stCondLst>
                                            <p:cond delay="0"/>
                                          </p:stCondLst>
                                        </p:cTn>
                                        <p:tgtEl>
                                          <p:spTgt spid="2"/>
                                        </p:tgtEl>
                                      </p:cBhvr>
                                    </p:animEffect>
                                    <p:anim calcmode="lin" valueType="num">
                                      <p:cBhvr>
                                        <p:cTn id="8" dur="68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249"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249" tmFilter="0, 0; 0.125,0.2665; 0.25,0.4; 0.375,0.465; 0.5,0.5;  0.625,0.535; 0.75,0.6; 0.875,0.7335; 1,1">
                                          <p:stCondLst>
                                            <p:cond delay="249"/>
                                          </p:stCondLst>
                                        </p:cTn>
                                        <p:tgtEl>
                                          <p:spTgt spid="2"/>
                                        </p:tgtEl>
                                        <p:attrNameLst>
                                          <p:attrName>ppt_y</p:attrName>
                                        </p:attrNameLst>
                                      </p:cBhvr>
                                      <p:tavLst>
                                        <p:tav tm="0" fmla="#ppt_y-sin(pi*$)/9">
                                          <p:val>
                                            <p:fltVal val="0"/>
                                          </p:val>
                                        </p:tav>
                                        <p:tav tm="100000">
                                          <p:val>
                                            <p:fltVal val="1"/>
                                          </p:val>
                                        </p:tav>
                                      </p:tavLst>
                                    </p:anim>
                                    <p:anim calcmode="lin" valueType="num">
                                      <p:cBhvr>
                                        <p:cTn id="11" dur="124" tmFilter="0, 0; 0.125,0.2665; 0.25,0.4; 0.375,0.465; 0.5,0.5;  0.625,0.535; 0.75,0.6; 0.875,0.7335; 1,1">
                                          <p:stCondLst>
                                            <p:cond delay="497"/>
                                          </p:stCondLst>
                                        </p:cTn>
                                        <p:tgtEl>
                                          <p:spTgt spid="2"/>
                                        </p:tgtEl>
                                        <p:attrNameLst>
                                          <p:attrName>ppt_y</p:attrName>
                                        </p:attrNameLst>
                                      </p:cBhvr>
                                      <p:tavLst>
                                        <p:tav tm="0" fmla="#ppt_y-sin(pi*$)/27">
                                          <p:val>
                                            <p:fltVal val="0"/>
                                          </p:val>
                                        </p:tav>
                                        <p:tav tm="100000">
                                          <p:val>
                                            <p:fltVal val="1"/>
                                          </p:val>
                                        </p:tav>
                                      </p:tavLst>
                                    </p:anim>
                                    <p:anim calcmode="lin" valueType="num">
                                      <p:cBhvr>
                                        <p:cTn id="12" dur="62" tmFilter="0, 0; 0.125,0.2665; 0.25,0.4; 0.375,0.465; 0.5,0.5;  0.625,0.535; 0.75,0.6; 0.875,0.7335; 1,1">
                                          <p:stCondLst>
                                            <p:cond delay="621"/>
                                          </p:stCondLst>
                                        </p:cTn>
                                        <p:tgtEl>
                                          <p:spTgt spid="2"/>
                                        </p:tgtEl>
                                        <p:attrNameLst>
                                          <p:attrName>ppt_y</p:attrName>
                                        </p:attrNameLst>
                                      </p:cBhvr>
                                      <p:tavLst>
                                        <p:tav tm="0" fmla="#ppt_y-sin(pi*$)/81">
                                          <p:val>
                                            <p:fltVal val="0"/>
                                          </p:val>
                                        </p:tav>
                                        <p:tav tm="100000">
                                          <p:val>
                                            <p:fltVal val="1"/>
                                          </p:val>
                                        </p:tav>
                                      </p:tavLst>
                                    </p:anim>
                                    <p:animScale>
                                      <p:cBhvr>
                                        <p:cTn id="13" dur="10">
                                          <p:stCondLst>
                                            <p:cond delay="244"/>
                                          </p:stCondLst>
                                        </p:cTn>
                                        <p:tgtEl>
                                          <p:spTgt spid="2"/>
                                        </p:tgtEl>
                                      </p:cBhvr>
                                      <p:to x="100000" y="60000"/>
                                    </p:animScale>
                                    <p:animScale>
                                      <p:cBhvr>
                                        <p:cTn id="14" dur="62" decel="50000">
                                          <p:stCondLst>
                                            <p:cond delay="254"/>
                                          </p:stCondLst>
                                        </p:cTn>
                                        <p:tgtEl>
                                          <p:spTgt spid="2"/>
                                        </p:tgtEl>
                                      </p:cBhvr>
                                      <p:to x="100000" y="100000"/>
                                    </p:animScale>
                                    <p:animScale>
                                      <p:cBhvr>
                                        <p:cTn id="15" dur="10">
                                          <p:stCondLst>
                                            <p:cond delay="492"/>
                                          </p:stCondLst>
                                        </p:cTn>
                                        <p:tgtEl>
                                          <p:spTgt spid="2"/>
                                        </p:tgtEl>
                                      </p:cBhvr>
                                      <p:to x="100000" y="80000"/>
                                    </p:animScale>
                                    <p:animScale>
                                      <p:cBhvr>
                                        <p:cTn id="16" dur="62" decel="50000">
                                          <p:stCondLst>
                                            <p:cond delay="502"/>
                                          </p:stCondLst>
                                        </p:cTn>
                                        <p:tgtEl>
                                          <p:spTgt spid="2"/>
                                        </p:tgtEl>
                                      </p:cBhvr>
                                      <p:to x="100000" y="100000"/>
                                    </p:animScale>
                                    <p:animScale>
                                      <p:cBhvr>
                                        <p:cTn id="17" dur="10">
                                          <p:stCondLst>
                                            <p:cond delay="616"/>
                                          </p:stCondLst>
                                        </p:cTn>
                                        <p:tgtEl>
                                          <p:spTgt spid="2"/>
                                        </p:tgtEl>
                                      </p:cBhvr>
                                      <p:to x="100000" y="90000"/>
                                    </p:animScale>
                                    <p:animScale>
                                      <p:cBhvr>
                                        <p:cTn id="18" dur="62" decel="50000">
                                          <p:stCondLst>
                                            <p:cond delay="625"/>
                                          </p:stCondLst>
                                        </p:cTn>
                                        <p:tgtEl>
                                          <p:spTgt spid="2"/>
                                        </p:tgtEl>
                                      </p:cBhvr>
                                      <p:to x="100000" y="100000"/>
                                    </p:animScale>
                                    <p:animScale>
                                      <p:cBhvr>
                                        <p:cTn id="19" dur="10">
                                          <p:stCondLst>
                                            <p:cond delay="678"/>
                                          </p:stCondLst>
                                        </p:cTn>
                                        <p:tgtEl>
                                          <p:spTgt spid="2"/>
                                        </p:tgtEl>
                                      </p:cBhvr>
                                      <p:to x="100000" y="95000"/>
                                    </p:animScale>
                                    <p:animScale>
                                      <p:cBhvr>
                                        <p:cTn id="20" dur="62" decel="50000">
                                          <p:stCondLst>
                                            <p:cond delay="688"/>
                                          </p:stCondLst>
                                        </p:cTn>
                                        <p:tgtEl>
                                          <p:spTgt spid="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217">
                                          <p:stCondLst>
                                            <p:cond delay="0"/>
                                          </p:stCondLst>
                                        </p:cTn>
                                        <p:tgtEl>
                                          <p:spTgt spid="4"/>
                                        </p:tgtEl>
                                      </p:cBhvr>
                                    </p:animEffect>
                                    <p:anim calcmode="lin" valueType="num">
                                      <p:cBhvr>
                                        <p:cTn id="26" dur="683"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249"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249" tmFilter="0, 0; 0.125,0.2665; 0.25,0.4; 0.375,0.465; 0.5,0.5;  0.625,0.535; 0.75,0.6; 0.875,0.7335; 1,1">
                                          <p:stCondLst>
                                            <p:cond delay="249"/>
                                          </p:stCondLst>
                                        </p:cTn>
                                        <p:tgtEl>
                                          <p:spTgt spid="4"/>
                                        </p:tgtEl>
                                        <p:attrNameLst>
                                          <p:attrName>ppt_y</p:attrName>
                                        </p:attrNameLst>
                                      </p:cBhvr>
                                      <p:tavLst>
                                        <p:tav tm="0" fmla="#ppt_y-sin(pi*$)/9">
                                          <p:val>
                                            <p:fltVal val="0"/>
                                          </p:val>
                                        </p:tav>
                                        <p:tav tm="100000">
                                          <p:val>
                                            <p:fltVal val="1"/>
                                          </p:val>
                                        </p:tav>
                                      </p:tavLst>
                                    </p:anim>
                                    <p:anim calcmode="lin" valueType="num">
                                      <p:cBhvr>
                                        <p:cTn id="29" dur="124" tmFilter="0, 0; 0.125,0.2665; 0.25,0.4; 0.375,0.465; 0.5,0.5;  0.625,0.535; 0.75,0.6; 0.875,0.7335; 1,1">
                                          <p:stCondLst>
                                            <p:cond delay="497"/>
                                          </p:stCondLst>
                                        </p:cTn>
                                        <p:tgtEl>
                                          <p:spTgt spid="4"/>
                                        </p:tgtEl>
                                        <p:attrNameLst>
                                          <p:attrName>ppt_y</p:attrName>
                                        </p:attrNameLst>
                                      </p:cBhvr>
                                      <p:tavLst>
                                        <p:tav tm="0" fmla="#ppt_y-sin(pi*$)/27">
                                          <p:val>
                                            <p:fltVal val="0"/>
                                          </p:val>
                                        </p:tav>
                                        <p:tav tm="100000">
                                          <p:val>
                                            <p:fltVal val="1"/>
                                          </p:val>
                                        </p:tav>
                                      </p:tavLst>
                                    </p:anim>
                                    <p:anim calcmode="lin" valueType="num">
                                      <p:cBhvr>
                                        <p:cTn id="30" dur="62" tmFilter="0, 0; 0.125,0.2665; 0.25,0.4; 0.375,0.465; 0.5,0.5;  0.625,0.535; 0.75,0.6; 0.875,0.7335; 1,1">
                                          <p:stCondLst>
                                            <p:cond delay="621"/>
                                          </p:stCondLst>
                                        </p:cTn>
                                        <p:tgtEl>
                                          <p:spTgt spid="4"/>
                                        </p:tgtEl>
                                        <p:attrNameLst>
                                          <p:attrName>ppt_y</p:attrName>
                                        </p:attrNameLst>
                                      </p:cBhvr>
                                      <p:tavLst>
                                        <p:tav tm="0" fmla="#ppt_y-sin(pi*$)/81">
                                          <p:val>
                                            <p:fltVal val="0"/>
                                          </p:val>
                                        </p:tav>
                                        <p:tav tm="100000">
                                          <p:val>
                                            <p:fltVal val="1"/>
                                          </p:val>
                                        </p:tav>
                                      </p:tavLst>
                                    </p:anim>
                                    <p:animScale>
                                      <p:cBhvr>
                                        <p:cTn id="31" dur="10">
                                          <p:stCondLst>
                                            <p:cond delay="244"/>
                                          </p:stCondLst>
                                        </p:cTn>
                                        <p:tgtEl>
                                          <p:spTgt spid="4"/>
                                        </p:tgtEl>
                                      </p:cBhvr>
                                      <p:to x="100000" y="60000"/>
                                    </p:animScale>
                                    <p:animScale>
                                      <p:cBhvr>
                                        <p:cTn id="32" dur="62" decel="50000">
                                          <p:stCondLst>
                                            <p:cond delay="254"/>
                                          </p:stCondLst>
                                        </p:cTn>
                                        <p:tgtEl>
                                          <p:spTgt spid="4"/>
                                        </p:tgtEl>
                                      </p:cBhvr>
                                      <p:to x="100000" y="100000"/>
                                    </p:animScale>
                                    <p:animScale>
                                      <p:cBhvr>
                                        <p:cTn id="33" dur="10">
                                          <p:stCondLst>
                                            <p:cond delay="492"/>
                                          </p:stCondLst>
                                        </p:cTn>
                                        <p:tgtEl>
                                          <p:spTgt spid="4"/>
                                        </p:tgtEl>
                                      </p:cBhvr>
                                      <p:to x="100000" y="80000"/>
                                    </p:animScale>
                                    <p:animScale>
                                      <p:cBhvr>
                                        <p:cTn id="34" dur="62" decel="50000">
                                          <p:stCondLst>
                                            <p:cond delay="502"/>
                                          </p:stCondLst>
                                        </p:cTn>
                                        <p:tgtEl>
                                          <p:spTgt spid="4"/>
                                        </p:tgtEl>
                                      </p:cBhvr>
                                      <p:to x="100000" y="100000"/>
                                    </p:animScale>
                                    <p:animScale>
                                      <p:cBhvr>
                                        <p:cTn id="35" dur="10">
                                          <p:stCondLst>
                                            <p:cond delay="616"/>
                                          </p:stCondLst>
                                        </p:cTn>
                                        <p:tgtEl>
                                          <p:spTgt spid="4"/>
                                        </p:tgtEl>
                                      </p:cBhvr>
                                      <p:to x="100000" y="90000"/>
                                    </p:animScale>
                                    <p:animScale>
                                      <p:cBhvr>
                                        <p:cTn id="36" dur="62" decel="50000">
                                          <p:stCondLst>
                                            <p:cond delay="625"/>
                                          </p:stCondLst>
                                        </p:cTn>
                                        <p:tgtEl>
                                          <p:spTgt spid="4"/>
                                        </p:tgtEl>
                                      </p:cBhvr>
                                      <p:to x="100000" y="100000"/>
                                    </p:animScale>
                                    <p:animScale>
                                      <p:cBhvr>
                                        <p:cTn id="37" dur="10">
                                          <p:stCondLst>
                                            <p:cond delay="678"/>
                                          </p:stCondLst>
                                        </p:cTn>
                                        <p:tgtEl>
                                          <p:spTgt spid="4"/>
                                        </p:tgtEl>
                                      </p:cBhvr>
                                      <p:to x="100000" y="95000"/>
                                    </p:animScale>
                                    <p:animScale>
                                      <p:cBhvr>
                                        <p:cTn id="38" dur="62" decel="50000">
                                          <p:stCondLst>
                                            <p:cond delay="688"/>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1524000" y="1905000"/>
            <a:ext cx="6629400" cy="193899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ln w="19050">
                  <a:solidFill>
                    <a:srgbClr val="FAC950"/>
                  </a:solidFill>
                </a:ln>
                <a:latin typeface="Bernard MT Condensed" panose="02050806060905020404" pitchFamily="18" charset="0"/>
                <a:ea typeface="+mn-ea"/>
              </a:rPr>
              <a:t>How did this happen? Curricula in overseas Bible schools were patterned after that of the West.</a:t>
            </a:r>
          </a:p>
        </p:txBody>
      </p:sp>
      <p:sp>
        <p:nvSpPr>
          <p:cNvPr id="4" name="Rectangle 3"/>
          <p:cNvSpPr/>
          <p:nvPr/>
        </p:nvSpPr>
        <p:spPr>
          <a:xfrm>
            <a:off x="914400" y="4306503"/>
            <a:ext cx="8001000" cy="2554545"/>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ln w="19050">
                  <a:solidFill>
                    <a:schemeClr val="tx1"/>
                  </a:solidFill>
                </a:ln>
                <a:solidFill>
                  <a:srgbClr val="FAC950"/>
                </a:solidFill>
                <a:latin typeface="Bernard MT Condensed" panose="02050806060905020404" pitchFamily="18" charset="0"/>
                <a:ea typeface="+mn-ea"/>
              </a:rPr>
              <a:t>Strangely enough, the multiple missions courses being taught in the West were not reproduced in the non-western environment. </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75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3"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3)">
                                      <p:cBhvr>
                                        <p:cTn id="12"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0" y="239756"/>
            <a:ext cx="7086600" cy="2062103"/>
          </a:xfrm>
          <a:prstGeom prst="rect">
            <a:avLst/>
          </a:prstGeom>
        </p:spPr>
        <p:txBody>
          <a:bodyPr>
            <a:spAutoFit/>
          </a:bodyPr>
          <a:lstStyle/>
          <a:p>
            <a:pPr algn="ctr" eaLnBrk="1" hangingPunct="1">
              <a:defRPr/>
            </a:pPr>
            <a:r>
              <a:rPr lang="en-US" sz="3200" b="1" dirty="0">
                <a:ln w="19050">
                  <a:solidFill>
                    <a:schemeClr val="tx1"/>
                  </a:solidFill>
                </a:ln>
                <a:solidFill>
                  <a:srgbClr val="FF3B0D"/>
                </a:solidFill>
                <a:latin typeface="Bernard MT Condensed" panose="02050806060905020404" pitchFamily="18" charset="0"/>
                <a:ea typeface="+mn-ea"/>
              </a:rPr>
              <a:t>What resulted was minor missionary activity on the part of western-related churches working in the majority world. It is not too late to make changes.</a:t>
            </a:r>
          </a:p>
        </p:txBody>
      </p:sp>
      <p:sp>
        <p:nvSpPr>
          <p:cNvPr id="4" name="Rectangle 3"/>
          <p:cNvSpPr/>
          <p:nvPr/>
        </p:nvSpPr>
        <p:spPr>
          <a:xfrm>
            <a:off x="2743200" y="4572000"/>
            <a:ext cx="6400800" cy="2062103"/>
          </a:xfrm>
          <a:prstGeom prst="rect">
            <a:avLst/>
          </a:prstGeom>
        </p:spPr>
        <p:txBody>
          <a:bodyPr>
            <a:spAutoFit/>
          </a:bodyPr>
          <a:lstStyle/>
          <a:p>
            <a:pPr algn="ctr" eaLnBrk="1" hangingPunct="1">
              <a:defRPr/>
            </a:pPr>
            <a:r>
              <a:rPr lang="en-US" sz="3200" b="1" dirty="0">
                <a:ln w="19050">
                  <a:solidFill>
                    <a:schemeClr val="tx1"/>
                  </a:solidFill>
                </a:ln>
                <a:solidFill>
                  <a:srgbClr val="FAC950"/>
                </a:solidFill>
                <a:latin typeface="Bernard MT Condensed" panose="02050806060905020404" pitchFamily="18" charset="0"/>
                <a:ea typeface="+mn-ea"/>
              </a:rPr>
              <a:t>Courses in cross-cultural strategies, communications, missions, and biblical theology of missions need to be incorporated into our Bible schools.</a:t>
            </a:r>
          </a:p>
        </p:txBody>
      </p:sp>
    </p:spTree>
  </p:cSld>
  <p:clrMapOvr>
    <a:masterClrMapping/>
  </p:clrMapOvr>
  <p:transition xmlns:p14="http://schemas.microsoft.com/office/powerpoint/2010/main">
    <p:randomBar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 calcmode="lin" valueType="num">
                                      <p:cBhvr>
                                        <p:cTn id="17" dur="500" fill="hold"/>
                                        <p:tgtEl>
                                          <p:spTgt spid="4"/>
                                        </p:tgtEl>
                                        <p:attrNameLst>
                                          <p:attrName>style.rotation</p:attrName>
                                        </p:attrNameLst>
                                      </p:cBhvr>
                                      <p:tavLst>
                                        <p:tav tm="0">
                                          <p:val>
                                            <p:fltVal val="90"/>
                                          </p:val>
                                        </p:tav>
                                        <p:tav tm="100000">
                                          <p:val>
                                            <p:fltVal val="0"/>
                                          </p:val>
                                        </p:tav>
                                      </p:tavLst>
                                    </p:anim>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2982</TotalTime>
  <Words>793</Words>
  <Application>Microsoft Macintosh PowerPoint</Application>
  <PresentationFormat>On-screen Show (4:3)</PresentationFormat>
  <Paragraphs>51</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Impact</vt:lpstr>
      <vt:lpstr>Calibri</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17</cp:revision>
  <dcterms:created xsi:type="dcterms:W3CDTF">2013-03-27T20:52:37Z</dcterms:created>
  <dcterms:modified xsi:type="dcterms:W3CDTF">2018-02-14T21:07:04Z</dcterms:modified>
</cp:coreProperties>
</file>