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compatMode="1" saveSubsetFonts="1">
  <p:sldMasterIdLst>
    <p:sldMasterId id="2147483702" r:id="rId1"/>
  </p:sldMasterIdLst>
  <p:sldIdLst>
    <p:sldId id="256" r:id="rId2"/>
    <p:sldId id="270" r:id="rId3"/>
    <p:sldId id="257" r:id="rId4"/>
    <p:sldId id="276" r:id="rId5"/>
    <p:sldId id="269" r:id="rId6"/>
    <p:sldId id="271" r:id="rId7"/>
    <p:sldId id="281" r:id="rId8"/>
    <p:sldId id="261" r:id="rId9"/>
    <p:sldId id="272" r:id="rId10"/>
    <p:sldId id="259" r:id="rId11"/>
    <p:sldId id="265" r:id="rId12"/>
    <p:sldId id="280" r:id="rId13"/>
    <p:sldId id="283" r:id="rId1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Constantia" panose="02030602050306030303" pitchFamily="18"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onstantia" panose="02030602050306030303" pitchFamily="18"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onstantia" panose="02030602050306030303" pitchFamily="18"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onstantia" panose="02030602050306030303" pitchFamily="18"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onstantia" panose="02030602050306030303" pitchFamily="18" charset="0"/>
        <a:ea typeface="+mn-ea"/>
        <a:cs typeface="Arial" panose="020B0604020202020204" pitchFamily="34" charset="0"/>
      </a:defRPr>
    </a:lvl5pPr>
    <a:lvl6pPr marL="2286000" algn="l" defTabSz="914400" rtl="0" eaLnBrk="1" latinLnBrk="0" hangingPunct="1">
      <a:defRPr kern="1200">
        <a:solidFill>
          <a:schemeClr val="tx1"/>
        </a:solidFill>
        <a:latin typeface="Constantia" panose="02030602050306030303" pitchFamily="18" charset="0"/>
        <a:ea typeface="+mn-ea"/>
        <a:cs typeface="Arial" panose="020B0604020202020204" pitchFamily="34" charset="0"/>
      </a:defRPr>
    </a:lvl6pPr>
    <a:lvl7pPr marL="2743200" algn="l" defTabSz="914400" rtl="0" eaLnBrk="1" latinLnBrk="0" hangingPunct="1">
      <a:defRPr kern="1200">
        <a:solidFill>
          <a:schemeClr val="tx1"/>
        </a:solidFill>
        <a:latin typeface="Constantia" panose="02030602050306030303" pitchFamily="18" charset="0"/>
        <a:ea typeface="+mn-ea"/>
        <a:cs typeface="Arial" panose="020B0604020202020204" pitchFamily="34" charset="0"/>
      </a:defRPr>
    </a:lvl7pPr>
    <a:lvl8pPr marL="3200400" algn="l" defTabSz="914400" rtl="0" eaLnBrk="1" latinLnBrk="0" hangingPunct="1">
      <a:defRPr kern="1200">
        <a:solidFill>
          <a:schemeClr val="tx1"/>
        </a:solidFill>
        <a:latin typeface="Constantia" panose="02030602050306030303" pitchFamily="18" charset="0"/>
        <a:ea typeface="+mn-ea"/>
        <a:cs typeface="Arial" panose="020B0604020202020204" pitchFamily="34" charset="0"/>
      </a:defRPr>
    </a:lvl8pPr>
    <a:lvl9pPr marL="3657600" algn="l" defTabSz="914400" rtl="0" eaLnBrk="1" latinLnBrk="0" hangingPunct="1">
      <a:defRPr kern="1200">
        <a:solidFill>
          <a:schemeClr val="tx1"/>
        </a:solidFill>
        <a:latin typeface="Constantia" panose="02030602050306030303" pitchFamily="18"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11" autoAdjust="0"/>
    <p:restoredTop sz="91569" autoAdjust="0"/>
  </p:normalViewPr>
  <p:slideViewPr>
    <p:cSldViewPr>
      <p:cViewPr varScale="1">
        <p:scale>
          <a:sx n="123" d="100"/>
          <a:sy n="123" d="100"/>
        </p:scale>
        <p:origin x="1432" y="1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3426" name="Rectangle 2">
            <a:extLst>
              <a:ext uri="{FF2B5EF4-FFF2-40B4-BE49-F238E27FC236}">
                <a16:creationId xmlns:a16="http://schemas.microsoft.com/office/drawing/2014/main" id="{06001861-FAAF-1B4F-BC14-40D306FB46A2}"/>
              </a:ext>
            </a:extLst>
          </p:cNvPr>
          <p:cNvSpPr>
            <a:spLocks noGrp="1" noChangeArrowheads="1"/>
          </p:cNvSpPr>
          <p:nvPr>
            <p:ph type="ctrTitle"/>
          </p:nvPr>
        </p:nvSpPr>
        <p:spPr>
          <a:xfrm>
            <a:off x="914400" y="1524000"/>
            <a:ext cx="7623175" cy="1752600"/>
          </a:xfrm>
        </p:spPr>
        <p:txBody>
          <a:bodyPr/>
          <a:lstStyle>
            <a:lvl1pPr>
              <a:defRPr sz="5000"/>
            </a:lvl1pPr>
          </a:lstStyle>
          <a:p>
            <a:pPr lvl="0"/>
            <a:r>
              <a:rPr lang="en-US" altLang="en-US" noProof="0"/>
              <a:t>Click to edit Master title style</a:t>
            </a:r>
          </a:p>
        </p:txBody>
      </p:sp>
      <p:sp>
        <p:nvSpPr>
          <p:cNvPr id="103427" name="Rectangle 3">
            <a:extLst>
              <a:ext uri="{FF2B5EF4-FFF2-40B4-BE49-F238E27FC236}">
                <a16:creationId xmlns:a16="http://schemas.microsoft.com/office/drawing/2014/main" id="{2B146401-DC53-B345-AA8F-BD2EC821CA27}"/>
              </a:ext>
            </a:extLst>
          </p:cNvPr>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2800"/>
            </a:lvl1pPr>
          </a:lstStyle>
          <a:p>
            <a:pPr lvl="0"/>
            <a:r>
              <a:rPr lang="en-US" altLang="en-US" noProof="0"/>
              <a:t>Click to edit Master subtitle style</a:t>
            </a:r>
          </a:p>
        </p:txBody>
      </p:sp>
      <p:sp>
        <p:nvSpPr>
          <p:cNvPr id="103428" name="Rectangle 4">
            <a:extLst>
              <a:ext uri="{FF2B5EF4-FFF2-40B4-BE49-F238E27FC236}">
                <a16:creationId xmlns:a16="http://schemas.microsoft.com/office/drawing/2014/main" id="{7E5BDA53-8352-394F-A588-87D93C987A27}"/>
              </a:ext>
            </a:extLst>
          </p:cNvPr>
          <p:cNvSpPr>
            <a:spLocks noGrp="1" noChangeArrowheads="1"/>
          </p:cNvSpPr>
          <p:nvPr>
            <p:ph type="dt" sz="half" idx="2"/>
          </p:nvPr>
        </p:nvSpPr>
        <p:spPr/>
        <p:txBody>
          <a:bodyPr/>
          <a:lstStyle>
            <a:lvl1pPr>
              <a:defRPr/>
            </a:lvl1pPr>
          </a:lstStyle>
          <a:p>
            <a:endParaRPr lang="en-US" altLang="en-US"/>
          </a:p>
        </p:txBody>
      </p:sp>
      <p:sp>
        <p:nvSpPr>
          <p:cNvPr id="103429" name="Rectangle 5">
            <a:extLst>
              <a:ext uri="{FF2B5EF4-FFF2-40B4-BE49-F238E27FC236}">
                <a16:creationId xmlns:a16="http://schemas.microsoft.com/office/drawing/2014/main" id="{A626567E-D71A-A14C-8EF5-36848B70FB79}"/>
              </a:ext>
            </a:extLst>
          </p:cNvPr>
          <p:cNvSpPr>
            <a:spLocks noGrp="1" noChangeArrowheads="1"/>
          </p:cNvSpPr>
          <p:nvPr>
            <p:ph type="ftr" sz="quarter" idx="3"/>
          </p:nvPr>
        </p:nvSpPr>
        <p:spPr>
          <a:xfrm>
            <a:off x="3124200" y="6243638"/>
            <a:ext cx="2895600" cy="457200"/>
          </a:xfrm>
        </p:spPr>
        <p:txBody>
          <a:bodyPr/>
          <a:lstStyle>
            <a:lvl1pPr>
              <a:defRPr/>
            </a:lvl1pPr>
          </a:lstStyle>
          <a:p>
            <a:endParaRPr lang="en-US" altLang="en-US"/>
          </a:p>
        </p:txBody>
      </p:sp>
      <p:sp>
        <p:nvSpPr>
          <p:cNvPr id="103430" name="Rectangle 6">
            <a:extLst>
              <a:ext uri="{FF2B5EF4-FFF2-40B4-BE49-F238E27FC236}">
                <a16:creationId xmlns:a16="http://schemas.microsoft.com/office/drawing/2014/main" id="{996C7FAA-4B0C-6742-A26C-BAD0081DA96F}"/>
              </a:ext>
            </a:extLst>
          </p:cNvPr>
          <p:cNvSpPr>
            <a:spLocks noGrp="1" noChangeArrowheads="1"/>
          </p:cNvSpPr>
          <p:nvPr>
            <p:ph type="sldNum" sz="quarter" idx="4"/>
          </p:nvPr>
        </p:nvSpPr>
        <p:spPr/>
        <p:txBody>
          <a:bodyPr/>
          <a:lstStyle>
            <a:lvl1pPr>
              <a:defRPr/>
            </a:lvl1pPr>
          </a:lstStyle>
          <a:p>
            <a:fld id="{8C3E6BAF-550F-9D41-B7F8-65DD0791ADE2}" type="slidenum">
              <a:rPr lang="en-US" altLang="en-US"/>
              <a:pPr/>
              <a:t>‹#›</a:t>
            </a:fld>
            <a:endParaRPr lang="en-US" altLang="en-US"/>
          </a:p>
        </p:txBody>
      </p:sp>
      <p:sp>
        <p:nvSpPr>
          <p:cNvPr id="103431" name="Freeform 7">
            <a:extLst>
              <a:ext uri="{FF2B5EF4-FFF2-40B4-BE49-F238E27FC236}">
                <a16:creationId xmlns:a16="http://schemas.microsoft.com/office/drawing/2014/main" id="{606FB544-B803-F549-B1C9-230B1E82E4F6}"/>
              </a:ext>
            </a:extLst>
          </p:cNvPr>
          <p:cNvSpPr>
            <a:spLocks noChangeArrowheads="1"/>
          </p:cNvSpPr>
          <p:nvPr/>
        </p:nvSpPr>
        <p:spPr bwMode="auto">
          <a:xfrm>
            <a:off x="609600" y="1219200"/>
            <a:ext cx="7924800" cy="914400"/>
          </a:xfrm>
          <a:custGeom>
            <a:avLst/>
            <a:gdLst>
              <a:gd name="T0" fmla="*/ 0 w 1000"/>
              <a:gd name="T1" fmla="*/ 1000 h 1000"/>
              <a:gd name="T2" fmla="*/ 0 w 1000"/>
              <a:gd name="T3" fmla="*/ 0 h 1000"/>
              <a:gd name="T4" fmla="*/ 1000 w 1000"/>
              <a:gd name="T5" fmla="*/ 0 h 1000"/>
            </a:gdLst>
            <a:ahLst/>
            <a:cxnLst>
              <a:cxn ang="0">
                <a:pos x="T0" y="T1"/>
              </a:cxn>
              <a:cxn ang="0">
                <a:pos x="T2" y="T3"/>
              </a:cxn>
              <a:cxn ang="0">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432" name="Line 8">
            <a:extLst>
              <a:ext uri="{FF2B5EF4-FFF2-40B4-BE49-F238E27FC236}">
                <a16:creationId xmlns:a16="http://schemas.microsoft.com/office/drawing/2014/main" id="{F2186DEB-9E8E-304F-8919-0744B07A48BA}"/>
              </a:ext>
            </a:extLst>
          </p:cNvPr>
          <p:cNvSpPr>
            <a:spLocks noChangeShapeType="1"/>
          </p:cNvSpPr>
          <p:nvPr/>
        </p:nvSpPr>
        <p:spPr bwMode="auto">
          <a:xfrm>
            <a:off x="1981200" y="3962400"/>
            <a:ext cx="6511925" cy="0"/>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D10A3A-8B61-8149-9853-B83F9DCBFA0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7ED3EDB-370C-0B40-9EC7-2CE21890DC13}"/>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B3DCCD3-FDAA-8842-9CBB-7F9FE450D887}"/>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7045F583-3C5C-A44F-97D8-F70A3BBBAA3A}"/>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26A4581B-9187-AD41-9CE6-7165881EE0B2}"/>
              </a:ext>
            </a:extLst>
          </p:cNvPr>
          <p:cNvSpPr>
            <a:spLocks noGrp="1"/>
          </p:cNvSpPr>
          <p:nvPr>
            <p:ph type="sldNum" sz="quarter" idx="12"/>
          </p:nvPr>
        </p:nvSpPr>
        <p:spPr/>
        <p:txBody>
          <a:bodyPr/>
          <a:lstStyle>
            <a:lvl1pPr>
              <a:defRPr/>
            </a:lvl1pPr>
          </a:lstStyle>
          <a:p>
            <a:fld id="{A43EABD2-D723-7640-8687-FE475253A5EE}" type="slidenum">
              <a:rPr lang="en-US" altLang="en-US"/>
              <a:pPr/>
              <a:t>‹#›</a:t>
            </a:fld>
            <a:endParaRPr lang="en-US" altLang="en-US"/>
          </a:p>
        </p:txBody>
      </p:sp>
    </p:spTree>
    <p:extLst>
      <p:ext uri="{BB962C8B-B14F-4D97-AF65-F5344CB8AC3E}">
        <p14:creationId xmlns:p14="http://schemas.microsoft.com/office/powerpoint/2010/main" val="30817797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3BED461-B078-714C-94FD-2F75C8F75D70}"/>
              </a:ext>
            </a:extLst>
          </p:cNvPr>
          <p:cNvSpPr>
            <a:spLocks noGrp="1"/>
          </p:cNvSpPr>
          <p:nvPr>
            <p:ph type="title" orient="vert"/>
          </p:nvPr>
        </p:nvSpPr>
        <p:spPr>
          <a:xfrm>
            <a:off x="6629400" y="277813"/>
            <a:ext cx="2057400" cy="5853112"/>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1B7089B-727D-1D4B-B0D8-8957771DE8B1}"/>
              </a:ext>
            </a:extLst>
          </p:cNvPr>
          <p:cNvSpPr>
            <a:spLocks noGrp="1"/>
          </p:cNvSpPr>
          <p:nvPr>
            <p:ph type="body" orient="vert" idx="1"/>
          </p:nvPr>
        </p:nvSpPr>
        <p:spPr>
          <a:xfrm>
            <a:off x="457200" y="277813"/>
            <a:ext cx="6019800" cy="585311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EDE85F-CF59-704A-A9E3-072F50D96569}"/>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C1A8FF5E-057E-4D49-A825-5D4229D2A030}"/>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5B6B298A-FEB6-A94E-93AC-C58C656C127B}"/>
              </a:ext>
            </a:extLst>
          </p:cNvPr>
          <p:cNvSpPr>
            <a:spLocks noGrp="1"/>
          </p:cNvSpPr>
          <p:nvPr>
            <p:ph type="sldNum" sz="quarter" idx="12"/>
          </p:nvPr>
        </p:nvSpPr>
        <p:spPr/>
        <p:txBody>
          <a:bodyPr/>
          <a:lstStyle>
            <a:lvl1pPr>
              <a:defRPr/>
            </a:lvl1pPr>
          </a:lstStyle>
          <a:p>
            <a:fld id="{86514311-2161-A242-91FD-2D53EBB98E21}" type="slidenum">
              <a:rPr lang="en-US" altLang="en-US"/>
              <a:pPr/>
              <a:t>‹#›</a:t>
            </a:fld>
            <a:endParaRPr lang="en-US" altLang="en-US"/>
          </a:p>
        </p:txBody>
      </p:sp>
    </p:spTree>
    <p:extLst>
      <p:ext uri="{BB962C8B-B14F-4D97-AF65-F5344CB8AC3E}">
        <p14:creationId xmlns:p14="http://schemas.microsoft.com/office/powerpoint/2010/main" val="37088549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093DC-3B48-2C4A-9097-FC0E4323B2F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FAD3155-816B-F347-8955-F68CE5861AD3}"/>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3CA8C25-B64D-AD47-A313-34A04687AEBA}"/>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BE1B051E-3D93-BF41-AFAA-D0D6961E490A}"/>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E069B273-4F26-BB4D-B0BC-7E1C6C765A04}"/>
              </a:ext>
            </a:extLst>
          </p:cNvPr>
          <p:cNvSpPr>
            <a:spLocks noGrp="1"/>
          </p:cNvSpPr>
          <p:nvPr>
            <p:ph type="sldNum" sz="quarter" idx="12"/>
          </p:nvPr>
        </p:nvSpPr>
        <p:spPr/>
        <p:txBody>
          <a:bodyPr/>
          <a:lstStyle>
            <a:lvl1pPr>
              <a:defRPr/>
            </a:lvl1pPr>
          </a:lstStyle>
          <a:p>
            <a:fld id="{BC321B8C-52A0-D240-867F-6E258CF08A8E}" type="slidenum">
              <a:rPr lang="en-US" altLang="en-US"/>
              <a:pPr/>
              <a:t>‹#›</a:t>
            </a:fld>
            <a:endParaRPr lang="en-US" altLang="en-US"/>
          </a:p>
        </p:txBody>
      </p:sp>
    </p:spTree>
    <p:extLst>
      <p:ext uri="{BB962C8B-B14F-4D97-AF65-F5344CB8AC3E}">
        <p14:creationId xmlns:p14="http://schemas.microsoft.com/office/powerpoint/2010/main" val="31665006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B06EEB-57F9-5D49-B78A-F6F00A185CEA}"/>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7581DA0-4887-B340-9907-945E7344742F}"/>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Date Placeholder 3">
            <a:extLst>
              <a:ext uri="{FF2B5EF4-FFF2-40B4-BE49-F238E27FC236}">
                <a16:creationId xmlns:a16="http://schemas.microsoft.com/office/drawing/2014/main" id="{A64929D5-4638-B147-81FB-4D8128B9D4DD}"/>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C7957691-3D6B-1346-ABC4-893F144B9CEE}"/>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35269A24-C160-4340-A8E1-0F6B20CC559C}"/>
              </a:ext>
            </a:extLst>
          </p:cNvPr>
          <p:cNvSpPr>
            <a:spLocks noGrp="1"/>
          </p:cNvSpPr>
          <p:nvPr>
            <p:ph type="sldNum" sz="quarter" idx="12"/>
          </p:nvPr>
        </p:nvSpPr>
        <p:spPr/>
        <p:txBody>
          <a:bodyPr/>
          <a:lstStyle>
            <a:lvl1pPr>
              <a:defRPr/>
            </a:lvl1pPr>
          </a:lstStyle>
          <a:p>
            <a:fld id="{72DC6909-5CB8-FB40-A208-FD8094EDB6BF}" type="slidenum">
              <a:rPr lang="en-US" altLang="en-US"/>
              <a:pPr/>
              <a:t>‹#›</a:t>
            </a:fld>
            <a:endParaRPr lang="en-US" altLang="en-US"/>
          </a:p>
        </p:txBody>
      </p:sp>
    </p:spTree>
    <p:extLst>
      <p:ext uri="{BB962C8B-B14F-4D97-AF65-F5344CB8AC3E}">
        <p14:creationId xmlns:p14="http://schemas.microsoft.com/office/powerpoint/2010/main" val="35352096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76A597-C82D-7E47-9036-4B9FED7059F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109D334-EEC3-B945-A6BA-3937EF837758}"/>
              </a:ext>
            </a:extLst>
          </p:cNvPr>
          <p:cNvSpPr>
            <a:spLocks noGrp="1"/>
          </p:cNvSpPr>
          <p:nvPr>
            <p:ph sz="half" idx="1"/>
          </p:nvPr>
        </p:nvSpPr>
        <p:spPr>
          <a:xfrm>
            <a:off x="457200" y="1600200"/>
            <a:ext cx="4038600" cy="45307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7E40B89-954E-B54B-A979-692EBBBCC10A}"/>
              </a:ext>
            </a:extLst>
          </p:cNvPr>
          <p:cNvSpPr>
            <a:spLocks noGrp="1"/>
          </p:cNvSpPr>
          <p:nvPr>
            <p:ph sz="half" idx="2"/>
          </p:nvPr>
        </p:nvSpPr>
        <p:spPr>
          <a:xfrm>
            <a:off x="4648200" y="1600200"/>
            <a:ext cx="4038600" cy="45307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C37E544-6347-1B48-81A0-C3476CCA8734}"/>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C2F4AF4E-7956-A049-8E61-008832D452C1}"/>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21B3A753-8DB7-3541-A586-324FE05C397A}"/>
              </a:ext>
            </a:extLst>
          </p:cNvPr>
          <p:cNvSpPr>
            <a:spLocks noGrp="1"/>
          </p:cNvSpPr>
          <p:nvPr>
            <p:ph type="sldNum" sz="quarter" idx="12"/>
          </p:nvPr>
        </p:nvSpPr>
        <p:spPr/>
        <p:txBody>
          <a:bodyPr/>
          <a:lstStyle>
            <a:lvl1pPr>
              <a:defRPr/>
            </a:lvl1pPr>
          </a:lstStyle>
          <a:p>
            <a:fld id="{1C3048EB-4F2B-6342-A00F-C52B34A27DD6}" type="slidenum">
              <a:rPr lang="en-US" altLang="en-US"/>
              <a:pPr/>
              <a:t>‹#›</a:t>
            </a:fld>
            <a:endParaRPr lang="en-US" altLang="en-US"/>
          </a:p>
        </p:txBody>
      </p:sp>
    </p:spTree>
    <p:extLst>
      <p:ext uri="{BB962C8B-B14F-4D97-AF65-F5344CB8AC3E}">
        <p14:creationId xmlns:p14="http://schemas.microsoft.com/office/powerpoint/2010/main" val="2444285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E65F24-98D6-D947-982B-959401B47898}"/>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C957CC0-1906-FD48-B7B4-BD4B27A92F84}"/>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A14A5AB-AB64-1249-857E-0EFA201001BC}"/>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2FCC270-4D95-FA4F-BA73-A910815660F1}"/>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552DAE25-95F9-7B49-8140-19F7E51C8F93}"/>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128A632-D8AA-6742-86CA-2ACF5B510B39}"/>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180759AA-9130-A541-B276-B9E71BAB9B1B}"/>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6843423D-8D54-174C-B47E-4A269BDFC264}"/>
              </a:ext>
            </a:extLst>
          </p:cNvPr>
          <p:cNvSpPr>
            <a:spLocks noGrp="1"/>
          </p:cNvSpPr>
          <p:nvPr>
            <p:ph type="sldNum" sz="quarter" idx="12"/>
          </p:nvPr>
        </p:nvSpPr>
        <p:spPr/>
        <p:txBody>
          <a:bodyPr/>
          <a:lstStyle>
            <a:lvl1pPr>
              <a:defRPr/>
            </a:lvl1pPr>
          </a:lstStyle>
          <a:p>
            <a:fld id="{E0F62254-91FD-BE4D-A9CA-171AD20CAA68}" type="slidenum">
              <a:rPr lang="en-US" altLang="en-US"/>
              <a:pPr/>
              <a:t>‹#›</a:t>
            </a:fld>
            <a:endParaRPr lang="en-US" altLang="en-US"/>
          </a:p>
        </p:txBody>
      </p:sp>
    </p:spTree>
    <p:extLst>
      <p:ext uri="{BB962C8B-B14F-4D97-AF65-F5344CB8AC3E}">
        <p14:creationId xmlns:p14="http://schemas.microsoft.com/office/powerpoint/2010/main" val="60334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5D377A-0889-9947-9F6B-757C6C8F413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EBCFC60-B953-8E4D-85B4-D0F24602C24C}"/>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51FC91C9-85A6-664E-AE24-E89EEF3C3818}"/>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AD4949F8-EEB8-E349-8573-439B6132D57E}"/>
              </a:ext>
            </a:extLst>
          </p:cNvPr>
          <p:cNvSpPr>
            <a:spLocks noGrp="1"/>
          </p:cNvSpPr>
          <p:nvPr>
            <p:ph type="sldNum" sz="quarter" idx="12"/>
          </p:nvPr>
        </p:nvSpPr>
        <p:spPr/>
        <p:txBody>
          <a:bodyPr/>
          <a:lstStyle>
            <a:lvl1pPr>
              <a:defRPr/>
            </a:lvl1pPr>
          </a:lstStyle>
          <a:p>
            <a:fld id="{E3B6BA9B-BC40-7C49-83F6-C07933C8115C}" type="slidenum">
              <a:rPr lang="en-US" altLang="en-US"/>
              <a:pPr/>
              <a:t>‹#›</a:t>
            </a:fld>
            <a:endParaRPr lang="en-US" altLang="en-US"/>
          </a:p>
        </p:txBody>
      </p:sp>
    </p:spTree>
    <p:extLst>
      <p:ext uri="{BB962C8B-B14F-4D97-AF65-F5344CB8AC3E}">
        <p14:creationId xmlns:p14="http://schemas.microsoft.com/office/powerpoint/2010/main" val="31756520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6D91004-F737-2A4C-9825-0852B74E9BE9}"/>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E0BCFCE4-D913-D949-8A60-A5D7B9AB6594}"/>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F5183666-33B6-E749-A534-9597C0534376}"/>
              </a:ext>
            </a:extLst>
          </p:cNvPr>
          <p:cNvSpPr>
            <a:spLocks noGrp="1"/>
          </p:cNvSpPr>
          <p:nvPr>
            <p:ph type="sldNum" sz="quarter" idx="12"/>
          </p:nvPr>
        </p:nvSpPr>
        <p:spPr/>
        <p:txBody>
          <a:bodyPr/>
          <a:lstStyle>
            <a:lvl1pPr>
              <a:defRPr/>
            </a:lvl1pPr>
          </a:lstStyle>
          <a:p>
            <a:fld id="{A6B8EA60-760C-2C4B-BB8D-22F68A10C250}" type="slidenum">
              <a:rPr lang="en-US" altLang="en-US"/>
              <a:pPr/>
              <a:t>‹#›</a:t>
            </a:fld>
            <a:endParaRPr lang="en-US" altLang="en-US"/>
          </a:p>
        </p:txBody>
      </p:sp>
    </p:spTree>
    <p:extLst>
      <p:ext uri="{BB962C8B-B14F-4D97-AF65-F5344CB8AC3E}">
        <p14:creationId xmlns:p14="http://schemas.microsoft.com/office/powerpoint/2010/main" val="25410816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69D86-1A6A-784F-BE4D-45CCF5BAC02A}"/>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F4950FE-17F5-9E4C-A2A0-A491B45F47E5}"/>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C1C0833-22CA-F747-8467-E55754698D63}"/>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69FDB86-270A-FB41-AC22-49A20689867D}"/>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B33A423F-C1EA-8C43-B852-6E2F8028D3B6}"/>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E621F930-CDBC-1C43-B46E-C803180F774F}"/>
              </a:ext>
            </a:extLst>
          </p:cNvPr>
          <p:cNvSpPr>
            <a:spLocks noGrp="1"/>
          </p:cNvSpPr>
          <p:nvPr>
            <p:ph type="sldNum" sz="quarter" idx="12"/>
          </p:nvPr>
        </p:nvSpPr>
        <p:spPr/>
        <p:txBody>
          <a:bodyPr/>
          <a:lstStyle>
            <a:lvl1pPr>
              <a:defRPr/>
            </a:lvl1pPr>
          </a:lstStyle>
          <a:p>
            <a:fld id="{6AD720D2-D700-8D41-A5C3-1C7DAA614438}" type="slidenum">
              <a:rPr lang="en-US" altLang="en-US"/>
              <a:pPr/>
              <a:t>‹#›</a:t>
            </a:fld>
            <a:endParaRPr lang="en-US" altLang="en-US"/>
          </a:p>
        </p:txBody>
      </p:sp>
    </p:spTree>
    <p:extLst>
      <p:ext uri="{BB962C8B-B14F-4D97-AF65-F5344CB8AC3E}">
        <p14:creationId xmlns:p14="http://schemas.microsoft.com/office/powerpoint/2010/main" val="37999344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8466EE-0140-2241-ABA4-2B25075E9D65}"/>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3FF601E-1DFC-0343-B682-8047C59C57EE}"/>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FF5A690-AD27-6746-BF7E-CAADC2BC4315}"/>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1A03F19-5332-BA4B-848D-B02D0ADB62CE}"/>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0961ECA2-AC83-C147-971E-BBD08F9417CE}"/>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564B9329-DB27-F941-B13D-5CDBE4AA7C1F}"/>
              </a:ext>
            </a:extLst>
          </p:cNvPr>
          <p:cNvSpPr>
            <a:spLocks noGrp="1"/>
          </p:cNvSpPr>
          <p:nvPr>
            <p:ph type="sldNum" sz="quarter" idx="12"/>
          </p:nvPr>
        </p:nvSpPr>
        <p:spPr/>
        <p:txBody>
          <a:bodyPr/>
          <a:lstStyle>
            <a:lvl1pPr>
              <a:defRPr/>
            </a:lvl1pPr>
          </a:lstStyle>
          <a:p>
            <a:fld id="{40F92907-BE96-CD47-8159-5A2F917C4152}" type="slidenum">
              <a:rPr lang="en-US" altLang="en-US"/>
              <a:pPr/>
              <a:t>‹#›</a:t>
            </a:fld>
            <a:endParaRPr lang="en-US" altLang="en-US"/>
          </a:p>
        </p:txBody>
      </p:sp>
    </p:spTree>
    <p:extLst>
      <p:ext uri="{BB962C8B-B14F-4D97-AF65-F5344CB8AC3E}">
        <p14:creationId xmlns:p14="http://schemas.microsoft.com/office/powerpoint/2010/main" val="34291306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02" name="Rectangle 2">
            <a:extLst>
              <a:ext uri="{FF2B5EF4-FFF2-40B4-BE49-F238E27FC236}">
                <a16:creationId xmlns:a16="http://schemas.microsoft.com/office/drawing/2014/main" id="{A4640D34-F637-E143-9A3E-A6F1B40BAA4F}"/>
              </a:ext>
            </a:extLst>
          </p:cNvPr>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102403" name="Rectangle 3">
            <a:extLst>
              <a:ext uri="{FF2B5EF4-FFF2-40B4-BE49-F238E27FC236}">
                <a16:creationId xmlns:a16="http://schemas.microsoft.com/office/drawing/2014/main" id="{A4F9F3E1-5742-1E4C-BE8E-E1ECC839FF00}"/>
              </a:ext>
            </a:extLst>
          </p:cNvPr>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404" name="Rectangle 4">
            <a:extLst>
              <a:ext uri="{FF2B5EF4-FFF2-40B4-BE49-F238E27FC236}">
                <a16:creationId xmlns:a16="http://schemas.microsoft.com/office/drawing/2014/main" id="{462E4926-AE0C-DD48-AF63-B6A5FCFD513D}"/>
              </a:ext>
            </a:extLst>
          </p:cNvPr>
          <p:cNvSpPr>
            <a:spLocks noGrp="1" noChangeArrowheads="1"/>
          </p:cNvSpPr>
          <p:nvPr>
            <p:ph type="dt" sz="half" idx="2"/>
          </p:nvPr>
        </p:nvSpPr>
        <p:spPr bwMode="auto">
          <a:xfrm>
            <a:off x="457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mj-lt"/>
              </a:defRPr>
            </a:lvl1pPr>
          </a:lstStyle>
          <a:p>
            <a:endParaRPr lang="en-US" altLang="en-US"/>
          </a:p>
        </p:txBody>
      </p:sp>
      <p:sp>
        <p:nvSpPr>
          <p:cNvPr id="102405" name="Rectangle 5">
            <a:extLst>
              <a:ext uri="{FF2B5EF4-FFF2-40B4-BE49-F238E27FC236}">
                <a16:creationId xmlns:a16="http://schemas.microsoft.com/office/drawing/2014/main" id="{D981A8F7-BE8A-F44B-A622-C209185D3B57}"/>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200">
                <a:latin typeface="+mj-lt"/>
              </a:defRPr>
            </a:lvl1pPr>
          </a:lstStyle>
          <a:p>
            <a:endParaRPr lang="en-US" altLang="en-US"/>
          </a:p>
        </p:txBody>
      </p:sp>
      <p:sp>
        <p:nvSpPr>
          <p:cNvPr id="102406" name="Rectangle 6">
            <a:extLst>
              <a:ext uri="{FF2B5EF4-FFF2-40B4-BE49-F238E27FC236}">
                <a16:creationId xmlns:a16="http://schemas.microsoft.com/office/drawing/2014/main" id="{3246DF40-17A8-204D-9328-3A383F481162}"/>
              </a:ext>
            </a:extLst>
          </p:cNvPr>
          <p:cNvSpPr>
            <a:spLocks noGrp="1" noChangeArrowheads="1"/>
          </p:cNvSpPr>
          <p:nvPr>
            <p:ph type="sldNum" sz="quarter" idx="4"/>
          </p:nvPr>
        </p:nvSpPr>
        <p:spPr bwMode="auto">
          <a:xfrm>
            <a:off x="6553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mj-lt"/>
              </a:defRPr>
            </a:lvl1pPr>
          </a:lstStyle>
          <a:p>
            <a:fld id="{60B2CE0A-E0B4-C64C-8929-FF2090B8F325}" type="slidenum">
              <a:rPr lang="en-US" altLang="en-US"/>
              <a:pPr/>
              <a:t>‹#›</a:t>
            </a:fld>
            <a:endParaRPr lang="en-US" altLang="en-US"/>
          </a:p>
        </p:txBody>
      </p:sp>
      <p:sp>
        <p:nvSpPr>
          <p:cNvPr id="102407" name="Freeform 7">
            <a:extLst>
              <a:ext uri="{FF2B5EF4-FFF2-40B4-BE49-F238E27FC236}">
                <a16:creationId xmlns:a16="http://schemas.microsoft.com/office/drawing/2014/main" id="{3E1FC610-B041-0142-A6EB-4F4FB92EABA2}"/>
              </a:ext>
            </a:extLst>
          </p:cNvPr>
          <p:cNvSpPr>
            <a:spLocks noChangeArrowheads="1"/>
          </p:cNvSpPr>
          <p:nvPr/>
        </p:nvSpPr>
        <p:spPr bwMode="auto">
          <a:xfrm>
            <a:off x="381000" y="228600"/>
            <a:ext cx="8229600" cy="609600"/>
          </a:xfrm>
          <a:custGeom>
            <a:avLst/>
            <a:gdLst>
              <a:gd name="T0" fmla="*/ 0 w 1000"/>
              <a:gd name="T1" fmla="*/ 1000 h 1000"/>
              <a:gd name="T2" fmla="*/ 0 w 1000"/>
              <a:gd name="T3" fmla="*/ 0 h 1000"/>
              <a:gd name="T4" fmla="*/ 1000 w 1000"/>
              <a:gd name="T5" fmla="*/ 0 h 1000"/>
            </a:gdLst>
            <a:ahLst/>
            <a:cxnLst>
              <a:cxn ang="0">
                <a:pos x="T0" y="T1"/>
              </a:cxn>
              <a:cxn ang="0">
                <a:pos x="T2" y="T3"/>
              </a:cxn>
              <a:cxn ang="0">
                <a:pos x="T4" y="T5"/>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2408" name="Line 8">
            <a:extLst>
              <a:ext uri="{FF2B5EF4-FFF2-40B4-BE49-F238E27FC236}">
                <a16:creationId xmlns:a16="http://schemas.microsoft.com/office/drawing/2014/main" id="{6650EBB8-31B2-774B-95D9-0F7E92803651}"/>
              </a:ext>
            </a:extLst>
          </p:cNvPr>
          <p:cNvSpPr>
            <a:spLocks noChangeShapeType="1"/>
          </p:cNvSpPr>
          <p:nvPr/>
        </p:nvSpPr>
        <p:spPr bwMode="auto">
          <a:xfrm>
            <a:off x="457200" y="6172200"/>
            <a:ext cx="8229600" cy="0"/>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xStyles>
    <p:titleStyle>
      <a:lvl1pPr algn="l" rtl="0" fontAlgn="base">
        <a:spcBef>
          <a:spcPct val="0"/>
        </a:spcBef>
        <a:spcAft>
          <a:spcPct val="0"/>
        </a:spcAft>
        <a:defRPr sz="4200" kern="1200">
          <a:solidFill>
            <a:schemeClr val="tx2"/>
          </a:solidFill>
          <a:latin typeface="+mj-lt"/>
          <a:ea typeface="+mj-ea"/>
          <a:cs typeface="+mj-cs"/>
        </a:defRPr>
      </a:lvl1pPr>
      <a:lvl2pPr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2pPr>
      <a:lvl3pPr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3pPr>
      <a:lvl4pPr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4pPr>
      <a:lvl5pPr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5pPr>
      <a:lvl6pPr marL="457200"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6pPr>
      <a:lvl7pPr marL="914400"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7pPr>
      <a:lvl8pPr marL="1371600"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8pPr>
      <a:lvl9pPr marL="1828800"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9pPr>
    </p:titleStyle>
    <p:bodyStyle>
      <a:lvl1pPr marL="342900" indent="-342900" algn="l" rtl="0" fontAlgn="base">
        <a:spcBef>
          <a:spcPct val="20000"/>
        </a:spcBef>
        <a:spcAft>
          <a:spcPct val="0"/>
        </a:spcAft>
        <a:buClr>
          <a:schemeClr val="accent1"/>
        </a:buClr>
        <a:buSzPct val="65000"/>
        <a:buFont typeface="Wingdings" pitchFamily="2" charset="2"/>
        <a:buChar char="n"/>
        <a:defRPr sz="3000" kern="1200">
          <a:solidFill>
            <a:schemeClr val="tx1"/>
          </a:solidFill>
          <a:latin typeface="+mn-lt"/>
          <a:ea typeface="+mn-ea"/>
          <a:cs typeface="+mn-cs"/>
        </a:defRPr>
      </a:lvl1pPr>
      <a:lvl2pPr marL="669925" indent="-325438" algn="l" rtl="0" fontAlgn="base">
        <a:spcBef>
          <a:spcPct val="20000"/>
        </a:spcBef>
        <a:spcAft>
          <a:spcPct val="0"/>
        </a:spcAft>
        <a:buClr>
          <a:schemeClr val="accent2"/>
        </a:buClr>
        <a:buSzPct val="60000"/>
        <a:buFont typeface="Wingdings" pitchFamily="2" charset="2"/>
        <a:buChar char="q"/>
        <a:defRPr sz="2600" kern="1200">
          <a:solidFill>
            <a:schemeClr val="tx1"/>
          </a:solidFill>
          <a:latin typeface="+mn-lt"/>
          <a:ea typeface="+mn-ea"/>
          <a:cs typeface="+mn-cs"/>
        </a:defRPr>
      </a:lvl2pPr>
      <a:lvl3pPr marL="1022350" indent="-350838" algn="l" rtl="0" fontAlgn="base">
        <a:spcBef>
          <a:spcPct val="20000"/>
        </a:spcBef>
        <a:spcAft>
          <a:spcPct val="0"/>
        </a:spcAft>
        <a:buClr>
          <a:schemeClr val="accent1"/>
        </a:buClr>
        <a:buSzPct val="65000"/>
        <a:buFont typeface="Wingdings" pitchFamily="2" charset="2"/>
        <a:buChar char="n"/>
        <a:defRPr sz="2200" kern="1200">
          <a:solidFill>
            <a:schemeClr val="tx1"/>
          </a:solidFill>
          <a:latin typeface="+mn-lt"/>
          <a:ea typeface="+mn-ea"/>
          <a:cs typeface="+mn-cs"/>
        </a:defRPr>
      </a:lvl3pPr>
      <a:lvl4pPr marL="1339850" indent="-315913" algn="l" rtl="0" fontAlgn="base">
        <a:spcBef>
          <a:spcPct val="20000"/>
        </a:spcBef>
        <a:spcAft>
          <a:spcPct val="0"/>
        </a:spcAft>
        <a:buClr>
          <a:schemeClr val="accent2"/>
        </a:buClr>
        <a:buSzPct val="70000"/>
        <a:buFont typeface="Wingdings" pitchFamily="2" charset="2"/>
        <a:buChar char="q"/>
        <a:defRPr sz="2000" kern="1200">
          <a:solidFill>
            <a:schemeClr val="tx1"/>
          </a:solidFill>
          <a:latin typeface="+mn-lt"/>
          <a:ea typeface="+mn-ea"/>
          <a:cs typeface="+mn-cs"/>
        </a:defRPr>
      </a:lvl4pPr>
      <a:lvl5pPr marL="1681163" indent="-339725" algn="l" rtl="0" fontAlgn="base">
        <a:spcBef>
          <a:spcPct val="20000"/>
        </a:spcBef>
        <a:spcAft>
          <a:spcPct val="0"/>
        </a:spcAft>
        <a:buClr>
          <a:schemeClr val="accent1"/>
        </a:buClr>
        <a:buSzPct val="75000"/>
        <a:buFont typeface="Wingdings"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descr="RG048">
            <a:extLst>
              <a:ext uri="{FF2B5EF4-FFF2-40B4-BE49-F238E27FC236}">
                <a16:creationId xmlns:a16="http://schemas.microsoft.com/office/drawing/2014/main" id="{261F1815-9CC0-2D4A-BF55-6E44F6B87F07}"/>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3200400" cy="6781800"/>
          </a:xfrm>
          <a:prstGeom prst="rect">
            <a:avLst/>
          </a:prstGeom>
          <a:noFill/>
          <a:extLst>
            <a:ext uri="{909E8E84-426E-40DD-AFC4-6F175D3DCCD1}">
              <a14:hiddenFill xmlns:a14="http://schemas.microsoft.com/office/drawing/2010/main">
                <a:solidFill>
                  <a:srgbClr val="FFFFFF"/>
                </a:solidFill>
              </a14:hiddenFill>
            </a:ext>
          </a:extLst>
        </p:spPr>
      </p:pic>
      <p:sp>
        <p:nvSpPr>
          <p:cNvPr id="2059" name="Rectangle 11">
            <a:extLst>
              <a:ext uri="{FF2B5EF4-FFF2-40B4-BE49-F238E27FC236}">
                <a16:creationId xmlns:a16="http://schemas.microsoft.com/office/drawing/2014/main" id="{266F38E2-4D53-9E4B-9CF7-61D8CBD56A5F}"/>
              </a:ext>
            </a:extLst>
          </p:cNvPr>
          <p:cNvSpPr>
            <a:spLocks noChangeArrowheads="1"/>
          </p:cNvSpPr>
          <p:nvPr/>
        </p:nvSpPr>
        <p:spPr bwMode="auto">
          <a:xfrm>
            <a:off x="2057400" y="3276600"/>
            <a:ext cx="7086600"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lnSpc>
                <a:spcPct val="90000"/>
              </a:lnSpc>
            </a:pPr>
            <a:r>
              <a:rPr lang="en-US" altLang="en-US" sz="2400" b="1"/>
              <a:t>Lesson 8</a:t>
            </a:r>
          </a:p>
          <a:p>
            <a:pPr algn="ctr">
              <a:lnSpc>
                <a:spcPct val="90000"/>
              </a:lnSpc>
            </a:pPr>
            <a:r>
              <a:rPr lang="en-US" altLang="en-US" sz="2400" b="1"/>
              <a:t>The Evangelist’s Conduct</a:t>
            </a:r>
          </a:p>
          <a:p>
            <a:pPr algn="ctr">
              <a:lnSpc>
                <a:spcPct val="90000"/>
              </a:lnSpc>
            </a:pPr>
            <a:r>
              <a:rPr lang="en-US" altLang="en-US" sz="2400" b="1"/>
              <a:t>by Ralph V. Reynolds</a:t>
            </a:r>
          </a:p>
          <a:p>
            <a:pPr algn="ctr">
              <a:lnSpc>
                <a:spcPct val="90000"/>
              </a:lnSpc>
            </a:pPr>
            <a:r>
              <a:rPr lang="en-US" altLang="en-US" sz="2400" b="1"/>
              <a:t>	</a:t>
            </a:r>
          </a:p>
          <a:p>
            <a:pPr algn="ctr">
              <a:lnSpc>
                <a:spcPct val="90000"/>
              </a:lnSpc>
            </a:pPr>
            <a:r>
              <a:rPr lang="en-US" altLang="en-US" sz="2400" b="1"/>
              <a:t>Global Association of Theological Studies</a:t>
            </a:r>
          </a:p>
        </p:txBody>
      </p:sp>
      <p:sp>
        <p:nvSpPr>
          <p:cNvPr id="2060" name="Rectangle 12">
            <a:extLst>
              <a:ext uri="{FF2B5EF4-FFF2-40B4-BE49-F238E27FC236}">
                <a16:creationId xmlns:a16="http://schemas.microsoft.com/office/drawing/2014/main" id="{6FD4CA38-2694-324B-A42D-AB757D2A537C}"/>
              </a:ext>
            </a:extLst>
          </p:cNvPr>
          <p:cNvSpPr>
            <a:spLocks noChangeArrowheads="1"/>
          </p:cNvSpPr>
          <p:nvPr/>
        </p:nvSpPr>
        <p:spPr bwMode="auto">
          <a:xfrm>
            <a:off x="3429000" y="76200"/>
            <a:ext cx="5029200" cy="147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4800" b="1"/>
              <a:t>Evangelism 1</a:t>
            </a:r>
          </a:p>
        </p:txBody>
      </p:sp>
    </p:spTree>
  </p:cSld>
  <p:clrMapOvr>
    <a:masterClrMapping/>
  </p:clrMapOvr>
  <p:transition>
    <p:comb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2060">
                                            <p:txEl>
                                              <p:pRg st="0" end="0"/>
                                            </p:txEl>
                                          </p:spTgt>
                                        </p:tgtEl>
                                        <p:attrNameLst>
                                          <p:attrName>style.visibility</p:attrName>
                                        </p:attrNameLst>
                                      </p:cBhvr>
                                      <p:to>
                                        <p:strVal val="visible"/>
                                      </p:to>
                                    </p:set>
                                    <p:animEffect transition="in" filter="box(in)">
                                      <p:cBhvr>
                                        <p:cTn id="7" dur="500"/>
                                        <p:tgtEl>
                                          <p:spTgt spid="206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059"/>
                                        </p:tgtEl>
                                        <p:attrNameLst>
                                          <p:attrName>style.visibility</p:attrName>
                                        </p:attrNameLst>
                                      </p:cBhvr>
                                      <p:to>
                                        <p:strVal val="visible"/>
                                      </p:to>
                                    </p:set>
                                    <p:animEffect transition="in" filter="box(in)">
                                      <p:cBhvr>
                                        <p:cTn id="12" dur="500"/>
                                        <p:tgtEl>
                                          <p:spTgt spid="20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61" name="Picture 9" descr="world_evangelism_">
            <a:extLst>
              <a:ext uri="{FF2B5EF4-FFF2-40B4-BE49-F238E27FC236}">
                <a16:creationId xmlns:a16="http://schemas.microsoft.com/office/drawing/2014/main" id="{962EE4A7-626D-BE4D-864B-09D47C43FA6D}"/>
              </a:ext>
            </a:extLst>
          </p:cNvPr>
          <p:cNvPicPr>
            <a:picLocks noChangeAspect="1" noChangeArrowheads="1"/>
          </p:cNvPicPr>
          <p:nvPr/>
        </p:nvPicPr>
        <p:blipFill>
          <a:blip r:embed="rId2">
            <a:lum bright="6000"/>
            <a:extLst>
              <a:ext uri="{28A0092B-C50C-407E-A947-70E740481C1C}">
                <a14:useLocalDpi xmlns:a14="http://schemas.microsoft.com/office/drawing/2010/main"/>
              </a:ext>
            </a:extLst>
          </a:blip>
          <a:srcRect/>
          <a:stretch>
            <a:fillRect/>
          </a:stretch>
        </p:blipFill>
        <p:spPr bwMode="auto">
          <a:xfrm>
            <a:off x="5105400" y="3154363"/>
            <a:ext cx="4038600" cy="3779837"/>
          </a:xfrm>
          <a:prstGeom prst="rect">
            <a:avLst/>
          </a:prstGeom>
          <a:noFill/>
          <a:extLst>
            <a:ext uri="{909E8E84-426E-40DD-AFC4-6F175D3DCCD1}">
              <a14:hiddenFill xmlns:a14="http://schemas.microsoft.com/office/drawing/2010/main">
                <a:solidFill>
                  <a:srgbClr val="FFFFFF"/>
                </a:solidFill>
              </a14:hiddenFill>
            </a:ext>
          </a:extLst>
        </p:spPr>
      </p:pic>
      <p:sp>
        <p:nvSpPr>
          <p:cNvPr id="74775" name="Text Box 23">
            <a:extLst>
              <a:ext uri="{FF2B5EF4-FFF2-40B4-BE49-F238E27FC236}">
                <a16:creationId xmlns:a16="http://schemas.microsoft.com/office/drawing/2014/main" id="{E8536F4B-3708-2C46-9BCF-E68BE20B6713}"/>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8: The Evangelist’s Conduct</a:t>
            </a:r>
          </a:p>
        </p:txBody>
      </p:sp>
      <p:sp>
        <p:nvSpPr>
          <p:cNvPr id="74776" name="Rectangle 24">
            <a:extLst>
              <a:ext uri="{FF2B5EF4-FFF2-40B4-BE49-F238E27FC236}">
                <a16:creationId xmlns:a16="http://schemas.microsoft.com/office/drawing/2014/main" id="{8BCE6E50-79D2-894B-B4AF-3B503A086984}"/>
              </a:ext>
            </a:extLst>
          </p:cNvPr>
          <p:cNvSpPr>
            <a:spLocks noGrp="1" noChangeArrowheads="1"/>
          </p:cNvSpPr>
          <p:nvPr>
            <p:ph type="title"/>
          </p:nvPr>
        </p:nvSpPr>
        <p:spPr>
          <a:xfrm>
            <a:off x="533400" y="228600"/>
            <a:ext cx="7772400" cy="1139825"/>
          </a:xfrm>
          <a:noFill/>
          <a:ln/>
        </p:spPr>
        <p:txBody>
          <a:bodyPr/>
          <a:lstStyle/>
          <a:p>
            <a:r>
              <a:rPr lang="en-US" altLang="en-US" b="1"/>
              <a:t>The Evangelist Must Not Listen to or Carry On Gossip</a:t>
            </a:r>
          </a:p>
        </p:txBody>
      </p:sp>
      <p:sp>
        <p:nvSpPr>
          <p:cNvPr id="74777" name="Rectangle 25">
            <a:extLst>
              <a:ext uri="{FF2B5EF4-FFF2-40B4-BE49-F238E27FC236}">
                <a16:creationId xmlns:a16="http://schemas.microsoft.com/office/drawing/2014/main" id="{A572E2A9-3062-3C4E-BC7E-DA4273CB2811}"/>
              </a:ext>
            </a:extLst>
          </p:cNvPr>
          <p:cNvSpPr>
            <a:spLocks noChangeArrowheads="1"/>
          </p:cNvSpPr>
          <p:nvPr/>
        </p:nvSpPr>
        <p:spPr bwMode="auto">
          <a:xfrm>
            <a:off x="304800" y="1752600"/>
            <a:ext cx="80010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accent1"/>
              </a:buClr>
              <a:buSzPct val="65000"/>
              <a:buFont typeface="Wingdings" pitchFamily="2" charset="2"/>
              <a:buChar char="n"/>
              <a:defRPr sz="3000">
                <a:solidFill>
                  <a:schemeClr val="tx1"/>
                </a:solidFill>
                <a:latin typeface="Arial" panose="020B0604020202020204" pitchFamily="34" charset="0"/>
                <a:cs typeface="Arial" panose="020B0604020202020204" pitchFamily="34" charset="0"/>
              </a:defRPr>
            </a:lvl1pPr>
            <a:lvl2pPr marL="669925" indent="-325438">
              <a:spcBef>
                <a:spcPct val="20000"/>
              </a:spcBef>
              <a:buClr>
                <a:schemeClr val="accent2"/>
              </a:buClr>
              <a:buSzPct val="60000"/>
              <a:buFont typeface="Wingdings" pitchFamily="2" charset="2"/>
              <a:buChar char="q"/>
              <a:defRPr sz="2600">
                <a:solidFill>
                  <a:schemeClr val="tx1"/>
                </a:solidFill>
                <a:latin typeface="Arial" panose="020B0604020202020204" pitchFamily="34" charset="0"/>
                <a:cs typeface="Arial" panose="020B0604020202020204" pitchFamily="34" charset="0"/>
              </a:defRPr>
            </a:lvl2pPr>
            <a:lvl3pPr marL="1022350" indent="-350838">
              <a:spcBef>
                <a:spcPct val="20000"/>
              </a:spcBef>
              <a:buClr>
                <a:schemeClr val="accent1"/>
              </a:buClr>
              <a:buSzPct val="65000"/>
              <a:buFont typeface="Wingdings" pitchFamily="2" charset="2"/>
              <a:buChar char="n"/>
              <a:defRPr sz="2200">
                <a:solidFill>
                  <a:schemeClr val="tx1"/>
                </a:solidFill>
                <a:latin typeface="Arial" panose="020B0604020202020204" pitchFamily="34" charset="0"/>
                <a:cs typeface="Arial" panose="020B0604020202020204" pitchFamily="34" charset="0"/>
              </a:defRPr>
            </a:lvl3pPr>
            <a:lvl4pPr marL="1339850" indent="-315913">
              <a:spcBef>
                <a:spcPct val="20000"/>
              </a:spcBef>
              <a:buClr>
                <a:schemeClr val="accent2"/>
              </a:buClr>
              <a:buSzPct val="70000"/>
              <a:buFont typeface="Wingdings" pitchFamily="2" charset="2"/>
              <a:buChar char="q"/>
              <a:defRPr sz="2000">
                <a:solidFill>
                  <a:schemeClr val="tx1"/>
                </a:solidFill>
                <a:latin typeface="Arial" panose="020B0604020202020204" pitchFamily="34" charset="0"/>
                <a:cs typeface="Arial" panose="020B0604020202020204" pitchFamily="34" charset="0"/>
              </a:defRPr>
            </a:lvl4pPr>
            <a:lvl5pPr marL="1681163" indent="-339725">
              <a:spcBef>
                <a:spcPct val="20000"/>
              </a:spcBef>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5pPr>
            <a:lvl6pPr marL="21383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6pPr>
            <a:lvl7pPr marL="25955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7pPr>
            <a:lvl8pPr marL="30527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8pPr>
            <a:lvl9pPr marL="35099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9pPr>
          </a:lstStyle>
          <a:p>
            <a:pPr>
              <a:buFont typeface="Wingdings" pitchFamily="2" charset="2"/>
              <a:buNone/>
            </a:pPr>
            <a:r>
              <a:rPr lang="en-US" altLang="en-US" sz="3200" b="1">
                <a:latin typeface="Constantia" panose="02030602050306030303" pitchFamily="18" charset="0"/>
              </a:rPr>
              <a:t>	The evangelist is in a special position where he can learn much about the conditions in the church and the affairs of the pastor.	</a:t>
            </a:r>
          </a:p>
        </p:txBody>
      </p:sp>
      <p:sp>
        <p:nvSpPr>
          <p:cNvPr id="74778" name="Rectangle 26">
            <a:extLst>
              <a:ext uri="{FF2B5EF4-FFF2-40B4-BE49-F238E27FC236}">
                <a16:creationId xmlns:a16="http://schemas.microsoft.com/office/drawing/2014/main" id="{94D51942-D0DB-CC4C-92FF-5832177DF0AC}"/>
              </a:ext>
            </a:extLst>
          </p:cNvPr>
          <p:cNvSpPr>
            <a:spLocks noChangeArrowheads="1"/>
          </p:cNvSpPr>
          <p:nvPr/>
        </p:nvSpPr>
        <p:spPr bwMode="auto">
          <a:xfrm>
            <a:off x="304800" y="4267200"/>
            <a:ext cx="46482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accent1"/>
              </a:buClr>
              <a:buSzPct val="65000"/>
              <a:buFont typeface="Wingdings" pitchFamily="2" charset="2"/>
              <a:buChar char="n"/>
              <a:defRPr sz="3000">
                <a:solidFill>
                  <a:schemeClr val="tx1"/>
                </a:solidFill>
                <a:latin typeface="Arial" panose="020B0604020202020204" pitchFamily="34" charset="0"/>
                <a:cs typeface="Arial" panose="020B0604020202020204" pitchFamily="34" charset="0"/>
              </a:defRPr>
            </a:lvl1pPr>
            <a:lvl2pPr marL="669925" indent="-325438">
              <a:spcBef>
                <a:spcPct val="20000"/>
              </a:spcBef>
              <a:buClr>
                <a:schemeClr val="accent2"/>
              </a:buClr>
              <a:buSzPct val="60000"/>
              <a:buFont typeface="Wingdings" pitchFamily="2" charset="2"/>
              <a:buChar char="q"/>
              <a:defRPr sz="2600">
                <a:solidFill>
                  <a:schemeClr val="tx1"/>
                </a:solidFill>
                <a:latin typeface="Arial" panose="020B0604020202020204" pitchFamily="34" charset="0"/>
                <a:cs typeface="Arial" panose="020B0604020202020204" pitchFamily="34" charset="0"/>
              </a:defRPr>
            </a:lvl2pPr>
            <a:lvl3pPr marL="1022350" indent="-350838">
              <a:spcBef>
                <a:spcPct val="20000"/>
              </a:spcBef>
              <a:buClr>
                <a:schemeClr val="accent1"/>
              </a:buClr>
              <a:buSzPct val="65000"/>
              <a:buFont typeface="Wingdings" pitchFamily="2" charset="2"/>
              <a:buChar char="n"/>
              <a:defRPr sz="2200">
                <a:solidFill>
                  <a:schemeClr val="tx1"/>
                </a:solidFill>
                <a:latin typeface="Arial" panose="020B0604020202020204" pitchFamily="34" charset="0"/>
                <a:cs typeface="Arial" panose="020B0604020202020204" pitchFamily="34" charset="0"/>
              </a:defRPr>
            </a:lvl3pPr>
            <a:lvl4pPr marL="1339850" indent="-315913">
              <a:spcBef>
                <a:spcPct val="20000"/>
              </a:spcBef>
              <a:buClr>
                <a:schemeClr val="accent2"/>
              </a:buClr>
              <a:buSzPct val="70000"/>
              <a:buFont typeface="Wingdings" pitchFamily="2" charset="2"/>
              <a:buChar char="q"/>
              <a:defRPr sz="2000">
                <a:solidFill>
                  <a:schemeClr val="tx1"/>
                </a:solidFill>
                <a:latin typeface="Arial" panose="020B0604020202020204" pitchFamily="34" charset="0"/>
                <a:cs typeface="Arial" panose="020B0604020202020204" pitchFamily="34" charset="0"/>
              </a:defRPr>
            </a:lvl4pPr>
            <a:lvl5pPr marL="1681163" indent="-339725">
              <a:spcBef>
                <a:spcPct val="20000"/>
              </a:spcBef>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5pPr>
            <a:lvl6pPr marL="21383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6pPr>
            <a:lvl7pPr marL="25955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7pPr>
            <a:lvl8pPr marL="30527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8pPr>
            <a:lvl9pPr marL="35099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9pPr>
          </a:lstStyle>
          <a:p>
            <a:pPr>
              <a:buFont typeface="Wingdings" pitchFamily="2" charset="2"/>
              <a:buNone/>
            </a:pPr>
            <a:r>
              <a:rPr lang="en-US" altLang="en-US" sz="3200" b="1">
                <a:latin typeface="Constantia" panose="02030602050306030303" pitchFamily="18" charset="0"/>
              </a:rPr>
              <a:t>	He must keep his nose out of other people’s business.	</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4776"/>
                                        </p:tgtEl>
                                        <p:attrNameLst>
                                          <p:attrName>style.visibility</p:attrName>
                                        </p:attrNameLst>
                                      </p:cBhvr>
                                      <p:to>
                                        <p:strVal val="visible"/>
                                      </p:to>
                                    </p:set>
                                    <p:animEffect transition="in" filter="box(in)">
                                      <p:cBhvr>
                                        <p:cTn id="7" dur="500"/>
                                        <p:tgtEl>
                                          <p:spTgt spid="7477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74777"/>
                                        </p:tgtEl>
                                        <p:attrNameLst>
                                          <p:attrName>style.visibility</p:attrName>
                                        </p:attrNameLst>
                                      </p:cBhvr>
                                      <p:to>
                                        <p:strVal val="visible"/>
                                      </p:to>
                                    </p:set>
                                    <p:animEffect transition="in" filter="box(in)">
                                      <p:cBhvr>
                                        <p:cTn id="12" dur="500"/>
                                        <p:tgtEl>
                                          <p:spTgt spid="7477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74778"/>
                                        </p:tgtEl>
                                        <p:attrNameLst>
                                          <p:attrName>style.visibility</p:attrName>
                                        </p:attrNameLst>
                                      </p:cBhvr>
                                      <p:to>
                                        <p:strVal val="visible"/>
                                      </p:to>
                                    </p:set>
                                    <p:animEffect transition="in" filter="box(in)">
                                      <p:cBhvr>
                                        <p:cTn id="17" dur="500"/>
                                        <p:tgtEl>
                                          <p:spTgt spid="747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76" grpId="0"/>
      <p:bldP spid="74777" grpId="0"/>
      <p:bldP spid="7477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6" name="Text Box 16">
            <a:extLst>
              <a:ext uri="{FF2B5EF4-FFF2-40B4-BE49-F238E27FC236}">
                <a16:creationId xmlns:a16="http://schemas.microsoft.com/office/drawing/2014/main" id="{E7B98928-5BA6-6A40-9AC4-DAE17191D004}"/>
              </a:ext>
            </a:extLst>
          </p:cNvPr>
          <p:cNvSpPr txBox="1">
            <a:spLocks noChangeArrowheads="1"/>
          </p:cNvSpPr>
          <p:nvPr/>
        </p:nvSpPr>
        <p:spPr bwMode="auto">
          <a:xfrm>
            <a:off x="-228600" y="381000"/>
            <a:ext cx="9372600" cy="4478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panose="020B0604020202020204" pitchFamily="34" charset="0"/>
                <a:cs typeface="Arial" panose="020B0604020202020204" pitchFamily="34" charset="0"/>
              </a:defRPr>
            </a:lvl1pPr>
            <a:lvl2pPr marL="800100" indent="-342900">
              <a:defRPr>
                <a:solidFill>
                  <a:schemeClr val="tx1"/>
                </a:solidFill>
                <a:latin typeface="Arial" panose="020B0604020202020204" pitchFamily="34" charset="0"/>
                <a:cs typeface="Arial" panose="020B0604020202020204" pitchFamily="34" charset="0"/>
              </a:defRPr>
            </a:lvl2pPr>
            <a:lvl3pPr marL="1257300" indent="-342900">
              <a:defRPr>
                <a:solidFill>
                  <a:schemeClr val="tx1"/>
                </a:solidFill>
                <a:latin typeface="Arial" panose="020B0604020202020204" pitchFamily="34" charset="0"/>
                <a:cs typeface="Arial" panose="020B0604020202020204" pitchFamily="34" charset="0"/>
              </a:defRPr>
            </a:lvl3pPr>
            <a:lvl4pPr marL="1714500" indent="-342900">
              <a:defRPr>
                <a:solidFill>
                  <a:schemeClr val="tx1"/>
                </a:solidFill>
                <a:latin typeface="Arial" panose="020B0604020202020204" pitchFamily="34" charset="0"/>
                <a:cs typeface="Arial" panose="020B0604020202020204" pitchFamily="34" charset="0"/>
              </a:defRPr>
            </a:lvl4pPr>
            <a:lvl5pPr marL="2171700" indent="-342900">
              <a:defRPr>
                <a:solidFill>
                  <a:schemeClr val="tx1"/>
                </a:solidFill>
                <a:latin typeface="Arial" panose="020B0604020202020204" pitchFamily="34" charset="0"/>
                <a:cs typeface="Arial" panose="020B0604020202020204" pitchFamily="34" charset="0"/>
              </a:defRPr>
            </a:lvl5pPr>
            <a:lvl6pPr marL="2628900"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3086100"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543300"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4000500"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lvl="1"/>
            <a:r>
              <a:rPr lang="en-US" altLang="en-US" sz="3200" b="1">
                <a:latin typeface="Constantia" panose="02030602050306030303" pitchFamily="18" charset="0"/>
              </a:rPr>
              <a:t>	1. He must not listen to criticism of the pastor.</a:t>
            </a:r>
          </a:p>
          <a:p>
            <a:pPr lvl="1"/>
            <a:endParaRPr lang="en-US" altLang="en-US" sz="3200" b="1">
              <a:latin typeface="Constantia" panose="02030602050306030303" pitchFamily="18" charset="0"/>
            </a:endParaRPr>
          </a:p>
          <a:p>
            <a:pPr lvl="1"/>
            <a:r>
              <a:rPr lang="en-US" altLang="en-US" sz="3200" b="1">
                <a:latin typeface="Constantia" panose="02030602050306030303" pitchFamily="18" charset="0"/>
              </a:rPr>
              <a:t>	2. He must not interfere in the affairs of 	the church. He may see many ways in 	which the affairs of the church may be 	improved. If he says anything, it must be 	to the pastor. Here he must 	be certain 	that he is being led by the Lord. </a:t>
            </a:r>
          </a:p>
        </p:txBody>
      </p:sp>
      <p:pic>
        <p:nvPicPr>
          <p:cNvPr id="81942" name="Picture 22" descr="1020457_31940417">
            <a:extLst>
              <a:ext uri="{FF2B5EF4-FFF2-40B4-BE49-F238E27FC236}">
                <a16:creationId xmlns:a16="http://schemas.microsoft.com/office/drawing/2014/main" id="{3A5FE9A2-257C-6846-B920-C73E581F2E6F}"/>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4953000"/>
            <a:ext cx="9144000" cy="2133600"/>
          </a:xfrm>
          <a:prstGeom prst="rect">
            <a:avLst/>
          </a:prstGeom>
          <a:noFill/>
          <a:extLst>
            <a:ext uri="{909E8E84-426E-40DD-AFC4-6F175D3DCCD1}">
              <a14:hiddenFill xmlns:a14="http://schemas.microsoft.com/office/drawing/2010/main">
                <a:solidFill>
                  <a:srgbClr val="FFFFFF"/>
                </a:solidFill>
              </a14:hiddenFill>
            </a:ext>
          </a:extLst>
        </p:spPr>
      </p:pic>
      <p:sp>
        <p:nvSpPr>
          <p:cNvPr id="81943" name="Text Box 23">
            <a:extLst>
              <a:ext uri="{FF2B5EF4-FFF2-40B4-BE49-F238E27FC236}">
                <a16:creationId xmlns:a16="http://schemas.microsoft.com/office/drawing/2014/main" id="{EB4DA867-F398-7640-AA50-FDDB5954A29A}"/>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8: The Evangelist’s Conduct</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81936">
                                            <p:txEl>
                                              <p:pRg st="0" end="0"/>
                                            </p:txEl>
                                          </p:spTgt>
                                        </p:tgtEl>
                                        <p:attrNameLst>
                                          <p:attrName>style.visibility</p:attrName>
                                        </p:attrNameLst>
                                      </p:cBhvr>
                                      <p:to>
                                        <p:strVal val="visible"/>
                                      </p:to>
                                    </p:set>
                                    <p:animEffect transition="in" filter="checkerboard(across)">
                                      <p:cBhvr>
                                        <p:cTn id="7" dur="500"/>
                                        <p:tgtEl>
                                          <p:spTgt spid="8193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81936">
                                            <p:txEl>
                                              <p:pRg st="2" end="2"/>
                                            </p:txEl>
                                          </p:spTgt>
                                        </p:tgtEl>
                                        <p:attrNameLst>
                                          <p:attrName>style.visibility</p:attrName>
                                        </p:attrNameLst>
                                      </p:cBhvr>
                                      <p:to>
                                        <p:strVal val="visible"/>
                                      </p:to>
                                    </p:set>
                                    <p:animEffect transition="in" filter="checkerboard(across)">
                                      <p:cBhvr>
                                        <p:cTn id="12" dur="500"/>
                                        <p:tgtEl>
                                          <p:spTgt spid="8193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91" name="Rectangle 7">
            <a:extLst>
              <a:ext uri="{FF2B5EF4-FFF2-40B4-BE49-F238E27FC236}">
                <a16:creationId xmlns:a16="http://schemas.microsoft.com/office/drawing/2014/main" id="{7B97961D-7C91-A34F-9DC0-A2F2C063EF37}"/>
              </a:ext>
            </a:extLst>
          </p:cNvPr>
          <p:cNvSpPr>
            <a:spLocks noGrp="1" noChangeArrowheads="1"/>
          </p:cNvSpPr>
          <p:nvPr>
            <p:ph type="body" idx="1"/>
          </p:nvPr>
        </p:nvSpPr>
        <p:spPr>
          <a:xfrm>
            <a:off x="0" y="152400"/>
            <a:ext cx="7086600" cy="4225925"/>
          </a:xfrm>
          <a:noFill/>
          <a:ln/>
        </p:spPr>
        <p:txBody>
          <a:bodyPr/>
          <a:lstStyle/>
          <a:p>
            <a:pPr>
              <a:buFont typeface="Wingdings" pitchFamily="2" charset="2"/>
              <a:buNone/>
            </a:pPr>
            <a:r>
              <a:rPr lang="en-US" altLang="en-US" sz="3200" b="1">
                <a:latin typeface="Constantia" panose="02030602050306030303" pitchFamily="18" charset="0"/>
              </a:rPr>
              <a:t>	3. He must not accept invitations to visit the saints without permission. He should thank the person kindly, but say that he will speak to the pastor about it and see if the pastor is free. </a:t>
            </a:r>
          </a:p>
          <a:p>
            <a:pPr>
              <a:buFont typeface="Wingdings" pitchFamily="2" charset="2"/>
              <a:buNone/>
            </a:pPr>
            <a:endParaRPr lang="en-US" altLang="en-US" sz="3200" b="1">
              <a:latin typeface="Constantia" panose="02030602050306030303" pitchFamily="18" charset="0"/>
            </a:endParaRPr>
          </a:p>
          <a:p>
            <a:pPr>
              <a:buFont typeface="Wingdings" pitchFamily="2" charset="2"/>
              <a:buNone/>
            </a:pPr>
            <a:r>
              <a:rPr lang="en-US" altLang="en-US" sz="3200" b="1">
                <a:latin typeface="Constantia" panose="02030602050306030303" pitchFamily="18" charset="0"/>
              </a:rPr>
              <a:t>	There may be times that the pastor may encourage the evangelist to visit a home by himself. However, this is definitely the exception.</a:t>
            </a:r>
          </a:p>
          <a:p>
            <a:pPr>
              <a:buFont typeface="Wingdings" pitchFamily="2" charset="2"/>
              <a:buNone/>
            </a:pPr>
            <a:r>
              <a:rPr lang="en-US" altLang="en-US" sz="3200" b="1">
                <a:latin typeface="Constantia" panose="02030602050306030303" pitchFamily="18" charset="0"/>
              </a:rPr>
              <a:t>	</a:t>
            </a:r>
          </a:p>
        </p:txBody>
      </p:sp>
      <p:pic>
        <p:nvPicPr>
          <p:cNvPr id="118792" name="Picture 8" descr="1025504_77358648">
            <a:extLst>
              <a:ext uri="{FF2B5EF4-FFF2-40B4-BE49-F238E27FC236}">
                <a16:creationId xmlns:a16="http://schemas.microsoft.com/office/drawing/2014/main" id="{163BD1DD-C25A-174B-A3C9-547F38FC0B51}"/>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162800" y="0"/>
            <a:ext cx="19812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18793" name="Text Box 9">
            <a:extLst>
              <a:ext uri="{FF2B5EF4-FFF2-40B4-BE49-F238E27FC236}">
                <a16:creationId xmlns:a16="http://schemas.microsoft.com/office/drawing/2014/main" id="{1DBB7238-1BCC-4645-881F-7F612666E334}"/>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8: The Evangelist’s Conduct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118791">
                                            <p:txEl>
                                              <p:pRg st="0" end="0"/>
                                            </p:txEl>
                                          </p:spTgt>
                                        </p:tgtEl>
                                        <p:attrNameLst>
                                          <p:attrName>style.visibility</p:attrName>
                                        </p:attrNameLst>
                                      </p:cBhvr>
                                      <p:to>
                                        <p:strVal val="visible"/>
                                      </p:to>
                                    </p:set>
                                    <p:animEffect transition="in" filter="box(in)">
                                      <p:cBhvr>
                                        <p:cTn id="7" dur="500"/>
                                        <p:tgtEl>
                                          <p:spTgt spid="11879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118791">
                                            <p:txEl>
                                              <p:pRg st="2" end="2"/>
                                            </p:txEl>
                                          </p:spTgt>
                                        </p:tgtEl>
                                        <p:attrNameLst>
                                          <p:attrName>style.visibility</p:attrName>
                                        </p:attrNameLst>
                                      </p:cBhvr>
                                      <p:to>
                                        <p:strVal val="visible"/>
                                      </p:to>
                                    </p:set>
                                    <p:animEffect transition="in" filter="box(in)">
                                      <p:cBhvr>
                                        <p:cTn id="12" dur="500"/>
                                        <p:tgtEl>
                                          <p:spTgt spid="11879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1861" name="Picture 5" descr="Bible in pew">
            <a:extLst>
              <a:ext uri="{FF2B5EF4-FFF2-40B4-BE49-F238E27FC236}">
                <a16:creationId xmlns:a16="http://schemas.microsoft.com/office/drawing/2014/main" id="{A606DF95-529E-BD47-AF23-BBEB462936E6}"/>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4953000"/>
            <a:ext cx="9144000" cy="1905000"/>
          </a:xfrm>
          <a:prstGeom prst="rect">
            <a:avLst/>
          </a:prstGeom>
          <a:noFill/>
          <a:extLst>
            <a:ext uri="{909E8E84-426E-40DD-AFC4-6F175D3DCCD1}">
              <a14:hiddenFill xmlns:a14="http://schemas.microsoft.com/office/drawing/2010/main">
                <a:solidFill>
                  <a:srgbClr val="FFFFFF"/>
                </a:solidFill>
              </a14:hiddenFill>
            </a:ext>
          </a:extLst>
        </p:spPr>
      </p:pic>
      <p:sp>
        <p:nvSpPr>
          <p:cNvPr id="121863" name="Rectangle 7">
            <a:extLst>
              <a:ext uri="{FF2B5EF4-FFF2-40B4-BE49-F238E27FC236}">
                <a16:creationId xmlns:a16="http://schemas.microsoft.com/office/drawing/2014/main" id="{50CFE42E-3DE4-0140-8C05-2928ECF384B9}"/>
              </a:ext>
            </a:extLst>
          </p:cNvPr>
          <p:cNvSpPr>
            <a:spLocks noChangeArrowheads="1"/>
          </p:cNvSpPr>
          <p:nvPr/>
        </p:nvSpPr>
        <p:spPr bwMode="auto">
          <a:xfrm>
            <a:off x="457200" y="457200"/>
            <a:ext cx="8229600" cy="3503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3200" b="1"/>
              <a:t>4. He must not carry news and gossip to the next church. The carrier of the “Good News” should never stoop to be a gossip carrier. </a:t>
            </a:r>
          </a:p>
          <a:p>
            <a:endParaRPr lang="en-US" altLang="en-US" sz="3200" b="1"/>
          </a:p>
          <a:p>
            <a:r>
              <a:rPr lang="en-US" altLang="en-US" sz="3200" b="1"/>
              <a:t>Not only must he not carry news, but he must refuse to listen to such news.</a:t>
            </a:r>
          </a:p>
        </p:txBody>
      </p:sp>
      <p:sp>
        <p:nvSpPr>
          <p:cNvPr id="121864" name="Text Box 8">
            <a:extLst>
              <a:ext uri="{FF2B5EF4-FFF2-40B4-BE49-F238E27FC236}">
                <a16:creationId xmlns:a16="http://schemas.microsoft.com/office/drawing/2014/main" id="{0136231B-E95C-6C4A-AB1A-2CEF07EA66A7}"/>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8: The Evangelist’s Conduct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121863">
                                            <p:txEl>
                                              <p:pRg st="0" end="0"/>
                                            </p:txEl>
                                          </p:spTgt>
                                        </p:tgtEl>
                                        <p:attrNameLst>
                                          <p:attrName>style.visibility</p:attrName>
                                        </p:attrNameLst>
                                      </p:cBhvr>
                                      <p:to>
                                        <p:strVal val="visible"/>
                                      </p:to>
                                    </p:set>
                                    <p:animEffect transition="in" filter="dissolve">
                                      <p:cBhvr>
                                        <p:cTn id="7" dur="500"/>
                                        <p:tgtEl>
                                          <p:spTgt spid="12186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121863">
                                            <p:txEl>
                                              <p:pRg st="2" end="2"/>
                                            </p:txEl>
                                          </p:spTgt>
                                        </p:tgtEl>
                                        <p:attrNameLst>
                                          <p:attrName>style.visibility</p:attrName>
                                        </p:attrNameLst>
                                      </p:cBhvr>
                                      <p:to>
                                        <p:strVal val="visible"/>
                                      </p:to>
                                    </p:set>
                                    <p:animEffect transition="in" filter="dissolve">
                                      <p:cBhvr>
                                        <p:cTn id="12" dur="500"/>
                                        <p:tgtEl>
                                          <p:spTgt spid="12186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5" name="Rectangle 3">
            <a:extLst>
              <a:ext uri="{FF2B5EF4-FFF2-40B4-BE49-F238E27FC236}">
                <a16:creationId xmlns:a16="http://schemas.microsoft.com/office/drawing/2014/main" id="{37215A6F-A024-2742-8D1C-E093B3DE2960}"/>
              </a:ext>
            </a:extLst>
          </p:cNvPr>
          <p:cNvSpPr>
            <a:spLocks noGrp="1" noChangeArrowheads="1"/>
          </p:cNvSpPr>
          <p:nvPr>
            <p:ph type="body" idx="1"/>
          </p:nvPr>
        </p:nvSpPr>
        <p:spPr>
          <a:xfrm>
            <a:off x="76200" y="381000"/>
            <a:ext cx="5562600" cy="3352800"/>
          </a:xfrm>
        </p:spPr>
        <p:txBody>
          <a:bodyPr/>
          <a:lstStyle/>
          <a:p>
            <a:pPr>
              <a:buFont typeface="Wingdings" pitchFamily="2" charset="2"/>
              <a:buNone/>
            </a:pPr>
            <a:r>
              <a:rPr lang="en-US" altLang="en-US" sz="3200" b="1">
                <a:latin typeface="Constantia" panose="02030602050306030303" pitchFamily="18" charset="0"/>
              </a:rPr>
              <a:t>	The evangelist should remember that his ministry is not just confined to the pulpit.</a:t>
            </a:r>
          </a:p>
          <a:p>
            <a:pPr>
              <a:buFont typeface="Wingdings" pitchFamily="2" charset="2"/>
              <a:buNone/>
            </a:pPr>
            <a:r>
              <a:rPr lang="en-US" altLang="en-US" sz="3200" b="1">
                <a:latin typeface="Constantia" panose="02030602050306030303" pitchFamily="18" charset="0"/>
              </a:rPr>
              <a:t>	</a:t>
            </a:r>
          </a:p>
          <a:p>
            <a:pPr>
              <a:buFont typeface="Wingdings" pitchFamily="2" charset="2"/>
              <a:buNone/>
            </a:pPr>
            <a:r>
              <a:rPr lang="en-US" altLang="en-US" sz="3200" b="1">
                <a:latin typeface="Constantia" panose="02030602050306030303" pitchFamily="18" charset="0"/>
              </a:rPr>
              <a:t>	People will remember his smile, his friendliness, his warm handshake, and so on, long after they have forgotten some of the sermons he preached.</a:t>
            </a:r>
          </a:p>
        </p:txBody>
      </p:sp>
      <p:sp>
        <p:nvSpPr>
          <p:cNvPr id="95240" name="Rectangle 8">
            <a:extLst>
              <a:ext uri="{FF2B5EF4-FFF2-40B4-BE49-F238E27FC236}">
                <a16:creationId xmlns:a16="http://schemas.microsoft.com/office/drawing/2014/main" id="{4233C81A-70F0-FC4D-94C4-59297D74A487}"/>
              </a:ext>
            </a:extLst>
          </p:cNvPr>
          <p:cNvSpPr>
            <a:spLocks noChangeArrowheads="1"/>
          </p:cNvSpPr>
          <p:nvPr/>
        </p:nvSpPr>
        <p:spPr bwMode="auto">
          <a:xfrm>
            <a:off x="533400" y="3352800"/>
            <a:ext cx="8610600"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457200" indent="-457200">
              <a:spcBef>
                <a:spcPct val="20000"/>
              </a:spcBef>
              <a:buClr>
                <a:schemeClr val="accent1"/>
              </a:buClr>
              <a:buSzPct val="65000"/>
              <a:buFont typeface="Wingdings" pitchFamily="2" charset="2"/>
              <a:buChar char="n"/>
              <a:defRPr sz="3000">
                <a:solidFill>
                  <a:schemeClr val="tx1"/>
                </a:solidFill>
                <a:latin typeface="Arial" panose="020B0604020202020204" pitchFamily="34" charset="0"/>
                <a:cs typeface="Arial" panose="020B0604020202020204" pitchFamily="34" charset="0"/>
              </a:defRPr>
            </a:lvl1pPr>
            <a:lvl2pPr marL="838200" indent="-493713">
              <a:spcBef>
                <a:spcPct val="20000"/>
              </a:spcBef>
              <a:buClr>
                <a:schemeClr val="accent2"/>
              </a:buClr>
              <a:buSzPct val="60000"/>
              <a:buFont typeface="Wingdings" pitchFamily="2" charset="2"/>
              <a:buChar char="q"/>
              <a:defRPr sz="2600">
                <a:solidFill>
                  <a:schemeClr val="tx1"/>
                </a:solidFill>
                <a:latin typeface="Arial" panose="020B0604020202020204" pitchFamily="34" charset="0"/>
                <a:cs typeface="Arial" panose="020B0604020202020204" pitchFamily="34" charset="0"/>
              </a:defRPr>
            </a:lvl2pPr>
            <a:lvl3pPr marL="1257300" indent="-585788">
              <a:spcBef>
                <a:spcPct val="20000"/>
              </a:spcBef>
              <a:buClr>
                <a:schemeClr val="accent1"/>
              </a:buClr>
              <a:buSzPct val="65000"/>
              <a:buFont typeface="Wingdings" pitchFamily="2" charset="2"/>
              <a:buChar char="n"/>
              <a:defRPr sz="2200">
                <a:solidFill>
                  <a:schemeClr val="tx1"/>
                </a:solidFill>
                <a:latin typeface="Arial" panose="020B0604020202020204" pitchFamily="34" charset="0"/>
                <a:cs typeface="Arial" panose="020B0604020202020204" pitchFamily="34" charset="0"/>
              </a:defRPr>
            </a:lvl3pPr>
            <a:lvl4pPr marL="1676400" indent="-652463">
              <a:spcBef>
                <a:spcPct val="20000"/>
              </a:spcBef>
              <a:buClr>
                <a:schemeClr val="accent2"/>
              </a:buClr>
              <a:buSzPct val="70000"/>
              <a:buFont typeface="Wingdings" pitchFamily="2" charset="2"/>
              <a:buChar char="q"/>
              <a:defRPr sz="2000">
                <a:solidFill>
                  <a:schemeClr val="tx1"/>
                </a:solidFill>
                <a:latin typeface="Arial" panose="020B0604020202020204" pitchFamily="34" charset="0"/>
                <a:cs typeface="Arial" panose="020B0604020202020204" pitchFamily="34" charset="0"/>
              </a:defRPr>
            </a:lvl4pPr>
            <a:lvl5pPr marL="2133600" indent="-792163">
              <a:spcBef>
                <a:spcPct val="20000"/>
              </a:spcBef>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5pPr>
            <a:lvl6pPr marL="25908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6pPr>
            <a:lvl7pPr marL="30480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7pPr>
            <a:lvl8pPr marL="35052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8pPr>
            <a:lvl9pPr marL="39624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9pPr>
          </a:lstStyle>
          <a:p>
            <a:pPr lvl="1">
              <a:buFont typeface="Wingdings" pitchFamily="2" charset="2"/>
              <a:buNone/>
            </a:pPr>
            <a:endParaRPr lang="en-US" altLang="en-US" sz="3200" b="1">
              <a:latin typeface="Constantia" panose="02030602050306030303" pitchFamily="18" charset="0"/>
            </a:endParaRPr>
          </a:p>
        </p:txBody>
      </p:sp>
      <p:sp>
        <p:nvSpPr>
          <p:cNvPr id="95244" name="Text Box 12">
            <a:extLst>
              <a:ext uri="{FF2B5EF4-FFF2-40B4-BE49-F238E27FC236}">
                <a16:creationId xmlns:a16="http://schemas.microsoft.com/office/drawing/2014/main" id="{FBC157B2-9B7A-2348-B5D4-AEFC11518E9B}"/>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8: The Evangelist’s Conduct</a:t>
            </a:r>
          </a:p>
        </p:txBody>
      </p:sp>
      <p:pic>
        <p:nvPicPr>
          <p:cNvPr id="95247" name="Picture 15" descr="Globes_Cary1">
            <a:extLst>
              <a:ext uri="{FF2B5EF4-FFF2-40B4-BE49-F238E27FC236}">
                <a16:creationId xmlns:a16="http://schemas.microsoft.com/office/drawing/2014/main" id="{D93582D9-5541-B14D-B2D1-77D68E18AD4A}"/>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448300" y="1676400"/>
            <a:ext cx="3695700" cy="36957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5235">
                                            <p:txEl>
                                              <p:pRg st="0" end="0"/>
                                            </p:txEl>
                                          </p:spTgt>
                                        </p:tgtEl>
                                        <p:attrNameLst>
                                          <p:attrName>style.visibility</p:attrName>
                                        </p:attrNameLst>
                                      </p:cBhvr>
                                      <p:to>
                                        <p:strVal val="visible"/>
                                      </p:to>
                                    </p:set>
                                    <p:anim calcmode="lin" valueType="num">
                                      <p:cBhvr additive="base">
                                        <p:cTn id="7" dur="500" fill="hold"/>
                                        <p:tgtEl>
                                          <p:spTgt spid="9523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523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5235">
                                            <p:txEl>
                                              <p:pRg st="2" end="2"/>
                                            </p:txEl>
                                          </p:spTgt>
                                        </p:tgtEl>
                                        <p:attrNameLst>
                                          <p:attrName>style.visibility</p:attrName>
                                        </p:attrNameLst>
                                      </p:cBhvr>
                                      <p:to>
                                        <p:strVal val="visible"/>
                                      </p:to>
                                    </p:set>
                                    <p:anim calcmode="lin" valueType="num">
                                      <p:cBhvr additive="base">
                                        <p:cTn id="13" dur="500" fill="hold"/>
                                        <p:tgtEl>
                                          <p:spTgt spid="9523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523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35"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74" name="Rectangle 18">
            <a:extLst>
              <a:ext uri="{FF2B5EF4-FFF2-40B4-BE49-F238E27FC236}">
                <a16:creationId xmlns:a16="http://schemas.microsoft.com/office/drawing/2014/main" id="{7089096D-8F0B-024C-B4B4-D5D981A274CA}"/>
              </a:ext>
            </a:extLst>
          </p:cNvPr>
          <p:cNvSpPr>
            <a:spLocks noChangeArrowheads="1"/>
          </p:cNvSpPr>
          <p:nvPr/>
        </p:nvSpPr>
        <p:spPr bwMode="auto">
          <a:xfrm>
            <a:off x="304800" y="1676400"/>
            <a:ext cx="86106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accent1"/>
              </a:buClr>
              <a:buSzPct val="65000"/>
              <a:buFont typeface="Wingdings" pitchFamily="2" charset="2"/>
              <a:buChar char="n"/>
              <a:defRPr sz="3000">
                <a:solidFill>
                  <a:schemeClr val="tx1"/>
                </a:solidFill>
                <a:latin typeface="Arial" panose="020B0604020202020204" pitchFamily="34" charset="0"/>
                <a:cs typeface="Arial" panose="020B0604020202020204" pitchFamily="34" charset="0"/>
              </a:defRPr>
            </a:lvl1pPr>
            <a:lvl2pPr marL="669925" indent="-325438">
              <a:spcBef>
                <a:spcPct val="20000"/>
              </a:spcBef>
              <a:buClr>
                <a:schemeClr val="accent2"/>
              </a:buClr>
              <a:buSzPct val="60000"/>
              <a:buFont typeface="Wingdings" pitchFamily="2" charset="2"/>
              <a:buChar char="q"/>
              <a:defRPr sz="2600">
                <a:solidFill>
                  <a:schemeClr val="tx1"/>
                </a:solidFill>
                <a:latin typeface="Arial" panose="020B0604020202020204" pitchFamily="34" charset="0"/>
                <a:cs typeface="Arial" panose="020B0604020202020204" pitchFamily="34" charset="0"/>
              </a:defRPr>
            </a:lvl2pPr>
            <a:lvl3pPr marL="1022350" indent="-350838">
              <a:spcBef>
                <a:spcPct val="20000"/>
              </a:spcBef>
              <a:buClr>
                <a:schemeClr val="accent1"/>
              </a:buClr>
              <a:buSzPct val="65000"/>
              <a:buFont typeface="Wingdings" pitchFamily="2" charset="2"/>
              <a:buChar char="n"/>
              <a:defRPr sz="2200">
                <a:solidFill>
                  <a:schemeClr val="tx1"/>
                </a:solidFill>
                <a:latin typeface="Arial" panose="020B0604020202020204" pitchFamily="34" charset="0"/>
                <a:cs typeface="Arial" panose="020B0604020202020204" pitchFamily="34" charset="0"/>
              </a:defRPr>
            </a:lvl3pPr>
            <a:lvl4pPr marL="1339850" indent="-315913">
              <a:spcBef>
                <a:spcPct val="20000"/>
              </a:spcBef>
              <a:buClr>
                <a:schemeClr val="accent2"/>
              </a:buClr>
              <a:buSzPct val="70000"/>
              <a:buFont typeface="Wingdings" pitchFamily="2" charset="2"/>
              <a:buChar char="q"/>
              <a:defRPr sz="2000">
                <a:solidFill>
                  <a:schemeClr val="tx1"/>
                </a:solidFill>
                <a:latin typeface="Arial" panose="020B0604020202020204" pitchFamily="34" charset="0"/>
                <a:cs typeface="Arial" panose="020B0604020202020204" pitchFamily="34" charset="0"/>
              </a:defRPr>
            </a:lvl4pPr>
            <a:lvl5pPr marL="1681163" indent="-339725">
              <a:spcBef>
                <a:spcPct val="20000"/>
              </a:spcBef>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5pPr>
            <a:lvl6pPr marL="21383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6pPr>
            <a:lvl7pPr marL="25955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7pPr>
            <a:lvl8pPr marL="30527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8pPr>
            <a:lvl9pPr marL="35099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9pPr>
          </a:lstStyle>
          <a:p>
            <a:pPr>
              <a:buFont typeface="Wingdings" pitchFamily="2" charset="2"/>
              <a:buNone/>
            </a:pPr>
            <a:r>
              <a:rPr lang="en-US" altLang="en-US" sz="3200" b="1">
                <a:latin typeface="Constantia" panose="02030602050306030303" pitchFamily="18" charset="0"/>
              </a:rPr>
              <a:t>	Under all conditions and circumstances the evangelist must remain cheerful and thankful. He must never complain and be critical. </a:t>
            </a:r>
          </a:p>
          <a:p>
            <a:pPr>
              <a:buFont typeface="Wingdings" pitchFamily="2" charset="2"/>
              <a:buNone/>
            </a:pPr>
            <a:r>
              <a:rPr lang="en-US" altLang="en-US" sz="3200" b="1">
                <a:latin typeface="Constantia" panose="02030602050306030303" pitchFamily="18" charset="0"/>
              </a:rPr>
              <a:t>	A sour spirit and an unthankful disposition can kill the revival effort. He must remember that he is serving the Lord and that the Lord is providing for him.</a:t>
            </a:r>
          </a:p>
        </p:txBody>
      </p:sp>
      <p:sp>
        <p:nvSpPr>
          <p:cNvPr id="70679" name="Text Box 23">
            <a:extLst>
              <a:ext uri="{FF2B5EF4-FFF2-40B4-BE49-F238E27FC236}">
                <a16:creationId xmlns:a16="http://schemas.microsoft.com/office/drawing/2014/main" id="{275707DF-F9EB-444A-9968-38C244BA1935}"/>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8: The Evangelist’s Conduct</a:t>
            </a:r>
          </a:p>
        </p:txBody>
      </p:sp>
      <p:sp>
        <p:nvSpPr>
          <p:cNvPr id="70680" name="Rectangle 24">
            <a:extLst>
              <a:ext uri="{FF2B5EF4-FFF2-40B4-BE49-F238E27FC236}">
                <a16:creationId xmlns:a16="http://schemas.microsoft.com/office/drawing/2014/main" id="{B63FA4B1-3615-E842-B3ED-374568B19AD3}"/>
              </a:ext>
            </a:extLst>
          </p:cNvPr>
          <p:cNvSpPr>
            <a:spLocks noGrp="1" noChangeArrowheads="1"/>
          </p:cNvSpPr>
          <p:nvPr>
            <p:ph type="title"/>
          </p:nvPr>
        </p:nvSpPr>
        <p:spPr>
          <a:xfrm>
            <a:off x="533400" y="228600"/>
            <a:ext cx="7772400" cy="1139825"/>
          </a:xfrm>
          <a:noFill/>
          <a:ln/>
        </p:spPr>
        <p:txBody>
          <a:bodyPr/>
          <a:lstStyle/>
          <a:p>
            <a:r>
              <a:rPr lang="en-US" altLang="en-US" b="1">
                <a:latin typeface="Constantia" panose="02030602050306030303" pitchFamily="18" charset="0"/>
              </a:rPr>
              <a:t>The Evangelist Should Watch His Attitudes</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0680"/>
                                        </p:tgtEl>
                                        <p:attrNameLst>
                                          <p:attrName>style.visibility</p:attrName>
                                        </p:attrNameLst>
                                      </p:cBhvr>
                                      <p:to>
                                        <p:strVal val="visible"/>
                                      </p:to>
                                    </p:set>
                                    <p:animEffect transition="in" filter="box(in)">
                                      <p:cBhvr>
                                        <p:cTn id="7" dur="500"/>
                                        <p:tgtEl>
                                          <p:spTgt spid="7068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0" presetClass="entr" presetSubtype="0" fill="hold" nodeType="clickEffect">
                                  <p:stCondLst>
                                    <p:cond delay="0"/>
                                  </p:stCondLst>
                                  <p:childTnLst>
                                    <p:set>
                                      <p:cBhvr>
                                        <p:cTn id="11" dur="1" fill="hold">
                                          <p:stCondLst>
                                            <p:cond delay="0"/>
                                          </p:stCondLst>
                                        </p:cTn>
                                        <p:tgtEl>
                                          <p:spTgt spid="70674">
                                            <p:txEl>
                                              <p:pRg st="0" end="0"/>
                                            </p:txEl>
                                          </p:spTgt>
                                        </p:tgtEl>
                                        <p:attrNameLst>
                                          <p:attrName>style.visibility</p:attrName>
                                        </p:attrNameLst>
                                      </p:cBhvr>
                                      <p:to>
                                        <p:strVal val="visible"/>
                                      </p:to>
                                    </p:set>
                                    <p:animEffect transition="in" filter="wedge">
                                      <p:cBhvr>
                                        <p:cTn id="12" dur="2000"/>
                                        <p:tgtEl>
                                          <p:spTgt spid="70674">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0" presetClass="entr" presetSubtype="0" fill="hold" nodeType="clickEffect">
                                  <p:stCondLst>
                                    <p:cond delay="0"/>
                                  </p:stCondLst>
                                  <p:childTnLst>
                                    <p:set>
                                      <p:cBhvr>
                                        <p:cTn id="16" dur="1" fill="hold">
                                          <p:stCondLst>
                                            <p:cond delay="0"/>
                                          </p:stCondLst>
                                        </p:cTn>
                                        <p:tgtEl>
                                          <p:spTgt spid="70674">
                                            <p:txEl>
                                              <p:pRg st="1" end="1"/>
                                            </p:txEl>
                                          </p:spTgt>
                                        </p:tgtEl>
                                        <p:attrNameLst>
                                          <p:attrName>style.visibility</p:attrName>
                                        </p:attrNameLst>
                                      </p:cBhvr>
                                      <p:to>
                                        <p:strVal val="visible"/>
                                      </p:to>
                                    </p:set>
                                    <p:animEffect transition="in" filter="wedge">
                                      <p:cBhvr>
                                        <p:cTn id="17" dur="2000"/>
                                        <p:tgtEl>
                                          <p:spTgt spid="7067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8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7" name="Rectangle 3">
            <a:extLst>
              <a:ext uri="{FF2B5EF4-FFF2-40B4-BE49-F238E27FC236}">
                <a16:creationId xmlns:a16="http://schemas.microsoft.com/office/drawing/2014/main" id="{19389D14-D962-DD43-BA50-816C438A60C5}"/>
              </a:ext>
            </a:extLst>
          </p:cNvPr>
          <p:cNvSpPr>
            <a:spLocks noGrp="1" noChangeArrowheads="1"/>
          </p:cNvSpPr>
          <p:nvPr>
            <p:ph type="body" idx="1"/>
          </p:nvPr>
        </p:nvSpPr>
        <p:spPr>
          <a:xfrm>
            <a:off x="152400" y="727075"/>
            <a:ext cx="8763000" cy="5292725"/>
          </a:xfrm>
        </p:spPr>
        <p:txBody>
          <a:bodyPr/>
          <a:lstStyle/>
          <a:p>
            <a:pPr>
              <a:buFont typeface="Wingdings" pitchFamily="2" charset="2"/>
              <a:buNone/>
            </a:pPr>
            <a:r>
              <a:rPr lang="en-US" altLang="en-US" sz="3200" b="1">
                <a:latin typeface="Constantia" panose="02030602050306030303" pitchFamily="18" charset="0"/>
              </a:rPr>
              <a:t>	The evangelist may be a man of experience preaching for a young pastor whose attitudes and spirit may be wrong. Regardless, the evangelist must maintain a spirit of humility and cooperation. </a:t>
            </a:r>
          </a:p>
          <a:p>
            <a:pPr>
              <a:buFont typeface="Wingdings" pitchFamily="2" charset="2"/>
              <a:buNone/>
            </a:pPr>
            <a:endParaRPr lang="en-US" altLang="en-US" sz="3200" b="1">
              <a:latin typeface="Constantia" panose="02030602050306030303" pitchFamily="18" charset="0"/>
            </a:endParaRPr>
          </a:p>
          <a:p>
            <a:pPr>
              <a:buFont typeface="Wingdings" pitchFamily="2" charset="2"/>
              <a:buNone/>
            </a:pPr>
            <a:r>
              <a:rPr lang="en-US" altLang="en-US" sz="3200" b="1">
                <a:latin typeface="Constantia" panose="02030602050306030303" pitchFamily="18" charset="0"/>
              </a:rPr>
              <a:t>	He must remember that he is laboring under the leadership of the pastor who has the responsibility of the church. </a:t>
            </a:r>
          </a:p>
        </p:txBody>
      </p:sp>
      <p:sp>
        <p:nvSpPr>
          <p:cNvPr id="113671" name="Text Box 7">
            <a:extLst>
              <a:ext uri="{FF2B5EF4-FFF2-40B4-BE49-F238E27FC236}">
                <a16:creationId xmlns:a16="http://schemas.microsoft.com/office/drawing/2014/main" id="{29A896B7-7E4A-3944-B522-7C68908C3886}"/>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8: The Evangelist’s Conduct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113667">
                                            <p:txEl>
                                              <p:pRg st="0" end="0"/>
                                            </p:txEl>
                                          </p:spTgt>
                                        </p:tgtEl>
                                        <p:attrNameLst>
                                          <p:attrName>style.visibility</p:attrName>
                                        </p:attrNameLst>
                                      </p:cBhvr>
                                      <p:to>
                                        <p:strVal val="visible"/>
                                      </p:to>
                                    </p:set>
                                    <p:animEffect transition="in" filter="diamond(in)">
                                      <p:cBhvr>
                                        <p:cTn id="7" dur="2000"/>
                                        <p:tgtEl>
                                          <p:spTgt spid="11366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113667">
                                            <p:txEl>
                                              <p:pRg st="2" end="2"/>
                                            </p:txEl>
                                          </p:spTgt>
                                        </p:tgtEl>
                                        <p:attrNameLst>
                                          <p:attrName>style.visibility</p:attrName>
                                        </p:attrNameLst>
                                      </p:cBhvr>
                                      <p:to>
                                        <p:strVal val="visible"/>
                                      </p:to>
                                    </p:set>
                                    <p:animEffect transition="in" filter="diamond(in)">
                                      <p:cBhvr>
                                        <p:cTn id="12" dur="2000"/>
                                        <p:tgtEl>
                                          <p:spTgt spid="11366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a:extLst>
              <a:ext uri="{FF2B5EF4-FFF2-40B4-BE49-F238E27FC236}">
                <a16:creationId xmlns:a16="http://schemas.microsoft.com/office/drawing/2014/main" id="{6242FB5A-C059-EB4B-B69F-F71E078591CE}"/>
              </a:ext>
            </a:extLst>
          </p:cNvPr>
          <p:cNvSpPr>
            <a:spLocks noGrp="1" noChangeArrowheads="1"/>
          </p:cNvSpPr>
          <p:nvPr>
            <p:ph type="title"/>
          </p:nvPr>
        </p:nvSpPr>
        <p:spPr>
          <a:xfrm>
            <a:off x="1981200" y="304800"/>
            <a:ext cx="7315200" cy="1139825"/>
          </a:xfrm>
        </p:spPr>
        <p:txBody>
          <a:bodyPr/>
          <a:lstStyle/>
          <a:p>
            <a:r>
              <a:rPr lang="en-US" altLang="en-US" b="1">
                <a:latin typeface="Constantia" panose="02030602050306030303" pitchFamily="18" charset="0"/>
              </a:rPr>
              <a:t>The Evangelist Should Watch His Manner of Dress</a:t>
            </a:r>
          </a:p>
        </p:txBody>
      </p:sp>
      <p:pic>
        <p:nvPicPr>
          <p:cNvPr id="89097" name="Picture 9" descr="1025504_77358648">
            <a:extLst>
              <a:ext uri="{FF2B5EF4-FFF2-40B4-BE49-F238E27FC236}">
                <a16:creationId xmlns:a16="http://schemas.microsoft.com/office/drawing/2014/main" id="{3020A50A-5038-154C-AE62-4AB6FD17FE32}"/>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9812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9102" name="Rectangle 14">
            <a:extLst>
              <a:ext uri="{FF2B5EF4-FFF2-40B4-BE49-F238E27FC236}">
                <a16:creationId xmlns:a16="http://schemas.microsoft.com/office/drawing/2014/main" id="{BB1ACA44-79E9-594D-BD3F-6CCA4AB29B98}"/>
              </a:ext>
            </a:extLst>
          </p:cNvPr>
          <p:cNvSpPr>
            <a:spLocks noChangeArrowheads="1"/>
          </p:cNvSpPr>
          <p:nvPr/>
        </p:nvSpPr>
        <p:spPr bwMode="auto">
          <a:xfrm>
            <a:off x="1752600" y="1905000"/>
            <a:ext cx="7315200"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457200" indent="-457200">
              <a:spcBef>
                <a:spcPct val="20000"/>
              </a:spcBef>
              <a:buClr>
                <a:schemeClr val="accent1"/>
              </a:buClr>
              <a:buSzPct val="65000"/>
              <a:buFont typeface="Wingdings" pitchFamily="2" charset="2"/>
              <a:buChar char="n"/>
              <a:defRPr sz="3000">
                <a:solidFill>
                  <a:schemeClr val="tx1"/>
                </a:solidFill>
                <a:latin typeface="Arial" panose="020B0604020202020204" pitchFamily="34" charset="0"/>
                <a:cs typeface="Arial" panose="020B0604020202020204" pitchFamily="34" charset="0"/>
              </a:defRPr>
            </a:lvl1pPr>
            <a:lvl2pPr marL="838200" indent="-493713">
              <a:spcBef>
                <a:spcPct val="20000"/>
              </a:spcBef>
              <a:buClr>
                <a:schemeClr val="accent2"/>
              </a:buClr>
              <a:buSzPct val="60000"/>
              <a:buFont typeface="Wingdings" pitchFamily="2" charset="2"/>
              <a:buChar char="q"/>
              <a:defRPr sz="2600">
                <a:solidFill>
                  <a:schemeClr val="tx1"/>
                </a:solidFill>
                <a:latin typeface="Arial" panose="020B0604020202020204" pitchFamily="34" charset="0"/>
                <a:cs typeface="Arial" panose="020B0604020202020204" pitchFamily="34" charset="0"/>
              </a:defRPr>
            </a:lvl2pPr>
            <a:lvl3pPr marL="1257300" indent="-585788">
              <a:spcBef>
                <a:spcPct val="20000"/>
              </a:spcBef>
              <a:buClr>
                <a:schemeClr val="accent1"/>
              </a:buClr>
              <a:buSzPct val="65000"/>
              <a:buFont typeface="Wingdings" pitchFamily="2" charset="2"/>
              <a:buChar char="n"/>
              <a:defRPr sz="2200">
                <a:solidFill>
                  <a:schemeClr val="tx1"/>
                </a:solidFill>
                <a:latin typeface="Arial" panose="020B0604020202020204" pitchFamily="34" charset="0"/>
                <a:cs typeface="Arial" panose="020B0604020202020204" pitchFamily="34" charset="0"/>
              </a:defRPr>
            </a:lvl3pPr>
            <a:lvl4pPr marL="1676400" indent="-652463">
              <a:spcBef>
                <a:spcPct val="20000"/>
              </a:spcBef>
              <a:buClr>
                <a:schemeClr val="accent2"/>
              </a:buClr>
              <a:buSzPct val="70000"/>
              <a:buFont typeface="Wingdings" pitchFamily="2" charset="2"/>
              <a:buChar char="q"/>
              <a:defRPr sz="2000">
                <a:solidFill>
                  <a:schemeClr val="tx1"/>
                </a:solidFill>
                <a:latin typeface="Arial" panose="020B0604020202020204" pitchFamily="34" charset="0"/>
                <a:cs typeface="Arial" panose="020B0604020202020204" pitchFamily="34" charset="0"/>
              </a:defRPr>
            </a:lvl4pPr>
            <a:lvl5pPr marL="2133600" indent="-792163">
              <a:spcBef>
                <a:spcPct val="20000"/>
              </a:spcBef>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5pPr>
            <a:lvl6pPr marL="25908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6pPr>
            <a:lvl7pPr marL="30480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7pPr>
            <a:lvl8pPr marL="35052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8pPr>
            <a:lvl9pPr marL="39624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9pPr>
          </a:lstStyle>
          <a:p>
            <a:pPr>
              <a:buFont typeface="Wingdings" pitchFamily="2" charset="2"/>
              <a:buNone/>
            </a:pPr>
            <a:r>
              <a:rPr lang="en-US" altLang="en-US" sz="3200" b="1">
                <a:latin typeface="Constantia" panose="02030602050306030303" pitchFamily="18" charset="0"/>
              </a:rPr>
              <a:t>	If the evangelist always remembers that he is “an ambassador” of Christ, he will have very little difficulty in this matter. </a:t>
            </a:r>
          </a:p>
          <a:p>
            <a:pPr>
              <a:buFont typeface="Wingdings" pitchFamily="2" charset="2"/>
              <a:buNone/>
            </a:pPr>
            <a:endParaRPr lang="en-US" altLang="en-US" sz="3200" b="1">
              <a:latin typeface="Constantia" panose="02030602050306030303" pitchFamily="18" charset="0"/>
            </a:endParaRPr>
          </a:p>
          <a:p>
            <a:pPr>
              <a:buFont typeface="Wingdings" pitchFamily="2" charset="2"/>
              <a:buNone/>
            </a:pPr>
            <a:r>
              <a:rPr lang="en-US" altLang="en-US" sz="3200" b="1">
                <a:latin typeface="Constantia" panose="02030602050306030303" pitchFamily="18" charset="0"/>
              </a:rPr>
              <a:t>	He should groom himself and dress in such a manner that no attention is drawn to his clothes.</a:t>
            </a:r>
          </a:p>
        </p:txBody>
      </p:sp>
      <p:sp>
        <p:nvSpPr>
          <p:cNvPr id="89125" name="Text Box 37">
            <a:extLst>
              <a:ext uri="{FF2B5EF4-FFF2-40B4-BE49-F238E27FC236}">
                <a16:creationId xmlns:a16="http://schemas.microsoft.com/office/drawing/2014/main" id="{A12874DC-8D06-284D-ACA5-BBD8AEDA1471}"/>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8: The Evangelist’s Conduct</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9090"/>
                                        </p:tgtEl>
                                        <p:attrNameLst>
                                          <p:attrName>style.visibility</p:attrName>
                                        </p:attrNameLst>
                                      </p:cBhvr>
                                      <p:to>
                                        <p:strVal val="visible"/>
                                      </p:to>
                                    </p:set>
                                    <p:animEffect transition="in" filter="box(in)">
                                      <p:cBhvr>
                                        <p:cTn id="7" dur="500"/>
                                        <p:tgtEl>
                                          <p:spTgt spid="8909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89102">
                                            <p:txEl>
                                              <p:pRg st="0" end="0"/>
                                            </p:txEl>
                                          </p:spTgt>
                                        </p:tgtEl>
                                        <p:attrNameLst>
                                          <p:attrName>style.visibility</p:attrName>
                                        </p:attrNameLst>
                                      </p:cBhvr>
                                      <p:to>
                                        <p:strVal val="visible"/>
                                      </p:to>
                                    </p:set>
                                    <p:animEffect transition="in" filter="box(in)">
                                      <p:cBhvr>
                                        <p:cTn id="12" dur="500"/>
                                        <p:tgtEl>
                                          <p:spTgt spid="89102">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nodeType="clickEffect">
                                  <p:stCondLst>
                                    <p:cond delay="0"/>
                                  </p:stCondLst>
                                  <p:childTnLst>
                                    <p:set>
                                      <p:cBhvr>
                                        <p:cTn id="16" dur="1" fill="hold">
                                          <p:stCondLst>
                                            <p:cond delay="0"/>
                                          </p:stCondLst>
                                        </p:cTn>
                                        <p:tgtEl>
                                          <p:spTgt spid="89102">
                                            <p:txEl>
                                              <p:pRg st="2" end="2"/>
                                            </p:txEl>
                                          </p:spTgt>
                                        </p:tgtEl>
                                        <p:attrNameLst>
                                          <p:attrName>style.visibility</p:attrName>
                                        </p:attrNameLst>
                                      </p:cBhvr>
                                      <p:to>
                                        <p:strVal val="visible"/>
                                      </p:to>
                                    </p:set>
                                    <p:animEffect transition="in" filter="box(in)">
                                      <p:cBhvr>
                                        <p:cTn id="17" dur="500"/>
                                        <p:tgtEl>
                                          <p:spTgt spid="8910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77" name="Text Box 21">
            <a:extLst>
              <a:ext uri="{FF2B5EF4-FFF2-40B4-BE49-F238E27FC236}">
                <a16:creationId xmlns:a16="http://schemas.microsoft.com/office/drawing/2014/main" id="{4053A092-1A84-BC4B-9763-22E2DCD6D705}"/>
              </a:ext>
            </a:extLst>
          </p:cNvPr>
          <p:cNvSpPr txBox="1">
            <a:spLocks noChangeArrowheads="1"/>
          </p:cNvSpPr>
          <p:nvPr/>
        </p:nvSpPr>
        <p:spPr bwMode="auto">
          <a:xfrm>
            <a:off x="457200" y="2135188"/>
            <a:ext cx="8610600" cy="3503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3200" b="1"/>
              <a:t>The evangelist should keep out of debt as much as possible.</a:t>
            </a:r>
          </a:p>
          <a:p>
            <a:endParaRPr lang="en-US" altLang="en-US" sz="3200" b="1"/>
          </a:p>
          <a:p>
            <a:r>
              <a:rPr lang="en-US" altLang="en-US" sz="3200" b="1"/>
              <a:t>Before he accepts an invitation to preach a revival crusade, he should have a</a:t>
            </a:r>
          </a:p>
          <a:p>
            <a:r>
              <a:rPr lang="en-US" altLang="en-US" sz="3200" b="1"/>
              <a:t>clear understanding with the pastor regarding finance.</a:t>
            </a:r>
          </a:p>
        </p:txBody>
      </p:sp>
      <p:sp>
        <p:nvSpPr>
          <p:cNvPr id="96281" name="Rectangle 25">
            <a:extLst>
              <a:ext uri="{FF2B5EF4-FFF2-40B4-BE49-F238E27FC236}">
                <a16:creationId xmlns:a16="http://schemas.microsoft.com/office/drawing/2014/main" id="{6DC2916A-5DC8-7942-8F02-25F63DBB0FE6}"/>
              </a:ext>
            </a:extLst>
          </p:cNvPr>
          <p:cNvSpPr>
            <a:spLocks noChangeArrowheads="1"/>
          </p:cNvSpPr>
          <p:nvPr/>
        </p:nvSpPr>
        <p:spPr bwMode="auto">
          <a:xfrm>
            <a:off x="457200" y="381000"/>
            <a:ext cx="80772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4200">
                <a:solidFill>
                  <a:schemeClr val="tx2"/>
                </a:solidFill>
                <a:latin typeface="Garamond" panose="02020404030301010803" pitchFamily="18" charset="0"/>
                <a:cs typeface="Arial" panose="020B0604020202020204" pitchFamily="34" charset="0"/>
              </a:defRPr>
            </a:lvl1pPr>
            <a:lvl2pPr>
              <a:defRPr sz="4200">
                <a:solidFill>
                  <a:schemeClr val="tx2"/>
                </a:solidFill>
                <a:latin typeface="Garamond" panose="02020404030301010803" pitchFamily="18" charset="0"/>
                <a:cs typeface="Arial" panose="020B0604020202020204" pitchFamily="34" charset="0"/>
              </a:defRPr>
            </a:lvl2pPr>
            <a:lvl3pPr>
              <a:defRPr sz="4200">
                <a:solidFill>
                  <a:schemeClr val="tx2"/>
                </a:solidFill>
                <a:latin typeface="Garamond" panose="02020404030301010803" pitchFamily="18" charset="0"/>
                <a:cs typeface="Arial" panose="020B0604020202020204" pitchFamily="34" charset="0"/>
              </a:defRPr>
            </a:lvl3pPr>
            <a:lvl4pPr>
              <a:defRPr sz="4200">
                <a:solidFill>
                  <a:schemeClr val="tx2"/>
                </a:solidFill>
                <a:latin typeface="Garamond" panose="02020404030301010803" pitchFamily="18" charset="0"/>
                <a:cs typeface="Arial" panose="020B0604020202020204" pitchFamily="34" charset="0"/>
              </a:defRPr>
            </a:lvl4pPr>
            <a:lvl5pPr>
              <a:defRPr sz="4200">
                <a:solidFill>
                  <a:schemeClr val="tx2"/>
                </a:solidFill>
                <a:latin typeface="Garamond" panose="02020404030301010803" pitchFamily="18" charset="0"/>
                <a:cs typeface="Arial" panose="020B0604020202020204" pitchFamily="34" charset="0"/>
              </a:defRPr>
            </a:lvl5pPr>
            <a:lvl6pPr marL="4572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6pPr>
            <a:lvl7pPr marL="9144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7pPr>
            <a:lvl8pPr marL="13716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8pPr>
            <a:lvl9pPr marL="18288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9pPr>
          </a:lstStyle>
          <a:p>
            <a:r>
              <a:rPr lang="en-US" altLang="en-US" b="1">
                <a:latin typeface="Constantia" panose="02030602050306030303" pitchFamily="18" charset="0"/>
              </a:rPr>
              <a:t>The Evangelist Should Know How to Handle his Finances</a:t>
            </a:r>
          </a:p>
        </p:txBody>
      </p:sp>
      <p:sp>
        <p:nvSpPr>
          <p:cNvPr id="96282" name="Text Box 26">
            <a:extLst>
              <a:ext uri="{FF2B5EF4-FFF2-40B4-BE49-F238E27FC236}">
                <a16:creationId xmlns:a16="http://schemas.microsoft.com/office/drawing/2014/main" id="{F082F6F9-666C-B645-856C-FF4745312075}"/>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8: The Evangelist’s Conduct</a:t>
            </a:r>
          </a:p>
        </p:txBody>
      </p:sp>
    </p:spTree>
  </p:cSld>
  <p:clrMapOvr>
    <a:masterClrMapping/>
  </p:clrMapOvr>
  <p:transition spd="med">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6281"/>
                                        </p:tgtEl>
                                        <p:attrNameLst>
                                          <p:attrName>style.visibility</p:attrName>
                                        </p:attrNameLst>
                                      </p:cBhvr>
                                      <p:to>
                                        <p:strVal val="visible"/>
                                      </p:to>
                                    </p:set>
                                    <p:anim calcmode="lin" valueType="num">
                                      <p:cBhvr additive="base">
                                        <p:cTn id="7" dur="500" fill="hold"/>
                                        <p:tgtEl>
                                          <p:spTgt spid="96281"/>
                                        </p:tgtEl>
                                        <p:attrNameLst>
                                          <p:attrName>ppt_x</p:attrName>
                                        </p:attrNameLst>
                                      </p:cBhvr>
                                      <p:tavLst>
                                        <p:tav tm="0">
                                          <p:val>
                                            <p:strVal val="#ppt_x"/>
                                          </p:val>
                                        </p:tav>
                                        <p:tav tm="100000">
                                          <p:val>
                                            <p:strVal val="#ppt_x"/>
                                          </p:val>
                                        </p:tav>
                                      </p:tavLst>
                                    </p:anim>
                                    <p:anim calcmode="lin" valueType="num">
                                      <p:cBhvr additive="base">
                                        <p:cTn id="8" dur="500" fill="hold"/>
                                        <p:tgtEl>
                                          <p:spTgt spid="96281"/>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96277">
                                            <p:txEl>
                                              <p:pRg st="0" end="0"/>
                                            </p:txEl>
                                          </p:spTgt>
                                        </p:tgtEl>
                                        <p:attrNameLst>
                                          <p:attrName>style.visibility</p:attrName>
                                        </p:attrNameLst>
                                      </p:cBhvr>
                                      <p:to>
                                        <p:strVal val="visible"/>
                                      </p:to>
                                    </p:set>
                                    <p:anim calcmode="lin" valueType="num">
                                      <p:cBhvr additive="base">
                                        <p:cTn id="13" dur="500" fill="hold"/>
                                        <p:tgtEl>
                                          <p:spTgt spid="96277">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627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96277">
                                            <p:txEl>
                                              <p:pRg st="2" end="2"/>
                                            </p:txEl>
                                          </p:spTgt>
                                        </p:tgtEl>
                                        <p:attrNameLst>
                                          <p:attrName>style.visibility</p:attrName>
                                        </p:attrNameLst>
                                      </p:cBhvr>
                                      <p:to>
                                        <p:strVal val="visible"/>
                                      </p:to>
                                    </p:set>
                                    <p:anim calcmode="lin" valueType="num">
                                      <p:cBhvr additive="base">
                                        <p:cTn id="19" dur="500" fill="hold"/>
                                        <p:tgtEl>
                                          <p:spTgt spid="9627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627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8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812" name="Picture 4" descr="Vintage Bible">
            <a:extLst>
              <a:ext uri="{FF2B5EF4-FFF2-40B4-BE49-F238E27FC236}">
                <a16:creationId xmlns:a16="http://schemas.microsoft.com/office/drawing/2014/main" id="{47DEC1DE-371B-5C48-BE38-55D0D69C8C31}"/>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534150" y="1600200"/>
            <a:ext cx="2381250" cy="3276600"/>
          </a:xfrm>
          <a:prstGeom prst="rect">
            <a:avLst/>
          </a:prstGeom>
          <a:noFill/>
          <a:extLst>
            <a:ext uri="{909E8E84-426E-40DD-AFC4-6F175D3DCCD1}">
              <a14:hiddenFill xmlns:a14="http://schemas.microsoft.com/office/drawing/2010/main">
                <a:solidFill>
                  <a:srgbClr val="FFFFFF"/>
                </a:solidFill>
              </a14:hiddenFill>
            </a:ext>
          </a:extLst>
        </p:spPr>
      </p:pic>
      <p:sp>
        <p:nvSpPr>
          <p:cNvPr id="119810" name="Rectangle 2">
            <a:extLst>
              <a:ext uri="{FF2B5EF4-FFF2-40B4-BE49-F238E27FC236}">
                <a16:creationId xmlns:a16="http://schemas.microsoft.com/office/drawing/2014/main" id="{89B462A8-CF4A-FB42-8D30-CC410B4414C3}"/>
              </a:ext>
            </a:extLst>
          </p:cNvPr>
          <p:cNvSpPr>
            <a:spLocks noGrp="1" noChangeArrowheads="1"/>
          </p:cNvSpPr>
          <p:nvPr>
            <p:ph type="body" idx="1"/>
          </p:nvPr>
        </p:nvSpPr>
        <p:spPr>
          <a:xfrm>
            <a:off x="152400" y="457200"/>
            <a:ext cx="6934200" cy="5292725"/>
          </a:xfrm>
        </p:spPr>
        <p:txBody>
          <a:bodyPr/>
          <a:lstStyle/>
          <a:p>
            <a:pPr>
              <a:buFont typeface="Wingdings" pitchFamily="2" charset="2"/>
              <a:buNone/>
            </a:pPr>
            <a:r>
              <a:rPr lang="en-US" altLang="en-US" sz="3200" b="1">
                <a:latin typeface="Constantia" panose="02030602050306030303" pitchFamily="18" charset="0"/>
              </a:rPr>
              <a:t>	If it is agreed that the evangelist should receive a love offering on Sunday, then he should be fully satisfied and truly thankful for what the Lord has provided.</a:t>
            </a:r>
          </a:p>
          <a:p>
            <a:pPr>
              <a:buFont typeface="Wingdings" pitchFamily="2" charset="2"/>
              <a:buNone/>
            </a:pPr>
            <a:r>
              <a:rPr lang="en-US" altLang="en-US" sz="3200" b="1">
                <a:latin typeface="Constantia" panose="02030602050306030303" pitchFamily="18" charset="0"/>
              </a:rPr>
              <a:t>	</a:t>
            </a:r>
          </a:p>
          <a:p>
            <a:pPr>
              <a:buFont typeface="Wingdings" pitchFamily="2" charset="2"/>
              <a:buNone/>
            </a:pPr>
            <a:r>
              <a:rPr lang="en-US" altLang="en-US" sz="3200" b="1">
                <a:latin typeface="Constantia" panose="02030602050306030303" pitchFamily="18" charset="0"/>
              </a:rPr>
              <a:t>	All offerings should be reported to the pastor and under no circumstances should the evangelist receive and retain tithes.</a:t>
            </a:r>
          </a:p>
        </p:txBody>
      </p:sp>
      <p:sp>
        <p:nvSpPr>
          <p:cNvPr id="119814" name="Text Box 6">
            <a:extLst>
              <a:ext uri="{FF2B5EF4-FFF2-40B4-BE49-F238E27FC236}">
                <a16:creationId xmlns:a16="http://schemas.microsoft.com/office/drawing/2014/main" id="{48EAD6A5-CF23-DD41-AA85-4CF9E90185D2}"/>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8: The Evangelist’s Conduct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119810">
                                            <p:txEl>
                                              <p:pRg st="0" end="0"/>
                                            </p:txEl>
                                          </p:spTgt>
                                        </p:tgtEl>
                                        <p:attrNameLst>
                                          <p:attrName>style.visibility</p:attrName>
                                        </p:attrNameLst>
                                      </p:cBhvr>
                                      <p:to>
                                        <p:strVal val="visible"/>
                                      </p:to>
                                    </p:set>
                                    <p:animEffect transition="in" filter="diamond(in)">
                                      <p:cBhvr>
                                        <p:cTn id="7" dur="2000"/>
                                        <p:tgtEl>
                                          <p:spTgt spid="11981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119810">
                                            <p:txEl>
                                              <p:pRg st="2" end="2"/>
                                            </p:txEl>
                                          </p:spTgt>
                                        </p:tgtEl>
                                        <p:attrNameLst>
                                          <p:attrName>style.visibility</p:attrName>
                                        </p:attrNameLst>
                                      </p:cBhvr>
                                      <p:to>
                                        <p:strVal val="visible"/>
                                      </p:to>
                                    </p:set>
                                    <p:animEffect transition="in" filter="diamond(in)">
                                      <p:cBhvr>
                                        <p:cTn id="12" dur="2000"/>
                                        <p:tgtEl>
                                          <p:spTgt spid="1198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8" name="Picture 8" descr="wwd_world2">
            <a:extLst>
              <a:ext uri="{FF2B5EF4-FFF2-40B4-BE49-F238E27FC236}">
                <a16:creationId xmlns:a16="http://schemas.microsoft.com/office/drawing/2014/main" id="{D1BF0A7B-DB78-9B4C-867B-8000BEEA5BB3}"/>
              </a:ext>
            </a:extLst>
          </p:cNvPr>
          <p:cNvPicPr>
            <a:picLocks noChangeAspect="1" noChangeArrowheads="1"/>
          </p:cNvPicPr>
          <p:nvPr/>
        </p:nvPicPr>
        <p:blipFill>
          <a:blip r:embed="rId2">
            <a:lum bright="12000"/>
            <a:extLst>
              <a:ext uri="{28A0092B-C50C-407E-A947-70E740481C1C}">
                <a14:useLocalDpi xmlns:a14="http://schemas.microsoft.com/office/drawing/2010/main"/>
              </a:ext>
            </a:extLst>
          </a:blip>
          <a:srcRect/>
          <a:stretch>
            <a:fillRect/>
          </a:stretch>
        </p:blipFill>
        <p:spPr bwMode="auto">
          <a:xfrm>
            <a:off x="228600" y="2498725"/>
            <a:ext cx="3276600" cy="3140075"/>
          </a:xfrm>
          <a:prstGeom prst="rect">
            <a:avLst/>
          </a:prstGeom>
          <a:noFill/>
          <a:extLst>
            <a:ext uri="{909E8E84-426E-40DD-AFC4-6F175D3DCCD1}">
              <a14:hiddenFill xmlns:a14="http://schemas.microsoft.com/office/drawing/2010/main">
                <a:solidFill>
                  <a:srgbClr val="FFFFFF"/>
                </a:solidFill>
              </a14:hiddenFill>
            </a:ext>
          </a:extLst>
        </p:spPr>
      </p:pic>
      <p:sp>
        <p:nvSpPr>
          <p:cNvPr id="76818" name="Rectangle 18">
            <a:extLst>
              <a:ext uri="{FF2B5EF4-FFF2-40B4-BE49-F238E27FC236}">
                <a16:creationId xmlns:a16="http://schemas.microsoft.com/office/drawing/2014/main" id="{B6463888-CE58-1449-B4D3-1E5D0CB5ED4A}"/>
              </a:ext>
            </a:extLst>
          </p:cNvPr>
          <p:cNvSpPr>
            <a:spLocks noChangeArrowheads="1"/>
          </p:cNvSpPr>
          <p:nvPr/>
        </p:nvSpPr>
        <p:spPr bwMode="auto">
          <a:xfrm>
            <a:off x="3733800" y="2514600"/>
            <a:ext cx="5105400"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accent1"/>
              </a:buClr>
              <a:buSzPct val="65000"/>
              <a:buFont typeface="Wingdings" pitchFamily="2" charset="2"/>
              <a:buChar char="n"/>
              <a:defRPr sz="2600">
                <a:solidFill>
                  <a:schemeClr val="tx1"/>
                </a:solidFill>
                <a:latin typeface="Arial" panose="020B0604020202020204" pitchFamily="34" charset="0"/>
                <a:cs typeface="Arial" panose="020B0604020202020204" pitchFamily="34" charset="0"/>
              </a:defRPr>
            </a:lvl1pPr>
            <a:lvl2pPr marL="669925" indent="-325438">
              <a:spcBef>
                <a:spcPct val="20000"/>
              </a:spcBef>
              <a:buClr>
                <a:schemeClr val="accent2"/>
              </a:buClr>
              <a:buSzPct val="60000"/>
              <a:buFont typeface="Wingdings" pitchFamily="2" charset="2"/>
              <a:buChar char="q"/>
              <a:defRPr sz="2200">
                <a:solidFill>
                  <a:schemeClr val="tx1"/>
                </a:solidFill>
                <a:latin typeface="Arial" panose="020B0604020202020204" pitchFamily="34" charset="0"/>
                <a:cs typeface="Arial" panose="020B0604020202020204" pitchFamily="34" charset="0"/>
              </a:defRPr>
            </a:lvl2pPr>
            <a:lvl3pPr marL="1022350" indent="-350838">
              <a:spcBef>
                <a:spcPct val="20000"/>
              </a:spcBef>
              <a:buClr>
                <a:schemeClr val="accent1"/>
              </a:buClr>
              <a:buSzPct val="65000"/>
              <a:buFont typeface="Wingdings" pitchFamily="2" charset="2"/>
              <a:buChar char="n"/>
              <a:defRPr sz="2000">
                <a:solidFill>
                  <a:schemeClr val="tx1"/>
                </a:solidFill>
                <a:latin typeface="Arial" panose="020B0604020202020204" pitchFamily="34" charset="0"/>
                <a:cs typeface="Arial" panose="020B0604020202020204" pitchFamily="34" charset="0"/>
              </a:defRPr>
            </a:lvl3pPr>
            <a:lvl4pPr marL="1339850" indent="-315913">
              <a:spcBef>
                <a:spcPct val="20000"/>
              </a:spcBef>
              <a:buClr>
                <a:schemeClr val="accent2"/>
              </a:buClr>
              <a:buSzPct val="70000"/>
              <a:buFont typeface="Wingdings" pitchFamily="2" charset="2"/>
              <a:buChar char="q"/>
              <a:defRPr>
                <a:solidFill>
                  <a:schemeClr val="tx1"/>
                </a:solidFill>
                <a:latin typeface="Arial" panose="020B0604020202020204" pitchFamily="34" charset="0"/>
                <a:cs typeface="Arial" panose="020B0604020202020204" pitchFamily="34" charset="0"/>
              </a:defRPr>
            </a:lvl4pPr>
            <a:lvl5pPr marL="1681163" indent="-339725">
              <a:spcBef>
                <a:spcPct val="20000"/>
              </a:spcBef>
              <a:buClr>
                <a:schemeClr val="accent1"/>
              </a:buClr>
              <a:buSzPct val="75000"/>
              <a:buFont typeface="Wingdings" pitchFamily="2" charset="2"/>
              <a:buChar char="§"/>
              <a:defRPr>
                <a:solidFill>
                  <a:schemeClr val="tx1"/>
                </a:solidFill>
                <a:latin typeface="Arial" panose="020B0604020202020204" pitchFamily="34" charset="0"/>
                <a:cs typeface="Arial" panose="020B0604020202020204" pitchFamily="34" charset="0"/>
              </a:defRPr>
            </a:lvl5pPr>
            <a:lvl6pPr marL="2138363" indent="-339725" fontAlgn="base">
              <a:spcBef>
                <a:spcPct val="20000"/>
              </a:spcBef>
              <a:spcAft>
                <a:spcPct val="0"/>
              </a:spcAft>
              <a:buClr>
                <a:schemeClr val="accent1"/>
              </a:buClr>
              <a:buSzPct val="75000"/>
              <a:buFont typeface="Wingdings" pitchFamily="2" charset="2"/>
              <a:buChar char="§"/>
              <a:defRPr>
                <a:solidFill>
                  <a:schemeClr val="tx1"/>
                </a:solidFill>
                <a:latin typeface="Arial" panose="020B0604020202020204" pitchFamily="34" charset="0"/>
                <a:cs typeface="Arial" panose="020B0604020202020204" pitchFamily="34" charset="0"/>
              </a:defRPr>
            </a:lvl6pPr>
            <a:lvl7pPr marL="2595563" indent="-339725" fontAlgn="base">
              <a:spcBef>
                <a:spcPct val="20000"/>
              </a:spcBef>
              <a:spcAft>
                <a:spcPct val="0"/>
              </a:spcAft>
              <a:buClr>
                <a:schemeClr val="accent1"/>
              </a:buClr>
              <a:buSzPct val="75000"/>
              <a:buFont typeface="Wingdings" pitchFamily="2" charset="2"/>
              <a:buChar char="§"/>
              <a:defRPr>
                <a:solidFill>
                  <a:schemeClr val="tx1"/>
                </a:solidFill>
                <a:latin typeface="Arial" panose="020B0604020202020204" pitchFamily="34" charset="0"/>
                <a:cs typeface="Arial" panose="020B0604020202020204" pitchFamily="34" charset="0"/>
              </a:defRPr>
            </a:lvl7pPr>
            <a:lvl8pPr marL="3052763" indent="-339725" fontAlgn="base">
              <a:spcBef>
                <a:spcPct val="20000"/>
              </a:spcBef>
              <a:spcAft>
                <a:spcPct val="0"/>
              </a:spcAft>
              <a:buClr>
                <a:schemeClr val="accent1"/>
              </a:buClr>
              <a:buSzPct val="75000"/>
              <a:buFont typeface="Wingdings" pitchFamily="2" charset="2"/>
              <a:buChar char="§"/>
              <a:defRPr>
                <a:solidFill>
                  <a:schemeClr val="tx1"/>
                </a:solidFill>
                <a:latin typeface="Arial" panose="020B0604020202020204" pitchFamily="34" charset="0"/>
                <a:cs typeface="Arial" panose="020B0604020202020204" pitchFamily="34" charset="0"/>
              </a:defRPr>
            </a:lvl8pPr>
            <a:lvl9pPr marL="3509963" indent="-339725" fontAlgn="base">
              <a:spcBef>
                <a:spcPct val="20000"/>
              </a:spcBef>
              <a:spcAft>
                <a:spcPct val="0"/>
              </a:spcAft>
              <a:buClr>
                <a:schemeClr val="accent1"/>
              </a:buClr>
              <a:buSzPct val="75000"/>
              <a:buFont typeface="Wingdings" pitchFamily="2" charset="2"/>
              <a:buChar char="§"/>
              <a:defRPr>
                <a:solidFill>
                  <a:schemeClr val="tx1"/>
                </a:solidFill>
                <a:latin typeface="Arial" panose="020B0604020202020204" pitchFamily="34" charset="0"/>
                <a:cs typeface="Arial" panose="020B0604020202020204" pitchFamily="34" charset="0"/>
              </a:defRPr>
            </a:lvl9pPr>
          </a:lstStyle>
          <a:p>
            <a:pPr>
              <a:buFont typeface="Wingdings" pitchFamily="2" charset="2"/>
              <a:buNone/>
            </a:pPr>
            <a:r>
              <a:rPr lang="en-US" altLang="en-US" sz="3200" b="1">
                <a:latin typeface="Constantia" panose="02030602050306030303" pitchFamily="18" charset="0"/>
              </a:rPr>
              <a:t>	One of the most difficult problems the evangelist has to solve is knowing how to schedule services.</a:t>
            </a:r>
          </a:p>
        </p:txBody>
      </p:sp>
      <p:sp>
        <p:nvSpPr>
          <p:cNvPr id="76820" name="Text Box 20">
            <a:extLst>
              <a:ext uri="{FF2B5EF4-FFF2-40B4-BE49-F238E27FC236}">
                <a16:creationId xmlns:a16="http://schemas.microsoft.com/office/drawing/2014/main" id="{6A82C69E-9FEF-8C41-A458-58DBD90B2998}"/>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8: The Evangelist’s Conduct</a:t>
            </a:r>
          </a:p>
        </p:txBody>
      </p:sp>
      <p:sp>
        <p:nvSpPr>
          <p:cNvPr id="76824" name="Rectangle 24">
            <a:extLst>
              <a:ext uri="{FF2B5EF4-FFF2-40B4-BE49-F238E27FC236}">
                <a16:creationId xmlns:a16="http://schemas.microsoft.com/office/drawing/2014/main" id="{5611D9CD-5DD4-4D4D-83D5-7552A893FFCE}"/>
              </a:ext>
            </a:extLst>
          </p:cNvPr>
          <p:cNvSpPr>
            <a:spLocks noGrp="1" noChangeArrowheads="1"/>
          </p:cNvSpPr>
          <p:nvPr>
            <p:ph type="title"/>
          </p:nvPr>
        </p:nvSpPr>
        <p:spPr>
          <a:xfrm>
            <a:off x="533400" y="228600"/>
            <a:ext cx="7772400" cy="1139825"/>
          </a:xfrm>
          <a:noFill/>
          <a:ln/>
        </p:spPr>
        <p:txBody>
          <a:bodyPr/>
          <a:lstStyle/>
          <a:p>
            <a:r>
              <a:rPr lang="en-US" altLang="en-US" b="1"/>
              <a:t>The Evangelist Must Be Prepared to Keep his Word</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6824"/>
                                        </p:tgtEl>
                                        <p:attrNameLst>
                                          <p:attrName>style.visibility</p:attrName>
                                        </p:attrNameLst>
                                      </p:cBhvr>
                                      <p:to>
                                        <p:strVal val="visible"/>
                                      </p:to>
                                    </p:set>
                                    <p:animEffect transition="in" filter="box(in)">
                                      <p:cBhvr>
                                        <p:cTn id="7" dur="500"/>
                                        <p:tgtEl>
                                          <p:spTgt spid="7682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76818">
                                            <p:txEl>
                                              <p:pRg st="0" end="0"/>
                                            </p:txEl>
                                          </p:spTgt>
                                        </p:tgtEl>
                                        <p:attrNameLst>
                                          <p:attrName>style.visibility</p:attrName>
                                        </p:attrNameLst>
                                      </p:cBhvr>
                                      <p:to>
                                        <p:strVal val="visible"/>
                                      </p:to>
                                    </p:set>
                                    <p:animEffect transition="in" filter="box(in)">
                                      <p:cBhvr>
                                        <p:cTn id="12" dur="500"/>
                                        <p:tgtEl>
                                          <p:spTgt spid="768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2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Rectangle 3">
            <a:extLst>
              <a:ext uri="{FF2B5EF4-FFF2-40B4-BE49-F238E27FC236}">
                <a16:creationId xmlns:a16="http://schemas.microsoft.com/office/drawing/2014/main" id="{B7630117-41BF-4048-B138-56E1DBA1E351}"/>
              </a:ext>
            </a:extLst>
          </p:cNvPr>
          <p:cNvSpPr>
            <a:spLocks noGrp="1" noChangeArrowheads="1"/>
          </p:cNvSpPr>
          <p:nvPr>
            <p:ph type="body" idx="1"/>
          </p:nvPr>
        </p:nvSpPr>
        <p:spPr>
          <a:xfrm>
            <a:off x="2667000" y="304800"/>
            <a:ext cx="6400800" cy="6400800"/>
          </a:xfrm>
        </p:spPr>
        <p:txBody>
          <a:bodyPr/>
          <a:lstStyle/>
          <a:p>
            <a:pPr>
              <a:lnSpc>
                <a:spcPct val="80000"/>
              </a:lnSpc>
              <a:buFont typeface="Wingdings" pitchFamily="2" charset="2"/>
              <a:buNone/>
            </a:pPr>
            <a:r>
              <a:rPr lang="en-US" altLang="en-US" sz="3200" b="1">
                <a:latin typeface="Constantia" panose="02030602050306030303" pitchFamily="18" charset="0"/>
              </a:rPr>
              <a:t>	When he starts a revival crusade, he cannot be certain just how the Spirit may move, when the crusade should conclude. </a:t>
            </a:r>
          </a:p>
          <a:p>
            <a:pPr>
              <a:lnSpc>
                <a:spcPct val="80000"/>
              </a:lnSpc>
              <a:buFont typeface="Wingdings" pitchFamily="2" charset="2"/>
              <a:buNone/>
            </a:pPr>
            <a:endParaRPr lang="en-US" altLang="en-US" sz="3200" b="1">
              <a:latin typeface="Constantia" panose="02030602050306030303" pitchFamily="18" charset="0"/>
            </a:endParaRPr>
          </a:p>
          <a:p>
            <a:pPr>
              <a:lnSpc>
                <a:spcPct val="80000"/>
              </a:lnSpc>
              <a:buFont typeface="Wingdings" pitchFamily="2" charset="2"/>
              <a:buNone/>
            </a:pPr>
            <a:r>
              <a:rPr lang="en-US" altLang="en-US" sz="3200" b="1">
                <a:latin typeface="Constantia" panose="02030602050306030303" pitchFamily="18" charset="0"/>
              </a:rPr>
              <a:t>	Any postponement or cancellation should only come after much prayer.</a:t>
            </a:r>
          </a:p>
          <a:p>
            <a:pPr>
              <a:lnSpc>
                <a:spcPct val="80000"/>
              </a:lnSpc>
              <a:buFont typeface="Wingdings" pitchFamily="2" charset="2"/>
              <a:buNone/>
            </a:pPr>
            <a:endParaRPr lang="en-US" altLang="en-US" sz="3200" b="1">
              <a:latin typeface="Constantia" panose="02030602050306030303" pitchFamily="18" charset="0"/>
            </a:endParaRPr>
          </a:p>
          <a:p>
            <a:pPr>
              <a:lnSpc>
                <a:spcPct val="80000"/>
              </a:lnSpc>
              <a:buFont typeface="Wingdings" pitchFamily="2" charset="2"/>
              <a:buNone/>
            </a:pPr>
            <a:r>
              <a:rPr lang="en-US" altLang="en-US" sz="3200" b="1">
                <a:latin typeface="Constantia" panose="02030602050306030303" pitchFamily="18" charset="0"/>
              </a:rPr>
              <a:t>	If the meeting is announced and advertised, the evangelist  must keep his word and honor his agreement.					</a:t>
            </a:r>
          </a:p>
        </p:txBody>
      </p:sp>
      <p:pic>
        <p:nvPicPr>
          <p:cNvPr id="97297" name="Picture 17" descr="1336835_24680749">
            <a:extLst>
              <a:ext uri="{FF2B5EF4-FFF2-40B4-BE49-F238E27FC236}">
                <a16:creationId xmlns:a16="http://schemas.microsoft.com/office/drawing/2014/main" id="{ABABE756-B8FF-AA48-808B-37138A84AEB0}"/>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04800" y="0"/>
            <a:ext cx="3276600" cy="6858000"/>
          </a:xfrm>
          <a:prstGeom prst="rect">
            <a:avLst/>
          </a:prstGeom>
          <a:noFill/>
          <a:extLst>
            <a:ext uri="{909E8E84-426E-40DD-AFC4-6F175D3DCCD1}">
              <a14:hiddenFill xmlns:a14="http://schemas.microsoft.com/office/drawing/2010/main">
                <a:solidFill>
                  <a:srgbClr val="FFFFFF"/>
                </a:solidFill>
              </a14:hiddenFill>
            </a:ext>
          </a:extLst>
        </p:spPr>
      </p:pic>
      <p:sp>
        <p:nvSpPr>
          <p:cNvPr id="97299" name="Text Box 19">
            <a:extLst>
              <a:ext uri="{FF2B5EF4-FFF2-40B4-BE49-F238E27FC236}">
                <a16:creationId xmlns:a16="http://schemas.microsoft.com/office/drawing/2014/main" id="{F97344A1-0BAC-BB4E-A296-B9BD053125CC}"/>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8: The Evangelist’s Conduct</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97283">
                                            <p:txEl>
                                              <p:pRg st="0" end="0"/>
                                            </p:txEl>
                                          </p:spTgt>
                                        </p:tgtEl>
                                        <p:attrNameLst>
                                          <p:attrName>style.visibility</p:attrName>
                                        </p:attrNameLst>
                                      </p:cBhvr>
                                      <p:to>
                                        <p:strVal val="visible"/>
                                      </p:to>
                                    </p:set>
                                    <p:animEffect transition="in" filter="checkerboard(across)">
                                      <p:cBhvr>
                                        <p:cTn id="7" dur="500"/>
                                        <p:tgtEl>
                                          <p:spTgt spid="9728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97283">
                                            <p:txEl>
                                              <p:pRg st="2" end="2"/>
                                            </p:txEl>
                                          </p:spTgt>
                                        </p:tgtEl>
                                        <p:attrNameLst>
                                          <p:attrName>style.visibility</p:attrName>
                                        </p:attrNameLst>
                                      </p:cBhvr>
                                      <p:to>
                                        <p:strVal val="visible"/>
                                      </p:to>
                                    </p:set>
                                    <p:animEffect transition="in" filter="checkerboard(across)">
                                      <p:cBhvr>
                                        <p:cTn id="12" dur="500"/>
                                        <p:tgtEl>
                                          <p:spTgt spid="97283">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nodeType="clickEffect">
                                  <p:stCondLst>
                                    <p:cond delay="0"/>
                                  </p:stCondLst>
                                  <p:childTnLst>
                                    <p:set>
                                      <p:cBhvr>
                                        <p:cTn id="16" dur="1" fill="hold">
                                          <p:stCondLst>
                                            <p:cond delay="0"/>
                                          </p:stCondLst>
                                        </p:cTn>
                                        <p:tgtEl>
                                          <p:spTgt spid="97283">
                                            <p:txEl>
                                              <p:pRg st="4" end="4"/>
                                            </p:txEl>
                                          </p:spTgt>
                                        </p:tgtEl>
                                        <p:attrNameLst>
                                          <p:attrName>style.visibility</p:attrName>
                                        </p:attrNameLst>
                                      </p:cBhvr>
                                      <p:to>
                                        <p:strVal val="visible"/>
                                      </p:to>
                                    </p:set>
                                    <p:animEffect transition="in" filter="checkerboard(across)">
                                      <p:cBhvr>
                                        <p:cTn id="17" dur="500"/>
                                        <p:tgtEl>
                                          <p:spTgt spid="9728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Arial"/>
      </a:majorFont>
      <a:minorFont>
        <a:latin typeface="Arial"/>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Edge</Template>
  <TotalTime>4295</TotalTime>
  <Words>210</Words>
  <Application>Microsoft Macintosh PowerPoint</Application>
  <PresentationFormat>On-screen Show (4:3)</PresentationFormat>
  <Paragraphs>59</Paragraphs>
  <Slides>13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Garamond</vt:lpstr>
      <vt:lpstr>Times New Roman</vt:lpstr>
      <vt:lpstr>Wingdings</vt:lpstr>
      <vt:lpstr>Constantia</vt:lpstr>
      <vt:lpstr>Edge</vt:lpstr>
      <vt:lpstr>PowerPoint Presentation</vt:lpstr>
      <vt:lpstr>PowerPoint Presentation</vt:lpstr>
      <vt:lpstr>The Evangelist Should Watch His Attitudes</vt:lpstr>
      <vt:lpstr>PowerPoint Presentation</vt:lpstr>
      <vt:lpstr>The Evangelist Should Watch His Manner of Dress</vt:lpstr>
      <vt:lpstr>PowerPoint Presentation</vt:lpstr>
      <vt:lpstr>PowerPoint Presentation</vt:lpstr>
      <vt:lpstr>The Evangelist Must Be Prepared to Keep his Word</vt:lpstr>
      <vt:lpstr>PowerPoint Presentation</vt:lpstr>
      <vt:lpstr>The Evangelist Must Not Listen to or Carry On Gossip</vt:lpstr>
      <vt:lpstr>PowerPoint Presentation</vt:lpstr>
      <vt:lpstr>PowerPoint Presentation</vt:lpstr>
      <vt:lpstr>PowerPoint Presentation</vt:lpstr>
    </vt:vector>
  </TitlesOfParts>
  <Company>Indiana University</Company>
  <LinksUpToDate>false</LinksUpToDate>
  <SharedDoc>false</SharedDoc>
  <HyperlinksChanged>false</HyperlinksChanged>
  <AppVersion>16.0009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Evangelism 1</dc:title>
  <dc:creator>Christopher Henderson ROCKS</dc:creator>
  <cp:lastModifiedBy>Angie Clark</cp:lastModifiedBy>
  <cp:revision>179</cp:revision>
  <dcterms:created xsi:type="dcterms:W3CDTF">2012-01-03T21:13:03Z</dcterms:created>
  <dcterms:modified xsi:type="dcterms:W3CDTF">2018-02-09T21:09:53Z</dcterms:modified>
</cp:coreProperties>
</file>