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702" r:id="rId1"/>
  </p:sldMasterIdLst>
  <p:sldIdLst>
    <p:sldId id="256" r:id="rId2"/>
    <p:sldId id="257" r:id="rId3"/>
    <p:sldId id="270" r:id="rId4"/>
    <p:sldId id="276" r:id="rId5"/>
    <p:sldId id="271" r:id="rId6"/>
    <p:sldId id="261" r:id="rId7"/>
    <p:sldId id="284" r:id="rId8"/>
    <p:sldId id="281" r:id="rId9"/>
    <p:sldId id="269" r:id="rId10"/>
    <p:sldId id="272" r:id="rId11"/>
    <p:sldId id="259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11" autoAdjust="0"/>
    <p:restoredTop sz="91569" autoAdjust="0"/>
  </p:normalViewPr>
  <p:slideViewPr>
    <p:cSldViewPr>
      <p:cViewPr varScale="1">
        <p:scale>
          <a:sx n="123" d="100"/>
          <a:sy n="123" d="100"/>
        </p:scale>
        <p:origin x="14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>
            <a:extLst>
              <a:ext uri="{FF2B5EF4-FFF2-40B4-BE49-F238E27FC236}">
                <a16:creationId xmlns:a16="http://schemas.microsoft.com/office/drawing/2014/main" id="{B6A69A03-5FED-B443-A9C4-AFB21703341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03427" name="Rectangle 3">
            <a:extLst>
              <a:ext uri="{FF2B5EF4-FFF2-40B4-BE49-F238E27FC236}">
                <a16:creationId xmlns:a16="http://schemas.microsoft.com/office/drawing/2014/main" id="{43B8775B-F636-064E-AB32-8FD6429DD9E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103428" name="Rectangle 4">
            <a:extLst>
              <a:ext uri="{FF2B5EF4-FFF2-40B4-BE49-F238E27FC236}">
                <a16:creationId xmlns:a16="http://schemas.microsoft.com/office/drawing/2014/main" id="{BF1CD7FE-A1F8-444D-8E93-8688455A6F8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3429" name="Rectangle 5">
            <a:extLst>
              <a:ext uri="{FF2B5EF4-FFF2-40B4-BE49-F238E27FC236}">
                <a16:creationId xmlns:a16="http://schemas.microsoft.com/office/drawing/2014/main" id="{CF0E29D1-B498-3644-8F76-9065A805518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3430" name="Rectangle 6">
            <a:extLst>
              <a:ext uri="{FF2B5EF4-FFF2-40B4-BE49-F238E27FC236}">
                <a16:creationId xmlns:a16="http://schemas.microsoft.com/office/drawing/2014/main" id="{B389E5EC-2BBE-484C-AA0C-E582B5F0F25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E71DFC-09AE-3C48-87E1-1C5A0698573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1" name="Freeform 7">
            <a:extLst>
              <a:ext uri="{FF2B5EF4-FFF2-40B4-BE49-F238E27FC236}">
                <a16:creationId xmlns:a16="http://schemas.microsoft.com/office/drawing/2014/main" id="{21BBB517-88AF-E349-B744-8C6BC1B1D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32" name="Line 8">
            <a:extLst>
              <a:ext uri="{FF2B5EF4-FFF2-40B4-BE49-F238E27FC236}">
                <a16:creationId xmlns:a16="http://schemas.microsoft.com/office/drawing/2014/main" id="{05588D2E-6456-5C40-82E3-60B1EC94F1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A4169-960C-CF46-9A42-B95BC777F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A6D619-C4A9-BC4C-BB8D-D44E630C77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5421D-CB36-5B43-911F-8E6587E17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028D5-BB4A-F140-A514-80EC6147B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56F3F-D412-914D-B995-CF03DD508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14D68-FC7F-E949-8A3D-FB60C6C26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163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29AC5F-C504-DA41-8EC8-A8538946D9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1E28DB-6926-C044-BDB8-F72D62ADAF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D20F8-BAA5-2E44-B6C5-D851B698F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FE3C9-BD33-3F4B-A902-73A289BBD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9392F-0D5E-744D-9C72-52796FA6B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E06CE-4722-F947-83AC-C45CEB85F8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8554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262A8-BCB2-C04E-8A4A-BC7F2673A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1AAEF-B709-4440-8FBD-0A3EF2586D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AC80D-3B5E-EE4C-B972-648E9A146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1672B-01AB-A745-8423-CCDE64D8E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99111-0724-D84B-84CB-7A31F92B5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33212-4D28-B044-85A7-67AAA2C519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906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31D8B-91FD-7947-9761-D59038F79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9E24B5-2F9A-7840-AD54-1D9F135AC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98DB4-5D13-7F45-9DC9-D7483C9C6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0C57C-6BDC-1643-B816-9B5C44BC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23988-678B-7845-B39D-240D448C6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C10FE-E679-9145-96DB-B4AC4FAEE9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032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16D46-81E3-2B4A-8C3E-74E74BDF1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A776F-9CCF-484F-9473-85D4AAB89D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BA814-5F72-6F47-9D95-50A40B5D8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DDFAC-8AF7-464E-ACC1-F5D0FA886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27870-6B13-F54F-9329-FEA71C3E4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2025A-722C-5E4E-A829-D903183C7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E1C4C-4F96-B64F-86AB-A4572B2E44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333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6DCFC-0725-A242-A211-8B729A5B2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F190C-74C5-6A47-8520-F564B4E352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C78B9B-7D26-2344-8A4D-D0768D092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371A11-B225-5943-A937-E36B9597C9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FE484F-576F-E340-BB5C-DA76FE26D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AA623D-F261-4942-BC5C-3C6FF06FF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D9C716-661D-1B4D-9916-47CC885C9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4B5A6E-AD58-AE4D-B92F-EE42CAC22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F2CCA-27BF-DD44-ADE6-2BC74CB730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634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8AB7D-0AB1-8141-86ED-E5D89E05B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3A2745-703E-1A49-92B5-30D06879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9405F5-6EE2-434A-91F2-464AAC17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91521A-3416-F14C-83D1-48D222E57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B1CB6-84A6-554A-9AB8-E3E8ACE03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1173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F614A1-9B7D-F648-9FA1-A9BCA7B5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75F0A1-82B5-9842-AE5E-1139EDBC1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73EC1-A967-6043-A385-331CEEE0F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DF052-2F06-3D4E-BA4C-8F3DB591F8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1018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C7EDF-EBCA-F446-80FE-578492642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77FB4-0C8D-D045-9174-53E6E5883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81B54-1CD8-AB40-8009-F4965E3E6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ABB97-3C51-4E46-B731-13BCCCBFD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384F47-E0AB-1640-9DD4-6924D4F30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46E663-916F-064A-AB6E-FAC97FA5A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3F686-D7FB-C548-9631-BB2B1896CC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851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930BF-EC11-B647-A1A1-8963D0DC7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43D60-DAFB-5144-A9E4-5ABFCC0AE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6EEDF8-AC6B-DC45-9261-4D88A712E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88386-7978-4D42-B5B6-0EA2B711E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976D37-4DF7-1C45-A0E6-45539E98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9F198-18B0-4542-A31F-4BA24E20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2B254-42EC-2449-91C0-F251AA5BA7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6352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74E007BD-902C-AB4A-9248-E53B10432E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3B10D6B2-425C-BB40-B938-804D729C9A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404" name="Rectangle 4">
            <a:extLst>
              <a:ext uri="{FF2B5EF4-FFF2-40B4-BE49-F238E27FC236}">
                <a16:creationId xmlns:a16="http://schemas.microsoft.com/office/drawing/2014/main" id="{E34BD7A6-EE6F-6143-8AB8-8C1EC3D00C1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02405" name="Rectangle 5">
            <a:extLst>
              <a:ext uri="{FF2B5EF4-FFF2-40B4-BE49-F238E27FC236}">
                <a16:creationId xmlns:a16="http://schemas.microsoft.com/office/drawing/2014/main" id="{5146A86F-EE09-5F43-A878-674AB4E3AB8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02406" name="Rectangle 6">
            <a:extLst>
              <a:ext uri="{FF2B5EF4-FFF2-40B4-BE49-F238E27FC236}">
                <a16:creationId xmlns:a16="http://schemas.microsoft.com/office/drawing/2014/main" id="{8DA421D7-6339-A94E-84BE-3929631C4E8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12BA63A6-15D1-3B41-8A8C-7CFCB433485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407" name="Freeform 7">
            <a:extLst>
              <a:ext uri="{FF2B5EF4-FFF2-40B4-BE49-F238E27FC236}">
                <a16:creationId xmlns:a16="http://schemas.microsoft.com/office/drawing/2014/main" id="{30C5691E-8F85-C542-8FB2-714EB10ED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08" name="Line 8">
            <a:extLst>
              <a:ext uri="{FF2B5EF4-FFF2-40B4-BE49-F238E27FC236}">
                <a16:creationId xmlns:a16="http://schemas.microsoft.com/office/drawing/2014/main" id="{E090A6CF-0D30-4A43-A76D-B283F0E16E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RG048">
            <a:extLst>
              <a:ext uri="{FF2B5EF4-FFF2-40B4-BE49-F238E27FC236}">
                <a16:creationId xmlns:a16="http://schemas.microsoft.com/office/drawing/2014/main" id="{A24B4DB1-894F-0B4A-B4F2-575BF01B1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0040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9" name="Rectangle 11">
            <a:extLst>
              <a:ext uri="{FF2B5EF4-FFF2-40B4-BE49-F238E27FC236}">
                <a16:creationId xmlns:a16="http://schemas.microsoft.com/office/drawing/2014/main" id="{CA19825C-8BF2-3A4B-99F8-EFB07569B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276600"/>
            <a:ext cx="7086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en-US" sz="2400" b="1"/>
              <a:t>Lesson 9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The Evangelist’s Conduct Part 2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by Ralph V. Reynolds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	</a:t>
            </a:r>
          </a:p>
          <a:p>
            <a:pPr algn="ctr">
              <a:lnSpc>
                <a:spcPct val="90000"/>
              </a:lnSpc>
            </a:pPr>
            <a:r>
              <a:rPr lang="en-US" altLang="en-US" sz="2400" b="1"/>
              <a:t>Global Association of Theological Studies</a:t>
            </a:r>
          </a:p>
        </p:txBody>
      </p:sp>
      <p:sp>
        <p:nvSpPr>
          <p:cNvPr id="2060" name="Rectangle 12">
            <a:extLst>
              <a:ext uri="{FF2B5EF4-FFF2-40B4-BE49-F238E27FC236}">
                <a16:creationId xmlns:a16="http://schemas.microsoft.com/office/drawing/2014/main" id="{BC27FACD-6523-BB43-BD9B-71F89E3A7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76200"/>
            <a:ext cx="50292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en-US" sz="4800" b="1"/>
              <a:t>Evangelism 1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>
            <a:extLst>
              <a:ext uri="{FF2B5EF4-FFF2-40B4-BE49-F238E27FC236}">
                <a16:creationId xmlns:a16="http://schemas.microsoft.com/office/drawing/2014/main" id="{2655A59B-3A38-4348-9571-57E71B120F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43200" y="2667000"/>
            <a:ext cx="6324600" cy="5791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Everything that has been written in these two lessons about the conduct of the evangelist also applies to his wife.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</a:t>
            </a:r>
          </a:p>
        </p:txBody>
      </p:sp>
      <p:pic>
        <p:nvPicPr>
          <p:cNvPr id="97297" name="Picture 17" descr="1336835_24680749">
            <a:extLst>
              <a:ext uri="{FF2B5EF4-FFF2-40B4-BE49-F238E27FC236}">
                <a16:creationId xmlns:a16="http://schemas.microsoft.com/office/drawing/2014/main" id="{4A078032-239A-1240-A6F7-D843DE4D1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3276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299" name="Text Box 19">
            <a:extLst>
              <a:ext uri="{FF2B5EF4-FFF2-40B4-BE49-F238E27FC236}">
                <a16:creationId xmlns:a16="http://schemas.microsoft.com/office/drawing/2014/main" id="{AD65C037-39EC-6B46-8382-BCF1EC1072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  <p:sp>
        <p:nvSpPr>
          <p:cNvPr id="97300" name="Rectangle 20">
            <a:extLst>
              <a:ext uri="{FF2B5EF4-FFF2-40B4-BE49-F238E27FC236}">
                <a16:creationId xmlns:a16="http://schemas.microsoft.com/office/drawing/2014/main" id="{BF97D2D7-5180-1C49-BB4C-CE7E01EBC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609600"/>
            <a:ext cx="6172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Constantia" panose="02030602050306030303" pitchFamily="18" charset="0"/>
              </a:rPr>
              <a:t>The Evangelist’s Wife Should be a Good Example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world_evangelism_">
            <a:extLst>
              <a:ext uri="{FF2B5EF4-FFF2-40B4-BE49-F238E27FC236}">
                <a16:creationId xmlns:a16="http://schemas.microsoft.com/office/drawing/2014/main" id="{5A8DEA59-B8AD-AC4A-B0E0-9CF2D6BB07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3154363"/>
            <a:ext cx="4038600" cy="377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75" name="Text Box 23">
            <a:extLst>
              <a:ext uri="{FF2B5EF4-FFF2-40B4-BE49-F238E27FC236}">
                <a16:creationId xmlns:a16="http://schemas.microsoft.com/office/drawing/2014/main" id="{FC1CA8BE-EBE4-8F45-BFB8-7CAD08346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  <p:sp>
        <p:nvSpPr>
          <p:cNvPr id="74777" name="Rectangle 25">
            <a:extLst>
              <a:ext uri="{FF2B5EF4-FFF2-40B4-BE49-F238E27FC236}">
                <a16:creationId xmlns:a16="http://schemas.microsoft.com/office/drawing/2014/main" id="{3DDECB31-808F-0447-99DD-E215EE482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57200"/>
            <a:ext cx="8001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The wife can do much to make the stay in any home a happy one. 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She should be alert and quick to offer her help in the kitchen, drying dishes, and so on. </a:t>
            </a:r>
          </a:p>
        </p:txBody>
      </p:sp>
      <p:sp>
        <p:nvSpPr>
          <p:cNvPr id="74778" name="Rectangle 26">
            <a:extLst>
              <a:ext uri="{FF2B5EF4-FFF2-40B4-BE49-F238E27FC236}">
                <a16:creationId xmlns:a16="http://schemas.microsoft.com/office/drawing/2014/main" id="{9F890F5D-D140-0C44-9FED-F56085790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038600"/>
            <a:ext cx="46482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She should not make any more extra work than is needed.	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4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77" grpId="0"/>
      <p:bldP spid="747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6" name="Text Box 16">
            <a:extLst>
              <a:ext uri="{FF2B5EF4-FFF2-40B4-BE49-F238E27FC236}">
                <a16:creationId xmlns:a16="http://schemas.microsoft.com/office/drawing/2014/main" id="{3DFAAE36-234A-BA4D-8505-A76F84F29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00" y="1524000"/>
            <a:ext cx="9753600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/>
            <a:r>
              <a:rPr lang="en-US" altLang="en-US" sz="3200" b="1">
                <a:latin typeface="Constantia" panose="02030602050306030303" pitchFamily="18" charset="0"/>
              </a:rPr>
              <a:t>	A good way to show appreciation is to mail back a “Thank You” card.</a:t>
            </a:r>
          </a:p>
          <a:p>
            <a:pPr lvl="1"/>
            <a:endParaRPr lang="en-US" altLang="en-US" sz="3200" b="1">
              <a:latin typeface="Constantia" panose="02030602050306030303" pitchFamily="18" charset="0"/>
            </a:endParaRPr>
          </a:p>
          <a:p>
            <a:pPr lvl="1"/>
            <a:r>
              <a:rPr lang="en-US" altLang="en-US" sz="3200" b="1">
                <a:latin typeface="Constantia" panose="02030602050306030303" pitchFamily="18" charset="0"/>
              </a:rPr>
              <a:t>	The evangelist should desire that the 	sweet 	blessings of the revival crusade should 	linger on. An appreciative spirit will 	certainly help in this regard.</a:t>
            </a:r>
          </a:p>
        </p:txBody>
      </p:sp>
      <p:pic>
        <p:nvPicPr>
          <p:cNvPr id="81942" name="Picture 22" descr="1020457_31940417">
            <a:extLst>
              <a:ext uri="{FF2B5EF4-FFF2-40B4-BE49-F238E27FC236}">
                <a16:creationId xmlns:a16="http://schemas.microsoft.com/office/drawing/2014/main" id="{5337E039-BC49-7849-8DF2-A16CF5D10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9144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43" name="Text Box 23">
            <a:extLst>
              <a:ext uri="{FF2B5EF4-FFF2-40B4-BE49-F238E27FC236}">
                <a16:creationId xmlns:a16="http://schemas.microsoft.com/office/drawing/2014/main" id="{063B2953-ED24-B64B-ADC6-307ED69FC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  <p:sp>
        <p:nvSpPr>
          <p:cNvPr id="81944" name="Rectangle 24">
            <a:extLst>
              <a:ext uri="{FF2B5EF4-FFF2-40B4-BE49-F238E27FC236}">
                <a16:creationId xmlns:a16="http://schemas.microsoft.com/office/drawing/2014/main" id="{C5FD0D56-CA0B-E543-917F-D52B60DF7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Constantia" panose="02030602050306030303" pitchFamily="18" charset="0"/>
              </a:rPr>
              <a:t>The Evangelist Should Always Show Appreciation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4" name="Rectangle 18">
            <a:extLst>
              <a:ext uri="{FF2B5EF4-FFF2-40B4-BE49-F238E27FC236}">
                <a16:creationId xmlns:a16="http://schemas.microsoft.com/office/drawing/2014/main" id="{4C791041-40BA-D945-B366-11AB5A803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9812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The success of the evangelist’s ministry will depend much upon the time he spends in the closet in prayer and private devotion.</a:t>
            </a: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His prayer life will do many things for him.</a:t>
            </a:r>
          </a:p>
        </p:txBody>
      </p:sp>
      <p:sp>
        <p:nvSpPr>
          <p:cNvPr id="70679" name="Text Box 23">
            <a:extLst>
              <a:ext uri="{FF2B5EF4-FFF2-40B4-BE49-F238E27FC236}">
                <a16:creationId xmlns:a16="http://schemas.microsoft.com/office/drawing/2014/main" id="{CDB97207-A90C-A84E-9455-E6B6E9994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  <p:sp>
        <p:nvSpPr>
          <p:cNvPr id="70680" name="Rectangle 24">
            <a:extLst>
              <a:ext uri="{FF2B5EF4-FFF2-40B4-BE49-F238E27FC236}">
                <a16:creationId xmlns:a16="http://schemas.microsoft.com/office/drawing/2014/main" id="{C7DF1C10-89E2-2D48-8DA1-7E77F075B2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39825"/>
          </a:xfrm>
          <a:noFill/>
          <a:ln/>
        </p:spPr>
        <p:txBody>
          <a:bodyPr/>
          <a:lstStyle/>
          <a:p>
            <a:r>
              <a:rPr lang="en-US" altLang="en-US" b="1">
                <a:latin typeface="Constantia" panose="02030602050306030303" pitchFamily="18" charset="0"/>
              </a:rPr>
              <a:t>The Evangelist Should Spend Much Time in Prayer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0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0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0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0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0" name="Rectangle 8">
            <a:extLst>
              <a:ext uri="{FF2B5EF4-FFF2-40B4-BE49-F238E27FC236}">
                <a16:creationId xmlns:a16="http://schemas.microsoft.com/office/drawing/2014/main" id="{784B702D-301E-DD4D-8D66-5CCB5B182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352800"/>
            <a:ext cx="8610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38200" indent="-49371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58578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76400" indent="-6524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600" indent="-792163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908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80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52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24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</p:txBody>
      </p:sp>
      <p:sp>
        <p:nvSpPr>
          <p:cNvPr id="95244" name="Text Box 12">
            <a:extLst>
              <a:ext uri="{FF2B5EF4-FFF2-40B4-BE49-F238E27FC236}">
                <a16:creationId xmlns:a16="http://schemas.microsoft.com/office/drawing/2014/main" id="{E3FA1FE5-6FAE-CF41-AD30-C20A73064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  <p:pic>
        <p:nvPicPr>
          <p:cNvPr id="95247" name="Picture 15" descr="Globes_Cary1">
            <a:extLst>
              <a:ext uri="{FF2B5EF4-FFF2-40B4-BE49-F238E27FC236}">
                <a16:creationId xmlns:a16="http://schemas.microsoft.com/office/drawing/2014/main" id="{27ADCF3D-A55B-B941-9F93-0892048A6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300" y="1676400"/>
            <a:ext cx="36957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35" name="Rectangle 3">
            <a:extLst>
              <a:ext uri="{FF2B5EF4-FFF2-40B4-BE49-F238E27FC236}">
                <a16:creationId xmlns:a16="http://schemas.microsoft.com/office/drawing/2014/main" id="{5876235B-CCEA-6C47-8169-52EC1B177F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5562600" cy="3352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1. He will be able to hear from God and know God’s will for the service.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2. God will be able to reveal to him the special needs of the local assembly.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>
            <a:extLst>
              <a:ext uri="{FF2B5EF4-FFF2-40B4-BE49-F238E27FC236}">
                <a16:creationId xmlns:a16="http://schemas.microsoft.com/office/drawing/2014/main" id="{E4C9406A-0898-604E-81D3-302DACD724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763000" cy="594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3. Upon his knees he will receive love and compassion for those to whom he will be ministering.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4. As he waits upon God he will receive the anointing and unction which is so essential, and without which all will be in vain.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5. He will be setting a good example before the pastor and the entire church.</a:t>
            </a:r>
          </a:p>
        </p:txBody>
      </p:sp>
      <p:sp>
        <p:nvSpPr>
          <p:cNvPr id="113671" name="Text Box 7">
            <a:extLst>
              <a:ext uri="{FF2B5EF4-FFF2-40B4-BE49-F238E27FC236}">
                <a16:creationId xmlns:a16="http://schemas.microsoft.com/office/drawing/2014/main" id="{78EF2367-A8F0-F643-9118-4B8071E08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77" name="Text Box 21">
            <a:extLst>
              <a:ext uri="{FF2B5EF4-FFF2-40B4-BE49-F238E27FC236}">
                <a16:creationId xmlns:a16="http://schemas.microsoft.com/office/drawing/2014/main" id="{AD5C7396-F970-BA49-BBDE-176BF7527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135188"/>
            <a:ext cx="86106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b="1"/>
              <a:t>The evangelist’s physical health is vital to his entire well being. This will call for daily physical exercise of some nature.</a:t>
            </a:r>
          </a:p>
          <a:p>
            <a:endParaRPr lang="en-US" altLang="en-US" sz="3200" b="1"/>
          </a:p>
          <a:p>
            <a:r>
              <a:rPr lang="en-US" altLang="en-US" sz="3200" b="1"/>
              <a:t>There is one healthy exercise that is always available. No matter where he is conducting revival crusades, he can always go for long walks.</a:t>
            </a:r>
          </a:p>
        </p:txBody>
      </p:sp>
      <p:sp>
        <p:nvSpPr>
          <p:cNvPr id="96281" name="Rectangle 25">
            <a:extLst>
              <a:ext uri="{FF2B5EF4-FFF2-40B4-BE49-F238E27FC236}">
                <a16:creationId xmlns:a16="http://schemas.microsoft.com/office/drawing/2014/main" id="{7580D211-ABBA-D94B-8E7E-5F2702102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810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Constantia" panose="02030602050306030303" pitchFamily="18" charset="0"/>
              </a:rPr>
              <a:t>The Evangelist Should Have Daily Exercise</a:t>
            </a:r>
          </a:p>
        </p:txBody>
      </p:sp>
      <p:sp>
        <p:nvSpPr>
          <p:cNvPr id="96282" name="Text Box 26">
            <a:extLst>
              <a:ext uri="{FF2B5EF4-FFF2-40B4-BE49-F238E27FC236}">
                <a16:creationId xmlns:a16="http://schemas.microsoft.com/office/drawing/2014/main" id="{26C07819-AD19-6844-B4CD-178F2CC79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6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6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8" name="Picture 8" descr="wwd_world2">
            <a:extLst>
              <a:ext uri="{FF2B5EF4-FFF2-40B4-BE49-F238E27FC236}">
                <a16:creationId xmlns:a16="http://schemas.microsoft.com/office/drawing/2014/main" id="{8964434B-7D5A-034F-A5A2-04C1AD3A9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3276600" cy="314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18" name="Rectangle 18">
            <a:extLst>
              <a:ext uri="{FF2B5EF4-FFF2-40B4-BE49-F238E27FC236}">
                <a16:creationId xmlns:a16="http://schemas.microsoft.com/office/drawing/2014/main" id="{58ABD9B6-682F-D845-8A86-44306DD18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828800"/>
            <a:ext cx="5105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There is no excuse for an evangelist lying in bed in the morning and arising late.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</a:t>
            </a:r>
          </a:p>
        </p:txBody>
      </p:sp>
      <p:sp>
        <p:nvSpPr>
          <p:cNvPr id="76820" name="Text Box 20">
            <a:extLst>
              <a:ext uri="{FF2B5EF4-FFF2-40B4-BE49-F238E27FC236}">
                <a16:creationId xmlns:a16="http://schemas.microsoft.com/office/drawing/2014/main" id="{373F883F-B44B-9C40-B464-903839E9D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  <p:sp>
        <p:nvSpPr>
          <p:cNvPr id="76826" name="Rectangle 26">
            <a:extLst>
              <a:ext uri="{FF2B5EF4-FFF2-40B4-BE49-F238E27FC236}">
                <a16:creationId xmlns:a16="http://schemas.microsoft.com/office/drawing/2014/main" id="{AC1DD73E-0100-ED42-9A19-151298DACC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1139825"/>
          </a:xfrm>
          <a:noFill/>
          <a:ln/>
        </p:spPr>
        <p:txBody>
          <a:bodyPr/>
          <a:lstStyle/>
          <a:p>
            <a:r>
              <a:rPr lang="en-US" altLang="en-US" b="1"/>
              <a:t>The Evangelist Should Have a Daily Schedule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6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6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F76CE9E6-E844-D846-B95B-0A92BD223C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5943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800" b="1">
                <a:latin typeface="Constantia" panose="02030602050306030303" pitchFamily="18" charset="0"/>
              </a:rPr>
              <a:t>	Suggested Time Table</a:t>
            </a:r>
          </a:p>
          <a:p>
            <a:pPr>
              <a:buFont typeface="Wingdings" pitchFamily="2" charset="2"/>
              <a:buNone/>
            </a:pPr>
            <a:r>
              <a:rPr lang="en-US" altLang="en-US" sz="2800" b="1">
                <a:latin typeface="Constantia" panose="02030602050306030303" pitchFamily="18" charset="0"/>
              </a:rPr>
              <a:t>	</a:t>
            </a:r>
            <a:r>
              <a:rPr lang="en-US" altLang="en-US" sz="2400" b="1">
                <a:latin typeface="Constantia" panose="02030602050306030303" pitchFamily="18" charset="0"/>
              </a:rPr>
              <a:t>7:00 AM Rise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7:00 - 7:30 AM Dress and tidy room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7:30 - 8:30 AM Walk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8:30 - 9:00 AM Breakfast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9:00 - 10.00 AM Prayer and Devotion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10:00 AM - 12:30 PM Study and Preparation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12:30 - 1:00 PM Relaxation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1:00 - 1:30 PM Lunch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1:30 - 2:30 PM Rest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2:30 - 5:00 PM Visitation or study with pastor</a:t>
            </a:r>
          </a:p>
          <a:p>
            <a:pPr>
              <a:buFont typeface="Wingdings" pitchFamily="2" charset="2"/>
              <a:buNone/>
            </a:pPr>
            <a:r>
              <a:rPr lang="en-US" altLang="en-US" sz="2400" b="1">
                <a:latin typeface="Constantia" panose="02030602050306030303" pitchFamily="18" charset="0"/>
              </a:rPr>
              <a:t>	5:00 - 6:00 PM Dinner</a:t>
            </a:r>
          </a:p>
        </p:txBody>
      </p:sp>
      <p:sp>
        <p:nvSpPr>
          <p:cNvPr id="131075" name="Text Box 3">
            <a:extLst>
              <a:ext uri="{FF2B5EF4-FFF2-40B4-BE49-F238E27FC236}">
                <a16:creationId xmlns:a16="http://schemas.microsoft.com/office/drawing/2014/main" id="{5EB9CDEA-2B73-C54E-A3F6-18C4115E5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1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1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31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31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31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31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1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310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310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310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3107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310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Vintage Bible">
            <a:extLst>
              <a:ext uri="{FF2B5EF4-FFF2-40B4-BE49-F238E27FC236}">
                <a16:creationId xmlns:a16="http://schemas.microsoft.com/office/drawing/2014/main" id="{7024DAB6-F6AA-1448-81E0-51C332BD3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1600200"/>
            <a:ext cx="238125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9810" name="Rectangle 2">
            <a:extLst>
              <a:ext uri="{FF2B5EF4-FFF2-40B4-BE49-F238E27FC236}">
                <a16:creationId xmlns:a16="http://schemas.microsoft.com/office/drawing/2014/main" id="{22BBC5F6-94D4-AE4D-A4A5-FE02D7B806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6934200" cy="39211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The evangelist is a soulwinner, and as such he must be friendly and show a real interest in people.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He must train himself to remember names.</a:t>
            </a:r>
          </a:p>
        </p:txBody>
      </p:sp>
      <p:sp>
        <p:nvSpPr>
          <p:cNvPr id="119814" name="Text Box 6">
            <a:extLst>
              <a:ext uri="{FF2B5EF4-FFF2-40B4-BE49-F238E27FC236}">
                <a16:creationId xmlns:a16="http://schemas.microsoft.com/office/drawing/2014/main" id="{0D01622C-D7AD-D944-8409-AAAD9D095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8: The Evangelist’s Conduct</a:t>
            </a:r>
          </a:p>
        </p:txBody>
      </p:sp>
      <p:sp>
        <p:nvSpPr>
          <p:cNvPr id="119815" name="Rectangle 7">
            <a:extLst>
              <a:ext uri="{FF2B5EF4-FFF2-40B4-BE49-F238E27FC236}">
                <a16:creationId xmlns:a16="http://schemas.microsoft.com/office/drawing/2014/main" id="{06E6066E-0B5A-9D4B-8623-5DEC9204F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81000"/>
            <a:ext cx="8077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Constantia" panose="02030602050306030303" pitchFamily="18" charset="0"/>
              </a:rPr>
              <a:t>The Evangelist Should be Friendly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9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9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7" name="Picture 9" descr="1025504_77358648">
            <a:extLst>
              <a:ext uri="{FF2B5EF4-FFF2-40B4-BE49-F238E27FC236}">
                <a16:creationId xmlns:a16="http://schemas.microsoft.com/office/drawing/2014/main" id="{CA9B13CB-D209-A74B-8E2B-9F1A85B0A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81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2" name="Rectangle 14">
            <a:extLst>
              <a:ext uri="{FF2B5EF4-FFF2-40B4-BE49-F238E27FC236}">
                <a16:creationId xmlns:a16="http://schemas.microsoft.com/office/drawing/2014/main" id="{60F452DE-97A8-DE43-927B-C963F5E65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457200"/>
            <a:ext cx="73152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38200" indent="-49371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58578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76400" indent="-65246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33600" indent="-792163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908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480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052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2400" indent="-792163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Although the evangelist must be friendly, he must never be disrespectful to his elders or show familiarity with the opposite sex. </a:t>
            </a:r>
          </a:p>
          <a:p>
            <a:pPr>
              <a:buFont typeface="Wingdings" pitchFamily="2" charset="2"/>
              <a:buNone/>
            </a:pPr>
            <a:endParaRPr lang="en-US" altLang="en-US" sz="3200" b="1">
              <a:latin typeface="Constantia" panose="02030602050306030303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3200" b="1">
                <a:latin typeface="Constantia" panose="02030602050306030303" pitchFamily="18" charset="0"/>
              </a:rPr>
              <a:t>	Being friendly does not mean that he is going to be frivolous. Much joking with the young people may make him popular, but it certainly will cheapen the gospel.</a:t>
            </a:r>
          </a:p>
        </p:txBody>
      </p:sp>
      <p:sp>
        <p:nvSpPr>
          <p:cNvPr id="89125" name="Text Box 37">
            <a:extLst>
              <a:ext uri="{FF2B5EF4-FFF2-40B4-BE49-F238E27FC236}">
                <a16:creationId xmlns:a16="http://schemas.microsoft.com/office/drawing/2014/main" id="{FF015DBB-37D9-2246-A048-2FE643B7C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0"/>
            <a:ext cx="2819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/>
              <a:t>Lesson 9: The Evangelist’s Conduct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9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4346</TotalTime>
  <Words>170</Words>
  <Application>Microsoft Macintosh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Garamond</vt:lpstr>
      <vt:lpstr>Times New Roman</vt:lpstr>
      <vt:lpstr>Wingdings</vt:lpstr>
      <vt:lpstr>Constantia</vt:lpstr>
      <vt:lpstr>Edge</vt:lpstr>
      <vt:lpstr>PowerPoint Presentation</vt:lpstr>
      <vt:lpstr>The Evangelist Should Spend Much Time in Prayer</vt:lpstr>
      <vt:lpstr>PowerPoint Presentation</vt:lpstr>
      <vt:lpstr>PowerPoint Presentation</vt:lpstr>
      <vt:lpstr>PowerPoint Presentation</vt:lpstr>
      <vt:lpstr>The Evangelist Should Have a Daily Schedule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Indiana University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1</dc:title>
  <dc:creator>Christopher Henderson ROCKS</dc:creator>
  <cp:lastModifiedBy>Angie Clark</cp:lastModifiedBy>
  <cp:revision>184</cp:revision>
  <dcterms:created xsi:type="dcterms:W3CDTF">2012-01-03T21:13:03Z</dcterms:created>
  <dcterms:modified xsi:type="dcterms:W3CDTF">2018-02-09T21:09:36Z</dcterms:modified>
</cp:coreProperties>
</file>