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82" r:id="rId3"/>
    <p:sldId id="283" r:id="rId4"/>
    <p:sldId id="257" r:id="rId5"/>
    <p:sldId id="270" r:id="rId6"/>
    <p:sldId id="261" r:id="rId7"/>
    <p:sldId id="269" r:id="rId8"/>
    <p:sldId id="281" r:id="rId9"/>
    <p:sldId id="272" r:id="rId10"/>
    <p:sldId id="259"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0" autoAdjust="0"/>
    <p:restoredTop sz="91569" autoAdjust="0"/>
  </p:normalViewPr>
  <p:slideViewPr>
    <p:cSldViewPr>
      <p:cViewPr varScale="1">
        <p:scale>
          <a:sx n="123" d="100"/>
          <a:sy n="123" d="100"/>
        </p:scale>
        <p:origin x="133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402BDBD6-D235-3046-986E-900FED660D78}"/>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A2619213-AE65-5044-B34F-943AD37CA6C2}"/>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61A38CF2-343E-3842-99F9-0E9B717AB63D}"/>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E3C018A3-B4BF-AF46-9466-1C20FD5A3265}"/>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662F1BCF-CA1D-B349-A636-33748EFA09BB}"/>
              </a:ext>
            </a:extLst>
          </p:cNvPr>
          <p:cNvSpPr>
            <a:spLocks noGrp="1" noChangeArrowheads="1"/>
          </p:cNvSpPr>
          <p:nvPr>
            <p:ph type="sldNum" sz="quarter" idx="4"/>
          </p:nvPr>
        </p:nvSpPr>
        <p:spPr/>
        <p:txBody>
          <a:bodyPr/>
          <a:lstStyle>
            <a:lvl1pPr>
              <a:defRPr/>
            </a:lvl1pPr>
          </a:lstStyle>
          <a:p>
            <a:fld id="{707355FB-CDAA-7E43-8C33-5B96079E5A7A}" type="slidenum">
              <a:rPr lang="en-US" altLang="en-US"/>
              <a:pPr/>
              <a:t>‹#›</a:t>
            </a:fld>
            <a:endParaRPr lang="en-US" altLang="en-US"/>
          </a:p>
        </p:txBody>
      </p:sp>
      <p:sp>
        <p:nvSpPr>
          <p:cNvPr id="103431" name="Freeform 7">
            <a:extLst>
              <a:ext uri="{FF2B5EF4-FFF2-40B4-BE49-F238E27FC236}">
                <a16:creationId xmlns:a16="http://schemas.microsoft.com/office/drawing/2014/main" id="{8C3AEEC6-5E41-384A-81B5-400D772D7C52}"/>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C6052BBA-D5AC-6942-BB58-F52D9028F01C}"/>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2A3AD-49B1-4544-A2DC-A84095CF61A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20367A7-41E7-7249-A4D8-B0A5A4672BC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7B31AD-2B75-824A-86E7-A78019DBD3C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0BC015C-113F-004D-B4C1-79E39AF5FF6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2A860DD-9566-4840-AAE1-A1EDE7728F8E}"/>
              </a:ext>
            </a:extLst>
          </p:cNvPr>
          <p:cNvSpPr>
            <a:spLocks noGrp="1"/>
          </p:cNvSpPr>
          <p:nvPr>
            <p:ph type="sldNum" sz="quarter" idx="12"/>
          </p:nvPr>
        </p:nvSpPr>
        <p:spPr/>
        <p:txBody>
          <a:bodyPr/>
          <a:lstStyle>
            <a:lvl1pPr>
              <a:defRPr/>
            </a:lvl1pPr>
          </a:lstStyle>
          <a:p>
            <a:fld id="{57C11DCD-148F-2944-B4DE-607A9BE612A5}" type="slidenum">
              <a:rPr lang="en-US" altLang="en-US"/>
              <a:pPr/>
              <a:t>‹#›</a:t>
            </a:fld>
            <a:endParaRPr lang="en-US" altLang="en-US"/>
          </a:p>
        </p:txBody>
      </p:sp>
    </p:spTree>
    <p:extLst>
      <p:ext uri="{BB962C8B-B14F-4D97-AF65-F5344CB8AC3E}">
        <p14:creationId xmlns:p14="http://schemas.microsoft.com/office/powerpoint/2010/main" val="378987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B6483F-5939-E649-A929-A45F92566504}"/>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08CE4C-7C0C-4346-813A-5C5C9035F72E}"/>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7410D1-A9C6-F847-BA60-0CB21B2AC1B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5D37635-BAC9-D949-8B7A-6DBFA984ACC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F7AF0CB-3ED0-7346-B040-E765BE1F4BF3}"/>
              </a:ext>
            </a:extLst>
          </p:cNvPr>
          <p:cNvSpPr>
            <a:spLocks noGrp="1"/>
          </p:cNvSpPr>
          <p:nvPr>
            <p:ph type="sldNum" sz="quarter" idx="12"/>
          </p:nvPr>
        </p:nvSpPr>
        <p:spPr/>
        <p:txBody>
          <a:bodyPr/>
          <a:lstStyle>
            <a:lvl1pPr>
              <a:defRPr/>
            </a:lvl1pPr>
          </a:lstStyle>
          <a:p>
            <a:fld id="{3D06F417-2A8C-FD44-BE91-F7203026979F}" type="slidenum">
              <a:rPr lang="en-US" altLang="en-US"/>
              <a:pPr/>
              <a:t>‹#›</a:t>
            </a:fld>
            <a:endParaRPr lang="en-US" altLang="en-US"/>
          </a:p>
        </p:txBody>
      </p:sp>
    </p:spTree>
    <p:extLst>
      <p:ext uri="{BB962C8B-B14F-4D97-AF65-F5344CB8AC3E}">
        <p14:creationId xmlns:p14="http://schemas.microsoft.com/office/powerpoint/2010/main" val="3702266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93565-3405-B342-BF14-960ABFACB6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A4BF3D-808D-DF45-A2E9-50AEEE0366E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DDB7C4-4671-C84F-A359-FC5176C31D5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46D5AD2-C398-2746-9133-0FA18E08171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358F6B3-0FE6-5C4B-8219-D6E821735FD3}"/>
              </a:ext>
            </a:extLst>
          </p:cNvPr>
          <p:cNvSpPr>
            <a:spLocks noGrp="1"/>
          </p:cNvSpPr>
          <p:nvPr>
            <p:ph type="sldNum" sz="quarter" idx="12"/>
          </p:nvPr>
        </p:nvSpPr>
        <p:spPr/>
        <p:txBody>
          <a:bodyPr/>
          <a:lstStyle>
            <a:lvl1pPr>
              <a:defRPr/>
            </a:lvl1pPr>
          </a:lstStyle>
          <a:p>
            <a:fld id="{E78B1746-1B25-0446-91E9-F8A5800169F7}" type="slidenum">
              <a:rPr lang="en-US" altLang="en-US"/>
              <a:pPr/>
              <a:t>‹#›</a:t>
            </a:fld>
            <a:endParaRPr lang="en-US" altLang="en-US"/>
          </a:p>
        </p:txBody>
      </p:sp>
    </p:spTree>
    <p:extLst>
      <p:ext uri="{BB962C8B-B14F-4D97-AF65-F5344CB8AC3E}">
        <p14:creationId xmlns:p14="http://schemas.microsoft.com/office/powerpoint/2010/main" val="101385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E9177-ED89-AC4A-A221-26801062424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6CC4657-281A-EF4A-B011-2990A3C4541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FC28A816-3525-6742-820B-4A8090AB3AD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7868F39-C97F-2141-B201-56DEEFA4DD3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5034556-55E8-5442-BD10-4B7FBC3F343F}"/>
              </a:ext>
            </a:extLst>
          </p:cNvPr>
          <p:cNvSpPr>
            <a:spLocks noGrp="1"/>
          </p:cNvSpPr>
          <p:nvPr>
            <p:ph type="sldNum" sz="quarter" idx="12"/>
          </p:nvPr>
        </p:nvSpPr>
        <p:spPr/>
        <p:txBody>
          <a:bodyPr/>
          <a:lstStyle>
            <a:lvl1pPr>
              <a:defRPr/>
            </a:lvl1pPr>
          </a:lstStyle>
          <a:p>
            <a:fld id="{DCF12788-AC1B-D44C-8DD5-57D04970F390}" type="slidenum">
              <a:rPr lang="en-US" altLang="en-US"/>
              <a:pPr/>
              <a:t>‹#›</a:t>
            </a:fld>
            <a:endParaRPr lang="en-US" altLang="en-US"/>
          </a:p>
        </p:txBody>
      </p:sp>
    </p:spTree>
    <p:extLst>
      <p:ext uri="{BB962C8B-B14F-4D97-AF65-F5344CB8AC3E}">
        <p14:creationId xmlns:p14="http://schemas.microsoft.com/office/powerpoint/2010/main" val="1922703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DA51D-FC38-DC44-864C-60AD4F66AB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D36550-8CCE-9246-BAC7-F993E18D9BF7}"/>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0A7C47-D3D3-EC4D-A40B-5C6065294BC8}"/>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F4297B3-B890-024C-9281-6D7BA40CE71C}"/>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ADC06DB-087A-5143-A684-8AE2100111B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6D7224E-3102-D944-9048-85D84CA7DB86}"/>
              </a:ext>
            </a:extLst>
          </p:cNvPr>
          <p:cNvSpPr>
            <a:spLocks noGrp="1"/>
          </p:cNvSpPr>
          <p:nvPr>
            <p:ph type="sldNum" sz="quarter" idx="12"/>
          </p:nvPr>
        </p:nvSpPr>
        <p:spPr/>
        <p:txBody>
          <a:bodyPr/>
          <a:lstStyle>
            <a:lvl1pPr>
              <a:defRPr/>
            </a:lvl1pPr>
          </a:lstStyle>
          <a:p>
            <a:fld id="{1A94C7F7-8175-DC49-88B6-828B529BB4FC}" type="slidenum">
              <a:rPr lang="en-US" altLang="en-US"/>
              <a:pPr/>
              <a:t>‹#›</a:t>
            </a:fld>
            <a:endParaRPr lang="en-US" altLang="en-US"/>
          </a:p>
        </p:txBody>
      </p:sp>
    </p:spTree>
    <p:extLst>
      <p:ext uri="{BB962C8B-B14F-4D97-AF65-F5344CB8AC3E}">
        <p14:creationId xmlns:p14="http://schemas.microsoft.com/office/powerpoint/2010/main" val="2613061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700A6-D1F0-E242-ACD4-433033A0E8C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02A422-862A-144D-8711-B48786B68C2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2952F92-F7FB-CA41-8E29-F9BC30546751}"/>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FC2C42-F887-DA4F-9BB2-78A835A3306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E604084-5D1D-4141-B249-CF16E4DB4A40}"/>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977F4E-23A6-F744-B730-50F8D7A0164D}"/>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F0679329-2C1E-3D4E-90A1-DEC6D7AECFED}"/>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B25CF679-1A8F-1347-9870-62A6B9C10020}"/>
              </a:ext>
            </a:extLst>
          </p:cNvPr>
          <p:cNvSpPr>
            <a:spLocks noGrp="1"/>
          </p:cNvSpPr>
          <p:nvPr>
            <p:ph type="sldNum" sz="quarter" idx="12"/>
          </p:nvPr>
        </p:nvSpPr>
        <p:spPr/>
        <p:txBody>
          <a:bodyPr/>
          <a:lstStyle>
            <a:lvl1pPr>
              <a:defRPr/>
            </a:lvl1pPr>
          </a:lstStyle>
          <a:p>
            <a:fld id="{0601046E-D6D6-AF4D-B537-5AA10B52D898}" type="slidenum">
              <a:rPr lang="en-US" altLang="en-US"/>
              <a:pPr/>
              <a:t>‹#›</a:t>
            </a:fld>
            <a:endParaRPr lang="en-US" altLang="en-US"/>
          </a:p>
        </p:txBody>
      </p:sp>
    </p:spTree>
    <p:extLst>
      <p:ext uri="{BB962C8B-B14F-4D97-AF65-F5344CB8AC3E}">
        <p14:creationId xmlns:p14="http://schemas.microsoft.com/office/powerpoint/2010/main" val="201145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D47B5-252D-EF42-9326-FD4DDAD7978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13B689-FF58-5B49-A6F3-9EDDFC02AF8A}"/>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C4E13FAD-85C3-994C-A0A1-59A8C4C9B607}"/>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A4C92F1-5CAE-2E47-9B12-FA150DA30171}"/>
              </a:ext>
            </a:extLst>
          </p:cNvPr>
          <p:cNvSpPr>
            <a:spLocks noGrp="1"/>
          </p:cNvSpPr>
          <p:nvPr>
            <p:ph type="sldNum" sz="quarter" idx="12"/>
          </p:nvPr>
        </p:nvSpPr>
        <p:spPr/>
        <p:txBody>
          <a:bodyPr/>
          <a:lstStyle>
            <a:lvl1pPr>
              <a:defRPr/>
            </a:lvl1pPr>
          </a:lstStyle>
          <a:p>
            <a:fld id="{02064262-A2F0-2347-8BAA-3E688DEEDBC8}" type="slidenum">
              <a:rPr lang="en-US" altLang="en-US"/>
              <a:pPr/>
              <a:t>‹#›</a:t>
            </a:fld>
            <a:endParaRPr lang="en-US" altLang="en-US"/>
          </a:p>
        </p:txBody>
      </p:sp>
    </p:spTree>
    <p:extLst>
      <p:ext uri="{BB962C8B-B14F-4D97-AF65-F5344CB8AC3E}">
        <p14:creationId xmlns:p14="http://schemas.microsoft.com/office/powerpoint/2010/main" val="242530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756942-A064-0E4F-AF5D-241A447419BC}"/>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A0E511C-7AC1-2C40-BBCF-69E38276781C}"/>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2182891D-A220-A240-8C4B-85880D78D4DB}"/>
              </a:ext>
            </a:extLst>
          </p:cNvPr>
          <p:cNvSpPr>
            <a:spLocks noGrp="1"/>
          </p:cNvSpPr>
          <p:nvPr>
            <p:ph type="sldNum" sz="quarter" idx="12"/>
          </p:nvPr>
        </p:nvSpPr>
        <p:spPr/>
        <p:txBody>
          <a:bodyPr/>
          <a:lstStyle>
            <a:lvl1pPr>
              <a:defRPr/>
            </a:lvl1pPr>
          </a:lstStyle>
          <a:p>
            <a:fld id="{79FDFE95-F2D8-3F48-9BE5-B08EE0CCA5CE}" type="slidenum">
              <a:rPr lang="en-US" altLang="en-US"/>
              <a:pPr/>
              <a:t>‹#›</a:t>
            </a:fld>
            <a:endParaRPr lang="en-US" altLang="en-US"/>
          </a:p>
        </p:txBody>
      </p:sp>
    </p:spTree>
    <p:extLst>
      <p:ext uri="{BB962C8B-B14F-4D97-AF65-F5344CB8AC3E}">
        <p14:creationId xmlns:p14="http://schemas.microsoft.com/office/powerpoint/2010/main" val="426378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58E4C-EB5F-5549-BC7C-5F2C0D43196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CACAC2-AE75-AB49-9738-8FDD9F280EA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7D195A-3D4D-FE40-B47B-9986BF43CD3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C5FB97D-B9C0-7543-A560-BDFC126F5D9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B26C6AC-64AE-8F4E-9333-A525F055DA5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06F731D-BD3B-C745-992E-CBD23A949E86}"/>
              </a:ext>
            </a:extLst>
          </p:cNvPr>
          <p:cNvSpPr>
            <a:spLocks noGrp="1"/>
          </p:cNvSpPr>
          <p:nvPr>
            <p:ph type="sldNum" sz="quarter" idx="12"/>
          </p:nvPr>
        </p:nvSpPr>
        <p:spPr/>
        <p:txBody>
          <a:bodyPr/>
          <a:lstStyle>
            <a:lvl1pPr>
              <a:defRPr/>
            </a:lvl1pPr>
          </a:lstStyle>
          <a:p>
            <a:fld id="{F2070081-D221-4041-9958-A9428469EDA3}" type="slidenum">
              <a:rPr lang="en-US" altLang="en-US"/>
              <a:pPr/>
              <a:t>‹#›</a:t>
            </a:fld>
            <a:endParaRPr lang="en-US" altLang="en-US"/>
          </a:p>
        </p:txBody>
      </p:sp>
    </p:spTree>
    <p:extLst>
      <p:ext uri="{BB962C8B-B14F-4D97-AF65-F5344CB8AC3E}">
        <p14:creationId xmlns:p14="http://schemas.microsoft.com/office/powerpoint/2010/main" val="1927706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F62FA-361A-684E-83BE-BA4B172F5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AD92A8-92D6-0E47-9C3D-CD29C787FD1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A1A4107-1FF4-C24A-AEBA-2965C6240C2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7D27EDD-E437-954F-A352-204C83F56F3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399CEFE-4F06-BF4A-9B94-E7A89DB5289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7982EF1-B09A-8B4F-BB45-30C0F680990E}"/>
              </a:ext>
            </a:extLst>
          </p:cNvPr>
          <p:cNvSpPr>
            <a:spLocks noGrp="1"/>
          </p:cNvSpPr>
          <p:nvPr>
            <p:ph type="sldNum" sz="quarter" idx="12"/>
          </p:nvPr>
        </p:nvSpPr>
        <p:spPr/>
        <p:txBody>
          <a:bodyPr/>
          <a:lstStyle>
            <a:lvl1pPr>
              <a:defRPr/>
            </a:lvl1pPr>
          </a:lstStyle>
          <a:p>
            <a:fld id="{FC02508E-E806-E14F-9091-97C85A854303}" type="slidenum">
              <a:rPr lang="en-US" altLang="en-US"/>
              <a:pPr/>
              <a:t>‹#›</a:t>
            </a:fld>
            <a:endParaRPr lang="en-US" altLang="en-US"/>
          </a:p>
        </p:txBody>
      </p:sp>
    </p:spTree>
    <p:extLst>
      <p:ext uri="{BB962C8B-B14F-4D97-AF65-F5344CB8AC3E}">
        <p14:creationId xmlns:p14="http://schemas.microsoft.com/office/powerpoint/2010/main" val="3068979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B55B0147-C131-4B4A-A632-BEF24E1DB09E}"/>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5D5D4350-C301-F24C-8299-BDBCE6D71951}"/>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2F4B1F55-A6DE-E94C-AF43-EF8F69AFCF02}"/>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8A0B597E-D069-0642-A29F-80AF4108B2B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B3C6C1C2-A699-0744-A987-6EC9AB99B7BA}"/>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549C0875-FFB3-F44A-9E13-F4D3524F975A}" type="slidenum">
              <a:rPr lang="en-US" altLang="en-US"/>
              <a:pPr/>
              <a:t>‹#›</a:t>
            </a:fld>
            <a:endParaRPr lang="en-US" altLang="en-US"/>
          </a:p>
        </p:txBody>
      </p:sp>
      <p:sp>
        <p:nvSpPr>
          <p:cNvPr id="102407" name="Freeform 7">
            <a:extLst>
              <a:ext uri="{FF2B5EF4-FFF2-40B4-BE49-F238E27FC236}">
                <a16:creationId xmlns:a16="http://schemas.microsoft.com/office/drawing/2014/main" id="{A21409BA-84E4-C24C-B98E-C964FA8E8270}"/>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00F7C314-EF5C-C74F-A3FC-AF0F122E07D8}"/>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7D6CE8BA-F99D-2048-A0E2-6B2CBE494FB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53FC14DF-DD03-0F41-99C7-D2F4FF70F300}"/>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7 Part 2</a:t>
            </a:r>
          </a:p>
          <a:p>
            <a:pPr algn="ctr">
              <a:lnSpc>
                <a:spcPct val="90000"/>
              </a:lnSpc>
            </a:pPr>
            <a:r>
              <a:rPr lang="en-US" altLang="en-US" sz="2400" b="1"/>
              <a:t>The Altar Service</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1A3936DC-348E-6144-B1F2-59A32AFDD5AF}"/>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43D1A1FE-3981-E043-8AE3-916C9EAC2DD2}"/>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181600" y="3149600"/>
            <a:ext cx="3962400" cy="3708400"/>
          </a:xfrm>
          <a:prstGeom prst="rect">
            <a:avLst/>
          </a:prstGeom>
          <a:noFill/>
          <a:extLst>
            <a:ext uri="{909E8E84-426E-40DD-AFC4-6F175D3DCCD1}">
              <a14:hiddenFill xmlns:a14="http://schemas.microsoft.com/office/drawing/2010/main">
                <a:solidFill>
                  <a:srgbClr val="FFFFFF"/>
                </a:solidFill>
              </a14:hiddenFill>
            </a:ext>
          </a:extLst>
        </p:spPr>
      </p:pic>
      <p:sp>
        <p:nvSpPr>
          <p:cNvPr id="74767" name="Rectangle 15">
            <a:extLst>
              <a:ext uri="{FF2B5EF4-FFF2-40B4-BE49-F238E27FC236}">
                <a16:creationId xmlns:a16="http://schemas.microsoft.com/office/drawing/2014/main" id="{984495B6-340A-B24D-A8F6-6BE56B2673F6}"/>
              </a:ext>
            </a:extLst>
          </p:cNvPr>
          <p:cNvSpPr>
            <a:spLocks noChangeArrowheads="1"/>
          </p:cNvSpPr>
          <p:nvPr/>
        </p:nvSpPr>
        <p:spPr bwMode="auto">
          <a:xfrm>
            <a:off x="0" y="457200"/>
            <a:ext cx="5334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Workers should be encouraged in praying seekers through to the real experience and not be passing judgment upon whether someone has received the Holy Ghost. The Lord Himself keeps the true record and will make no mistake.</a:t>
            </a:r>
          </a:p>
        </p:txBody>
      </p:sp>
      <p:sp>
        <p:nvSpPr>
          <p:cNvPr id="74773" name="Text Box 21">
            <a:extLst>
              <a:ext uri="{FF2B5EF4-FFF2-40B4-BE49-F238E27FC236}">
                <a16:creationId xmlns:a16="http://schemas.microsoft.com/office/drawing/2014/main" id="{6F36BFED-C333-D24E-A45F-95713E1ED7E3}"/>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67"/>
                                        </p:tgtEl>
                                        <p:attrNameLst>
                                          <p:attrName>style.visibility</p:attrName>
                                        </p:attrNameLst>
                                      </p:cBhvr>
                                      <p:to>
                                        <p:strVal val="visible"/>
                                      </p:to>
                                    </p:set>
                                    <p:animEffect transition="in" filter="box(in)">
                                      <p:cBhvr>
                                        <p:cTn id="7" dur="500"/>
                                        <p:tgtEl>
                                          <p:spTgt spid="747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73F3B326-5B1D-8B4D-A00B-D1EE96E1BE32}"/>
              </a:ext>
            </a:extLst>
          </p:cNvPr>
          <p:cNvSpPr>
            <a:spLocks noGrp="1" noChangeArrowheads="1"/>
          </p:cNvSpPr>
          <p:nvPr>
            <p:ph type="body" idx="1"/>
          </p:nvPr>
        </p:nvSpPr>
        <p:spPr>
          <a:xfrm>
            <a:off x="457200" y="304800"/>
            <a:ext cx="8229600" cy="5826125"/>
          </a:xfrm>
        </p:spPr>
        <p:txBody>
          <a:bodyPr/>
          <a:lstStyle/>
          <a:p>
            <a:pPr>
              <a:buFont typeface="Wingdings" pitchFamily="2" charset="2"/>
              <a:buNone/>
            </a:pPr>
            <a:r>
              <a:rPr lang="en-US" altLang="en-US" sz="3200" b="1">
                <a:latin typeface="Constantia" panose="02030602050306030303" pitchFamily="18" charset="0"/>
              </a:rPr>
              <a:t>	After the worker is satisfied that the seeker understands John 1:12 and Acts 2:38, then he tells the seeker he is going to pray. After he prays for the sinner that he might be granted repentance and that in faith he might accept Jesus, he now asks the seeker to pray.</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If he is unable to pray, you might have him repeat a prayer of repentance after the worker.</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a:t>
            </a:r>
          </a:p>
        </p:txBody>
      </p:sp>
      <p:sp>
        <p:nvSpPr>
          <p:cNvPr id="131075" name="Text Box 3">
            <a:extLst>
              <a:ext uri="{FF2B5EF4-FFF2-40B4-BE49-F238E27FC236}">
                <a16:creationId xmlns:a16="http://schemas.microsoft.com/office/drawing/2014/main" id="{1C8A27B5-AE7D-F741-B811-2AE218C729E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Effect transition="in" filter="blinds(horizontal)">
                                      <p:cBhvr>
                                        <p:cTn id="7" dur="500"/>
                                        <p:tgtEl>
                                          <p:spTgt spid="1310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1074">
                                            <p:txEl>
                                              <p:pRg st="2" end="2"/>
                                            </p:txEl>
                                          </p:spTgt>
                                        </p:tgtEl>
                                        <p:attrNameLst>
                                          <p:attrName>style.visibility</p:attrName>
                                        </p:attrNameLst>
                                      </p:cBhvr>
                                      <p:to>
                                        <p:strVal val="visible"/>
                                      </p:to>
                                    </p:set>
                                    <p:animEffect transition="in" filter="blinds(horizontal)">
                                      <p:cBhvr>
                                        <p:cTn id="12" dur="500"/>
                                        <p:tgtEl>
                                          <p:spTgt spid="1310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EFE07E2C-37FD-6546-A272-AEA1CE9875A7}"/>
              </a:ext>
            </a:extLst>
          </p:cNvPr>
          <p:cNvSpPr>
            <a:spLocks noGrp="1" noChangeArrowheads="1"/>
          </p:cNvSpPr>
          <p:nvPr>
            <p:ph type="body" idx="1"/>
          </p:nvPr>
        </p:nvSpPr>
        <p:spPr>
          <a:xfrm>
            <a:off x="4038600" y="650875"/>
            <a:ext cx="4419600" cy="5902325"/>
          </a:xfrm>
        </p:spPr>
        <p:txBody>
          <a:bodyPr/>
          <a:lstStyle/>
          <a:p>
            <a:pPr>
              <a:buFont typeface="Wingdings" pitchFamily="2" charset="2"/>
              <a:buNone/>
            </a:pPr>
            <a:r>
              <a:rPr lang="en-US" altLang="en-US" sz="3200" b="1">
                <a:latin typeface="Constantia" panose="02030602050306030303" pitchFamily="18" charset="0"/>
              </a:rPr>
              <a:t>	In all of this the worker is earnest, sincere, courteous, and fairly quiet. </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He will be guided largely by the seeker’s own reactions and response.</a:t>
            </a:r>
          </a:p>
          <a:p>
            <a:endParaRPr lang="en-US" altLang="en-US" sz="3200" b="1">
              <a:latin typeface="Constantia" panose="02030602050306030303" pitchFamily="18" charset="0"/>
            </a:endParaRPr>
          </a:p>
        </p:txBody>
      </p:sp>
      <p:pic>
        <p:nvPicPr>
          <p:cNvPr id="132099" name="Picture 3" descr="1336835_24680749">
            <a:extLst>
              <a:ext uri="{FF2B5EF4-FFF2-40B4-BE49-F238E27FC236}">
                <a16:creationId xmlns:a16="http://schemas.microsoft.com/office/drawing/2014/main" id="{F8FF3151-0E93-FA40-8FF1-A87D6028B64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2100" name="Text Box 4">
            <a:extLst>
              <a:ext uri="{FF2B5EF4-FFF2-40B4-BE49-F238E27FC236}">
                <a16:creationId xmlns:a16="http://schemas.microsoft.com/office/drawing/2014/main" id="{AC45A5D2-4EEF-704C-AE69-C9A7A4E435FD}"/>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2098">
                                            <p:txEl>
                                              <p:pRg st="0" end="0"/>
                                            </p:txEl>
                                          </p:spTgt>
                                        </p:tgtEl>
                                        <p:attrNameLst>
                                          <p:attrName>style.visibility</p:attrName>
                                        </p:attrNameLst>
                                      </p:cBhvr>
                                      <p:to>
                                        <p:strVal val="visible"/>
                                      </p:to>
                                    </p:set>
                                    <p:animEffect transition="in" filter="diamond(in)">
                                      <p:cBhvr>
                                        <p:cTn id="7" dur="2000"/>
                                        <p:tgtEl>
                                          <p:spTgt spid="13209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32098">
                                            <p:txEl>
                                              <p:pRg st="2" end="2"/>
                                            </p:txEl>
                                          </p:spTgt>
                                        </p:tgtEl>
                                        <p:attrNameLst>
                                          <p:attrName>style.visibility</p:attrName>
                                        </p:attrNameLst>
                                      </p:cBhvr>
                                      <p:to>
                                        <p:strVal val="visible"/>
                                      </p:to>
                                    </p:set>
                                    <p:animEffect transition="in" filter="diamond(in)">
                                      <p:cBhvr>
                                        <p:cTn id="12" dur="2000"/>
                                        <p:tgtEl>
                                          <p:spTgt spid="13209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822DEC98-3397-9C42-A48D-96A4DB2BF259}"/>
              </a:ext>
            </a:extLst>
          </p:cNvPr>
          <p:cNvSpPr>
            <a:spLocks noChangeArrowheads="1"/>
          </p:cNvSpPr>
          <p:nvPr/>
        </p:nvSpPr>
        <p:spPr bwMode="auto">
          <a:xfrm>
            <a:off x="228600" y="1143000"/>
            <a:ext cx="8305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There must not be any familiarity. Hands off is a good policy to remember. There is a definite ministry of the laying on of hands, but this is not just for everyone. </a:t>
            </a:r>
          </a:p>
          <a:p>
            <a:pPr>
              <a:buFont typeface="Wingdings" pitchFamily="2" charset="2"/>
              <a:buNone/>
            </a:pPr>
            <a:r>
              <a:rPr lang="en-US" altLang="en-US" sz="3200" b="1">
                <a:latin typeface="Constantia" panose="02030602050306030303" pitchFamily="18" charset="0"/>
              </a:rPr>
              <a:t>	There are times when the worker will put his arm around the seeker, place his hand upon his head, and so on, but this must be done by the right person at the right time.</a:t>
            </a:r>
          </a:p>
        </p:txBody>
      </p:sp>
      <p:sp>
        <p:nvSpPr>
          <p:cNvPr id="70678" name="Rectangle 22">
            <a:extLst>
              <a:ext uri="{FF2B5EF4-FFF2-40B4-BE49-F238E27FC236}">
                <a16:creationId xmlns:a16="http://schemas.microsoft.com/office/drawing/2014/main" id="{4A149BB9-8E14-2E43-BB59-19B900E75814}"/>
              </a:ext>
            </a:extLst>
          </p:cNvPr>
          <p:cNvSpPr>
            <a:spLocks noChangeArrowheads="1"/>
          </p:cNvSpPr>
          <p:nvPr/>
        </p:nvSpPr>
        <p:spPr bwMode="auto">
          <a:xfrm>
            <a:off x="533400" y="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Points to Remember</a:t>
            </a:r>
          </a:p>
        </p:txBody>
      </p:sp>
      <p:sp>
        <p:nvSpPr>
          <p:cNvPr id="70680" name="Text Box 24">
            <a:extLst>
              <a:ext uri="{FF2B5EF4-FFF2-40B4-BE49-F238E27FC236}">
                <a16:creationId xmlns:a16="http://schemas.microsoft.com/office/drawing/2014/main" id="{10D0DE06-9DA4-B746-B4B4-6F9E08F1D508}"/>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70678"/>
                                        </p:tgtEl>
                                        <p:attrNameLst>
                                          <p:attrName>style.visibility</p:attrName>
                                        </p:attrNameLst>
                                      </p:cBhvr>
                                      <p:to>
                                        <p:strVal val="visible"/>
                                      </p:to>
                                    </p:set>
                                    <p:anim calcmode="lin" valueType="num">
                                      <p:cBhvr additive="base">
                                        <p:cTn id="7" dur="500" fill="hold"/>
                                        <p:tgtEl>
                                          <p:spTgt spid="70678"/>
                                        </p:tgtEl>
                                        <p:attrNameLst>
                                          <p:attrName>ppt_x</p:attrName>
                                        </p:attrNameLst>
                                      </p:cBhvr>
                                      <p:tavLst>
                                        <p:tav tm="0">
                                          <p:val>
                                            <p:strVal val="#ppt_x"/>
                                          </p:val>
                                        </p:tav>
                                        <p:tav tm="100000">
                                          <p:val>
                                            <p:strVal val="#ppt_x"/>
                                          </p:val>
                                        </p:tav>
                                      </p:tavLst>
                                    </p:anim>
                                    <p:anim calcmode="lin" valueType="num">
                                      <p:cBhvr additive="base">
                                        <p:cTn id="8" dur="500" fill="hold"/>
                                        <p:tgtEl>
                                          <p:spTgt spid="7067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0674">
                                            <p:txEl>
                                              <p:pRg st="0" end="0"/>
                                            </p:txEl>
                                          </p:spTgt>
                                        </p:tgtEl>
                                        <p:attrNameLst>
                                          <p:attrName>style.visibility</p:attrName>
                                        </p:attrNameLst>
                                      </p:cBhvr>
                                      <p:to>
                                        <p:strVal val="visible"/>
                                      </p:to>
                                    </p:set>
                                    <p:anim calcmode="lin" valueType="num">
                                      <p:cBhvr additive="base">
                                        <p:cTn id="13" dur="500" fill="hold"/>
                                        <p:tgtEl>
                                          <p:spTgt spid="7067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06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0674">
                                            <p:txEl>
                                              <p:pRg st="1" end="1"/>
                                            </p:txEl>
                                          </p:spTgt>
                                        </p:tgtEl>
                                        <p:attrNameLst>
                                          <p:attrName>style.visibility</p:attrName>
                                        </p:attrNameLst>
                                      </p:cBhvr>
                                      <p:to>
                                        <p:strVal val="visible"/>
                                      </p:to>
                                    </p:set>
                                    <p:anim calcmode="lin" valueType="num">
                                      <p:cBhvr additive="base">
                                        <p:cTn id="19" dur="500" fill="hold"/>
                                        <p:tgtEl>
                                          <p:spTgt spid="7067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067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78" grpId="0"/>
      <p:bldP spid="70678"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a:extLst>
              <a:ext uri="{FF2B5EF4-FFF2-40B4-BE49-F238E27FC236}">
                <a16:creationId xmlns:a16="http://schemas.microsoft.com/office/drawing/2014/main" id="{F0ABD5C5-002B-EF4D-999E-CE30823C7271}"/>
              </a:ext>
            </a:extLst>
          </p:cNvPr>
          <p:cNvSpPr>
            <a:spLocks noGrp="1" noChangeArrowheads="1"/>
          </p:cNvSpPr>
          <p:nvPr>
            <p:ph type="body" idx="1"/>
          </p:nvPr>
        </p:nvSpPr>
        <p:spPr>
          <a:xfrm>
            <a:off x="304800" y="990600"/>
            <a:ext cx="5029200" cy="4572000"/>
          </a:xfrm>
        </p:spPr>
        <p:txBody>
          <a:bodyPr/>
          <a:lstStyle/>
          <a:p>
            <a:pPr>
              <a:buFont typeface="Wingdings" pitchFamily="2" charset="2"/>
              <a:buNone/>
            </a:pPr>
            <a:r>
              <a:rPr lang="en-US" altLang="en-US" sz="3200" b="1">
                <a:latin typeface="Constantia" panose="02030602050306030303" pitchFamily="18" charset="0"/>
              </a:rPr>
              <a:t>	2. Remember that it is the Lord who grants repentance, and it is the Lord who fills with the Holy Ghost. It is impossible to shake the Holy Ghost into people.</a:t>
            </a:r>
          </a:p>
        </p:txBody>
      </p:sp>
      <p:pic>
        <p:nvPicPr>
          <p:cNvPr id="95247" name="Picture 15" descr="Globes_Cary1">
            <a:extLst>
              <a:ext uri="{FF2B5EF4-FFF2-40B4-BE49-F238E27FC236}">
                <a16:creationId xmlns:a16="http://schemas.microsoft.com/office/drawing/2014/main" id="{B90DDA72-6427-9043-87A7-CC49D0AAFDD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2438400"/>
            <a:ext cx="3695700" cy="3695700"/>
          </a:xfrm>
          <a:prstGeom prst="rect">
            <a:avLst/>
          </a:prstGeom>
          <a:noFill/>
          <a:extLst>
            <a:ext uri="{909E8E84-426E-40DD-AFC4-6F175D3DCCD1}">
              <a14:hiddenFill xmlns:a14="http://schemas.microsoft.com/office/drawing/2010/main">
                <a:solidFill>
                  <a:srgbClr val="FFFFFF"/>
                </a:solidFill>
              </a14:hiddenFill>
            </a:ext>
          </a:extLst>
        </p:spPr>
      </p:pic>
      <p:sp>
        <p:nvSpPr>
          <p:cNvPr id="95248" name="Text Box 16">
            <a:extLst>
              <a:ext uri="{FF2B5EF4-FFF2-40B4-BE49-F238E27FC236}">
                <a16:creationId xmlns:a16="http://schemas.microsoft.com/office/drawing/2014/main" id="{697C31BC-97F5-8D43-A7EF-A4B49B0F627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wwd_world2">
            <a:extLst>
              <a:ext uri="{FF2B5EF4-FFF2-40B4-BE49-F238E27FC236}">
                <a16:creationId xmlns:a16="http://schemas.microsoft.com/office/drawing/2014/main" id="{B4305B9A-5941-A346-85F5-D4E5C7DA2FF6}"/>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228600" y="1374775"/>
            <a:ext cx="3733800" cy="3578225"/>
          </a:xfrm>
          <a:prstGeom prst="rect">
            <a:avLst/>
          </a:prstGeom>
          <a:noFill/>
          <a:extLst>
            <a:ext uri="{909E8E84-426E-40DD-AFC4-6F175D3DCCD1}">
              <a14:hiddenFill xmlns:a14="http://schemas.microsoft.com/office/drawing/2010/main">
                <a:solidFill>
                  <a:srgbClr val="FFFFFF"/>
                </a:solidFill>
              </a14:hiddenFill>
            </a:ext>
          </a:extLst>
        </p:spPr>
      </p:pic>
      <p:sp>
        <p:nvSpPr>
          <p:cNvPr id="76818" name="Rectangle 18">
            <a:extLst>
              <a:ext uri="{FF2B5EF4-FFF2-40B4-BE49-F238E27FC236}">
                <a16:creationId xmlns:a16="http://schemas.microsoft.com/office/drawing/2014/main" id="{3F68A0CC-C0D7-F842-92AA-561D7574E432}"/>
              </a:ext>
            </a:extLst>
          </p:cNvPr>
          <p:cNvSpPr>
            <a:spLocks noChangeArrowheads="1"/>
          </p:cNvSpPr>
          <p:nvPr/>
        </p:nvSpPr>
        <p:spPr bwMode="auto">
          <a:xfrm>
            <a:off x="3657600" y="1524000"/>
            <a:ext cx="51816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3. Two or three earnest workers with one seeker are sufficient. A crowd can confuse more than help the seeker.</a:t>
            </a:r>
          </a:p>
        </p:txBody>
      </p:sp>
      <p:sp>
        <p:nvSpPr>
          <p:cNvPr id="76820" name="Text Box 20">
            <a:extLst>
              <a:ext uri="{FF2B5EF4-FFF2-40B4-BE49-F238E27FC236}">
                <a16:creationId xmlns:a16="http://schemas.microsoft.com/office/drawing/2014/main" id="{872FE7FB-92B7-9A4C-A8EA-F28CC8EB9E1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76818">
                                            <p:txEl>
                                              <p:pRg st="0" end="0"/>
                                            </p:txEl>
                                          </p:spTgt>
                                        </p:tgtEl>
                                        <p:attrNameLst>
                                          <p:attrName>style.visibility</p:attrName>
                                        </p:attrNameLst>
                                      </p:cBhvr>
                                      <p:to>
                                        <p:strVal val="visible"/>
                                      </p:to>
                                    </p:set>
                                    <p:animEffect transition="in" filter="barn(inHorizontal)">
                                      <p:cBhvr>
                                        <p:cTn id="7" dur="500"/>
                                        <p:tgtEl>
                                          <p:spTgt spid="768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186598D8-40A3-E441-AE88-241EBC2A558C}"/>
              </a:ext>
            </a:extLst>
          </p:cNvPr>
          <p:cNvSpPr>
            <a:spLocks noGrp="1" noChangeArrowheads="1"/>
          </p:cNvSpPr>
          <p:nvPr>
            <p:ph type="title"/>
          </p:nvPr>
        </p:nvSpPr>
        <p:spPr>
          <a:xfrm>
            <a:off x="2057400" y="304800"/>
            <a:ext cx="7086600" cy="1371600"/>
          </a:xfrm>
        </p:spPr>
        <p:txBody>
          <a:bodyPr/>
          <a:lstStyle/>
          <a:p>
            <a:r>
              <a:rPr lang="en-US" altLang="en-US" b="1">
                <a:latin typeface="Constantia" panose="02030602050306030303" pitchFamily="18" charset="0"/>
              </a:rPr>
              <a:t>Praying Men and Women Through</a:t>
            </a:r>
          </a:p>
        </p:txBody>
      </p:sp>
      <p:pic>
        <p:nvPicPr>
          <p:cNvPr id="89097" name="Picture 9" descr="1025504_77358648">
            <a:extLst>
              <a:ext uri="{FF2B5EF4-FFF2-40B4-BE49-F238E27FC236}">
                <a16:creationId xmlns:a16="http://schemas.microsoft.com/office/drawing/2014/main" id="{78DF3A87-5221-044A-BAA5-65912F39357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83176F3B-7A30-6646-8D79-53F8A6A99927}"/>
              </a:ext>
            </a:extLst>
          </p:cNvPr>
          <p:cNvSpPr>
            <a:spLocks noChangeArrowheads="1"/>
          </p:cNvSpPr>
          <p:nvPr/>
        </p:nvSpPr>
        <p:spPr bwMode="auto">
          <a:xfrm>
            <a:off x="1981200" y="1752600"/>
            <a:ext cx="70104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Everyone is anxious to see the seeker receive the Holy Ghost, but there must not be any superficial surface experience. True repentance and saving faith cannot be hurried. Much harm can be done by a premature haste.</a:t>
            </a:r>
          </a:p>
        </p:txBody>
      </p:sp>
      <p:sp>
        <p:nvSpPr>
          <p:cNvPr id="89124" name="Text Box 36">
            <a:extLst>
              <a:ext uri="{FF2B5EF4-FFF2-40B4-BE49-F238E27FC236}">
                <a16:creationId xmlns:a16="http://schemas.microsoft.com/office/drawing/2014/main" id="{AFA7EDDB-B524-D346-A2C7-1D34C35368B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box(in)">
                                      <p:cBhvr>
                                        <p:cTn id="7" dur="500"/>
                                        <p:tgtEl>
                                          <p:spTgt spid="89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0" end="0"/>
                                            </p:txEl>
                                          </p:spTgt>
                                        </p:tgtEl>
                                        <p:attrNameLst>
                                          <p:attrName>style.visibility</p:attrName>
                                        </p:attrNameLst>
                                      </p:cBhvr>
                                      <p:to>
                                        <p:strVal val="visible"/>
                                      </p:to>
                                    </p:set>
                                    <p:animEffect transition="in" filter="box(in)">
                                      <p:cBhvr>
                                        <p:cTn id="12" dur="500"/>
                                        <p:tgtEl>
                                          <p:spTgt spid="8910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A5514671-D3C0-B544-B4DE-BD7DC9D89C7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91200" y="1066800"/>
            <a:ext cx="3100388" cy="42672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17D51728-85A4-7548-AD0A-6CB2AF417028}"/>
              </a:ext>
            </a:extLst>
          </p:cNvPr>
          <p:cNvSpPr>
            <a:spLocks noGrp="1" noChangeArrowheads="1"/>
          </p:cNvSpPr>
          <p:nvPr>
            <p:ph type="body" idx="1"/>
          </p:nvPr>
        </p:nvSpPr>
        <p:spPr>
          <a:xfrm>
            <a:off x="152400" y="914400"/>
            <a:ext cx="6019800" cy="5292725"/>
          </a:xfrm>
        </p:spPr>
        <p:txBody>
          <a:bodyPr/>
          <a:lstStyle/>
          <a:p>
            <a:pPr>
              <a:buFont typeface="Wingdings" pitchFamily="2" charset="2"/>
              <a:buNone/>
            </a:pPr>
            <a:r>
              <a:rPr lang="en-US" altLang="en-US" sz="3200" b="1">
                <a:latin typeface="Constantia" panose="02030602050306030303" pitchFamily="18" charset="0"/>
              </a:rPr>
              <a:t>	The newborn babe in Christ will cry out, “Abba, Father,” and he will speak in tongues. He needs no help here. It is the Holy Ghost who will take over his tongue and speak through him.</a:t>
            </a:r>
          </a:p>
        </p:txBody>
      </p:sp>
      <p:sp>
        <p:nvSpPr>
          <p:cNvPr id="119813" name="Text Box 5">
            <a:extLst>
              <a:ext uri="{FF2B5EF4-FFF2-40B4-BE49-F238E27FC236}">
                <a16:creationId xmlns:a16="http://schemas.microsoft.com/office/drawing/2014/main" id="{B3041ACF-9003-D14B-BDEC-08ABBF410C1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08C4F35B-9651-8E47-A970-18DB4FD896DA}"/>
              </a:ext>
            </a:extLst>
          </p:cNvPr>
          <p:cNvSpPr>
            <a:spLocks noGrp="1" noChangeArrowheads="1"/>
          </p:cNvSpPr>
          <p:nvPr>
            <p:ph type="body" idx="1"/>
          </p:nvPr>
        </p:nvSpPr>
        <p:spPr>
          <a:xfrm>
            <a:off x="3657600" y="381000"/>
            <a:ext cx="5029200" cy="6477000"/>
          </a:xfrm>
        </p:spPr>
        <p:txBody>
          <a:bodyPr/>
          <a:lstStyle/>
          <a:p>
            <a:pPr>
              <a:buFont typeface="Wingdings" pitchFamily="2" charset="2"/>
              <a:buNone/>
            </a:pPr>
            <a:r>
              <a:rPr lang="en-US" altLang="en-US" sz="3200" b="1">
                <a:latin typeface="Constantia" panose="02030602050306030303" pitchFamily="18" charset="0"/>
              </a:rPr>
              <a:t>	Moreover, the newborn babe in Christ will know it. The Holy Spirit will bear witness to his spirit.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He will be satisfied. If he is not satisfied, he should be encouraged to continue praying until he is.					</a:t>
            </a:r>
          </a:p>
        </p:txBody>
      </p:sp>
      <p:pic>
        <p:nvPicPr>
          <p:cNvPr id="97297" name="Picture 17" descr="1336835_24680749">
            <a:extLst>
              <a:ext uri="{FF2B5EF4-FFF2-40B4-BE49-F238E27FC236}">
                <a16:creationId xmlns:a16="http://schemas.microsoft.com/office/drawing/2014/main" id="{E4C17925-DD45-5F41-BC8C-8E4811F1719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7298" name="Text Box 18">
            <a:extLst>
              <a:ext uri="{FF2B5EF4-FFF2-40B4-BE49-F238E27FC236}">
                <a16:creationId xmlns:a16="http://schemas.microsoft.com/office/drawing/2014/main" id="{6E38C259-0F2E-414F-A6FB-D5B9367301E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200"/>
              <a:t>Lesson 7: The Altar Service</a:t>
            </a:r>
            <a:endParaRPr lang="en-US" altLang="en-US"/>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strips(downLeft)">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97283">
                                            <p:txEl>
                                              <p:pRg st="2" end="2"/>
                                            </p:txEl>
                                          </p:spTgt>
                                        </p:tgtEl>
                                        <p:attrNameLst>
                                          <p:attrName>style.visibility</p:attrName>
                                        </p:attrNameLst>
                                      </p:cBhvr>
                                      <p:to>
                                        <p:strVal val="visible"/>
                                      </p:to>
                                    </p:set>
                                    <p:animEffect transition="in" filter="strips(downLeft)">
                                      <p:cBhvr>
                                        <p:cTn id="12" dur="5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4211</TotalTime>
  <Words>76</Words>
  <Application>Microsoft Macintosh PowerPoint</Application>
  <PresentationFormat>On-screen Show (4:3)</PresentationFormat>
  <Paragraphs>35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Garamond</vt:lpstr>
      <vt:lpstr>Times New Roman</vt:lpstr>
      <vt:lpstr>Wingdings</vt:lpstr>
      <vt:lpstr>Constantia</vt:lpstr>
      <vt:lpstr>Edge</vt:lpstr>
      <vt:lpstr>PowerPoint Presentation</vt:lpstr>
      <vt:lpstr>PowerPoint Presentation</vt:lpstr>
      <vt:lpstr>PowerPoint Presentation</vt:lpstr>
      <vt:lpstr>PowerPoint Presentation</vt:lpstr>
      <vt:lpstr>PowerPoint Presentation</vt:lpstr>
      <vt:lpstr>PowerPoint Presentation</vt:lpstr>
      <vt:lpstr>Praying Men and Women Through</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163</cp:revision>
  <dcterms:created xsi:type="dcterms:W3CDTF">2012-01-03T21:13:03Z</dcterms:created>
  <dcterms:modified xsi:type="dcterms:W3CDTF">2018-02-09T21:10:16Z</dcterms:modified>
</cp:coreProperties>
</file>