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702" r:id="rId1"/>
  </p:sldMasterIdLst>
  <p:sldIdLst>
    <p:sldId id="256" r:id="rId2"/>
    <p:sldId id="257" r:id="rId3"/>
    <p:sldId id="270" r:id="rId4"/>
    <p:sldId id="276" r:id="rId5"/>
    <p:sldId id="289" r:id="rId6"/>
    <p:sldId id="281" r:id="rId7"/>
    <p:sldId id="261" r:id="rId8"/>
    <p:sldId id="269" r:id="rId9"/>
    <p:sldId id="284" r:id="rId10"/>
    <p:sldId id="259" r:id="rId11"/>
    <p:sldId id="272" r:id="rId12"/>
    <p:sldId id="285" r:id="rId13"/>
    <p:sldId id="286" r:id="rId14"/>
    <p:sldId id="287" r:id="rId15"/>
    <p:sldId id="290" r:id="rId16"/>
    <p:sldId id="291" r:id="rId17"/>
    <p:sldId id="292" r:id="rId18"/>
  </p:sldIdLst>
  <p:sldSz cx="9144000" cy="6858000" type="screen4x3"/>
  <p:notesSz cx="6858000" cy="9144000"/>
  <p:defaultTextStyle>
    <a:defPPr>
      <a:defRPr lang="en-US"/>
    </a:defPPr>
    <a:lvl1pPr algn="l" rtl="0" fontAlgn="base">
      <a:spcBef>
        <a:spcPct val="0"/>
      </a:spcBef>
      <a:spcAft>
        <a:spcPct val="0"/>
      </a:spcAft>
      <a:defRPr sz="3200" kern="1200">
        <a:solidFill>
          <a:schemeClr val="tx1"/>
        </a:solidFill>
        <a:latin typeface="Constantia" panose="02030602050306030303" pitchFamily="18" charset="0"/>
        <a:ea typeface="+mn-ea"/>
        <a:cs typeface="Arial" panose="020B0604020202020204" pitchFamily="34" charset="0"/>
      </a:defRPr>
    </a:lvl1pPr>
    <a:lvl2pPr marL="457200" algn="l" rtl="0" fontAlgn="base">
      <a:spcBef>
        <a:spcPct val="0"/>
      </a:spcBef>
      <a:spcAft>
        <a:spcPct val="0"/>
      </a:spcAft>
      <a:defRPr sz="3200" kern="1200">
        <a:solidFill>
          <a:schemeClr val="tx1"/>
        </a:solidFill>
        <a:latin typeface="Constantia" panose="02030602050306030303" pitchFamily="18" charset="0"/>
        <a:ea typeface="+mn-ea"/>
        <a:cs typeface="Arial" panose="020B0604020202020204" pitchFamily="34" charset="0"/>
      </a:defRPr>
    </a:lvl2pPr>
    <a:lvl3pPr marL="914400" algn="l" rtl="0" fontAlgn="base">
      <a:spcBef>
        <a:spcPct val="0"/>
      </a:spcBef>
      <a:spcAft>
        <a:spcPct val="0"/>
      </a:spcAft>
      <a:defRPr sz="3200" kern="1200">
        <a:solidFill>
          <a:schemeClr val="tx1"/>
        </a:solidFill>
        <a:latin typeface="Constantia" panose="02030602050306030303" pitchFamily="18" charset="0"/>
        <a:ea typeface="+mn-ea"/>
        <a:cs typeface="Arial" panose="020B0604020202020204" pitchFamily="34" charset="0"/>
      </a:defRPr>
    </a:lvl3pPr>
    <a:lvl4pPr marL="1371600" algn="l" rtl="0" fontAlgn="base">
      <a:spcBef>
        <a:spcPct val="0"/>
      </a:spcBef>
      <a:spcAft>
        <a:spcPct val="0"/>
      </a:spcAft>
      <a:defRPr sz="3200" kern="1200">
        <a:solidFill>
          <a:schemeClr val="tx1"/>
        </a:solidFill>
        <a:latin typeface="Constantia" panose="02030602050306030303" pitchFamily="18" charset="0"/>
        <a:ea typeface="+mn-ea"/>
        <a:cs typeface="Arial" panose="020B0604020202020204" pitchFamily="34" charset="0"/>
      </a:defRPr>
    </a:lvl4pPr>
    <a:lvl5pPr marL="1828800" algn="l" rtl="0" fontAlgn="base">
      <a:spcBef>
        <a:spcPct val="0"/>
      </a:spcBef>
      <a:spcAft>
        <a:spcPct val="0"/>
      </a:spcAft>
      <a:defRPr sz="3200" kern="1200">
        <a:solidFill>
          <a:schemeClr val="tx1"/>
        </a:solidFill>
        <a:latin typeface="Constantia" panose="02030602050306030303" pitchFamily="18" charset="0"/>
        <a:ea typeface="+mn-ea"/>
        <a:cs typeface="Arial" panose="020B0604020202020204" pitchFamily="34" charset="0"/>
      </a:defRPr>
    </a:lvl5pPr>
    <a:lvl6pPr marL="2286000" algn="l" defTabSz="914400" rtl="0" eaLnBrk="1" latinLnBrk="0" hangingPunct="1">
      <a:defRPr sz="3200" kern="1200">
        <a:solidFill>
          <a:schemeClr val="tx1"/>
        </a:solidFill>
        <a:latin typeface="Constantia" panose="02030602050306030303" pitchFamily="18" charset="0"/>
        <a:ea typeface="+mn-ea"/>
        <a:cs typeface="Arial" panose="020B0604020202020204" pitchFamily="34" charset="0"/>
      </a:defRPr>
    </a:lvl6pPr>
    <a:lvl7pPr marL="2743200" algn="l" defTabSz="914400" rtl="0" eaLnBrk="1" latinLnBrk="0" hangingPunct="1">
      <a:defRPr sz="3200" kern="1200">
        <a:solidFill>
          <a:schemeClr val="tx1"/>
        </a:solidFill>
        <a:latin typeface="Constantia" panose="02030602050306030303" pitchFamily="18" charset="0"/>
        <a:ea typeface="+mn-ea"/>
        <a:cs typeface="Arial" panose="020B0604020202020204" pitchFamily="34" charset="0"/>
      </a:defRPr>
    </a:lvl7pPr>
    <a:lvl8pPr marL="3200400" algn="l" defTabSz="914400" rtl="0" eaLnBrk="1" latinLnBrk="0" hangingPunct="1">
      <a:defRPr sz="3200" kern="1200">
        <a:solidFill>
          <a:schemeClr val="tx1"/>
        </a:solidFill>
        <a:latin typeface="Constantia" panose="02030602050306030303" pitchFamily="18" charset="0"/>
        <a:ea typeface="+mn-ea"/>
        <a:cs typeface="Arial" panose="020B0604020202020204" pitchFamily="34" charset="0"/>
      </a:defRPr>
    </a:lvl8pPr>
    <a:lvl9pPr marL="3657600" algn="l" defTabSz="914400" rtl="0" eaLnBrk="1" latinLnBrk="0" hangingPunct="1">
      <a:defRPr sz="3200" kern="1200">
        <a:solidFill>
          <a:schemeClr val="tx1"/>
        </a:solidFill>
        <a:latin typeface="Constantia" panose="02030602050306030303"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11" autoAdjust="0"/>
    <p:restoredTop sz="91569" autoAdjust="0"/>
  </p:normalViewPr>
  <p:slideViewPr>
    <p:cSldViewPr>
      <p:cViewPr varScale="1">
        <p:scale>
          <a:sx n="123" d="100"/>
          <a:sy n="123" d="100"/>
        </p:scale>
        <p:origin x="1432"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44C0D205-9CCB-0449-92FB-587BCB081498}"/>
              </a:ext>
            </a:extLst>
          </p:cNvPr>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a:t>Click to edit Master title style</a:t>
            </a:r>
          </a:p>
        </p:txBody>
      </p:sp>
      <p:sp>
        <p:nvSpPr>
          <p:cNvPr id="103427" name="Rectangle 3">
            <a:extLst>
              <a:ext uri="{FF2B5EF4-FFF2-40B4-BE49-F238E27FC236}">
                <a16:creationId xmlns:a16="http://schemas.microsoft.com/office/drawing/2014/main" id="{281B9005-F48C-E548-B03D-9FCAD7452AF0}"/>
              </a:ext>
            </a:extLst>
          </p:cNvPr>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US" altLang="en-US" noProof="0"/>
              <a:t>Click to edit Master subtitle style</a:t>
            </a:r>
          </a:p>
        </p:txBody>
      </p:sp>
      <p:sp>
        <p:nvSpPr>
          <p:cNvPr id="103428" name="Rectangle 4">
            <a:extLst>
              <a:ext uri="{FF2B5EF4-FFF2-40B4-BE49-F238E27FC236}">
                <a16:creationId xmlns:a16="http://schemas.microsoft.com/office/drawing/2014/main" id="{07EC008B-E889-974A-86E2-B2FFF1E70B0D}"/>
              </a:ext>
            </a:extLst>
          </p:cNvPr>
          <p:cNvSpPr>
            <a:spLocks noGrp="1" noChangeArrowheads="1"/>
          </p:cNvSpPr>
          <p:nvPr>
            <p:ph type="dt" sz="half" idx="2"/>
          </p:nvPr>
        </p:nvSpPr>
        <p:spPr/>
        <p:txBody>
          <a:bodyPr/>
          <a:lstStyle>
            <a:lvl1pPr>
              <a:defRPr/>
            </a:lvl1pPr>
          </a:lstStyle>
          <a:p>
            <a:endParaRPr lang="en-US" altLang="en-US"/>
          </a:p>
        </p:txBody>
      </p:sp>
      <p:sp>
        <p:nvSpPr>
          <p:cNvPr id="103429" name="Rectangle 5">
            <a:extLst>
              <a:ext uri="{FF2B5EF4-FFF2-40B4-BE49-F238E27FC236}">
                <a16:creationId xmlns:a16="http://schemas.microsoft.com/office/drawing/2014/main" id="{E852B999-390B-854F-AF5D-4ED3600793B2}"/>
              </a:ext>
            </a:extLst>
          </p:cNvPr>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103430" name="Rectangle 6">
            <a:extLst>
              <a:ext uri="{FF2B5EF4-FFF2-40B4-BE49-F238E27FC236}">
                <a16:creationId xmlns:a16="http://schemas.microsoft.com/office/drawing/2014/main" id="{FD158DB1-77D9-834F-960B-A352D529296E}"/>
              </a:ext>
            </a:extLst>
          </p:cNvPr>
          <p:cNvSpPr>
            <a:spLocks noGrp="1" noChangeArrowheads="1"/>
          </p:cNvSpPr>
          <p:nvPr>
            <p:ph type="sldNum" sz="quarter" idx="4"/>
          </p:nvPr>
        </p:nvSpPr>
        <p:spPr/>
        <p:txBody>
          <a:bodyPr/>
          <a:lstStyle>
            <a:lvl1pPr>
              <a:defRPr/>
            </a:lvl1pPr>
          </a:lstStyle>
          <a:p>
            <a:fld id="{EC46B368-7AA7-394F-BEBD-7DBA50F7B2FB}" type="slidenum">
              <a:rPr lang="en-US" altLang="en-US"/>
              <a:pPr/>
              <a:t>‹#›</a:t>
            </a:fld>
            <a:endParaRPr lang="en-US" altLang="en-US"/>
          </a:p>
        </p:txBody>
      </p:sp>
      <p:sp>
        <p:nvSpPr>
          <p:cNvPr id="103431" name="Freeform 7">
            <a:extLst>
              <a:ext uri="{FF2B5EF4-FFF2-40B4-BE49-F238E27FC236}">
                <a16:creationId xmlns:a16="http://schemas.microsoft.com/office/drawing/2014/main" id="{67C11E05-3E1A-9147-8E33-28125B389D48}"/>
              </a:ext>
            </a:extLst>
          </p:cNvPr>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32" name="Line 8">
            <a:extLst>
              <a:ext uri="{FF2B5EF4-FFF2-40B4-BE49-F238E27FC236}">
                <a16:creationId xmlns:a16="http://schemas.microsoft.com/office/drawing/2014/main" id="{88E91CEC-5432-A54D-BDE2-7E8D0803E791}"/>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A4B11-6D96-D44D-8A45-3630B9BEEC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BB1716-D40F-CF49-9FF4-52F6430F473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C86172-43A8-F748-BACB-B459B562C91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0F026CC-2D42-3A4E-A23B-394EC49B214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052EB94-74A0-9043-82AD-F4CCF783CCDD}"/>
              </a:ext>
            </a:extLst>
          </p:cNvPr>
          <p:cNvSpPr>
            <a:spLocks noGrp="1"/>
          </p:cNvSpPr>
          <p:nvPr>
            <p:ph type="sldNum" sz="quarter" idx="12"/>
          </p:nvPr>
        </p:nvSpPr>
        <p:spPr/>
        <p:txBody>
          <a:bodyPr/>
          <a:lstStyle>
            <a:lvl1pPr>
              <a:defRPr/>
            </a:lvl1pPr>
          </a:lstStyle>
          <a:p>
            <a:fld id="{2BAAAAF2-C8B6-9D46-8B29-0C510D0DFCDE}" type="slidenum">
              <a:rPr lang="en-US" altLang="en-US"/>
              <a:pPr/>
              <a:t>‹#›</a:t>
            </a:fld>
            <a:endParaRPr lang="en-US" altLang="en-US"/>
          </a:p>
        </p:txBody>
      </p:sp>
    </p:spTree>
    <p:extLst>
      <p:ext uri="{BB962C8B-B14F-4D97-AF65-F5344CB8AC3E}">
        <p14:creationId xmlns:p14="http://schemas.microsoft.com/office/powerpoint/2010/main" val="3612655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7C4EB4-BE32-6744-8D97-24885A5C52B6}"/>
              </a:ext>
            </a:extLst>
          </p:cNvPr>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2F56794-39D2-5143-B6F8-471F1BB8FF7A}"/>
              </a:ext>
            </a:extLst>
          </p:cNvPr>
          <p:cNvSpPr>
            <a:spLocks noGrp="1"/>
          </p:cNvSpPr>
          <p:nvPr>
            <p:ph type="body" orient="vert" idx="1"/>
          </p:nvPr>
        </p:nvSpPr>
        <p:spPr>
          <a:xfrm>
            <a:off x="457200" y="277813"/>
            <a:ext cx="6019800" cy="585311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A050D7-B3E0-E244-8FEE-8DD761B94E6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D655AA0-2F99-774A-A5A9-6A2BCC66BD1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02B975D-50A1-D448-86CA-A5DAAD870308}"/>
              </a:ext>
            </a:extLst>
          </p:cNvPr>
          <p:cNvSpPr>
            <a:spLocks noGrp="1"/>
          </p:cNvSpPr>
          <p:nvPr>
            <p:ph type="sldNum" sz="quarter" idx="12"/>
          </p:nvPr>
        </p:nvSpPr>
        <p:spPr/>
        <p:txBody>
          <a:bodyPr/>
          <a:lstStyle>
            <a:lvl1pPr>
              <a:defRPr/>
            </a:lvl1pPr>
          </a:lstStyle>
          <a:p>
            <a:fld id="{3A40B515-5D32-7248-9A7D-7471B406999E}" type="slidenum">
              <a:rPr lang="en-US" altLang="en-US"/>
              <a:pPr/>
              <a:t>‹#›</a:t>
            </a:fld>
            <a:endParaRPr lang="en-US" altLang="en-US"/>
          </a:p>
        </p:txBody>
      </p:sp>
    </p:spTree>
    <p:extLst>
      <p:ext uri="{BB962C8B-B14F-4D97-AF65-F5344CB8AC3E}">
        <p14:creationId xmlns:p14="http://schemas.microsoft.com/office/powerpoint/2010/main" val="2600251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B6647-95CE-CB4A-9BB5-6B9FA91035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805741-35B0-CD47-BDFD-D5ABE84A926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F47F9D-BFF9-CB4F-9445-120395981F8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0F00EAF-C761-0847-B4FE-54FCDDED736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1B84CD5-5740-174B-A987-7D9F60AE7CB2}"/>
              </a:ext>
            </a:extLst>
          </p:cNvPr>
          <p:cNvSpPr>
            <a:spLocks noGrp="1"/>
          </p:cNvSpPr>
          <p:nvPr>
            <p:ph type="sldNum" sz="quarter" idx="12"/>
          </p:nvPr>
        </p:nvSpPr>
        <p:spPr/>
        <p:txBody>
          <a:bodyPr/>
          <a:lstStyle>
            <a:lvl1pPr>
              <a:defRPr/>
            </a:lvl1pPr>
          </a:lstStyle>
          <a:p>
            <a:fld id="{01D8F588-130B-5449-8F65-EB0E840EF71F}" type="slidenum">
              <a:rPr lang="en-US" altLang="en-US"/>
              <a:pPr/>
              <a:t>‹#›</a:t>
            </a:fld>
            <a:endParaRPr lang="en-US" altLang="en-US"/>
          </a:p>
        </p:txBody>
      </p:sp>
    </p:spTree>
    <p:extLst>
      <p:ext uri="{BB962C8B-B14F-4D97-AF65-F5344CB8AC3E}">
        <p14:creationId xmlns:p14="http://schemas.microsoft.com/office/powerpoint/2010/main" val="3782326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BA186-491F-1A4F-80C0-AC165D6F2BD4}"/>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3C2EA03-72AE-C44E-AC2A-AF4080026E7D}"/>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44A2194B-3712-3847-9319-FB5AA4677BE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6316A1A-574A-8743-9E7F-5D9F07F5311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FF674DA-7861-6E46-BAC8-0D9660A3EE8B}"/>
              </a:ext>
            </a:extLst>
          </p:cNvPr>
          <p:cNvSpPr>
            <a:spLocks noGrp="1"/>
          </p:cNvSpPr>
          <p:nvPr>
            <p:ph type="sldNum" sz="quarter" idx="12"/>
          </p:nvPr>
        </p:nvSpPr>
        <p:spPr/>
        <p:txBody>
          <a:bodyPr/>
          <a:lstStyle>
            <a:lvl1pPr>
              <a:defRPr/>
            </a:lvl1pPr>
          </a:lstStyle>
          <a:p>
            <a:fld id="{F6D32F33-FB66-3240-85EE-E197142D7FE7}" type="slidenum">
              <a:rPr lang="en-US" altLang="en-US"/>
              <a:pPr/>
              <a:t>‹#›</a:t>
            </a:fld>
            <a:endParaRPr lang="en-US" altLang="en-US"/>
          </a:p>
        </p:txBody>
      </p:sp>
    </p:spTree>
    <p:extLst>
      <p:ext uri="{BB962C8B-B14F-4D97-AF65-F5344CB8AC3E}">
        <p14:creationId xmlns:p14="http://schemas.microsoft.com/office/powerpoint/2010/main" val="2500808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2E487-C36E-8141-BE57-D2F979FF51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56AC6D-51C3-6447-BC59-F649BDE4B965}"/>
              </a:ext>
            </a:extLst>
          </p:cNvPr>
          <p:cNvSpPr>
            <a:spLocks noGrp="1"/>
          </p:cNvSpPr>
          <p:nvPr>
            <p:ph sz="half" idx="1"/>
          </p:nvPr>
        </p:nvSpPr>
        <p:spPr>
          <a:xfrm>
            <a:off x="457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036D38-0EE9-FA41-AD88-2148599D637C}"/>
              </a:ext>
            </a:extLst>
          </p:cNvPr>
          <p:cNvSpPr>
            <a:spLocks noGrp="1"/>
          </p:cNvSpPr>
          <p:nvPr>
            <p:ph sz="half" idx="2"/>
          </p:nvPr>
        </p:nvSpPr>
        <p:spPr>
          <a:xfrm>
            <a:off x="4648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2CCEEF6-21F1-2345-8811-6E4CD9A27E0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56D5CBD-100B-C44B-B8E1-D96BFF0235AA}"/>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BE9ACDF3-144A-9B44-BC35-74BB91CFDE87}"/>
              </a:ext>
            </a:extLst>
          </p:cNvPr>
          <p:cNvSpPr>
            <a:spLocks noGrp="1"/>
          </p:cNvSpPr>
          <p:nvPr>
            <p:ph type="sldNum" sz="quarter" idx="12"/>
          </p:nvPr>
        </p:nvSpPr>
        <p:spPr/>
        <p:txBody>
          <a:bodyPr/>
          <a:lstStyle>
            <a:lvl1pPr>
              <a:defRPr/>
            </a:lvl1pPr>
          </a:lstStyle>
          <a:p>
            <a:fld id="{666458A0-D4A7-0D4F-B200-3F00D0CEC1E1}" type="slidenum">
              <a:rPr lang="en-US" altLang="en-US"/>
              <a:pPr/>
              <a:t>‹#›</a:t>
            </a:fld>
            <a:endParaRPr lang="en-US" altLang="en-US"/>
          </a:p>
        </p:txBody>
      </p:sp>
    </p:spTree>
    <p:extLst>
      <p:ext uri="{BB962C8B-B14F-4D97-AF65-F5344CB8AC3E}">
        <p14:creationId xmlns:p14="http://schemas.microsoft.com/office/powerpoint/2010/main" val="4002735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25321-C33C-FD43-9D24-6551E8DAAFD1}"/>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E6B7A69-599D-E540-B78D-BB185BFD5CA1}"/>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F668FFD-F38E-5D48-9ED1-A49A6B4704D4}"/>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8C2D1C2-AAF9-2349-9612-35669D11C52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E460523-D4F2-234C-81A7-668C1EDA1B23}"/>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641A810-8879-1347-A844-3160F44A758F}"/>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DB93FD0D-0C30-424D-B5E9-FDF8531457F3}"/>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BC4AA565-36AC-7148-B7A5-CC0BDAAB29DC}"/>
              </a:ext>
            </a:extLst>
          </p:cNvPr>
          <p:cNvSpPr>
            <a:spLocks noGrp="1"/>
          </p:cNvSpPr>
          <p:nvPr>
            <p:ph type="sldNum" sz="quarter" idx="12"/>
          </p:nvPr>
        </p:nvSpPr>
        <p:spPr/>
        <p:txBody>
          <a:bodyPr/>
          <a:lstStyle>
            <a:lvl1pPr>
              <a:defRPr/>
            </a:lvl1pPr>
          </a:lstStyle>
          <a:p>
            <a:fld id="{8BB3B5B4-F92B-8C41-A8F8-C20EDACF1F04}" type="slidenum">
              <a:rPr lang="en-US" altLang="en-US"/>
              <a:pPr/>
              <a:t>‹#›</a:t>
            </a:fld>
            <a:endParaRPr lang="en-US" altLang="en-US"/>
          </a:p>
        </p:txBody>
      </p:sp>
    </p:spTree>
    <p:extLst>
      <p:ext uri="{BB962C8B-B14F-4D97-AF65-F5344CB8AC3E}">
        <p14:creationId xmlns:p14="http://schemas.microsoft.com/office/powerpoint/2010/main" val="78397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8D477-4456-344B-AB1C-5491835FE4B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4068BB8-FBAE-5B41-8FB1-1D01080A8687}"/>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7BC350F7-0ACF-3046-BD7B-83553DA0C3C0}"/>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D037E944-7C05-A045-BF2A-A1C94D9F418C}"/>
              </a:ext>
            </a:extLst>
          </p:cNvPr>
          <p:cNvSpPr>
            <a:spLocks noGrp="1"/>
          </p:cNvSpPr>
          <p:nvPr>
            <p:ph type="sldNum" sz="quarter" idx="12"/>
          </p:nvPr>
        </p:nvSpPr>
        <p:spPr/>
        <p:txBody>
          <a:bodyPr/>
          <a:lstStyle>
            <a:lvl1pPr>
              <a:defRPr/>
            </a:lvl1pPr>
          </a:lstStyle>
          <a:p>
            <a:fld id="{5AF71375-179E-E94E-85BC-480EFD198C6E}" type="slidenum">
              <a:rPr lang="en-US" altLang="en-US"/>
              <a:pPr/>
              <a:t>‹#›</a:t>
            </a:fld>
            <a:endParaRPr lang="en-US" altLang="en-US"/>
          </a:p>
        </p:txBody>
      </p:sp>
    </p:spTree>
    <p:extLst>
      <p:ext uri="{BB962C8B-B14F-4D97-AF65-F5344CB8AC3E}">
        <p14:creationId xmlns:p14="http://schemas.microsoft.com/office/powerpoint/2010/main" val="3866729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2685E8-6E67-F747-9ECB-5169B11E734B}"/>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CD5B949E-A33C-9840-AFDE-8207D3F886C9}"/>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2C9C1A0D-7E99-334F-A592-94848DFF7487}"/>
              </a:ext>
            </a:extLst>
          </p:cNvPr>
          <p:cNvSpPr>
            <a:spLocks noGrp="1"/>
          </p:cNvSpPr>
          <p:nvPr>
            <p:ph type="sldNum" sz="quarter" idx="12"/>
          </p:nvPr>
        </p:nvSpPr>
        <p:spPr/>
        <p:txBody>
          <a:bodyPr/>
          <a:lstStyle>
            <a:lvl1pPr>
              <a:defRPr/>
            </a:lvl1pPr>
          </a:lstStyle>
          <a:p>
            <a:fld id="{5E70E15E-DE20-8E4E-880A-BC561B0ADDB4}" type="slidenum">
              <a:rPr lang="en-US" altLang="en-US"/>
              <a:pPr/>
              <a:t>‹#›</a:t>
            </a:fld>
            <a:endParaRPr lang="en-US" altLang="en-US"/>
          </a:p>
        </p:txBody>
      </p:sp>
    </p:spTree>
    <p:extLst>
      <p:ext uri="{BB962C8B-B14F-4D97-AF65-F5344CB8AC3E}">
        <p14:creationId xmlns:p14="http://schemas.microsoft.com/office/powerpoint/2010/main" val="632066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AFF71-4145-4843-A60C-C6DC8BD2FEBD}"/>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14AD1DE-36FA-9346-8B95-CA408B0BD01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F3C54B9-F6D4-D348-A73D-5C8EB784BE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14D1EE2-81E9-6943-AAE0-8DE608F5B62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37091F5-2B44-6044-AD29-0A7ADF80846B}"/>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936AE0A-E857-C845-ADA4-AA37D6371F37}"/>
              </a:ext>
            </a:extLst>
          </p:cNvPr>
          <p:cNvSpPr>
            <a:spLocks noGrp="1"/>
          </p:cNvSpPr>
          <p:nvPr>
            <p:ph type="sldNum" sz="quarter" idx="12"/>
          </p:nvPr>
        </p:nvSpPr>
        <p:spPr/>
        <p:txBody>
          <a:bodyPr/>
          <a:lstStyle>
            <a:lvl1pPr>
              <a:defRPr/>
            </a:lvl1pPr>
          </a:lstStyle>
          <a:p>
            <a:fld id="{9173E50A-4706-2045-8BF8-B68E175F2E31}" type="slidenum">
              <a:rPr lang="en-US" altLang="en-US"/>
              <a:pPr/>
              <a:t>‹#›</a:t>
            </a:fld>
            <a:endParaRPr lang="en-US" altLang="en-US"/>
          </a:p>
        </p:txBody>
      </p:sp>
    </p:spTree>
    <p:extLst>
      <p:ext uri="{BB962C8B-B14F-4D97-AF65-F5344CB8AC3E}">
        <p14:creationId xmlns:p14="http://schemas.microsoft.com/office/powerpoint/2010/main" val="153366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B0D31-7CAF-8F40-AD1E-4C4FB623399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04A022-18F7-354C-A266-AE37CD91B34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7FEB269-4174-CE4B-B86E-8445C07A5C4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75753AF-D760-824F-9581-23FDB2C2058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488EA45-9263-A648-997C-E7418DE37844}"/>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367B253-40D8-FD48-9153-07113760EC98}"/>
              </a:ext>
            </a:extLst>
          </p:cNvPr>
          <p:cNvSpPr>
            <a:spLocks noGrp="1"/>
          </p:cNvSpPr>
          <p:nvPr>
            <p:ph type="sldNum" sz="quarter" idx="12"/>
          </p:nvPr>
        </p:nvSpPr>
        <p:spPr/>
        <p:txBody>
          <a:bodyPr/>
          <a:lstStyle>
            <a:lvl1pPr>
              <a:defRPr/>
            </a:lvl1pPr>
          </a:lstStyle>
          <a:p>
            <a:fld id="{43E02B73-10DF-004A-9308-1600FB75B462}" type="slidenum">
              <a:rPr lang="en-US" altLang="en-US"/>
              <a:pPr/>
              <a:t>‹#›</a:t>
            </a:fld>
            <a:endParaRPr lang="en-US" altLang="en-US"/>
          </a:p>
        </p:txBody>
      </p:sp>
    </p:spTree>
    <p:extLst>
      <p:ext uri="{BB962C8B-B14F-4D97-AF65-F5344CB8AC3E}">
        <p14:creationId xmlns:p14="http://schemas.microsoft.com/office/powerpoint/2010/main" val="540616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3E78DB8E-AEE4-2D41-88C5-805BBC922079}"/>
              </a:ext>
            </a:extLst>
          </p:cNvPr>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403" name="Rectangle 3">
            <a:extLst>
              <a:ext uri="{FF2B5EF4-FFF2-40B4-BE49-F238E27FC236}">
                <a16:creationId xmlns:a16="http://schemas.microsoft.com/office/drawing/2014/main" id="{8CB8781F-B525-FC49-9305-7D2CCD001FEE}"/>
              </a:ext>
            </a:extLst>
          </p:cNvPr>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404" name="Rectangle 4">
            <a:extLst>
              <a:ext uri="{FF2B5EF4-FFF2-40B4-BE49-F238E27FC236}">
                <a16:creationId xmlns:a16="http://schemas.microsoft.com/office/drawing/2014/main" id="{AE4F7964-3395-A541-BB67-D22E617CE563}"/>
              </a:ext>
            </a:extLst>
          </p:cNvPr>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US" altLang="en-US"/>
          </a:p>
        </p:txBody>
      </p:sp>
      <p:sp>
        <p:nvSpPr>
          <p:cNvPr id="102405" name="Rectangle 5">
            <a:extLst>
              <a:ext uri="{FF2B5EF4-FFF2-40B4-BE49-F238E27FC236}">
                <a16:creationId xmlns:a16="http://schemas.microsoft.com/office/drawing/2014/main" id="{5DE51BEC-9270-1A43-BF8B-7CE60781F748}"/>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en-US" altLang="en-US"/>
          </a:p>
        </p:txBody>
      </p:sp>
      <p:sp>
        <p:nvSpPr>
          <p:cNvPr id="102406" name="Rectangle 6">
            <a:extLst>
              <a:ext uri="{FF2B5EF4-FFF2-40B4-BE49-F238E27FC236}">
                <a16:creationId xmlns:a16="http://schemas.microsoft.com/office/drawing/2014/main" id="{282D1051-00F6-5543-AAA6-B87388411562}"/>
              </a:ext>
            </a:extLst>
          </p:cNvPr>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E2D43D71-1739-7D4D-B186-9DC363C34F45}" type="slidenum">
              <a:rPr lang="en-US" altLang="en-US"/>
              <a:pPr/>
              <a:t>‹#›</a:t>
            </a:fld>
            <a:endParaRPr lang="en-US" altLang="en-US"/>
          </a:p>
        </p:txBody>
      </p:sp>
      <p:sp>
        <p:nvSpPr>
          <p:cNvPr id="102407" name="Freeform 7">
            <a:extLst>
              <a:ext uri="{FF2B5EF4-FFF2-40B4-BE49-F238E27FC236}">
                <a16:creationId xmlns:a16="http://schemas.microsoft.com/office/drawing/2014/main" id="{BDF20D4A-C4F6-1140-963C-07C1C8638D98}"/>
              </a:ext>
            </a:extLst>
          </p:cNvPr>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408" name="Line 8">
            <a:extLst>
              <a:ext uri="{FF2B5EF4-FFF2-40B4-BE49-F238E27FC236}">
                <a16:creationId xmlns:a16="http://schemas.microsoft.com/office/drawing/2014/main" id="{A9CD3DA5-5A8D-DE40-A310-32E245453E18}"/>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fontAlgn="base">
        <a:spcBef>
          <a:spcPct val="0"/>
        </a:spcBef>
        <a:spcAft>
          <a:spcPct val="0"/>
        </a:spcAft>
        <a:defRPr sz="4200" kern="1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2pPr>
      <a:lvl3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3pPr>
      <a:lvl4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4pPr>
      <a:lvl5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5pPr>
      <a:lvl6pPr marL="4572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kern="12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kern="1200">
          <a:solidFill>
            <a:schemeClr val="tx1"/>
          </a:solidFill>
          <a:latin typeface="+mn-lt"/>
          <a:ea typeface="+mn-ea"/>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kern="1200">
          <a:solidFill>
            <a:schemeClr val="tx1"/>
          </a:solidFill>
          <a:latin typeface="+mn-lt"/>
          <a:ea typeface="+mn-ea"/>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kern="1200">
          <a:solidFill>
            <a:schemeClr val="tx1"/>
          </a:solidFill>
          <a:latin typeface="+mn-lt"/>
          <a:ea typeface="+mn-ea"/>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RG048">
            <a:extLst>
              <a:ext uri="{FF2B5EF4-FFF2-40B4-BE49-F238E27FC236}">
                <a16:creationId xmlns:a16="http://schemas.microsoft.com/office/drawing/2014/main" id="{0197B105-1D92-2543-A7AA-6A22F23941B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200400" cy="6781800"/>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11">
            <a:extLst>
              <a:ext uri="{FF2B5EF4-FFF2-40B4-BE49-F238E27FC236}">
                <a16:creationId xmlns:a16="http://schemas.microsoft.com/office/drawing/2014/main" id="{338845CE-B57B-834F-A16C-6035279F015C}"/>
              </a:ext>
            </a:extLst>
          </p:cNvPr>
          <p:cNvSpPr>
            <a:spLocks noChangeArrowheads="1"/>
          </p:cNvSpPr>
          <p:nvPr/>
        </p:nvSpPr>
        <p:spPr bwMode="auto">
          <a:xfrm>
            <a:off x="2057400" y="3276600"/>
            <a:ext cx="7086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altLang="en-US" sz="2400" b="1"/>
              <a:t>Lesson 12</a:t>
            </a:r>
          </a:p>
          <a:p>
            <a:pPr algn="ctr">
              <a:lnSpc>
                <a:spcPct val="90000"/>
              </a:lnSpc>
            </a:pPr>
            <a:r>
              <a:rPr lang="en-US" altLang="en-US" sz="2400" b="1"/>
              <a:t>Child Evangelism Part 2</a:t>
            </a:r>
          </a:p>
          <a:p>
            <a:pPr algn="ctr">
              <a:lnSpc>
                <a:spcPct val="90000"/>
              </a:lnSpc>
            </a:pPr>
            <a:r>
              <a:rPr lang="en-US" altLang="en-US" sz="2400" b="1"/>
              <a:t>by Ralph V. Reynolds</a:t>
            </a:r>
          </a:p>
          <a:p>
            <a:pPr algn="ctr">
              <a:lnSpc>
                <a:spcPct val="90000"/>
              </a:lnSpc>
            </a:pPr>
            <a:r>
              <a:rPr lang="en-US" altLang="en-US" sz="2400" b="1"/>
              <a:t>	</a:t>
            </a:r>
          </a:p>
          <a:p>
            <a:pPr algn="ctr">
              <a:lnSpc>
                <a:spcPct val="90000"/>
              </a:lnSpc>
            </a:pPr>
            <a:r>
              <a:rPr lang="en-US" altLang="en-US" sz="2400" b="1"/>
              <a:t>Global Association of Theological Studies</a:t>
            </a:r>
          </a:p>
        </p:txBody>
      </p:sp>
      <p:sp>
        <p:nvSpPr>
          <p:cNvPr id="2060" name="Rectangle 12">
            <a:extLst>
              <a:ext uri="{FF2B5EF4-FFF2-40B4-BE49-F238E27FC236}">
                <a16:creationId xmlns:a16="http://schemas.microsoft.com/office/drawing/2014/main" id="{422D4A17-A44E-2244-98A9-B243C4300DAC}"/>
              </a:ext>
            </a:extLst>
          </p:cNvPr>
          <p:cNvSpPr>
            <a:spLocks noChangeArrowheads="1"/>
          </p:cNvSpPr>
          <p:nvPr/>
        </p:nvSpPr>
        <p:spPr bwMode="auto">
          <a:xfrm>
            <a:off x="3429000" y="76200"/>
            <a:ext cx="50292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4800" b="1"/>
              <a:t>Evangelism 1</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060">
                                            <p:txEl>
                                              <p:pRg st="0" end="0"/>
                                            </p:txEl>
                                          </p:spTgt>
                                        </p:tgtEl>
                                        <p:attrNameLst>
                                          <p:attrName>style.visibility</p:attrName>
                                        </p:attrNameLst>
                                      </p:cBhvr>
                                      <p:to>
                                        <p:strVal val="visible"/>
                                      </p:to>
                                    </p:set>
                                    <p:animEffect transition="in" filter="box(in)">
                                      <p:cBhvr>
                                        <p:cTn id="7" dur="500"/>
                                        <p:tgtEl>
                                          <p:spTgt spid="20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59"/>
                                        </p:tgtEl>
                                        <p:attrNameLst>
                                          <p:attrName>style.visibility</p:attrName>
                                        </p:attrNameLst>
                                      </p:cBhvr>
                                      <p:to>
                                        <p:strVal val="visible"/>
                                      </p:to>
                                    </p:set>
                                    <p:animEffect transition="in" filter="box(in)">
                                      <p:cBhvr>
                                        <p:cTn id="12"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61" name="Picture 9" descr="world_evangelism_">
            <a:extLst>
              <a:ext uri="{FF2B5EF4-FFF2-40B4-BE49-F238E27FC236}">
                <a16:creationId xmlns:a16="http://schemas.microsoft.com/office/drawing/2014/main" id="{D0552564-689C-1443-9471-19D91A4E73D6}"/>
              </a:ext>
            </a:extLst>
          </p:cNvPr>
          <p:cNvPicPr>
            <a:picLocks noChangeAspect="1" noChangeArrowheads="1"/>
          </p:cNvPicPr>
          <p:nvPr/>
        </p:nvPicPr>
        <p:blipFill>
          <a:blip r:embed="rId2">
            <a:lum bright="6000"/>
            <a:extLst>
              <a:ext uri="{28A0092B-C50C-407E-A947-70E740481C1C}">
                <a14:useLocalDpi xmlns:a14="http://schemas.microsoft.com/office/drawing/2010/main"/>
              </a:ext>
            </a:extLst>
          </a:blip>
          <a:srcRect/>
          <a:stretch>
            <a:fillRect/>
          </a:stretch>
        </p:blipFill>
        <p:spPr bwMode="auto">
          <a:xfrm>
            <a:off x="5105400" y="3078163"/>
            <a:ext cx="4038600" cy="3779837"/>
          </a:xfrm>
          <a:prstGeom prst="rect">
            <a:avLst/>
          </a:prstGeom>
          <a:noFill/>
          <a:extLst>
            <a:ext uri="{909E8E84-426E-40DD-AFC4-6F175D3DCCD1}">
              <a14:hiddenFill xmlns:a14="http://schemas.microsoft.com/office/drawing/2010/main">
                <a:solidFill>
                  <a:srgbClr val="FFFFFF"/>
                </a:solidFill>
              </a14:hiddenFill>
            </a:ext>
          </a:extLst>
        </p:spPr>
      </p:pic>
      <p:sp>
        <p:nvSpPr>
          <p:cNvPr id="74777" name="Rectangle 25">
            <a:extLst>
              <a:ext uri="{FF2B5EF4-FFF2-40B4-BE49-F238E27FC236}">
                <a16:creationId xmlns:a16="http://schemas.microsoft.com/office/drawing/2014/main" id="{FABC127B-3FDC-4C42-9DD3-0E2208AB1C6D}"/>
              </a:ext>
            </a:extLst>
          </p:cNvPr>
          <p:cNvSpPr>
            <a:spLocks noChangeArrowheads="1"/>
          </p:cNvSpPr>
          <p:nvPr/>
        </p:nvSpPr>
        <p:spPr bwMode="auto">
          <a:xfrm>
            <a:off x="457200" y="685800"/>
            <a:ext cx="49530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The lesson is to illustrate the power of habit. The act of doing something wrong once can easily be broken. But soon the power of habit takes over and the person is bound with a chain that cannot be broken.</a:t>
            </a:r>
          </a:p>
        </p:txBody>
      </p:sp>
      <p:sp>
        <p:nvSpPr>
          <p:cNvPr id="74784" name="Text Box 32">
            <a:extLst>
              <a:ext uri="{FF2B5EF4-FFF2-40B4-BE49-F238E27FC236}">
                <a16:creationId xmlns:a16="http://schemas.microsoft.com/office/drawing/2014/main" id="{80A8641B-5F93-034C-A492-A1B828C3F0EC}"/>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nodeType="clickEffect">
                                  <p:stCondLst>
                                    <p:cond delay="0"/>
                                  </p:stCondLst>
                                  <p:childTnLst>
                                    <p:set>
                                      <p:cBhvr>
                                        <p:cTn id="6" dur="1" fill="hold">
                                          <p:stCondLst>
                                            <p:cond delay="0"/>
                                          </p:stCondLst>
                                        </p:cTn>
                                        <p:tgtEl>
                                          <p:spTgt spid="74777">
                                            <p:txEl>
                                              <p:pRg st="0" end="0"/>
                                            </p:txEl>
                                          </p:spTgt>
                                        </p:tgtEl>
                                        <p:attrNameLst>
                                          <p:attrName>style.visibility</p:attrName>
                                        </p:attrNameLst>
                                      </p:cBhvr>
                                      <p:to>
                                        <p:strVal val="visible"/>
                                      </p:to>
                                    </p:set>
                                    <p:animEffect transition="in" filter="barn(inHorizontal)">
                                      <p:cBhvr>
                                        <p:cTn id="7" dur="500"/>
                                        <p:tgtEl>
                                          <p:spTgt spid="7477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a:extLst>
              <a:ext uri="{FF2B5EF4-FFF2-40B4-BE49-F238E27FC236}">
                <a16:creationId xmlns:a16="http://schemas.microsoft.com/office/drawing/2014/main" id="{C8F232E9-A908-074B-A52E-6BF2788B55CF}"/>
              </a:ext>
            </a:extLst>
          </p:cNvPr>
          <p:cNvSpPr>
            <a:spLocks noGrp="1" noChangeArrowheads="1"/>
          </p:cNvSpPr>
          <p:nvPr>
            <p:ph type="body" idx="1"/>
          </p:nvPr>
        </p:nvSpPr>
        <p:spPr>
          <a:xfrm>
            <a:off x="152400" y="381000"/>
            <a:ext cx="8686800" cy="6705600"/>
          </a:xfrm>
        </p:spPr>
        <p:txBody>
          <a:bodyPr/>
          <a:lstStyle/>
          <a:p>
            <a:pPr>
              <a:buFont typeface="Wingdings" pitchFamily="2" charset="2"/>
              <a:buNone/>
            </a:pPr>
            <a:r>
              <a:rPr lang="en-US" altLang="en-US" sz="3200" b="1">
                <a:latin typeface="Constantia" panose="02030602050306030303" pitchFamily="18" charset="0"/>
              </a:rPr>
              <a:t>	b. Example of a more complicated lesson</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The lesson is putting an egg into a quart milk bottle without breaking the egg. The egg is hard boiled, a fact that you do not announce beforehand. Even a hard-boiled egg will not go into the bottle without breaking. The children are asked just how it may be done, and they are forced to acknowledge that it is impossible. It would take a miracle.</a:t>
            </a:r>
          </a:p>
          <a:p>
            <a:pPr>
              <a:buFont typeface="Wingdings" pitchFamily="2" charset="2"/>
              <a:buNone/>
            </a:pPr>
            <a:r>
              <a:rPr lang="en-US" altLang="en-US" sz="3200" b="1">
                <a:latin typeface="Constantia" panose="02030602050306030303" pitchFamily="18" charset="0"/>
              </a:rPr>
              <a:t>	</a:t>
            </a:r>
          </a:p>
        </p:txBody>
      </p:sp>
      <p:sp>
        <p:nvSpPr>
          <p:cNvPr id="97303" name="Text Box 23">
            <a:extLst>
              <a:ext uri="{FF2B5EF4-FFF2-40B4-BE49-F238E27FC236}">
                <a16:creationId xmlns:a16="http://schemas.microsoft.com/office/drawing/2014/main" id="{A533818E-726B-A043-9D36-D4459110CE42}"/>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blinds(horizontal)">
                                      <p:cBhvr>
                                        <p:cTn id="7" dur="500"/>
                                        <p:tgtEl>
                                          <p:spTgt spid="972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7283">
                                            <p:txEl>
                                              <p:pRg st="2" end="2"/>
                                            </p:txEl>
                                          </p:spTgt>
                                        </p:tgtEl>
                                        <p:attrNameLst>
                                          <p:attrName>style.visibility</p:attrName>
                                        </p:attrNameLst>
                                      </p:cBhvr>
                                      <p:to>
                                        <p:strVal val="visible"/>
                                      </p:to>
                                    </p:set>
                                    <p:animEffect transition="in" filter="blinds(horizontal)">
                                      <p:cBhvr>
                                        <p:cTn id="12" dur="500"/>
                                        <p:tgtEl>
                                          <p:spTgt spid="972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7" name="Rectangle 7">
            <a:extLst>
              <a:ext uri="{FF2B5EF4-FFF2-40B4-BE49-F238E27FC236}">
                <a16:creationId xmlns:a16="http://schemas.microsoft.com/office/drawing/2014/main" id="{5E15E3C3-608A-A048-92FF-7106A6EA62B8}"/>
              </a:ext>
            </a:extLst>
          </p:cNvPr>
          <p:cNvSpPr>
            <a:spLocks noChangeArrowheads="1"/>
          </p:cNvSpPr>
          <p:nvPr/>
        </p:nvSpPr>
        <p:spPr bwMode="auto">
          <a:xfrm>
            <a:off x="381000" y="460375"/>
            <a:ext cx="8534400" cy="594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The egg entering the bottle is likened to a sinner entering the kingdom of God. Light two wooden matches and drop them into the bottle and quickly place the egg on top. The matches burn up the oxygen, make a vacuum, and pop goes the egg into the bottle. </a:t>
            </a:r>
          </a:p>
          <a:p>
            <a:endParaRPr lang="en-US" altLang="en-US" b="1"/>
          </a:p>
          <a:p>
            <a:r>
              <a:rPr lang="en-US" altLang="en-US" b="1"/>
              <a:t>Without the fire this would be impossible. This shows that it takes the fire of the Holy Ghost to enter the kingdom.</a:t>
            </a:r>
          </a:p>
          <a:p>
            <a:r>
              <a:rPr lang="en-US" altLang="en-US" b="1"/>
              <a:t>	</a:t>
            </a:r>
          </a:p>
        </p:txBody>
      </p:sp>
      <p:sp>
        <p:nvSpPr>
          <p:cNvPr id="133128" name="Text Box 8">
            <a:extLst>
              <a:ext uri="{FF2B5EF4-FFF2-40B4-BE49-F238E27FC236}">
                <a16:creationId xmlns:a16="http://schemas.microsoft.com/office/drawing/2014/main" id="{7FC761C3-2561-7043-9DE1-A3BC9A54DA6F}"/>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33127">
                                            <p:txEl>
                                              <p:pRg st="0" end="0"/>
                                            </p:txEl>
                                          </p:spTgt>
                                        </p:tgtEl>
                                        <p:attrNameLst>
                                          <p:attrName>style.visibility</p:attrName>
                                        </p:attrNameLst>
                                      </p:cBhvr>
                                      <p:to>
                                        <p:strVal val="visible"/>
                                      </p:to>
                                    </p:set>
                                    <p:anim calcmode="lin" valueType="num">
                                      <p:cBhvr additive="base">
                                        <p:cTn id="7" dur="500" fill="hold"/>
                                        <p:tgtEl>
                                          <p:spTgt spid="1331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33127">
                                            <p:txEl>
                                              <p:pRg st="2" end="2"/>
                                            </p:txEl>
                                          </p:spTgt>
                                        </p:tgtEl>
                                        <p:attrNameLst>
                                          <p:attrName>style.visibility</p:attrName>
                                        </p:attrNameLst>
                                      </p:cBhvr>
                                      <p:to>
                                        <p:strVal val="visible"/>
                                      </p:to>
                                    </p:set>
                                    <p:anim calcmode="lin" valueType="num">
                                      <p:cBhvr additive="base">
                                        <p:cTn id="13" dur="500" fill="hold"/>
                                        <p:tgtEl>
                                          <p:spTgt spid="13312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2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8" name="Picture 4" descr="1336835_24680749">
            <a:extLst>
              <a:ext uri="{FF2B5EF4-FFF2-40B4-BE49-F238E27FC236}">
                <a16:creationId xmlns:a16="http://schemas.microsoft.com/office/drawing/2014/main" id="{21A105CA-C9AF-CB40-86EC-CF951C21AD5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24384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39270" name="Text Box 6">
            <a:extLst>
              <a:ext uri="{FF2B5EF4-FFF2-40B4-BE49-F238E27FC236}">
                <a16:creationId xmlns:a16="http://schemas.microsoft.com/office/drawing/2014/main" id="{BDC4F74F-DC60-7B43-8F87-CBBEE097BFFF}"/>
              </a:ext>
            </a:extLst>
          </p:cNvPr>
          <p:cNvSpPr txBox="1">
            <a:spLocks noChangeArrowheads="1"/>
          </p:cNvSpPr>
          <p:nvPr/>
        </p:nvSpPr>
        <p:spPr bwMode="auto">
          <a:xfrm>
            <a:off x="2514600" y="685800"/>
            <a:ext cx="6248400" cy="496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4. Visual Aids</a:t>
            </a:r>
          </a:p>
          <a:p>
            <a:r>
              <a:rPr lang="en-US" altLang="en-US" b="1"/>
              <a:t>Visual aids are great teaching tools. We should remember that a person remembers 80 percent of what he sees and 20 percent of what he hears. </a:t>
            </a:r>
          </a:p>
          <a:p>
            <a:endParaRPr lang="en-US" altLang="en-US" b="1"/>
          </a:p>
          <a:p>
            <a:r>
              <a:rPr lang="en-US" altLang="en-US" b="1"/>
              <a:t>Pictures, signs, homemade posters, films, and slides all make excellent visual aids. </a:t>
            </a:r>
          </a:p>
        </p:txBody>
      </p:sp>
      <p:sp>
        <p:nvSpPr>
          <p:cNvPr id="139271" name="Text Box 7">
            <a:extLst>
              <a:ext uri="{FF2B5EF4-FFF2-40B4-BE49-F238E27FC236}">
                <a16:creationId xmlns:a16="http://schemas.microsoft.com/office/drawing/2014/main" id="{481D6639-F54A-7740-9D71-2CDE4D3258F0}"/>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Picture 2" descr="Bible in pew">
            <a:extLst>
              <a:ext uri="{FF2B5EF4-FFF2-40B4-BE49-F238E27FC236}">
                <a16:creationId xmlns:a16="http://schemas.microsoft.com/office/drawing/2014/main" id="{0B11FDCB-1BC6-2745-9990-47C6CD1387F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4953000"/>
            <a:ext cx="9144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141315" name="Rectangle 3">
            <a:extLst>
              <a:ext uri="{FF2B5EF4-FFF2-40B4-BE49-F238E27FC236}">
                <a16:creationId xmlns:a16="http://schemas.microsoft.com/office/drawing/2014/main" id="{52842433-6454-A148-95F4-DEB5F6F6F81B}"/>
              </a:ext>
            </a:extLst>
          </p:cNvPr>
          <p:cNvSpPr>
            <a:spLocks noChangeArrowheads="1"/>
          </p:cNvSpPr>
          <p:nvPr/>
        </p:nvSpPr>
        <p:spPr bwMode="auto">
          <a:xfrm>
            <a:off x="457200" y="762000"/>
            <a:ext cx="8458200" cy="350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5. Chalkboard</a:t>
            </a:r>
          </a:p>
          <a:p>
            <a:endParaRPr lang="en-US" altLang="en-US" b="1"/>
          </a:p>
          <a:p>
            <a:r>
              <a:rPr lang="en-US" altLang="en-US" b="1"/>
              <a:t>With a little practice a person may learn how to draw pictures and illustrations</a:t>
            </a:r>
          </a:p>
          <a:p>
            <a:r>
              <a:rPr lang="en-US" altLang="en-US" b="1"/>
              <a:t>on the blackboard. He should set up a board at home and practice. Actually, learning to use the chalk is very simple.</a:t>
            </a:r>
          </a:p>
        </p:txBody>
      </p:sp>
      <p:sp>
        <p:nvSpPr>
          <p:cNvPr id="141317" name="Text Box 5">
            <a:extLst>
              <a:ext uri="{FF2B5EF4-FFF2-40B4-BE49-F238E27FC236}">
                <a16:creationId xmlns:a16="http://schemas.microsoft.com/office/drawing/2014/main" id="{21EC6A2A-7EF5-1248-929D-302D94DD8EE4}"/>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41315">
                                            <p:txEl>
                                              <p:pRg st="0" end="0"/>
                                            </p:txEl>
                                          </p:spTgt>
                                        </p:tgtEl>
                                        <p:attrNameLst>
                                          <p:attrName>style.visibility</p:attrName>
                                        </p:attrNameLst>
                                      </p:cBhvr>
                                      <p:to>
                                        <p:strVal val="visible"/>
                                      </p:to>
                                    </p:set>
                                    <p:animEffect transition="in" filter="dissolve">
                                      <p:cBhvr>
                                        <p:cTn id="7" dur="500"/>
                                        <p:tgtEl>
                                          <p:spTgt spid="1413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41315">
                                            <p:txEl>
                                              <p:pRg st="2" end="2"/>
                                            </p:txEl>
                                          </p:spTgt>
                                        </p:tgtEl>
                                        <p:attrNameLst>
                                          <p:attrName>style.visibility</p:attrName>
                                        </p:attrNameLst>
                                      </p:cBhvr>
                                      <p:to>
                                        <p:strVal val="visible"/>
                                      </p:to>
                                    </p:set>
                                    <p:animEffect transition="in" filter="dissolve">
                                      <p:cBhvr>
                                        <p:cTn id="12" dur="500"/>
                                        <p:tgtEl>
                                          <p:spTgt spid="1413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ext Box 2">
            <a:extLst>
              <a:ext uri="{FF2B5EF4-FFF2-40B4-BE49-F238E27FC236}">
                <a16:creationId xmlns:a16="http://schemas.microsoft.com/office/drawing/2014/main" id="{D9EF60E9-B469-1A4A-B82A-8193AAB4F3C1}"/>
              </a:ext>
            </a:extLst>
          </p:cNvPr>
          <p:cNvSpPr txBox="1">
            <a:spLocks noChangeArrowheads="1"/>
          </p:cNvSpPr>
          <p:nvPr/>
        </p:nvSpPr>
        <p:spPr bwMode="auto">
          <a:xfrm>
            <a:off x="457200" y="581025"/>
            <a:ext cx="8534400"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257300" indent="-342900">
              <a:defRPr>
                <a:solidFill>
                  <a:schemeClr val="tx1"/>
                </a:solidFill>
                <a:latin typeface="Arial" panose="020B0604020202020204" pitchFamily="34" charset="0"/>
                <a:cs typeface="Arial" panose="020B0604020202020204" pitchFamily="34" charset="0"/>
              </a:defRPr>
            </a:lvl3pPr>
            <a:lvl4pPr marL="1714500" indent="-342900">
              <a:defRPr>
                <a:solidFill>
                  <a:schemeClr val="tx1"/>
                </a:solidFill>
                <a:latin typeface="Arial" panose="020B0604020202020204" pitchFamily="34" charset="0"/>
                <a:cs typeface="Arial" panose="020B0604020202020204" pitchFamily="34" charset="0"/>
              </a:defRPr>
            </a:lvl4pPr>
            <a:lvl5pPr marL="2171700" indent="-342900">
              <a:defRPr>
                <a:solidFill>
                  <a:schemeClr val="tx1"/>
                </a:solidFill>
                <a:latin typeface="Arial" panose="020B0604020202020204" pitchFamily="34" charset="0"/>
                <a:cs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2"/>
            <a:r>
              <a:rPr lang="en-US" altLang="en-US" b="1">
                <a:latin typeface="Constantia" panose="02030602050306030303" pitchFamily="18" charset="0"/>
              </a:rPr>
              <a:t>6. Bible Games, Quizzes, Sword Drills, and So On</a:t>
            </a:r>
          </a:p>
          <a:p>
            <a:pPr lvl="2"/>
            <a:endParaRPr lang="en-US" altLang="en-US" b="1">
              <a:latin typeface="Constantia" panose="02030602050306030303" pitchFamily="18" charset="0"/>
            </a:endParaRPr>
          </a:p>
          <a:p>
            <a:pPr lvl="2"/>
            <a:r>
              <a:rPr lang="en-US" altLang="en-US" b="1">
                <a:latin typeface="Constantia" panose="02030602050306030303" pitchFamily="18" charset="0"/>
              </a:rPr>
              <a:t>The Bible should be used extensively in child evangelism. Emphasis should</a:t>
            </a:r>
          </a:p>
          <a:p>
            <a:pPr lvl="2"/>
            <a:r>
              <a:rPr lang="en-US" altLang="en-US" b="1">
                <a:latin typeface="Constantia" panose="02030602050306030303" pitchFamily="18" charset="0"/>
              </a:rPr>
              <a:t>be placed upon Bible memorization. Children will respond to many methods of</a:t>
            </a:r>
          </a:p>
          <a:p>
            <a:pPr lvl="2"/>
            <a:r>
              <a:rPr lang="en-US" altLang="en-US" b="1">
                <a:latin typeface="Constantia" panose="02030602050306030303" pitchFamily="18" charset="0"/>
              </a:rPr>
              <a:t>developing knowledge of the Bible.</a:t>
            </a:r>
          </a:p>
        </p:txBody>
      </p:sp>
      <p:pic>
        <p:nvPicPr>
          <p:cNvPr id="145411" name="Picture 3" descr="1020457_31940417">
            <a:extLst>
              <a:ext uri="{FF2B5EF4-FFF2-40B4-BE49-F238E27FC236}">
                <a16:creationId xmlns:a16="http://schemas.microsoft.com/office/drawing/2014/main" id="{BF696C6D-B1FB-EB42-B9BB-DD44C66D9F8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05400"/>
            <a:ext cx="9144000" cy="2133600"/>
          </a:xfrm>
          <a:prstGeom prst="rect">
            <a:avLst/>
          </a:prstGeom>
          <a:noFill/>
          <a:extLst>
            <a:ext uri="{909E8E84-426E-40DD-AFC4-6F175D3DCCD1}">
              <a14:hiddenFill xmlns:a14="http://schemas.microsoft.com/office/drawing/2010/main">
                <a:solidFill>
                  <a:srgbClr val="FFFFFF"/>
                </a:solidFill>
              </a14:hiddenFill>
            </a:ext>
          </a:extLst>
        </p:spPr>
      </p:pic>
      <p:sp>
        <p:nvSpPr>
          <p:cNvPr id="145413" name="Text Box 5">
            <a:extLst>
              <a:ext uri="{FF2B5EF4-FFF2-40B4-BE49-F238E27FC236}">
                <a16:creationId xmlns:a16="http://schemas.microsoft.com/office/drawing/2014/main" id="{F39B42E5-1406-9047-9571-091FD436805B}"/>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45410">
                                            <p:txEl>
                                              <p:pRg st="0" end="0"/>
                                            </p:txEl>
                                          </p:spTgt>
                                        </p:tgtEl>
                                        <p:attrNameLst>
                                          <p:attrName>style.visibility</p:attrName>
                                        </p:attrNameLst>
                                      </p:cBhvr>
                                      <p:to>
                                        <p:strVal val="visible"/>
                                      </p:to>
                                    </p:set>
                                    <p:animEffect transition="in" filter="checkerboard(across)">
                                      <p:cBhvr>
                                        <p:cTn id="7" dur="500"/>
                                        <p:tgtEl>
                                          <p:spTgt spid="1454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45410">
                                            <p:txEl>
                                              <p:pRg st="2" end="2"/>
                                            </p:txEl>
                                          </p:spTgt>
                                        </p:tgtEl>
                                        <p:attrNameLst>
                                          <p:attrName>style.visibility</p:attrName>
                                        </p:attrNameLst>
                                      </p:cBhvr>
                                      <p:to>
                                        <p:strVal val="visible"/>
                                      </p:to>
                                    </p:set>
                                    <p:animEffect transition="in" filter="checkerboard(across)">
                                      <p:cBhvr>
                                        <p:cTn id="12" dur="500"/>
                                        <p:tgtEl>
                                          <p:spTgt spid="1454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6" name="Picture 4" descr="Vintage Bible">
            <a:extLst>
              <a:ext uri="{FF2B5EF4-FFF2-40B4-BE49-F238E27FC236}">
                <a16:creationId xmlns:a16="http://schemas.microsoft.com/office/drawing/2014/main" id="{B920599C-3EEA-A144-85D0-335C972FE624}"/>
              </a:ext>
            </a:extLst>
          </p:cNvPr>
          <p:cNvPicPr>
            <a:picLocks noChangeAspect="1" noChangeArrowheads="1"/>
          </p:cNvPicPr>
          <p:nvPr>
            <p:ph type="body" idx="1"/>
          </p:nvPr>
        </p:nvPicPr>
        <p:blipFill>
          <a:blip r:embed="rId2">
            <a:extLst>
              <a:ext uri="{28A0092B-C50C-407E-A947-70E740481C1C}">
                <a14:useLocalDpi xmlns:a14="http://schemas.microsoft.com/office/drawing/2010/main"/>
              </a:ext>
            </a:extLst>
          </a:blip>
          <a:srcRect/>
          <a:stretch>
            <a:fillRect/>
          </a:stretch>
        </p:blipFill>
        <p:spPr>
          <a:xfrm>
            <a:off x="6096000" y="1371600"/>
            <a:ext cx="2657475" cy="3657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6437" name="Rectangle 5">
            <a:extLst>
              <a:ext uri="{FF2B5EF4-FFF2-40B4-BE49-F238E27FC236}">
                <a16:creationId xmlns:a16="http://schemas.microsoft.com/office/drawing/2014/main" id="{331EF769-A081-F741-980B-DB96124C1DFB}"/>
              </a:ext>
            </a:extLst>
          </p:cNvPr>
          <p:cNvSpPr>
            <a:spLocks noGrp="1" noChangeArrowheads="1"/>
          </p:cNvSpPr>
          <p:nvPr>
            <p:ph type="title"/>
          </p:nvPr>
        </p:nvSpPr>
        <p:spPr>
          <a:xfrm>
            <a:off x="457200" y="228600"/>
            <a:ext cx="8229600" cy="1139825"/>
          </a:xfrm>
          <a:noFill/>
          <a:ln/>
        </p:spPr>
        <p:txBody>
          <a:bodyPr/>
          <a:lstStyle/>
          <a:p>
            <a:r>
              <a:rPr lang="en-US" altLang="en-US" b="1"/>
              <a:t>Points to Remember</a:t>
            </a:r>
          </a:p>
        </p:txBody>
      </p:sp>
      <p:sp>
        <p:nvSpPr>
          <p:cNvPr id="146439" name="Text Box 7">
            <a:extLst>
              <a:ext uri="{FF2B5EF4-FFF2-40B4-BE49-F238E27FC236}">
                <a16:creationId xmlns:a16="http://schemas.microsoft.com/office/drawing/2014/main" id="{74BACFA6-FA1A-7C45-9387-86EE32A4751A}"/>
              </a:ext>
            </a:extLst>
          </p:cNvPr>
          <p:cNvSpPr txBox="1">
            <a:spLocks noChangeArrowheads="1"/>
          </p:cNvSpPr>
          <p:nvPr/>
        </p:nvSpPr>
        <p:spPr bwMode="auto">
          <a:xfrm>
            <a:off x="457200" y="1784350"/>
            <a:ext cx="5791200" cy="301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257300" indent="-342900">
              <a:defRPr>
                <a:solidFill>
                  <a:schemeClr val="tx1"/>
                </a:solidFill>
                <a:latin typeface="Arial" panose="020B0604020202020204" pitchFamily="34" charset="0"/>
                <a:cs typeface="Arial" panose="020B0604020202020204" pitchFamily="34" charset="0"/>
              </a:defRPr>
            </a:lvl3pPr>
            <a:lvl4pPr marL="1714500" indent="-342900">
              <a:defRPr>
                <a:solidFill>
                  <a:schemeClr val="tx1"/>
                </a:solidFill>
                <a:latin typeface="Arial" panose="020B0604020202020204" pitchFamily="34" charset="0"/>
                <a:cs typeface="Arial" panose="020B0604020202020204" pitchFamily="34" charset="0"/>
              </a:defRPr>
            </a:lvl4pPr>
            <a:lvl5pPr marL="2171700" indent="-342900">
              <a:defRPr>
                <a:solidFill>
                  <a:schemeClr val="tx1"/>
                </a:solidFill>
                <a:latin typeface="Arial" panose="020B0604020202020204" pitchFamily="34" charset="0"/>
                <a:cs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2">
              <a:buFontTx/>
              <a:buAutoNum type="arabicPeriod"/>
            </a:pPr>
            <a:r>
              <a:rPr lang="en-US" altLang="en-US" b="1">
                <a:latin typeface="Constantia" panose="02030602050306030303" pitchFamily="18" charset="0"/>
              </a:rPr>
              <a:t>The attention span of a child is short. Therefore, there must be changes and variety in any type of service conducted for children. </a:t>
            </a:r>
          </a:p>
          <a:p>
            <a:pPr lvl="2"/>
            <a:endParaRPr lang="en-US" altLang="en-US" b="1">
              <a:latin typeface="Constantia" panose="02030602050306030303" pitchFamily="18" charset="0"/>
            </a:endParaRPr>
          </a:p>
        </p:txBody>
      </p:sp>
      <p:sp>
        <p:nvSpPr>
          <p:cNvPr id="146440" name="Text Box 8">
            <a:extLst>
              <a:ext uri="{FF2B5EF4-FFF2-40B4-BE49-F238E27FC236}">
                <a16:creationId xmlns:a16="http://schemas.microsoft.com/office/drawing/2014/main" id="{E15DA07C-3B99-434B-919D-7D33770F1B66}"/>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46437"/>
                                        </p:tgtEl>
                                        <p:attrNameLst>
                                          <p:attrName>style.visibility</p:attrName>
                                        </p:attrNameLst>
                                      </p:cBhvr>
                                      <p:to>
                                        <p:strVal val="visible"/>
                                      </p:to>
                                    </p:set>
                                    <p:animEffect transition="in" filter="box(in)">
                                      <p:cBhvr>
                                        <p:cTn id="7" dur="500"/>
                                        <p:tgtEl>
                                          <p:spTgt spid="14643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46439">
                                            <p:txEl>
                                              <p:pRg st="0" end="0"/>
                                            </p:txEl>
                                          </p:spTgt>
                                        </p:tgtEl>
                                        <p:attrNameLst>
                                          <p:attrName>style.visibility</p:attrName>
                                        </p:attrNameLst>
                                      </p:cBhvr>
                                      <p:to>
                                        <p:strVal val="visible"/>
                                      </p:to>
                                    </p:set>
                                    <p:animEffect transition="in" filter="checkerboard(across)">
                                      <p:cBhvr>
                                        <p:cTn id="12" dur="500"/>
                                        <p:tgtEl>
                                          <p:spTgt spid="1464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9" name="Rectangle 3">
            <a:extLst>
              <a:ext uri="{FF2B5EF4-FFF2-40B4-BE49-F238E27FC236}">
                <a16:creationId xmlns:a16="http://schemas.microsoft.com/office/drawing/2014/main" id="{498D0D1C-95C2-B64B-B833-54127EEF7913}"/>
              </a:ext>
            </a:extLst>
          </p:cNvPr>
          <p:cNvSpPr>
            <a:spLocks noGrp="1" noChangeArrowheads="1"/>
          </p:cNvSpPr>
          <p:nvPr>
            <p:ph type="body" idx="1"/>
          </p:nvPr>
        </p:nvSpPr>
        <p:spPr>
          <a:xfrm>
            <a:off x="-533400" y="381000"/>
            <a:ext cx="9753600" cy="5749925"/>
          </a:xfrm>
        </p:spPr>
        <p:txBody>
          <a:bodyPr/>
          <a:lstStyle/>
          <a:p>
            <a:pPr lvl="2">
              <a:buFont typeface="Wingdings" pitchFamily="2" charset="2"/>
              <a:buNone/>
            </a:pPr>
            <a:r>
              <a:rPr lang="en-US" altLang="en-US" sz="3200" b="1">
                <a:latin typeface="Constantia" panose="02030602050306030303" pitchFamily="18" charset="0"/>
              </a:rPr>
              <a:t>	2. The child must always grasp and understand what is being said and taught. To minister to a child we must always minister on the child’s level.</a:t>
            </a:r>
          </a:p>
          <a:p>
            <a:pPr lvl="2">
              <a:buFont typeface="Wingdings" pitchFamily="2" charset="2"/>
              <a:buNone/>
            </a:pPr>
            <a:r>
              <a:rPr lang="en-US" altLang="en-US" sz="3200" b="1">
                <a:latin typeface="Constantia" panose="02030602050306030303" pitchFamily="18" charset="0"/>
              </a:rPr>
              <a:t>	</a:t>
            </a:r>
          </a:p>
          <a:p>
            <a:pPr lvl="2">
              <a:buFont typeface="Wingdings" pitchFamily="2" charset="2"/>
              <a:buNone/>
            </a:pPr>
            <a:r>
              <a:rPr lang="en-US" altLang="en-US" sz="3200" b="1">
                <a:latin typeface="Constantia" panose="02030602050306030303" pitchFamily="18" charset="0"/>
              </a:rPr>
              <a:t>	3. Child evangelism is not entertainment, but rather winning souls for Jesus Christ. The child is saved in exactly the same manner as the adult—that is by repentance, water baptism in Jesus’ name, and the baptism of the Holy Spirit.</a:t>
            </a:r>
          </a:p>
          <a:p>
            <a:endParaRPr lang="en-US" altLang="en-US" sz="3200" b="1">
              <a:latin typeface="Constantia" panose="02030602050306030303" pitchFamily="18" charset="0"/>
            </a:endParaRPr>
          </a:p>
        </p:txBody>
      </p:sp>
      <p:sp>
        <p:nvSpPr>
          <p:cNvPr id="147460" name="Text Box 4">
            <a:extLst>
              <a:ext uri="{FF2B5EF4-FFF2-40B4-BE49-F238E27FC236}">
                <a16:creationId xmlns:a16="http://schemas.microsoft.com/office/drawing/2014/main" id="{3652C0E1-3451-DC42-929C-8D1437090571}"/>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147459">
                                            <p:txEl>
                                              <p:pRg st="0" end="0"/>
                                            </p:txEl>
                                          </p:spTgt>
                                        </p:tgtEl>
                                        <p:attrNameLst>
                                          <p:attrName>style.visibility</p:attrName>
                                        </p:attrNameLst>
                                      </p:cBhvr>
                                      <p:to>
                                        <p:strVal val="visible"/>
                                      </p:to>
                                    </p:set>
                                    <p:animEffect transition="in" filter="wedge">
                                      <p:cBhvr>
                                        <p:cTn id="7" dur="2000"/>
                                        <p:tgtEl>
                                          <p:spTgt spid="1474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nodeType="clickEffect">
                                  <p:stCondLst>
                                    <p:cond delay="0"/>
                                  </p:stCondLst>
                                  <p:childTnLst>
                                    <p:set>
                                      <p:cBhvr>
                                        <p:cTn id="11" dur="1" fill="hold">
                                          <p:stCondLst>
                                            <p:cond delay="0"/>
                                          </p:stCondLst>
                                        </p:cTn>
                                        <p:tgtEl>
                                          <p:spTgt spid="147459">
                                            <p:txEl>
                                              <p:pRg st="2" end="2"/>
                                            </p:txEl>
                                          </p:spTgt>
                                        </p:tgtEl>
                                        <p:attrNameLst>
                                          <p:attrName>style.visibility</p:attrName>
                                        </p:attrNameLst>
                                      </p:cBhvr>
                                      <p:to>
                                        <p:strVal val="visible"/>
                                      </p:to>
                                    </p:set>
                                    <p:animEffect transition="in" filter="wedge">
                                      <p:cBhvr>
                                        <p:cTn id="12" dur="2000"/>
                                        <p:tgtEl>
                                          <p:spTgt spid="1474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74" name="Rectangle 18">
            <a:extLst>
              <a:ext uri="{FF2B5EF4-FFF2-40B4-BE49-F238E27FC236}">
                <a16:creationId xmlns:a16="http://schemas.microsoft.com/office/drawing/2014/main" id="{394D2D54-4162-5A40-A577-892302C6A04E}"/>
              </a:ext>
            </a:extLst>
          </p:cNvPr>
          <p:cNvSpPr>
            <a:spLocks noChangeArrowheads="1"/>
          </p:cNvSpPr>
          <p:nvPr/>
        </p:nvSpPr>
        <p:spPr bwMode="auto">
          <a:xfrm>
            <a:off x="76200" y="1676400"/>
            <a:ext cx="906780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We must learn to have faith in two main means to save the child’s soul and to keep him true. </a:t>
            </a:r>
          </a:p>
          <a:p>
            <a:pPr>
              <a:buFont typeface="Wingdings" pitchFamily="2" charset="2"/>
              <a:buNone/>
            </a:pPr>
            <a:r>
              <a:rPr lang="en-US" altLang="en-US" sz="3200" b="1">
                <a:latin typeface="Constantia" panose="02030602050306030303" pitchFamily="18" charset="0"/>
              </a:rPr>
              <a:t>	1. God’s Word</a:t>
            </a:r>
          </a:p>
          <a:p>
            <a:pPr>
              <a:buFont typeface="Wingdings" pitchFamily="2" charset="2"/>
              <a:buNone/>
            </a:pPr>
            <a:r>
              <a:rPr lang="en-US" altLang="en-US" sz="3200" b="1">
                <a:latin typeface="Constantia" panose="02030602050306030303" pitchFamily="18" charset="0"/>
              </a:rPr>
              <a:t>	2. Holy Spirit</a:t>
            </a:r>
          </a:p>
          <a:p>
            <a:pPr>
              <a:buFont typeface="Wingdings" pitchFamily="2" charset="2"/>
              <a:buNone/>
            </a:pPr>
            <a:r>
              <a:rPr lang="en-US" altLang="en-US" sz="3200" b="1">
                <a:latin typeface="Constantia" panose="02030602050306030303" pitchFamily="18" charset="0"/>
              </a:rPr>
              <a:t>	Every chorus, story, and object lesson must bring out God’s Word clearly and simply under the anointing of the Holy Spirit. </a:t>
            </a:r>
          </a:p>
        </p:txBody>
      </p:sp>
      <p:sp>
        <p:nvSpPr>
          <p:cNvPr id="70679" name="Text Box 23">
            <a:extLst>
              <a:ext uri="{FF2B5EF4-FFF2-40B4-BE49-F238E27FC236}">
                <a16:creationId xmlns:a16="http://schemas.microsoft.com/office/drawing/2014/main" id="{34DED639-B852-C644-A10F-0EA283280423}"/>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
        <p:nvSpPr>
          <p:cNvPr id="70680" name="Rectangle 24">
            <a:extLst>
              <a:ext uri="{FF2B5EF4-FFF2-40B4-BE49-F238E27FC236}">
                <a16:creationId xmlns:a16="http://schemas.microsoft.com/office/drawing/2014/main" id="{D87B4DDC-F773-3347-94F9-71E9B43DC713}"/>
              </a:ext>
            </a:extLst>
          </p:cNvPr>
          <p:cNvSpPr>
            <a:spLocks noGrp="1" noChangeArrowheads="1"/>
          </p:cNvSpPr>
          <p:nvPr>
            <p:ph type="title"/>
          </p:nvPr>
        </p:nvSpPr>
        <p:spPr>
          <a:xfrm>
            <a:off x="381000" y="155575"/>
            <a:ext cx="7772400" cy="1139825"/>
          </a:xfrm>
          <a:noFill/>
          <a:ln/>
        </p:spPr>
        <p:txBody>
          <a:bodyPr/>
          <a:lstStyle/>
          <a:p>
            <a:r>
              <a:rPr lang="en-US" altLang="en-US" b="1">
                <a:latin typeface="Constantia" panose="02030602050306030303" pitchFamily="18" charset="0"/>
              </a:rPr>
              <a:t>Methods to be used in Child Evangelism</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0680"/>
                                        </p:tgtEl>
                                        <p:attrNameLst>
                                          <p:attrName>style.visibility</p:attrName>
                                        </p:attrNameLst>
                                      </p:cBhvr>
                                      <p:to>
                                        <p:strVal val="visible"/>
                                      </p:to>
                                    </p:set>
                                    <p:animEffect transition="in" filter="box(in)">
                                      <p:cBhvr>
                                        <p:cTn id="7" dur="500"/>
                                        <p:tgtEl>
                                          <p:spTgt spid="7068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nodeType="clickEffect">
                                  <p:stCondLst>
                                    <p:cond delay="0"/>
                                  </p:stCondLst>
                                  <p:childTnLst>
                                    <p:set>
                                      <p:cBhvr>
                                        <p:cTn id="11" dur="1" fill="hold">
                                          <p:stCondLst>
                                            <p:cond delay="0"/>
                                          </p:stCondLst>
                                        </p:cTn>
                                        <p:tgtEl>
                                          <p:spTgt spid="70674">
                                            <p:txEl>
                                              <p:pRg st="0" end="0"/>
                                            </p:txEl>
                                          </p:spTgt>
                                        </p:tgtEl>
                                        <p:attrNameLst>
                                          <p:attrName>style.visibility</p:attrName>
                                        </p:attrNameLst>
                                      </p:cBhvr>
                                      <p:to>
                                        <p:strVal val="visible"/>
                                      </p:to>
                                    </p:set>
                                    <p:animEffect transition="in" filter="wedge">
                                      <p:cBhvr>
                                        <p:cTn id="12" dur="2000"/>
                                        <p:tgtEl>
                                          <p:spTgt spid="7067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nodeType="clickEffect">
                                  <p:stCondLst>
                                    <p:cond delay="0"/>
                                  </p:stCondLst>
                                  <p:childTnLst>
                                    <p:set>
                                      <p:cBhvr>
                                        <p:cTn id="16" dur="1" fill="hold">
                                          <p:stCondLst>
                                            <p:cond delay="0"/>
                                          </p:stCondLst>
                                        </p:cTn>
                                        <p:tgtEl>
                                          <p:spTgt spid="70674">
                                            <p:txEl>
                                              <p:pRg st="1" end="1"/>
                                            </p:txEl>
                                          </p:spTgt>
                                        </p:tgtEl>
                                        <p:attrNameLst>
                                          <p:attrName>style.visibility</p:attrName>
                                        </p:attrNameLst>
                                      </p:cBhvr>
                                      <p:to>
                                        <p:strVal val="visible"/>
                                      </p:to>
                                    </p:set>
                                    <p:animEffect transition="in" filter="wedge">
                                      <p:cBhvr>
                                        <p:cTn id="17" dur="2000"/>
                                        <p:tgtEl>
                                          <p:spTgt spid="7067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0" presetClass="entr" presetSubtype="0" fill="hold" nodeType="clickEffect">
                                  <p:stCondLst>
                                    <p:cond delay="0"/>
                                  </p:stCondLst>
                                  <p:childTnLst>
                                    <p:set>
                                      <p:cBhvr>
                                        <p:cTn id="21" dur="1" fill="hold">
                                          <p:stCondLst>
                                            <p:cond delay="0"/>
                                          </p:stCondLst>
                                        </p:cTn>
                                        <p:tgtEl>
                                          <p:spTgt spid="70674">
                                            <p:txEl>
                                              <p:pRg st="2" end="2"/>
                                            </p:txEl>
                                          </p:spTgt>
                                        </p:tgtEl>
                                        <p:attrNameLst>
                                          <p:attrName>style.visibility</p:attrName>
                                        </p:attrNameLst>
                                      </p:cBhvr>
                                      <p:to>
                                        <p:strVal val="visible"/>
                                      </p:to>
                                    </p:set>
                                    <p:animEffect transition="in" filter="wedge">
                                      <p:cBhvr>
                                        <p:cTn id="22" dur="2000"/>
                                        <p:tgtEl>
                                          <p:spTgt spid="70674">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0" presetClass="entr" presetSubtype="0" fill="hold" nodeType="clickEffect">
                                  <p:stCondLst>
                                    <p:cond delay="0"/>
                                  </p:stCondLst>
                                  <p:childTnLst>
                                    <p:set>
                                      <p:cBhvr>
                                        <p:cTn id="26" dur="1" fill="hold">
                                          <p:stCondLst>
                                            <p:cond delay="0"/>
                                          </p:stCondLst>
                                        </p:cTn>
                                        <p:tgtEl>
                                          <p:spTgt spid="70674">
                                            <p:txEl>
                                              <p:pRg st="3" end="3"/>
                                            </p:txEl>
                                          </p:spTgt>
                                        </p:tgtEl>
                                        <p:attrNameLst>
                                          <p:attrName>style.visibility</p:attrName>
                                        </p:attrNameLst>
                                      </p:cBhvr>
                                      <p:to>
                                        <p:strVal val="visible"/>
                                      </p:to>
                                    </p:set>
                                    <p:animEffect transition="in" filter="wedge">
                                      <p:cBhvr>
                                        <p:cTn id="27" dur="2000"/>
                                        <p:tgtEl>
                                          <p:spTgt spid="7067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8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40" name="Rectangle 8">
            <a:extLst>
              <a:ext uri="{FF2B5EF4-FFF2-40B4-BE49-F238E27FC236}">
                <a16:creationId xmlns:a16="http://schemas.microsoft.com/office/drawing/2014/main" id="{DAFFF29B-68E7-0742-B93B-24EBCE0FB41E}"/>
              </a:ext>
            </a:extLst>
          </p:cNvPr>
          <p:cNvSpPr>
            <a:spLocks noChangeArrowheads="1"/>
          </p:cNvSpPr>
          <p:nvPr/>
        </p:nvSpPr>
        <p:spPr bwMode="auto">
          <a:xfrm>
            <a:off x="533400" y="3352800"/>
            <a:ext cx="8610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lvl="1">
              <a:buFont typeface="Wingdings" pitchFamily="2" charset="2"/>
              <a:buNone/>
            </a:pPr>
            <a:endParaRPr lang="en-US" altLang="en-US" sz="3200" b="1">
              <a:latin typeface="Constantia" panose="02030602050306030303" pitchFamily="18" charset="0"/>
            </a:endParaRPr>
          </a:p>
        </p:txBody>
      </p:sp>
      <p:pic>
        <p:nvPicPr>
          <p:cNvPr id="95247" name="Picture 15" descr="Globes_Cary1">
            <a:extLst>
              <a:ext uri="{FF2B5EF4-FFF2-40B4-BE49-F238E27FC236}">
                <a16:creationId xmlns:a16="http://schemas.microsoft.com/office/drawing/2014/main" id="{12DD4EAA-06C8-6844-9A03-EA457509C2E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172200" y="1676400"/>
            <a:ext cx="2971800" cy="2971800"/>
          </a:xfrm>
          <a:prstGeom prst="rect">
            <a:avLst/>
          </a:prstGeom>
          <a:noFill/>
          <a:extLst>
            <a:ext uri="{909E8E84-426E-40DD-AFC4-6F175D3DCCD1}">
              <a14:hiddenFill xmlns:a14="http://schemas.microsoft.com/office/drawing/2010/main">
                <a:solidFill>
                  <a:srgbClr val="FFFFFF"/>
                </a:solidFill>
              </a14:hiddenFill>
            </a:ext>
          </a:extLst>
        </p:spPr>
      </p:pic>
      <p:sp>
        <p:nvSpPr>
          <p:cNvPr id="95235" name="Rectangle 3">
            <a:extLst>
              <a:ext uri="{FF2B5EF4-FFF2-40B4-BE49-F238E27FC236}">
                <a16:creationId xmlns:a16="http://schemas.microsoft.com/office/drawing/2014/main" id="{D91493E7-BE58-3F43-80AC-A96408E14A5C}"/>
              </a:ext>
            </a:extLst>
          </p:cNvPr>
          <p:cNvSpPr>
            <a:spLocks noGrp="1" noChangeArrowheads="1"/>
          </p:cNvSpPr>
          <p:nvPr>
            <p:ph type="body" idx="1"/>
          </p:nvPr>
        </p:nvSpPr>
        <p:spPr>
          <a:xfrm>
            <a:off x="152400" y="533400"/>
            <a:ext cx="6324600" cy="6019800"/>
          </a:xfrm>
        </p:spPr>
        <p:txBody>
          <a:bodyPr/>
          <a:lstStyle/>
          <a:p>
            <a:pPr>
              <a:lnSpc>
                <a:spcPct val="90000"/>
              </a:lnSpc>
              <a:buFont typeface="Wingdings" pitchFamily="2" charset="2"/>
              <a:buNone/>
            </a:pPr>
            <a:r>
              <a:rPr lang="en-US" altLang="en-US" sz="3200" b="1">
                <a:latin typeface="Constantia" panose="02030602050306030303" pitchFamily="18" charset="0"/>
              </a:rPr>
              <a:t>	1. Singing Songs and Choruses</a:t>
            </a:r>
          </a:p>
          <a:p>
            <a:pPr>
              <a:lnSpc>
                <a:spcPct val="90000"/>
              </a:lnSpc>
              <a:buFont typeface="Wingdings" pitchFamily="2" charset="2"/>
              <a:buNone/>
            </a:pPr>
            <a:r>
              <a:rPr lang="en-US" altLang="en-US" sz="3200" b="1">
                <a:latin typeface="Constantia" panose="02030602050306030303" pitchFamily="18" charset="0"/>
              </a:rPr>
              <a:t>	Children love music and willingly respond when singing choruses. The choruses should be bright and cheery. </a:t>
            </a:r>
          </a:p>
          <a:p>
            <a:pPr>
              <a:lnSpc>
                <a:spcPct val="90000"/>
              </a:lnSpc>
              <a:buFont typeface="Wingdings" pitchFamily="2" charset="2"/>
              <a:buNone/>
            </a:pPr>
            <a:endParaRPr lang="en-US" altLang="en-US" sz="3200" b="1">
              <a:latin typeface="Constantia" panose="02030602050306030303" pitchFamily="18" charset="0"/>
            </a:endParaRPr>
          </a:p>
          <a:p>
            <a:pPr>
              <a:lnSpc>
                <a:spcPct val="90000"/>
              </a:lnSpc>
              <a:buFont typeface="Wingdings" pitchFamily="2" charset="2"/>
              <a:buNone/>
            </a:pPr>
            <a:r>
              <a:rPr lang="en-US" altLang="en-US" sz="3200" b="1">
                <a:latin typeface="Constantia" panose="02030602050306030303" pitchFamily="18" charset="0"/>
              </a:rPr>
              <a:t>	The melody and the words should be simple. The words should bring out a definite message and exalt Jesus.</a:t>
            </a:r>
          </a:p>
          <a:p>
            <a:pPr>
              <a:lnSpc>
                <a:spcPct val="90000"/>
              </a:lnSpc>
              <a:buFont typeface="Wingdings" pitchFamily="2" charset="2"/>
              <a:buNone/>
            </a:pPr>
            <a:r>
              <a:rPr lang="en-US" altLang="en-US" sz="3200" b="1">
                <a:latin typeface="Constantia" panose="02030602050306030303" pitchFamily="18" charset="0"/>
              </a:rPr>
              <a:t>	</a:t>
            </a:r>
          </a:p>
        </p:txBody>
      </p:sp>
      <p:sp>
        <p:nvSpPr>
          <p:cNvPr id="95251" name="Text Box 19">
            <a:extLst>
              <a:ext uri="{FF2B5EF4-FFF2-40B4-BE49-F238E27FC236}">
                <a16:creationId xmlns:a16="http://schemas.microsoft.com/office/drawing/2014/main" id="{7CE10106-EE37-3E45-AF37-F4B95AC303AB}"/>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 calcmode="lin" valueType="num">
                                      <p:cBhvr additive="base">
                                        <p:cTn id="7" dur="500" fill="hold"/>
                                        <p:tgtEl>
                                          <p:spTgt spid="952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52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5235">
                                            <p:txEl>
                                              <p:pRg st="1" end="1"/>
                                            </p:txEl>
                                          </p:spTgt>
                                        </p:tgtEl>
                                        <p:attrNameLst>
                                          <p:attrName>style.visibility</p:attrName>
                                        </p:attrNameLst>
                                      </p:cBhvr>
                                      <p:to>
                                        <p:strVal val="visible"/>
                                      </p:to>
                                    </p:set>
                                    <p:anim calcmode="lin" valueType="num">
                                      <p:cBhvr additive="base">
                                        <p:cTn id="13" dur="500" fill="hold"/>
                                        <p:tgtEl>
                                          <p:spTgt spid="9523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523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5235">
                                            <p:txEl>
                                              <p:pRg st="3" end="3"/>
                                            </p:txEl>
                                          </p:spTgt>
                                        </p:tgtEl>
                                        <p:attrNameLst>
                                          <p:attrName>style.visibility</p:attrName>
                                        </p:attrNameLst>
                                      </p:cBhvr>
                                      <p:to>
                                        <p:strVal val="visible"/>
                                      </p:to>
                                    </p:set>
                                    <p:anim calcmode="lin" valueType="num">
                                      <p:cBhvr additive="base">
                                        <p:cTn id="19" dur="500" fill="hold"/>
                                        <p:tgtEl>
                                          <p:spTgt spid="9523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523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5235">
                                            <p:txEl>
                                              <p:pRg st="4" end="4"/>
                                            </p:txEl>
                                          </p:spTgt>
                                        </p:tgtEl>
                                        <p:attrNameLst>
                                          <p:attrName>style.visibility</p:attrName>
                                        </p:attrNameLst>
                                      </p:cBhvr>
                                      <p:to>
                                        <p:strVal val="visible"/>
                                      </p:to>
                                    </p:set>
                                    <p:anim calcmode="lin" valueType="num">
                                      <p:cBhvr additive="base">
                                        <p:cTn id="25" dur="500" fill="hold"/>
                                        <p:tgtEl>
                                          <p:spTgt spid="9523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523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3">
            <a:extLst>
              <a:ext uri="{FF2B5EF4-FFF2-40B4-BE49-F238E27FC236}">
                <a16:creationId xmlns:a16="http://schemas.microsoft.com/office/drawing/2014/main" id="{13A5FCE3-7DA3-B041-A846-308016C816B2}"/>
              </a:ext>
            </a:extLst>
          </p:cNvPr>
          <p:cNvSpPr>
            <a:spLocks noGrp="1" noChangeArrowheads="1"/>
          </p:cNvSpPr>
          <p:nvPr>
            <p:ph type="body" idx="1"/>
          </p:nvPr>
        </p:nvSpPr>
        <p:spPr>
          <a:xfrm>
            <a:off x="152400" y="457200"/>
            <a:ext cx="8763000" cy="5943600"/>
          </a:xfrm>
        </p:spPr>
        <p:txBody>
          <a:bodyPr/>
          <a:lstStyle/>
          <a:p>
            <a:pPr>
              <a:lnSpc>
                <a:spcPct val="90000"/>
              </a:lnSpc>
              <a:buFont typeface="Wingdings" pitchFamily="2" charset="2"/>
              <a:buNone/>
            </a:pPr>
            <a:r>
              <a:rPr lang="en-US" altLang="en-US" sz="3200" b="1">
                <a:latin typeface="Constantia" panose="02030602050306030303" pitchFamily="18" charset="0"/>
              </a:rPr>
              <a:t>	Simple songs that can be quickly memorized are the best. The words may be repeated by the children several times before they are taught to sing them. </a:t>
            </a:r>
          </a:p>
          <a:p>
            <a:pPr>
              <a:lnSpc>
                <a:spcPct val="90000"/>
              </a:lnSpc>
              <a:buFont typeface="Wingdings" pitchFamily="2" charset="2"/>
              <a:buNone/>
            </a:pPr>
            <a:endParaRPr lang="en-US" altLang="en-US" sz="3200" b="1">
              <a:latin typeface="Constantia" panose="02030602050306030303" pitchFamily="18" charset="0"/>
            </a:endParaRPr>
          </a:p>
          <a:p>
            <a:pPr>
              <a:lnSpc>
                <a:spcPct val="90000"/>
              </a:lnSpc>
              <a:buFont typeface="Wingdings" pitchFamily="2" charset="2"/>
              <a:buNone/>
            </a:pPr>
            <a:r>
              <a:rPr lang="en-US" altLang="en-US" sz="3200" b="1">
                <a:latin typeface="Constantia" panose="02030602050306030303" pitchFamily="18" charset="0"/>
              </a:rPr>
              <a:t>	Any word difficult in meaning should be explained to them. They must understand what they are singing. </a:t>
            </a:r>
          </a:p>
          <a:p>
            <a:pPr>
              <a:lnSpc>
                <a:spcPct val="90000"/>
              </a:lnSpc>
              <a:buFont typeface="Wingdings" pitchFamily="2" charset="2"/>
              <a:buNone/>
            </a:pPr>
            <a:endParaRPr lang="en-US" altLang="en-US" sz="3200" b="1">
              <a:latin typeface="Constantia" panose="02030602050306030303" pitchFamily="18" charset="0"/>
            </a:endParaRPr>
          </a:p>
          <a:p>
            <a:pPr>
              <a:lnSpc>
                <a:spcPct val="90000"/>
              </a:lnSpc>
              <a:buFont typeface="Wingdings" pitchFamily="2" charset="2"/>
              <a:buNone/>
            </a:pPr>
            <a:r>
              <a:rPr lang="en-US" altLang="en-US" sz="3200" b="1">
                <a:latin typeface="Constantia" panose="02030602050306030303" pitchFamily="18" charset="0"/>
              </a:rPr>
              <a:t>	Care should be exercised to see that everyone is participating and entering into the singing.</a:t>
            </a:r>
          </a:p>
        </p:txBody>
      </p:sp>
      <p:sp>
        <p:nvSpPr>
          <p:cNvPr id="113674" name="Text Box 10">
            <a:extLst>
              <a:ext uri="{FF2B5EF4-FFF2-40B4-BE49-F238E27FC236}">
                <a16:creationId xmlns:a16="http://schemas.microsoft.com/office/drawing/2014/main" id="{16AA931F-B8C4-CF42-8970-5F9276E22D75}"/>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Effect transition="in" filter="diamond(in)">
                                      <p:cBhvr>
                                        <p:cTn id="7" dur="2000"/>
                                        <p:tgtEl>
                                          <p:spTgt spid="1136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3667">
                                            <p:txEl>
                                              <p:pRg st="2" end="2"/>
                                            </p:txEl>
                                          </p:spTgt>
                                        </p:tgtEl>
                                        <p:attrNameLst>
                                          <p:attrName>style.visibility</p:attrName>
                                        </p:attrNameLst>
                                      </p:cBhvr>
                                      <p:to>
                                        <p:strVal val="visible"/>
                                      </p:to>
                                    </p:set>
                                    <p:animEffect transition="in" filter="diamond(in)">
                                      <p:cBhvr>
                                        <p:cTn id="12" dur="2000"/>
                                        <p:tgtEl>
                                          <p:spTgt spid="11366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13667">
                                            <p:txEl>
                                              <p:pRg st="4" end="4"/>
                                            </p:txEl>
                                          </p:spTgt>
                                        </p:tgtEl>
                                        <p:attrNameLst>
                                          <p:attrName>style.visibility</p:attrName>
                                        </p:attrNameLst>
                                      </p:cBhvr>
                                      <p:to>
                                        <p:strVal val="visible"/>
                                      </p:to>
                                    </p:set>
                                    <p:animEffect transition="in" filter="diamond(in)">
                                      <p:cBhvr>
                                        <p:cTn id="17" dur="2000"/>
                                        <p:tgtEl>
                                          <p:spTgt spid="1136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ext Box 2">
            <a:extLst>
              <a:ext uri="{FF2B5EF4-FFF2-40B4-BE49-F238E27FC236}">
                <a16:creationId xmlns:a16="http://schemas.microsoft.com/office/drawing/2014/main" id="{7C8C79FB-A977-4344-B23A-BE10445FCAE8}"/>
              </a:ext>
            </a:extLst>
          </p:cNvPr>
          <p:cNvSpPr txBox="1">
            <a:spLocks noChangeArrowheads="1"/>
          </p:cNvSpPr>
          <p:nvPr/>
        </p:nvSpPr>
        <p:spPr bwMode="auto">
          <a:xfrm>
            <a:off x="381000" y="398463"/>
            <a:ext cx="8763000" cy="447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257300" indent="-342900">
              <a:defRPr>
                <a:solidFill>
                  <a:schemeClr val="tx1"/>
                </a:solidFill>
                <a:latin typeface="Arial" panose="020B0604020202020204" pitchFamily="34" charset="0"/>
                <a:cs typeface="Arial" panose="020B0604020202020204" pitchFamily="34" charset="0"/>
              </a:defRPr>
            </a:lvl3pPr>
            <a:lvl4pPr marL="1714500" indent="-342900">
              <a:defRPr>
                <a:solidFill>
                  <a:schemeClr val="tx1"/>
                </a:solidFill>
                <a:latin typeface="Arial" panose="020B0604020202020204" pitchFamily="34" charset="0"/>
                <a:cs typeface="Arial" panose="020B0604020202020204" pitchFamily="34" charset="0"/>
              </a:defRPr>
            </a:lvl4pPr>
            <a:lvl5pPr marL="2171700" indent="-342900">
              <a:defRPr>
                <a:solidFill>
                  <a:schemeClr val="tx1"/>
                </a:solidFill>
                <a:latin typeface="Arial" panose="020B0604020202020204" pitchFamily="34" charset="0"/>
                <a:cs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2"/>
            <a:r>
              <a:rPr lang="en-US" altLang="en-US" b="1">
                <a:latin typeface="Constantia" panose="02030602050306030303" pitchFamily="18" charset="0"/>
              </a:rPr>
              <a:t>2. Story Telling</a:t>
            </a:r>
          </a:p>
          <a:p>
            <a:pPr lvl="2"/>
            <a:endParaRPr lang="en-US" altLang="en-US" b="1">
              <a:latin typeface="Constantia" panose="02030602050306030303" pitchFamily="18" charset="0"/>
            </a:endParaRPr>
          </a:p>
          <a:p>
            <a:pPr lvl="2"/>
            <a:r>
              <a:rPr lang="en-US" altLang="en-US" b="1">
                <a:latin typeface="Constantia" panose="02030602050306030303" pitchFamily="18" charset="0"/>
              </a:rPr>
              <a:t>Children love to listen to stories, but these</a:t>
            </a:r>
          </a:p>
          <a:p>
            <a:pPr lvl="2"/>
            <a:r>
              <a:rPr lang="en-US" altLang="en-US" b="1">
                <a:latin typeface="Constantia" panose="02030602050306030303" pitchFamily="18" charset="0"/>
              </a:rPr>
              <a:t>stories must be told with expression and action.</a:t>
            </a:r>
          </a:p>
          <a:p>
            <a:pPr lvl="2"/>
            <a:endParaRPr lang="en-US" altLang="en-US" b="1">
              <a:latin typeface="Constantia" panose="02030602050306030303" pitchFamily="18" charset="0"/>
            </a:endParaRPr>
          </a:p>
          <a:p>
            <a:pPr lvl="2"/>
            <a:r>
              <a:rPr lang="en-US" altLang="en-US" b="1">
                <a:latin typeface="Constantia" panose="02030602050306030303" pitchFamily="18" charset="0"/>
              </a:rPr>
              <a:t>To be effective, stories must come alive with action. Description must be clear and vivid. There must be excitement and suspense.</a:t>
            </a:r>
          </a:p>
        </p:txBody>
      </p:sp>
      <p:pic>
        <p:nvPicPr>
          <p:cNvPr id="144387" name="Picture 3" descr="1020457_31940417">
            <a:extLst>
              <a:ext uri="{FF2B5EF4-FFF2-40B4-BE49-F238E27FC236}">
                <a16:creationId xmlns:a16="http://schemas.microsoft.com/office/drawing/2014/main" id="{FC6A5589-23D9-C74B-86EF-B4DB4C77A512}"/>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105400"/>
            <a:ext cx="9144000" cy="2133600"/>
          </a:xfrm>
          <a:prstGeom prst="rect">
            <a:avLst/>
          </a:prstGeom>
          <a:noFill/>
          <a:extLst>
            <a:ext uri="{909E8E84-426E-40DD-AFC4-6F175D3DCCD1}">
              <a14:hiddenFill xmlns:a14="http://schemas.microsoft.com/office/drawing/2010/main">
                <a:solidFill>
                  <a:srgbClr val="FFFFFF"/>
                </a:solidFill>
              </a14:hiddenFill>
            </a:ext>
          </a:extLst>
        </p:spPr>
      </p:pic>
      <p:sp>
        <p:nvSpPr>
          <p:cNvPr id="144389" name="Text Box 5">
            <a:extLst>
              <a:ext uri="{FF2B5EF4-FFF2-40B4-BE49-F238E27FC236}">
                <a16:creationId xmlns:a16="http://schemas.microsoft.com/office/drawing/2014/main" id="{5F43FDDD-F3D4-D044-A2B1-BAE805AB774D}"/>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44386">
                                            <p:txEl>
                                              <p:pRg st="0" end="0"/>
                                            </p:txEl>
                                          </p:spTgt>
                                        </p:tgtEl>
                                        <p:attrNameLst>
                                          <p:attrName>style.visibility</p:attrName>
                                        </p:attrNameLst>
                                      </p:cBhvr>
                                      <p:to>
                                        <p:strVal val="visible"/>
                                      </p:to>
                                    </p:set>
                                    <p:animEffect transition="in" filter="checkerboard(across)">
                                      <p:cBhvr>
                                        <p:cTn id="7" dur="500"/>
                                        <p:tgtEl>
                                          <p:spTgt spid="14438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44386">
                                            <p:txEl>
                                              <p:pRg st="2" end="2"/>
                                            </p:txEl>
                                          </p:spTgt>
                                        </p:tgtEl>
                                        <p:attrNameLst>
                                          <p:attrName>style.visibility</p:attrName>
                                        </p:attrNameLst>
                                      </p:cBhvr>
                                      <p:to>
                                        <p:strVal val="visible"/>
                                      </p:to>
                                    </p:set>
                                    <p:animEffect transition="in" filter="checkerboard(across)">
                                      <p:cBhvr>
                                        <p:cTn id="12" dur="500"/>
                                        <p:tgtEl>
                                          <p:spTgt spid="144386">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nodeType="clickEffect">
                                  <p:stCondLst>
                                    <p:cond delay="0"/>
                                  </p:stCondLst>
                                  <p:childTnLst>
                                    <p:set>
                                      <p:cBhvr>
                                        <p:cTn id="16" dur="1" fill="hold">
                                          <p:stCondLst>
                                            <p:cond delay="0"/>
                                          </p:stCondLst>
                                        </p:cTn>
                                        <p:tgtEl>
                                          <p:spTgt spid="144386">
                                            <p:txEl>
                                              <p:pRg st="5" end="5"/>
                                            </p:txEl>
                                          </p:spTgt>
                                        </p:tgtEl>
                                        <p:attrNameLst>
                                          <p:attrName>style.visibility</p:attrName>
                                        </p:attrNameLst>
                                      </p:cBhvr>
                                      <p:to>
                                        <p:strVal val="visible"/>
                                      </p:to>
                                    </p:set>
                                    <p:animEffect transition="in" filter="checkerboard(across)">
                                      <p:cBhvr>
                                        <p:cTn id="17" dur="500"/>
                                        <p:tgtEl>
                                          <p:spTgt spid="14438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2" name="Picture 4" descr="Vintage Bible">
            <a:extLst>
              <a:ext uri="{FF2B5EF4-FFF2-40B4-BE49-F238E27FC236}">
                <a16:creationId xmlns:a16="http://schemas.microsoft.com/office/drawing/2014/main" id="{FFCCA1BC-241C-AA41-BBF5-A73125CBA976}"/>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205663" y="1600200"/>
            <a:ext cx="1938337" cy="2667000"/>
          </a:xfrm>
          <a:prstGeom prst="rect">
            <a:avLst/>
          </a:prstGeom>
          <a:noFill/>
          <a:extLst>
            <a:ext uri="{909E8E84-426E-40DD-AFC4-6F175D3DCCD1}">
              <a14:hiddenFill xmlns:a14="http://schemas.microsoft.com/office/drawing/2010/main">
                <a:solidFill>
                  <a:srgbClr val="FFFFFF"/>
                </a:solidFill>
              </a14:hiddenFill>
            </a:ext>
          </a:extLst>
        </p:spPr>
      </p:pic>
      <p:sp>
        <p:nvSpPr>
          <p:cNvPr id="119810" name="Rectangle 2">
            <a:extLst>
              <a:ext uri="{FF2B5EF4-FFF2-40B4-BE49-F238E27FC236}">
                <a16:creationId xmlns:a16="http://schemas.microsoft.com/office/drawing/2014/main" id="{7C37423F-7269-8146-BF5D-F78CDB0CE5B7}"/>
              </a:ext>
            </a:extLst>
          </p:cNvPr>
          <p:cNvSpPr>
            <a:spLocks noGrp="1" noChangeArrowheads="1"/>
          </p:cNvSpPr>
          <p:nvPr>
            <p:ph type="body" idx="1"/>
          </p:nvPr>
        </p:nvSpPr>
        <p:spPr>
          <a:xfrm>
            <a:off x="-609600" y="650875"/>
            <a:ext cx="7924800" cy="5368925"/>
          </a:xfrm>
        </p:spPr>
        <p:txBody>
          <a:bodyPr/>
          <a:lstStyle/>
          <a:p>
            <a:pPr lvl="2">
              <a:buFont typeface="Wingdings" pitchFamily="2" charset="2"/>
              <a:buNone/>
            </a:pPr>
            <a:r>
              <a:rPr lang="en-US" altLang="en-US" sz="3200" b="1">
                <a:latin typeface="Constantia" panose="02030602050306030303" pitchFamily="18" charset="0"/>
              </a:rPr>
              <a:t>	The best stories, of course, are Bible stories. Stories from the Bible bring out Bible truths. They are exciting and alive. They are full of action, fairly short, and reach the climax quickly.</a:t>
            </a:r>
          </a:p>
          <a:p>
            <a:pPr lvl="2">
              <a:buFont typeface="Wingdings" pitchFamily="2" charset="2"/>
              <a:buNone/>
            </a:pPr>
            <a:r>
              <a:rPr lang="en-US" altLang="en-US" sz="3200" b="1">
                <a:latin typeface="Constantia" panose="02030602050306030303" pitchFamily="18" charset="0"/>
              </a:rPr>
              <a:t>	The story teller must change the tone of voice, his expressions, and so on, according to the character and action being related.</a:t>
            </a:r>
          </a:p>
          <a:p>
            <a:pPr lvl="2">
              <a:spcBef>
                <a:spcPct val="0"/>
              </a:spcBef>
              <a:buClrTx/>
              <a:buSzTx/>
              <a:buFontTx/>
              <a:buNone/>
            </a:pPr>
            <a:endParaRPr lang="en-US" altLang="en-US" sz="3200" b="1">
              <a:latin typeface="Constantia" panose="02030602050306030303" pitchFamily="18" charset="0"/>
            </a:endParaRPr>
          </a:p>
        </p:txBody>
      </p:sp>
      <p:sp>
        <p:nvSpPr>
          <p:cNvPr id="119818" name="Text Box 10">
            <a:extLst>
              <a:ext uri="{FF2B5EF4-FFF2-40B4-BE49-F238E27FC236}">
                <a16:creationId xmlns:a16="http://schemas.microsoft.com/office/drawing/2014/main" id="{A2CD4488-1400-D54D-B6C4-91AE3586DFD3}"/>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9810">
                                            <p:txEl>
                                              <p:pRg st="0" end="0"/>
                                            </p:txEl>
                                          </p:spTgt>
                                        </p:tgtEl>
                                        <p:attrNameLst>
                                          <p:attrName>style.visibility</p:attrName>
                                        </p:attrNameLst>
                                      </p:cBhvr>
                                      <p:to>
                                        <p:strVal val="visible"/>
                                      </p:to>
                                    </p:set>
                                    <p:animEffect transition="in" filter="diamond(in)">
                                      <p:cBhvr>
                                        <p:cTn id="7" dur="2000"/>
                                        <p:tgtEl>
                                          <p:spTgt spid="1198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9810">
                                            <p:txEl>
                                              <p:pRg st="1" end="1"/>
                                            </p:txEl>
                                          </p:spTgt>
                                        </p:tgtEl>
                                        <p:attrNameLst>
                                          <p:attrName>style.visibility</p:attrName>
                                        </p:attrNameLst>
                                      </p:cBhvr>
                                      <p:to>
                                        <p:strVal val="visible"/>
                                      </p:to>
                                    </p:set>
                                    <p:animEffect transition="in" filter="diamond(in)">
                                      <p:cBhvr>
                                        <p:cTn id="12" dur="2000"/>
                                        <p:tgtEl>
                                          <p:spTgt spid="1198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30" name="Rectangle 30">
            <a:extLst>
              <a:ext uri="{FF2B5EF4-FFF2-40B4-BE49-F238E27FC236}">
                <a16:creationId xmlns:a16="http://schemas.microsoft.com/office/drawing/2014/main" id="{A184071E-69E7-8542-B3DC-FE8F2356227E}"/>
              </a:ext>
            </a:extLst>
          </p:cNvPr>
          <p:cNvSpPr>
            <a:spLocks noChangeArrowheads="1"/>
          </p:cNvSpPr>
          <p:nvPr/>
        </p:nvSpPr>
        <p:spPr bwMode="auto">
          <a:xfrm>
            <a:off x="0" y="533400"/>
            <a:ext cx="868680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26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2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0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9pPr>
          </a:lstStyle>
          <a:p>
            <a:pPr lvl="2">
              <a:buFont typeface="Wingdings" pitchFamily="2" charset="2"/>
              <a:buNone/>
            </a:pPr>
            <a:r>
              <a:rPr lang="en-US" altLang="en-US" sz="3200" b="1">
                <a:latin typeface="Constantia" panose="02030602050306030303" pitchFamily="18" charset="0"/>
              </a:rPr>
              <a:t>Here are some characteristics to remember in the choice of stories to be used in child evangelism:</a:t>
            </a:r>
          </a:p>
          <a:p>
            <a:pPr lvl="2">
              <a:buFont typeface="Wingdings" pitchFamily="2" charset="2"/>
              <a:buNone/>
            </a:pPr>
            <a:r>
              <a:rPr lang="en-US" altLang="en-US" sz="3200" b="1">
                <a:latin typeface="Constantia" panose="02030602050306030303" pitchFamily="18" charset="0"/>
              </a:rPr>
              <a:t>a. Fairly short</a:t>
            </a:r>
          </a:p>
          <a:p>
            <a:pPr lvl="2">
              <a:buFont typeface="Wingdings" pitchFamily="2" charset="2"/>
              <a:buNone/>
            </a:pPr>
            <a:r>
              <a:rPr lang="en-US" altLang="en-US" sz="3200" b="1">
                <a:latin typeface="Constantia" panose="02030602050306030303" pitchFamily="18" charset="0"/>
              </a:rPr>
              <a:t>b. Full of action and excitement</a:t>
            </a:r>
          </a:p>
          <a:p>
            <a:pPr lvl="2">
              <a:buFont typeface="Wingdings" pitchFamily="2" charset="2"/>
              <a:buNone/>
            </a:pPr>
            <a:r>
              <a:rPr lang="en-US" altLang="en-US" sz="3200" b="1">
                <a:latin typeface="Constantia" panose="02030602050306030303" pitchFamily="18" charset="0"/>
              </a:rPr>
              <a:t>c. About people with definite names (Every character should have a name.)</a:t>
            </a:r>
          </a:p>
          <a:p>
            <a:pPr lvl="2">
              <a:buFont typeface="Wingdings" pitchFamily="2" charset="2"/>
              <a:buNone/>
            </a:pPr>
            <a:r>
              <a:rPr lang="en-US" altLang="en-US" sz="3200" b="1">
                <a:latin typeface="Constantia" panose="02030602050306030303" pitchFamily="18" charset="0"/>
              </a:rPr>
              <a:t>d. Animals always create interest</a:t>
            </a:r>
          </a:p>
          <a:p>
            <a:pPr lvl="2">
              <a:buFont typeface="Wingdings" pitchFamily="2" charset="2"/>
              <a:buNone/>
            </a:pPr>
            <a:r>
              <a:rPr lang="en-US" altLang="en-US" sz="3200" b="1">
                <a:latin typeface="Constantia" panose="02030602050306030303" pitchFamily="18" charset="0"/>
              </a:rPr>
              <a:t>e. A great deal of conversation</a:t>
            </a:r>
          </a:p>
        </p:txBody>
      </p:sp>
      <p:sp>
        <p:nvSpPr>
          <p:cNvPr id="76833" name="Text Box 33">
            <a:extLst>
              <a:ext uri="{FF2B5EF4-FFF2-40B4-BE49-F238E27FC236}">
                <a16:creationId xmlns:a16="http://schemas.microsoft.com/office/drawing/2014/main" id="{F3503F96-583E-444A-A75E-817676D2E123}"/>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76830">
                                            <p:txEl>
                                              <p:pRg st="0" end="0"/>
                                            </p:txEl>
                                          </p:spTgt>
                                        </p:tgtEl>
                                        <p:attrNameLst>
                                          <p:attrName>style.visibility</p:attrName>
                                        </p:attrNameLst>
                                      </p:cBhvr>
                                      <p:to>
                                        <p:strVal val="visible"/>
                                      </p:to>
                                    </p:set>
                                    <p:animEffect transition="in" filter="box(in)">
                                      <p:cBhvr>
                                        <p:cTn id="7" dur="500"/>
                                        <p:tgtEl>
                                          <p:spTgt spid="7683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76830">
                                            <p:txEl>
                                              <p:pRg st="1" end="1"/>
                                            </p:txEl>
                                          </p:spTgt>
                                        </p:tgtEl>
                                        <p:attrNameLst>
                                          <p:attrName>style.visibility</p:attrName>
                                        </p:attrNameLst>
                                      </p:cBhvr>
                                      <p:to>
                                        <p:strVal val="visible"/>
                                      </p:to>
                                    </p:set>
                                    <p:animEffect transition="in" filter="box(in)">
                                      <p:cBhvr>
                                        <p:cTn id="12" dur="500"/>
                                        <p:tgtEl>
                                          <p:spTgt spid="7683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76830">
                                            <p:txEl>
                                              <p:pRg st="2" end="2"/>
                                            </p:txEl>
                                          </p:spTgt>
                                        </p:tgtEl>
                                        <p:attrNameLst>
                                          <p:attrName>style.visibility</p:attrName>
                                        </p:attrNameLst>
                                      </p:cBhvr>
                                      <p:to>
                                        <p:strVal val="visible"/>
                                      </p:to>
                                    </p:set>
                                    <p:animEffect transition="in" filter="box(in)">
                                      <p:cBhvr>
                                        <p:cTn id="17" dur="500"/>
                                        <p:tgtEl>
                                          <p:spTgt spid="7683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76830">
                                            <p:txEl>
                                              <p:pRg st="3" end="3"/>
                                            </p:txEl>
                                          </p:spTgt>
                                        </p:tgtEl>
                                        <p:attrNameLst>
                                          <p:attrName>style.visibility</p:attrName>
                                        </p:attrNameLst>
                                      </p:cBhvr>
                                      <p:to>
                                        <p:strVal val="visible"/>
                                      </p:to>
                                    </p:set>
                                    <p:animEffect transition="in" filter="box(in)">
                                      <p:cBhvr>
                                        <p:cTn id="22" dur="500"/>
                                        <p:tgtEl>
                                          <p:spTgt spid="76830">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76830">
                                            <p:txEl>
                                              <p:pRg st="4" end="4"/>
                                            </p:txEl>
                                          </p:spTgt>
                                        </p:tgtEl>
                                        <p:attrNameLst>
                                          <p:attrName>style.visibility</p:attrName>
                                        </p:attrNameLst>
                                      </p:cBhvr>
                                      <p:to>
                                        <p:strVal val="visible"/>
                                      </p:to>
                                    </p:set>
                                    <p:animEffect transition="in" filter="box(in)">
                                      <p:cBhvr>
                                        <p:cTn id="27" dur="500"/>
                                        <p:tgtEl>
                                          <p:spTgt spid="76830">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nodeType="clickEffect">
                                  <p:stCondLst>
                                    <p:cond delay="0"/>
                                  </p:stCondLst>
                                  <p:childTnLst>
                                    <p:set>
                                      <p:cBhvr>
                                        <p:cTn id="31" dur="1" fill="hold">
                                          <p:stCondLst>
                                            <p:cond delay="0"/>
                                          </p:stCondLst>
                                        </p:cTn>
                                        <p:tgtEl>
                                          <p:spTgt spid="76830">
                                            <p:txEl>
                                              <p:pRg st="5" end="5"/>
                                            </p:txEl>
                                          </p:spTgt>
                                        </p:tgtEl>
                                        <p:attrNameLst>
                                          <p:attrName>style.visibility</p:attrName>
                                        </p:attrNameLst>
                                      </p:cBhvr>
                                      <p:to>
                                        <p:strVal val="visible"/>
                                      </p:to>
                                    </p:set>
                                    <p:animEffect transition="in" filter="box(in)">
                                      <p:cBhvr>
                                        <p:cTn id="32" dur="500"/>
                                        <p:tgtEl>
                                          <p:spTgt spid="7683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7" name="Picture 9" descr="1025504_77358648">
            <a:extLst>
              <a:ext uri="{FF2B5EF4-FFF2-40B4-BE49-F238E27FC236}">
                <a16:creationId xmlns:a16="http://schemas.microsoft.com/office/drawing/2014/main" id="{8FCC79C8-4C49-A54E-BB76-1E499AC2774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9812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9102" name="Rectangle 14">
            <a:extLst>
              <a:ext uri="{FF2B5EF4-FFF2-40B4-BE49-F238E27FC236}">
                <a16:creationId xmlns:a16="http://schemas.microsoft.com/office/drawing/2014/main" id="{5A44F927-374E-BD41-B5B0-E348F7C7440D}"/>
              </a:ext>
            </a:extLst>
          </p:cNvPr>
          <p:cNvSpPr>
            <a:spLocks noChangeArrowheads="1"/>
          </p:cNvSpPr>
          <p:nvPr/>
        </p:nvSpPr>
        <p:spPr bwMode="auto">
          <a:xfrm>
            <a:off x="1676400" y="152400"/>
            <a:ext cx="73152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3. Object Lessons</a:t>
            </a:r>
          </a:p>
          <a:p>
            <a:pPr>
              <a:buFont typeface="Wingdings" pitchFamily="2" charset="2"/>
              <a:buNone/>
            </a:pPr>
            <a:r>
              <a:rPr lang="en-US" altLang="en-US" sz="3200" b="1">
                <a:latin typeface="Constantia" panose="02030602050306030303" pitchFamily="18" charset="0"/>
              </a:rPr>
              <a:t>	Object lessons should be chosen to illustrate a gospel truth, not just to entertain. The child evangelist has hundreds of object lessons from which to choose.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He may use almost anything to illustrate a truth. This is exactly what Jesus did when He referred to the lilies, sparrows, and so on. </a:t>
            </a:r>
          </a:p>
        </p:txBody>
      </p:sp>
      <p:sp>
        <p:nvSpPr>
          <p:cNvPr id="89128" name="Text Box 40">
            <a:extLst>
              <a:ext uri="{FF2B5EF4-FFF2-40B4-BE49-F238E27FC236}">
                <a16:creationId xmlns:a16="http://schemas.microsoft.com/office/drawing/2014/main" id="{5483E83D-27E0-EB4C-A0A6-853A8A35308E}"/>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89102">
                                            <p:txEl>
                                              <p:pRg st="0" end="0"/>
                                            </p:txEl>
                                          </p:spTgt>
                                        </p:tgtEl>
                                        <p:attrNameLst>
                                          <p:attrName>style.visibility</p:attrName>
                                        </p:attrNameLst>
                                      </p:cBhvr>
                                      <p:to>
                                        <p:strVal val="visible"/>
                                      </p:to>
                                    </p:set>
                                    <p:animEffect transition="in" filter="box(in)">
                                      <p:cBhvr>
                                        <p:cTn id="7" dur="500"/>
                                        <p:tgtEl>
                                          <p:spTgt spid="891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89102">
                                            <p:txEl>
                                              <p:pRg st="1" end="1"/>
                                            </p:txEl>
                                          </p:spTgt>
                                        </p:tgtEl>
                                        <p:attrNameLst>
                                          <p:attrName>style.visibility</p:attrName>
                                        </p:attrNameLst>
                                      </p:cBhvr>
                                      <p:to>
                                        <p:strVal val="visible"/>
                                      </p:to>
                                    </p:set>
                                    <p:animEffect transition="in" filter="box(in)">
                                      <p:cBhvr>
                                        <p:cTn id="12" dur="500"/>
                                        <p:tgtEl>
                                          <p:spTgt spid="8910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89102">
                                            <p:txEl>
                                              <p:pRg st="3" end="3"/>
                                            </p:txEl>
                                          </p:spTgt>
                                        </p:tgtEl>
                                        <p:attrNameLst>
                                          <p:attrName>style.visibility</p:attrName>
                                        </p:attrNameLst>
                                      </p:cBhvr>
                                      <p:to>
                                        <p:strVal val="visible"/>
                                      </p:to>
                                    </p:set>
                                    <p:animEffect transition="in" filter="box(in)">
                                      <p:cBhvr>
                                        <p:cTn id="17" dur="500"/>
                                        <p:tgtEl>
                                          <p:spTgt spid="8910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a:extLst>
              <a:ext uri="{FF2B5EF4-FFF2-40B4-BE49-F238E27FC236}">
                <a16:creationId xmlns:a16="http://schemas.microsoft.com/office/drawing/2014/main" id="{E9675FA6-280C-8D48-B016-70F366DBF49A}"/>
              </a:ext>
            </a:extLst>
          </p:cNvPr>
          <p:cNvSpPr>
            <a:spLocks noGrp="1" noChangeArrowheads="1"/>
          </p:cNvSpPr>
          <p:nvPr>
            <p:ph type="body" idx="1"/>
          </p:nvPr>
        </p:nvSpPr>
        <p:spPr>
          <a:xfrm>
            <a:off x="152400" y="685800"/>
            <a:ext cx="8763000" cy="5943600"/>
          </a:xfrm>
        </p:spPr>
        <p:txBody>
          <a:bodyPr/>
          <a:lstStyle/>
          <a:p>
            <a:pPr>
              <a:buFont typeface="Wingdings" pitchFamily="2" charset="2"/>
              <a:buNone/>
            </a:pPr>
            <a:r>
              <a:rPr lang="en-US" altLang="en-US" sz="3200" b="1">
                <a:latin typeface="Constantia" panose="02030602050306030303" pitchFamily="18" charset="0"/>
              </a:rPr>
              <a:t>	a. Example of a simple object lesson</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A boy is called to the front. A single strand of a string is tied around his two wrists and he is asked to break it, which he does with ease. This is repeated several times, each time adding more strands around his wrist. Finally, he cannot break the string. There are too many strands.</a:t>
            </a:r>
          </a:p>
        </p:txBody>
      </p:sp>
      <p:sp>
        <p:nvSpPr>
          <p:cNvPr id="131078" name="Text Box 6">
            <a:extLst>
              <a:ext uri="{FF2B5EF4-FFF2-40B4-BE49-F238E27FC236}">
                <a16:creationId xmlns:a16="http://schemas.microsoft.com/office/drawing/2014/main" id="{7D42C9BC-00E9-C143-B9D3-A1F8D59F58AA}"/>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12: Child Evangelism Part 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31074">
                                            <p:txEl>
                                              <p:pRg st="0" end="0"/>
                                            </p:txEl>
                                          </p:spTgt>
                                        </p:tgtEl>
                                        <p:attrNameLst>
                                          <p:attrName>style.visibility</p:attrName>
                                        </p:attrNameLst>
                                      </p:cBhvr>
                                      <p:to>
                                        <p:strVal val="visible"/>
                                      </p:to>
                                    </p:set>
                                    <p:animEffect transition="in" filter="diamond(in)">
                                      <p:cBhvr>
                                        <p:cTn id="7" dur="2000"/>
                                        <p:tgtEl>
                                          <p:spTgt spid="13107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31074">
                                            <p:txEl>
                                              <p:pRg st="2" end="2"/>
                                            </p:txEl>
                                          </p:spTgt>
                                        </p:tgtEl>
                                        <p:attrNameLst>
                                          <p:attrName>style.visibility</p:attrName>
                                        </p:attrNameLst>
                                      </p:cBhvr>
                                      <p:to>
                                        <p:strVal val="visible"/>
                                      </p:to>
                                    </p:set>
                                    <p:animEffect transition="in" filter="diamond(in)">
                                      <p:cBhvr>
                                        <p:cTn id="12" dur="2000"/>
                                        <p:tgtEl>
                                          <p:spTgt spid="13107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4525</TotalTime>
  <Words>479</Words>
  <Application>Microsoft Macintosh PowerPoint</Application>
  <PresentationFormat>On-screen Show (4:3)</PresentationFormat>
  <Paragraphs>85</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Garamond</vt:lpstr>
      <vt:lpstr>Times New Roman</vt:lpstr>
      <vt:lpstr>Wingdings</vt:lpstr>
      <vt:lpstr>Constantia</vt:lpstr>
      <vt:lpstr>Edge</vt:lpstr>
      <vt:lpstr>PowerPoint Presentation</vt:lpstr>
      <vt:lpstr>Methods to be used in Child Evangelism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Points to Remember</vt:lpstr>
      <vt:lpstr>PowerPoint Presentation</vt:lpstr>
    </vt:vector>
  </TitlesOfParts>
  <Company>Indiana University</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Evangelism 1</dc:title>
  <dc:creator>Christopher Henderson ROCKS</dc:creator>
  <cp:lastModifiedBy>Angie Clark</cp:lastModifiedBy>
  <cp:revision>215</cp:revision>
  <dcterms:created xsi:type="dcterms:W3CDTF">2012-01-03T21:13:03Z</dcterms:created>
  <dcterms:modified xsi:type="dcterms:W3CDTF">2018-02-09T21:08:48Z</dcterms:modified>
</cp:coreProperties>
</file>