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02" r:id="rId1"/>
  </p:sldMasterIdLst>
  <p:sldIdLst>
    <p:sldId id="256" r:id="rId2"/>
    <p:sldId id="257" r:id="rId3"/>
    <p:sldId id="270" r:id="rId4"/>
    <p:sldId id="269" r:id="rId5"/>
    <p:sldId id="260" r:id="rId6"/>
    <p:sldId id="261" r:id="rId7"/>
    <p:sldId id="272" r:id="rId8"/>
    <p:sldId id="259" r:id="rId9"/>
    <p:sldId id="265" r:id="rId10"/>
    <p:sldId id="271" r:id="rId11"/>
    <p:sldId id="273" r:id="rId12"/>
    <p:sldId id="274" r:id="rId13"/>
    <p:sldId id="267" r:id="rId14"/>
    <p:sldId id="266" r:id="rId15"/>
    <p:sldId id="27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haroni" pitchFamily="2" charset="-79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1569" autoAdjust="0"/>
  </p:normalViewPr>
  <p:slideViewPr>
    <p:cSldViewPr>
      <p:cViewPr varScale="1">
        <p:scale>
          <a:sx n="123" d="100"/>
          <a:sy n="123" d="100"/>
        </p:scale>
        <p:origin x="13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01BB2724-FEAC-5B4A-9A5A-4BCC92C4134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BB8A85FC-C32C-BB48-8E3B-8D859392C0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75F2190F-AFBB-0246-AAF2-0C9840A394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ADF359D3-AA43-B14A-8C25-244B39A7E18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2EABC9B8-3BC9-D446-AAFE-CB950B81AEB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DFB1EB-F2C3-DF40-A018-5AC781B01BA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1" name="Freeform 7">
            <a:extLst>
              <a:ext uri="{FF2B5EF4-FFF2-40B4-BE49-F238E27FC236}">
                <a16:creationId xmlns:a16="http://schemas.microsoft.com/office/drawing/2014/main" id="{DCC14B35-7AB9-B247-B877-5EB50C150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2" name="Line 8">
            <a:extLst>
              <a:ext uri="{FF2B5EF4-FFF2-40B4-BE49-F238E27FC236}">
                <a16:creationId xmlns:a16="http://schemas.microsoft.com/office/drawing/2014/main" id="{C75363CE-1AEB-A14A-8D80-5328E770A0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3A396-13B8-A549-BBB5-A797FFCA5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E5A2C8-2BDF-274A-BCE3-1EBA4DFB5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2154A-9B13-A446-911E-4AEFAA53D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5F4DC-61DE-5046-84AF-FD92F01A6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3D788-B571-7F42-A438-096F11F5F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7B7E4-78CF-864C-9706-260277F861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42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0AC87C-33D8-3345-8D22-DEB260036B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3156CA-5AF6-B442-B54A-52AE52DE4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64272-018A-A742-B526-152ECAE76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EA3A3-21C3-2543-B998-1D22E5D53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38872-40C7-4F40-8827-C5362FC88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6CC90-305E-BC44-81B4-4DAA61DD1A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090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4AB9D-1173-8044-BAC1-C89149BC3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0B529-E0C7-7E45-920B-30455AE9B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DB2D1-ACC5-214E-A7B8-4F7AA33A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C5D71-49D6-1647-AAE1-AC5E0F916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8F185-F40C-D248-91F6-ABF852756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F4554-D240-4E48-BBE3-72CE360DE9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7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5045E-031B-C642-A29B-3805A0B8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26A9B-48E8-0F49-BAD2-6FCA0D7A4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601D7-D0F0-D14D-AEC2-38F7B44B8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F0123-CEDF-CC4C-8A17-364A389C3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ACABD-CDD0-1E4E-A08D-7B5BEBFD7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34129-6A78-2244-965F-11D38C5CA4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979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EEAF-087E-B543-8B3D-6C0237A11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21DD3-AAC6-9949-B355-09D59C1B0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8E09F-43ED-B54E-8BA4-1A7637905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F59D4-3852-0D46-9A7F-1E5644E67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48AE0-40D1-6741-A699-F9EB8385B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88742C-7DCE-8640-A21C-02D43152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B0F33-95CB-8240-90AE-BDEE4CCFC1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43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90398-9307-1747-AF69-BB333FF3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BB8BE-33F6-4947-8614-D1B7C877C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BA7A5A-3DAA-D646-ACFB-DF0286218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706AE-8AC4-9744-9D3B-62B97F9C6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9DB74-06AA-3A49-BCD5-C22F6C2EC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22C89-8F8C-B048-8F5C-BDAF110B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3C30F-320F-974D-AC57-E3376AFBA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D54460-29C5-7D47-98B3-84C2C2819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26BA5-2806-B944-A725-6884E972EC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637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C542B-E312-2F47-B1F9-90641EC08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BCBCE-DF27-494C-8DC0-B519EB3F2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2E20F-684F-4A48-8BF0-D2A2E7DC0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1DAD46-3B58-9C4F-9B02-D6AE979E0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606B5-6A9C-6141-9CDE-7DA98C76A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0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C4A85A-07BE-8F47-964A-CF7852A38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E2FB0-1787-2E4D-AF10-CA4915186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363CA-A4E0-7B46-B22E-F4836D790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F73B8-0829-BE47-91E6-A64AB7E39F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0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499FE-2C38-454F-9B0C-3817AA380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3AB67-0D07-C246-96C9-1F9EDFCF7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CDD952-7C32-234F-B50B-7BBFDD5EC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4A5F4-EF47-6842-A5C1-AC03CE18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02278-5CB1-214C-AF6F-C908AEED3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19E04F-17CE-BB4E-A958-1E6F62D73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740BB-9799-4740-8E60-3A85C516E9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701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23A43-1CB6-A94C-A6A8-B2A6CDDBB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61588-C748-C74C-B9BE-29FF8F8848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1F7477-0221-D04C-B8A0-45BE9550F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B70DD-10DF-0243-81DA-C23222D6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F373D-58BD-3E43-9C11-97F0667F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0F120-EB6C-A549-BF19-0A587016A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E7098-92FF-124E-893D-DB16BCF6BA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468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9C50C933-E3A1-4F45-9423-F942570983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560ABA53-5EB1-8848-9CC5-635C29FB26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404" name="Rectangle 4">
            <a:extLst>
              <a:ext uri="{FF2B5EF4-FFF2-40B4-BE49-F238E27FC236}">
                <a16:creationId xmlns:a16="http://schemas.microsoft.com/office/drawing/2014/main" id="{1CFF56F6-659A-A54A-AC1D-A9A49FA0EA1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5" name="Rectangle 5">
            <a:extLst>
              <a:ext uri="{FF2B5EF4-FFF2-40B4-BE49-F238E27FC236}">
                <a16:creationId xmlns:a16="http://schemas.microsoft.com/office/drawing/2014/main" id="{5E2E24CE-1B6E-8F4B-AAFB-72CAEC92BE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6" name="Rectangle 6">
            <a:extLst>
              <a:ext uri="{FF2B5EF4-FFF2-40B4-BE49-F238E27FC236}">
                <a16:creationId xmlns:a16="http://schemas.microsoft.com/office/drawing/2014/main" id="{C794F45C-27A2-624F-8169-F83B6BD1C69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42D76634-1011-0147-A6A5-552A30A92B0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07" name="Freeform 7">
            <a:extLst>
              <a:ext uri="{FF2B5EF4-FFF2-40B4-BE49-F238E27FC236}">
                <a16:creationId xmlns:a16="http://schemas.microsoft.com/office/drawing/2014/main" id="{9CEAC93A-C9E8-F444-AE03-D749C27F5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8" name="Line 8">
            <a:extLst>
              <a:ext uri="{FF2B5EF4-FFF2-40B4-BE49-F238E27FC236}">
                <a16:creationId xmlns:a16="http://schemas.microsoft.com/office/drawing/2014/main" id="{E52F73FD-060D-4243-9DE2-B2A039727A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RG048">
            <a:extLst>
              <a:ext uri="{FF2B5EF4-FFF2-40B4-BE49-F238E27FC236}">
                <a16:creationId xmlns:a16="http://schemas.microsoft.com/office/drawing/2014/main" id="{FA5D711B-3220-AC41-BA7B-13E0F2361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11">
            <a:extLst>
              <a:ext uri="{FF2B5EF4-FFF2-40B4-BE49-F238E27FC236}">
                <a16:creationId xmlns:a16="http://schemas.microsoft.com/office/drawing/2014/main" id="{43A50B77-A186-B146-95BC-B87466E1D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276600"/>
            <a:ext cx="7086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sz="2400" b="1">
                <a:latin typeface="Constantia" panose="02030602050306030303" pitchFamily="18" charset="0"/>
              </a:rPr>
              <a:t>Lesson 3 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>
                <a:latin typeface="Constantia" panose="02030602050306030303" pitchFamily="18" charset="0"/>
              </a:rPr>
              <a:t>The Evangelist’s Qualifications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>
                <a:latin typeface="Constantia" panose="02030602050306030303" pitchFamily="18" charset="0"/>
              </a:rPr>
              <a:t>by Ralph V. Reynolds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>
                <a:latin typeface="Constantia" panose="02030602050306030303" pitchFamily="18" charset="0"/>
              </a:rPr>
              <a:t>	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>
                <a:latin typeface="Constantia" panose="02030602050306030303" pitchFamily="18" charset="0"/>
              </a:rPr>
              <a:t>Global Association of Theological Studies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80041325-F20D-DA4C-94D5-A2554974E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76200"/>
            <a:ext cx="50292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4800" b="1">
                <a:latin typeface="Constantia" panose="02030602050306030303" pitchFamily="18" charset="0"/>
              </a:rPr>
              <a:t>Evangelism 1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>
            <a:extLst>
              <a:ext uri="{FF2B5EF4-FFF2-40B4-BE49-F238E27FC236}">
                <a16:creationId xmlns:a16="http://schemas.microsoft.com/office/drawing/2014/main" id="{C7ADF561-DF47-654D-959D-9E1689786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686800" cy="190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4200" b="1">
                <a:solidFill>
                  <a:schemeClr val="accent2"/>
                </a:solidFill>
                <a:latin typeface="Constantia" panose="02030602050306030303" pitchFamily="18" charset="0"/>
              </a:rPr>
              <a:t>He Must be a Man of Adaptability</a:t>
            </a:r>
          </a:p>
        </p:txBody>
      </p:sp>
      <p:sp>
        <p:nvSpPr>
          <p:cNvPr id="96261" name="Text Box 5">
            <a:extLst>
              <a:ext uri="{FF2B5EF4-FFF2-40B4-BE49-F238E27FC236}">
                <a16:creationId xmlns:a16="http://schemas.microsoft.com/office/drawing/2014/main" id="{BCE7E217-3FA4-544B-A025-D74995F2B7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24000"/>
            <a:ext cx="5105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latin typeface="Constantia" panose="02030602050306030303" pitchFamily="18" charset="0"/>
              </a:rPr>
              <a:t>In order to win souls the evangelist must be able to adapt himself to all conditions of life.</a:t>
            </a:r>
          </a:p>
        </p:txBody>
      </p:sp>
      <p:pic>
        <p:nvPicPr>
          <p:cNvPr id="96267" name="Picture 11" descr="The Last Supper">
            <a:extLst>
              <a:ext uri="{FF2B5EF4-FFF2-40B4-BE49-F238E27FC236}">
                <a16:creationId xmlns:a16="http://schemas.microsoft.com/office/drawing/2014/main" id="{10CB6A4E-A932-D34A-B21A-910DC44D0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524000"/>
            <a:ext cx="37719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68" name="Text Box 12">
            <a:extLst>
              <a:ext uri="{FF2B5EF4-FFF2-40B4-BE49-F238E27FC236}">
                <a16:creationId xmlns:a16="http://schemas.microsoft.com/office/drawing/2014/main" id="{CB47EBD1-63AC-8545-9C67-9138CE55B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343400"/>
            <a:ext cx="83820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 i="1">
                <a:latin typeface="Constantia" panose="02030602050306030303" pitchFamily="18" charset="0"/>
              </a:rPr>
              <a:t>“I am made all things to all men, that I might by all means save some” </a:t>
            </a:r>
          </a:p>
          <a:p>
            <a:r>
              <a:rPr lang="en-US" altLang="en-US" sz="3200" b="1">
                <a:latin typeface="Constantia" panose="02030602050306030303" pitchFamily="18" charset="0"/>
              </a:rPr>
              <a:t>(I Corinthians 9:22).</a:t>
            </a:r>
          </a:p>
        </p:txBody>
      </p:sp>
      <p:sp>
        <p:nvSpPr>
          <p:cNvPr id="96269" name="Text Box 13">
            <a:extLst>
              <a:ext uri="{FF2B5EF4-FFF2-40B4-BE49-F238E27FC236}">
                <a16:creationId xmlns:a16="http://schemas.microsoft.com/office/drawing/2014/main" id="{D6F93C21-71EA-C643-86E3-7A7157C5F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  <p:bldP spid="96261" grpId="0"/>
      <p:bldP spid="96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7" name="Picture 5" descr="Born Again">
            <a:extLst>
              <a:ext uri="{FF2B5EF4-FFF2-40B4-BE49-F238E27FC236}">
                <a16:creationId xmlns:a16="http://schemas.microsoft.com/office/drawing/2014/main" id="{6152CD93-BD09-F243-B70C-17C6A20AB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997200"/>
            <a:ext cx="4610100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78" name="Rectangle 6">
            <a:extLst>
              <a:ext uri="{FF2B5EF4-FFF2-40B4-BE49-F238E27FC236}">
                <a16:creationId xmlns:a16="http://schemas.microsoft.com/office/drawing/2014/main" id="{6D6BACD8-62BD-7145-BDEE-F4670FDF7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129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farmer plows, tills the soil, sows the seed, and waits until the harvest. </a:t>
            </a:r>
          </a:p>
        </p:txBody>
      </p:sp>
      <p:sp>
        <p:nvSpPr>
          <p:cNvPr id="105479" name="Rectangle 7">
            <a:extLst>
              <a:ext uri="{FF2B5EF4-FFF2-40B4-BE49-F238E27FC236}">
                <a16:creationId xmlns:a16="http://schemas.microsoft.com/office/drawing/2014/main" id="{B4A36C3E-22D5-DF45-9ADB-D514B83CE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8686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4200" b="1">
                <a:solidFill>
                  <a:schemeClr val="accent2"/>
                </a:solidFill>
                <a:latin typeface="Constantia" panose="02030602050306030303" pitchFamily="18" charset="0"/>
              </a:rPr>
              <a:t>Must have Great Patience</a:t>
            </a:r>
          </a:p>
        </p:txBody>
      </p:sp>
      <p:sp>
        <p:nvSpPr>
          <p:cNvPr id="105480" name="Rectangle 8">
            <a:extLst>
              <a:ext uri="{FF2B5EF4-FFF2-40B4-BE49-F238E27FC236}">
                <a16:creationId xmlns:a16="http://schemas.microsoft.com/office/drawing/2014/main" id="{DDFE456D-6A42-9147-9AE8-980814F92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124200"/>
            <a:ext cx="53340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He must be a man of unwavering purpose who will steadfastly persevere until he sees the soul born into God’s kingdom.</a:t>
            </a:r>
          </a:p>
        </p:txBody>
      </p:sp>
      <p:sp>
        <p:nvSpPr>
          <p:cNvPr id="105481" name="Text Box 9">
            <a:extLst>
              <a:ext uri="{FF2B5EF4-FFF2-40B4-BE49-F238E27FC236}">
                <a16:creationId xmlns:a16="http://schemas.microsoft.com/office/drawing/2014/main" id="{52D2C936-9A49-1447-AC7F-EB4D0941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5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5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5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8" grpId="0" build="p"/>
      <p:bldP spid="105479" grpId="0" build="p"/>
      <p:bldP spid="10548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80C6CB34-FE77-D74A-84F5-BBC0FAB75F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He Must be a Man of Great Knowledge</a:t>
            </a: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1CDC08E3-6CBD-1546-BC9E-98787AD14D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3886200" cy="2819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God’s Word is the source of faith, and it also is the seed that must be sown in hearts.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</p:txBody>
      </p:sp>
      <p:pic>
        <p:nvPicPr>
          <p:cNvPr id="106501" name="Picture 5" descr="Vintage Bible">
            <a:extLst>
              <a:ext uri="{FF2B5EF4-FFF2-40B4-BE49-F238E27FC236}">
                <a16:creationId xmlns:a16="http://schemas.microsoft.com/office/drawing/2014/main" id="{19014E6F-53D3-AF4D-9F37-EC13B68C0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295400"/>
            <a:ext cx="3211513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2" name="Text Box 6">
            <a:extLst>
              <a:ext uri="{FF2B5EF4-FFF2-40B4-BE49-F238E27FC236}">
                <a16:creationId xmlns:a16="http://schemas.microsoft.com/office/drawing/2014/main" id="{F7A5475B-FC58-B649-A31D-5B98B6850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>
            <a:extLst>
              <a:ext uri="{FF2B5EF4-FFF2-40B4-BE49-F238E27FC236}">
                <a16:creationId xmlns:a16="http://schemas.microsoft.com/office/drawing/2014/main" id="{EA89954A-9BEA-FF4A-90BA-AA2AA7BFA2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5105400" cy="121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solidFill>
                  <a:schemeClr val="accent2"/>
                </a:solidFill>
                <a:latin typeface="Constantia" panose="02030602050306030303" pitchFamily="18" charset="0"/>
              </a:rPr>
              <a:t>	Knowledge of the Scriptures is needed to 	</a:t>
            </a:r>
          </a:p>
        </p:txBody>
      </p:sp>
      <p:pic>
        <p:nvPicPr>
          <p:cNvPr id="87047" name="Picture 7" descr="1336835_24680749">
            <a:extLst>
              <a:ext uri="{FF2B5EF4-FFF2-40B4-BE49-F238E27FC236}">
                <a16:creationId xmlns:a16="http://schemas.microsoft.com/office/drawing/2014/main" id="{43B03FFC-0501-624A-B4B2-81386548E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657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9" name="Rectangle 9">
            <a:extLst>
              <a:ext uri="{FF2B5EF4-FFF2-40B4-BE49-F238E27FC236}">
                <a16:creationId xmlns:a16="http://schemas.microsoft.com/office/drawing/2014/main" id="{7A45F92E-7405-314A-95C7-D5AD3A00C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2. Show the sinner the plan of salvation</a:t>
            </a:r>
          </a:p>
        </p:txBody>
      </p:sp>
      <p:sp>
        <p:nvSpPr>
          <p:cNvPr id="87050" name="Rectangle 10">
            <a:extLst>
              <a:ext uri="{FF2B5EF4-FFF2-40B4-BE49-F238E27FC236}">
                <a16:creationId xmlns:a16="http://schemas.microsoft.com/office/drawing/2014/main" id="{2616B38D-E9D9-C348-85A7-6D012260C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7526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1. Show the sinner his need of a Savior</a:t>
            </a:r>
            <a:r>
              <a:rPr lang="en-US" altLang="en-US" sz="3200" b="1">
                <a:solidFill>
                  <a:schemeClr val="accent2"/>
                </a:solidFill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87051" name="Rectangle 11">
            <a:extLst>
              <a:ext uri="{FF2B5EF4-FFF2-40B4-BE49-F238E27FC236}">
                <a16:creationId xmlns:a16="http://schemas.microsoft.com/office/drawing/2014/main" id="{085FF2FE-ADEC-5641-B33A-A72A91BCD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419600"/>
            <a:ext cx="510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3. Deal with individual difficulties</a:t>
            </a:r>
            <a:r>
              <a:rPr lang="en-US" altLang="en-US" sz="3200" b="1">
                <a:solidFill>
                  <a:schemeClr val="accent2"/>
                </a:solidFill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87057" name="Text Box 17">
            <a:extLst>
              <a:ext uri="{FF2B5EF4-FFF2-40B4-BE49-F238E27FC236}">
                <a16:creationId xmlns:a16="http://schemas.microsoft.com/office/drawing/2014/main" id="{F21CC29A-015D-B04B-86E8-7FE933D4A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3" name="Picture 5" descr="1020457_31940417">
            <a:extLst>
              <a:ext uri="{FF2B5EF4-FFF2-40B4-BE49-F238E27FC236}">
                <a16:creationId xmlns:a16="http://schemas.microsoft.com/office/drawing/2014/main" id="{75B09653-44CD-F644-A925-FA94E63D7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9144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6" name="Rectangle 8">
            <a:extLst>
              <a:ext uri="{FF2B5EF4-FFF2-40B4-BE49-F238E27FC236}">
                <a16:creationId xmlns:a16="http://schemas.microsoft.com/office/drawing/2014/main" id="{CA069DAF-F3CA-0B4F-B47E-CA1EF59299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  <a:noFill/>
          <a:ln/>
        </p:spPr>
        <p:txBody>
          <a:bodyPr/>
          <a:lstStyle/>
          <a:p>
            <a:r>
              <a:rPr lang="en-US" altLang="en-US" sz="3800" b="1"/>
              <a:t>He Must be a Man of Wisdom </a:t>
            </a:r>
          </a:p>
        </p:txBody>
      </p:sp>
      <p:sp>
        <p:nvSpPr>
          <p:cNvPr id="83977" name="Rectangle 9">
            <a:extLst>
              <a:ext uri="{FF2B5EF4-FFF2-40B4-BE49-F238E27FC236}">
                <a16:creationId xmlns:a16="http://schemas.microsoft.com/office/drawing/2014/main" id="{21642E37-004F-EC48-87BD-A63A1B54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24000"/>
            <a:ext cx="8534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He cannot win a soul until he first is able to make the proper approach. He must be diplomatic and have great tact.</a:t>
            </a:r>
          </a:p>
        </p:txBody>
      </p:sp>
      <p:sp>
        <p:nvSpPr>
          <p:cNvPr id="83979" name="Text Box 11">
            <a:extLst>
              <a:ext uri="{FF2B5EF4-FFF2-40B4-BE49-F238E27FC236}">
                <a16:creationId xmlns:a16="http://schemas.microsoft.com/office/drawing/2014/main" id="{F3DB4A3C-9774-0C43-B00D-D1FB4637C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39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6" grpId="1"/>
      <p:bldP spid="8397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>
            <a:extLst>
              <a:ext uri="{FF2B5EF4-FFF2-40B4-BE49-F238E27FC236}">
                <a16:creationId xmlns:a16="http://schemas.microsoft.com/office/drawing/2014/main" id="{D3414816-D34D-2644-BF43-DCD313BA3A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He Must be a Man of Unction</a:t>
            </a:r>
          </a:p>
        </p:txBody>
      </p:sp>
      <p:sp>
        <p:nvSpPr>
          <p:cNvPr id="110595" name="Rectangle 3">
            <a:extLst>
              <a:ext uri="{FF2B5EF4-FFF2-40B4-BE49-F238E27FC236}">
                <a16:creationId xmlns:a16="http://schemas.microsoft.com/office/drawing/2014/main" id="{3C1228DA-C1C4-A941-8F79-F9AE0ABC3A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Without Holy Ghost anointing, he will still be unable to win souls. It takes the Holy Spirit to give life.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“The letter killeth, but the spirit giveth life” (II Corinthians 3:6).</a:t>
            </a:r>
          </a:p>
        </p:txBody>
      </p:sp>
      <p:pic>
        <p:nvPicPr>
          <p:cNvPr id="110597" name="Picture 5" descr="Bible in pew">
            <a:extLst>
              <a:ext uri="{FF2B5EF4-FFF2-40B4-BE49-F238E27FC236}">
                <a16:creationId xmlns:a16="http://schemas.microsoft.com/office/drawing/2014/main" id="{77E2710E-4802-D541-88B9-C9290DD3C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4533900"/>
            <a:ext cx="33528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8" name="Text Box 6">
            <a:extLst>
              <a:ext uri="{FF2B5EF4-FFF2-40B4-BE49-F238E27FC236}">
                <a16:creationId xmlns:a16="http://schemas.microsoft.com/office/drawing/2014/main" id="{8A69EB54-E6F6-674D-885C-5C79ED584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3" name="Picture 7" descr="Globes_Cary1">
            <a:extLst>
              <a:ext uri="{FF2B5EF4-FFF2-40B4-BE49-F238E27FC236}">
                <a16:creationId xmlns:a16="http://schemas.microsoft.com/office/drawing/2014/main" id="{81964C20-4759-F044-87EA-59EABD3D9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2324100"/>
            <a:ext cx="36957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4" name="Rectangle 8">
            <a:extLst>
              <a:ext uri="{FF2B5EF4-FFF2-40B4-BE49-F238E27FC236}">
                <a16:creationId xmlns:a16="http://schemas.microsoft.com/office/drawing/2014/main" id="{013B331A-F3AE-DB4C-8C04-E28E2897A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048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An Evangelist Should Have a Love for Souls</a:t>
            </a:r>
          </a:p>
        </p:txBody>
      </p:sp>
      <p:sp>
        <p:nvSpPr>
          <p:cNvPr id="70668" name="Text Box 12">
            <a:extLst>
              <a:ext uri="{FF2B5EF4-FFF2-40B4-BE49-F238E27FC236}">
                <a16:creationId xmlns:a16="http://schemas.microsoft.com/office/drawing/2014/main" id="{D049E946-2A93-AA4C-ADDA-6B3127704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Lesson3: The Evangelist’s Qualifications</a:t>
            </a:r>
          </a:p>
        </p:txBody>
      </p:sp>
      <p:sp>
        <p:nvSpPr>
          <p:cNvPr id="70674" name="Rectangle 18">
            <a:extLst>
              <a:ext uri="{FF2B5EF4-FFF2-40B4-BE49-F238E27FC236}">
                <a16:creationId xmlns:a16="http://schemas.microsoft.com/office/drawing/2014/main" id="{82931F31-D6CA-7740-8692-E7EDECD6B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286000"/>
            <a:ext cx="5105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	Salvation is a heart 	matter, and sinners 	are won to Christ 	through the 	emotions of the 	heart.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>
            <a:extLst>
              <a:ext uri="{FF2B5EF4-FFF2-40B4-BE49-F238E27FC236}">
                <a16:creationId xmlns:a16="http://schemas.microsoft.com/office/drawing/2014/main" id="{98187BD8-41C6-F446-9D06-0A7E9E76A2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2286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It is the love for souls that constrains and motivates the true evangelist.</a:t>
            </a:r>
          </a:p>
        </p:txBody>
      </p:sp>
      <p:sp>
        <p:nvSpPr>
          <p:cNvPr id="95237" name="Text Box 5">
            <a:extLst>
              <a:ext uri="{FF2B5EF4-FFF2-40B4-BE49-F238E27FC236}">
                <a16:creationId xmlns:a16="http://schemas.microsoft.com/office/drawing/2014/main" id="{5CB8CF63-1A3A-FF4C-A5B7-A7C5507A9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  <p:sp>
        <p:nvSpPr>
          <p:cNvPr id="95240" name="Rectangle 8">
            <a:extLst>
              <a:ext uri="{FF2B5EF4-FFF2-40B4-BE49-F238E27FC236}">
                <a16:creationId xmlns:a16="http://schemas.microsoft.com/office/drawing/2014/main" id="{F6847D0B-591C-1940-9828-64623BCB3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352800"/>
            <a:ext cx="8610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“</a:t>
            </a:r>
            <a:r>
              <a:rPr lang="en-US" altLang="en-US" sz="3200" b="1" i="1">
                <a:latin typeface="Constantia" panose="02030602050306030303" pitchFamily="18" charset="0"/>
              </a:rPr>
              <a:t>For the love of Christ constraineth us”   </a:t>
            </a:r>
            <a:r>
              <a:rPr lang="en-US" altLang="en-US" sz="3200" b="1">
                <a:latin typeface="Constantia" panose="02030602050306030303" pitchFamily="18" charset="0"/>
              </a:rPr>
              <a:t>(II Corinthians 5:14).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F1E378EA-E0BB-B442-A5EA-2FF9277D3D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4200" y="304800"/>
            <a:ext cx="4876800" cy="1139825"/>
          </a:xfrm>
        </p:spPr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An Evangelist Must Have a Concern for Souls</a:t>
            </a:r>
          </a:p>
        </p:txBody>
      </p:sp>
      <p:pic>
        <p:nvPicPr>
          <p:cNvPr id="89097" name="Picture 9" descr="1025504_77358648">
            <a:extLst>
              <a:ext uri="{FF2B5EF4-FFF2-40B4-BE49-F238E27FC236}">
                <a16:creationId xmlns:a16="http://schemas.microsoft.com/office/drawing/2014/main" id="{ADCF456D-7396-D343-AA49-321408B7D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266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2" name="Rectangle 14">
            <a:extLst>
              <a:ext uri="{FF2B5EF4-FFF2-40B4-BE49-F238E27FC236}">
                <a16:creationId xmlns:a16="http://schemas.microsoft.com/office/drawing/2014/main" id="{43EE3798-3B6C-1D43-88B1-F9D6DDA1E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819400"/>
            <a:ext cx="60960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A burden for souls is absolutely essential in order to become a soulwinner. 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</p:txBody>
      </p:sp>
      <p:sp>
        <p:nvSpPr>
          <p:cNvPr id="89121" name="Text Box 33">
            <a:extLst>
              <a:ext uri="{FF2B5EF4-FFF2-40B4-BE49-F238E27FC236}">
                <a16:creationId xmlns:a16="http://schemas.microsoft.com/office/drawing/2014/main" id="{7BC897D1-31DF-5547-B25D-B8D3121DF6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>
            <a:extLst>
              <a:ext uri="{FF2B5EF4-FFF2-40B4-BE49-F238E27FC236}">
                <a16:creationId xmlns:a16="http://schemas.microsoft.com/office/drawing/2014/main" id="{644CC926-9945-6D4F-9FEF-6A79A7D6D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81000"/>
            <a:ext cx="7543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600" b="1">
                <a:latin typeface="Constantia" panose="02030602050306030303" pitchFamily="18" charset="0"/>
              </a:rPr>
              <a:t>The Lack of Burden for Souls may be for the Following Reasons:</a:t>
            </a:r>
          </a:p>
        </p:txBody>
      </p:sp>
      <p:sp>
        <p:nvSpPr>
          <p:cNvPr id="75792" name="Rectangle 16">
            <a:extLst>
              <a:ext uri="{FF2B5EF4-FFF2-40B4-BE49-F238E27FC236}">
                <a16:creationId xmlns:a16="http://schemas.microsoft.com/office/drawing/2014/main" id="{962F34CC-CC59-AD4D-A7A3-1058C7363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209800"/>
            <a:ext cx="822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1. There is no conviction of what Hell is really like.</a:t>
            </a:r>
          </a:p>
        </p:txBody>
      </p:sp>
      <p:sp>
        <p:nvSpPr>
          <p:cNvPr id="75798" name="Rectangle 22">
            <a:extLst>
              <a:ext uri="{FF2B5EF4-FFF2-40B4-BE49-F238E27FC236}">
                <a16:creationId xmlns:a16="http://schemas.microsoft.com/office/drawing/2014/main" id="{BCFBABBA-E849-9E45-B8BC-73F079079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86200"/>
            <a:ext cx="822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2. There is no conviction that an unsaved    soul is utterly lost.</a:t>
            </a:r>
          </a:p>
        </p:txBody>
      </p:sp>
      <p:sp>
        <p:nvSpPr>
          <p:cNvPr id="75800" name="Text Box 24">
            <a:extLst>
              <a:ext uri="{FF2B5EF4-FFF2-40B4-BE49-F238E27FC236}">
                <a16:creationId xmlns:a16="http://schemas.microsoft.com/office/drawing/2014/main" id="{4AC2B652-4390-944C-8C8B-216F0B12E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5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2" grpId="0"/>
      <p:bldP spid="757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8" name="Picture 8" descr="wwd_world2">
            <a:extLst>
              <a:ext uri="{FF2B5EF4-FFF2-40B4-BE49-F238E27FC236}">
                <a16:creationId xmlns:a16="http://schemas.microsoft.com/office/drawing/2014/main" id="{E348331F-92D7-F647-BF8F-9F44C5841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3962400" cy="37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6" name="Rectangle 6">
            <a:extLst>
              <a:ext uri="{FF2B5EF4-FFF2-40B4-BE49-F238E27FC236}">
                <a16:creationId xmlns:a16="http://schemas.microsoft.com/office/drawing/2014/main" id="{48BF9F6E-B80E-794E-AB71-5EB2ABF34BED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219200"/>
            <a:ext cx="3962400" cy="2057400"/>
          </a:xfrm>
        </p:spPr>
        <p:txBody>
          <a:bodyPr/>
          <a:lstStyle/>
          <a:p>
            <a:pPr marL="495300" indent="-495300"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3. There is a lack of understanding of the value of a human soul.</a:t>
            </a:r>
          </a:p>
        </p:txBody>
      </p:sp>
      <p:sp>
        <p:nvSpPr>
          <p:cNvPr id="76810" name="Rectangle 10">
            <a:extLst>
              <a:ext uri="{FF2B5EF4-FFF2-40B4-BE49-F238E27FC236}">
                <a16:creationId xmlns:a16="http://schemas.microsoft.com/office/drawing/2014/main" id="{6345D3BB-C5BD-DA48-93FA-18D471959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3581400"/>
            <a:ext cx="4419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95300" indent="-4953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3588" indent="-41910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52513" indent="-3810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66838" indent="-3429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4338" indent="-3429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41538" indent="-3429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8738" indent="-3429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5938" indent="-3429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13138" indent="-3429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4. There is no conviction that we are our brother’s keeper.</a:t>
            </a:r>
          </a:p>
        </p:txBody>
      </p:sp>
      <p:sp>
        <p:nvSpPr>
          <p:cNvPr id="76811" name="Text Box 11">
            <a:extLst>
              <a:ext uri="{FF2B5EF4-FFF2-40B4-BE49-F238E27FC236}">
                <a16:creationId xmlns:a16="http://schemas.microsoft.com/office/drawing/2014/main" id="{DA0B8ADA-B8B4-CD4E-9F33-32199A5E4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>
            <a:extLst>
              <a:ext uri="{FF2B5EF4-FFF2-40B4-BE49-F238E27FC236}">
                <a16:creationId xmlns:a16="http://schemas.microsoft.com/office/drawing/2014/main" id="{C0B7DC93-F243-5F46-A95E-8C8A1B2CC9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29600" cy="213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 i="1">
                <a:latin typeface="Constantia" panose="02030602050306030303" pitchFamily="18" charset="0"/>
              </a:rPr>
              <a:t>“Where there is no vision, the people perish” </a:t>
            </a:r>
            <a:r>
              <a:rPr lang="en-US" altLang="en-US" sz="3200" b="1">
                <a:latin typeface="Constantia" panose="02030602050306030303" pitchFamily="18" charset="0"/>
              </a:rPr>
              <a:t>(Proverbs 29:18).</a:t>
            </a:r>
          </a:p>
        </p:txBody>
      </p:sp>
      <p:sp>
        <p:nvSpPr>
          <p:cNvPr id="97287" name="Rectangle 7">
            <a:extLst>
              <a:ext uri="{FF2B5EF4-FFF2-40B4-BE49-F238E27FC236}">
                <a16:creationId xmlns:a16="http://schemas.microsoft.com/office/drawing/2014/main" id="{A3EC3C2D-2672-F043-BA6D-BD226D8EB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81000"/>
            <a:ext cx="7543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/>
              <a:t>He Must be a Man of Vision</a:t>
            </a:r>
          </a:p>
        </p:txBody>
      </p:sp>
      <p:sp>
        <p:nvSpPr>
          <p:cNvPr id="97289" name="Rectangle 9">
            <a:extLst>
              <a:ext uri="{FF2B5EF4-FFF2-40B4-BE49-F238E27FC236}">
                <a16:creationId xmlns:a16="http://schemas.microsoft.com/office/drawing/2014/main" id="{94D487D3-3E12-AA41-AA67-1E66EE8C3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7338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Vision dominates and greatly controls our lives.</a:t>
            </a:r>
          </a:p>
        </p:txBody>
      </p:sp>
      <p:sp>
        <p:nvSpPr>
          <p:cNvPr id="97290" name="Text Box 10">
            <a:extLst>
              <a:ext uri="{FF2B5EF4-FFF2-40B4-BE49-F238E27FC236}">
                <a16:creationId xmlns:a16="http://schemas.microsoft.com/office/drawing/2014/main" id="{AF827495-6804-5841-BB56-FF16363C70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7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world_evangelism_">
            <a:extLst>
              <a:ext uri="{FF2B5EF4-FFF2-40B4-BE49-F238E27FC236}">
                <a16:creationId xmlns:a16="http://schemas.microsoft.com/office/drawing/2014/main" id="{9CC37C4E-6F68-0449-B071-0A6D3B1D8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006725"/>
            <a:ext cx="4114800" cy="385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0" name="Rectangle 8">
            <a:extLst>
              <a:ext uri="{FF2B5EF4-FFF2-40B4-BE49-F238E27FC236}">
                <a16:creationId xmlns:a16="http://schemas.microsoft.com/office/drawing/2014/main" id="{6CFBD6F8-D023-BB46-8EE9-695858554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524000"/>
            <a:ext cx="5486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Souls are born into the kingdom as the result of travailing prayer.</a:t>
            </a:r>
          </a:p>
        </p:txBody>
      </p:sp>
      <p:sp>
        <p:nvSpPr>
          <p:cNvPr id="74766" name="Rectangle 14">
            <a:extLst>
              <a:ext uri="{FF2B5EF4-FFF2-40B4-BE49-F238E27FC236}">
                <a16:creationId xmlns:a16="http://schemas.microsoft.com/office/drawing/2014/main" id="{B9E0F34E-DB2C-4A48-A81B-EED48EBCBA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39825"/>
          </a:xfrm>
        </p:spPr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He Must be a Man of Prayer</a:t>
            </a:r>
          </a:p>
        </p:txBody>
      </p:sp>
      <p:sp>
        <p:nvSpPr>
          <p:cNvPr id="74767" name="Rectangle 15">
            <a:extLst>
              <a:ext uri="{FF2B5EF4-FFF2-40B4-BE49-F238E27FC236}">
                <a16:creationId xmlns:a16="http://schemas.microsoft.com/office/drawing/2014/main" id="{ACC78F85-2DB3-4B43-9E8A-12418128E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76600"/>
            <a:ext cx="4724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Prayer brings recognition of the evangelist’s utter dependency upon the work of the Holy Spirit.</a:t>
            </a:r>
          </a:p>
        </p:txBody>
      </p:sp>
      <p:sp>
        <p:nvSpPr>
          <p:cNvPr id="74768" name="Text Box 16">
            <a:extLst>
              <a:ext uri="{FF2B5EF4-FFF2-40B4-BE49-F238E27FC236}">
                <a16:creationId xmlns:a16="http://schemas.microsoft.com/office/drawing/2014/main" id="{A55D78DB-130B-6C4E-9240-8F6A7A3B1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0" grpId="0"/>
      <p:bldP spid="74766" grpId="0"/>
      <p:bldP spid="747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0" name="Text Box 10">
            <a:extLst>
              <a:ext uri="{FF2B5EF4-FFF2-40B4-BE49-F238E27FC236}">
                <a16:creationId xmlns:a16="http://schemas.microsoft.com/office/drawing/2014/main" id="{98981FB9-76D2-BB4D-A929-B7DBA6EE9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752600"/>
            <a:ext cx="7467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latin typeface="Constantia" panose="02030602050306030303" pitchFamily="18" charset="0"/>
              </a:rPr>
              <a:t>Great soulwinners have always been men and women who have been fully</a:t>
            </a:r>
          </a:p>
          <a:p>
            <a:r>
              <a:rPr lang="en-US" altLang="en-US" sz="3200" b="1">
                <a:latin typeface="Constantia" panose="02030602050306030303" pitchFamily="18" charset="0"/>
              </a:rPr>
              <a:t>available to the service of God.</a:t>
            </a:r>
          </a:p>
        </p:txBody>
      </p:sp>
      <p:sp>
        <p:nvSpPr>
          <p:cNvPr id="81934" name="Rectangle 14">
            <a:extLst>
              <a:ext uri="{FF2B5EF4-FFF2-40B4-BE49-F238E27FC236}">
                <a16:creationId xmlns:a16="http://schemas.microsoft.com/office/drawing/2014/main" id="{0871B9EB-31C1-6B49-97DB-9898B7C36D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39825"/>
          </a:xfrm>
          <a:noFill/>
          <a:ln/>
        </p:spPr>
        <p:txBody>
          <a:bodyPr/>
          <a:lstStyle/>
          <a:p>
            <a:pPr algn="ctr"/>
            <a:r>
              <a:rPr lang="en-US" altLang="en-US" b="1"/>
              <a:t>An Evangelist Should be Dedicated</a:t>
            </a:r>
          </a:p>
        </p:txBody>
      </p:sp>
      <p:sp>
        <p:nvSpPr>
          <p:cNvPr id="81936" name="Text Box 16">
            <a:extLst>
              <a:ext uri="{FF2B5EF4-FFF2-40B4-BE49-F238E27FC236}">
                <a16:creationId xmlns:a16="http://schemas.microsoft.com/office/drawing/2014/main" id="{89A90A60-C8B2-4D4B-9160-60753FB4A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56038"/>
            <a:ext cx="74676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>
                <a:latin typeface="Constantia" panose="02030602050306030303" pitchFamily="18" charset="0"/>
              </a:rPr>
              <a:t>We see this quality brought out in Ananias when he said, “I am here, Lord.”</a:t>
            </a:r>
          </a:p>
        </p:txBody>
      </p:sp>
      <p:sp>
        <p:nvSpPr>
          <p:cNvPr id="81937" name="Text Box 17">
            <a:extLst>
              <a:ext uri="{FF2B5EF4-FFF2-40B4-BE49-F238E27FC236}">
                <a16:creationId xmlns:a16="http://schemas.microsoft.com/office/drawing/2014/main" id="{B7AEAD35-11B5-2943-9BFB-96348DF53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0"/>
            <a:ext cx="2971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>
                <a:latin typeface="Constantia" panose="02030602050306030303" pitchFamily="18" charset="0"/>
              </a:rPr>
              <a:t>Lesson 3: The Evangelist’s Qualifications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0" grpId="0"/>
      <p:bldP spid="81934" grpId="0"/>
      <p:bldP spid="81936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1201</TotalTime>
  <Words>367</Words>
  <Application>Microsoft Macintosh PowerPoint</Application>
  <PresentationFormat>On-screen Show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Garamond</vt:lpstr>
      <vt:lpstr>Times New Roman</vt:lpstr>
      <vt:lpstr>Wingdings</vt:lpstr>
      <vt:lpstr>Constantia</vt:lpstr>
      <vt:lpstr>Aharoni</vt:lpstr>
      <vt:lpstr>Edge</vt:lpstr>
      <vt:lpstr>PowerPoint Presentation</vt:lpstr>
      <vt:lpstr>PowerPoint Presentation</vt:lpstr>
      <vt:lpstr>PowerPoint Presentation</vt:lpstr>
      <vt:lpstr>An Evangelist Must Have a Concern for Souls</vt:lpstr>
      <vt:lpstr>PowerPoint Presentation</vt:lpstr>
      <vt:lpstr>PowerPoint Presentation</vt:lpstr>
      <vt:lpstr>PowerPoint Presentation</vt:lpstr>
      <vt:lpstr>He Must be a Man of Prayer</vt:lpstr>
      <vt:lpstr>An Evangelist Should be Dedicated</vt:lpstr>
      <vt:lpstr>PowerPoint Presentation</vt:lpstr>
      <vt:lpstr>PowerPoint Presentation</vt:lpstr>
      <vt:lpstr>He Must be a Man of Great Knowledge</vt:lpstr>
      <vt:lpstr>PowerPoint Presentation</vt:lpstr>
      <vt:lpstr>He Must be a Man of Wisdom </vt:lpstr>
      <vt:lpstr>He Must be a Man of Unction</vt:lpstr>
    </vt:vector>
  </TitlesOfParts>
  <Company>Indiana University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1</dc:title>
  <dc:creator>Christopher Henderson ROCKS</dc:creator>
  <cp:lastModifiedBy>Angie Clark</cp:lastModifiedBy>
  <cp:revision>67</cp:revision>
  <dcterms:created xsi:type="dcterms:W3CDTF">2012-01-03T21:13:03Z</dcterms:created>
  <dcterms:modified xsi:type="dcterms:W3CDTF">2018-02-09T21:10:39Z</dcterms:modified>
</cp:coreProperties>
</file>