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702" r:id="rId1"/>
  </p:sldMasterIdLst>
  <p:sldIdLst>
    <p:sldId id="256" r:id="rId2"/>
    <p:sldId id="270" r:id="rId3"/>
    <p:sldId id="257" r:id="rId4"/>
    <p:sldId id="269" r:id="rId5"/>
    <p:sldId id="261" r:id="rId6"/>
    <p:sldId id="272" r:id="rId7"/>
    <p:sldId id="259" r:id="rId8"/>
    <p:sldId id="265" r:id="rId9"/>
    <p:sldId id="271" r:id="rId10"/>
    <p:sldId id="274" r:id="rId11"/>
    <p:sldId id="267" r:id="rId12"/>
    <p:sldId id="275" r:id="rId13"/>
    <p:sldId id="277" r:id="rId14"/>
    <p:sldId id="276" r:id="rId15"/>
    <p:sldId id="278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0" autoAdjust="0"/>
    <p:restoredTop sz="91569" autoAdjust="0"/>
  </p:normalViewPr>
  <p:slideViewPr>
    <p:cSldViewPr>
      <p:cViewPr varScale="1">
        <p:scale>
          <a:sx n="123" d="100"/>
          <a:sy n="123" d="100"/>
        </p:scale>
        <p:origin x="133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>
            <a:extLst>
              <a:ext uri="{FF2B5EF4-FFF2-40B4-BE49-F238E27FC236}">
                <a16:creationId xmlns:a16="http://schemas.microsoft.com/office/drawing/2014/main" id="{87B22C47-66D9-5E4B-A553-5AE181CFC51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103427" name="Rectangle 3">
            <a:extLst>
              <a:ext uri="{FF2B5EF4-FFF2-40B4-BE49-F238E27FC236}">
                <a16:creationId xmlns:a16="http://schemas.microsoft.com/office/drawing/2014/main" id="{0CDE66FC-BAC1-BF46-9DE1-FE605995044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103428" name="Rectangle 4">
            <a:extLst>
              <a:ext uri="{FF2B5EF4-FFF2-40B4-BE49-F238E27FC236}">
                <a16:creationId xmlns:a16="http://schemas.microsoft.com/office/drawing/2014/main" id="{4D3FE70D-EADC-DD4A-9EB2-30D42D2389C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3429" name="Rectangle 5">
            <a:extLst>
              <a:ext uri="{FF2B5EF4-FFF2-40B4-BE49-F238E27FC236}">
                <a16:creationId xmlns:a16="http://schemas.microsoft.com/office/drawing/2014/main" id="{5E13B30C-F317-5D4F-8F3E-FEFC686A99E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3430" name="Rectangle 6">
            <a:extLst>
              <a:ext uri="{FF2B5EF4-FFF2-40B4-BE49-F238E27FC236}">
                <a16:creationId xmlns:a16="http://schemas.microsoft.com/office/drawing/2014/main" id="{42B59C89-BDE7-7A42-89F5-03B7DF17E70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B133BD6-28A7-1048-8347-0CA21A1CB92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431" name="Freeform 7">
            <a:extLst>
              <a:ext uri="{FF2B5EF4-FFF2-40B4-BE49-F238E27FC236}">
                <a16:creationId xmlns:a16="http://schemas.microsoft.com/office/drawing/2014/main" id="{44FF34E3-E6C4-874D-BDAA-4AF2A328B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32" name="Line 8">
            <a:extLst>
              <a:ext uri="{FF2B5EF4-FFF2-40B4-BE49-F238E27FC236}">
                <a16:creationId xmlns:a16="http://schemas.microsoft.com/office/drawing/2014/main" id="{A9FD1E73-0D0D-AC4A-8E78-EF13AC0F83AE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9426C-DF5E-554B-9607-794C1F41E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7192DC-836D-B143-BDBA-5B5B1045B5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7E7B20-ECAD-B54B-90E6-A7122B1A1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ACA62E-B13C-5645-94A7-B7AB137F3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3D20BF-AACB-E242-8096-836FE6F52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DA512D-6563-194F-8152-7D344C4D1B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3186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F9FDF1-843F-FC44-8B0C-02C7DFC2FF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A1DDFB-A890-3045-A8BD-5E74016F0C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07816B-5144-244B-8D53-3093FA3F6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C91FA3-9246-CF41-AE68-BD7C26A85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2EE070-FBBC-094D-B305-B5E10748D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33C62E-9248-3549-B652-0E087C8EED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5228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2696B-2BC6-C143-B3C8-4B1989676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D2B767-D2C2-FA4B-B273-D85F7BFECF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DE7ACA-6A25-A849-9195-BF28FDAD0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A39CAA-3F81-714A-9AAE-0FD300ABA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836CF3-7394-DF45-A981-77EBA2E6C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03C95A-61C5-F04E-8010-D2C393A417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9329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01220-63DD-D749-8CDB-F292E4972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3AD914-E8AB-E74D-AE62-5B6CCADE2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915955-43DF-CC43-A246-239D68397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ECC343-8C65-5F49-A0F9-B1C764C23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FD8987-C4F7-F44D-989A-1F470833E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9162C-802E-134F-8679-EF310F7985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3394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DD97C-3EF5-5E45-9409-9B2E55B3B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A55885-FFDA-CF46-993F-5F7B6DC698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D10EEA-08B8-384A-834A-A09BF4BF1B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4E0BBA-D001-F944-B74F-581720B95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9B7B04-DF8B-EE4F-BF83-B12BB6F47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4C7D6F-FCF9-0F4A-B628-024B205A8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BD83E-2267-DD4E-8444-B699C9A241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213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49152-4A3B-CC4E-8927-10FB949C1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1F0DC7-FFF0-9041-9326-C3A60E8D93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DB01D5-94B5-7549-B458-FC3626AF60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9267F1-CAE0-0740-A7C9-72459B947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4A0650-B6A8-A741-99A9-C98852DFC4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446DEC-8FB8-0A49-839F-07EEB1C81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7AD4C1-772D-204B-9585-548D3CCE1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79E542-A585-5349-8018-9CF8E809C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35892-5B12-8F42-81A1-E02C0B6B1B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9273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9DFEB-741A-5247-9AD9-ADCBE0306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A9C9FB-AE81-9145-9036-2DDB9DCEC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79EC56-3281-404E-BE66-2C015CE49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66ABEE-6C15-BD4D-AE56-9F3B2DC4D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63B16C-5583-5D49-98CE-FF6B696222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4506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636323-2825-C64F-BCD7-03BB7BDFE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8DB38E-97E3-E74E-AA72-5462EC156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3FCB97-DCB4-5F4D-9DC3-0771A3D04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9FB8EB-C2FA-A943-9F7F-BDFC737496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0578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FE076-75E1-4F46-ADC9-2E0302926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1D81DC-1567-364B-B0A2-758CFB9672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6639EE-2872-5141-92DE-B24412C178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05766F-EFD7-2840-AF2A-C824F498B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7832EA-2A7C-8843-821B-DADC96E87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7EDD2F-68BB-C14F-BCA7-9911DD87F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3BDB4-F014-0748-804D-A998529034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5573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5D3C6-71B6-CB48-9250-041C7D6CC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4AC7DD-B942-784F-9748-EBAF74EAA6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F3474A-4A85-B84E-B893-AC06A9F016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4243A0-96B2-1843-87C1-93A9106E3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C2D272-7B2D-EE45-AA7B-F7BC50F7D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A6B6CE-4DA2-6642-AA22-A3EE15175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9E287-5C38-3642-8407-5E7A546844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6004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>
            <a:extLst>
              <a:ext uri="{FF2B5EF4-FFF2-40B4-BE49-F238E27FC236}">
                <a16:creationId xmlns:a16="http://schemas.microsoft.com/office/drawing/2014/main" id="{736FB335-8E51-374A-93C3-AEB30E5C05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403" name="Rectangle 3">
            <a:extLst>
              <a:ext uri="{FF2B5EF4-FFF2-40B4-BE49-F238E27FC236}">
                <a16:creationId xmlns:a16="http://schemas.microsoft.com/office/drawing/2014/main" id="{A7E5D4BA-10E7-3D45-8CA3-00211D9C36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404" name="Rectangle 4">
            <a:extLst>
              <a:ext uri="{FF2B5EF4-FFF2-40B4-BE49-F238E27FC236}">
                <a16:creationId xmlns:a16="http://schemas.microsoft.com/office/drawing/2014/main" id="{7C2A38D7-86F8-1E45-AA94-8ABEBF11641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102405" name="Rectangle 5">
            <a:extLst>
              <a:ext uri="{FF2B5EF4-FFF2-40B4-BE49-F238E27FC236}">
                <a16:creationId xmlns:a16="http://schemas.microsoft.com/office/drawing/2014/main" id="{16B59AB5-8BA9-194C-BF0B-FF1A5F29674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102406" name="Rectangle 6">
            <a:extLst>
              <a:ext uri="{FF2B5EF4-FFF2-40B4-BE49-F238E27FC236}">
                <a16:creationId xmlns:a16="http://schemas.microsoft.com/office/drawing/2014/main" id="{298D2348-6DB3-674B-BE31-21F255B2B3E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E2BEE9F1-9FC4-6749-BD62-BD493261420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407" name="Freeform 7">
            <a:extLst>
              <a:ext uri="{FF2B5EF4-FFF2-40B4-BE49-F238E27FC236}">
                <a16:creationId xmlns:a16="http://schemas.microsoft.com/office/drawing/2014/main" id="{999750C8-1E77-274F-8941-159471B20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08" name="Line 8">
            <a:extLst>
              <a:ext uri="{FF2B5EF4-FFF2-40B4-BE49-F238E27FC236}">
                <a16:creationId xmlns:a16="http://schemas.microsoft.com/office/drawing/2014/main" id="{BA4326C5-C7A3-1442-A71D-428595AFAB7A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RG048">
            <a:extLst>
              <a:ext uri="{FF2B5EF4-FFF2-40B4-BE49-F238E27FC236}">
                <a16:creationId xmlns:a16="http://schemas.microsoft.com/office/drawing/2014/main" id="{CE881ACD-1CE2-9D44-AF8F-2DE5FD225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00400" cy="678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9" name="Rectangle 11">
            <a:extLst>
              <a:ext uri="{FF2B5EF4-FFF2-40B4-BE49-F238E27FC236}">
                <a16:creationId xmlns:a16="http://schemas.microsoft.com/office/drawing/2014/main" id="{8E4E2794-F7C1-4641-BC21-C66C98250B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276600"/>
            <a:ext cx="70866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altLang="en-US" sz="2400" b="1"/>
              <a:t>Lesson 5</a:t>
            </a:r>
          </a:p>
          <a:p>
            <a:pPr algn="ctr">
              <a:lnSpc>
                <a:spcPct val="90000"/>
              </a:lnSpc>
            </a:pPr>
            <a:r>
              <a:rPr lang="en-US" altLang="en-US" sz="2400" b="1"/>
              <a:t>How to Win Souls</a:t>
            </a:r>
          </a:p>
          <a:p>
            <a:pPr algn="ctr">
              <a:lnSpc>
                <a:spcPct val="90000"/>
              </a:lnSpc>
            </a:pPr>
            <a:r>
              <a:rPr lang="en-US" altLang="en-US" sz="2400" b="1"/>
              <a:t>by Ralph V. Reynolds</a:t>
            </a:r>
          </a:p>
          <a:p>
            <a:pPr algn="ctr">
              <a:lnSpc>
                <a:spcPct val="90000"/>
              </a:lnSpc>
            </a:pPr>
            <a:r>
              <a:rPr lang="en-US" altLang="en-US" sz="2400" b="1"/>
              <a:t>	</a:t>
            </a:r>
          </a:p>
          <a:p>
            <a:pPr algn="ctr">
              <a:lnSpc>
                <a:spcPct val="90000"/>
              </a:lnSpc>
            </a:pPr>
            <a:r>
              <a:rPr lang="en-US" altLang="en-US" sz="2400" b="1"/>
              <a:t>Global Association of Theological Studies</a:t>
            </a:r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3625BE6E-6AF3-614F-9566-C419D649C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76200"/>
            <a:ext cx="50292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en-US" sz="4800" b="1"/>
              <a:t>Evangelism 1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>
            <a:extLst>
              <a:ext uri="{FF2B5EF4-FFF2-40B4-BE49-F238E27FC236}">
                <a16:creationId xmlns:a16="http://schemas.microsoft.com/office/drawing/2014/main" id="{4A36B836-3DBC-0743-BC00-0385457209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" y="457200"/>
            <a:ext cx="5334000" cy="2971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10. Remember you are 	not winning a convert 	to the United 	Pentecostal Church; 	you are preaching 	Jesus Christ.</a:t>
            </a:r>
          </a:p>
        </p:txBody>
      </p:sp>
      <p:pic>
        <p:nvPicPr>
          <p:cNvPr id="106501" name="Picture 5" descr="Vintage Bible">
            <a:extLst>
              <a:ext uri="{FF2B5EF4-FFF2-40B4-BE49-F238E27FC236}">
                <a16:creationId xmlns:a16="http://schemas.microsoft.com/office/drawing/2014/main" id="{DD47B74E-ED6F-E34E-B59E-6A57979A0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0088" y="1295400"/>
            <a:ext cx="3211512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505" name="Rectangle 9">
            <a:extLst>
              <a:ext uri="{FF2B5EF4-FFF2-40B4-BE49-F238E27FC236}">
                <a16:creationId xmlns:a16="http://schemas.microsoft.com/office/drawing/2014/main" id="{BD590A67-7FAA-B049-A990-5CCCDE3ECB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657600"/>
            <a:ext cx="53340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11. The soulwinner 	should use God’s 	Word to show that 	outside of Jesus 	Christ the soul is lost.</a:t>
            </a:r>
          </a:p>
        </p:txBody>
      </p:sp>
      <p:sp>
        <p:nvSpPr>
          <p:cNvPr id="106506" name="Text Box 10">
            <a:extLst>
              <a:ext uri="{FF2B5EF4-FFF2-40B4-BE49-F238E27FC236}">
                <a16:creationId xmlns:a16="http://schemas.microsoft.com/office/drawing/2014/main" id="{3B7B7388-F0C6-A543-9100-65724D4469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5: How to Win Souls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6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9" grpId="0" build="p"/>
      <p:bldP spid="10650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9" name="Rectangle 9">
            <a:extLst>
              <a:ext uri="{FF2B5EF4-FFF2-40B4-BE49-F238E27FC236}">
                <a16:creationId xmlns:a16="http://schemas.microsoft.com/office/drawing/2014/main" id="{E3DD5056-DDA4-6C4B-B075-57DA7DCF1B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609600"/>
            <a:ext cx="8610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12. The soulwinner should use God’s 	Word to show men just what Jesus 	did for them at Calvary and what God 	offers them. This should be done 	first.</a:t>
            </a:r>
          </a:p>
          <a:p>
            <a:pPr>
              <a:buFont typeface="Wingdings" pitchFamily="2" charset="2"/>
              <a:buNone/>
            </a:pPr>
            <a:endParaRPr lang="en-US" altLang="en-US" sz="3200" b="1">
              <a:latin typeface="Constantia" panose="02030602050306030303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13. The soulwinner should use God’s Word 	to show what man must do to receive 	what God has provided for them. </a:t>
            </a:r>
          </a:p>
        </p:txBody>
      </p:sp>
      <p:sp>
        <p:nvSpPr>
          <p:cNvPr id="87060" name="Text Box 20">
            <a:extLst>
              <a:ext uri="{FF2B5EF4-FFF2-40B4-BE49-F238E27FC236}">
                <a16:creationId xmlns:a16="http://schemas.microsoft.com/office/drawing/2014/main" id="{6291F50B-F018-484A-AA85-5347252AD0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5: How to Win Souls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7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4" name="Picture 4" descr="1336835_24680749">
            <a:extLst>
              <a:ext uri="{FF2B5EF4-FFF2-40B4-BE49-F238E27FC236}">
                <a16:creationId xmlns:a16="http://schemas.microsoft.com/office/drawing/2014/main" id="{95C71F5B-1B45-554D-88D4-01A5FCB741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0"/>
            <a:ext cx="3276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45" name="Rectangle 5">
            <a:extLst>
              <a:ext uri="{FF2B5EF4-FFF2-40B4-BE49-F238E27FC236}">
                <a16:creationId xmlns:a16="http://schemas.microsoft.com/office/drawing/2014/main" id="{788455F2-DC27-CD47-9DD7-FD51F24AA3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81000"/>
            <a:ext cx="57150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14. The Bible should be used to answer problems and remove difficulties that stand in the way of the convert accepting Christ and praying through.</a:t>
            </a:r>
          </a:p>
          <a:p>
            <a:pPr>
              <a:buFont typeface="Wingdings" pitchFamily="2" charset="2"/>
              <a:buNone/>
            </a:pPr>
            <a:endParaRPr lang="en-US" altLang="en-US" sz="3200" b="1">
              <a:latin typeface="Constantia" panose="02030602050306030303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15. The soulwinner must be courteous, polite, patient, and yet frank. </a:t>
            </a:r>
          </a:p>
        </p:txBody>
      </p:sp>
      <p:sp>
        <p:nvSpPr>
          <p:cNvPr id="112646" name="Text Box 6">
            <a:extLst>
              <a:ext uri="{FF2B5EF4-FFF2-40B4-BE49-F238E27FC236}">
                <a16:creationId xmlns:a16="http://schemas.microsoft.com/office/drawing/2014/main" id="{E2F68486-72B1-4946-BC9C-0CC91A54C4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5: How to Win Souls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Rectangle 3">
            <a:extLst>
              <a:ext uri="{FF2B5EF4-FFF2-40B4-BE49-F238E27FC236}">
                <a16:creationId xmlns:a16="http://schemas.microsoft.com/office/drawing/2014/main" id="{D8D1F811-8138-584F-88A9-DC328D9012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3733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b="1">
                <a:latin typeface="Constantia" panose="02030602050306030303" pitchFamily="18" charset="0"/>
              </a:rPr>
              <a:t>	18. 	After water baptism has been 	administered, then be certain that the 	convert has been instructed just how to 	yield and believe God, and to receive 	the Holy Spirit.</a:t>
            </a:r>
          </a:p>
        </p:txBody>
      </p:sp>
      <p:pic>
        <p:nvPicPr>
          <p:cNvPr id="114692" name="Picture 4" descr="1020457_31940417">
            <a:extLst>
              <a:ext uri="{FF2B5EF4-FFF2-40B4-BE49-F238E27FC236}">
                <a16:creationId xmlns:a16="http://schemas.microsoft.com/office/drawing/2014/main" id="{C545513C-12E6-FD40-839D-6CDAA406C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38600"/>
            <a:ext cx="91440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93" name="Text Box 5">
            <a:extLst>
              <a:ext uri="{FF2B5EF4-FFF2-40B4-BE49-F238E27FC236}">
                <a16:creationId xmlns:a16="http://schemas.microsoft.com/office/drawing/2014/main" id="{EC9E940F-BEE6-E445-82EC-2596FC3EBE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5: How to Win Souls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>
            <a:extLst>
              <a:ext uri="{FF2B5EF4-FFF2-40B4-BE49-F238E27FC236}">
                <a16:creationId xmlns:a16="http://schemas.microsoft.com/office/drawing/2014/main" id="{923F1447-EE1D-5F4D-8C66-2BF2FD174C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4911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16. One should never lose his temper, 	for often patience in the face of 	abuse, sarcasm, or anger may win 	the soul.</a:t>
            </a:r>
          </a:p>
          <a:p>
            <a:pPr>
              <a:buFont typeface="Wingdings" pitchFamily="2" charset="2"/>
              <a:buNone/>
            </a:pPr>
            <a:endParaRPr lang="en-US" altLang="en-US" sz="3200" b="1">
              <a:latin typeface="Constantia" panose="02030602050306030303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17. One should press for a decision. Do 	not allow a soul with whom you are 	dealing to sidestep the issue and 	procrastinate.</a:t>
            </a:r>
          </a:p>
        </p:txBody>
      </p:sp>
      <p:sp>
        <p:nvSpPr>
          <p:cNvPr id="113668" name="Text Box 4">
            <a:extLst>
              <a:ext uri="{FF2B5EF4-FFF2-40B4-BE49-F238E27FC236}">
                <a16:creationId xmlns:a16="http://schemas.microsoft.com/office/drawing/2014/main" id="{449BD297-B7AA-F147-B000-8D2A62D2D7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5: How to Win Souls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>
            <a:extLst>
              <a:ext uri="{FF2B5EF4-FFF2-40B4-BE49-F238E27FC236}">
                <a16:creationId xmlns:a16="http://schemas.microsoft.com/office/drawing/2014/main" id="{C1459370-A38C-9442-A075-8633671186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57499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19. The soulwinner’s burden and work 	do not end with the convert being 	born of the Spirit. He must be 	instructed in a life of faithfulness 	and holiness.</a:t>
            </a:r>
          </a:p>
          <a:p>
            <a:endParaRPr lang="en-US" altLang="en-US" sz="3200" b="1">
              <a:latin typeface="Constantia" panose="02030602050306030303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20. The soulwinner should never be in a 	hurry. Remember you are working 	for eternity.</a:t>
            </a:r>
          </a:p>
        </p:txBody>
      </p:sp>
      <p:sp>
        <p:nvSpPr>
          <p:cNvPr id="115716" name="Text Box 4">
            <a:extLst>
              <a:ext uri="{FF2B5EF4-FFF2-40B4-BE49-F238E27FC236}">
                <a16:creationId xmlns:a16="http://schemas.microsoft.com/office/drawing/2014/main" id="{99B3744E-2474-604C-B644-6A7B94B034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5: How to Win Souls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>
            <a:extLst>
              <a:ext uri="{FF2B5EF4-FFF2-40B4-BE49-F238E27FC236}">
                <a16:creationId xmlns:a16="http://schemas.microsoft.com/office/drawing/2014/main" id="{0F4ED6EB-E29F-7342-9830-2378625580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5029200" cy="3352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3200">
                <a:latin typeface="Constantia" panose="02030602050306030303" pitchFamily="18" charset="0"/>
              </a:rPr>
              <a:t>	</a:t>
            </a:r>
            <a:r>
              <a:rPr lang="en-US" altLang="en-US" sz="3200" b="1">
                <a:latin typeface="Constantia" panose="02030602050306030303" pitchFamily="18" charset="0"/>
              </a:rPr>
              <a:t>Every born-again Christian can be a fisher of men…every child of God should be an evangelist to his neighbor. </a:t>
            </a:r>
          </a:p>
          <a:p>
            <a:pPr>
              <a:buFont typeface="Wingdings" pitchFamily="2" charset="2"/>
              <a:buNone/>
            </a:pPr>
            <a:endParaRPr lang="en-US" altLang="en-US" sz="3200" b="1">
              <a:latin typeface="Constantia" panose="02030602050306030303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</a:t>
            </a:r>
          </a:p>
        </p:txBody>
      </p:sp>
      <p:sp>
        <p:nvSpPr>
          <p:cNvPr id="95240" name="Rectangle 8">
            <a:extLst>
              <a:ext uri="{FF2B5EF4-FFF2-40B4-BE49-F238E27FC236}">
                <a16:creationId xmlns:a16="http://schemas.microsoft.com/office/drawing/2014/main" id="{58276232-E1B0-F545-B67E-BFFB1311BD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352800"/>
            <a:ext cx="86106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38200" indent="-493713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58578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76400" indent="-65246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33600" indent="-792163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908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80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052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624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>
              <a:buFont typeface="Wingdings" pitchFamily="2" charset="2"/>
              <a:buNone/>
            </a:pPr>
            <a:endParaRPr lang="en-US" altLang="en-US" sz="3200" b="1">
              <a:latin typeface="Constantia" panose="02030602050306030303" pitchFamily="18" charset="0"/>
            </a:endParaRPr>
          </a:p>
        </p:txBody>
      </p:sp>
      <p:sp>
        <p:nvSpPr>
          <p:cNvPr id="95244" name="Text Box 12">
            <a:extLst>
              <a:ext uri="{FF2B5EF4-FFF2-40B4-BE49-F238E27FC236}">
                <a16:creationId xmlns:a16="http://schemas.microsoft.com/office/drawing/2014/main" id="{566DCF3E-0743-B540-9618-4C2774ADA0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5: How to Win Souls</a:t>
            </a:r>
          </a:p>
        </p:txBody>
      </p:sp>
      <p:sp>
        <p:nvSpPr>
          <p:cNvPr id="95246" name="Rectangle 14">
            <a:extLst>
              <a:ext uri="{FF2B5EF4-FFF2-40B4-BE49-F238E27FC236}">
                <a16:creationId xmlns:a16="http://schemas.microsoft.com/office/drawing/2014/main" id="{7A097079-C0F0-934D-8D03-D888258534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04800"/>
            <a:ext cx="8077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r>
              <a:rPr lang="en-US" altLang="en-US" b="1">
                <a:latin typeface="Constantia" panose="02030602050306030303" pitchFamily="18" charset="0"/>
              </a:rPr>
              <a:t>Who May Win Souls</a:t>
            </a:r>
          </a:p>
        </p:txBody>
      </p:sp>
      <p:pic>
        <p:nvPicPr>
          <p:cNvPr id="95247" name="Picture 15" descr="Globes_Cary1">
            <a:extLst>
              <a:ext uri="{FF2B5EF4-FFF2-40B4-BE49-F238E27FC236}">
                <a16:creationId xmlns:a16="http://schemas.microsoft.com/office/drawing/2014/main" id="{1043C774-98C4-B841-BBBD-6DD2A1E1F1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2438400"/>
            <a:ext cx="3695700" cy="369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uiExpand="1" build="p"/>
      <p:bldP spid="952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74" name="Rectangle 18">
            <a:extLst>
              <a:ext uri="{FF2B5EF4-FFF2-40B4-BE49-F238E27FC236}">
                <a16:creationId xmlns:a16="http://schemas.microsoft.com/office/drawing/2014/main" id="{F34B1BC3-A87F-B64A-93E1-4D897584DE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600200"/>
            <a:ext cx="8305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The work of soulwinning can be done twenty-four hours a day. </a:t>
            </a:r>
          </a:p>
          <a:p>
            <a:pPr>
              <a:buFont typeface="Wingdings" pitchFamily="2" charset="2"/>
              <a:buNone/>
            </a:pPr>
            <a:endParaRPr lang="en-US" altLang="en-US" sz="3200" b="1">
              <a:latin typeface="Constantia" panose="02030602050306030303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A soul may only be won for Jesus where the Holy Spirit is moving upon the heart of the sinner, convicting of sin and giving a hunger for salvation. </a:t>
            </a:r>
          </a:p>
        </p:txBody>
      </p:sp>
      <p:sp>
        <p:nvSpPr>
          <p:cNvPr id="70676" name="Rectangle 20">
            <a:extLst>
              <a:ext uri="{FF2B5EF4-FFF2-40B4-BE49-F238E27FC236}">
                <a16:creationId xmlns:a16="http://schemas.microsoft.com/office/drawing/2014/main" id="{37DD0AB8-7D40-0441-A5F1-A1B6212728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04800"/>
            <a:ext cx="8077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r>
              <a:rPr lang="en-US" altLang="en-US" b="1">
                <a:latin typeface="Constantia" panose="02030602050306030303" pitchFamily="18" charset="0"/>
              </a:rPr>
              <a:t>When Can Souls be Won</a:t>
            </a:r>
          </a:p>
        </p:txBody>
      </p:sp>
      <p:sp>
        <p:nvSpPr>
          <p:cNvPr id="70678" name="Text Box 22">
            <a:extLst>
              <a:ext uri="{FF2B5EF4-FFF2-40B4-BE49-F238E27FC236}">
                <a16:creationId xmlns:a16="http://schemas.microsoft.com/office/drawing/2014/main" id="{08112001-B800-9B42-834A-9A79CC39D2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5: How to Win Souls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0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id="{A433208C-BAC4-324C-83F6-223CDB30C9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57400" y="304800"/>
            <a:ext cx="7086600" cy="1139825"/>
          </a:xfrm>
        </p:spPr>
        <p:txBody>
          <a:bodyPr/>
          <a:lstStyle/>
          <a:p>
            <a:r>
              <a:rPr lang="en-US" altLang="en-US" b="1">
                <a:latin typeface="Constantia" panose="02030602050306030303" pitchFamily="18" charset="0"/>
              </a:rPr>
              <a:t>Where May Souls be Won?</a:t>
            </a:r>
          </a:p>
        </p:txBody>
      </p:sp>
      <p:pic>
        <p:nvPicPr>
          <p:cNvPr id="89097" name="Picture 9" descr="1025504_77358648">
            <a:extLst>
              <a:ext uri="{FF2B5EF4-FFF2-40B4-BE49-F238E27FC236}">
                <a16:creationId xmlns:a16="http://schemas.microsoft.com/office/drawing/2014/main" id="{18111A70-5DAA-C74E-A989-17F326D944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81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102" name="Rectangle 14">
            <a:extLst>
              <a:ext uri="{FF2B5EF4-FFF2-40B4-BE49-F238E27FC236}">
                <a16:creationId xmlns:a16="http://schemas.microsoft.com/office/drawing/2014/main" id="{253481ED-8D3F-C14C-91DA-E9B4BD39D4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14478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38200" indent="-493713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58578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76400" indent="-65246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33600" indent="-792163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908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80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052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624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Souls may be won anywhere. Wherever there are people, a soulwinner may fish for souls.</a:t>
            </a:r>
          </a:p>
          <a:p>
            <a:pPr>
              <a:buFont typeface="Wingdings" pitchFamily="2" charset="2"/>
              <a:buNone/>
            </a:pPr>
            <a:endParaRPr lang="en-US" altLang="en-US" sz="3200" b="1">
              <a:latin typeface="Constantia" panose="02030602050306030303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/>
              <a:t>	</a:t>
            </a:r>
            <a:r>
              <a:rPr lang="en-US" altLang="en-US" sz="3200" b="1">
                <a:latin typeface="Constantia" panose="02030602050306030303" pitchFamily="18" charset="0"/>
              </a:rPr>
              <a:t>One of the best places to win a soul for Jesus is within his own home. </a:t>
            </a:r>
          </a:p>
          <a:p>
            <a:pPr>
              <a:buFont typeface="Wingdings" pitchFamily="2" charset="2"/>
              <a:buNone/>
            </a:pPr>
            <a:endParaRPr lang="en-US" altLang="en-US" sz="3200" b="1">
              <a:latin typeface="Constantia" panose="02030602050306030303" pitchFamily="18" charset="0"/>
            </a:endParaRPr>
          </a:p>
        </p:txBody>
      </p:sp>
      <p:sp>
        <p:nvSpPr>
          <p:cNvPr id="89123" name="Text Box 35">
            <a:extLst>
              <a:ext uri="{FF2B5EF4-FFF2-40B4-BE49-F238E27FC236}">
                <a16:creationId xmlns:a16="http://schemas.microsoft.com/office/drawing/2014/main" id="{9BF009F5-7F69-4149-BF74-94227ECE12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5: How to Win Souls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9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9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/>
      <p:bldP spid="89102" grpId="0" uiExpan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8" name="Picture 8" descr="wwd_world2">
            <a:extLst>
              <a:ext uri="{FF2B5EF4-FFF2-40B4-BE49-F238E27FC236}">
                <a16:creationId xmlns:a16="http://schemas.microsoft.com/office/drawing/2014/main" id="{6F2E0126-9C67-4B44-B868-CBB85F15C2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3276600" cy="314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806" name="Rectangle 6">
            <a:extLst>
              <a:ext uri="{FF2B5EF4-FFF2-40B4-BE49-F238E27FC236}">
                <a16:creationId xmlns:a16="http://schemas.microsoft.com/office/drawing/2014/main" id="{784A4866-4F6C-DD46-B217-03BD5E4ECA24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3276600" y="1905000"/>
            <a:ext cx="5867400" cy="3962400"/>
          </a:xfrm>
        </p:spPr>
        <p:txBody>
          <a:bodyPr/>
          <a:lstStyle/>
          <a:p>
            <a:pPr marL="495300" indent="-495300"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1. 	Winning souls is not necessarily winning arguments. You may win the argument but lose the soul. </a:t>
            </a:r>
          </a:p>
        </p:txBody>
      </p:sp>
      <p:sp>
        <p:nvSpPr>
          <p:cNvPr id="76813" name="Rectangle 13">
            <a:extLst>
              <a:ext uri="{FF2B5EF4-FFF2-40B4-BE49-F238E27FC236}">
                <a16:creationId xmlns:a16="http://schemas.microsoft.com/office/drawing/2014/main" id="{BCD93889-1C2A-D548-9782-28C6FDCB65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7086600" cy="1139825"/>
          </a:xfrm>
          <a:noFill/>
          <a:ln/>
        </p:spPr>
        <p:txBody>
          <a:bodyPr/>
          <a:lstStyle/>
          <a:p>
            <a:r>
              <a:rPr lang="en-US" altLang="en-US" b="1"/>
              <a:t>How May Souls be Won?</a:t>
            </a:r>
          </a:p>
        </p:txBody>
      </p:sp>
      <p:sp>
        <p:nvSpPr>
          <p:cNvPr id="76814" name="Text Box 14">
            <a:extLst>
              <a:ext uri="{FF2B5EF4-FFF2-40B4-BE49-F238E27FC236}">
                <a16:creationId xmlns:a16="http://schemas.microsoft.com/office/drawing/2014/main" id="{B94DC403-1F03-6B48-8DBC-F5B560F9D6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5: How to Win Souls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6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6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>
            <a:extLst>
              <a:ext uri="{FF2B5EF4-FFF2-40B4-BE49-F238E27FC236}">
                <a16:creationId xmlns:a16="http://schemas.microsoft.com/office/drawing/2014/main" id="{D694B6B9-5E32-3649-A5C8-CC2F619325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458200" cy="3200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2.	The motive of the soulwinner must be pure. You do not try to win the soul to Jesus just to count numbers…</a:t>
            </a:r>
          </a:p>
          <a:p>
            <a:pPr>
              <a:buFont typeface="Wingdings" pitchFamily="2" charset="2"/>
              <a:buNone/>
            </a:pPr>
            <a:endParaRPr lang="en-US" altLang="en-US" sz="3200" b="1">
              <a:latin typeface="Constantia" panose="02030602050306030303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The motive is to rescue souls from the eternal torments of a devil’s Hell.</a:t>
            </a:r>
          </a:p>
        </p:txBody>
      </p:sp>
      <p:sp>
        <p:nvSpPr>
          <p:cNvPr id="97292" name="Text Box 12">
            <a:extLst>
              <a:ext uri="{FF2B5EF4-FFF2-40B4-BE49-F238E27FC236}">
                <a16:creationId xmlns:a16="http://schemas.microsoft.com/office/drawing/2014/main" id="{7F87F2E9-7B84-8D4E-80AF-36AA750DD9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5: How to Win Souls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61" name="Picture 9" descr="world_evangelism_">
            <a:extLst>
              <a:ext uri="{FF2B5EF4-FFF2-40B4-BE49-F238E27FC236}">
                <a16:creationId xmlns:a16="http://schemas.microsoft.com/office/drawing/2014/main" id="{8AE64DB0-BB48-E744-9A40-6626FE573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3006725"/>
            <a:ext cx="4114800" cy="385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767" name="Rectangle 15">
            <a:extLst>
              <a:ext uri="{FF2B5EF4-FFF2-40B4-BE49-F238E27FC236}">
                <a16:creationId xmlns:a16="http://schemas.microsoft.com/office/drawing/2014/main" id="{26F41CD2-559C-9F4B-BBA2-7396A89F96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457200"/>
            <a:ext cx="80010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3. The soulwinner must be fully persuaded that the two main agents in winning souls are the Holy Spirit and God’s Word.</a:t>
            </a:r>
          </a:p>
        </p:txBody>
      </p:sp>
      <p:sp>
        <p:nvSpPr>
          <p:cNvPr id="74771" name="Rectangle 19">
            <a:extLst>
              <a:ext uri="{FF2B5EF4-FFF2-40B4-BE49-F238E27FC236}">
                <a16:creationId xmlns:a16="http://schemas.microsoft.com/office/drawing/2014/main" id="{BFD7189F-70DE-6141-A5CB-F9E6F623BE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048000"/>
            <a:ext cx="48006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4. The soulwinner must be fully persuaded that a soul outside of Jesus Christ is a lost soul.</a:t>
            </a:r>
          </a:p>
        </p:txBody>
      </p:sp>
      <p:sp>
        <p:nvSpPr>
          <p:cNvPr id="74773" name="Text Box 21">
            <a:extLst>
              <a:ext uri="{FF2B5EF4-FFF2-40B4-BE49-F238E27FC236}">
                <a16:creationId xmlns:a16="http://schemas.microsoft.com/office/drawing/2014/main" id="{78E40B8D-9414-1A48-8D86-3962D750C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5: How to Win Souls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4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4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67" grpId="0"/>
      <p:bldP spid="747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6" name="Text Box 16">
            <a:extLst>
              <a:ext uri="{FF2B5EF4-FFF2-40B4-BE49-F238E27FC236}">
                <a16:creationId xmlns:a16="http://schemas.microsoft.com/office/drawing/2014/main" id="{5503B9D2-9FC8-274D-9319-65E0ACF620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762000"/>
            <a:ext cx="7924800" cy="447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en-US" altLang="en-US" sz="3200" b="1">
                <a:latin typeface="Constantia" panose="02030602050306030303" pitchFamily="18" charset="0"/>
              </a:rPr>
              <a:t>5. The soulwinner must have had a    	personal experience with God 	that all the powers of darkness 	cannot cause him to doubt.</a:t>
            </a:r>
          </a:p>
          <a:p>
            <a:pPr lvl="1"/>
            <a:endParaRPr lang="en-US" altLang="en-US" sz="3200" b="1">
              <a:latin typeface="Constantia" panose="02030602050306030303" pitchFamily="18" charset="0"/>
            </a:endParaRPr>
          </a:p>
          <a:p>
            <a:r>
              <a:rPr lang="en-US" altLang="en-US" sz="3200" b="1">
                <a:latin typeface="Constantia" panose="02030602050306030303" pitchFamily="18" charset="0"/>
              </a:rPr>
              <a:t>	 6.	The soulwinner should 	be prayed 	through, filled with the Holy Spirit, 	and have the anointing 	of God 	resting upon his own heart.</a:t>
            </a:r>
          </a:p>
        </p:txBody>
      </p:sp>
      <p:sp>
        <p:nvSpPr>
          <p:cNvPr id="81940" name="Text Box 20">
            <a:extLst>
              <a:ext uri="{FF2B5EF4-FFF2-40B4-BE49-F238E27FC236}">
                <a16:creationId xmlns:a16="http://schemas.microsoft.com/office/drawing/2014/main" id="{4B6E6FFA-2D11-6645-AE90-5616B2BF0C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5: How to Win Souls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19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67" name="Picture 11" descr="The Last Supper">
            <a:extLst>
              <a:ext uri="{FF2B5EF4-FFF2-40B4-BE49-F238E27FC236}">
                <a16:creationId xmlns:a16="http://schemas.microsoft.com/office/drawing/2014/main" id="{DC71D175-31F2-7D4E-8DCE-C6AE3A4B15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1295400"/>
            <a:ext cx="37719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275" name="Text Box 19">
            <a:extLst>
              <a:ext uri="{FF2B5EF4-FFF2-40B4-BE49-F238E27FC236}">
                <a16:creationId xmlns:a16="http://schemas.microsoft.com/office/drawing/2014/main" id="{728D1FC8-E6EB-4345-9D0F-1FA3733E30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57200" y="381000"/>
            <a:ext cx="47244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/>
              <a:t>	7. He should be 		    careful about his 	    own personal 		    appearance.</a:t>
            </a:r>
          </a:p>
        </p:txBody>
      </p:sp>
      <p:sp>
        <p:nvSpPr>
          <p:cNvPr id="96276" name="Text Box 20">
            <a:extLst>
              <a:ext uri="{FF2B5EF4-FFF2-40B4-BE49-F238E27FC236}">
                <a16:creationId xmlns:a16="http://schemas.microsoft.com/office/drawing/2014/main" id="{16FA2382-490A-964C-9D35-269C4F8E23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533400" y="2667000"/>
            <a:ext cx="47244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/>
              <a:t>	8. He should wear             	     a smile and be 	     cheerful.</a:t>
            </a:r>
          </a:p>
        </p:txBody>
      </p:sp>
      <p:sp>
        <p:nvSpPr>
          <p:cNvPr id="96277" name="Text Box 21">
            <a:extLst>
              <a:ext uri="{FF2B5EF4-FFF2-40B4-BE49-F238E27FC236}">
                <a16:creationId xmlns:a16="http://schemas.microsoft.com/office/drawing/2014/main" id="{BF1A5BB5-FFF9-3F43-89A0-7266048F40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609600" y="4618038"/>
            <a:ext cx="8458200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/>
              <a:t>	9. His interest in the needs of the 	   	     person witnessed to is very    	  	 	     important. </a:t>
            </a:r>
          </a:p>
        </p:txBody>
      </p:sp>
      <p:sp>
        <p:nvSpPr>
          <p:cNvPr id="96278" name="Text Box 22">
            <a:extLst>
              <a:ext uri="{FF2B5EF4-FFF2-40B4-BE49-F238E27FC236}">
                <a16:creationId xmlns:a16="http://schemas.microsoft.com/office/drawing/2014/main" id="{76A0985F-FF76-7C4F-9A10-F558924AA6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5: How to Win Souls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6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6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6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75" grpId="0"/>
      <p:bldP spid="96276" grpId="0"/>
      <p:bldP spid="96277" grpId="0"/>
    </p:bld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1955</TotalTime>
  <Words>231</Words>
  <Application>Microsoft Macintosh PowerPoint</Application>
  <PresentationFormat>On-screen Show (4:3)</PresentationFormat>
  <Paragraphs>60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Garamond</vt:lpstr>
      <vt:lpstr>Times New Roman</vt:lpstr>
      <vt:lpstr>Wingdings</vt:lpstr>
      <vt:lpstr>Constantia</vt:lpstr>
      <vt:lpstr>Edge</vt:lpstr>
      <vt:lpstr>PowerPoint Presentation</vt:lpstr>
      <vt:lpstr>PowerPoint Presentation</vt:lpstr>
      <vt:lpstr>PowerPoint Presentation</vt:lpstr>
      <vt:lpstr>Where May Souls be Won?</vt:lpstr>
      <vt:lpstr>How May Souls be Won?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Indiana University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Evangelism 1</dc:title>
  <dc:creator>Christopher Henderson ROCKS</dc:creator>
  <cp:lastModifiedBy>Angie Clark</cp:lastModifiedBy>
  <cp:revision>114</cp:revision>
  <dcterms:created xsi:type="dcterms:W3CDTF">2012-01-03T21:13:03Z</dcterms:created>
  <dcterms:modified xsi:type="dcterms:W3CDTF">2018-02-09T21:10:27Z</dcterms:modified>
</cp:coreProperties>
</file>