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2" r:id="rId1"/>
  </p:sldMasterIdLst>
  <p:sldIdLst>
    <p:sldId id="256" r:id="rId2"/>
    <p:sldId id="257" r:id="rId3"/>
    <p:sldId id="270" r:id="rId4"/>
    <p:sldId id="276" r:id="rId5"/>
    <p:sldId id="281" r:id="rId6"/>
    <p:sldId id="261" r:id="rId7"/>
    <p:sldId id="271" r:id="rId8"/>
    <p:sldId id="269" r:id="rId9"/>
    <p:sldId id="284" r:id="rId10"/>
    <p:sldId id="259" r:id="rId11"/>
    <p:sldId id="272" r:id="rId12"/>
    <p:sldId id="265" r:id="rId13"/>
    <p:sldId id="285" r:id="rId14"/>
    <p:sldId id="286" r:id="rId15"/>
    <p:sldId id="287" r:id="rId16"/>
    <p:sldId id="28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5pPr>
    <a:lvl6pPr marL="22860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6pPr>
    <a:lvl7pPr marL="27432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7pPr>
    <a:lvl8pPr marL="32004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8pPr>
    <a:lvl9pPr marL="36576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11" autoAdjust="0"/>
    <p:restoredTop sz="91569" autoAdjust="0"/>
  </p:normalViewPr>
  <p:slideViewPr>
    <p:cSldViewPr>
      <p:cViewPr varScale="1">
        <p:scale>
          <a:sx n="123" d="100"/>
          <a:sy n="123" d="100"/>
        </p:scale>
        <p:origin x="1432"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C2568003-FC08-2B4F-8B78-5ACE5C786BAD}"/>
              </a:ext>
            </a:extLst>
          </p:cNvPr>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a:t>Click to edit Master title style</a:t>
            </a:r>
          </a:p>
        </p:txBody>
      </p:sp>
      <p:sp>
        <p:nvSpPr>
          <p:cNvPr id="103427" name="Rectangle 3">
            <a:extLst>
              <a:ext uri="{FF2B5EF4-FFF2-40B4-BE49-F238E27FC236}">
                <a16:creationId xmlns:a16="http://schemas.microsoft.com/office/drawing/2014/main" id="{122C461B-14D2-9F47-A41A-9CD4452E6012}"/>
              </a:ext>
            </a:extLst>
          </p:cNvPr>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a:t>Click to edit Master subtitle style</a:t>
            </a:r>
          </a:p>
        </p:txBody>
      </p:sp>
      <p:sp>
        <p:nvSpPr>
          <p:cNvPr id="103428" name="Rectangle 4">
            <a:extLst>
              <a:ext uri="{FF2B5EF4-FFF2-40B4-BE49-F238E27FC236}">
                <a16:creationId xmlns:a16="http://schemas.microsoft.com/office/drawing/2014/main" id="{8869A628-0CC8-4F43-9B3C-1EA0DCD0F9F5}"/>
              </a:ext>
            </a:extLst>
          </p:cNvPr>
          <p:cNvSpPr>
            <a:spLocks noGrp="1" noChangeArrowheads="1"/>
          </p:cNvSpPr>
          <p:nvPr>
            <p:ph type="dt" sz="half" idx="2"/>
          </p:nvPr>
        </p:nvSpPr>
        <p:spPr/>
        <p:txBody>
          <a:bodyPr/>
          <a:lstStyle>
            <a:lvl1pPr>
              <a:defRPr/>
            </a:lvl1pPr>
          </a:lstStyle>
          <a:p>
            <a:endParaRPr lang="en-US" altLang="en-US"/>
          </a:p>
        </p:txBody>
      </p:sp>
      <p:sp>
        <p:nvSpPr>
          <p:cNvPr id="103429" name="Rectangle 5">
            <a:extLst>
              <a:ext uri="{FF2B5EF4-FFF2-40B4-BE49-F238E27FC236}">
                <a16:creationId xmlns:a16="http://schemas.microsoft.com/office/drawing/2014/main" id="{152DF790-A8EC-8D4E-99F1-2D52BCB51122}"/>
              </a:ext>
            </a:extLst>
          </p:cNvPr>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103430" name="Rectangle 6">
            <a:extLst>
              <a:ext uri="{FF2B5EF4-FFF2-40B4-BE49-F238E27FC236}">
                <a16:creationId xmlns:a16="http://schemas.microsoft.com/office/drawing/2014/main" id="{286D5532-F230-AF49-A8B4-ED228AD1005E}"/>
              </a:ext>
            </a:extLst>
          </p:cNvPr>
          <p:cNvSpPr>
            <a:spLocks noGrp="1" noChangeArrowheads="1"/>
          </p:cNvSpPr>
          <p:nvPr>
            <p:ph type="sldNum" sz="quarter" idx="4"/>
          </p:nvPr>
        </p:nvSpPr>
        <p:spPr/>
        <p:txBody>
          <a:bodyPr/>
          <a:lstStyle>
            <a:lvl1pPr>
              <a:defRPr/>
            </a:lvl1pPr>
          </a:lstStyle>
          <a:p>
            <a:fld id="{B3DFDAFF-7237-ED46-A1F0-AB991C74A148}" type="slidenum">
              <a:rPr lang="en-US" altLang="en-US"/>
              <a:pPr/>
              <a:t>‹#›</a:t>
            </a:fld>
            <a:endParaRPr lang="en-US" altLang="en-US"/>
          </a:p>
        </p:txBody>
      </p:sp>
      <p:sp>
        <p:nvSpPr>
          <p:cNvPr id="103431" name="Freeform 7">
            <a:extLst>
              <a:ext uri="{FF2B5EF4-FFF2-40B4-BE49-F238E27FC236}">
                <a16:creationId xmlns:a16="http://schemas.microsoft.com/office/drawing/2014/main" id="{C6193D30-7B44-DA4D-88B5-3308572AB1BD}"/>
              </a:ext>
            </a:extLst>
          </p:cNvPr>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2" name="Line 8">
            <a:extLst>
              <a:ext uri="{FF2B5EF4-FFF2-40B4-BE49-F238E27FC236}">
                <a16:creationId xmlns:a16="http://schemas.microsoft.com/office/drawing/2014/main" id="{6D9B40EA-E9D6-EC46-AEE4-4E98F7ADCFB1}"/>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499E9-57E1-FA43-B0D6-77EDC1A1EC7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56CF17F-0D74-3545-A784-F28143EC1FC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951F42-6EFC-2A46-8E88-8FD12E8FA37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8D14194-208B-DA4E-A73B-9E452055E6D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A1DACF6-A636-9F4B-8057-B85DBBF1A968}"/>
              </a:ext>
            </a:extLst>
          </p:cNvPr>
          <p:cNvSpPr>
            <a:spLocks noGrp="1"/>
          </p:cNvSpPr>
          <p:nvPr>
            <p:ph type="sldNum" sz="quarter" idx="12"/>
          </p:nvPr>
        </p:nvSpPr>
        <p:spPr/>
        <p:txBody>
          <a:bodyPr/>
          <a:lstStyle>
            <a:lvl1pPr>
              <a:defRPr/>
            </a:lvl1pPr>
          </a:lstStyle>
          <a:p>
            <a:fld id="{F086868E-21B6-F246-B31D-26E2B7BFCA43}" type="slidenum">
              <a:rPr lang="en-US" altLang="en-US"/>
              <a:pPr/>
              <a:t>‹#›</a:t>
            </a:fld>
            <a:endParaRPr lang="en-US" altLang="en-US"/>
          </a:p>
        </p:txBody>
      </p:sp>
    </p:spTree>
    <p:extLst>
      <p:ext uri="{BB962C8B-B14F-4D97-AF65-F5344CB8AC3E}">
        <p14:creationId xmlns:p14="http://schemas.microsoft.com/office/powerpoint/2010/main" val="1904587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D9C2A9-94D4-834F-9564-ECC785F22FAD}"/>
              </a:ext>
            </a:extLst>
          </p:cNvPr>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1957EF-FE6F-1A4B-82DC-20A5913119E4}"/>
              </a:ext>
            </a:extLst>
          </p:cNvPr>
          <p:cNvSpPr>
            <a:spLocks noGrp="1"/>
          </p:cNvSpPr>
          <p:nvPr>
            <p:ph type="body" orient="vert" idx="1"/>
          </p:nvPr>
        </p:nvSpPr>
        <p:spPr>
          <a:xfrm>
            <a:off x="457200" y="277813"/>
            <a:ext cx="6019800" cy="5853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A4736A-AB58-1544-833E-3623A0E60E9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8E1C384-32B7-8641-B14B-56EB6F98AC6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093A15C-4834-8348-867F-ADEE1B9FDE65}"/>
              </a:ext>
            </a:extLst>
          </p:cNvPr>
          <p:cNvSpPr>
            <a:spLocks noGrp="1"/>
          </p:cNvSpPr>
          <p:nvPr>
            <p:ph type="sldNum" sz="quarter" idx="12"/>
          </p:nvPr>
        </p:nvSpPr>
        <p:spPr/>
        <p:txBody>
          <a:bodyPr/>
          <a:lstStyle>
            <a:lvl1pPr>
              <a:defRPr/>
            </a:lvl1pPr>
          </a:lstStyle>
          <a:p>
            <a:fld id="{FAE40173-8C83-0F4A-94D1-62459D422D8D}" type="slidenum">
              <a:rPr lang="en-US" altLang="en-US"/>
              <a:pPr/>
              <a:t>‹#›</a:t>
            </a:fld>
            <a:endParaRPr lang="en-US" altLang="en-US"/>
          </a:p>
        </p:txBody>
      </p:sp>
    </p:spTree>
    <p:extLst>
      <p:ext uri="{BB962C8B-B14F-4D97-AF65-F5344CB8AC3E}">
        <p14:creationId xmlns:p14="http://schemas.microsoft.com/office/powerpoint/2010/main" val="2991654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A9A50-8A33-EA49-90AB-4B38A2C9EF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84BC58-8489-D847-BBB3-C2112DCCEF4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E708C1-9DAE-D24C-9303-845C4F87B07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3DBB4CA-EEFD-EE4A-9A58-81C41CFB535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9E355DB-EDB5-BE41-8D00-D00A5CDAFE3F}"/>
              </a:ext>
            </a:extLst>
          </p:cNvPr>
          <p:cNvSpPr>
            <a:spLocks noGrp="1"/>
          </p:cNvSpPr>
          <p:nvPr>
            <p:ph type="sldNum" sz="quarter" idx="12"/>
          </p:nvPr>
        </p:nvSpPr>
        <p:spPr/>
        <p:txBody>
          <a:bodyPr/>
          <a:lstStyle>
            <a:lvl1pPr>
              <a:defRPr/>
            </a:lvl1pPr>
          </a:lstStyle>
          <a:p>
            <a:fld id="{34FFBC19-43DA-2B4B-A167-11ECA47917ED}" type="slidenum">
              <a:rPr lang="en-US" altLang="en-US"/>
              <a:pPr/>
              <a:t>‹#›</a:t>
            </a:fld>
            <a:endParaRPr lang="en-US" altLang="en-US"/>
          </a:p>
        </p:txBody>
      </p:sp>
    </p:spTree>
    <p:extLst>
      <p:ext uri="{BB962C8B-B14F-4D97-AF65-F5344CB8AC3E}">
        <p14:creationId xmlns:p14="http://schemas.microsoft.com/office/powerpoint/2010/main" val="3294073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536E1-32A1-DC46-8A31-6CE46DBCF8E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D5DFD2-264D-C24C-8438-0CBCF12B6C3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D5EF5741-B16F-1643-AB9A-F17F39B4256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C26AC44-B404-E548-8BD7-95DCDD598EC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9FC23B8-DE31-F34E-828C-53CA4F849C86}"/>
              </a:ext>
            </a:extLst>
          </p:cNvPr>
          <p:cNvSpPr>
            <a:spLocks noGrp="1"/>
          </p:cNvSpPr>
          <p:nvPr>
            <p:ph type="sldNum" sz="quarter" idx="12"/>
          </p:nvPr>
        </p:nvSpPr>
        <p:spPr/>
        <p:txBody>
          <a:bodyPr/>
          <a:lstStyle>
            <a:lvl1pPr>
              <a:defRPr/>
            </a:lvl1pPr>
          </a:lstStyle>
          <a:p>
            <a:fld id="{E2804D72-0332-794B-B3B4-5DDB8D592F27}" type="slidenum">
              <a:rPr lang="en-US" altLang="en-US"/>
              <a:pPr/>
              <a:t>‹#›</a:t>
            </a:fld>
            <a:endParaRPr lang="en-US" altLang="en-US"/>
          </a:p>
        </p:txBody>
      </p:sp>
    </p:spTree>
    <p:extLst>
      <p:ext uri="{BB962C8B-B14F-4D97-AF65-F5344CB8AC3E}">
        <p14:creationId xmlns:p14="http://schemas.microsoft.com/office/powerpoint/2010/main" val="3167767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174AD-C502-E547-9899-6C42514DBB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74D891-BD72-AF4D-8121-6CAB97417CB0}"/>
              </a:ext>
            </a:extLst>
          </p:cNvPr>
          <p:cNvSpPr>
            <a:spLocks noGrp="1"/>
          </p:cNvSpPr>
          <p:nvPr>
            <p:ph sz="half" idx="1"/>
          </p:nvPr>
        </p:nvSpPr>
        <p:spPr>
          <a:xfrm>
            <a:off x="457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D3DA5A6-351E-B245-A1C7-29B479426E64}"/>
              </a:ext>
            </a:extLst>
          </p:cNvPr>
          <p:cNvSpPr>
            <a:spLocks noGrp="1"/>
          </p:cNvSpPr>
          <p:nvPr>
            <p:ph sz="half" idx="2"/>
          </p:nvPr>
        </p:nvSpPr>
        <p:spPr>
          <a:xfrm>
            <a:off x="4648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F158C4C-41DA-C343-8A15-7AD9C13DD97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7BF120E-2DCD-A343-9C30-D68960D739E8}"/>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3A7F9C9-5E7D-4A49-84EA-EF5A7CFC62C9}"/>
              </a:ext>
            </a:extLst>
          </p:cNvPr>
          <p:cNvSpPr>
            <a:spLocks noGrp="1"/>
          </p:cNvSpPr>
          <p:nvPr>
            <p:ph type="sldNum" sz="quarter" idx="12"/>
          </p:nvPr>
        </p:nvSpPr>
        <p:spPr/>
        <p:txBody>
          <a:bodyPr/>
          <a:lstStyle>
            <a:lvl1pPr>
              <a:defRPr/>
            </a:lvl1pPr>
          </a:lstStyle>
          <a:p>
            <a:fld id="{BFC6F37D-8644-4847-929A-6E8E94910A2A}" type="slidenum">
              <a:rPr lang="en-US" altLang="en-US"/>
              <a:pPr/>
              <a:t>‹#›</a:t>
            </a:fld>
            <a:endParaRPr lang="en-US" altLang="en-US"/>
          </a:p>
        </p:txBody>
      </p:sp>
    </p:spTree>
    <p:extLst>
      <p:ext uri="{BB962C8B-B14F-4D97-AF65-F5344CB8AC3E}">
        <p14:creationId xmlns:p14="http://schemas.microsoft.com/office/powerpoint/2010/main" val="4072187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EB986-9A69-9147-9055-D9665DDFA232}"/>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85E7FFC-7D13-824F-ACD1-2F25C4E70D1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91D0F5-9DCF-8F4C-8C40-5A47D1ACD43C}"/>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6BCDBB-5045-9042-9788-EA691550F8E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1DD50BD-CD60-5B4F-B702-857B5F5C5967}"/>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8015416-0976-A340-B5CC-978DE1A51F71}"/>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B1BABA2E-4AF7-A449-AA93-0E9089A9B8CD}"/>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3F79F7AF-143D-D84A-866B-D99CD1CE35F9}"/>
              </a:ext>
            </a:extLst>
          </p:cNvPr>
          <p:cNvSpPr>
            <a:spLocks noGrp="1"/>
          </p:cNvSpPr>
          <p:nvPr>
            <p:ph type="sldNum" sz="quarter" idx="12"/>
          </p:nvPr>
        </p:nvSpPr>
        <p:spPr/>
        <p:txBody>
          <a:bodyPr/>
          <a:lstStyle>
            <a:lvl1pPr>
              <a:defRPr/>
            </a:lvl1pPr>
          </a:lstStyle>
          <a:p>
            <a:fld id="{EEDC9160-33E5-F345-A652-9F2AC9E87CA4}" type="slidenum">
              <a:rPr lang="en-US" altLang="en-US"/>
              <a:pPr/>
              <a:t>‹#›</a:t>
            </a:fld>
            <a:endParaRPr lang="en-US" altLang="en-US"/>
          </a:p>
        </p:txBody>
      </p:sp>
    </p:spTree>
    <p:extLst>
      <p:ext uri="{BB962C8B-B14F-4D97-AF65-F5344CB8AC3E}">
        <p14:creationId xmlns:p14="http://schemas.microsoft.com/office/powerpoint/2010/main" val="2861510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723BC-0DC1-974A-80FD-835F5DFFF9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4AA61E9-9CDD-BC4E-B164-2BBBD474EC7E}"/>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A4E64E54-B07E-CC43-A95A-5E704EDE35B8}"/>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F5C4E97D-04A1-5D40-AAD5-E2F14C123DFC}"/>
              </a:ext>
            </a:extLst>
          </p:cNvPr>
          <p:cNvSpPr>
            <a:spLocks noGrp="1"/>
          </p:cNvSpPr>
          <p:nvPr>
            <p:ph type="sldNum" sz="quarter" idx="12"/>
          </p:nvPr>
        </p:nvSpPr>
        <p:spPr/>
        <p:txBody>
          <a:bodyPr/>
          <a:lstStyle>
            <a:lvl1pPr>
              <a:defRPr/>
            </a:lvl1pPr>
          </a:lstStyle>
          <a:p>
            <a:fld id="{67F5E339-7CE5-5C4A-AD5E-DFA168F23980}" type="slidenum">
              <a:rPr lang="en-US" altLang="en-US"/>
              <a:pPr/>
              <a:t>‹#›</a:t>
            </a:fld>
            <a:endParaRPr lang="en-US" altLang="en-US"/>
          </a:p>
        </p:txBody>
      </p:sp>
    </p:spTree>
    <p:extLst>
      <p:ext uri="{BB962C8B-B14F-4D97-AF65-F5344CB8AC3E}">
        <p14:creationId xmlns:p14="http://schemas.microsoft.com/office/powerpoint/2010/main" val="2618888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2A786D-6C48-244A-9844-6A2F8A731F93}"/>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3DF3E19A-F691-F347-AA79-40F4ABF62DA9}"/>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8721CD96-85D4-6F40-87CB-43DDBCF4C9A7}"/>
              </a:ext>
            </a:extLst>
          </p:cNvPr>
          <p:cNvSpPr>
            <a:spLocks noGrp="1"/>
          </p:cNvSpPr>
          <p:nvPr>
            <p:ph type="sldNum" sz="quarter" idx="12"/>
          </p:nvPr>
        </p:nvSpPr>
        <p:spPr/>
        <p:txBody>
          <a:bodyPr/>
          <a:lstStyle>
            <a:lvl1pPr>
              <a:defRPr/>
            </a:lvl1pPr>
          </a:lstStyle>
          <a:p>
            <a:fld id="{E8B3875E-0408-DD48-A571-CAA7F6B2363A}" type="slidenum">
              <a:rPr lang="en-US" altLang="en-US"/>
              <a:pPr/>
              <a:t>‹#›</a:t>
            </a:fld>
            <a:endParaRPr lang="en-US" altLang="en-US"/>
          </a:p>
        </p:txBody>
      </p:sp>
    </p:spTree>
    <p:extLst>
      <p:ext uri="{BB962C8B-B14F-4D97-AF65-F5344CB8AC3E}">
        <p14:creationId xmlns:p14="http://schemas.microsoft.com/office/powerpoint/2010/main" val="2121080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349A0-DF26-2A40-A234-E9C433C9E56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53C1A9A-D69B-074D-9DB1-80A47BC54DB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5CB4085-BC78-0A43-92A5-3AD4AACA303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005D20B-7724-9646-A180-70FC042B6CB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139E4402-CF41-C741-AD12-5EBE14CCAE8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6363B1F-D090-344F-AE4B-C0F63EAD9234}"/>
              </a:ext>
            </a:extLst>
          </p:cNvPr>
          <p:cNvSpPr>
            <a:spLocks noGrp="1"/>
          </p:cNvSpPr>
          <p:nvPr>
            <p:ph type="sldNum" sz="quarter" idx="12"/>
          </p:nvPr>
        </p:nvSpPr>
        <p:spPr/>
        <p:txBody>
          <a:bodyPr/>
          <a:lstStyle>
            <a:lvl1pPr>
              <a:defRPr/>
            </a:lvl1pPr>
          </a:lstStyle>
          <a:p>
            <a:fld id="{1A9FC284-3284-C047-A69A-BE75637A4A8A}" type="slidenum">
              <a:rPr lang="en-US" altLang="en-US"/>
              <a:pPr/>
              <a:t>‹#›</a:t>
            </a:fld>
            <a:endParaRPr lang="en-US" altLang="en-US"/>
          </a:p>
        </p:txBody>
      </p:sp>
    </p:spTree>
    <p:extLst>
      <p:ext uri="{BB962C8B-B14F-4D97-AF65-F5344CB8AC3E}">
        <p14:creationId xmlns:p14="http://schemas.microsoft.com/office/powerpoint/2010/main" val="1878347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A69C-6DE4-A74B-9990-23E5CBCE02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2163EE-8FB8-1546-A812-BC0E0786F42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283FC5B-5EB8-A947-9AC2-C89D15C7803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E3D1FDA-C7AF-B445-A6E4-16C93F8F435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1095097-BF0C-7C43-B101-DD97F9F67611}"/>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76281E2-3A3D-254C-9ED8-FFD3681AB925}"/>
              </a:ext>
            </a:extLst>
          </p:cNvPr>
          <p:cNvSpPr>
            <a:spLocks noGrp="1"/>
          </p:cNvSpPr>
          <p:nvPr>
            <p:ph type="sldNum" sz="quarter" idx="12"/>
          </p:nvPr>
        </p:nvSpPr>
        <p:spPr/>
        <p:txBody>
          <a:bodyPr/>
          <a:lstStyle>
            <a:lvl1pPr>
              <a:defRPr/>
            </a:lvl1pPr>
          </a:lstStyle>
          <a:p>
            <a:fld id="{E609A016-70EA-2C4A-B3AA-53FDEC8860DD}" type="slidenum">
              <a:rPr lang="en-US" altLang="en-US"/>
              <a:pPr/>
              <a:t>‹#›</a:t>
            </a:fld>
            <a:endParaRPr lang="en-US" altLang="en-US"/>
          </a:p>
        </p:txBody>
      </p:sp>
    </p:spTree>
    <p:extLst>
      <p:ext uri="{BB962C8B-B14F-4D97-AF65-F5344CB8AC3E}">
        <p14:creationId xmlns:p14="http://schemas.microsoft.com/office/powerpoint/2010/main" val="2000764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01A3ED97-F98C-FA45-B439-AE1F893FC8F7}"/>
              </a:ext>
            </a:extLst>
          </p:cNvPr>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403" name="Rectangle 3">
            <a:extLst>
              <a:ext uri="{FF2B5EF4-FFF2-40B4-BE49-F238E27FC236}">
                <a16:creationId xmlns:a16="http://schemas.microsoft.com/office/drawing/2014/main" id="{6AF9BEB7-9CC7-7249-A0A0-D061A320CA43}"/>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404" name="Rectangle 4">
            <a:extLst>
              <a:ext uri="{FF2B5EF4-FFF2-40B4-BE49-F238E27FC236}">
                <a16:creationId xmlns:a16="http://schemas.microsoft.com/office/drawing/2014/main" id="{C44AD494-2BB7-D149-81C8-53A0D6B38463}"/>
              </a:ext>
            </a:extLst>
          </p:cNvPr>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102405" name="Rectangle 5">
            <a:extLst>
              <a:ext uri="{FF2B5EF4-FFF2-40B4-BE49-F238E27FC236}">
                <a16:creationId xmlns:a16="http://schemas.microsoft.com/office/drawing/2014/main" id="{B4F80A90-C30D-0B4C-AB5A-9C68629975F6}"/>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102406" name="Rectangle 6">
            <a:extLst>
              <a:ext uri="{FF2B5EF4-FFF2-40B4-BE49-F238E27FC236}">
                <a16:creationId xmlns:a16="http://schemas.microsoft.com/office/drawing/2014/main" id="{724CABBF-B603-9045-9CF5-8F32E758D08D}"/>
              </a:ext>
            </a:extLst>
          </p:cNvPr>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1502E594-9BA7-5449-BF5D-614E726EB83B}" type="slidenum">
              <a:rPr lang="en-US" altLang="en-US"/>
              <a:pPr/>
              <a:t>‹#›</a:t>
            </a:fld>
            <a:endParaRPr lang="en-US" altLang="en-US"/>
          </a:p>
        </p:txBody>
      </p:sp>
      <p:sp>
        <p:nvSpPr>
          <p:cNvPr id="102407" name="Freeform 7">
            <a:extLst>
              <a:ext uri="{FF2B5EF4-FFF2-40B4-BE49-F238E27FC236}">
                <a16:creationId xmlns:a16="http://schemas.microsoft.com/office/drawing/2014/main" id="{E1691D3E-E982-A044-944D-5B430349EE19}"/>
              </a:ext>
            </a:extLst>
          </p:cNvPr>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08" name="Line 8">
            <a:extLst>
              <a:ext uri="{FF2B5EF4-FFF2-40B4-BE49-F238E27FC236}">
                <a16:creationId xmlns:a16="http://schemas.microsoft.com/office/drawing/2014/main" id="{AFB53121-447B-8742-8003-746D8FF78B28}"/>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4200" kern="1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2pPr>
      <a:lvl3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3pPr>
      <a:lvl4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4pPr>
      <a:lvl5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5pPr>
      <a:lvl6pPr marL="4572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kern="12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kern="1200">
          <a:solidFill>
            <a:schemeClr val="tx1"/>
          </a:solidFill>
          <a:latin typeface="+mn-lt"/>
          <a:ea typeface="+mn-ea"/>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kern="1200">
          <a:solidFill>
            <a:schemeClr val="tx1"/>
          </a:solidFill>
          <a:latin typeface="+mn-lt"/>
          <a:ea typeface="+mn-ea"/>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kern="1200">
          <a:solidFill>
            <a:schemeClr val="tx1"/>
          </a:solidFill>
          <a:latin typeface="+mn-lt"/>
          <a:ea typeface="+mn-ea"/>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RG048">
            <a:extLst>
              <a:ext uri="{FF2B5EF4-FFF2-40B4-BE49-F238E27FC236}">
                <a16:creationId xmlns:a16="http://schemas.microsoft.com/office/drawing/2014/main" id="{2578716C-70FC-D340-B930-4E9AF5AE8C7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004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1">
            <a:extLst>
              <a:ext uri="{FF2B5EF4-FFF2-40B4-BE49-F238E27FC236}">
                <a16:creationId xmlns:a16="http://schemas.microsoft.com/office/drawing/2014/main" id="{37D01ABA-C557-5142-BE3A-6C418FE582E3}"/>
              </a:ext>
            </a:extLst>
          </p:cNvPr>
          <p:cNvSpPr>
            <a:spLocks noChangeArrowheads="1"/>
          </p:cNvSpPr>
          <p:nvPr/>
        </p:nvSpPr>
        <p:spPr bwMode="auto">
          <a:xfrm>
            <a:off x="2057400" y="3276600"/>
            <a:ext cx="7086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altLang="en-US" sz="2400" b="1"/>
              <a:t>Lesson 10</a:t>
            </a:r>
          </a:p>
          <a:p>
            <a:pPr algn="ctr">
              <a:lnSpc>
                <a:spcPct val="90000"/>
              </a:lnSpc>
            </a:pPr>
            <a:r>
              <a:rPr lang="en-US" altLang="en-US" sz="2400" b="1"/>
              <a:t>Points to Remember</a:t>
            </a:r>
          </a:p>
          <a:p>
            <a:pPr algn="ctr">
              <a:lnSpc>
                <a:spcPct val="90000"/>
              </a:lnSpc>
            </a:pPr>
            <a:r>
              <a:rPr lang="en-US" altLang="en-US" sz="2400" b="1"/>
              <a:t>by Ralph V. Reynolds</a:t>
            </a:r>
          </a:p>
          <a:p>
            <a:pPr algn="ctr">
              <a:lnSpc>
                <a:spcPct val="90000"/>
              </a:lnSpc>
            </a:pPr>
            <a:r>
              <a:rPr lang="en-US" altLang="en-US" sz="2400" b="1"/>
              <a:t>	</a:t>
            </a:r>
          </a:p>
          <a:p>
            <a:pPr algn="ctr">
              <a:lnSpc>
                <a:spcPct val="90000"/>
              </a:lnSpc>
            </a:pPr>
            <a:r>
              <a:rPr lang="en-US" altLang="en-US" sz="2400" b="1"/>
              <a:t>Global Association of Theological Studies</a:t>
            </a:r>
          </a:p>
        </p:txBody>
      </p:sp>
      <p:sp>
        <p:nvSpPr>
          <p:cNvPr id="2060" name="Rectangle 12">
            <a:extLst>
              <a:ext uri="{FF2B5EF4-FFF2-40B4-BE49-F238E27FC236}">
                <a16:creationId xmlns:a16="http://schemas.microsoft.com/office/drawing/2014/main" id="{BD5A04F5-2271-7E4A-9BFA-6DCBC316D0D4}"/>
              </a:ext>
            </a:extLst>
          </p:cNvPr>
          <p:cNvSpPr>
            <a:spLocks noChangeArrowheads="1"/>
          </p:cNvSpPr>
          <p:nvPr/>
        </p:nvSpPr>
        <p:spPr bwMode="auto">
          <a:xfrm>
            <a:off x="3429000" y="76200"/>
            <a:ext cx="50292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4800" b="1"/>
              <a:t>Evangelism 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60">
                                            <p:txEl>
                                              <p:pRg st="0" end="0"/>
                                            </p:txEl>
                                          </p:spTgt>
                                        </p:tgtEl>
                                        <p:attrNameLst>
                                          <p:attrName>style.visibility</p:attrName>
                                        </p:attrNameLst>
                                      </p:cBhvr>
                                      <p:to>
                                        <p:strVal val="visible"/>
                                      </p:to>
                                    </p:set>
                                    <p:animEffect transition="in" filter="box(in)">
                                      <p:cBhvr>
                                        <p:cTn id="7" dur="500"/>
                                        <p:tgtEl>
                                          <p:spTgt spid="2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box(in)">
                                      <p:cBhvr>
                                        <p:cTn id="12"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1" name="Picture 9" descr="world_evangelism_">
            <a:extLst>
              <a:ext uri="{FF2B5EF4-FFF2-40B4-BE49-F238E27FC236}">
                <a16:creationId xmlns:a16="http://schemas.microsoft.com/office/drawing/2014/main" id="{F7AD703C-1CF4-374B-B6A3-38AF88C64800}"/>
              </a:ext>
            </a:extLst>
          </p:cNvPr>
          <p:cNvPicPr>
            <a:picLocks noChangeAspect="1" noChangeArrowheads="1"/>
          </p:cNvPicPr>
          <p:nvPr/>
        </p:nvPicPr>
        <p:blipFill>
          <a:blip r:embed="rId2">
            <a:lum bright="6000"/>
            <a:extLst>
              <a:ext uri="{28A0092B-C50C-407E-A947-70E740481C1C}">
                <a14:useLocalDpi xmlns:a14="http://schemas.microsoft.com/office/drawing/2010/main"/>
              </a:ext>
            </a:extLst>
          </a:blip>
          <a:srcRect/>
          <a:stretch>
            <a:fillRect/>
          </a:stretch>
        </p:blipFill>
        <p:spPr bwMode="auto">
          <a:xfrm>
            <a:off x="5105400" y="3154363"/>
            <a:ext cx="4038600" cy="3779837"/>
          </a:xfrm>
          <a:prstGeom prst="rect">
            <a:avLst/>
          </a:prstGeom>
          <a:noFill/>
          <a:extLst>
            <a:ext uri="{909E8E84-426E-40DD-AFC4-6F175D3DCCD1}">
              <a14:hiddenFill xmlns:a14="http://schemas.microsoft.com/office/drawing/2010/main">
                <a:solidFill>
                  <a:srgbClr val="FFFFFF"/>
                </a:solidFill>
              </a14:hiddenFill>
            </a:ext>
          </a:extLst>
        </p:spPr>
      </p:pic>
      <p:sp>
        <p:nvSpPr>
          <p:cNvPr id="74777" name="Rectangle 25">
            <a:extLst>
              <a:ext uri="{FF2B5EF4-FFF2-40B4-BE49-F238E27FC236}">
                <a16:creationId xmlns:a16="http://schemas.microsoft.com/office/drawing/2014/main" id="{C429F127-8316-7C4D-9CF5-84E244D4ED80}"/>
              </a:ext>
            </a:extLst>
          </p:cNvPr>
          <p:cNvSpPr>
            <a:spLocks noChangeArrowheads="1"/>
          </p:cNvSpPr>
          <p:nvPr/>
        </p:nvSpPr>
        <p:spPr bwMode="auto">
          <a:xfrm>
            <a:off x="304800" y="152400"/>
            <a:ext cx="83058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11. Do not wait for impressions. The Holy Spirit often does impress us specially, but we ought not to wait for such impressions.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12. Do not leave one good </a:t>
            </a:r>
          </a:p>
          <a:p>
            <a:pPr>
              <a:buFont typeface="Wingdings" pitchFamily="2" charset="2"/>
              <a:buNone/>
            </a:pPr>
            <a:r>
              <a:rPr lang="en-US" altLang="en-US" sz="3200" b="1">
                <a:latin typeface="Constantia" panose="02030602050306030303" pitchFamily="18" charset="0"/>
              </a:rPr>
              <a:t>	case for another. </a:t>
            </a:r>
          </a:p>
          <a:p>
            <a:pPr>
              <a:buFont typeface="Wingdings" pitchFamily="2" charset="2"/>
              <a:buNone/>
            </a:pPr>
            <a:r>
              <a:rPr lang="en-US" altLang="en-US" sz="3200" b="1">
                <a:latin typeface="Constantia" panose="02030602050306030303" pitchFamily="18" charset="0"/>
              </a:rPr>
              <a:t>	Land your fish first </a:t>
            </a:r>
          </a:p>
          <a:p>
            <a:pPr>
              <a:buFont typeface="Wingdings" pitchFamily="2" charset="2"/>
              <a:buNone/>
            </a:pPr>
            <a:r>
              <a:rPr lang="en-US" altLang="en-US" sz="3200" b="1">
                <a:latin typeface="Constantia" panose="02030602050306030303" pitchFamily="18" charset="0"/>
              </a:rPr>
              <a:t>	if possible, then </a:t>
            </a:r>
          </a:p>
          <a:p>
            <a:pPr>
              <a:buFont typeface="Wingdings" pitchFamily="2" charset="2"/>
              <a:buNone/>
            </a:pPr>
            <a:r>
              <a:rPr lang="en-US" altLang="en-US" sz="3200" b="1">
                <a:latin typeface="Constantia" panose="02030602050306030303" pitchFamily="18" charset="0"/>
              </a:rPr>
              <a:t>	bait and look after </a:t>
            </a:r>
          </a:p>
          <a:p>
            <a:pPr>
              <a:buFont typeface="Wingdings" pitchFamily="2" charset="2"/>
              <a:buNone/>
            </a:pPr>
            <a:r>
              <a:rPr lang="en-US" altLang="en-US" sz="3200" b="1">
                <a:latin typeface="Constantia" panose="02030602050306030303" pitchFamily="18" charset="0"/>
              </a:rPr>
              <a:t>	other lines.</a:t>
            </a:r>
          </a:p>
        </p:txBody>
      </p:sp>
      <p:sp>
        <p:nvSpPr>
          <p:cNvPr id="74779" name="Text Box 27">
            <a:extLst>
              <a:ext uri="{FF2B5EF4-FFF2-40B4-BE49-F238E27FC236}">
                <a16:creationId xmlns:a16="http://schemas.microsoft.com/office/drawing/2014/main" id="{80D6505C-9823-714D-BD13-106F9F44ECF9}"/>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77">
                                            <p:txEl>
                                              <p:pRg st="0" end="0"/>
                                            </p:txEl>
                                          </p:spTgt>
                                        </p:tgtEl>
                                        <p:attrNameLst>
                                          <p:attrName>style.visibility</p:attrName>
                                        </p:attrNameLst>
                                      </p:cBhvr>
                                      <p:to>
                                        <p:strVal val="visible"/>
                                      </p:to>
                                    </p:set>
                                    <p:animEffect transition="in" filter="box(in)">
                                      <p:cBhvr>
                                        <p:cTn id="7" dur="500"/>
                                        <p:tgtEl>
                                          <p:spTgt spid="7477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74777">
                                            <p:txEl>
                                              <p:pRg st="2" end="2"/>
                                            </p:txEl>
                                          </p:spTgt>
                                        </p:tgtEl>
                                        <p:attrNameLst>
                                          <p:attrName>style.visibility</p:attrName>
                                        </p:attrNameLst>
                                      </p:cBhvr>
                                      <p:to>
                                        <p:strVal val="visible"/>
                                      </p:to>
                                    </p:set>
                                    <p:animEffect transition="in" filter="box(in)">
                                      <p:cBhvr>
                                        <p:cTn id="12" dur="500"/>
                                        <p:tgtEl>
                                          <p:spTgt spid="7477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77" grpId="0" uiExpand="1"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a:extLst>
              <a:ext uri="{FF2B5EF4-FFF2-40B4-BE49-F238E27FC236}">
                <a16:creationId xmlns:a16="http://schemas.microsoft.com/office/drawing/2014/main" id="{1FCC0012-FA65-E145-BE8C-6EBC286CE1CC}"/>
              </a:ext>
            </a:extLst>
          </p:cNvPr>
          <p:cNvSpPr>
            <a:spLocks noGrp="1" noChangeArrowheads="1"/>
          </p:cNvSpPr>
          <p:nvPr>
            <p:ph type="body" idx="1"/>
          </p:nvPr>
        </p:nvSpPr>
        <p:spPr>
          <a:xfrm>
            <a:off x="2819400" y="1371600"/>
            <a:ext cx="6324600" cy="7543800"/>
          </a:xfrm>
        </p:spPr>
        <p:txBody>
          <a:bodyPr/>
          <a:lstStyle/>
          <a:p>
            <a:pPr>
              <a:buFont typeface="Wingdings" pitchFamily="2" charset="2"/>
              <a:buNone/>
            </a:pPr>
            <a:r>
              <a:rPr lang="en-US" altLang="en-US" sz="3200" b="1">
                <a:latin typeface="Constantia" panose="02030602050306030303" pitchFamily="18" charset="0"/>
              </a:rPr>
              <a:t>	13. Do not talk too loudly.</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14. Do not tell seekers to go home and think it over. Bring them to a decision and repentance if possible.</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a:t>
            </a:r>
          </a:p>
        </p:txBody>
      </p:sp>
      <p:pic>
        <p:nvPicPr>
          <p:cNvPr id="97297" name="Picture 17" descr="1336835_24680749">
            <a:extLst>
              <a:ext uri="{FF2B5EF4-FFF2-40B4-BE49-F238E27FC236}">
                <a16:creationId xmlns:a16="http://schemas.microsoft.com/office/drawing/2014/main" id="{D1B9A63C-295A-CA40-8D31-11385EF02D0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0" y="0"/>
            <a:ext cx="3276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7301" name="Text Box 21">
            <a:extLst>
              <a:ext uri="{FF2B5EF4-FFF2-40B4-BE49-F238E27FC236}">
                <a16:creationId xmlns:a16="http://schemas.microsoft.com/office/drawing/2014/main" id="{DD219D7D-9492-BB4E-965C-FC17B517A22B}"/>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checkerboard(across)">
                                      <p:cBhvr>
                                        <p:cTn id="7" dur="500"/>
                                        <p:tgtEl>
                                          <p:spTgt spid="972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97283">
                                            <p:txEl>
                                              <p:pRg st="2" end="2"/>
                                            </p:txEl>
                                          </p:spTgt>
                                        </p:tgtEl>
                                        <p:attrNameLst>
                                          <p:attrName>style.visibility</p:attrName>
                                        </p:attrNameLst>
                                      </p:cBhvr>
                                      <p:to>
                                        <p:strVal val="visible"/>
                                      </p:to>
                                    </p:set>
                                    <p:animEffect transition="in" filter="checkerboard(across)">
                                      <p:cBhvr>
                                        <p:cTn id="12" dur="500"/>
                                        <p:tgtEl>
                                          <p:spTgt spid="972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6" name="Text Box 16">
            <a:extLst>
              <a:ext uri="{FF2B5EF4-FFF2-40B4-BE49-F238E27FC236}">
                <a16:creationId xmlns:a16="http://schemas.microsoft.com/office/drawing/2014/main" id="{0C95631B-E88D-2D43-8B73-4F05533FEC71}"/>
              </a:ext>
            </a:extLst>
          </p:cNvPr>
          <p:cNvSpPr txBox="1">
            <a:spLocks noChangeArrowheads="1"/>
          </p:cNvSpPr>
          <p:nvPr/>
        </p:nvSpPr>
        <p:spPr bwMode="auto">
          <a:xfrm>
            <a:off x="-381000" y="1524000"/>
            <a:ext cx="9525000" cy="350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r>
              <a:rPr lang="en-US" altLang="en-US" sz="3200" b="1">
                <a:latin typeface="Constantia" panose="02030602050306030303" pitchFamily="18" charset="0"/>
              </a:rPr>
              <a:t>	1. Do not compete with any other church group.</a:t>
            </a:r>
          </a:p>
          <a:p>
            <a:pPr lvl="1"/>
            <a:endParaRPr lang="en-US" altLang="en-US" sz="3200" b="1">
              <a:latin typeface="Constantia" panose="02030602050306030303" pitchFamily="18" charset="0"/>
            </a:endParaRPr>
          </a:p>
          <a:p>
            <a:pPr lvl="1"/>
            <a:r>
              <a:rPr lang="en-US" altLang="en-US" sz="3200" b="1">
                <a:latin typeface="Constantia" panose="02030602050306030303" pitchFamily="18" charset="0"/>
              </a:rPr>
              <a:t>	2. Do not attempt to build a work for yourself or around your own personality. Your 	own personal interest must be laid to one side.</a:t>
            </a:r>
          </a:p>
        </p:txBody>
      </p:sp>
      <p:pic>
        <p:nvPicPr>
          <p:cNvPr id="81942" name="Picture 22" descr="1020457_31940417">
            <a:extLst>
              <a:ext uri="{FF2B5EF4-FFF2-40B4-BE49-F238E27FC236}">
                <a16:creationId xmlns:a16="http://schemas.microsoft.com/office/drawing/2014/main" id="{F38746D9-FC56-0946-A2F8-44D7960378D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029200"/>
            <a:ext cx="9144000" cy="2133600"/>
          </a:xfrm>
          <a:prstGeom prst="rect">
            <a:avLst/>
          </a:prstGeom>
          <a:noFill/>
          <a:extLst>
            <a:ext uri="{909E8E84-426E-40DD-AFC4-6F175D3DCCD1}">
              <a14:hiddenFill xmlns:a14="http://schemas.microsoft.com/office/drawing/2010/main">
                <a:solidFill>
                  <a:srgbClr val="FFFFFF"/>
                </a:solidFill>
              </a14:hiddenFill>
            </a:ext>
          </a:extLst>
        </p:spPr>
      </p:pic>
      <p:sp>
        <p:nvSpPr>
          <p:cNvPr id="81944" name="Rectangle 24">
            <a:extLst>
              <a:ext uri="{FF2B5EF4-FFF2-40B4-BE49-F238E27FC236}">
                <a16:creationId xmlns:a16="http://schemas.microsoft.com/office/drawing/2014/main" id="{FC6FA995-EDAC-2747-85DB-7E823E50AECE}"/>
              </a:ext>
            </a:extLst>
          </p:cNvPr>
          <p:cNvSpPr>
            <a:spLocks noChangeArrowheads="1"/>
          </p:cNvSpPr>
          <p:nvPr/>
        </p:nvSpPr>
        <p:spPr bwMode="auto">
          <a:xfrm>
            <a:off x="457200" y="30480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Some Pointers to Remember</a:t>
            </a:r>
          </a:p>
        </p:txBody>
      </p:sp>
      <p:sp>
        <p:nvSpPr>
          <p:cNvPr id="81945" name="Text Box 25">
            <a:extLst>
              <a:ext uri="{FF2B5EF4-FFF2-40B4-BE49-F238E27FC236}">
                <a16:creationId xmlns:a16="http://schemas.microsoft.com/office/drawing/2014/main" id="{102D9036-595A-694C-8122-57478B99AB27}"/>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44"/>
                                        </p:tgtEl>
                                        <p:attrNameLst>
                                          <p:attrName>style.visibility</p:attrName>
                                        </p:attrNameLst>
                                      </p:cBhvr>
                                      <p:to>
                                        <p:strVal val="visible"/>
                                      </p:to>
                                    </p:set>
                                    <p:anim calcmode="lin" valueType="num">
                                      <p:cBhvr additive="base">
                                        <p:cTn id="7" dur="500" fill="hold"/>
                                        <p:tgtEl>
                                          <p:spTgt spid="81944"/>
                                        </p:tgtEl>
                                        <p:attrNameLst>
                                          <p:attrName>ppt_x</p:attrName>
                                        </p:attrNameLst>
                                      </p:cBhvr>
                                      <p:tavLst>
                                        <p:tav tm="0">
                                          <p:val>
                                            <p:strVal val="#ppt_x"/>
                                          </p:val>
                                        </p:tav>
                                        <p:tav tm="100000">
                                          <p:val>
                                            <p:strVal val="#ppt_x"/>
                                          </p:val>
                                        </p:tav>
                                      </p:tavLst>
                                    </p:anim>
                                    <p:anim calcmode="lin" valueType="num">
                                      <p:cBhvr additive="base">
                                        <p:cTn id="8" dur="500" fill="hold"/>
                                        <p:tgtEl>
                                          <p:spTgt spid="8194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81936">
                                            <p:txEl>
                                              <p:pRg st="0" end="0"/>
                                            </p:txEl>
                                          </p:spTgt>
                                        </p:tgtEl>
                                        <p:attrNameLst>
                                          <p:attrName>style.visibility</p:attrName>
                                        </p:attrNameLst>
                                      </p:cBhvr>
                                      <p:to>
                                        <p:strVal val="visible"/>
                                      </p:to>
                                    </p:set>
                                    <p:animEffect transition="in" filter="checkerboard(across)">
                                      <p:cBhvr>
                                        <p:cTn id="13" dur="500"/>
                                        <p:tgtEl>
                                          <p:spTgt spid="81936">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nodeType="clickEffect">
                                  <p:stCondLst>
                                    <p:cond delay="0"/>
                                  </p:stCondLst>
                                  <p:childTnLst>
                                    <p:set>
                                      <p:cBhvr>
                                        <p:cTn id="17" dur="1" fill="hold">
                                          <p:stCondLst>
                                            <p:cond delay="0"/>
                                          </p:stCondLst>
                                        </p:cTn>
                                        <p:tgtEl>
                                          <p:spTgt spid="81936">
                                            <p:txEl>
                                              <p:pRg st="2" end="2"/>
                                            </p:txEl>
                                          </p:spTgt>
                                        </p:tgtEl>
                                        <p:attrNameLst>
                                          <p:attrName>style.visibility</p:attrName>
                                        </p:attrNameLst>
                                      </p:cBhvr>
                                      <p:to>
                                        <p:strVal val="visible"/>
                                      </p:to>
                                    </p:set>
                                    <p:animEffect transition="in" filter="checkerboard(across)">
                                      <p:cBhvr>
                                        <p:cTn id="18" dur="500"/>
                                        <p:tgtEl>
                                          <p:spTgt spid="819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2" name="Picture 2" descr="Bible in pew">
            <a:extLst>
              <a:ext uri="{FF2B5EF4-FFF2-40B4-BE49-F238E27FC236}">
                <a16:creationId xmlns:a16="http://schemas.microsoft.com/office/drawing/2014/main" id="{31891815-E8DF-C94C-B469-B6041846E37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953000"/>
            <a:ext cx="9144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33123" name="Rectangle 3">
            <a:extLst>
              <a:ext uri="{FF2B5EF4-FFF2-40B4-BE49-F238E27FC236}">
                <a16:creationId xmlns:a16="http://schemas.microsoft.com/office/drawing/2014/main" id="{C5B6329A-1450-4F47-926E-FBC41A6B1585}"/>
              </a:ext>
            </a:extLst>
          </p:cNvPr>
          <p:cNvSpPr>
            <a:spLocks noChangeArrowheads="1"/>
          </p:cNvSpPr>
          <p:nvPr/>
        </p:nvSpPr>
        <p:spPr bwMode="auto">
          <a:xfrm>
            <a:off x="457200" y="381000"/>
            <a:ext cx="8458200"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t>3. Do not try to vindicate yourself or to permit yourself to be made an issue.</a:t>
            </a:r>
          </a:p>
          <a:p>
            <a:endParaRPr lang="en-US" altLang="en-US" sz="3200" b="1"/>
          </a:p>
          <a:p>
            <a:r>
              <a:rPr lang="en-US" altLang="en-US" sz="3200" b="1"/>
              <a:t>4. Do not try to drive people. You cannot force and compel people to make decisions for Christ.</a:t>
            </a:r>
          </a:p>
          <a:p>
            <a:endParaRPr lang="en-US" altLang="en-US" sz="3200" b="1"/>
          </a:p>
          <a:p>
            <a:r>
              <a:rPr lang="en-US" altLang="en-US" sz="3200" b="1"/>
              <a:t>5. As far as possible, avoid arguments.</a:t>
            </a:r>
          </a:p>
        </p:txBody>
      </p:sp>
      <p:sp>
        <p:nvSpPr>
          <p:cNvPr id="133124" name="Text Box 4">
            <a:extLst>
              <a:ext uri="{FF2B5EF4-FFF2-40B4-BE49-F238E27FC236}">
                <a16:creationId xmlns:a16="http://schemas.microsoft.com/office/drawing/2014/main" id="{8961230F-A4A9-A14C-A128-B546C5E1D2BA}"/>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Effect transition="in" filter="dissolve">
                                      <p:cBhvr>
                                        <p:cTn id="7" dur="500"/>
                                        <p:tgtEl>
                                          <p:spTgt spid="133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33123">
                                            <p:txEl>
                                              <p:pRg st="2" end="2"/>
                                            </p:txEl>
                                          </p:spTgt>
                                        </p:tgtEl>
                                        <p:attrNameLst>
                                          <p:attrName>style.visibility</p:attrName>
                                        </p:attrNameLst>
                                      </p:cBhvr>
                                      <p:to>
                                        <p:strVal val="visible"/>
                                      </p:to>
                                    </p:set>
                                    <p:animEffect transition="in" filter="dissolve">
                                      <p:cBhvr>
                                        <p:cTn id="12" dur="500"/>
                                        <p:tgtEl>
                                          <p:spTgt spid="13312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33123">
                                            <p:txEl>
                                              <p:pRg st="4" end="4"/>
                                            </p:txEl>
                                          </p:spTgt>
                                        </p:tgtEl>
                                        <p:attrNameLst>
                                          <p:attrName>style.visibility</p:attrName>
                                        </p:attrNameLst>
                                      </p:cBhvr>
                                      <p:to>
                                        <p:strVal val="visible"/>
                                      </p:to>
                                    </p:set>
                                    <p:animEffect transition="in" filter="dissolve">
                                      <p:cBhvr>
                                        <p:cTn id="17" dur="500"/>
                                        <p:tgtEl>
                                          <p:spTgt spid="133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6D79A861-3D47-3F49-9C3C-DEAD7EF9C293}"/>
              </a:ext>
            </a:extLst>
          </p:cNvPr>
          <p:cNvSpPr>
            <a:spLocks noGrp="1" noChangeArrowheads="1"/>
          </p:cNvSpPr>
          <p:nvPr>
            <p:ph type="body" idx="1"/>
          </p:nvPr>
        </p:nvSpPr>
        <p:spPr>
          <a:xfrm>
            <a:off x="152400" y="609600"/>
            <a:ext cx="7086600" cy="4225925"/>
          </a:xfrm>
          <a:noFill/>
          <a:ln/>
        </p:spPr>
        <p:txBody>
          <a:bodyPr/>
          <a:lstStyle/>
          <a:p>
            <a:pPr>
              <a:buFont typeface="Wingdings" pitchFamily="2" charset="2"/>
              <a:buNone/>
            </a:pPr>
            <a:r>
              <a:rPr lang="en-US" altLang="en-US" sz="3200" b="1">
                <a:latin typeface="Constantia" panose="02030602050306030303" pitchFamily="18" charset="0"/>
              </a:rPr>
              <a:t>	6. Do not set an unattainable goal. Keep your goals within reach and when you reach them, then you are encouraged, and those who work with you are willing and ready to set a higher goal.</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7. Have a great love for the soul with whom you are dealing.	</a:t>
            </a:r>
          </a:p>
        </p:txBody>
      </p:sp>
      <p:pic>
        <p:nvPicPr>
          <p:cNvPr id="134147" name="Picture 3" descr="1025504_77358648">
            <a:extLst>
              <a:ext uri="{FF2B5EF4-FFF2-40B4-BE49-F238E27FC236}">
                <a16:creationId xmlns:a16="http://schemas.microsoft.com/office/drawing/2014/main" id="{9DB569E3-DEE8-DA48-BFFB-548B10EC710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162800" y="0"/>
            <a:ext cx="1981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4148" name="Text Box 4">
            <a:extLst>
              <a:ext uri="{FF2B5EF4-FFF2-40B4-BE49-F238E27FC236}">
                <a16:creationId xmlns:a16="http://schemas.microsoft.com/office/drawing/2014/main" id="{BAC8C51C-FE3D-374A-9C20-60F9A3B86F88}"/>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34146">
                                            <p:txEl>
                                              <p:pRg st="0" end="0"/>
                                            </p:txEl>
                                          </p:spTgt>
                                        </p:tgtEl>
                                        <p:attrNameLst>
                                          <p:attrName>style.visibility</p:attrName>
                                        </p:attrNameLst>
                                      </p:cBhvr>
                                      <p:to>
                                        <p:strVal val="visible"/>
                                      </p:to>
                                    </p:set>
                                    <p:animEffect transition="in" filter="box(in)">
                                      <p:cBhvr>
                                        <p:cTn id="7" dur="500"/>
                                        <p:tgtEl>
                                          <p:spTgt spid="134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34146">
                                            <p:txEl>
                                              <p:pRg st="2" end="2"/>
                                            </p:txEl>
                                          </p:spTgt>
                                        </p:tgtEl>
                                        <p:attrNameLst>
                                          <p:attrName>style.visibility</p:attrName>
                                        </p:attrNameLst>
                                      </p:cBhvr>
                                      <p:to>
                                        <p:strVal val="visible"/>
                                      </p:to>
                                    </p:set>
                                    <p:animEffect transition="in" filter="box(in)">
                                      <p:cBhvr>
                                        <p:cTn id="12" dur="500"/>
                                        <p:tgtEl>
                                          <p:spTgt spid="13414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descr="Vintage Bible">
            <a:extLst>
              <a:ext uri="{FF2B5EF4-FFF2-40B4-BE49-F238E27FC236}">
                <a16:creationId xmlns:a16="http://schemas.microsoft.com/office/drawing/2014/main" id="{F1370221-2F18-AB46-8CDE-C37A459C9BB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53200" y="1600200"/>
            <a:ext cx="2381250" cy="3276600"/>
          </a:xfrm>
          <a:prstGeom prst="rect">
            <a:avLst/>
          </a:prstGeom>
          <a:noFill/>
          <a:extLst>
            <a:ext uri="{909E8E84-426E-40DD-AFC4-6F175D3DCCD1}">
              <a14:hiddenFill xmlns:a14="http://schemas.microsoft.com/office/drawing/2010/main">
                <a:solidFill>
                  <a:srgbClr val="FFFFFF"/>
                </a:solidFill>
              </a14:hiddenFill>
            </a:ext>
          </a:extLst>
        </p:spPr>
      </p:pic>
      <p:sp>
        <p:nvSpPr>
          <p:cNvPr id="136195" name="Rectangle 3">
            <a:extLst>
              <a:ext uri="{FF2B5EF4-FFF2-40B4-BE49-F238E27FC236}">
                <a16:creationId xmlns:a16="http://schemas.microsoft.com/office/drawing/2014/main" id="{C7595AF0-D55E-204F-B62D-A5D9612B070C}"/>
              </a:ext>
            </a:extLst>
          </p:cNvPr>
          <p:cNvSpPr>
            <a:spLocks noGrp="1" noChangeArrowheads="1"/>
          </p:cNvSpPr>
          <p:nvPr>
            <p:ph type="body" idx="1"/>
          </p:nvPr>
        </p:nvSpPr>
        <p:spPr>
          <a:xfrm>
            <a:off x="304800" y="650875"/>
            <a:ext cx="6400800" cy="5368925"/>
          </a:xfrm>
        </p:spPr>
        <p:txBody>
          <a:bodyPr/>
          <a:lstStyle/>
          <a:p>
            <a:pPr>
              <a:buFont typeface="Wingdings" pitchFamily="2" charset="2"/>
              <a:buNone/>
            </a:pPr>
            <a:r>
              <a:rPr lang="en-US" altLang="en-US" sz="3200" b="1">
                <a:latin typeface="Constantia" panose="02030602050306030303" pitchFamily="18" charset="0"/>
              </a:rPr>
              <a:t>	8. Preach the Word. </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9. Go where the people are. The best place to reach a soul is in his own home.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10. Have great patience. Do not be weary in well doing for in due season you shall reap if you faint not.</a:t>
            </a:r>
          </a:p>
        </p:txBody>
      </p:sp>
      <p:sp>
        <p:nvSpPr>
          <p:cNvPr id="136196" name="Text Box 4">
            <a:extLst>
              <a:ext uri="{FF2B5EF4-FFF2-40B4-BE49-F238E27FC236}">
                <a16:creationId xmlns:a16="http://schemas.microsoft.com/office/drawing/2014/main" id="{1EC041B6-A6CA-C242-960E-46FBD3EFCA9F}"/>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animEffect transition="in" filter="diamond(in)">
                                      <p:cBhvr>
                                        <p:cTn id="7" dur="2000"/>
                                        <p:tgtEl>
                                          <p:spTgt spid="136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36195">
                                            <p:txEl>
                                              <p:pRg st="2" end="2"/>
                                            </p:txEl>
                                          </p:spTgt>
                                        </p:tgtEl>
                                        <p:attrNameLst>
                                          <p:attrName>style.visibility</p:attrName>
                                        </p:attrNameLst>
                                      </p:cBhvr>
                                      <p:to>
                                        <p:strVal val="visible"/>
                                      </p:to>
                                    </p:set>
                                    <p:animEffect transition="in" filter="diamond(in)">
                                      <p:cBhvr>
                                        <p:cTn id="12" dur="2000"/>
                                        <p:tgtEl>
                                          <p:spTgt spid="13619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36195">
                                            <p:txEl>
                                              <p:pRg st="4" end="4"/>
                                            </p:txEl>
                                          </p:spTgt>
                                        </p:tgtEl>
                                        <p:attrNameLst>
                                          <p:attrName>style.visibility</p:attrName>
                                        </p:attrNameLst>
                                      </p:cBhvr>
                                      <p:to>
                                        <p:strVal val="visible"/>
                                      </p:to>
                                    </p:set>
                                    <p:animEffect transition="in" filter="diamond(in)">
                                      <p:cBhvr>
                                        <p:cTn id="17" dur="2000"/>
                                        <p:tgtEl>
                                          <p:spTgt spid="1361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E4B869D0-7944-4742-A8F4-8277C236F96A}"/>
              </a:ext>
            </a:extLst>
          </p:cNvPr>
          <p:cNvSpPr>
            <a:spLocks noChangeArrowheads="1"/>
          </p:cNvSpPr>
          <p:nvPr/>
        </p:nvSpPr>
        <p:spPr bwMode="auto">
          <a:xfrm>
            <a:off x="533400" y="3352800"/>
            <a:ext cx="8610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lvl="1">
              <a:buFont typeface="Wingdings" pitchFamily="2" charset="2"/>
              <a:buNone/>
            </a:pPr>
            <a:endParaRPr lang="en-US" altLang="en-US" sz="3200" b="1">
              <a:latin typeface="Constantia" panose="02030602050306030303" pitchFamily="18" charset="0"/>
            </a:endParaRPr>
          </a:p>
        </p:txBody>
      </p:sp>
      <p:pic>
        <p:nvPicPr>
          <p:cNvPr id="138243" name="Picture 3" descr="Globes_Cary1">
            <a:extLst>
              <a:ext uri="{FF2B5EF4-FFF2-40B4-BE49-F238E27FC236}">
                <a16:creationId xmlns:a16="http://schemas.microsoft.com/office/drawing/2014/main" id="{AF48859E-A4EA-D34E-A741-4F2B3AA7382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48300" y="1676400"/>
            <a:ext cx="3695700" cy="3695700"/>
          </a:xfrm>
          <a:prstGeom prst="rect">
            <a:avLst/>
          </a:prstGeom>
          <a:noFill/>
          <a:extLst>
            <a:ext uri="{909E8E84-426E-40DD-AFC4-6F175D3DCCD1}">
              <a14:hiddenFill xmlns:a14="http://schemas.microsoft.com/office/drawing/2010/main">
                <a:solidFill>
                  <a:srgbClr val="FFFFFF"/>
                </a:solidFill>
              </a14:hiddenFill>
            </a:ext>
          </a:extLst>
        </p:spPr>
      </p:pic>
      <p:sp>
        <p:nvSpPr>
          <p:cNvPr id="138244" name="Rectangle 4">
            <a:extLst>
              <a:ext uri="{FF2B5EF4-FFF2-40B4-BE49-F238E27FC236}">
                <a16:creationId xmlns:a16="http://schemas.microsoft.com/office/drawing/2014/main" id="{7A392454-4A47-5E4E-9BBE-EB3770239403}"/>
              </a:ext>
            </a:extLst>
          </p:cNvPr>
          <p:cNvSpPr>
            <a:spLocks noGrp="1" noChangeArrowheads="1"/>
          </p:cNvSpPr>
          <p:nvPr>
            <p:ph type="body" idx="1"/>
          </p:nvPr>
        </p:nvSpPr>
        <p:spPr>
          <a:xfrm>
            <a:off x="228600" y="457200"/>
            <a:ext cx="5562600" cy="3657600"/>
          </a:xfrm>
        </p:spPr>
        <p:txBody>
          <a:bodyPr/>
          <a:lstStyle/>
          <a:p>
            <a:pPr>
              <a:buFont typeface="Wingdings" pitchFamily="2" charset="2"/>
              <a:buNone/>
            </a:pPr>
            <a:r>
              <a:rPr lang="en-US" altLang="en-US" sz="3200" b="1">
                <a:latin typeface="Constantia" panose="02030602050306030303" pitchFamily="18" charset="0"/>
              </a:rPr>
              <a:t>	11. Believe God. The struggle for souls is a battle of faith.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12. Emphasize Bible teaching. It is Bible teaching that will build a strong church. It is the knowledge of God’s Word that will build a healthy, strong Christian.</a:t>
            </a:r>
          </a:p>
        </p:txBody>
      </p:sp>
      <p:sp>
        <p:nvSpPr>
          <p:cNvPr id="138245" name="Text Box 5">
            <a:extLst>
              <a:ext uri="{FF2B5EF4-FFF2-40B4-BE49-F238E27FC236}">
                <a16:creationId xmlns:a16="http://schemas.microsoft.com/office/drawing/2014/main" id="{84E47FF7-78E2-0541-9B11-8B1F572AA139}"/>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8244">
                                            <p:txEl>
                                              <p:pRg st="0" end="0"/>
                                            </p:txEl>
                                          </p:spTgt>
                                        </p:tgtEl>
                                        <p:attrNameLst>
                                          <p:attrName>style.visibility</p:attrName>
                                        </p:attrNameLst>
                                      </p:cBhvr>
                                      <p:to>
                                        <p:strVal val="visible"/>
                                      </p:to>
                                    </p:set>
                                    <p:anim calcmode="lin" valueType="num">
                                      <p:cBhvr additive="base">
                                        <p:cTn id="7" dur="500" fill="hold"/>
                                        <p:tgtEl>
                                          <p:spTgt spid="138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824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8244">
                                            <p:txEl>
                                              <p:pRg st="2" end="2"/>
                                            </p:txEl>
                                          </p:spTgt>
                                        </p:tgtEl>
                                        <p:attrNameLst>
                                          <p:attrName>style.visibility</p:attrName>
                                        </p:attrNameLst>
                                      </p:cBhvr>
                                      <p:to>
                                        <p:strVal val="visible"/>
                                      </p:to>
                                    </p:set>
                                    <p:anim calcmode="lin" valueType="num">
                                      <p:cBhvr additive="base">
                                        <p:cTn id="13" dur="500" fill="hold"/>
                                        <p:tgtEl>
                                          <p:spTgt spid="13824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824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74" name="Rectangle 18">
            <a:extLst>
              <a:ext uri="{FF2B5EF4-FFF2-40B4-BE49-F238E27FC236}">
                <a16:creationId xmlns:a16="http://schemas.microsoft.com/office/drawing/2014/main" id="{7D263EC4-8F2A-AF45-8A46-F319B6113714}"/>
              </a:ext>
            </a:extLst>
          </p:cNvPr>
          <p:cNvSpPr>
            <a:spLocks noChangeArrowheads="1"/>
          </p:cNvSpPr>
          <p:nvPr/>
        </p:nvSpPr>
        <p:spPr bwMode="auto">
          <a:xfrm>
            <a:off x="304800" y="1905000"/>
            <a:ext cx="86106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1. Believe God’s promise of wisdom. (See James 1:8.)</a:t>
            </a:r>
          </a:p>
          <a:p>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2. Claim deliverance from the fear of man. (See Psalm 34:4.)</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3. Keep your eyes open for opportunities to witness.</a:t>
            </a:r>
          </a:p>
        </p:txBody>
      </p:sp>
      <p:sp>
        <p:nvSpPr>
          <p:cNvPr id="70679" name="Text Box 23">
            <a:extLst>
              <a:ext uri="{FF2B5EF4-FFF2-40B4-BE49-F238E27FC236}">
                <a16:creationId xmlns:a16="http://schemas.microsoft.com/office/drawing/2014/main" id="{4211C1A7-574D-3142-B7F4-29A35F23D710}"/>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
        <p:nvSpPr>
          <p:cNvPr id="70680" name="Rectangle 24">
            <a:extLst>
              <a:ext uri="{FF2B5EF4-FFF2-40B4-BE49-F238E27FC236}">
                <a16:creationId xmlns:a16="http://schemas.microsoft.com/office/drawing/2014/main" id="{0EC84BFF-E3F7-F647-B3A7-B279D86347CA}"/>
              </a:ext>
            </a:extLst>
          </p:cNvPr>
          <p:cNvSpPr>
            <a:spLocks noGrp="1" noChangeArrowheads="1"/>
          </p:cNvSpPr>
          <p:nvPr>
            <p:ph type="title"/>
          </p:nvPr>
        </p:nvSpPr>
        <p:spPr>
          <a:xfrm>
            <a:off x="533400" y="228600"/>
            <a:ext cx="7772400" cy="1139825"/>
          </a:xfrm>
          <a:noFill/>
          <a:ln/>
        </p:spPr>
        <p:txBody>
          <a:bodyPr/>
          <a:lstStyle/>
          <a:p>
            <a:r>
              <a:rPr lang="en-US" altLang="en-US" b="1">
                <a:latin typeface="Constantia" panose="02030602050306030303" pitchFamily="18" charset="0"/>
              </a:rPr>
              <a:t>Some things the Soulwinner Should Do</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0680"/>
                                        </p:tgtEl>
                                        <p:attrNameLst>
                                          <p:attrName>style.visibility</p:attrName>
                                        </p:attrNameLst>
                                      </p:cBhvr>
                                      <p:to>
                                        <p:strVal val="visible"/>
                                      </p:to>
                                    </p:set>
                                    <p:animEffect transition="in" filter="box(in)">
                                      <p:cBhvr>
                                        <p:cTn id="7" dur="500"/>
                                        <p:tgtEl>
                                          <p:spTgt spid="706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70674">
                                            <p:txEl>
                                              <p:pRg st="0" end="0"/>
                                            </p:txEl>
                                          </p:spTgt>
                                        </p:tgtEl>
                                        <p:attrNameLst>
                                          <p:attrName>style.visibility</p:attrName>
                                        </p:attrNameLst>
                                      </p:cBhvr>
                                      <p:to>
                                        <p:strVal val="visible"/>
                                      </p:to>
                                    </p:set>
                                    <p:animEffect transition="in" filter="wedge">
                                      <p:cBhvr>
                                        <p:cTn id="12" dur="2000"/>
                                        <p:tgtEl>
                                          <p:spTgt spid="7067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nodeType="clickEffect">
                                  <p:stCondLst>
                                    <p:cond delay="0"/>
                                  </p:stCondLst>
                                  <p:childTnLst>
                                    <p:set>
                                      <p:cBhvr>
                                        <p:cTn id="16" dur="1" fill="hold">
                                          <p:stCondLst>
                                            <p:cond delay="0"/>
                                          </p:stCondLst>
                                        </p:cTn>
                                        <p:tgtEl>
                                          <p:spTgt spid="70674">
                                            <p:txEl>
                                              <p:pRg st="2" end="2"/>
                                            </p:txEl>
                                          </p:spTgt>
                                        </p:tgtEl>
                                        <p:attrNameLst>
                                          <p:attrName>style.visibility</p:attrName>
                                        </p:attrNameLst>
                                      </p:cBhvr>
                                      <p:to>
                                        <p:strVal val="visible"/>
                                      </p:to>
                                    </p:set>
                                    <p:animEffect transition="in" filter="wedge">
                                      <p:cBhvr>
                                        <p:cTn id="17" dur="2000"/>
                                        <p:tgtEl>
                                          <p:spTgt spid="7067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0" presetClass="entr" presetSubtype="0" fill="hold" nodeType="clickEffect">
                                  <p:stCondLst>
                                    <p:cond delay="0"/>
                                  </p:stCondLst>
                                  <p:childTnLst>
                                    <p:set>
                                      <p:cBhvr>
                                        <p:cTn id="21" dur="1" fill="hold">
                                          <p:stCondLst>
                                            <p:cond delay="0"/>
                                          </p:stCondLst>
                                        </p:cTn>
                                        <p:tgtEl>
                                          <p:spTgt spid="70674">
                                            <p:txEl>
                                              <p:pRg st="4" end="4"/>
                                            </p:txEl>
                                          </p:spTgt>
                                        </p:tgtEl>
                                        <p:attrNameLst>
                                          <p:attrName>style.visibility</p:attrName>
                                        </p:attrNameLst>
                                      </p:cBhvr>
                                      <p:to>
                                        <p:strVal val="visible"/>
                                      </p:to>
                                    </p:set>
                                    <p:animEffect transition="in" filter="wedge">
                                      <p:cBhvr>
                                        <p:cTn id="22" dur="2000"/>
                                        <p:tgtEl>
                                          <p:spTgt spid="7067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8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40" name="Rectangle 8">
            <a:extLst>
              <a:ext uri="{FF2B5EF4-FFF2-40B4-BE49-F238E27FC236}">
                <a16:creationId xmlns:a16="http://schemas.microsoft.com/office/drawing/2014/main" id="{3C239737-0996-8A49-B709-FA7D7A037988}"/>
              </a:ext>
            </a:extLst>
          </p:cNvPr>
          <p:cNvSpPr>
            <a:spLocks noChangeArrowheads="1"/>
          </p:cNvSpPr>
          <p:nvPr/>
        </p:nvSpPr>
        <p:spPr bwMode="auto">
          <a:xfrm>
            <a:off x="533400" y="3352800"/>
            <a:ext cx="8610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lvl="1">
              <a:buFont typeface="Wingdings" pitchFamily="2" charset="2"/>
              <a:buNone/>
            </a:pPr>
            <a:endParaRPr lang="en-US" altLang="en-US" sz="3200" b="1">
              <a:latin typeface="Constantia" panose="02030602050306030303" pitchFamily="18" charset="0"/>
            </a:endParaRPr>
          </a:p>
        </p:txBody>
      </p:sp>
      <p:pic>
        <p:nvPicPr>
          <p:cNvPr id="95247" name="Picture 15" descr="Globes_Cary1">
            <a:extLst>
              <a:ext uri="{FF2B5EF4-FFF2-40B4-BE49-F238E27FC236}">
                <a16:creationId xmlns:a16="http://schemas.microsoft.com/office/drawing/2014/main" id="{E52876FD-5258-874E-8F9C-484843550EF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48300" y="1676400"/>
            <a:ext cx="3695700" cy="3695700"/>
          </a:xfrm>
          <a:prstGeom prst="rect">
            <a:avLst/>
          </a:prstGeom>
          <a:noFill/>
          <a:extLst>
            <a:ext uri="{909E8E84-426E-40DD-AFC4-6F175D3DCCD1}">
              <a14:hiddenFill xmlns:a14="http://schemas.microsoft.com/office/drawing/2010/main">
                <a:solidFill>
                  <a:srgbClr val="FFFFFF"/>
                </a:solidFill>
              </a14:hiddenFill>
            </a:ext>
          </a:extLst>
        </p:spPr>
      </p:pic>
      <p:sp>
        <p:nvSpPr>
          <p:cNvPr id="95235" name="Rectangle 3">
            <a:extLst>
              <a:ext uri="{FF2B5EF4-FFF2-40B4-BE49-F238E27FC236}">
                <a16:creationId xmlns:a16="http://schemas.microsoft.com/office/drawing/2014/main" id="{FB40BEB2-8D80-FB40-9FDA-ECAA32F3553D}"/>
              </a:ext>
            </a:extLst>
          </p:cNvPr>
          <p:cNvSpPr>
            <a:spLocks noGrp="1" noChangeArrowheads="1"/>
          </p:cNvSpPr>
          <p:nvPr>
            <p:ph type="body" idx="1"/>
          </p:nvPr>
        </p:nvSpPr>
        <p:spPr>
          <a:xfrm>
            <a:off x="228600" y="762000"/>
            <a:ext cx="5562600" cy="3352800"/>
          </a:xfrm>
        </p:spPr>
        <p:txBody>
          <a:bodyPr/>
          <a:lstStyle/>
          <a:p>
            <a:pPr>
              <a:buFont typeface="Wingdings" pitchFamily="2" charset="2"/>
              <a:buNone/>
            </a:pPr>
            <a:r>
              <a:rPr lang="en-US" altLang="en-US" sz="3200" b="1">
                <a:latin typeface="Constantia" panose="02030602050306030303" pitchFamily="18" charset="0"/>
              </a:rPr>
              <a:t>	4. Purpose to win </a:t>
            </a:r>
            <a:r>
              <a:rPr lang="en-US" altLang="en-US" sz="3200" b="1" i="1">
                <a:latin typeface="Constantia" panose="02030602050306030303" pitchFamily="18" charset="0"/>
              </a:rPr>
              <a:t>one </a:t>
            </a:r>
            <a:r>
              <a:rPr lang="en-US" altLang="en-US" sz="3200" b="1">
                <a:latin typeface="Constantia" panose="02030602050306030303" pitchFamily="18" charset="0"/>
              </a:rPr>
              <a:t>soul.</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5. As far as possible, choose persons of your own sex.</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6. As far as possible, choose persons of your own age.</a:t>
            </a:r>
          </a:p>
        </p:txBody>
      </p:sp>
      <p:sp>
        <p:nvSpPr>
          <p:cNvPr id="95248" name="Text Box 16">
            <a:extLst>
              <a:ext uri="{FF2B5EF4-FFF2-40B4-BE49-F238E27FC236}">
                <a16:creationId xmlns:a16="http://schemas.microsoft.com/office/drawing/2014/main" id="{5D307823-13BF-4842-A85F-D0083E1584F8}"/>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additive="base">
                                        <p:cTn id="7" dur="5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235">
                                            <p:txEl>
                                              <p:pRg st="2" end="2"/>
                                            </p:txEl>
                                          </p:spTgt>
                                        </p:tgtEl>
                                        <p:attrNameLst>
                                          <p:attrName>style.visibility</p:attrName>
                                        </p:attrNameLst>
                                      </p:cBhvr>
                                      <p:to>
                                        <p:strVal val="visible"/>
                                      </p:to>
                                    </p:set>
                                    <p:anim calcmode="lin" valueType="num">
                                      <p:cBhvr additive="base">
                                        <p:cTn id="13" dur="500" fill="hold"/>
                                        <p:tgtEl>
                                          <p:spTgt spid="952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5235">
                                            <p:txEl>
                                              <p:pRg st="3" end="3"/>
                                            </p:txEl>
                                          </p:spTgt>
                                        </p:tgtEl>
                                        <p:attrNameLst>
                                          <p:attrName>style.visibility</p:attrName>
                                        </p:attrNameLst>
                                      </p:cBhvr>
                                      <p:to>
                                        <p:strVal val="visible"/>
                                      </p:to>
                                    </p:set>
                                    <p:anim calcmode="lin" valueType="num">
                                      <p:cBhvr additive="base">
                                        <p:cTn id="19" dur="500" fill="hold"/>
                                        <p:tgtEl>
                                          <p:spTgt spid="9523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52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5235">
                                            <p:txEl>
                                              <p:pRg st="4" end="4"/>
                                            </p:txEl>
                                          </p:spTgt>
                                        </p:tgtEl>
                                        <p:attrNameLst>
                                          <p:attrName>style.visibility</p:attrName>
                                        </p:attrNameLst>
                                      </p:cBhvr>
                                      <p:to>
                                        <p:strVal val="visible"/>
                                      </p:to>
                                    </p:set>
                                    <p:anim calcmode="lin" valueType="num">
                                      <p:cBhvr additive="base">
                                        <p:cTn id="25" dur="500" fill="hold"/>
                                        <p:tgtEl>
                                          <p:spTgt spid="9523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52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a:extLst>
              <a:ext uri="{FF2B5EF4-FFF2-40B4-BE49-F238E27FC236}">
                <a16:creationId xmlns:a16="http://schemas.microsoft.com/office/drawing/2014/main" id="{6C35D020-2BD2-4D4B-AB97-7AC5F736F687}"/>
              </a:ext>
            </a:extLst>
          </p:cNvPr>
          <p:cNvSpPr>
            <a:spLocks noGrp="1" noChangeArrowheads="1"/>
          </p:cNvSpPr>
          <p:nvPr>
            <p:ph type="body" idx="1"/>
          </p:nvPr>
        </p:nvSpPr>
        <p:spPr>
          <a:xfrm>
            <a:off x="152400" y="457200"/>
            <a:ext cx="8763000" cy="5943600"/>
          </a:xfrm>
        </p:spPr>
        <p:txBody>
          <a:bodyPr/>
          <a:lstStyle/>
          <a:p>
            <a:pPr>
              <a:lnSpc>
                <a:spcPct val="90000"/>
              </a:lnSpc>
              <a:buFont typeface="Wingdings" pitchFamily="2" charset="2"/>
              <a:buNone/>
            </a:pPr>
            <a:r>
              <a:rPr lang="en-US" altLang="en-US" sz="3200" b="1">
                <a:latin typeface="Constantia" panose="02030602050306030303" pitchFamily="18" charset="0"/>
              </a:rPr>
              <a:t>	7. As far as possible, deal with the person alone, not in a group.</a:t>
            </a:r>
          </a:p>
          <a:p>
            <a:pPr>
              <a:lnSpc>
                <a:spcPct val="90000"/>
              </a:lnSpc>
              <a:buFont typeface="Wingdings" pitchFamily="2" charset="2"/>
              <a:buNone/>
            </a:pPr>
            <a:r>
              <a:rPr lang="en-US" altLang="en-US" sz="3200" b="1">
                <a:latin typeface="Constantia" panose="02030602050306030303" pitchFamily="18" charset="0"/>
              </a:rPr>
              <a:t>	</a:t>
            </a:r>
          </a:p>
          <a:p>
            <a:pPr>
              <a:lnSpc>
                <a:spcPct val="90000"/>
              </a:lnSpc>
              <a:buFont typeface="Wingdings" pitchFamily="2" charset="2"/>
              <a:buNone/>
            </a:pPr>
            <a:r>
              <a:rPr lang="en-US" altLang="en-US" sz="3200" b="1">
                <a:latin typeface="Constantia" panose="02030602050306030303" pitchFamily="18" charset="0"/>
              </a:rPr>
              <a:t>	8. Place your reliance not in yourself, but in the Holy Spirit and the Word of God. (See Acts 4:31.)</a:t>
            </a:r>
          </a:p>
          <a:p>
            <a:pPr>
              <a:lnSpc>
                <a:spcPct val="90000"/>
              </a:lnSpc>
              <a:buFont typeface="Wingdings" pitchFamily="2" charset="2"/>
              <a:buNone/>
            </a:pPr>
            <a:r>
              <a:rPr lang="en-US" altLang="en-US" sz="3200" b="1">
                <a:latin typeface="Constantia" panose="02030602050306030303" pitchFamily="18" charset="0"/>
              </a:rPr>
              <a:t>	</a:t>
            </a:r>
          </a:p>
          <a:p>
            <a:pPr>
              <a:lnSpc>
                <a:spcPct val="90000"/>
              </a:lnSpc>
              <a:buFont typeface="Wingdings" pitchFamily="2" charset="2"/>
              <a:buNone/>
            </a:pPr>
            <a:r>
              <a:rPr lang="en-US" altLang="en-US" sz="3200" b="1">
                <a:latin typeface="Constantia" panose="02030602050306030303" pitchFamily="18" charset="0"/>
              </a:rPr>
              <a:t>	9. Be courteous. One can be polite and yet at the same time frank.</a:t>
            </a:r>
          </a:p>
          <a:p>
            <a:pPr>
              <a:lnSpc>
                <a:spcPct val="90000"/>
              </a:lnSpc>
              <a:buFont typeface="Wingdings" pitchFamily="2" charset="2"/>
              <a:buNone/>
            </a:pPr>
            <a:r>
              <a:rPr lang="en-US" altLang="en-US" sz="3200" b="1">
                <a:latin typeface="Constantia" panose="02030602050306030303" pitchFamily="18" charset="0"/>
              </a:rPr>
              <a:t>	</a:t>
            </a:r>
          </a:p>
          <a:p>
            <a:pPr>
              <a:lnSpc>
                <a:spcPct val="90000"/>
              </a:lnSpc>
              <a:buFont typeface="Wingdings" pitchFamily="2" charset="2"/>
              <a:buNone/>
            </a:pPr>
            <a:r>
              <a:rPr lang="en-US" altLang="en-US" sz="3200" b="1">
                <a:latin typeface="Constantia" panose="02030602050306030303" pitchFamily="18" charset="0"/>
              </a:rPr>
              <a:t>	10. Be in earnest.</a:t>
            </a:r>
          </a:p>
        </p:txBody>
      </p:sp>
      <p:sp>
        <p:nvSpPr>
          <p:cNvPr id="113672" name="Text Box 8">
            <a:extLst>
              <a:ext uri="{FF2B5EF4-FFF2-40B4-BE49-F238E27FC236}">
                <a16:creationId xmlns:a16="http://schemas.microsoft.com/office/drawing/2014/main" id="{DD52BECE-465F-8C49-87E5-6743707B1334}"/>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diamond(in)">
                                      <p:cBhvr>
                                        <p:cTn id="7" dur="2000"/>
                                        <p:tgtEl>
                                          <p:spTgt spid="1136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3667">
                                            <p:txEl>
                                              <p:pRg st="1" end="1"/>
                                            </p:txEl>
                                          </p:spTgt>
                                        </p:tgtEl>
                                        <p:attrNameLst>
                                          <p:attrName>style.visibility</p:attrName>
                                        </p:attrNameLst>
                                      </p:cBhvr>
                                      <p:to>
                                        <p:strVal val="visible"/>
                                      </p:to>
                                    </p:set>
                                    <p:animEffect transition="in" filter="diamond(in)">
                                      <p:cBhvr>
                                        <p:cTn id="12" dur="2000"/>
                                        <p:tgtEl>
                                          <p:spTgt spid="11366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13667">
                                            <p:txEl>
                                              <p:pRg st="2" end="2"/>
                                            </p:txEl>
                                          </p:spTgt>
                                        </p:tgtEl>
                                        <p:attrNameLst>
                                          <p:attrName>style.visibility</p:attrName>
                                        </p:attrNameLst>
                                      </p:cBhvr>
                                      <p:to>
                                        <p:strVal val="visible"/>
                                      </p:to>
                                    </p:set>
                                    <p:animEffect transition="in" filter="diamond(in)">
                                      <p:cBhvr>
                                        <p:cTn id="17" dur="2000"/>
                                        <p:tgtEl>
                                          <p:spTgt spid="11366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nodeType="clickEffect">
                                  <p:stCondLst>
                                    <p:cond delay="0"/>
                                  </p:stCondLst>
                                  <p:childTnLst>
                                    <p:set>
                                      <p:cBhvr>
                                        <p:cTn id="21" dur="1" fill="hold">
                                          <p:stCondLst>
                                            <p:cond delay="0"/>
                                          </p:stCondLst>
                                        </p:cTn>
                                        <p:tgtEl>
                                          <p:spTgt spid="113667">
                                            <p:txEl>
                                              <p:pRg st="3" end="3"/>
                                            </p:txEl>
                                          </p:spTgt>
                                        </p:tgtEl>
                                        <p:attrNameLst>
                                          <p:attrName>style.visibility</p:attrName>
                                        </p:attrNameLst>
                                      </p:cBhvr>
                                      <p:to>
                                        <p:strVal val="visible"/>
                                      </p:to>
                                    </p:set>
                                    <p:animEffect transition="in" filter="diamond(in)">
                                      <p:cBhvr>
                                        <p:cTn id="22" dur="2000"/>
                                        <p:tgtEl>
                                          <p:spTgt spid="11366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nodeType="clickEffect">
                                  <p:stCondLst>
                                    <p:cond delay="0"/>
                                  </p:stCondLst>
                                  <p:childTnLst>
                                    <p:set>
                                      <p:cBhvr>
                                        <p:cTn id="26" dur="1" fill="hold">
                                          <p:stCondLst>
                                            <p:cond delay="0"/>
                                          </p:stCondLst>
                                        </p:cTn>
                                        <p:tgtEl>
                                          <p:spTgt spid="113667">
                                            <p:txEl>
                                              <p:pRg st="4" end="4"/>
                                            </p:txEl>
                                          </p:spTgt>
                                        </p:tgtEl>
                                        <p:attrNameLst>
                                          <p:attrName>style.visibility</p:attrName>
                                        </p:attrNameLst>
                                      </p:cBhvr>
                                      <p:to>
                                        <p:strVal val="visible"/>
                                      </p:to>
                                    </p:set>
                                    <p:animEffect transition="in" filter="diamond(in)">
                                      <p:cBhvr>
                                        <p:cTn id="27" dur="2000"/>
                                        <p:tgtEl>
                                          <p:spTgt spid="11366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nodeType="clickEffect">
                                  <p:stCondLst>
                                    <p:cond delay="0"/>
                                  </p:stCondLst>
                                  <p:childTnLst>
                                    <p:set>
                                      <p:cBhvr>
                                        <p:cTn id="31" dur="1" fill="hold">
                                          <p:stCondLst>
                                            <p:cond delay="0"/>
                                          </p:stCondLst>
                                        </p:cTn>
                                        <p:tgtEl>
                                          <p:spTgt spid="113667">
                                            <p:txEl>
                                              <p:pRg st="5" end="5"/>
                                            </p:txEl>
                                          </p:spTgt>
                                        </p:tgtEl>
                                        <p:attrNameLst>
                                          <p:attrName>style.visibility</p:attrName>
                                        </p:attrNameLst>
                                      </p:cBhvr>
                                      <p:to>
                                        <p:strVal val="visible"/>
                                      </p:to>
                                    </p:set>
                                    <p:animEffect transition="in" filter="diamond(in)">
                                      <p:cBhvr>
                                        <p:cTn id="32" dur="2000"/>
                                        <p:tgtEl>
                                          <p:spTgt spid="11366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8" presetClass="entr" presetSubtype="16" fill="hold" nodeType="clickEffect">
                                  <p:stCondLst>
                                    <p:cond delay="0"/>
                                  </p:stCondLst>
                                  <p:childTnLst>
                                    <p:set>
                                      <p:cBhvr>
                                        <p:cTn id="36" dur="1" fill="hold">
                                          <p:stCondLst>
                                            <p:cond delay="0"/>
                                          </p:stCondLst>
                                        </p:cTn>
                                        <p:tgtEl>
                                          <p:spTgt spid="113667">
                                            <p:txEl>
                                              <p:pRg st="6" end="6"/>
                                            </p:txEl>
                                          </p:spTgt>
                                        </p:tgtEl>
                                        <p:attrNameLst>
                                          <p:attrName>style.visibility</p:attrName>
                                        </p:attrNameLst>
                                      </p:cBhvr>
                                      <p:to>
                                        <p:strVal val="visible"/>
                                      </p:to>
                                    </p:set>
                                    <p:animEffect transition="in" filter="diamond(in)">
                                      <p:cBhvr>
                                        <p:cTn id="37" dur="2000"/>
                                        <p:tgtEl>
                                          <p:spTgt spid="1136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2" name="Picture 4" descr="Vintage Bible">
            <a:extLst>
              <a:ext uri="{FF2B5EF4-FFF2-40B4-BE49-F238E27FC236}">
                <a16:creationId xmlns:a16="http://schemas.microsoft.com/office/drawing/2014/main" id="{573792BF-3763-064C-BB29-52B2B7A7FA6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53200" y="1600200"/>
            <a:ext cx="2381250" cy="3276600"/>
          </a:xfrm>
          <a:prstGeom prst="rect">
            <a:avLst/>
          </a:prstGeom>
          <a:noFill/>
          <a:extLst>
            <a:ext uri="{909E8E84-426E-40DD-AFC4-6F175D3DCCD1}">
              <a14:hiddenFill xmlns:a14="http://schemas.microsoft.com/office/drawing/2010/main">
                <a:solidFill>
                  <a:srgbClr val="FFFFFF"/>
                </a:solidFill>
              </a14:hiddenFill>
            </a:ext>
          </a:extLst>
        </p:spPr>
      </p:pic>
      <p:sp>
        <p:nvSpPr>
          <p:cNvPr id="119810" name="Rectangle 2">
            <a:extLst>
              <a:ext uri="{FF2B5EF4-FFF2-40B4-BE49-F238E27FC236}">
                <a16:creationId xmlns:a16="http://schemas.microsoft.com/office/drawing/2014/main" id="{CD389B41-B3FA-3948-A928-986CD52C46B0}"/>
              </a:ext>
            </a:extLst>
          </p:cNvPr>
          <p:cNvSpPr>
            <a:spLocks noGrp="1" noChangeArrowheads="1"/>
          </p:cNvSpPr>
          <p:nvPr>
            <p:ph type="body" idx="1"/>
          </p:nvPr>
        </p:nvSpPr>
        <p:spPr>
          <a:xfrm>
            <a:off x="0" y="381000"/>
            <a:ext cx="6934200" cy="5368925"/>
          </a:xfrm>
        </p:spPr>
        <p:txBody>
          <a:bodyPr/>
          <a:lstStyle/>
          <a:p>
            <a:pPr>
              <a:buFont typeface="Wingdings" pitchFamily="2" charset="2"/>
              <a:buNone/>
            </a:pPr>
            <a:r>
              <a:rPr lang="en-US" altLang="en-US" sz="3200" b="1">
                <a:latin typeface="Constantia" panose="02030602050306030303" pitchFamily="18" charset="0"/>
              </a:rPr>
              <a:t>	11. Always keep sweet and patient even when meeting up with abuse.</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12. Have the person with whom you are dealing read the Bible himself.</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13. Allow no one to interrupt you when dealing with a soul.</a:t>
            </a:r>
          </a:p>
        </p:txBody>
      </p:sp>
      <p:sp>
        <p:nvSpPr>
          <p:cNvPr id="119816" name="Text Box 8">
            <a:extLst>
              <a:ext uri="{FF2B5EF4-FFF2-40B4-BE49-F238E27FC236}">
                <a16:creationId xmlns:a16="http://schemas.microsoft.com/office/drawing/2014/main" id="{186162F3-C6E8-0446-8BCC-D09840C6DC21}"/>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9810">
                                            <p:txEl>
                                              <p:pRg st="0" end="0"/>
                                            </p:txEl>
                                          </p:spTgt>
                                        </p:tgtEl>
                                        <p:attrNameLst>
                                          <p:attrName>style.visibility</p:attrName>
                                        </p:attrNameLst>
                                      </p:cBhvr>
                                      <p:to>
                                        <p:strVal val="visible"/>
                                      </p:to>
                                    </p:set>
                                    <p:animEffect transition="in" filter="diamond(in)">
                                      <p:cBhvr>
                                        <p:cTn id="7" dur="2000"/>
                                        <p:tgtEl>
                                          <p:spTgt spid="1198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9810">
                                            <p:txEl>
                                              <p:pRg st="1" end="1"/>
                                            </p:txEl>
                                          </p:spTgt>
                                        </p:tgtEl>
                                        <p:attrNameLst>
                                          <p:attrName>style.visibility</p:attrName>
                                        </p:attrNameLst>
                                      </p:cBhvr>
                                      <p:to>
                                        <p:strVal val="visible"/>
                                      </p:to>
                                    </p:set>
                                    <p:animEffect transition="in" filter="diamond(in)">
                                      <p:cBhvr>
                                        <p:cTn id="12" dur="2000"/>
                                        <p:tgtEl>
                                          <p:spTgt spid="11981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19810">
                                            <p:txEl>
                                              <p:pRg st="2" end="2"/>
                                            </p:txEl>
                                          </p:spTgt>
                                        </p:tgtEl>
                                        <p:attrNameLst>
                                          <p:attrName>style.visibility</p:attrName>
                                        </p:attrNameLst>
                                      </p:cBhvr>
                                      <p:to>
                                        <p:strVal val="visible"/>
                                      </p:to>
                                    </p:set>
                                    <p:animEffect transition="in" filter="diamond(in)">
                                      <p:cBhvr>
                                        <p:cTn id="17" dur="2000"/>
                                        <p:tgtEl>
                                          <p:spTgt spid="11981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nodeType="clickEffect">
                                  <p:stCondLst>
                                    <p:cond delay="0"/>
                                  </p:stCondLst>
                                  <p:childTnLst>
                                    <p:set>
                                      <p:cBhvr>
                                        <p:cTn id="21" dur="1" fill="hold">
                                          <p:stCondLst>
                                            <p:cond delay="0"/>
                                          </p:stCondLst>
                                        </p:cTn>
                                        <p:tgtEl>
                                          <p:spTgt spid="119810">
                                            <p:txEl>
                                              <p:pRg st="3" end="3"/>
                                            </p:txEl>
                                          </p:spTgt>
                                        </p:tgtEl>
                                        <p:attrNameLst>
                                          <p:attrName>style.visibility</p:attrName>
                                        </p:attrNameLst>
                                      </p:cBhvr>
                                      <p:to>
                                        <p:strVal val="visible"/>
                                      </p:to>
                                    </p:set>
                                    <p:animEffect transition="in" filter="diamond(in)">
                                      <p:cBhvr>
                                        <p:cTn id="22" dur="2000"/>
                                        <p:tgtEl>
                                          <p:spTgt spid="119810">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nodeType="clickEffect">
                                  <p:stCondLst>
                                    <p:cond delay="0"/>
                                  </p:stCondLst>
                                  <p:childTnLst>
                                    <p:set>
                                      <p:cBhvr>
                                        <p:cTn id="26" dur="1" fill="hold">
                                          <p:stCondLst>
                                            <p:cond delay="0"/>
                                          </p:stCondLst>
                                        </p:cTn>
                                        <p:tgtEl>
                                          <p:spTgt spid="119810">
                                            <p:txEl>
                                              <p:pRg st="4" end="4"/>
                                            </p:txEl>
                                          </p:spTgt>
                                        </p:tgtEl>
                                        <p:attrNameLst>
                                          <p:attrName>style.visibility</p:attrName>
                                        </p:attrNameLst>
                                      </p:cBhvr>
                                      <p:to>
                                        <p:strVal val="visible"/>
                                      </p:to>
                                    </p:set>
                                    <p:animEffect transition="in" filter="diamond(in)">
                                      <p:cBhvr>
                                        <p:cTn id="27" dur="2000"/>
                                        <p:tgtEl>
                                          <p:spTgt spid="1198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27" name="Text Box 27">
            <a:extLst>
              <a:ext uri="{FF2B5EF4-FFF2-40B4-BE49-F238E27FC236}">
                <a16:creationId xmlns:a16="http://schemas.microsoft.com/office/drawing/2014/main" id="{796E259F-F356-FE46-9C0B-1422E53E991C}"/>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pic>
        <p:nvPicPr>
          <p:cNvPr id="76829" name="Picture 29" descr="wwd_world2">
            <a:extLst>
              <a:ext uri="{FF2B5EF4-FFF2-40B4-BE49-F238E27FC236}">
                <a16:creationId xmlns:a16="http://schemas.microsoft.com/office/drawing/2014/main" id="{C3794B05-BC20-5845-A832-230D9B5283D3}"/>
              </a:ext>
            </a:extLst>
          </p:cNvPr>
          <p:cNvPicPr>
            <a:picLocks noChangeAspect="1" noChangeArrowheads="1"/>
          </p:cNvPicPr>
          <p:nvPr/>
        </p:nvPicPr>
        <p:blipFill>
          <a:blip r:embed="rId2">
            <a:lum bright="12000"/>
            <a:extLst>
              <a:ext uri="{28A0092B-C50C-407E-A947-70E740481C1C}">
                <a14:useLocalDpi xmlns:a14="http://schemas.microsoft.com/office/drawing/2010/main"/>
              </a:ext>
            </a:extLst>
          </a:blip>
          <a:srcRect/>
          <a:stretch>
            <a:fillRect/>
          </a:stretch>
        </p:blipFill>
        <p:spPr bwMode="auto">
          <a:xfrm>
            <a:off x="381000" y="1584325"/>
            <a:ext cx="3276600" cy="3140075"/>
          </a:xfrm>
          <a:prstGeom prst="rect">
            <a:avLst/>
          </a:prstGeom>
          <a:noFill/>
          <a:extLst>
            <a:ext uri="{909E8E84-426E-40DD-AFC4-6F175D3DCCD1}">
              <a14:hiddenFill xmlns:a14="http://schemas.microsoft.com/office/drawing/2010/main">
                <a:solidFill>
                  <a:srgbClr val="FFFFFF"/>
                </a:solidFill>
              </a14:hiddenFill>
            </a:ext>
          </a:extLst>
        </p:spPr>
      </p:pic>
      <p:sp>
        <p:nvSpPr>
          <p:cNvPr id="76830" name="Rectangle 30">
            <a:extLst>
              <a:ext uri="{FF2B5EF4-FFF2-40B4-BE49-F238E27FC236}">
                <a16:creationId xmlns:a16="http://schemas.microsoft.com/office/drawing/2014/main" id="{56B9A6F2-5640-DB42-896B-87394DF39B9D}"/>
              </a:ext>
            </a:extLst>
          </p:cNvPr>
          <p:cNvSpPr>
            <a:spLocks noChangeArrowheads="1"/>
          </p:cNvSpPr>
          <p:nvPr/>
        </p:nvSpPr>
        <p:spPr bwMode="auto">
          <a:xfrm>
            <a:off x="3733800" y="1143000"/>
            <a:ext cx="51054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26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2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0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14. Be tactful, faithful, and interested; do not compromise.</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15. Help young converts in development of Christian living.	</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76830">
                                            <p:txEl>
                                              <p:pRg st="0" end="0"/>
                                            </p:txEl>
                                          </p:spTgt>
                                        </p:tgtEl>
                                        <p:attrNameLst>
                                          <p:attrName>style.visibility</p:attrName>
                                        </p:attrNameLst>
                                      </p:cBhvr>
                                      <p:to>
                                        <p:strVal val="visible"/>
                                      </p:to>
                                    </p:set>
                                    <p:animEffect transition="in" filter="box(in)">
                                      <p:cBhvr>
                                        <p:cTn id="7" dur="500"/>
                                        <p:tgtEl>
                                          <p:spTgt spid="7683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76830">
                                            <p:txEl>
                                              <p:pRg st="2" end="2"/>
                                            </p:txEl>
                                          </p:spTgt>
                                        </p:tgtEl>
                                        <p:attrNameLst>
                                          <p:attrName>style.visibility</p:attrName>
                                        </p:attrNameLst>
                                      </p:cBhvr>
                                      <p:to>
                                        <p:strVal val="visible"/>
                                      </p:to>
                                    </p:set>
                                    <p:animEffect transition="in" filter="box(in)">
                                      <p:cBhvr>
                                        <p:cTn id="12" dur="500"/>
                                        <p:tgtEl>
                                          <p:spTgt spid="7683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77" name="Text Box 21">
            <a:extLst>
              <a:ext uri="{FF2B5EF4-FFF2-40B4-BE49-F238E27FC236}">
                <a16:creationId xmlns:a16="http://schemas.microsoft.com/office/drawing/2014/main" id="{5D3921C8-669D-F449-8F25-A45122202CDF}"/>
              </a:ext>
            </a:extLst>
          </p:cNvPr>
          <p:cNvSpPr txBox="1">
            <a:spLocks noChangeArrowheads="1"/>
          </p:cNvSpPr>
          <p:nvPr/>
        </p:nvSpPr>
        <p:spPr bwMode="auto">
          <a:xfrm>
            <a:off x="457200" y="1752600"/>
            <a:ext cx="8610600" cy="447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AutoNum type="arabicPeriod"/>
            </a:pPr>
            <a:r>
              <a:rPr lang="en-US" altLang="en-US" sz="3200" b="1">
                <a:latin typeface="Constantia" panose="02030602050306030303" pitchFamily="18" charset="0"/>
              </a:rPr>
              <a:t>Do not be drawn into an argument with anyone. </a:t>
            </a:r>
          </a:p>
          <a:p>
            <a:endParaRPr lang="en-US" altLang="en-US" sz="3200" b="1">
              <a:latin typeface="Constantia" panose="02030602050306030303" pitchFamily="18" charset="0"/>
            </a:endParaRPr>
          </a:p>
          <a:p>
            <a:r>
              <a:rPr lang="en-US" altLang="en-US" sz="3200" b="1">
                <a:latin typeface="Constantia" panose="02030602050306030303" pitchFamily="18" charset="0"/>
              </a:rPr>
              <a:t>2. Do not attempt to deal with more than one soul at a time. </a:t>
            </a:r>
          </a:p>
          <a:p>
            <a:endParaRPr lang="en-US" altLang="en-US" sz="3200" b="1">
              <a:latin typeface="Constantia" panose="02030602050306030303" pitchFamily="18" charset="0"/>
            </a:endParaRPr>
          </a:p>
          <a:p>
            <a:r>
              <a:rPr lang="en-US" altLang="en-US" sz="3200" b="1">
                <a:latin typeface="Constantia" panose="02030602050306030303" pitchFamily="18" charset="0"/>
              </a:rPr>
              <a:t>3. Do not attract attention to yourself or your experience. Seek to attract souls to Jesus.</a:t>
            </a:r>
          </a:p>
        </p:txBody>
      </p:sp>
      <p:sp>
        <p:nvSpPr>
          <p:cNvPr id="96281" name="Rectangle 25">
            <a:extLst>
              <a:ext uri="{FF2B5EF4-FFF2-40B4-BE49-F238E27FC236}">
                <a16:creationId xmlns:a16="http://schemas.microsoft.com/office/drawing/2014/main" id="{6316E7FD-374C-EF4A-87B6-3ED274C91CEF}"/>
              </a:ext>
            </a:extLst>
          </p:cNvPr>
          <p:cNvSpPr>
            <a:spLocks noChangeArrowheads="1"/>
          </p:cNvSpPr>
          <p:nvPr/>
        </p:nvSpPr>
        <p:spPr bwMode="auto">
          <a:xfrm>
            <a:off x="457200" y="38100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Some Things the Soulwinner Should Not Do</a:t>
            </a:r>
          </a:p>
        </p:txBody>
      </p:sp>
      <p:sp>
        <p:nvSpPr>
          <p:cNvPr id="96283" name="Text Box 27">
            <a:extLst>
              <a:ext uri="{FF2B5EF4-FFF2-40B4-BE49-F238E27FC236}">
                <a16:creationId xmlns:a16="http://schemas.microsoft.com/office/drawing/2014/main" id="{A3F4C277-1C81-6944-848E-FEC8EF2E95EB}"/>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6281"/>
                                        </p:tgtEl>
                                        <p:attrNameLst>
                                          <p:attrName>style.visibility</p:attrName>
                                        </p:attrNameLst>
                                      </p:cBhvr>
                                      <p:to>
                                        <p:strVal val="visible"/>
                                      </p:to>
                                    </p:set>
                                    <p:anim calcmode="lin" valueType="num">
                                      <p:cBhvr additive="base">
                                        <p:cTn id="7" dur="500" fill="hold"/>
                                        <p:tgtEl>
                                          <p:spTgt spid="96281"/>
                                        </p:tgtEl>
                                        <p:attrNameLst>
                                          <p:attrName>ppt_x</p:attrName>
                                        </p:attrNameLst>
                                      </p:cBhvr>
                                      <p:tavLst>
                                        <p:tav tm="0">
                                          <p:val>
                                            <p:strVal val="#ppt_x"/>
                                          </p:val>
                                        </p:tav>
                                        <p:tav tm="100000">
                                          <p:val>
                                            <p:strVal val="#ppt_x"/>
                                          </p:val>
                                        </p:tav>
                                      </p:tavLst>
                                    </p:anim>
                                    <p:anim calcmode="lin" valueType="num">
                                      <p:cBhvr additive="base">
                                        <p:cTn id="8" dur="500" fill="hold"/>
                                        <p:tgtEl>
                                          <p:spTgt spid="9628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6277">
                                            <p:txEl>
                                              <p:pRg st="0" end="0"/>
                                            </p:txEl>
                                          </p:spTgt>
                                        </p:tgtEl>
                                        <p:attrNameLst>
                                          <p:attrName>style.visibility</p:attrName>
                                        </p:attrNameLst>
                                      </p:cBhvr>
                                      <p:to>
                                        <p:strVal val="visible"/>
                                      </p:to>
                                    </p:set>
                                    <p:anim calcmode="lin" valueType="num">
                                      <p:cBhvr additive="base">
                                        <p:cTn id="13" dur="500" fill="hold"/>
                                        <p:tgtEl>
                                          <p:spTgt spid="9627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62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6277">
                                            <p:txEl>
                                              <p:pRg st="2" end="2"/>
                                            </p:txEl>
                                          </p:spTgt>
                                        </p:tgtEl>
                                        <p:attrNameLst>
                                          <p:attrName>style.visibility</p:attrName>
                                        </p:attrNameLst>
                                      </p:cBhvr>
                                      <p:to>
                                        <p:strVal val="visible"/>
                                      </p:to>
                                    </p:set>
                                    <p:anim calcmode="lin" valueType="num">
                                      <p:cBhvr additive="base">
                                        <p:cTn id="19" dur="500" fill="hold"/>
                                        <p:tgtEl>
                                          <p:spTgt spid="9627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627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96277">
                                            <p:txEl>
                                              <p:pRg st="4" end="4"/>
                                            </p:txEl>
                                          </p:spTgt>
                                        </p:tgtEl>
                                        <p:attrNameLst>
                                          <p:attrName>style.visibility</p:attrName>
                                        </p:attrNameLst>
                                      </p:cBhvr>
                                      <p:to>
                                        <p:strVal val="visible"/>
                                      </p:to>
                                    </p:set>
                                    <p:anim calcmode="lin" valueType="num">
                                      <p:cBhvr additive="base">
                                        <p:cTn id="25" dur="500" fill="hold"/>
                                        <p:tgtEl>
                                          <p:spTgt spid="9627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627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8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7" name="Picture 9" descr="1025504_77358648">
            <a:extLst>
              <a:ext uri="{FF2B5EF4-FFF2-40B4-BE49-F238E27FC236}">
                <a16:creationId xmlns:a16="http://schemas.microsoft.com/office/drawing/2014/main" id="{1CABAD1C-AE3A-884D-854A-A4A9FB5BDBC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981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102" name="Rectangle 14">
            <a:extLst>
              <a:ext uri="{FF2B5EF4-FFF2-40B4-BE49-F238E27FC236}">
                <a16:creationId xmlns:a16="http://schemas.microsoft.com/office/drawing/2014/main" id="{BC6747E4-D178-5B4B-AB96-329368F70529}"/>
              </a:ext>
            </a:extLst>
          </p:cNvPr>
          <p:cNvSpPr>
            <a:spLocks noChangeArrowheads="1"/>
          </p:cNvSpPr>
          <p:nvPr/>
        </p:nvSpPr>
        <p:spPr bwMode="auto">
          <a:xfrm>
            <a:off x="1828800" y="762000"/>
            <a:ext cx="73152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4. Do not monopolize the conversation. Listen patiently.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5. Do not rely on your own ability or powers of persuasion. </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6. Do not multiply texts and illustrations. Have three or four texts that can meet the need. </a:t>
            </a:r>
          </a:p>
        </p:txBody>
      </p:sp>
      <p:sp>
        <p:nvSpPr>
          <p:cNvPr id="89126" name="Text Box 38">
            <a:extLst>
              <a:ext uri="{FF2B5EF4-FFF2-40B4-BE49-F238E27FC236}">
                <a16:creationId xmlns:a16="http://schemas.microsoft.com/office/drawing/2014/main" id="{15A0AE56-6C9D-B44D-B7DC-F9BC26C2C050}"/>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9102">
                                            <p:txEl>
                                              <p:pRg st="0" end="0"/>
                                            </p:txEl>
                                          </p:spTgt>
                                        </p:tgtEl>
                                        <p:attrNameLst>
                                          <p:attrName>style.visibility</p:attrName>
                                        </p:attrNameLst>
                                      </p:cBhvr>
                                      <p:to>
                                        <p:strVal val="visible"/>
                                      </p:to>
                                    </p:set>
                                    <p:animEffect transition="in" filter="box(in)">
                                      <p:cBhvr>
                                        <p:cTn id="7" dur="500"/>
                                        <p:tgtEl>
                                          <p:spTgt spid="891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89102">
                                            <p:txEl>
                                              <p:pRg st="2" end="2"/>
                                            </p:txEl>
                                          </p:spTgt>
                                        </p:tgtEl>
                                        <p:attrNameLst>
                                          <p:attrName>style.visibility</p:attrName>
                                        </p:attrNameLst>
                                      </p:cBhvr>
                                      <p:to>
                                        <p:strVal val="visible"/>
                                      </p:to>
                                    </p:set>
                                    <p:animEffect transition="in" filter="box(in)">
                                      <p:cBhvr>
                                        <p:cTn id="12" dur="500"/>
                                        <p:tgtEl>
                                          <p:spTgt spid="8910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89102">
                                            <p:txEl>
                                              <p:pRg st="4" end="4"/>
                                            </p:txEl>
                                          </p:spTgt>
                                        </p:tgtEl>
                                        <p:attrNameLst>
                                          <p:attrName>style.visibility</p:attrName>
                                        </p:attrNameLst>
                                      </p:cBhvr>
                                      <p:to>
                                        <p:strVal val="visible"/>
                                      </p:to>
                                    </p:set>
                                    <p:animEffect transition="in" filter="box(in)">
                                      <p:cBhvr>
                                        <p:cTn id="17" dur="500"/>
                                        <p:tgtEl>
                                          <p:spTgt spid="891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a:extLst>
              <a:ext uri="{FF2B5EF4-FFF2-40B4-BE49-F238E27FC236}">
                <a16:creationId xmlns:a16="http://schemas.microsoft.com/office/drawing/2014/main" id="{C178F410-4A7F-B54D-8554-8B9F8C059DD8}"/>
              </a:ext>
            </a:extLst>
          </p:cNvPr>
          <p:cNvSpPr>
            <a:spLocks noGrp="1" noChangeArrowheads="1"/>
          </p:cNvSpPr>
          <p:nvPr>
            <p:ph type="body" idx="1"/>
          </p:nvPr>
        </p:nvSpPr>
        <p:spPr>
          <a:xfrm>
            <a:off x="152400" y="381000"/>
            <a:ext cx="9144000" cy="5943600"/>
          </a:xfrm>
        </p:spPr>
        <p:txBody>
          <a:bodyPr/>
          <a:lstStyle/>
          <a:p>
            <a:pPr>
              <a:buFont typeface="Wingdings" pitchFamily="2" charset="2"/>
              <a:buNone/>
            </a:pPr>
            <a:r>
              <a:rPr lang="en-US" altLang="en-US" sz="3200" b="1">
                <a:latin typeface="Constantia" panose="02030602050306030303" pitchFamily="18" charset="0"/>
              </a:rPr>
              <a:t>	7. Do not forget that your weapons are “the sword of the Spirit” and the weapon of “all prayer” (Ephesians 6:17-18).</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8. Do not be unduly familiar with the inquirer unless there is a reason for it.</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9. Do not hurry or do shoddy work.</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10. Do not ever grow angry or impatient.</a:t>
            </a:r>
          </a:p>
        </p:txBody>
      </p:sp>
      <p:sp>
        <p:nvSpPr>
          <p:cNvPr id="131076" name="Text Box 4">
            <a:extLst>
              <a:ext uri="{FF2B5EF4-FFF2-40B4-BE49-F238E27FC236}">
                <a16:creationId xmlns:a16="http://schemas.microsoft.com/office/drawing/2014/main" id="{6DFC3A70-2B31-D047-8768-812EF2E5ADEE}"/>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10: Points to Remember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31074">
                                            <p:txEl>
                                              <p:pRg st="0" end="0"/>
                                            </p:txEl>
                                          </p:spTgt>
                                        </p:tgtEl>
                                        <p:attrNameLst>
                                          <p:attrName>style.visibility</p:attrName>
                                        </p:attrNameLst>
                                      </p:cBhvr>
                                      <p:to>
                                        <p:strVal val="visible"/>
                                      </p:to>
                                    </p:set>
                                    <p:animEffect transition="in" filter="diamond(in)">
                                      <p:cBhvr>
                                        <p:cTn id="7" dur="2000"/>
                                        <p:tgtEl>
                                          <p:spTgt spid="13107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31074">
                                            <p:txEl>
                                              <p:pRg st="2" end="2"/>
                                            </p:txEl>
                                          </p:spTgt>
                                        </p:tgtEl>
                                        <p:attrNameLst>
                                          <p:attrName>style.visibility</p:attrName>
                                        </p:attrNameLst>
                                      </p:cBhvr>
                                      <p:to>
                                        <p:strVal val="visible"/>
                                      </p:to>
                                    </p:set>
                                    <p:animEffect transition="in" filter="diamond(in)">
                                      <p:cBhvr>
                                        <p:cTn id="12" dur="2000"/>
                                        <p:tgtEl>
                                          <p:spTgt spid="131074">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31074">
                                            <p:txEl>
                                              <p:pRg st="4" end="4"/>
                                            </p:txEl>
                                          </p:spTgt>
                                        </p:tgtEl>
                                        <p:attrNameLst>
                                          <p:attrName>style.visibility</p:attrName>
                                        </p:attrNameLst>
                                      </p:cBhvr>
                                      <p:to>
                                        <p:strVal val="visible"/>
                                      </p:to>
                                    </p:set>
                                    <p:animEffect transition="in" filter="diamond(in)">
                                      <p:cBhvr>
                                        <p:cTn id="17" dur="2000"/>
                                        <p:tgtEl>
                                          <p:spTgt spid="131074">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nodeType="clickEffect">
                                  <p:stCondLst>
                                    <p:cond delay="0"/>
                                  </p:stCondLst>
                                  <p:childTnLst>
                                    <p:set>
                                      <p:cBhvr>
                                        <p:cTn id="21" dur="1" fill="hold">
                                          <p:stCondLst>
                                            <p:cond delay="0"/>
                                          </p:stCondLst>
                                        </p:cTn>
                                        <p:tgtEl>
                                          <p:spTgt spid="131074">
                                            <p:txEl>
                                              <p:pRg st="6" end="6"/>
                                            </p:txEl>
                                          </p:spTgt>
                                        </p:tgtEl>
                                        <p:attrNameLst>
                                          <p:attrName>style.visibility</p:attrName>
                                        </p:attrNameLst>
                                      </p:cBhvr>
                                      <p:to>
                                        <p:strVal val="visible"/>
                                      </p:to>
                                    </p:set>
                                    <p:animEffect transition="in" filter="diamond(in)">
                                      <p:cBhvr>
                                        <p:cTn id="22" dur="2000"/>
                                        <p:tgtEl>
                                          <p:spTgt spid="13107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4380</TotalTime>
  <Words>213</Words>
  <Application>Microsoft Macintosh PowerPoint</Application>
  <PresentationFormat>On-screen Show (4:3)</PresentationFormat>
  <Paragraphs>98</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Garamond</vt:lpstr>
      <vt:lpstr>Times New Roman</vt:lpstr>
      <vt:lpstr>Wingdings</vt:lpstr>
      <vt:lpstr>Constantia</vt:lpstr>
      <vt:lpstr>Edge</vt:lpstr>
      <vt:lpstr>PowerPoint Presentation</vt:lpstr>
      <vt:lpstr>Some things the Soulwinner Should 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Indiana University</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1</dc:title>
  <dc:creator>Christopher Henderson ROCKS</dc:creator>
  <cp:lastModifiedBy>Angie Clark</cp:lastModifiedBy>
  <cp:revision>198</cp:revision>
  <dcterms:created xsi:type="dcterms:W3CDTF">2012-01-03T21:13:03Z</dcterms:created>
  <dcterms:modified xsi:type="dcterms:W3CDTF">2018-02-09T21:09:16Z</dcterms:modified>
</cp:coreProperties>
</file>