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handoutMasterIdLst>
    <p:handoutMasterId r:id="rId15"/>
  </p:handoutMasterIdLst>
  <p:sldIdLst>
    <p:sldId id="256" r:id="rId2"/>
    <p:sldId id="297" r:id="rId3"/>
    <p:sldId id="373" r:id="rId4"/>
    <p:sldId id="413" r:id="rId5"/>
    <p:sldId id="414" r:id="rId6"/>
    <p:sldId id="415" r:id="rId7"/>
    <p:sldId id="416" r:id="rId8"/>
    <p:sldId id="385" r:id="rId9"/>
    <p:sldId id="417" r:id="rId10"/>
    <p:sldId id="418" r:id="rId11"/>
    <p:sldId id="419" r:id="rId12"/>
    <p:sldId id="420"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5541"/>
    <a:srgbClr val="2C613E"/>
    <a:srgbClr val="458552"/>
    <a:srgbClr val="458653"/>
    <a:srgbClr val="ECB128"/>
    <a:srgbClr val="EFB228"/>
    <a:srgbClr val="EEAA26"/>
    <a:srgbClr val="E3881E"/>
    <a:srgbClr val="045D2B"/>
    <a:srgbClr val="0F34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4" autoAdjust="0"/>
    <p:restoredTop sz="94553" autoAdjust="0"/>
  </p:normalViewPr>
  <p:slideViewPr>
    <p:cSldViewPr snapToObjects="1">
      <p:cViewPr varScale="1">
        <p:scale>
          <a:sx n="127" d="100"/>
          <a:sy n="127" d="100"/>
        </p:scale>
        <p:origin x="1296"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09AA511-AE3A-F643-A99A-5D6EAB730823}" type="datetimeFigureOut">
              <a:rPr lang="en-US" smtClean="0"/>
              <a:pPr/>
              <a:t>2/9/18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D1DF5B-61D6-B24D-872C-89CAD3F9B5F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64A3F5-F9D7-BE4B-8E98-E0E6A6EBBC9E}" type="datetimeFigureOut">
              <a:rPr lang="en-US" smtClean="0"/>
              <a:pPr/>
              <a:t>2/9/18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2C636A-307E-884B-9133-8AE82022C37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C636A-307E-884B-9133-8AE82022C37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CDA6A0B-D499-425D-9760-7E378B1D24E7}"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7E6C1EDB-CE87-4BA6-95D9-AD3AE9C734F7}"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8AF02B71-8991-4516-A01E-F1A9ACD28BDC}" type="slidenum">
              <a:rPr smtClean="0"/>
              <a:pPr/>
              <a:t>‹#›</a:t>
            </a:fld>
            <a:endParaRPr/>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E401B973-48D0-47D2-BD1A-81DAC74A0928}"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93714E26-7EC0-4FCC-8AD8-71E9EC27DEDB}"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le Slide with Watermark">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a:t>Click to edit Master title style</a:t>
            </a:r>
            <a:endParaRPr/>
          </a:p>
        </p:txBody>
      </p:sp>
      <p:sp>
        <p:nvSpPr>
          <p:cNvPr id="3" name="Subtitle 2"/>
          <p:cNvSpPr>
            <a:spLocks noGrp="1"/>
          </p:cNvSpPr>
          <p:nvPr>
            <p:ph type="subTitle" idx="1"/>
          </p:nvPr>
        </p:nvSpPr>
        <p:spPr>
          <a:xfrm>
            <a:off x="3960813" y="5056909"/>
            <a:ext cx="4724400" cy="706586"/>
          </a:xfrm>
        </p:spPr>
        <p:txBody>
          <a:bodyPr lIns="91440" tIns="0" rIns="45720" bIns="0">
            <a:normAutofit/>
          </a:bodyPr>
          <a:lstStyle>
            <a:lvl1pPr marL="0" indent="0" algn="l">
              <a:lnSpc>
                <a:spcPts val="2600"/>
              </a:lnSpc>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7E6C1EDB-CE87-4BA6-95D9-AD3AE9C734F7}" type="datetime1">
              <a:rPr lang="en-US" smtClean="0"/>
              <a:pPr/>
              <a:t>2/9/18</a:t>
            </a:fld>
            <a:endParaRPr/>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r>
              <a:t>
              </a:t>
            </a:r>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8AF02B71-8991-4516-A01E-F1A9ACD28BDC}" type="slidenum">
              <a:rPr smtClean="0"/>
              <a:pP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Section with Watermark">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589870FB-149D-4255-9221-CF258F891615}"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DDE52B54-BC1D-466E-98B4-B0082340936C}"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A1508C9F-E380-43A3-ADC1-0217F1EB7573}" type="datetime1">
              <a:rPr lang="en-US" smtClean="0"/>
              <a:pPr/>
              <a:t>2/9/18</a:t>
            </a:fld>
            <a:endParaRPr/>
          </a:p>
        </p:txBody>
      </p:sp>
      <p:sp>
        <p:nvSpPr>
          <p:cNvPr id="8" name="Footer Placeholder 7"/>
          <p:cNvSpPr>
            <a:spLocks noGrp="1"/>
          </p:cNvSpPr>
          <p:nvPr>
            <p:ph type="ftr" sz="quarter" idx="11"/>
          </p:nvPr>
        </p:nvSpPr>
        <p:spPr/>
        <p:txBody>
          <a:bodyPr/>
          <a:lstStyle/>
          <a:p>
            <a:r>
              <a:t>
              </a:t>
            </a:r>
          </a:p>
        </p:txBody>
      </p:sp>
      <p:sp>
        <p:nvSpPr>
          <p:cNvPr id="9" name="Slide Number Placeholder 8"/>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1B10C791-6992-4CCF-A244-B250C8BB22F1}" type="datetime1">
              <a:rPr lang="en-US" smtClean="0"/>
              <a:pPr/>
              <a:t>2/9/18</a:t>
            </a:fld>
            <a:endParaRPr/>
          </a:p>
        </p:txBody>
      </p:sp>
      <p:sp>
        <p:nvSpPr>
          <p:cNvPr id="4" name="Footer Placeholder 3"/>
          <p:cNvSpPr>
            <a:spLocks noGrp="1"/>
          </p:cNvSpPr>
          <p:nvPr>
            <p:ph type="ftr" sz="quarter" idx="11"/>
          </p:nvPr>
        </p:nvSpPr>
        <p:spPr/>
        <p:txBody>
          <a:bodyPr/>
          <a:lstStyle/>
          <a:p>
            <a:r>
              <a:t>
              </a:t>
            </a:r>
          </a:p>
        </p:txBody>
      </p:sp>
      <p:sp>
        <p:nvSpPr>
          <p:cNvPr id="5" name="Slide Number Placeholder 4"/>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20578-B892-4967-98F8-D0B4A045ADFD}" type="datetime1">
              <a:rPr lang="en-US" smtClean="0"/>
              <a:pPr/>
              <a:t>2/9/18</a:t>
            </a:fld>
            <a:endParaRPr/>
          </a:p>
        </p:txBody>
      </p:sp>
      <p:sp>
        <p:nvSpPr>
          <p:cNvPr id="3" name="Footer Placeholder 2"/>
          <p:cNvSpPr>
            <a:spLocks noGrp="1"/>
          </p:cNvSpPr>
          <p:nvPr>
            <p:ph type="ftr" sz="quarter" idx="11"/>
          </p:nvPr>
        </p:nvSpPr>
        <p:spPr/>
        <p:txBody>
          <a:bodyPr/>
          <a:lstStyle/>
          <a:p>
            <a:r>
              <a:t>
              </a:t>
            </a:r>
          </a:p>
        </p:txBody>
      </p:sp>
      <p:sp>
        <p:nvSpPr>
          <p:cNvPr id="4" name="Slide Number Placeholder 3"/>
          <p:cNvSpPr>
            <a:spLocks noGrp="1"/>
          </p:cNvSpPr>
          <p:nvPr>
            <p:ph type="sldNum" sz="quarter" idx="12"/>
          </p:nvPr>
        </p:nvSpPr>
        <p:spPr/>
        <p:txBody>
          <a:bodyPr/>
          <a:lstStyle/>
          <a:p>
            <a:fld id="{8AF02B71-8991-4516-A01E-F1A9ACD28BDC}" type="slidenum">
              <a:rPr smtClean="0"/>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CBDCDF1B-54EC-4432-8649-0FE40DD46F86}"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69E29E33-B620-47F9-BB04-8846C2A5AFCC}"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7E6C1EDB-CE87-4BA6-95D9-AD3AE9C734F7}" type="datetime1">
              <a:rPr lang="en-US" smtClean="0"/>
              <a:pPr/>
              <a:t>2/9/18</a:t>
            </a:fld>
            <a:endParaRPr/>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r>
              <a:t>
              </a:t>
            </a:r>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8AF02B71-8991-4516-A01E-F1A9ACD28BDC}" type="slidenum">
              <a:rPr smtClean="0"/>
              <a:p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62072" y="3657600"/>
            <a:ext cx="5977128" cy="1470025"/>
          </a:xfrm>
        </p:spPr>
        <p:txBody>
          <a:bodyPr/>
          <a:lstStyle/>
          <a:p>
            <a:r>
              <a:rPr lang="en-US" sz="7200" dirty="0">
                <a:solidFill>
                  <a:srgbClr val="0F3423"/>
                </a:solidFill>
              </a:rPr>
              <a:t>Evangelism 1</a:t>
            </a:r>
          </a:p>
        </p:txBody>
      </p:sp>
      <p:sp>
        <p:nvSpPr>
          <p:cNvPr id="3" name="Subtitle 2"/>
          <p:cNvSpPr>
            <a:spLocks noGrp="1"/>
          </p:cNvSpPr>
          <p:nvPr>
            <p:ph type="subTitle" idx="1"/>
          </p:nvPr>
        </p:nvSpPr>
        <p:spPr>
          <a:xfrm>
            <a:off x="4648200" y="5410200"/>
            <a:ext cx="2743200" cy="987552"/>
          </a:xfrm>
        </p:spPr>
        <p:txBody>
          <a:bodyPr/>
          <a:lstStyle/>
          <a:p>
            <a:r>
              <a:rPr lang="en-US" sz="2000" dirty="0">
                <a:solidFill>
                  <a:srgbClr val="0F3423"/>
                </a:solidFill>
              </a:rPr>
              <a:t>James G. </a:t>
            </a:r>
            <a:r>
              <a:rPr lang="en-US" sz="2000" dirty="0" err="1">
                <a:solidFill>
                  <a:srgbClr val="0F3423"/>
                </a:solidFill>
              </a:rPr>
              <a:t>Poitras</a:t>
            </a:r>
            <a:endParaRPr lang="en-US" sz="2000" dirty="0">
              <a:solidFill>
                <a:srgbClr val="0F3423"/>
              </a:solidFill>
            </a:endParaRPr>
          </a:p>
        </p:txBody>
      </p:sp>
      <p:sp>
        <p:nvSpPr>
          <p:cNvPr id="6" name="Subtitle 2"/>
          <p:cNvSpPr txBox="1">
            <a:spLocks/>
          </p:cNvSpPr>
          <p:nvPr/>
        </p:nvSpPr>
        <p:spPr>
          <a:xfrm>
            <a:off x="4572000" y="5160814"/>
            <a:ext cx="4495799" cy="706586"/>
          </a:xfrm>
          <a:prstGeom prst="rect">
            <a:avLst/>
          </a:prstGeom>
        </p:spPr>
        <p:txBody>
          <a:bodyPr vert="horz" lIns="91440" tIns="0" rIns="45720" bIns="0" rtlCol="0">
            <a:normAutofit/>
          </a:bodyPr>
          <a:lstStyle/>
          <a:p>
            <a:pPr marL="0" marR="0" lvl="0" indent="0" algn="l" defTabSz="914400" rtl="0" eaLnBrk="1" fontAlgn="auto" latinLnBrk="0" hangingPunct="1">
              <a:lnSpc>
                <a:spcPts val="2600"/>
              </a:lnSpc>
              <a:spcBef>
                <a:spcPts val="2000"/>
              </a:spcBef>
              <a:spcAft>
                <a:spcPts val="0"/>
              </a:spcAft>
              <a:buClrTx/>
              <a:buSzPct val="90000"/>
              <a:buFontTx/>
              <a:buNone/>
              <a:tabLst/>
              <a:defRPr/>
            </a:pPr>
            <a:r>
              <a:rPr kumimoji="0" lang="en-US" sz="2200" b="0" i="0" u="none" strike="noStrike" kern="1200" cap="none" spc="0" normalizeH="0" baseline="0" noProof="0" dirty="0">
                <a:ln>
                  <a:noFill/>
                </a:ln>
                <a:solidFill>
                  <a:schemeClr val="tx1"/>
                </a:solidFill>
                <a:effectLst/>
                <a:uLnTx/>
                <a:uFillTx/>
                <a:latin typeface="+mn-lt"/>
                <a:ea typeface="+mn-ea"/>
                <a:cs typeface="+mn-cs"/>
              </a:rPr>
              <a:t>Lesson Ten: Burden</a:t>
            </a:r>
          </a:p>
        </p:txBody>
      </p:sp>
      <p:sp>
        <p:nvSpPr>
          <p:cNvPr id="7" name="Title 1"/>
          <p:cNvSpPr txBox="1">
            <a:spLocks/>
          </p:cNvSpPr>
          <p:nvPr/>
        </p:nvSpPr>
        <p:spPr>
          <a:xfrm>
            <a:off x="533400" y="914400"/>
            <a:ext cx="7924800" cy="1209964"/>
          </a:xfrm>
          <a:prstGeom prst="rect">
            <a:avLst/>
          </a:prstGeom>
        </p:spPr>
        <p:txBody>
          <a:bodyPr vert="horz" lIns="45720" tIns="0" rIns="45720" bIns="0" rtlCol="0" anchor="b" anchorCtr="0">
            <a:noAutofit/>
          </a:bodyPr>
          <a:lstStyle/>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Global University of</a:t>
            </a:r>
          </a:p>
          <a:p>
            <a:pPr marL="0" marR="0" lvl="0" indent="0" algn="l" defTabSz="914400" rtl="0" eaLnBrk="1" fontAlgn="auto" latinLnBrk="0" hangingPunct="1">
              <a:lnSpc>
                <a:spcPts val="5000"/>
              </a:lnSpc>
              <a:spcBef>
                <a:spcPct val="0"/>
              </a:spcBef>
              <a:spcAft>
                <a:spcPts val="0"/>
              </a:spcAft>
              <a:buClrTx/>
              <a:buSzTx/>
              <a:buFontTx/>
              <a:buNone/>
              <a:tabLst/>
              <a:defRPr/>
            </a:pPr>
            <a:endParaRPr lang="en-US" sz="7200" dirty="0">
              <a:latin typeface="Impact"/>
              <a:ea typeface="+mj-ea"/>
              <a:cs typeface="Impact"/>
            </a:endParaRPr>
          </a:p>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 Theological Studies</a:t>
            </a:r>
          </a:p>
        </p:txBody>
      </p:sp>
      <p:sp>
        <p:nvSpPr>
          <p:cNvPr id="9" name="Text Placeholder 3"/>
          <p:cNvSpPr txBox="1">
            <a:spLocks/>
          </p:cNvSpPr>
          <p:nvPr/>
        </p:nvSpPr>
        <p:spPr>
          <a:xfrm>
            <a:off x="1122215" y="3200400"/>
            <a:ext cx="8021782"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Evangelism</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3"/>
          <p:cNvSpPr txBox="1">
            <a:spLocks/>
          </p:cNvSpPr>
          <p:nvPr/>
        </p:nvSpPr>
        <p:spPr>
          <a:xfrm>
            <a:off x="304801" y="152400"/>
            <a:ext cx="7010399" cy="10668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algn="ctr" defTabSz="914400">
              <a:spcBef>
                <a:spcPct val="0"/>
              </a:spcBef>
            </a:pPr>
            <a:r>
              <a:rPr lang="en-US" sz="2800" dirty="0"/>
              <a:t>It is unusual to see a man cry (weep). Crying is usually manifested as a result of:</a:t>
            </a:r>
            <a:endParaRPr kumimoji="0" lang="en-US" sz="2800" b="0" i="0" u="none" strike="noStrike" kern="1200" cap="none" spc="0" normalizeH="0" baseline="0" noProof="0" dirty="0">
              <a:ln>
                <a:noFill/>
              </a:ln>
              <a:effectLst>
                <a:outerShdw blurRad="50800" dist="38100" dir="2700000">
                  <a:srgbClr val="000000">
                    <a:alpha val="43000"/>
                  </a:srgbClr>
                </a:outerShdw>
              </a:effectLst>
              <a:uLnTx/>
              <a:uFillTx/>
              <a:latin typeface="+mj-lt"/>
              <a:ea typeface="+mj-ea"/>
              <a:cs typeface="+mj-cs"/>
            </a:endParaRPr>
          </a:p>
        </p:txBody>
      </p:sp>
      <p:sp>
        <p:nvSpPr>
          <p:cNvPr id="12" name="TextBox 11"/>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7" name="Text Placeholder 3"/>
          <p:cNvSpPr txBox="1">
            <a:spLocks/>
          </p:cNvSpPr>
          <p:nvPr/>
        </p:nvSpPr>
        <p:spPr>
          <a:xfrm>
            <a:off x="1143001" y="1066800"/>
            <a:ext cx="7010399" cy="5334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defTabSz="914400">
              <a:spcBef>
                <a:spcPct val="0"/>
              </a:spcBef>
              <a:buFont typeface="Courier New"/>
              <a:buChar char="o"/>
            </a:pPr>
            <a:r>
              <a:rPr lang="en-US" sz="2400" dirty="0">
                <a:solidFill>
                  <a:srgbClr val="FFFFFF"/>
                </a:solidFill>
                <a:effectLst>
                  <a:outerShdw blurRad="50800" dist="38100" dir="2700000">
                    <a:srgbClr val="000000">
                      <a:alpha val="43000"/>
                    </a:srgbClr>
                  </a:outerShdw>
                </a:effectLst>
              </a:rPr>
              <a:t> Sadness (Joel 2:12; Psalm 30:5).</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j-lt"/>
              <a:ea typeface="+mj-ea"/>
              <a:cs typeface="+mj-cs"/>
            </a:endParaRPr>
          </a:p>
        </p:txBody>
      </p:sp>
      <p:sp>
        <p:nvSpPr>
          <p:cNvPr id="18" name="Text Placeholder 3"/>
          <p:cNvSpPr txBox="1">
            <a:spLocks/>
          </p:cNvSpPr>
          <p:nvPr/>
        </p:nvSpPr>
        <p:spPr>
          <a:xfrm>
            <a:off x="1143000" y="1447800"/>
            <a:ext cx="7010399" cy="5334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defTabSz="914400">
              <a:spcBef>
                <a:spcPct val="0"/>
              </a:spcBef>
              <a:buFont typeface="Courier New"/>
              <a:buChar char="o"/>
            </a:pPr>
            <a:r>
              <a:rPr kumimoji="0" lang="en-US" sz="2400" b="0" i="0" u="none" strike="noStrike" kern="1200" cap="none" spc="0" normalizeH="0" noProof="0" dirty="0">
                <a:ln>
                  <a:noFill/>
                </a:ln>
                <a:solidFill>
                  <a:srgbClr val="FFFFFF"/>
                </a:solidFill>
                <a:effectLst>
                  <a:outerShdw blurRad="50800" dist="38100" dir="2700000">
                    <a:srgbClr val="000000">
                      <a:alpha val="43000"/>
                    </a:srgbClr>
                  </a:outerShdw>
                </a:effectLst>
                <a:uLnTx/>
                <a:uFillTx/>
                <a:latin typeface="+mj-lt"/>
                <a:ea typeface="+mj-ea"/>
                <a:cs typeface="+mj-cs"/>
              </a:rPr>
              <a:t> Joy.</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j-lt"/>
              <a:ea typeface="+mj-ea"/>
              <a:cs typeface="+mj-cs"/>
            </a:endParaRPr>
          </a:p>
        </p:txBody>
      </p:sp>
      <p:sp>
        <p:nvSpPr>
          <p:cNvPr id="19" name="Text Placeholder 3"/>
          <p:cNvSpPr txBox="1">
            <a:spLocks/>
          </p:cNvSpPr>
          <p:nvPr/>
        </p:nvSpPr>
        <p:spPr>
          <a:xfrm>
            <a:off x="1143000" y="1828800"/>
            <a:ext cx="7010399" cy="5334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defTabSz="914400">
              <a:spcBef>
                <a:spcPct val="0"/>
              </a:spcBef>
              <a:buFont typeface="Courier New"/>
              <a:buChar char="o"/>
            </a:pPr>
            <a:r>
              <a:rPr lang="en-US" sz="2400" dirty="0">
                <a:solidFill>
                  <a:srgbClr val="FFFFFF"/>
                </a:solidFill>
                <a:effectLst>
                  <a:outerShdw blurRad="50800" dist="38100" dir="2700000">
                    <a:srgbClr val="000000">
                      <a:alpha val="43000"/>
                    </a:srgbClr>
                  </a:outerShdw>
                </a:effectLst>
              </a:rPr>
              <a:t> Burden (Psalm 126:5-6).</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j-lt"/>
              <a:ea typeface="+mj-ea"/>
              <a:cs typeface="+mj-cs"/>
            </a:endParaRPr>
          </a:p>
        </p:txBody>
      </p:sp>
      <p:sp>
        <p:nvSpPr>
          <p:cNvPr id="20" name="Text Placeholder 3"/>
          <p:cNvSpPr txBox="1">
            <a:spLocks/>
          </p:cNvSpPr>
          <p:nvPr/>
        </p:nvSpPr>
        <p:spPr>
          <a:xfrm>
            <a:off x="304800" y="2286000"/>
            <a:ext cx="7010399" cy="10668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algn="ctr" defTabSz="914400">
              <a:spcBef>
                <a:spcPct val="0"/>
              </a:spcBef>
            </a:pPr>
            <a:r>
              <a:rPr lang="en-US" sz="2800" dirty="0"/>
              <a:t>William Booth-</a:t>
            </a:r>
            <a:r>
              <a:rPr lang="en-US" sz="2800" dirty="0" err="1"/>
              <a:t>Clibborn</a:t>
            </a:r>
            <a:r>
              <a:rPr lang="en-US" sz="2800" dirty="0"/>
              <a:t> talked of “the curse of dry-eyed Christianity.”</a:t>
            </a:r>
            <a:endParaRPr kumimoji="0" lang="en-US" sz="2800" b="0" i="0" u="none" strike="noStrike" kern="1200" cap="none" spc="0" normalizeH="0" baseline="0" noProof="0" dirty="0">
              <a:ln>
                <a:noFill/>
              </a:ln>
              <a:effectLst>
                <a:outerShdw blurRad="50800" dist="38100" dir="2700000">
                  <a:srgbClr val="000000">
                    <a:alpha val="43000"/>
                  </a:srgbClr>
                </a:outerShdw>
              </a:effectLst>
              <a:uLnTx/>
              <a:uFillTx/>
              <a:latin typeface="+mj-lt"/>
              <a:ea typeface="+mj-ea"/>
              <a:cs typeface="+mj-cs"/>
            </a:endParaRPr>
          </a:p>
        </p:txBody>
      </p:sp>
      <p:sp>
        <p:nvSpPr>
          <p:cNvPr id="21" name="Text Placeholder 3"/>
          <p:cNvSpPr txBox="1">
            <a:spLocks/>
          </p:cNvSpPr>
          <p:nvPr/>
        </p:nvSpPr>
        <p:spPr>
          <a:xfrm>
            <a:off x="304800" y="3200400"/>
            <a:ext cx="7010399" cy="10668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algn="ctr" defTabSz="914400">
              <a:spcBef>
                <a:spcPct val="0"/>
              </a:spcBef>
            </a:pPr>
            <a:r>
              <a:rPr lang="en-US" sz="2400" dirty="0">
                <a:solidFill>
                  <a:schemeClr val="bg1"/>
                </a:solidFill>
                <a:effectLst>
                  <a:outerShdw blurRad="50800" dist="38100" dir="2700000">
                    <a:srgbClr val="000000">
                      <a:alpha val="43000"/>
                    </a:srgbClr>
                  </a:outerShdw>
                </a:effectLst>
              </a:rPr>
              <a:t>Paul possessed a great burden for people. “Therefore watch, and remember, that by the space of three years I ceased not to warn every one night and day with tears” (Acts 20:31).</a:t>
            </a:r>
            <a:endParaRPr kumimoji="0" lang="en-US" sz="24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j-lt"/>
              <a:ea typeface="+mj-ea"/>
              <a:cs typeface="+mj-cs"/>
            </a:endParaRPr>
          </a:p>
        </p:txBody>
      </p:sp>
      <p:sp>
        <p:nvSpPr>
          <p:cNvPr id="22" name="Text Placeholder 3"/>
          <p:cNvSpPr txBox="1">
            <a:spLocks/>
          </p:cNvSpPr>
          <p:nvPr/>
        </p:nvSpPr>
        <p:spPr>
          <a:xfrm>
            <a:off x="304800" y="4724400"/>
            <a:ext cx="7010399" cy="10668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algn="ctr" defTabSz="914400">
              <a:spcBef>
                <a:spcPct val="0"/>
              </a:spcBef>
            </a:pPr>
            <a:r>
              <a:rPr lang="en-US" sz="2400" dirty="0">
                <a:solidFill>
                  <a:schemeClr val="bg1"/>
                </a:solidFill>
                <a:effectLst>
                  <a:outerShdw blurRad="50800" dist="38100" dir="2700000">
                    <a:srgbClr val="000000">
                      <a:alpha val="43000"/>
                    </a:srgbClr>
                  </a:outerShdw>
                </a:effectLst>
              </a:rPr>
              <a:t>One man was finding his work difficult, experiencing little progress. William Booth sent him this message, “Try tears!” It made the difference.</a:t>
            </a:r>
            <a:endParaRPr kumimoji="0" lang="en-US" sz="24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j-lt"/>
              <a:ea typeface="+mj-ea"/>
              <a:cs typeface="+mj-cs"/>
            </a:endParaRPr>
          </a:p>
        </p:txBody>
      </p:sp>
      <p:sp>
        <p:nvSpPr>
          <p:cNvPr id="23" name="TextBox 22"/>
          <p:cNvSpPr txBox="1"/>
          <p:nvPr/>
        </p:nvSpPr>
        <p:spPr>
          <a:xfrm>
            <a:off x="6705600" y="-76200"/>
            <a:ext cx="2183711" cy="369332"/>
          </a:xfrm>
          <a:prstGeom prst="rect">
            <a:avLst/>
          </a:prstGeom>
          <a:noFill/>
        </p:spPr>
        <p:txBody>
          <a:bodyPr wrap="none" rtlCol="0">
            <a:spAutoFit/>
          </a:bodyPr>
          <a:lstStyle/>
          <a:p>
            <a:pPr lvl="0"/>
            <a:r>
              <a:rPr lang="en-US" dirty="0"/>
              <a:t>Lesson Ten: Burden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7" grpId="0"/>
      <p:bldP spid="18" grpId="0"/>
      <p:bldP spid="19" grpId="0"/>
      <p:bldP spid="20" grpId="0"/>
      <p:bldP spid="21"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533400" y="307975"/>
            <a:ext cx="8077200" cy="987425"/>
          </a:xfrm>
          <a:effectLst>
            <a:outerShdw blurRad="50800" dist="38100" dir="2700000">
              <a:srgbClr val="000000">
                <a:alpha val="43000"/>
              </a:srgbClr>
            </a:outerShdw>
          </a:effectLst>
        </p:spPr>
        <p:txBody>
          <a:bodyPr>
            <a:noAutofit/>
          </a:bodyPr>
          <a:lstStyle/>
          <a:p>
            <a:pPr algn="ctr">
              <a:buNone/>
            </a:pPr>
            <a:r>
              <a:rPr lang="en-US" sz="2800" dirty="0">
                <a:solidFill>
                  <a:schemeClr val="tx1"/>
                </a:solidFill>
                <a:effectLst/>
              </a:rPr>
              <a:t>William Carey is considered to be the father of modern missions. He had an immense burden for the lost. As a young man, he worked in a shoe cobbler’s shop. He saved discarded bits and pieces of shoe leather and made a makeshift globe. He sketched in ink the outlines of the continents and various countries on his crude leather globe.</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6705600" y="-76200"/>
            <a:ext cx="2183711" cy="369332"/>
          </a:xfrm>
          <a:prstGeom prst="rect">
            <a:avLst/>
          </a:prstGeom>
          <a:noFill/>
        </p:spPr>
        <p:txBody>
          <a:bodyPr wrap="none" rtlCol="0">
            <a:spAutoFit/>
          </a:bodyPr>
          <a:lstStyle/>
          <a:p>
            <a:pPr lvl="0"/>
            <a:r>
              <a:rPr lang="en-US" dirty="0"/>
              <a:t>Lesson Ten: Burden</a:t>
            </a:r>
          </a:p>
          <a:p>
            <a:endParaRPr lang="en-US" dirty="0"/>
          </a:p>
        </p:txBody>
      </p:sp>
      <p:sp>
        <p:nvSpPr>
          <p:cNvPr id="6" name="Content Placeholder 21"/>
          <p:cNvSpPr txBox="1">
            <a:spLocks/>
          </p:cNvSpPr>
          <p:nvPr/>
        </p:nvSpPr>
        <p:spPr>
          <a:xfrm>
            <a:off x="533400" y="3886200"/>
            <a:ext cx="80772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pPr>
            <a:r>
              <a:rPr lang="en-US" sz="2800" dirty="0">
                <a:solidFill>
                  <a:srgbClr val="000000"/>
                </a:solidFill>
              </a:rPr>
              <a:t>It is said that Carey’s tears of intercession for the world literally blurred the outlines of the nations on his handmade globe. He became a missionary to India and changed the course of mission’s history throughout the world.</a:t>
            </a:r>
            <a:endParaRPr kumimoji="0" lang="en-US" sz="2800" b="0" i="0" u="none" strike="noStrike" kern="1200" cap="none" spc="0" normalizeH="0" baseline="0" noProof="0" dirty="0">
              <a:ln>
                <a:noFill/>
              </a:ln>
              <a:solidFill>
                <a:srgbClr val="000000"/>
              </a:solidFill>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533400" y="841375"/>
            <a:ext cx="8077200" cy="987425"/>
          </a:xfrm>
          <a:effectLst>
            <a:outerShdw blurRad="50800" dist="38100" dir="2700000">
              <a:srgbClr val="000000">
                <a:alpha val="43000"/>
              </a:srgbClr>
            </a:outerShdw>
          </a:effectLst>
        </p:spPr>
        <p:txBody>
          <a:bodyPr>
            <a:noAutofit/>
          </a:bodyPr>
          <a:lstStyle/>
          <a:p>
            <a:pPr algn="ctr">
              <a:buNone/>
            </a:pPr>
            <a:r>
              <a:rPr lang="en-US" sz="4400" dirty="0"/>
              <a:t>“He that </a:t>
            </a:r>
            <a:r>
              <a:rPr lang="en-US" sz="4400" dirty="0" err="1"/>
              <a:t>goeth</a:t>
            </a:r>
            <a:r>
              <a:rPr lang="en-US" sz="4400" dirty="0"/>
              <a:t> forth and </a:t>
            </a:r>
            <a:r>
              <a:rPr lang="en-US" sz="4400" dirty="0" err="1"/>
              <a:t>weepeth</a:t>
            </a:r>
            <a:r>
              <a:rPr lang="en-US" sz="4400" dirty="0"/>
              <a:t>, bearing precious seed, shall doubtless come again with rejoicing, bringing his sheaves with him” </a:t>
            </a:r>
          </a:p>
          <a:p>
            <a:pPr algn="ctr">
              <a:buNone/>
            </a:pPr>
            <a:r>
              <a:rPr lang="en-US" sz="4400" dirty="0"/>
              <a:t>(Psalms 126:6).</a:t>
            </a:r>
            <a:endParaRPr lang="en-US" sz="4400" dirty="0">
              <a:solidFill>
                <a:schemeClr val="tx1"/>
              </a:solidFill>
              <a:effectLst/>
            </a:endParaRP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6705600" y="-76200"/>
            <a:ext cx="2183711" cy="369332"/>
          </a:xfrm>
          <a:prstGeom prst="rect">
            <a:avLst/>
          </a:prstGeom>
          <a:noFill/>
        </p:spPr>
        <p:txBody>
          <a:bodyPr wrap="none" rtlCol="0">
            <a:spAutoFit/>
          </a:bodyPr>
          <a:lstStyle/>
          <a:p>
            <a:pPr lvl="0"/>
            <a:r>
              <a:rPr lang="en-US" dirty="0"/>
              <a:t>Lesson Ten: Burden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20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xEl>
                                              <p:pRg st="1" end="1"/>
                                            </p:txEl>
                                          </p:spTgt>
                                        </p:tgtEl>
                                        <p:attrNameLst>
                                          <p:attrName>style.visibility</p:attrName>
                                        </p:attrNameLst>
                                      </p:cBhvr>
                                      <p:to>
                                        <p:strVal val="visible"/>
                                      </p:to>
                                    </p:set>
                                    <p:animEffect transition="in" filter="fade">
                                      <p:cBhvr>
                                        <p:cTn id="12" dur="2000"/>
                                        <p:tgtEl>
                                          <p:spTgt spid="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838200" y="765175"/>
            <a:ext cx="7239000" cy="987425"/>
          </a:xfrm>
          <a:effectLst>
            <a:outerShdw blurRad="50800" dist="38100" dir="2700000">
              <a:srgbClr val="000000">
                <a:alpha val="43000"/>
              </a:srgbClr>
            </a:outerShdw>
          </a:effectLst>
        </p:spPr>
        <p:txBody>
          <a:bodyPr>
            <a:noAutofit/>
          </a:bodyPr>
          <a:lstStyle/>
          <a:p>
            <a:pPr algn="ctr">
              <a:buNone/>
            </a:pPr>
            <a:r>
              <a:rPr lang="en-US" sz="4400" dirty="0"/>
              <a:t>“But when he saw the multitudes, he was moved with compassion on them, because they fainted, and were scattered abroad, as sheep having no </a:t>
            </a:r>
            <a:r>
              <a:rPr lang="en-US" sz="4400" dirty="0" err="1"/>
              <a:t>shepard</a:t>
            </a:r>
            <a:r>
              <a:rPr lang="en-US" sz="4400" dirty="0"/>
              <a:t>.”</a:t>
            </a:r>
          </a:p>
          <a:p>
            <a:pPr algn="ctr">
              <a:buNone/>
            </a:pPr>
            <a:r>
              <a:rPr lang="en-US" sz="4400" dirty="0"/>
              <a:t>(Matthew 9:36)</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6705600" y="-76200"/>
            <a:ext cx="2183711" cy="369332"/>
          </a:xfrm>
          <a:prstGeom prst="rect">
            <a:avLst/>
          </a:prstGeom>
          <a:noFill/>
        </p:spPr>
        <p:txBody>
          <a:bodyPr wrap="none" rtlCol="0">
            <a:spAutoFit/>
          </a:bodyPr>
          <a:lstStyle/>
          <a:p>
            <a:pPr lvl="0"/>
            <a:r>
              <a:rPr lang="en-US" dirty="0"/>
              <a:t>Lesson Ten: Burden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20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xEl>
                                              <p:pRg st="1" end="1"/>
                                            </p:txEl>
                                          </p:spTgt>
                                        </p:tgtEl>
                                        <p:attrNameLst>
                                          <p:attrName>style.visibility</p:attrName>
                                        </p:attrNameLst>
                                      </p:cBhvr>
                                      <p:to>
                                        <p:strVal val="visible"/>
                                      </p:to>
                                    </p:set>
                                    <p:animEffect transition="in" filter="fade">
                                      <p:cBhvr>
                                        <p:cTn id="12" dur="2000"/>
                                        <p:tgtEl>
                                          <p:spTgt spid="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19600" y="1752600"/>
            <a:ext cx="4454525" cy="2743200"/>
          </a:xfrm>
        </p:spPr>
        <p:txBody>
          <a:bodyPr>
            <a:noAutofit/>
          </a:bodyPr>
          <a:lstStyle/>
          <a:p>
            <a:pPr algn="ctr">
              <a:buNone/>
            </a:pPr>
            <a:r>
              <a:rPr lang="en-US" sz="3200" dirty="0"/>
              <a:t>“If one-tenth of what you believe is true, you ought to be ten times as excited as you are.” </a:t>
            </a:r>
          </a:p>
          <a:p>
            <a:pPr algn="ctr">
              <a:buNone/>
            </a:pPr>
            <a:r>
              <a:rPr lang="en-US" sz="3200" dirty="0"/>
              <a:t>(Walter Moberly)</a:t>
            </a:r>
          </a:p>
        </p:txBody>
      </p:sp>
      <p:sp>
        <p:nvSpPr>
          <p:cNvPr id="4" name="Text Placeholder 3"/>
          <p:cNvSpPr>
            <a:spLocks noGrp="1"/>
          </p:cNvSpPr>
          <p:nvPr>
            <p:ph type="body" sz="half" idx="2"/>
          </p:nvPr>
        </p:nvSpPr>
        <p:spPr>
          <a:xfrm>
            <a:off x="457200" y="457200"/>
            <a:ext cx="3581400" cy="1524000"/>
          </a:xfrm>
          <a:effectLst>
            <a:outerShdw blurRad="50800" dist="38100" dir="2700000">
              <a:srgbClr val="000000">
                <a:alpha val="43000"/>
              </a:srgbClr>
            </a:outerShdw>
          </a:effectLst>
        </p:spPr>
        <p:txBody>
          <a:bodyPr/>
          <a:lstStyle/>
          <a:p>
            <a:r>
              <a:rPr lang="en-US" sz="2800" dirty="0"/>
              <a:t>Charles Spurgeon expressed that if sinners were to be damned, they should have to leap over our bodies. If they were to perish, they should perish with our arms around their knees. He felt that no one should go to hell unwarned and </a:t>
            </a:r>
            <a:r>
              <a:rPr lang="en-US" sz="2800" dirty="0" err="1"/>
              <a:t>unprayed</a:t>
            </a:r>
            <a:r>
              <a:rPr lang="en-US" sz="2800" dirty="0"/>
              <a:t> for.</a:t>
            </a:r>
            <a:endParaRPr lang="en-US" sz="2800" dirty="0">
              <a:solidFill>
                <a:srgbClr val="000000"/>
              </a:solidFill>
            </a:endParaRPr>
          </a:p>
        </p:txBody>
      </p:sp>
      <p:sp>
        <p:nvSpPr>
          <p:cNvPr id="40" name="TextBox 39"/>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20" name="Rectangle 19"/>
          <p:cNvSpPr/>
          <p:nvPr/>
        </p:nvSpPr>
        <p:spPr>
          <a:xfrm>
            <a:off x="4419600" y="1600200"/>
            <a:ext cx="4454525" cy="35052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6705600" y="-76200"/>
            <a:ext cx="2183711" cy="369332"/>
          </a:xfrm>
          <a:prstGeom prst="rect">
            <a:avLst/>
          </a:prstGeom>
          <a:noFill/>
        </p:spPr>
        <p:txBody>
          <a:bodyPr wrap="none" rtlCol="0">
            <a:spAutoFit/>
          </a:bodyPr>
          <a:lstStyle/>
          <a:p>
            <a:pPr lvl="0"/>
            <a:r>
              <a:rPr lang="en-US" dirty="0"/>
              <a:t>Lesson Ten: Burden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91000" y="228600"/>
            <a:ext cx="4683125" cy="1676400"/>
          </a:xfrm>
        </p:spPr>
        <p:txBody>
          <a:bodyPr>
            <a:noAutofit/>
          </a:bodyPr>
          <a:lstStyle/>
          <a:p>
            <a:pPr algn="ctr">
              <a:buNone/>
            </a:pPr>
            <a:r>
              <a:rPr lang="en-US" dirty="0"/>
              <a:t>It was because of a burden for a lost soul that Jesus stated that He “must needs go through Samaria” (John 4:4).</a:t>
            </a:r>
          </a:p>
        </p:txBody>
      </p:sp>
      <p:sp>
        <p:nvSpPr>
          <p:cNvPr id="4" name="Text Placeholder 3"/>
          <p:cNvSpPr>
            <a:spLocks noGrp="1"/>
          </p:cNvSpPr>
          <p:nvPr>
            <p:ph type="body" sz="half" idx="2"/>
          </p:nvPr>
        </p:nvSpPr>
        <p:spPr>
          <a:xfrm>
            <a:off x="457200" y="228600"/>
            <a:ext cx="3581400" cy="1524000"/>
          </a:xfrm>
          <a:effectLst>
            <a:outerShdw blurRad="50800" dist="38100" dir="2700000">
              <a:srgbClr val="000000">
                <a:alpha val="43000"/>
              </a:srgbClr>
            </a:outerShdw>
          </a:effectLst>
        </p:spPr>
        <p:txBody>
          <a:bodyPr/>
          <a:lstStyle/>
          <a:p>
            <a:r>
              <a:rPr lang="en-US" sz="2400" dirty="0"/>
              <a:t>We must recognize our divine obligation. Jesus said to His earthly parents, “I must be about my Father's business” (Luke 2:49).</a:t>
            </a:r>
            <a:endParaRPr lang="en-US" sz="2400" dirty="0">
              <a:solidFill>
                <a:srgbClr val="000000"/>
              </a:solidFill>
            </a:endParaRPr>
          </a:p>
        </p:txBody>
      </p:sp>
      <p:sp>
        <p:nvSpPr>
          <p:cNvPr id="40" name="TextBox 39"/>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 Placeholder 3"/>
          <p:cNvSpPr txBox="1">
            <a:spLocks/>
          </p:cNvSpPr>
          <p:nvPr/>
        </p:nvSpPr>
        <p:spPr>
          <a:xfrm>
            <a:off x="457200" y="2514600"/>
            <a:ext cx="3581400" cy="15240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marL="0" marR="0" lvl="0" indent="0" algn="ctr" defTabSz="914400" rtl="0" eaLnBrk="1" fontAlgn="auto" latinLnBrk="0" hangingPunct="1">
              <a:lnSpc>
                <a:spcPct val="100000"/>
              </a:lnSpc>
              <a:spcBef>
                <a:spcPct val="0"/>
              </a:spcBef>
              <a:spcAft>
                <a:spcPts val="0"/>
              </a:spcAft>
              <a:buClrTx/>
              <a:buSzTx/>
              <a:buFont typeface="Wingdings 2" pitchFamily="18" charset="2"/>
              <a:buNone/>
              <a:tabLst/>
              <a:defRPr/>
            </a:pPr>
            <a:r>
              <a:rPr kumimoji="0" lang="en-US" sz="24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rPr>
              <a:t>His burden, vision, and passion kept him working. “I must work the works of him that sent me, while it is day: the night cometh, when no man can work. As long as I am in the world, I am the light of the world” (John 9:4-5).</a:t>
            </a:r>
            <a:endParaRPr kumimoji="0" lang="en-US" sz="2400" b="0" i="0" u="none" strike="noStrike" kern="1200" cap="none" spc="0" normalizeH="0" baseline="0" noProof="0" dirty="0">
              <a:ln>
                <a:noFill/>
              </a:ln>
              <a:solidFill>
                <a:srgbClr val="000000"/>
              </a:solidFill>
              <a:effectLst>
                <a:outerShdw blurRad="50800" dist="25400" dir="2700000" algn="tl" rotWithShape="0">
                  <a:schemeClr val="bg1">
                    <a:alpha val="40000"/>
                  </a:schemeClr>
                </a:outerShdw>
              </a:effectLst>
              <a:uLnTx/>
              <a:uFillTx/>
              <a:latin typeface="+mj-lt"/>
              <a:ea typeface="+mj-ea"/>
              <a:cs typeface="+mj-cs"/>
            </a:endParaRPr>
          </a:p>
        </p:txBody>
      </p:sp>
      <p:sp>
        <p:nvSpPr>
          <p:cNvPr id="7" name="Content Placeholder 2"/>
          <p:cNvSpPr txBox="1">
            <a:spLocks/>
          </p:cNvSpPr>
          <p:nvPr/>
        </p:nvSpPr>
        <p:spPr>
          <a:xfrm>
            <a:off x="4079875" y="1752600"/>
            <a:ext cx="4835525" cy="1676400"/>
          </a:xfrm>
          <a:prstGeom prst="rect">
            <a:avLst/>
          </a:prstGeom>
        </p:spPr>
        <p:txBody>
          <a:bodyPr vert="horz" lIns="91440" tIns="45720" rIns="91440" bIns="45720" rtlCol="0">
            <a:noAutofit/>
          </a:bodyPr>
          <a:lstStyle/>
          <a:p>
            <a:pPr marL="342900" lvl="0" indent="-342900" algn="ctr" defTabSz="914400">
              <a:spcBef>
                <a:spcPts val="2000"/>
              </a:spcBef>
            </a:pPr>
            <a:r>
              <a:rPr lang="en-US" sz="2400" dirty="0">
                <a:solidFill>
                  <a:schemeClr val="bg1"/>
                </a:solidFill>
                <a:effectLst>
                  <a:outerShdw blurRad="50800" dist="38100" dir="2700000">
                    <a:srgbClr val="000000">
                      <a:alpha val="43000"/>
                    </a:srgbClr>
                  </a:outerShdw>
                </a:effectLst>
              </a:rPr>
              <a:t>It was because of a burden that Jesus said to the little man, “</a:t>
            </a:r>
            <a:r>
              <a:rPr lang="en-US" sz="2400" dirty="0" err="1">
                <a:solidFill>
                  <a:schemeClr val="bg1"/>
                </a:solidFill>
                <a:effectLst>
                  <a:outerShdw blurRad="50800" dist="38100" dir="2700000">
                    <a:srgbClr val="000000">
                      <a:alpha val="43000"/>
                    </a:srgbClr>
                  </a:outerShdw>
                </a:effectLst>
              </a:rPr>
              <a:t>Zacchaeus</a:t>
            </a:r>
            <a:r>
              <a:rPr lang="en-US" sz="2400" dirty="0">
                <a:solidFill>
                  <a:schemeClr val="bg1"/>
                </a:solidFill>
                <a:effectLst>
                  <a:outerShdw blurRad="50800" dist="38100" dir="2700000">
                    <a:srgbClr val="000000">
                      <a:alpha val="43000"/>
                    </a:srgbClr>
                  </a:outerShdw>
                </a:effectLst>
              </a:rPr>
              <a:t>, make haste, and come down; for to day I must abide at thy house” (Luke 19:5).</a:t>
            </a:r>
            <a:endParaRPr kumimoji="0" lang="en-US" sz="24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8" name="Content Placeholder 2"/>
          <p:cNvSpPr txBox="1">
            <a:spLocks/>
          </p:cNvSpPr>
          <p:nvPr/>
        </p:nvSpPr>
        <p:spPr>
          <a:xfrm>
            <a:off x="4079875" y="3657600"/>
            <a:ext cx="4835525" cy="1676400"/>
          </a:xfrm>
          <a:prstGeom prst="rect">
            <a:avLst/>
          </a:prstGeom>
        </p:spPr>
        <p:txBody>
          <a:bodyPr vert="horz" lIns="91440" tIns="45720" rIns="91440" bIns="45720" rtlCol="0">
            <a:noAutofit/>
          </a:bodyPr>
          <a:lstStyle/>
          <a:p>
            <a:pPr marL="342900" lvl="0" indent="-342900" algn="ctr" defTabSz="914400">
              <a:spcBef>
                <a:spcPts val="2000"/>
              </a:spcBef>
            </a:pPr>
            <a:r>
              <a:rPr lang="en-US" sz="2400" dirty="0">
                <a:solidFill>
                  <a:srgbClr val="FFFFFF"/>
                </a:solidFill>
                <a:effectLst>
                  <a:outerShdw blurRad="50800" dist="38100" dir="2700000">
                    <a:srgbClr val="000000">
                      <a:alpha val="43000"/>
                    </a:srgbClr>
                  </a:outerShdw>
                </a:effectLst>
              </a:rPr>
              <a:t>Because of a burden, Jesus claimed, “And other sheep I have, which are not of this fold: them also I must bring, and they shall hear my voice;; and there shall be one fold, and one shepherd” (John 10:16).</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9" name="TextBox 8"/>
          <p:cNvSpPr txBox="1"/>
          <p:nvPr/>
        </p:nvSpPr>
        <p:spPr>
          <a:xfrm>
            <a:off x="6705600" y="-76200"/>
            <a:ext cx="2183711" cy="369332"/>
          </a:xfrm>
          <a:prstGeom prst="rect">
            <a:avLst/>
          </a:prstGeom>
          <a:noFill/>
        </p:spPr>
        <p:txBody>
          <a:bodyPr wrap="none" rtlCol="0">
            <a:spAutoFit/>
          </a:bodyPr>
          <a:lstStyle/>
          <a:p>
            <a:pPr lvl="0"/>
            <a:r>
              <a:rPr lang="en-US" dirty="0"/>
              <a:t>Lesson Ten: Burden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6" grpId="0" build="p"/>
      <p:bldP spid="7" grpId="0" build="p"/>
      <p:bldP spid="8"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838200" y="231775"/>
            <a:ext cx="7239000" cy="987425"/>
          </a:xfrm>
          <a:effectLst>
            <a:outerShdw blurRad="50800" dist="38100" dir="2700000">
              <a:srgbClr val="000000">
                <a:alpha val="43000"/>
              </a:srgbClr>
            </a:outerShdw>
          </a:effectLst>
        </p:spPr>
        <p:txBody>
          <a:bodyPr>
            <a:noAutofit/>
          </a:bodyPr>
          <a:lstStyle/>
          <a:p>
            <a:pPr algn="ctr">
              <a:buNone/>
            </a:pPr>
            <a:r>
              <a:rPr lang="en-US" dirty="0"/>
              <a:t>Jesus’ burden caused Him to move from city to city, village to village, preaching the gospel. “And Jesus went about all the cities and villages, teaching in their synagogues, and preaching the gospel of the kingdom, and healing every sickness and every disease among the people. But when he saw the multitudes, he was moved with compassion on them, because they fainted, and were scattered abroad, as sheep having no shepherd” (Matthew 9:35-36).</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6705600" y="-76200"/>
            <a:ext cx="2183711" cy="369332"/>
          </a:xfrm>
          <a:prstGeom prst="rect">
            <a:avLst/>
          </a:prstGeom>
          <a:noFill/>
        </p:spPr>
        <p:txBody>
          <a:bodyPr wrap="none" rtlCol="0">
            <a:spAutoFit/>
          </a:bodyPr>
          <a:lstStyle/>
          <a:p>
            <a:pPr lvl="0"/>
            <a:r>
              <a:rPr lang="en-US" dirty="0"/>
              <a:t>Lesson Ten: Burden</a:t>
            </a:r>
          </a:p>
          <a:p>
            <a:endParaRPr lang="en-US" dirty="0"/>
          </a:p>
        </p:txBody>
      </p:sp>
      <p:sp>
        <p:nvSpPr>
          <p:cNvPr id="6" name="Content Placeholder 21"/>
          <p:cNvSpPr txBox="1">
            <a:spLocks/>
          </p:cNvSpPr>
          <p:nvPr/>
        </p:nvSpPr>
        <p:spPr>
          <a:xfrm>
            <a:off x="838200" y="4038600"/>
            <a:ext cx="72390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pPr>
            <a:r>
              <a:rPr lang="en-US" sz="2800" dirty="0">
                <a:solidFill>
                  <a:schemeClr val="accent1"/>
                </a:solidFill>
                <a:effectLst>
                  <a:outerShdw blurRad="50800" dist="38100" dir="2700000">
                    <a:srgbClr val="000000">
                      <a:alpha val="43000"/>
                    </a:srgbClr>
                  </a:outerShdw>
                </a:effectLst>
              </a:rPr>
              <a:t>Jesus ultimately climbed </a:t>
            </a:r>
            <a:r>
              <a:rPr lang="en-US" sz="2800" dirty="0" err="1">
                <a:solidFill>
                  <a:schemeClr val="accent1"/>
                </a:solidFill>
                <a:effectLst>
                  <a:outerShdw blurRad="50800" dist="38100" dir="2700000">
                    <a:srgbClr val="000000">
                      <a:alpha val="43000"/>
                    </a:srgbClr>
                  </a:outerShdw>
                </a:effectLst>
              </a:rPr>
              <a:t>Golgatha</a:t>
            </a:r>
            <a:r>
              <a:rPr lang="en-US" sz="2800" dirty="0">
                <a:solidFill>
                  <a:schemeClr val="accent1"/>
                </a:solidFill>
                <a:effectLst>
                  <a:outerShdw blurRad="50800" dist="38100" dir="2700000">
                    <a:srgbClr val="000000">
                      <a:alpha val="43000"/>
                    </a:srgbClr>
                  </a:outerShdw>
                </a:effectLst>
              </a:rPr>
              <a:t> and hung on Calvary because of His burden and love for lost mankind. One Nigerian chorus says, “Jesus, surrendered His life for me. What have I done for Him?”</a:t>
            </a:r>
            <a:endParaRPr kumimoji="0" lang="en-US" sz="2800" b="0" i="0" u="none" strike="noStrike" kern="1200" cap="none" spc="0" normalizeH="0" baseline="0" noProof="0" dirty="0">
              <a:ln>
                <a:noFill/>
              </a:ln>
              <a:solidFill>
                <a:schemeClr val="accent1"/>
              </a:solidFill>
              <a:effectLst>
                <a:outerShdw blurRad="50800" dist="38100" dir="2700000">
                  <a:srgbClr val="000000">
                    <a:alpha val="43000"/>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838200" y="457200"/>
            <a:ext cx="7239000" cy="987425"/>
          </a:xfrm>
          <a:effectLst>
            <a:outerShdw blurRad="50800" dist="38100" dir="2700000">
              <a:srgbClr val="000000">
                <a:alpha val="43000"/>
              </a:srgbClr>
            </a:outerShdw>
          </a:effectLst>
        </p:spPr>
        <p:txBody>
          <a:bodyPr>
            <a:noAutofit/>
          </a:bodyPr>
          <a:lstStyle/>
          <a:p>
            <a:pPr algn="ctr">
              <a:buNone/>
            </a:pPr>
            <a:r>
              <a:rPr lang="en-US" sz="4400" dirty="0"/>
              <a:t>“But life is worth nothing unless I use it for doing the work assigned me by the Lord Jesus—the work of telling others the Good News about God's mighty kindness and love.”</a:t>
            </a:r>
          </a:p>
          <a:p>
            <a:pPr algn="ctr">
              <a:buNone/>
            </a:pPr>
            <a:r>
              <a:rPr lang="en-US" sz="4400" dirty="0"/>
              <a:t>(Acts 20:24, TLB)</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6705600" y="-76200"/>
            <a:ext cx="2183711" cy="369332"/>
          </a:xfrm>
          <a:prstGeom prst="rect">
            <a:avLst/>
          </a:prstGeom>
          <a:noFill/>
        </p:spPr>
        <p:txBody>
          <a:bodyPr wrap="none" rtlCol="0">
            <a:spAutoFit/>
          </a:bodyPr>
          <a:lstStyle/>
          <a:p>
            <a:pPr lvl="0"/>
            <a:r>
              <a:rPr lang="en-US" dirty="0"/>
              <a:t>Lesson Ten: Burden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20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xEl>
                                              <p:pRg st="1" end="1"/>
                                            </p:txEl>
                                          </p:spTgt>
                                        </p:tgtEl>
                                        <p:attrNameLst>
                                          <p:attrName>style.visibility</p:attrName>
                                        </p:attrNameLst>
                                      </p:cBhvr>
                                      <p:to>
                                        <p:strVal val="visible"/>
                                      </p:to>
                                    </p:set>
                                    <p:animEffect transition="in" filter="fade">
                                      <p:cBhvr>
                                        <p:cTn id="12" dur="2000"/>
                                        <p:tgtEl>
                                          <p:spTgt spid="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152400" y="1374775"/>
            <a:ext cx="4953000" cy="987425"/>
          </a:xfrm>
          <a:effectLst>
            <a:outerShdw blurRad="50800" dist="38100" dir="2700000">
              <a:srgbClr val="000000">
                <a:alpha val="43000"/>
              </a:srgbClr>
            </a:outerShdw>
          </a:effectLst>
        </p:spPr>
        <p:txBody>
          <a:bodyPr>
            <a:noAutofit/>
          </a:bodyPr>
          <a:lstStyle/>
          <a:p>
            <a:pPr algn="ctr">
              <a:buNone/>
            </a:pPr>
            <a:r>
              <a:rPr lang="en-US" sz="3200" dirty="0"/>
              <a:t>C. T. </a:t>
            </a:r>
            <a:r>
              <a:rPr lang="en-US" sz="3200" dirty="0" err="1"/>
              <a:t>Studd</a:t>
            </a:r>
            <a:r>
              <a:rPr lang="en-US" sz="3200" dirty="0"/>
              <a:t>, a missionary who served in China and Africa, said, </a:t>
            </a:r>
          </a:p>
          <a:p>
            <a:pPr algn="ctr">
              <a:buNone/>
            </a:pPr>
            <a:r>
              <a:rPr lang="en-US" sz="3200" dirty="0"/>
              <a:t>“Some want to live within the sound of a church or chapel bell. I want to run a rescue shop within a yard of hell.”</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6705600" y="-76200"/>
            <a:ext cx="2183711" cy="369332"/>
          </a:xfrm>
          <a:prstGeom prst="rect">
            <a:avLst/>
          </a:prstGeom>
          <a:noFill/>
        </p:spPr>
        <p:txBody>
          <a:bodyPr wrap="none" rtlCol="0">
            <a:spAutoFit/>
          </a:bodyPr>
          <a:lstStyle/>
          <a:p>
            <a:pPr lvl="0"/>
            <a:r>
              <a:rPr lang="en-US" dirty="0"/>
              <a:t>Lesson Ten: Burden</a:t>
            </a:r>
          </a:p>
          <a:p>
            <a:endParaRPr lang="en-US" dirty="0"/>
          </a:p>
        </p:txBody>
      </p:sp>
      <p:pic>
        <p:nvPicPr>
          <p:cNvPr id="6" name="Picture 5" descr="Chapel_-_TP2007.jpg"/>
          <p:cNvPicPr>
            <a:picLocks noChangeAspect="1"/>
          </p:cNvPicPr>
          <p:nvPr/>
        </p:nvPicPr>
        <p:blipFill>
          <a:blip r:embed="rId2"/>
          <a:stretch>
            <a:fillRect/>
          </a:stretch>
        </p:blipFill>
        <p:spPr>
          <a:xfrm>
            <a:off x="5181600" y="914400"/>
            <a:ext cx="3707711" cy="4953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4" name="Title 3"/>
          <p:cNvSpPr txBox="1">
            <a:spLocks/>
          </p:cNvSpPr>
          <p:nvPr/>
        </p:nvSpPr>
        <p:spPr>
          <a:xfrm>
            <a:off x="76200" y="2066925"/>
            <a:ext cx="8988435" cy="1362075"/>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algn="ctr" defTabSz="914400">
              <a:spcBef>
                <a:spcPct val="0"/>
              </a:spcBef>
            </a:pPr>
            <a:r>
              <a:rPr lang="en-US" sz="2000" dirty="0">
                <a:solidFill>
                  <a:srgbClr val="FFFFFF"/>
                </a:solidFill>
              </a:rPr>
              <a:t>“If I firmly believed, as millions say they do, that knowledge and practice of religion in this life influences destiny in another, then religion would mean to me everything. I would cast away earthly enjoyments as dross, earthly cares as follies, and earthly thoughts and feelings as vanity. Religion would be my first waking thought and my last image before sleep sank me into unconsciousness. I should labor for its cause alone. I would take thought for the morrow of eternity alone. I would esteem one soul gained for heaven a life worth suffering.</a:t>
            </a:r>
            <a:endParaRPr kumimoji="0" lang="en-US" sz="20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j-lt"/>
              <a:ea typeface="+mj-ea"/>
              <a:cs typeface="+mj-cs"/>
            </a:endParaRPr>
          </a:p>
        </p:txBody>
      </p:sp>
      <p:sp>
        <p:nvSpPr>
          <p:cNvPr id="15" name="Title 3"/>
          <p:cNvSpPr txBox="1">
            <a:spLocks/>
          </p:cNvSpPr>
          <p:nvPr/>
        </p:nvSpPr>
        <p:spPr>
          <a:xfrm>
            <a:off x="76200" y="4581525"/>
            <a:ext cx="8988435" cy="1362075"/>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algn="ctr" defTabSz="914400">
              <a:spcBef>
                <a:spcPct val="0"/>
              </a:spcBef>
            </a:pPr>
            <a:r>
              <a:rPr lang="en-US" sz="2000" dirty="0">
                <a:solidFill>
                  <a:srgbClr val="FFFFFF"/>
                </a:solidFill>
              </a:rPr>
              <a:t>“Earthly consequences would never stay my hand or seal my lips. Earth, its joys and </a:t>
            </a:r>
            <a:r>
              <a:rPr lang="en-US" sz="2000" dirty="0" err="1">
                <a:solidFill>
                  <a:srgbClr val="FFFFFF"/>
                </a:solidFill>
              </a:rPr>
              <a:t>griefs</a:t>
            </a:r>
            <a:r>
              <a:rPr lang="en-US" sz="2000" dirty="0">
                <a:solidFill>
                  <a:srgbClr val="FFFFFF"/>
                </a:solidFill>
              </a:rPr>
              <a:t>, would occupy no moment of my thoughts. I would strive to look upon eternity alone, and on the immortal souls around me, soon to be everlastingly happy or everlastingly miserable. I would go forth to the world and preach to it in season and out of season.”</a:t>
            </a:r>
            <a:endParaRPr kumimoji="0" lang="en-US" sz="20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j-lt"/>
              <a:ea typeface="+mj-ea"/>
              <a:cs typeface="+mj-cs"/>
            </a:endParaRPr>
          </a:p>
        </p:txBody>
      </p:sp>
      <p:grpSp>
        <p:nvGrpSpPr>
          <p:cNvPr id="21" name="Group 20"/>
          <p:cNvGrpSpPr/>
          <p:nvPr/>
        </p:nvGrpSpPr>
        <p:grpSpPr>
          <a:xfrm>
            <a:off x="76199" y="304800"/>
            <a:ext cx="8988435" cy="1676400"/>
            <a:chOff x="76199" y="304800"/>
            <a:chExt cx="8988435" cy="1676400"/>
          </a:xfrm>
        </p:grpSpPr>
        <p:sp>
          <p:nvSpPr>
            <p:cNvPr id="9" name="Text Placeholder 3"/>
            <p:cNvSpPr txBox="1">
              <a:spLocks/>
            </p:cNvSpPr>
            <p:nvPr/>
          </p:nvSpPr>
          <p:spPr>
            <a:xfrm>
              <a:off x="76199" y="304800"/>
              <a:ext cx="8988435" cy="15240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algn="ctr" defTabSz="914400">
                <a:spcBef>
                  <a:spcPct val="0"/>
                </a:spcBef>
              </a:pPr>
              <a:r>
                <a:rPr lang="en-US" sz="2400" dirty="0">
                  <a:effectLst>
                    <a:outerShdw blurRad="50800" dist="38100" dir="2700000">
                      <a:srgbClr val="000000">
                        <a:alpha val="43000"/>
                      </a:srgbClr>
                    </a:outerShdw>
                  </a:effectLst>
                </a:rPr>
                <a:t>David </a:t>
              </a:r>
              <a:r>
                <a:rPr lang="en-US" sz="2400" dirty="0" err="1">
                  <a:effectLst>
                    <a:outerShdw blurRad="50800" dist="38100" dir="2700000">
                      <a:srgbClr val="000000">
                        <a:alpha val="43000"/>
                      </a:srgbClr>
                    </a:outerShdw>
                  </a:effectLst>
                </a:rPr>
                <a:t>Holdaway</a:t>
              </a:r>
              <a:r>
                <a:rPr lang="en-US" sz="2400" dirty="0">
                  <a:effectLst>
                    <a:outerShdw blurRad="50800" dist="38100" dir="2700000">
                      <a:srgbClr val="000000">
                        <a:alpha val="43000"/>
                      </a:srgbClr>
                    </a:outerShdw>
                  </a:effectLst>
                </a:rPr>
                <a:t> in Never Enough claims that it was an article by a non-believer that motivated </a:t>
              </a:r>
              <a:r>
                <a:rPr lang="en-US" sz="2400" dirty="0" err="1">
                  <a:effectLst>
                    <a:outerShdw blurRad="50800" dist="38100" dir="2700000">
                      <a:srgbClr val="000000">
                        <a:alpha val="43000"/>
                      </a:srgbClr>
                    </a:outerShdw>
                  </a:effectLst>
                </a:rPr>
                <a:t>Studd</a:t>
              </a:r>
              <a:r>
                <a:rPr lang="en-US" sz="2400" dirty="0">
                  <a:effectLst>
                    <a:outerShdw blurRad="50800" dist="38100" dir="2700000">
                      <a:srgbClr val="000000">
                        <a:alpha val="43000"/>
                      </a:srgbClr>
                    </a:outerShdw>
                  </a:effectLst>
                </a:rPr>
                <a:t> to give all to the Lord. </a:t>
              </a:r>
              <a:r>
                <a:rPr lang="en-US" sz="2400" dirty="0" err="1">
                  <a:effectLst>
                    <a:outerShdw blurRad="50800" dist="38100" dir="2700000">
                      <a:srgbClr val="000000">
                        <a:alpha val="43000"/>
                      </a:srgbClr>
                    </a:outerShdw>
                  </a:effectLst>
                </a:rPr>
                <a:t>Holdaway’s</a:t>
              </a:r>
              <a:r>
                <a:rPr lang="en-US" sz="2400" dirty="0">
                  <a:effectLst>
                    <a:outerShdw blurRad="50800" dist="38100" dir="2700000">
                      <a:srgbClr val="000000">
                        <a:alpha val="43000"/>
                      </a:srgbClr>
                    </a:outerShdw>
                  </a:effectLst>
                </a:rPr>
                <a:t> quotation of the article appears below:</a:t>
              </a:r>
              <a:endParaRPr kumimoji="0" lang="en-US" sz="2400" b="0" i="0" u="none" strike="noStrike" kern="1200" cap="none" spc="0" normalizeH="0" baseline="0" noProof="0" dirty="0">
                <a:ln>
                  <a:noFill/>
                </a:ln>
                <a:effectLst>
                  <a:outerShdw blurRad="50800" dist="38100" dir="2700000">
                    <a:srgbClr val="000000">
                      <a:alpha val="43000"/>
                    </a:srgbClr>
                  </a:outerShdw>
                </a:effectLst>
                <a:uLnTx/>
                <a:uFillTx/>
                <a:latin typeface="+mj-lt"/>
                <a:ea typeface="+mj-ea"/>
                <a:cs typeface="+mj-cs"/>
              </a:endParaRPr>
            </a:p>
          </p:txBody>
        </p:sp>
        <p:grpSp>
          <p:nvGrpSpPr>
            <p:cNvPr id="16" name="Group 15"/>
            <p:cNvGrpSpPr/>
            <p:nvPr/>
          </p:nvGrpSpPr>
          <p:grpSpPr>
            <a:xfrm>
              <a:off x="394042" y="1511300"/>
              <a:ext cx="8458210" cy="469900"/>
              <a:chOff x="394042" y="2438400"/>
              <a:chExt cx="8458210" cy="469900"/>
            </a:xfrm>
          </p:grpSpPr>
          <p:cxnSp>
            <p:nvCxnSpPr>
              <p:cNvPr id="17" name="Straight Connector 16"/>
              <p:cNvCxnSpPr/>
              <p:nvPr/>
            </p:nvCxnSpPr>
            <p:spPr>
              <a:xfrm>
                <a:off x="394042" y="2673350"/>
                <a:ext cx="8458210" cy="1632"/>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4309880" y="2438400"/>
                <a:ext cx="548217" cy="391583"/>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4544830" y="2516717"/>
                <a:ext cx="548217" cy="391583"/>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20" name="TextBox 19"/>
          <p:cNvSpPr txBox="1"/>
          <p:nvPr/>
        </p:nvSpPr>
        <p:spPr>
          <a:xfrm>
            <a:off x="6705600" y="-76200"/>
            <a:ext cx="2183711" cy="369332"/>
          </a:xfrm>
          <a:prstGeom prst="rect">
            <a:avLst/>
          </a:prstGeom>
          <a:noFill/>
        </p:spPr>
        <p:txBody>
          <a:bodyPr wrap="none" rtlCol="0">
            <a:spAutoFit/>
          </a:bodyPr>
          <a:lstStyle/>
          <a:p>
            <a:pPr lvl="0"/>
            <a:r>
              <a:rPr lang="en-US" dirty="0"/>
              <a:t>Lesson Ten: Burden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3"/>
          <p:cNvSpPr txBox="1">
            <a:spLocks/>
          </p:cNvSpPr>
          <p:nvPr/>
        </p:nvSpPr>
        <p:spPr>
          <a:xfrm>
            <a:off x="304801" y="457200"/>
            <a:ext cx="8458200" cy="15240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algn="ctr" defTabSz="914400">
              <a:spcBef>
                <a:spcPct val="0"/>
              </a:spcBef>
            </a:pPr>
            <a:r>
              <a:rPr lang="en-US" sz="2800" dirty="0"/>
              <a:t>The story is told of a prison chaplain who tried to share the gospel with a condemned man. After listening to the man’s appeal, the prisoner responded, “Do you really believe the gospel, Chaplain? If I believed your gospel were true, I would crawl across England on broken glass to tell men about it.”</a:t>
            </a:r>
            <a:endParaRPr kumimoji="0" lang="en-US" sz="2800" b="0" i="0" u="none" strike="noStrike" kern="1200" cap="none" spc="0" normalizeH="0" baseline="0" noProof="0" dirty="0">
              <a:ln>
                <a:noFill/>
              </a:ln>
              <a:effectLst>
                <a:outerShdw blurRad="50800" dist="38100" dir="2700000">
                  <a:srgbClr val="000000">
                    <a:alpha val="43000"/>
                  </a:srgbClr>
                </a:outerShdw>
              </a:effectLst>
              <a:uLnTx/>
              <a:uFillTx/>
              <a:latin typeface="+mj-lt"/>
              <a:ea typeface="+mj-ea"/>
              <a:cs typeface="+mj-cs"/>
            </a:endParaRPr>
          </a:p>
        </p:txBody>
      </p:sp>
      <p:sp>
        <p:nvSpPr>
          <p:cNvPr id="12" name="TextBox 11"/>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grpSp>
        <p:nvGrpSpPr>
          <p:cNvPr id="21" name="Group 20"/>
          <p:cNvGrpSpPr/>
          <p:nvPr/>
        </p:nvGrpSpPr>
        <p:grpSpPr>
          <a:xfrm>
            <a:off x="152400" y="3962400"/>
            <a:ext cx="8874126" cy="1752600"/>
            <a:chOff x="152400" y="4038600"/>
            <a:chExt cx="8874126" cy="1752600"/>
          </a:xfrm>
        </p:grpSpPr>
        <p:sp>
          <p:nvSpPr>
            <p:cNvPr id="15" name="Title 3"/>
            <p:cNvSpPr txBox="1">
              <a:spLocks/>
            </p:cNvSpPr>
            <p:nvPr/>
          </p:nvSpPr>
          <p:spPr>
            <a:xfrm>
              <a:off x="304800" y="4267200"/>
              <a:ext cx="8458201" cy="1362075"/>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algn="ctr" defTabSz="914400">
                <a:spcBef>
                  <a:spcPct val="0"/>
                </a:spcBef>
              </a:pPr>
              <a:r>
                <a:rPr lang="en-US" sz="3600" dirty="0">
                  <a:solidFill>
                    <a:schemeClr val="accent1"/>
                  </a:solidFill>
                  <a:effectLst>
                    <a:outerShdw blurRad="50800" dist="38100" dir="2700000">
                      <a:srgbClr val="000000">
                        <a:alpha val="43000"/>
                      </a:srgbClr>
                    </a:outerShdw>
                  </a:effectLst>
                </a:rPr>
                <a:t>The reality of our beliefs determines the urgency of our witness.</a:t>
              </a:r>
              <a:endParaRPr kumimoji="0" lang="en-US" sz="3600" b="0" i="0" u="none" strike="noStrike" kern="1200" cap="none" spc="0" normalizeH="0" baseline="0" noProof="0" dirty="0">
                <a:ln>
                  <a:noFill/>
                </a:ln>
                <a:solidFill>
                  <a:schemeClr val="accent1"/>
                </a:solidFill>
                <a:effectLst>
                  <a:outerShdw blurRad="50800" dist="38100" dir="2700000">
                    <a:srgbClr val="000000">
                      <a:alpha val="43000"/>
                    </a:srgbClr>
                  </a:outerShdw>
                </a:effectLst>
                <a:uLnTx/>
                <a:uFillTx/>
                <a:latin typeface="+mj-lt"/>
                <a:ea typeface="+mj-ea"/>
                <a:cs typeface="+mj-cs"/>
              </a:endParaRPr>
            </a:p>
          </p:txBody>
        </p:sp>
        <p:grpSp>
          <p:nvGrpSpPr>
            <p:cNvPr id="20" name="Group 19"/>
            <p:cNvGrpSpPr/>
            <p:nvPr/>
          </p:nvGrpSpPr>
          <p:grpSpPr>
            <a:xfrm>
              <a:off x="152400" y="4038600"/>
              <a:ext cx="8874126" cy="1752600"/>
              <a:chOff x="152400" y="4114800"/>
              <a:chExt cx="8874126" cy="1752600"/>
            </a:xfrm>
          </p:grpSpPr>
          <p:sp>
            <p:nvSpPr>
              <p:cNvPr id="11" name="Rectangle 10"/>
              <p:cNvSpPr/>
              <p:nvPr/>
            </p:nvSpPr>
            <p:spPr>
              <a:xfrm>
                <a:off x="304802" y="4114800"/>
                <a:ext cx="8569324" cy="16002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152400" y="4267200"/>
                <a:ext cx="8874126" cy="16002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22" name="TextBox 21"/>
          <p:cNvSpPr txBox="1"/>
          <p:nvPr/>
        </p:nvSpPr>
        <p:spPr>
          <a:xfrm>
            <a:off x="6705600" y="-76200"/>
            <a:ext cx="2183711" cy="369332"/>
          </a:xfrm>
          <a:prstGeom prst="rect">
            <a:avLst/>
          </a:prstGeom>
          <a:noFill/>
        </p:spPr>
        <p:txBody>
          <a:bodyPr wrap="none" rtlCol="0">
            <a:spAutoFit/>
          </a:bodyPr>
          <a:lstStyle/>
          <a:p>
            <a:pPr lvl="0"/>
            <a:r>
              <a:rPr lang="en-US" dirty="0"/>
              <a:t>Lesson Ten: Burden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2400</TotalTime>
  <Words>1179</Words>
  <Application>Microsoft Macintosh PowerPoint</Application>
  <PresentationFormat>On-screen Show (4:3)</PresentationFormat>
  <Paragraphs>62</Paragraphs>
  <Slides>12</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Book Antiqua</vt:lpstr>
      <vt:lpstr>Calibri</vt:lpstr>
      <vt:lpstr>Courier New</vt:lpstr>
      <vt:lpstr>Impact</vt:lpstr>
      <vt:lpstr>Rockwell</vt:lpstr>
      <vt:lpstr>Wingdings 2</vt:lpstr>
      <vt:lpstr>Habitat</vt:lpstr>
      <vt:lpstr>Evangelism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dc:title>
  <dc:creator>Austin</dc:creator>
  <cp:lastModifiedBy>Angie Clark</cp:lastModifiedBy>
  <cp:revision>246</cp:revision>
  <dcterms:created xsi:type="dcterms:W3CDTF">2010-07-24T15:25:57Z</dcterms:created>
  <dcterms:modified xsi:type="dcterms:W3CDTF">2018-02-09T20:55:57Z</dcterms:modified>
</cp:coreProperties>
</file>