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297" r:id="rId3"/>
    <p:sldId id="373" r:id="rId4"/>
    <p:sldId id="385" r:id="rId5"/>
    <p:sldId id="353" r:id="rId6"/>
    <p:sldId id="388" r:id="rId7"/>
    <p:sldId id="389" r:id="rId8"/>
    <p:sldId id="390" r:id="rId9"/>
    <p:sldId id="391" r:id="rId10"/>
    <p:sldId id="392" r:id="rId11"/>
    <p:sldId id="393" r:id="rId12"/>
    <p:sldId id="394" r:id="rId13"/>
    <p:sldId id="395" r:id="rId14"/>
    <p:sldId id="396" r:id="rId15"/>
    <p:sldId id="397" r:id="rId16"/>
    <p:sldId id="398" r:id="rId17"/>
    <p:sldId id="375" r:id="rId18"/>
    <p:sldId id="399" r:id="rId19"/>
    <p:sldId id="401" r:id="rId20"/>
    <p:sldId id="402" r:id="rId21"/>
    <p:sldId id="403" r:id="rId22"/>
    <p:sldId id="404" r:id="rId23"/>
    <p:sldId id="405" r:id="rId24"/>
    <p:sldId id="406" r:id="rId25"/>
    <p:sldId id="408" r:id="rId26"/>
    <p:sldId id="407" r:id="rId27"/>
    <p:sldId id="409" r:id="rId28"/>
    <p:sldId id="410" r:id="rId29"/>
    <p:sldId id="411" r:id="rId30"/>
    <p:sldId id="412"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5541"/>
    <a:srgbClr val="2C613E"/>
    <a:srgbClr val="458552"/>
    <a:srgbClr val="458653"/>
    <a:srgbClr val="ECB128"/>
    <a:srgbClr val="EFB228"/>
    <a:srgbClr val="EEAA26"/>
    <a:srgbClr val="E3881E"/>
    <a:srgbClr val="045D2B"/>
    <a:srgbClr val="0F34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572000" y="5160814"/>
            <a:ext cx="44957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Nine: Vision</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“And others save with fear, pulling them out of the fire;; hating even the garment spotted by the flesh” (Jude 23).</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Content Placeholder 21"/>
          <p:cNvSpPr txBox="1">
            <a:spLocks/>
          </p:cNvSpPr>
          <p:nvPr/>
        </p:nvSpPr>
        <p:spPr>
          <a:xfrm>
            <a:off x="304801" y="29749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The problem with many Christians today is that they do not believe in “hell.” C. S. Lewis wrote, “There is no doctrine which I would more willingly remove from Christianity than this (hell). I would pay any price to be able to say, ‘All will be saved.’”</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TextBox 6"/>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Luke 16:19-31 vividly describes an heir of hell enjoying life in his home and an heir of heaven sitting at the gate, perishing with hunger. The time came when both died. The beggar was carried to Abraham’s side, and the rich man went to hell. There he was in torment and looked for a way to be delivered from the agony of the fire. He pleaded, “Send the beggar Lazarus to my father’s house. I have five brothers. Let him warn them, so they will not come to this place of torment.”</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TextBox 7"/>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002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Abraham answered, “They have the prophets;; let them listen to them.”</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6" name="Content Placeholder 21"/>
          <p:cNvSpPr txBox="1">
            <a:spLocks/>
          </p:cNvSpPr>
          <p:nvPr/>
        </p:nvSpPr>
        <p:spPr>
          <a:xfrm>
            <a:off x="304800" y="2362200"/>
            <a:ext cx="8486448"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What happens if they are not willing to share the gospel?</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Content Placeholder 21"/>
          <p:cNvSpPr txBox="1">
            <a:spLocks/>
          </p:cNvSpPr>
          <p:nvPr/>
        </p:nvSpPr>
        <p:spPr>
          <a:xfrm>
            <a:off x="304800" y="2743200"/>
            <a:ext cx="8486448"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chemeClr val="bg1"/>
                </a:solidFill>
              </a:rPr>
              <a:t>From this story we learn:</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304800" y="3200400"/>
            <a:ext cx="4318347"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rgbClr val="FFFFFF"/>
                </a:solidFill>
              </a:rPr>
              <a:t>The souls of men live forever .</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304800" y="3962400"/>
            <a:ext cx="4318347"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rgbClr val="FFFFFF"/>
                </a:solidFill>
              </a:rPr>
              <a:t>There is a heaven to gain and a hell to shun. Both are real.</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304800" y="5105400"/>
            <a:ext cx="4318347"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rgbClr val="FFFFFF"/>
                </a:solidFill>
              </a:rPr>
              <a:t>The rich man cared, but he cared too late.</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4673253" y="3200400"/>
            <a:ext cx="4318347"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rgbClr val="FFFFFF"/>
                </a:solidFill>
              </a:rPr>
              <a:t>If souls are reached, it will be because others went to them.</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4" name="Content Placeholder 21"/>
          <p:cNvSpPr txBox="1">
            <a:spLocks/>
          </p:cNvSpPr>
          <p:nvPr/>
        </p:nvSpPr>
        <p:spPr>
          <a:xfrm>
            <a:off x="4673253" y="4267200"/>
            <a:ext cx="4318347" cy="609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rgbClr val="FFFFFF"/>
                </a:solidFill>
              </a:rPr>
              <a:t>If souls are reached, it will be because they have listened to a witness, preacher, or the Word of God.</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5" name="TextBox 14"/>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p:bldP spid="8" grpId="0"/>
      <p:bldP spid="9" grpId="0"/>
      <p:bldP spid="10" grpId="0"/>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002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Hell is described using the following words:</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761999" y="2590800"/>
            <a:ext cx="3758853" cy="61277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Worm </a:t>
            </a:r>
            <a:r>
              <a:rPr lang="en-US" sz="2400" dirty="0" err="1"/>
              <a:t>dieth</a:t>
            </a:r>
            <a:r>
              <a:rPr lang="en-US" sz="2400" dirty="0"/>
              <a:t> not</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761999" y="2974975"/>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Fire is not quenched</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4" name="Content Placeholder 21"/>
          <p:cNvSpPr txBox="1">
            <a:spLocks/>
          </p:cNvSpPr>
          <p:nvPr/>
        </p:nvSpPr>
        <p:spPr>
          <a:xfrm>
            <a:off x="761999" y="3352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Outer darkness</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nvGrpSpPr>
          <p:cNvPr id="35" name="Group 34"/>
          <p:cNvGrpSpPr/>
          <p:nvPr/>
        </p:nvGrpSpPr>
        <p:grpSpPr>
          <a:xfrm>
            <a:off x="304799" y="2209800"/>
            <a:ext cx="8486449" cy="4038599"/>
            <a:chOff x="304799" y="2209800"/>
            <a:chExt cx="8486449" cy="4038599"/>
          </a:xfrm>
        </p:grpSpPr>
        <p:sp>
          <p:nvSpPr>
            <p:cNvPr id="9" name="Content Placeholder 21"/>
            <p:cNvSpPr txBox="1">
              <a:spLocks/>
            </p:cNvSpPr>
            <p:nvPr/>
          </p:nvSpPr>
          <p:spPr>
            <a:xfrm>
              <a:off x="761999" y="2209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The lowest pit</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6" name="Rectangle 15"/>
            <p:cNvSpPr/>
            <p:nvPr/>
          </p:nvSpPr>
          <p:spPr>
            <a:xfrm>
              <a:off x="304799" y="2209800"/>
              <a:ext cx="8486449" cy="4038599"/>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Content Placeholder 21"/>
          <p:cNvSpPr txBox="1">
            <a:spLocks/>
          </p:cNvSpPr>
          <p:nvPr/>
        </p:nvSpPr>
        <p:spPr>
          <a:xfrm>
            <a:off x="761999" y="3733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Furnace of fire</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9" name="Content Placeholder 21"/>
          <p:cNvSpPr txBox="1">
            <a:spLocks/>
          </p:cNvSpPr>
          <p:nvPr/>
        </p:nvSpPr>
        <p:spPr>
          <a:xfrm>
            <a:off x="761999" y="4114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Wailing</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1" name="Content Placeholder 21"/>
          <p:cNvSpPr txBox="1">
            <a:spLocks/>
          </p:cNvSpPr>
          <p:nvPr/>
        </p:nvSpPr>
        <p:spPr>
          <a:xfrm>
            <a:off x="761999" y="4495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Weeping</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2" name="Content Placeholder 21"/>
          <p:cNvSpPr txBox="1">
            <a:spLocks/>
          </p:cNvSpPr>
          <p:nvPr/>
        </p:nvSpPr>
        <p:spPr>
          <a:xfrm>
            <a:off x="761999" y="4876800"/>
            <a:ext cx="375885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Gnashing of teeth</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3" name="Content Placeholder 21"/>
          <p:cNvSpPr txBox="1">
            <a:spLocks/>
          </p:cNvSpPr>
          <p:nvPr/>
        </p:nvSpPr>
        <p:spPr>
          <a:xfrm>
            <a:off x="761999" y="5257800"/>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Lake of Fire burning with brimstone</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4" name="Content Placeholder 21"/>
          <p:cNvSpPr txBox="1">
            <a:spLocks/>
          </p:cNvSpPr>
          <p:nvPr/>
        </p:nvSpPr>
        <p:spPr>
          <a:xfrm>
            <a:off x="4623146" y="2209800"/>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Tormented day and night forever</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5" name="Content Placeholder 21"/>
          <p:cNvSpPr txBox="1">
            <a:spLocks/>
          </p:cNvSpPr>
          <p:nvPr/>
        </p:nvSpPr>
        <p:spPr>
          <a:xfrm>
            <a:off x="4623146" y="2974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Underworld</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7" name="Content Placeholder 21"/>
          <p:cNvSpPr txBox="1">
            <a:spLocks/>
          </p:cNvSpPr>
          <p:nvPr/>
        </p:nvSpPr>
        <p:spPr>
          <a:xfrm>
            <a:off x="4623146" y="3355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Region of the departed</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8" name="Content Placeholder 21"/>
          <p:cNvSpPr txBox="1">
            <a:spLocks/>
          </p:cNvSpPr>
          <p:nvPr/>
        </p:nvSpPr>
        <p:spPr>
          <a:xfrm>
            <a:off x="4623146" y="3736975"/>
            <a:ext cx="4168102"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Place of departed spirits</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9" name="Content Placeholder 21"/>
          <p:cNvSpPr txBox="1">
            <a:spLocks/>
          </p:cNvSpPr>
          <p:nvPr/>
        </p:nvSpPr>
        <p:spPr>
          <a:xfrm>
            <a:off x="4623146" y="4117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Unquenchable fire</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30" name="Content Placeholder 21"/>
          <p:cNvSpPr txBox="1">
            <a:spLocks/>
          </p:cNvSpPr>
          <p:nvPr/>
        </p:nvSpPr>
        <p:spPr>
          <a:xfrm>
            <a:off x="4623146" y="4498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Pits of darkness</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31" name="Content Placeholder 21"/>
          <p:cNvSpPr txBox="1">
            <a:spLocks/>
          </p:cNvSpPr>
          <p:nvPr/>
        </p:nvSpPr>
        <p:spPr>
          <a:xfrm>
            <a:off x="4623146" y="4879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Smoke of their torment</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32" name="Content Placeholder 21"/>
          <p:cNvSpPr txBox="1">
            <a:spLocks/>
          </p:cNvSpPr>
          <p:nvPr/>
        </p:nvSpPr>
        <p:spPr>
          <a:xfrm>
            <a:off x="4623146" y="5260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Place of punishment</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33" name="Content Placeholder 21"/>
          <p:cNvSpPr txBox="1">
            <a:spLocks/>
          </p:cNvSpPr>
          <p:nvPr/>
        </p:nvSpPr>
        <p:spPr>
          <a:xfrm>
            <a:off x="4623146" y="5641975"/>
            <a:ext cx="3758853"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400" dirty="0"/>
              <a:t>Black darkness</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34" name="TextBox 33"/>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12" grpId="0"/>
      <p:bldP spid="14" grpId="0"/>
      <p:bldP spid="18" grpId="0"/>
      <p:bldP spid="19" grpId="0"/>
      <p:bldP spid="21" grpId="0"/>
      <p:bldP spid="22" grpId="0"/>
      <p:bldP spid="23" grpId="0"/>
      <p:bldP spid="24" grpId="0"/>
      <p:bldP spid="25" grpId="0"/>
      <p:bldP spid="27" grpId="0"/>
      <p:bldP spid="28"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	Studies show that “hell” is a place of punishment translated “</a:t>
            </a:r>
            <a:r>
              <a:rPr lang="en-US" sz="2800" dirty="0" err="1"/>
              <a:t>Gehenna</a:t>
            </a:r>
            <a:r>
              <a:rPr lang="en-US" sz="2800" dirty="0"/>
              <a:t>,” the Greek form of the Hebrew word that means, “the vale of </a:t>
            </a:r>
            <a:r>
              <a:rPr lang="en-US" sz="2800" dirty="0" err="1"/>
              <a:t>Hinnom</a:t>
            </a:r>
            <a:r>
              <a:rPr lang="en-US" sz="2800" dirty="0"/>
              <a:t>.” This was a valley located south of Jerusalem. Here the Canaanites worshiped Baal and the fire-god </a:t>
            </a:r>
            <a:r>
              <a:rPr lang="en-US" sz="2800" dirty="0" err="1"/>
              <a:t>Molech</a:t>
            </a:r>
            <a:r>
              <a:rPr lang="en-US" sz="2800" dirty="0"/>
              <a:t> by sacrificing their children in a fire that burned continuously. Jeremiah prophesied that this place would be known as the “Valley of Slaughter” (Jeremiah 7:31-34; 19:2, 6).</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6" name="TextBox 5"/>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228600" y="16002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	During the time of Jesus’ earthly ministry, the Valley of </a:t>
            </a:r>
            <a:r>
              <a:rPr lang="en-US" sz="2400" dirty="0" err="1"/>
              <a:t>Hinnom</a:t>
            </a:r>
            <a:r>
              <a:rPr lang="en-US" sz="2400" dirty="0"/>
              <a:t> was used as a garbage dump. All of the filth and waste of the city was thrown there. This included the dead bodies of animals and executed criminals. To consume this, fires burned relentlessly. Maggots ate away at the flesh of the animals and criminals. At night wild dogs howled as they gnashed their teeth, fighting over the treasures of the dump. Jesus used this scene to depict the awfulness of hell. Hell is God’s “cosmic garbage dump.” All that is unfit to go to heaven will be thrown there. Human language cannot describe the dreadfulness of hell or the majesty of heaven. (Reference used: </a:t>
            </a:r>
            <a:r>
              <a:rPr lang="en-US" sz="2400" i="1" dirty="0"/>
              <a:t>Nelson’s Illustrated Bible Dictionary.)</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6" name="TextBox 5"/>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6858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000" dirty="0"/>
              <a:t>For a closer scriptural look at hell read: Matthew 8:12; 13:42; 13:50; 22:13; 24:51; 25:30; Mark 9:46-47; Luke 13:28).</a:t>
            </a:r>
            <a:endParaRPr kumimoji="0" lang="en-US" sz="200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6" name="Content Placeholder 21"/>
          <p:cNvSpPr txBox="1">
            <a:spLocks/>
          </p:cNvSpPr>
          <p:nvPr/>
        </p:nvSpPr>
        <p:spPr>
          <a:xfrm>
            <a:off x="304800" y="23653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God does not want anyone to spend eternity in hell.</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Content Placeholder 21"/>
          <p:cNvSpPr txBox="1">
            <a:spLocks/>
          </p:cNvSpPr>
          <p:nvPr/>
        </p:nvSpPr>
        <p:spPr>
          <a:xfrm>
            <a:off x="304800" y="28987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“The Lord is not slack concerning his promise, as some men count slackness; but is longsuffering to us-ward, not willing that any should perish, but that all should come to repentance” (2 Peter 3:9).</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304800" y="44227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“But the fearful, and unbelieving, and the abominable, and murderers, and whoremongers, and sorcerers, and idolaters, and all liars, shall have their part in the lake which </a:t>
            </a:r>
            <a:r>
              <a:rPr lang="en-US" sz="2400" dirty="0" err="1"/>
              <a:t>burneth</a:t>
            </a:r>
            <a:r>
              <a:rPr lang="en-US" sz="2400" dirty="0"/>
              <a:t> with fire and brimstone: which is the second death” (Revelation 21:8).</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TextBox 8"/>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0"/>
            <a:ext cx="3581400" cy="685800"/>
          </a:xfrm>
        </p:spPr>
        <p:txBody>
          <a:bodyPr/>
          <a:lstStyle/>
          <a:p>
            <a:r>
              <a:rPr lang="en-US" sz="2800" dirty="0"/>
              <a:t>A Voice from Hell</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Text Placeholder 3"/>
          <p:cNvSpPr txBox="1">
            <a:spLocks/>
          </p:cNvSpPr>
          <p:nvPr/>
        </p:nvSpPr>
        <p:spPr>
          <a:xfrm>
            <a:off x="457200" y="457200"/>
            <a:ext cx="3581400" cy="1676400"/>
          </a:xfrm>
          <a:prstGeom prst="rect">
            <a:avLst/>
          </a:prstGeom>
        </p:spPr>
        <p:txBody>
          <a:bodyPr vert="horz" lIns="91440" tIns="45720" rIns="91440" bIns="45720" rtlCol="0" anchor="t" anchorCtr="0">
            <a:noAutofit/>
          </a:bodyPr>
          <a:lstStyle/>
          <a:p>
            <a:pPr lvl="0" algn="ctr" defTabSz="914400">
              <a:spcBef>
                <a:spcPct val="0"/>
              </a:spcBef>
              <a:defRPr/>
            </a:pPr>
            <a:r>
              <a:rPr lang="en-US" sz="1600" dirty="0"/>
              <a:t>You lived next door to me for years We shared dreams, joys, and tears. </a:t>
            </a:r>
          </a:p>
          <a:p>
            <a:pPr lvl="0" algn="ctr" defTabSz="914400">
              <a:spcBef>
                <a:spcPct val="0"/>
              </a:spcBef>
              <a:defRPr/>
            </a:pPr>
            <a:r>
              <a:rPr lang="en-US" sz="1600" dirty="0"/>
              <a:t>A friend to me, you were indeed, </a:t>
            </a:r>
          </a:p>
          <a:p>
            <a:pPr lvl="0" algn="ctr" defTabSz="914400">
              <a:spcBef>
                <a:spcPct val="0"/>
              </a:spcBef>
              <a:defRPr/>
            </a:pPr>
            <a:r>
              <a:rPr lang="en-US" sz="1600" dirty="0"/>
              <a:t>A friend to help me when in need.</a:t>
            </a:r>
            <a:endParaRPr kumimoji="0" lang="en-US" sz="16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0" name="Text Placeholder 3"/>
          <p:cNvSpPr txBox="1">
            <a:spLocks/>
          </p:cNvSpPr>
          <p:nvPr/>
        </p:nvSpPr>
        <p:spPr>
          <a:xfrm>
            <a:off x="457200" y="1447800"/>
            <a:ext cx="3581400" cy="1676400"/>
          </a:xfrm>
          <a:prstGeom prst="rect">
            <a:avLst/>
          </a:prstGeom>
        </p:spPr>
        <p:txBody>
          <a:bodyPr vert="horz" lIns="91440" tIns="45720" rIns="91440" bIns="45720" rtlCol="0" anchor="t" anchorCtr="0">
            <a:noAutofit/>
          </a:bodyPr>
          <a:lstStyle/>
          <a:p>
            <a:pPr lvl="0" algn="ctr" defTabSz="914400">
              <a:spcBef>
                <a:spcPct val="0"/>
              </a:spcBef>
              <a:defRPr/>
            </a:pPr>
            <a:r>
              <a:rPr lang="en-US" sz="1600" dirty="0"/>
              <a:t>My faith in you was strong and sure; We had such trust as should endure. No spats between us ever arose, Among our friends, and so our foes.</a:t>
            </a:r>
            <a:endParaRPr kumimoji="0" lang="en-US" sz="16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1" name="Text Placeholder 3"/>
          <p:cNvSpPr txBox="1">
            <a:spLocks/>
          </p:cNvSpPr>
          <p:nvPr/>
        </p:nvSpPr>
        <p:spPr>
          <a:xfrm>
            <a:off x="381000" y="2438400"/>
            <a:ext cx="3775075" cy="1676400"/>
          </a:xfrm>
          <a:prstGeom prst="rect">
            <a:avLst/>
          </a:prstGeom>
        </p:spPr>
        <p:txBody>
          <a:bodyPr vert="horz" lIns="91440" tIns="45720" rIns="91440" bIns="45720" rtlCol="0" anchor="t" anchorCtr="0">
            <a:noAutofit/>
          </a:bodyPr>
          <a:lstStyle/>
          <a:p>
            <a:pPr lvl="0" algn="ctr" defTabSz="914400">
              <a:spcBef>
                <a:spcPct val="0"/>
              </a:spcBef>
              <a:defRPr/>
            </a:pPr>
            <a:r>
              <a:rPr lang="en-US" sz="1600" dirty="0"/>
              <a:t>What sadness then, my friend to find The day on earth my life did end, </a:t>
            </a:r>
          </a:p>
          <a:p>
            <a:pPr lvl="0" algn="ctr" defTabSz="914400">
              <a:spcBef>
                <a:spcPct val="0"/>
              </a:spcBef>
              <a:defRPr/>
            </a:pPr>
            <a:r>
              <a:rPr lang="en-US" sz="1600" dirty="0"/>
              <a:t>I found you weren’t really a friend. </a:t>
            </a:r>
          </a:p>
          <a:p>
            <a:pPr lvl="0" algn="ctr" defTabSz="914400">
              <a:spcBef>
                <a:spcPct val="0"/>
              </a:spcBef>
              <a:defRPr/>
            </a:pPr>
            <a:r>
              <a:rPr lang="en-US" sz="1600" dirty="0"/>
              <a:t>For all those years we spent on earth We spoke of things that had some worth You never spoke of my lost soul And of Christ who’d make me whole.</a:t>
            </a:r>
            <a:endParaRPr kumimoji="0" lang="en-US" sz="16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2" name="Text Placeholder 3"/>
          <p:cNvSpPr txBox="1">
            <a:spLocks/>
          </p:cNvSpPr>
          <p:nvPr/>
        </p:nvSpPr>
        <p:spPr>
          <a:xfrm>
            <a:off x="381000" y="4191000"/>
            <a:ext cx="3775075" cy="1676400"/>
          </a:xfrm>
          <a:prstGeom prst="rect">
            <a:avLst/>
          </a:prstGeom>
        </p:spPr>
        <p:txBody>
          <a:bodyPr vert="horz" lIns="91440" tIns="45720" rIns="91440" bIns="45720" rtlCol="0" anchor="t" anchorCtr="0">
            <a:noAutofit/>
          </a:bodyPr>
          <a:lstStyle/>
          <a:p>
            <a:pPr lvl="0" algn="ctr" defTabSz="914400">
              <a:spcBef>
                <a:spcPct val="0"/>
              </a:spcBef>
              <a:defRPr/>
            </a:pPr>
            <a:r>
              <a:rPr lang="en-US" sz="1600" dirty="0"/>
              <a:t>I plead today from Hell’s cruel fire </a:t>
            </a:r>
          </a:p>
          <a:p>
            <a:pPr lvl="0" algn="ctr" defTabSz="914400">
              <a:spcBef>
                <a:spcPct val="0"/>
              </a:spcBef>
              <a:defRPr/>
            </a:pPr>
            <a:r>
              <a:rPr lang="en-US" sz="1600" dirty="0"/>
              <a:t>And tell you now my last desire. </a:t>
            </a:r>
          </a:p>
          <a:p>
            <a:pPr lvl="0" algn="ctr" defTabSz="914400">
              <a:spcBef>
                <a:spcPct val="0"/>
              </a:spcBef>
              <a:defRPr/>
            </a:pPr>
            <a:r>
              <a:rPr lang="en-US" sz="1600" dirty="0"/>
              <a:t>You cannot do a thing today for me, </a:t>
            </a:r>
          </a:p>
          <a:p>
            <a:pPr lvl="0" algn="ctr" defTabSz="914400">
              <a:spcBef>
                <a:spcPct val="0"/>
              </a:spcBef>
              <a:defRPr/>
            </a:pPr>
            <a:r>
              <a:rPr lang="en-US" sz="1600" dirty="0"/>
              <a:t>No words today my bands will free. Don’t err, my friend again,</a:t>
            </a:r>
          </a:p>
          <a:p>
            <a:pPr lvl="0" algn="ctr" defTabSz="914400">
              <a:spcBef>
                <a:spcPct val="0"/>
              </a:spcBef>
              <a:defRPr/>
            </a:pPr>
            <a:r>
              <a:rPr lang="en-US" sz="1600" dirty="0"/>
              <a:t>Do all you can for the souls of men. Plead now with them quite earnestly, Lest they be cast in hell with me!</a:t>
            </a:r>
          </a:p>
          <a:p>
            <a:pPr lvl="0" algn="ctr" defTabSz="914400">
              <a:spcBef>
                <a:spcPct val="0"/>
              </a:spcBef>
              <a:defRPr/>
            </a:pPr>
            <a:r>
              <a:rPr kumimoji="0" lang="en-US" sz="16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(Author Unknown)</a:t>
            </a:r>
          </a:p>
        </p:txBody>
      </p:sp>
      <p:sp>
        <p:nvSpPr>
          <p:cNvPr id="19" name="Text Placeholder 3"/>
          <p:cNvSpPr txBox="1">
            <a:spLocks/>
          </p:cNvSpPr>
          <p:nvPr/>
        </p:nvSpPr>
        <p:spPr>
          <a:xfrm>
            <a:off x="4623146" y="1447800"/>
            <a:ext cx="3911253" cy="685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rgbClr val="FFFFFF"/>
                </a:solidFill>
                <a:effectLst>
                  <a:outerShdw blurRad="50800" dist="25400" dir="2700000" algn="tl" rotWithShape="0">
                    <a:schemeClr val="bg1">
                      <a:alpha val="40000"/>
                    </a:schemeClr>
                  </a:outerShdw>
                </a:effectLst>
                <a:uLnTx/>
                <a:uFillTx/>
                <a:latin typeface="+mj-lt"/>
                <a:ea typeface="+mj-ea"/>
                <a:cs typeface="+mj-cs"/>
              </a:rPr>
              <a:t>The words of </a:t>
            </a:r>
            <a:r>
              <a:rPr kumimoji="0" lang="en-US" sz="2800" b="0" i="0" u="none" strike="noStrike" kern="1200" cap="none" spc="0" normalizeH="0" baseline="0" noProof="0" dirty="0" err="1">
                <a:ln>
                  <a:noFill/>
                </a:ln>
                <a:solidFill>
                  <a:srgbClr val="FFFFFF"/>
                </a:solidFill>
                <a:effectLst>
                  <a:outerShdw blurRad="50800" dist="25400" dir="2700000" algn="tl" rotWithShape="0">
                    <a:schemeClr val="bg1">
                      <a:alpha val="40000"/>
                    </a:schemeClr>
                  </a:outerShdw>
                </a:effectLst>
                <a:uLnTx/>
                <a:uFillTx/>
                <a:latin typeface="+mj-lt"/>
                <a:ea typeface="+mj-ea"/>
                <a:cs typeface="+mj-cs"/>
              </a:rPr>
              <a:t>Corrie</a:t>
            </a:r>
            <a:r>
              <a:rPr kumimoji="0" lang="en-US" sz="2800" b="0" i="0" u="none" strike="noStrike" kern="1200" cap="none" spc="0" normalizeH="0" baseline="0" noProof="0" dirty="0">
                <a:ln>
                  <a:noFill/>
                </a:ln>
                <a:solidFill>
                  <a:srgbClr val="FFFFFF"/>
                </a:solidFill>
                <a:effectLst>
                  <a:outerShdw blurRad="50800" dist="25400" dir="2700000" algn="tl" rotWithShape="0">
                    <a:schemeClr val="bg1">
                      <a:alpha val="40000"/>
                    </a:schemeClr>
                  </a:outerShdw>
                </a:effectLst>
                <a:uLnTx/>
                <a:uFillTx/>
                <a:latin typeface="+mj-lt"/>
                <a:ea typeface="+mj-ea"/>
                <a:cs typeface="+mj-cs"/>
              </a:rPr>
              <a:t> Ten Boom are more preferable.</a:t>
            </a:r>
          </a:p>
        </p:txBody>
      </p:sp>
      <p:sp>
        <p:nvSpPr>
          <p:cNvPr id="20" name="Text Placeholder 3"/>
          <p:cNvSpPr txBox="1">
            <a:spLocks/>
          </p:cNvSpPr>
          <p:nvPr/>
        </p:nvSpPr>
        <p:spPr>
          <a:xfrm>
            <a:off x="4038601" y="3276600"/>
            <a:ext cx="5026034" cy="685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400" dirty="0"/>
              <a:t>When I enter that beautiful city</a:t>
            </a:r>
          </a:p>
          <a:p>
            <a:pPr lvl="0" algn="ctr" defTabSz="914400">
              <a:spcBef>
                <a:spcPct val="0"/>
              </a:spcBef>
            </a:pPr>
            <a:r>
              <a:rPr lang="en-US" sz="2400" dirty="0"/>
              <a:t> And the saints all around me appear,</a:t>
            </a:r>
          </a:p>
          <a:p>
            <a:pPr lvl="0" algn="ctr" defTabSz="914400">
              <a:spcBef>
                <a:spcPct val="0"/>
              </a:spcBef>
            </a:pPr>
            <a:r>
              <a:rPr lang="en-US" sz="2400" dirty="0"/>
              <a:t>I hope that someone will tell me, </a:t>
            </a:r>
          </a:p>
          <a:p>
            <a:pPr lvl="0" algn="ctr" defTabSz="914400">
              <a:spcBef>
                <a:spcPct val="0"/>
              </a:spcBef>
            </a:pPr>
            <a:r>
              <a:rPr lang="en-US" sz="2400" dirty="0"/>
              <a:t>“It was you who invited me here.”</a:t>
            </a:r>
            <a:endParaRPr kumimoji="0" lang="en-US" sz="2400" b="0" i="0" u="none" strike="noStrike" kern="1200" cap="none" spc="0" normalizeH="0" baseline="0" noProof="0" dirty="0">
              <a:ln>
                <a:noFill/>
              </a:ln>
              <a:solidFill>
                <a:srgbClr val="FFFFFF"/>
              </a:solidFill>
              <a:effectLst>
                <a:outerShdw blurRad="50800" dist="25400" dir="2700000" algn="tl" rotWithShape="0">
                  <a:schemeClr val="bg1">
                    <a:alpha val="40000"/>
                  </a:schemeClr>
                </a:outerShdw>
              </a:effectLst>
              <a:uLnTx/>
              <a:uFillTx/>
              <a:latin typeface="+mj-lt"/>
              <a:ea typeface="+mj-ea"/>
              <a:cs typeface="+mj-cs"/>
            </a:endParaRPr>
          </a:p>
        </p:txBody>
      </p:sp>
      <p:sp>
        <p:nvSpPr>
          <p:cNvPr id="21" name="TextBox 20"/>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Hell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William Booth, the founder of Salvation Army, once remarked, “Most Christian ministries would like to send their recruits to Bible college for four or five years. I would like to send our recruits to hell for five minutes. That would do more than anything else to prepare them for a lifetime of compassionate ministry.” (A Force in the Earth by David </a:t>
            </a:r>
            <a:r>
              <a:rPr lang="en-US" sz="2800" dirty="0" err="1"/>
              <a:t>Shibley</a:t>
            </a:r>
            <a:r>
              <a:rPr lang="en-US" sz="2800" dirty="0"/>
              <a:t>)</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304800" y="51085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It is not possible to take a five-minute excursion to hell, but it is possible to visit the local mortuary and/or cemetery.</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TextBox 9"/>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a Lost and Dying World</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304800" y="1676400"/>
            <a:ext cx="8486448" cy="1323439"/>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000" dirty="0"/>
              <a:t>While speaking in London, D. L. Moody was approached by a British friend. He wanted to know the secret of Moody’s success in bringing others to Christ. Moody invited the man to look out the window and asked him, “What do you see?”</a:t>
            </a:r>
          </a:p>
        </p:txBody>
      </p:sp>
      <p:sp>
        <p:nvSpPr>
          <p:cNvPr id="6" name="Content Placeholder 21"/>
          <p:cNvSpPr txBox="1">
            <a:spLocks/>
          </p:cNvSpPr>
          <p:nvPr/>
        </p:nvSpPr>
        <p:spPr>
          <a:xfrm>
            <a:off x="304800" y="2946737"/>
            <a:ext cx="8486448" cy="1015663"/>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000" dirty="0"/>
              <a:t>The man reported that he saw crowded streets below. Moody requested that he look again. This time the man mentioned that he saw people—men, women, and children. </a:t>
            </a:r>
          </a:p>
        </p:txBody>
      </p:sp>
      <p:sp>
        <p:nvSpPr>
          <p:cNvPr id="8" name="Content Placeholder 21"/>
          <p:cNvSpPr txBox="1">
            <a:spLocks/>
          </p:cNvSpPr>
          <p:nvPr/>
        </p:nvSpPr>
        <p:spPr>
          <a:xfrm>
            <a:off x="379923" y="3886200"/>
            <a:ext cx="8486448" cy="1323439"/>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indent="-342900" algn="ctr" defTabSz="914400">
              <a:spcBef>
                <a:spcPts val="2000"/>
              </a:spcBef>
              <a:defRPr/>
            </a:pPr>
            <a:r>
              <a:rPr lang="en-US" sz="2000" dirty="0"/>
              <a:t>Moody insisted that he look a third time. The man became frustrated that he was not seeing what the great evangelist wanted him to see. Moody came to the window with tears in his eyes and said, “I see people going to hell, lost without Jesus Christ.”</a:t>
            </a:r>
          </a:p>
        </p:txBody>
      </p:sp>
      <p:sp>
        <p:nvSpPr>
          <p:cNvPr id="9" name="Content Placeholder 21"/>
          <p:cNvSpPr txBox="1">
            <a:spLocks/>
          </p:cNvSpPr>
          <p:nvPr/>
        </p:nvSpPr>
        <p:spPr>
          <a:xfrm>
            <a:off x="304801" y="5124272"/>
            <a:ext cx="8486448" cy="1200328"/>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indent="-342900" algn="ctr" defTabSz="914400">
              <a:spcBef>
                <a:spcPts val="2000"/>
              </a:spcBef>
              <a:defRPr/>
            </a:pPr>
            <a:r>
              <a:rPr lang="en-US" sz="2400" dirty="0"/>
              <a:t>What do you see at the bus stop, in busy traffic, in the marketplace, or as you pass others on crowded streets? Do you see the lost?</a:t>
            </a:r>
            <a:endParaRPr lang="en-US" sz="2400" dirty="0">
              <a:solidFill>
                <a:schemeClr val="bg1"/>
              </a:solidFill>
              <a:effectLst>
                <a:outerShdw blurRad="50800" dist="38100" dir="2700000">
                  <a:srgbClr val="000000">
                    <a:alpha val="43000"/>
                  </a:srgbClr>
                </a:outerShdw>
              </a:effectLst>
            </a:endParaRPr>
          </a:p>
        </p:txBody>
      </p:sp>
      <p:sp>
        <p:nvSpPr>
          <p:cNvPr id="10" name="TextBox 9"/>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1984375"/>
            <a:ext cx="7239000" cy="987425"/>
          </a:xfrm>
          <a:effectLst>
            <a:outerShdw blurRad="50800" dist="38100" dir="2700000">
              <a:srgbClr val="000000">
                <a:alpha val="43000"/>
              </a:srgbClr>
            </a:outerShdw>
          </a:effectLst>
        </p:spPr>
        <p:txBody>
          <a:bodyPr>
            <a:noAutofit/>
          </a:bodyPr>
          <a:lstStyle/>
          <a:p>
            <a:pPr algn="ctr">
              <a:buNone/>
            </a:pPr>
            <a:r>
              <a:rPr lang="en-US" sz="4800" dirty="0"/>
              <a:t>“Where there is no vision, the people perish.”</a:t>
            </a:r>
          </a:p>
          <a:p>
            <a:pPr algn="ctr">
              <a:buNone/>
            </a:pPr>
            <a:r>
              <a:rPr lang="en-US" sz="4800" dirty="0"/>
              <a:t>(Proverbs 29:18)</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a Lost and Dying World</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304800" y="1676400"/>
            <a:ext cx="8486448" cy="193899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rgbClr val="FFFFFF"/>
                </a:solidFill>
                <a:effectLst>
                  <a:outerShdw blurRad="50800" dist="38100" dir="2700000">
                    <a:srgbClr val="000000">
                      <a:alpha val="43000"/>
                    </a:srgbClr>
                  </a:outerShdw>
                </a:effectLst>
              </a:rPr>
              <a:t>Jesus ministered to a blind man who saw men as walking trees. Another touch from the Master restored his sight, and he was able to see every man clearly. Pray that the Lord will open your eyes so that you see souls as the Lord of the harvest sees them.</a:t>
            </a:r>
          </a:p>
        </p:txBody>
      </p:sp>
      <p:sp>
        <p:nvSpPr>
          <p:cNvPr id="6" name="Content Placeholder 21"/>
          <p:cNvSpPr txBox="1">
            <a:spLocks/>
          </p:cNvSpPr>
          <p:nvPr/>
        </p:nvSpPr>
        <p:spPr>
          <a:xfrm>
            <a:off x="304800" y="3570744"/>
            <a:ext cx="8486448" cy="2677656"/>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“And he took the blind man by the hand, and led him out of the town;; and when he had spit on his eyes, and put his hands upon him, he asked him if he saw ought. And he looked up, and said, I see men as trees, walking. After that he put his hands again upon his eyes, and made him look up: and he was restored, and saw every man clearly” (Mark 8:23-25).</a:t>
            </a:r>
          </a:p>
        </p:txBody>
      </p:sp>
      <p:sp>
        <p:nvSpPr>
          <p:cNvPr id="10" name="TextBox 9"/>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Lord of the Harvest Saying, “Well Done!”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10" name="Group 9"/>
          <p:cNvGrpSpPr/>
          <p:nvPr/>
        </p:nvGrpSpPr>
        <p:grpSpPr>
          <a:xfrm>
            <a:off x="200352" y="2438400"/>
            <a:ext cx="8590896" cy="3124200"/>
            <a:chOff x="200352" y="2438400"/>
            <a:chExt cx="8590896" cy="3124200"/>
          </a:xfrm>
        </p:grpSpPr>
        <p:sp>
          <p:nvSpPr>
            <p:cNvPr id="6" name="Content Placeholder 21"/>
            <p:cNvSpPr txBox="1">
              <a:spLocks/>
            </p:cNvSpPr>
            <p:nvPr/>
          </p:nvSpPr>
          <p:spPr>
            <a:xfrm>
              <a:off x="200352" y="2667000"/>
              <a:ext cx="8486448" cy="255454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3200" dirty="0"/>
                <a:t>“His lord said unto him, Well done, thou good and faithful servant: thou hast been faithful over a few things, I will make thee ruler over many things: enter thou into the joy of thy lord” (Matthew 25:21).</a:t>
              </a:r>
            </a:p>
          </p:txBody>
        </p:sp>
        <p:sp>
          <p:nvSpPr>
            <p:cNvPr id="8" name="Rectangle 7"/>
            <p:cNvSpPr/>
            <p:nvPr/>
          </p:nvSpPr>
          <p:spPr>
            <a:xfrm>
              <a:off x="304800" y="2438400"/>
              <a:ext cx="8486448" cy="3124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Box 8"/>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Lord of the Harvest Saying, “Well Done!”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200352" y="1600200"/>
            <a:ext cx="8486448"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Studies conducted concerning why Christianity expanded under the oppressive Roman rule have found that:</a:t>
            </a:r>
          </a:p>
        </p:txBody>
      </p:sp>
      <p:grpSp>
        <p:nvGrpSpPr>
          <p:cNvPr id="17" name="Group 16"/>
          <p:cNvGrpSpPr/>
          <p:nvPr/>
        </p:nvGrpSpPr>
        <p:grpSpPr>
          <a:xfrm>
            <a:off x="304800" y="2514600"/>
            <a:ext cx="8486448" cy="2519065"/>
            <a:chOff x="304800" y="2514600"/>
            <a:chExt cx="8486448" cy="2519065"/>
          </a:xfrm>
        </p:grpSpPr>
        <p:sp>
          <p:nvSpPr>
            <p:cNvPr id="8" name="Rectangle 7"/>
            <p:cNvSpPr/>
            <p:nvPr/>
          </p:nvSpPr>
          <p:spPr>
            <a:xfrm>
              <a:off x="304800" y="2519065"/>
              <a:ext cx="8486448" cy="25146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1"/>
            <p:cNvSpPr txBox="1">
              <a:spLocks/>
            </p:cNvSpPr>
            <p:nvPr/>
          </p:nvSpPr>
          <p:spPr>
            <a:xfrm>
              <a:off x="352752" y="2514600"/>
              <a:ext cx="8438496"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defRPr/>
              </a:pPr>
              <a:r>
                <a:rPr lang="en-US" sz="2400" dirty="0">
                  <a:solidFill>
                    <a:srgbClr val="FFFFFF"/>
                  </a:solidFill>
                  <a:effectLst>
                    <a:outerShdw blurRad="50800" dist="38100" dir="2700000">
                      <a:srgbClr val="000000">
                        <a:alpha val="43000"/>
                      </a:srgbClr>
                    </a:outerShdw>
                  </a:effectLst>
                </a:rPr>
                <a:t>1. Early Christians had great zeal.</a:t>
              </a:r>
            </a:p>
          </p:txBody>
        </p:sp>
      </p:grpSp>
      <p:sp>
        <p:nvSpPr>
          <p:cNvPr id="9" name="Content Placeholder 21"/>
          <p:cNvSpPr txBox="1">
            <a:spLocks/>
          </p:cNvSpPr>
          <p:nvPr/>
        </p:nvSpPr>
        <p:spPr>
          <a:xfrm>
            <a:off x="352753" y="2900065"/>
            <a:ext cx="8438496"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defRPr/>
            </a:pPr>
            <a:r>
              <a:rPr lang="en-US" sz="2400" dirty="0">
                <a:solidFill>
                  <a:srgbClr val="FFFFFF"/>
                </a:solidFill>
                <a:effectLst>
                  <a:outerShdw blurRad="50800" dist="38100" dir="2700000">
                    <a:srgbClr val="000000">
                      <a:alpha val="43000"/>
                    </a:srgbClr>
                  </a:outerShdw>
                </a:effectLst>
              </a:rPr>
              <a:t>2. They believed in future rewards.</a:t>
            </a:r>
          </a:p>
        </p:txBody>
      </p:sp>
      <p:sp>
        <p:nvSpPr>
          <p:cNvPr id="10" name="Content Placeholder 21"/>
          <p:cNvSpPr txBox="1">
            <a:spLocks/>
          </p:cNvSpPr>
          <p:nvPr/>
        </p:nvSpPr>
        <p:spPr>
          <a:xfrm>
            <a:off x="352752" y="3281065"/>
            <a:ext cx="8438496"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defRPr/>
            </a:pPr>
            <a:r>
              <a:rPr lang="en-US" sz="2400" dirty="0">
                <a:solidFill>
                  <a:srgbClr val="FFFFFF"/>
                </a:solidFill>
                <a:effectLst>
                  <a:outerShdw blurRad="50800" dist="38100" dir="2700000">
                    <a:srgbClr val="000000">
                      <a:alpha val="43000"/>
                    </a:srgbClr>
                  </a:outerShdw>
                </a:effectLst>
              </a:rPr>
              <a:t>3. There was a manifestation of miracles.</a:t>
            </a:r>
          </a:p>
        </p:txBody>
      </p:sp>
      <p:sp>
        <p:nvSpPr>
          <p:cNvPr id="11" name="Content Placeholder 21"/>
          <p:cNvSpPr txBox="1">
            <a:spLocks/>
          </p:cNvSpPr>
          <p:nvPr/>
        </p:nvSpPr>
        <p:spPr>
          <a:xfrm>
            <a:off x="352753" y="3657600"/>
            <a:ext cx="8438496"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defRPr/>
            </a:pPr>
            <a:r>
              <a:rPr lang="en-US" sz="2400" dirty="0">
                <a:solidFill>
                  <a:srgbClr val="FFFFFF"/>
                </a:solidFill>
                <a:effectLst>
                  <a:outerShdw blurRad="50800" dist="38100" dir="2700000">
                    <a:srgbClr val="000000">
                      <a:alpha val="43000"/>
                    </a:srgbClr>
                  </a:outerShdw>
                </a:effectLst>
              </a:rPr>
              <a:t>4. Christians lived a life of holiness (possessing pure morals).</a:t>
            </a:r>
          </a:p>
        </p:txBody>
      </p:sp>
      <p:sp>
        <p:nvSpPr>
          <p:cNvPr id="12" name="Content Placeholder 21"/>
          <p:cNvSpPr txBox="1">
            <a:spLocks/>
          </p:cNvSpPr>
          <p:nvPr/>
        </p:nvSpPr>
        <p:spPr>
          <a:xfrm>
            <a:off x="352753" y="4050268"/>
            <a:ext cx="8438496"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defRPr/>
            </a:pPr>
            <a:r>
              <a:rPr lang="en-US" sz="2400" dirty="0">
                <a:solidFill>
                  <a:srgbClr val="FFFFFF"/>
                </a:solidFill>
                <a:effectLst>
                  <a:outerShdw blurRad="50800" dist="38100" dir="2700000">
                    <a:srgbClr val="000000">
                      <a:alpha val="43000"/>
                    </a:srgbClr>
                  </a:outerShdw>
                </a:effectLst>
              </a:rPr>
              <a:t>5. Their church organization was compact. (Adapted from </a:t>
            </a:r>
            <a:r>
              <a:rPr lang="en-US" sz="2400" i="1" dirty="0">
                <a:solidFill>
                  <a:srgbClr val="FFFFFF"/>
                </a:solidFill>
                <a:effectLst>
                  <a:outerShdw blurRad="50800" dist="38100" dir="2700000">
                    <a:srgbClr val="000000">
                      <a:alpha val="43000"/>
                    </a:srgbClr>
                  </a:outerShdw>
                </a:effectLst>
              </a:rPr>
              <a:t>Jesus’ Final Warning</a:t>
            </a:r>
            <a:r>
              <a:rPr lang="en-US" sz="2400" dirty="0">
                <a:solidFill>
                  <a:srgbClr val="FFFFFF"/>
                </a:solidFill>
                <a:effectLst>
                  <a:outerShdw blurRad="50800" dist="38100" dir="2700000">
                    <a:srgbClr val="000000">
                      <a:alpha val="43000"/>
                    </a:srgbClr>
                  </a:outerShdw>
                </a:effectLst>
              </a:rPr>
              <a:t>-David Jeremiah.)</a:t>
            </a:r>
          </a:p>
        </p:txBody>
      </p:sp>
      <p:sp>
        <p:nvSpPr>
          <p:cNvPr id="15" name="Content Placeholder 21"/>
          <p:cNvSpPr txBox="1">
            <a:spLocks/>
          </p:cNvSpPr>
          <p:nvPr/>
        </p:nvSpPr>
        <p:spPr>
          <a:xfrm>
            <a:off x="200352" y="5077361"/>
            <a:ext cx="8486448" cy="1323439"/>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000" dirty="0"/>
              <a:t>	Notice that one of the reasons Christianity thrived was because they had a strong belief in future rewards. They were willing to give their lives (if needed) for the gospel. God has a system of rewards (Psalm 58:11;; 62:12;; Mark 9:41;; 10:29-30;; Hebrews 6:10-12).</a:t>
            </a:r>
          </a:p>
        </p:txBody>
      </p:sp>
      <p:sp>
        <p:nvSpPr>
          <p:cNvPr id="16" name="TextBox 15"/>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Lord of the Harvest Saying, “Well Done!”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865293"/>
            <a:ext cx="8486448" cy="95410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t>“Rejoice, and be exceeding glad: for great is your reward in heaven” (Matthew 5:12).</a:t>
            </a:r>
          </a:p>
        </p:txBody>
      </p:sp>
      <p:sp>
        <p:nvSpPr>
          <p:cNvPr id="14" name="Content Placeholder 21"/>
          <p:cNvSpPr txBox="1">
            <a:spLocks/>
          </p:cNvSpPr>
          <p:nvPr/>
        </p:nvSpPr>
        <p:spPr>
          <a:xfrm>
            <a:off x="381000" y="3008293"/>
            <a:ext cx="8486448" cy="95410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t>God will reward His people after the catching away of the church.</a:t>
            </a:r>
          </a:p>
        </p:txBody>
      </p:sp>
      <p:sp>
        <p:nvSpPr>
          <p:cNvPr id="15" name="Content Placeholder 21"/>
          <p:cNvSpPr txBox="1">
            <a:spLocks/>
          </p:cNvSpPr>
          <p:nvPr/>
        </p:nvSpPr>
        <p:spPr>
          <a:xfrm>
            <a:off x="381000" y="4051518"/>
            <a:ext cx="8486448" cy="181588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t>“For we must all appear before the judgment seat of Christ;; that every one may receive the things done in his body, according to that he hath done, whether it be good or bad” (2 Corinthians 5:10).</a:t>
            </a:r>
          </a:p>
        </p:txBody>
      </p:sp>
      <p:sp>
        <p:nvSpPr>
          <p:cNvPr id="16" name="TextBox 15"/>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Lord of the Harvest Saying, “Well Done!”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600200"/>
            <a:ext cx="8486448" cy="36933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dirty="0">
                <a:solidFill>
                  <a:srgbClr val="FFFFFF"/>
                </a:solidFill>
                <a:effectLst>
                  <a:outerShdw blurRad="50800" dist="38100" dir="2700000">
                    <a:srgbClr val="000000">
                      <a:alpha val="43000"/>
                    </a:srgbClr>
                  </a:outerShdw>
                </a:effectLst>
              </a:rPr>
              <a:t>At the judgment seat of Christ, each life will be reviewed and rewards issued.</a:t>
            </a:r>
          </a:p>
        </p:txBody>
      </p:sp>
      <p:grpSp>
        <p:nvGrpSpPr>
          <p:cNvPr id="36" name="Group 35"/>
          <p:cNvGrpSpPr/>
          <p:nvPr/>
        </p:nvGrpSpPr>
        <p:grpSpPr>
          <a:xfrm>
            <a:off x="304800" y="1981200"/>
            <a:ext cx="8487242" cy="2290465"/>
            <a:chOff x="304800" y="2438400"/>
            <a:chExt cx="8487242" cy="2290465"/>
          </a:xfrm>
        </p:grpSpPr>
        <p:sp>
          <p:nvSpPr>
            <p:cNvPr id="12" name="Content Placeholder 21"/>
            <p:cNvSpPr txBox="1">
              <a:spLocks/>
            </p:cNvSpPr>
            <p:nvPr/>
          </p:nvSpPr>
          <p:spPr>
            <a:xfrm>
              <a:off x="304800" y="2438400"/>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Crown of Victory</a:t>
              </a:r>
            </a:p>
          </p:txBody>
        </p:sp>
        <p:sp>
          <p:nvSpPr>
            <p:cNvPr id="16" name="Content Placeholder 21"/>
            <p:cNvSpPr txBox="1">
              <a:spLocks/>
            </p:cNvSpPr>
            <p:nvPr/>
          </p:nvSpPr>
          <p:spPr>
            <a:xfrm>
              <a:off x="4520570" y="2438400"/>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1 Corinthians 9:25-27</a:t>
              </a:r>
            </a:p>
          </p:txBody>
        </p:sp>
        <p:sp>
          <p:nvSpPr>
            <p:cNvPr id="17" name="Content Placeholder 21"/>
            <p:cNvSpPr txBox="1">
              <a:spLocks/>
            </p:cNvSpPr>
            <p:nvPr/>
          </p:nvSpPr>
          <p:spPr>
            <a:xfrm>
              <a:off x="304800" y="28911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Crown of Rejoicing</a:t>
              </a:r>
            </a:p>
          </p:txBody>
        </p:sp>
        <p:sp>
          <p:nvSpPr>
            <p:cNvPr id="18" name="Content Placeholder 21"/>
            <p:cNvSpPr txBox="1">
              <a:spLocks/>
            </p:cNvSpPr>
            <p:nvPr/>
          </p:nvSpPr>
          <p:spPr>
            <a:xfrm>
              <a:off x="4520570" y="28911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1 Thessalonians 2:19</a:t>
              </a:r>
            </a:p>
          </p:txBody>
        </p:sp>
        <p:sp>
          <p:nvSpPr>
            <p:cNvPr id="19" name="Content Placeholder 21"/>
            <p:cNvSpPr txBox="1">
              <a:spLocks/>
            </p:cNvSpPr>
            <p:nvPr/>
          </p:nvSpPr>
          <p:spPr>
            <a:xfrm>
              <a:off x="304800" y="33483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Crown of Righteousness</a:t>
              </a:r>
            </a:p>
          </p:txBody>
        </p:sp>
        <p:sp>
          <p:nvSpPr>
            <p:cNvPr id="21" name="Content Placeholder 21"/>
            <p:cNvSpPr txBox="1">
              <a:spLocks/>
            </p:cNvSpPr>
            <p:nvPr/>
          </p:nvSpPr>
          <p:spPr>
            <a:xfrm>
              <a:off x="4520570" y="33483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2 Timothy 4:8</a:t>
              </a:r>
            </a:p>
          </p:txBody>
        </p:sp>
        <p:sp>
          <p:nvSpPr>
            <p:cNvPr id="22" name="Content Placeholder 21"/>
            <p:cNvSpPr txBox="1">
              <a:spLocks/>
            </p:cNvSpPr>
            <p:nvPr/>
          </p:nvSpPr>
          <p:spPr>
            <a:xfrm>
              <a:off x="304800" y="38055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Crown of Life</a:t>
              </a:r>
            </a:p>
          </p:txBody>
        </p:sp>
        <p:sp>
          <p:nvSpPr>
            <p:cNvPr id="23" name="Content Placeholder 21"/>
            <p:cNvSpPr txBox="1">
              <a:spLocks/>
            </p:cNvSpPr>
            <p:nvPr/>
          </p:nvSpPr>
          <p:spPr>
            <a:xfrm>
              <a:off x="4520570" y="3805535"/>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James 1:12; Revelation 2:10</a:t>
              </a:r>
            </a:p>
          </p:txBody>
        </p:sp>
        <p:sp>
          <p:nvSpPr>
            <p:cNvPr id="24" name="Content Placeholder 21"/>
            <p:cNvSpPr txBox="1">
              <a:spLocks/>
            </p:cNvSpPr>
            <p:nvPr/>
          </p:nvSpPr>
          <p:spPr>
            <a:xfrm>
              <a:off x="304800" y="4267200"/>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Crown of Glory</a:t>
              </a:r>
            </a:p>
          </p:txBody>
        </p:sp>
        <p:sp>
          <p:nvSpPr>
            <p:cNvPr id="25" name="Content Placeholder 21"/>
            <p:cNvSpPr txBox="1">
              <a:spLocks/>
            </p:cNvSpPr>
            <p:nvPr/>
          </p:nvSpPr>
          <p:spPr>
            <a:xfrm>
              <a:off x="4520570" y="4267200"/>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1 Peter 5:4</a:t>
              </a:r>
            </a:p>
          </p:txBody>
        </p:sp>
        <p:grpSp>
          <p:nvGrpSpPr>
            <p:cNvPr id="35" name="Group 34"/>
            <p:cNvGrpSpPr/>
            <p:nvPr/>
          </p:nvGrpSpPr>
          <p:grpSpPr>
            <a:xfrm>
              <a:off x="304800" y="2438400"/>
              <a:ext cx="8487242" cy="2290465"/>
              <a:chOff x="304800" y="2438400"/>
              <a:chExt cx="8487242" cy="2290465"/>
            </a:xfrm>
          </p:grpSpPr>
          <p:grpSp>
            <p:nvGrpSpPr>
              <p:cNvPr id="11" name="Group 10"/>
              <p:cNvGrpSpPr/>
              <p:nvPr/>
            </p:nvGrpSpPr>
            <p:grpSpPr>
              <a:xfrm>
                <a:off x="304800" y="2438400"/>
                <a:ext cx="8486448" cy="2290465"/>
                <a:chOff x="304800" y="2438400"/>
                <a:chExt cx="8486448" cy="3124994"/>
              </a:xfrm>
            </p:grpSpPr>
            <p:sp>
              <p:nvSpPr>
                <p:cNvPr id="8" name="Rectangle 7"/>
                <p:cNvSpPr/>
                <p:nvPr/>
              </p:nvSpPr>
              <p:spPr>
                <a:xfrm>
                  <a:off x="304800" y="2438400"/>
                  <a:ext cx="8486448" cy="3124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a:stCxn id="8" idx="0"/>
                  <a:endCxn id="8" idx="2"/>
                </p:cNvCxnSpPr>
                <p:nvPr/>
              </p:nvCxnSpPr>
              <p:spPr>
                <a:xfrm rot="16200000" flipH="1">
                  <a:off x="2985924" y="4000500"/>
                  <a:ext cx="3124200"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cxnSp>
            <p:nvCxnSpPr>
              <p:cNvPr id="27" name="Straight Connector 26"/>
              <p:cNvCxnSpPr/>
              <p:nvPr/>
            </p:nvCxnSpPr>
            <p:spPr>
              <a:xfrm>
                <a:off x="304800" y="2891135"/>
                <a:ext cx="8486448" cy="8930"/>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05594" y="3352800"/>
                <a:ext cx="8486448" cy="8930"/>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305594" y="3787675"/>
                <a:ext cx="8486448" cy="8930"/>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05594" y="4267200"/>
                <a:ext cx="8486448" cy="8930"/>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sp>
        <p:nvSpPr>
          <p:cNvPr id="37" name="Content Placeholder 21"/>
          <p:cNvSpPr txBox="1">
            <a:spLocks/>
          </p:cNvSpPr>
          <p:nvPr/>
        </p:nvSpPr>
        <p:spPr>
          <a:xfrm>
            <a:off x="381000" y="4191000"/>
            <a:ext cx="8486448" cy="1569660"/>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rgbClr val="FFFFFF"/>
                </a:solidFill>
                <a:effectLst>
                  <a:outerShdw blurRad="50800" dist="38100" dir="2700000">
                    <a:srgbClr val="000000">
                      <a:alpha val="43000"/>
                    </a:srgbClr>
                  </a:outerShdw>
                </a:effectLst>
              </a:rPr>
              <a:t>The crown of rejoicing is considered to be the soul winner’s crown. The greatest reward will be to hear Jesus say, “Well done!” What will we do with our rewards and crowns? We will cast our crowns before His throne (Revelation 4:10).</a:t>
            </a:r>
          </a:p>
        </p:txBody>
      </p:sp>
      <p:sp>
        <p:nvSpPr>
          <p:cNvPr id="38" name="Content Placeholder 21"/>
          <p:cNvSpPr txBox="1">
            <a:spLocks/>
          </p:cNvSpPr>
          <p:nvPr/>
        </p:nvSpPr>
        <p:spPr>
          <a:xfrm>
            <a:off x="381000" y="5646003"/>
            <a:ext cx="8486448"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No one will want to stand in His presence empty-handed (Deuteronomy 16:16).</a:t>
            </a:r>
          </a:p>
        </p:txBody>
      </p:sp>
      <p:sp>
        <p:nvSpPr>
          <p:cNvPr id="39" name="TextBox 38"/>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2228671"/>
            <a:ext cx="8486448" cy="523220"/>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There are three things that will last for eternity:</a:t>
            </a:r>
          </a:p>
        </p:txBody>
      </p:sp>
      <p:sp>
        <p:nvSpPr>
          <p:cNvPr id="12" name="Content Placeholder 21"/>
          <p:cNvSpPr txBox="1">
            <a:spLocks/>
          </p:cNvSpPr>
          <p:nvPr/>
        </p:nvSpPr>
        <p:spPr>
          <a:xfrm>
            <a:off x="1396370" y="2914471"/>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God</a:t>
            </a:r>
          </a:p>
        </p:txBody>
      </p:sp>
      <p:sp>
        <p:nvSpPr>
          <p:cNvPr id="17" name="Content Placeholder 21"/>
          <p:cNvSpPr txBox="1">
            <a:spLocks/>
          </p:cNvSpPr>
          <p:nvPr/>
        </p:nvSpPr>
        <p:spPr>
          <a:xfrm>
            <a:off x="1396370" y="3367206"/>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Word of God</a:t>
            </a:r>
          </a:p>
        </p:txBody>
      </p:sp>
      <p:sp>
        <p:nvSpPr>
          <p:cNvPr id="19" name="Content Placeholder 21"/>
          <p:cNvSpPr txBox="1">
            <a:spLocks/>
          </p:cNvSpPr>
          <p:nvPr/>
        </p:nvSpPr>
        <p:spPr>
          <a:xfrm>
            <a:off x="1396370" y="3824406"/>
            <a:ext cx="424243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Souls of men</a:t>
            </a:r>
          </a:p>
        </p:txBody>
      </p:sp>
      <p:sp>
        <p:nvSpPr>
          <p:cNvPr id="37" name="Content Placeholder 21"/>
          <p:cNvSpPr txBox="1">
            <a:spLocks/>
          </p:cNvSpPr>
          <p:nvPr/>
        </p:nvSpPr>
        <p:spPr>
          <a:xfrm>
            <a:off x="381000" y="4514671"/>
            <a:ext cx="8486448" cy="1200329"/>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3600" dirty="0">
                <a:solidFill>
                  <a:schemeClr val="accent1"/>
                </a:solidFill>
                <a:effectLst>
                  <a:outerShdw blurRad="50800" dist="38100" dir="2700000">
                    <a:srgbClr val="000000">
                      <a:alpha val="43000"/>
                    </a:srgbClr>
                  </a:outerShdw>
                </a:effectLst>
              </a:rPr>
              <a:t>We need to invest our lives with a view of eternity.</a:t>
            </a:r>
          </a:p>
        </p:txBody>
      </p:sp>
      <p:sp>
        <p:nvSpPr>
          <p:cNvPr id="10" name="TextBox 9"/>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2" grpId="0"/>
      <p:bldP spid="17" grpId="0"/>
      <p:bldP spid="19" grpId="0"/>
      <p:bldP spid="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600200"/>
            <a:ext cx="8486448" cy="95410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t>God places great value on a lost soul (John 3:16). It was for this reason that Jesus came into the world.</a:t>
            </a:r>
            <a:endParaRPr lang="en-US" sz="2800" dirty="0">
              <a:solidFill>
                <a:srgbClr val="FFFFFF"/>
              </a:solidFill>
              <a:effectLst>
                <a:outerShdw blurRad="50800" dist="38100" dir="2700000">
                  <a:srgbClr val="000000">
                    <a:alpha val="43000"/>
                  </a:srgbClr>
                </a:outerShdw>
              </a:effectLst>
            </a:endParaRPr>
          </a:p>
        </p:txBody>
      </p:sp>
      <p:sp>
        <p:nvSpPr>
          <p:cNvPr id="31" name="Content Placeholder 21"/>
          <p:cNvSpPr txBox="1">
            <a:spLocks/>
          </p:cNvSpPr>
          <p:nvPr/>
        </p:nvSpPr>
        <p:spPr>
          <a:xfrm>
            <a:off x="381000" y="2398693"/>
            <a:ext cx="8486448" cy="95410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800" dirty="0"/>
              <a:t>“For the Son of man is come to seek and to save that which was lost” (Luke 19:10).</a:t>
            </a:r>
            <a:endParaRPr lang="en-US" sz="2800" dirty="0">
              <a:solidFill>
                <a:srgbClr val="FFFFFF"/>
              </a:solidFill>
              <a:effectLst>
                <a:outerShdw blurRad="50800" dist="38100" dir="2700000">
                  <a:srgbClr val="000000">
                    <a:alpha val="43000"/>
                  </a:srgbClr>
                </a:outerShdw>
              </a:effectLst>
            </a:endParaRPr>
          </a:p>
        </p:txBody>
      </p:sp>
      <p:sp>
        <p:nvSpPr>
          <p:cNvPr id="32" name="Content Placeholder 21"/>
          <p:cNvSpPr txBox="1">
            <a:spLocks/>
          </p:cNvSpPr>
          <p:nvPr/>
        </p:nvSpPr>
        <p:spPr>
          <a:xfrm>
            <a:off x="381000" y="3360003"/>
            <a:ext cx="8486448"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rgbClr val="F8C000"/>
                </a:solidFill>
                <a:effectLst>
                  <a:outerShdw blurRad="50800" dist="38100" dir="2700000">
                    <a:srgbClr val="000000">
                      <a:alpha val="43000"/>
                    </a:srgbClr>
                  </a:outerShdw>
                </a:effectLst>
              </a:rPr>
              <a:t>In one short sentence Jesus described His purpose—“to seek and to save.” He also explained His target group—the lost.</a:t>
            </a:r>
          </a:p>
        </p:txBody>
      </p:sp>
      <p:sp>
        <p:nvSpPr>
          <p:cNvPr id="33" name="Content Placeholder 21"/>
          <p:cNvSpPr txBox="1">
            <a:spLocks/>
          </p:cNvSpPr>
          <p:nvPr/>
        </p:nvSpPr>
        <p:spPr>
          <a:xfrm>
            <a:off x="381000" y="4114800"/>
            <a:ext cx="8486448" cy="1200328"/>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rgbClr val="F8C000"/>
                </a:solidFill>
                <a:effectLst>
                  <a:outerShdw blurRad="50800" dist="38100" dir="2700000">
                    <a:srgbClr val="000000">
                      <a:alpha val="43000"/>
                    </a:srgbClr>
                  </a:outerShdw>
                </a:effectLst>
              </a:rPr>
              <a:t>We remain on the earth to finish the task. Before He left, He said, “As my Father hath sent me, even so send I you” (John 20:21).</a:t>
            </a:r>
          </a:p>
        </p:txBody>
      </p:sp>
      <p:sp>
        <p:nvSpPr>
          <p:cNvPr id="34" name="Content Placeholder 21"/>
          <p:cNvSpPr txBox="1">
            <a:spLocks/>
          </p:cNvSpPr>
          <p:nvPr/>
        </p:nvSpPr>
        <p:spPr>
          <a:xfrm>
            <a:off x="381000" y="5244405"/>
            <a:ext cx="8486448" cy="1200328"/>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rgbClr val="F8C000"/>
                </a:solidFill>
                <a:effectLst>
                  <a:outerShdw blurRad="50800" dist="38100" dir="2700000">
                    <a:srgbClr val="000000">
                      <a:alpha val="43000"/>
                    </a:srgbClr>
                  </a:outerShdw>
                </a:effectLst>
              </a:rPr>
              <a:t>“Hereby perceive we the love of God, because he laid down his life for us: and we ought to lay down our lives for the brethren” (1 John 3:16).</a:t>
            </a:r>
          </a:p>
        </p:txBody>
      </p:sp>
      <p:sp>
        <p:nvSpPr>
          <p:cNvPr id="35" name="TextBox 34"/>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759803"/>
            <a:ext cx="8486448"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Have you ever experienced the terror of being lost? How did you feel? Alone? Afraid? Disoriented?</a:t>
            </a:r>
            <a:endParaRPr lang="en-US" sz="2400" dirty="0">
              <a:solidFill>
                <a:srgbClr val="FFFFFF"/>
              </a:solidFill>
              <a:effectLst>
                <a:outerShdw blurRad="50800" dist="38100" dir="2700000">
                  <a:srgbClr val="000000">
                    <a:alpha val="43000"/>
                  </a:srgbClr>
                </a:outerShdw>
              </a:effectLst>
            </a:endParaRPr>
          </a:p>
        </p:txBody>
      </p:sp>
      <p:sp>
        <p:nvSpPr>
          <p:cNvPr id="31" name="Content Placeholder 21"/>
          <p:cNvSpPr txBox="1">
            <a:spLocks/>
          </p:cNvSpPr>
          <p:nvPr/>
        </p:nvSpPr>
        <p:spPr>
          <a:xfrm>
            <a:off x="381000" y="2477631"/>
            <a:ext cx="8486448" cy="193899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The Bible used the term “lost” to describe those who are away from God and will perish if they are not found and saved. Some do not realize they are lost. They do not look to be rescued, recognize or accept the way of escape when it is offered.</a:t>
            </a:r>
            <a:endParaRPr lang="en-US" sz="2400" dirty="0">
              <a:solidFill>
                <a:srgbClr val="FFFFFF"/>
              </a:solidFill>
              <a:effectLst>
                <a:outerShdw blurRad="50800" dist="38100" dir="2700000">
                  <a:srgbClr val="000000">
                    <a:alpha val="43000"/>
                  </a:srgbClr>
                </a:outerShdw>
              </a:effectLst>
            </a:endParaRPr>
          </a:p>
        </p:txBody>
      </p:sp>
      <p:sp>
        <p:nvSpPr>
          <p:cNvPr id="10" name="Content Placeholder 21"/>
          <p:cNvSpPr txBox="1">
            <a:spLocks/>
          </p:cNvSpPr>
          <p:nvPr/>
        </p:nvSpPr>
        <p:spPr>
          <a:xfrm>
            <a:off x="381000" y="4309408"/>
            <a:ext cx="8486448" cy="193899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“But if our gospel be hid, it is hid to them that are lost: In whom the god of this world hath blinded the minds of them which believe not, lest the light of the glorious gospel of Christ, who is the image of God, should shine unto them” (2 Corinthians 4:3-4).</a:t>
            </a:r>
            <a:endParaRPr lang="en-US" sz="2400" dirty="0">
              <a:solidFill>
                <a:srgbClr val="FFFFFF"/>
              </a:solidFill>
              <a:effectLst>
                <a:outerShdw blurRad="50800" dist="38100" dir="2700000">
                  <a:srgbClr val="000000">
                    <a:alpha val="43000"/>
                  </a:srgbClr>
                </a:outerShdw>
              </a:effectLst>
            </a:endParaRPr>
          </a:p>
        </p:txBody>
      </p:sp>
      <p:sp>
        <p:nvSpPr>
          <p:cNvPr id="11" name="TextBox 10"/>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947208"/>
            <a:ext cx="8486448" cy="1938992"/>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What possession do you have that you consider of great value? What would you do if you lost it? Your mind would not be at rest. You would abandon everything you are doing and search for your valuable possession (until you find it).</a:t>
            </a:r>
            <a:endParaRPr lang="en-US" sz="2400" dirty="0">
              <a:solidFill>
                <a:srgbClr val="FFFFFF"/>
              </a:solidFill>
              <a:effectLst>
                <a:outerShdw blurRad="50800" dist="38100" dir="2700000">
                  <a:srgbClr val="000000">
                    <a:alpha val="43000"/>
                  </a:srgbClr>
                </a:outerShdw>
              </a:effectLst>
            </a:endParaRPr>
          </a:p>
        </p:txBody>
      </p:sp>
      <p:sp>
        <p:nvSpPr>
          <p:cNvPr id="10" name="Content Placeholder 21"/>
          <p:cNvSpPr txBox="1">
            <a:spLocks/>
          </p:cNvSpPr>
          <p:nvPr/>
        </p:nvSpPr>
        <p:spPr>
          <a:xfrm>
            <a:off x="381000" y="3863876"/>
            <a:ext cx="8486448" cy="2308324"/>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Each lost soul has tremendous value. Jesus came to seek each one and gave His life at Calvary for their salvation. In Luke 15 we see various examples of things of great value that were missing. When found, each event produced rejoicing. The prodigal’s father even threw a party when his son came home.</a:t>
            </a:r>
            <a:endParaRPr lang="en-US" sz="2400" dirty="0">
              <a:solidFill>
                <a:srgbClr val="FFFFFF"/>
              </a:solidFill>
              <a:effectLst>
                <a:outerShdw blurRad="50800" dist="38100" dir="2700000">
                  <a:srgbClr val="000000">
                    <a:alpha val="43000"/>
                  </a:srgbClr>
                </a:outerShdw>
              </a:effectLst>
            </a:endParaRPr>
          </a:p>
        </p:txBody>
      </p:sp>
      <p:sp>
        <p:nvSpPr>
          <p:cNvPr id="8" name="TextBox 7"/>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612880"/>
            <a:ext cx="8486448" cy="3416320"/>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If you took a new (currency) note and offered it to a group of people, would anyone accept it? Yes, because everyone knows the value of money. If you took the note and wadded it up, would anyone still want it? Yes, because the value did not change. If the note were spit upon, would people still want it? Yes, the value still has not changed. Throw the note down and stomp it into the ground. Would anyone take it now? Yes, there still would be takers. Why? The note still has the same value.</a:t>
            </a:r>
            <a:endParaRPr lang="en-US" sz="2400" dirty="0">
              <a:solidFill>
                <a:srgbClr val="FFFFFF"/>
              </a:solidFill>
              <a:effectLst>
                <a:outerShdw blurRad="50800" dist="38100" dir="2700000">
                  <a:srgbClr val="000000">
                    <a:alpha val="43000"/>
                  </a:srgbClr>
                </a:outerShdw>
              </a:effectLst>
            </a:endParaRPr>
          </a:p>
        </p:txBody>
      </p:sp>
      <p:sp>
        <p:nvSpPr>
          <p:cNvPr id="10" name="Content Placeholder 21"/>
          <p:cNvSpPr txBox="1">
            <a:spLocks/>
          </p:cNvSpPr>
          <p:nvPr/>
        </p:nvSpPr>
        <p:spPr>
          <a:xfrm>
            <a:off x="381000" y="4907340"/>
            <a:ext cx="8486448" cy="1569660"/>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t>A lost soul has tremendous value to Jesus Christ. It will never lose its worth. No matter how deep in sin a soul may get, no matter how filthy he may become, a soul never loses its value. How much value do you place on a lost soul?</a:t>
            </a:r>
            <a:endParaRPr lang="en-US" sz="2400" dirty="0">
              <a:solidFill>
                <a:srgbClr val="FFFFFF"/>
              </a:solidFill>
              <a:effectLst>
                <a:outerShdw blurRad="50800" dist="38100" dir="2700000">
                  <a:srgbClr val="000000">
                    <a:alpha val="43000"/>
                  </a:srgbClr>
                </a:outerShdw>
              </a:effectLst>
            </a:endParaRPr>
          </a:p>
        </p:txBody>
      </p:sp>
      <p:sp>
        <p:nvSpPr>
          <p:cNvPr id="7" name="TextBox 6"/>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0" y="1752600"/>
            <a:ext cx="4683125" cy="2743200"/>
          </a:xfrm>
        </p:spPr>
        <p:txBody>
          <a:bodyPr>
            <a:noAutofit/>
          </a:bodyPr>
          <a:lstStyle/>
          <a:p>
            <a:pPr algn="ctr">
              <a:buNone/>
            </a:pPr>
            <a:r>
              <a:rPr lang="en-US" sz="4000" dirty="0"/>
              <a:t>Isaiah focused on God, saw himself, and then he got a vision of the lost world.</a:t>
            </a:r>
          </a:p>
        </p:txBody>
      </p:sp>
      <p:sp>
        <p:nvSpPr>
          <p:cNvPr id="4" name="Text Placeholder 3"/>
          <p:cNvSpPr>
            <a:spLocks noGrp="1"/>
          </p:cNvSpPr>
          <p:nvPr>
            <p:ph type="body" sz="half" idx="2"/>
          </p:nvPr>
        </p:nvSpPr>
        <p:spPr>
          <a:xfrm>
            <a:off x="457200" y="228600"/>
            <a:ext cx="3581400" cy="1524000"/>
          </a:xfrm>
          <a:effectLst>
            <a:outerShdw blurRad="50800" dist="38100" dir="2700000">
              <a:srgbClr val="000000">
                <a:alpha val="43000"/>
              </a:srgbClr>
            </a:outerShdw>
          </a:effectLst>
        </p:spPr>
        <p:txBody>
          <a:bodyPr/>
          <a:lstStyle/>
          <a:p>
            <a:r>
              <a:rPr lang="en-US" sz="2400" dirty="0">
                <a:solidFill>
                  <a:srgbClr val="000000"/>
                </a:solidFill>
              </a:rPr>
              <a:t>Every successful, productive man of God possesses a vision.</a:t>
            </a:r>
          </a:p>
        </p:txBody>
      </p:sp>
      <p:sp>
        <p:nvSpPr>
          <p:cNvPr id="9" name="Text Placeholder 3"/>
          <p:cNvSpPr txBox="1">
            <a:spLocks/>
          </p:cNvSpPr>
          <p:nvPr/>
        </p:nvSpPr>
        <p:spPr>
          <a:xfrm>
            <a:off x="381000" y="1600200"/>
            <a:ext cx="3581400" cy="1295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400" b="0" i="0" u="none" strike="noStrike" kern="1200" cap="none" spc="0" normalizeH="0" baseline="0" noProof="0" dirty="0">
                <a:ln>
                  <a:noFill/>
                </a:ln>
                <a:effectLst>
                  <a:outerShdw blurRad="50800" dist="25400" dir="2700000" algn="tl" rotWithShape="0">
                    <a:schemeClr val="bg1">
                      <a:alpha val="40000"/>
                    </a:schemeClr>
                  </a:outerShdw>
                </a:effectLst>
                <a:uLnTx/>
                <a:uFillTx/>
                <a:latin typeface="+mj-lt"/>
                <a:ea typeface="+mj-ea"/>
                <a:cs typeface="+mj-cs"/>
              </a:rPr>
              <a:t>A quick</a:t>
            </a:r>
            <a:r>
              <a:rPr kumimoji="0" lang="en-US" sz="2400" b="0" i="0" u="none" strike="noStrike" kern="1200" cap="none" spc="0" normalizeH="0" noProof="0" dirty="0">
                <a:ln>
                  <a:noFill/>
                </a:ln>
                <a:effectLst>
                  <a:outerShdw blurRad="50800" dist="25400" dir="2700000" algn="tl" rotWithShape="0">
                    <a:schemeClr val="bg1">
                      <a:alpha val="40000"/>
                    </a:schemeClr>
                  </a:outerShdw>
                </a:effectLst>
                <a:uLnTx/>
                <a:uFillTx/>
                <a:latin typeface="+mj-lt"/>
                <a:ea typeface="+mj-ea"/>
                <a:cs typeface="+mj-cs"/>
              </a:rPr>
              <a:t> look at Isaiah 6 will reveal three visions that Isaiah experienced:</a:t>
            </a:r>
            <a:endParaRPr kumimoji="0" lang="en-US" sz="2400" b="0" i="0" u="none" strike="noStrike" kern="1200" cap="none" spc="0" normalizeH="0" baseline="0" noProof="0" dirty="0">
              <a:ln>
                <a:noFill/>
              </a:ln>
              <a:effectLst>
                <a:outerShdw blurRad="50800" dist="25400" dir="2700000" algn="tl" rotWithShape="0">
                  <a:schemeClr val="bg1">
                    <a:alpha val="40000"/>
                  </a:schemeClr>
                </a:outerShdw>
              </a:effectLst>
              <a:uLnTx/>
              <a:uFillTx/>
              <a:latin typeface="+mj-lt"/>
              <a:ea typeface="+mj-ea"/>
              <a:cs typeface="+mj-cs"/>
            </a:endParaRP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7" name="Text Placeholder 3"/>
          <p:cNvSpPr txBox="1">
            <a:spLocks/>
          </p:cNvSpPr>
          <p:nvPr/>
        </p:nvSpPr>
        <p:spPr>
          <a:xfrm>
            <a:off x="990600" y="2971800"/>
            <a:ext cx="2590800" cy="1295400"/>
          </a:xfrm>
          <a:prstGeom prst="rect">
            <a:avLst/>
          </a:prstGeom>
        </p:spPr>
        <p:txBody>
          <a:bodyPr vert="horz" lIns="91440" tIns="45720" rIns="91440" bIns="45720" rtlCol="0" anchor="t" anchorCtr="0">
            <a:noAutofit/>
          </a:bodyPr>
          <a:lstStyle/>
          <a:p>
            <a:pPr marL="0" marR="0" lvl="0" indent="0" defTabSz="914400" rtl="0" eaLnBrk="1" fontAlgn="auto" latinLnBrk="0" hangingPunct="1">
              <a:lnSpc>
                <a:spcPct val="100000"/>
              </a:lnSpc>
              <a:spcBef>
                <a:spcPct val="0"/>
              </a:spcBef>
              <a:spcAft>
                <a:spcPts val="0"/>
              </a:spcAft>
              <a:buClrTx/>
              <a:buSzTx/>
              <a:buFont typeface="Arial"/>
              <a:buChar char="•"/>
              <a:tabLst/>
              <a:defRPr/>
            </a:pPr>
            <a:r>
              <a:rPr kumimoji="0" lang="en-US" sz="24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Upward Vision (Isaiah 6:1-3)</a:t>
            </a:r>
            <a:endPar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8" name="Text Placeholder 3"/>
          <p:cNvSpPr txBox="1">
            <a:spLocks/>
          </p:cNvSpPr>
          <p:nvPr/>
        </p:nvSpPr>
        <p:spPr>
          <a:xfrm>
            <a:off x="990600" y="3810000"/>
            <a:ext cx="2590800" cy="1295400"/>
          </a:xfrm>
          <a:prstGeom prst="rect">
            <a:avLst/>
          </a:prstGeom>
        </p:spPr>
        <p:txBody>
          <a:bodyPr vert="horz" lIns="91440" tIns="45720" rIns="91440" bIns="45720" rtlCol="0" anchor="t" anchorCtr="0">
            <a:noAutofit/>
          </a:bodyPr>
          <a:lstStyle/>
          <a:p>
            <a:pPr marL="0" marR="0" lvl="0" indent="0" defTabSz="914400" rtl="0" eaLnBrk="1" fontAlgn="auto" latinLnBrk="0" hangingPunct="1">
              <a:lnSpc>
                <a:spcPct val="100000"/>
              </a:lnSpc>
              <a:spcBef>
                <a:spcPct val="0"/>
              </a:spcBef>
              <a:spcAft>
                <a:spcPts val="0"/>
              </a:spcAft>
              <a:buClrTx/>
              <a:buSzTx/>
              <a:buFont typeface="Arial"/>
              <a:buChar char="•"/>
              <a:tabLst/>
              <a:defRPr/>
            </a:pPr>
            <a:r>
              <a:rPr kumimoji="0" lang="en-US" sz="24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Inward Vision (Isaiah 6:5)</a:t>
            </a:r>
            <a:endPar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9" name="Text Placeholder 3"/>
          <p:cNvSpPr txBox="1">
            <a:spLocks/>
          </p:cNvSpPr>
          <p:nvPr/>
        </p:nvSpPr>
        <p:spPr>
          <a:xfrm>
            <a:off x="990600" y="4648200"/>
            <a:ext cx="2590800" cy="1295400"/>
          </a:xfrm>
          <a:prstGeom prst="rect">
            <a:avLst/>
          </a:prstGeom>
        </p:spPr>
        <p:txBody>
          <a:bodyPr vert="horz" lIns="91440" tIns="45720" rIns="91440" bIns="45720" rtlCol="0" anchor="t" anchorCtr="0">
            <a:noAutofit/>
          </a:bodyPr>
          <a:lstStyle/>
          <a:p>
            <a:pPr marL="0" marR="0" lvl="0" indent="0" defTabSz="914400" rtl="0" eaLnBrk="1" fontAlgn="auto" latinLnBrk="0" hangingPunct="1">
              <a:lnSpc>
                <a:spcPct val="100000"/>
              </a:lnSpc>
              <a:spcBef>
                <a:spcPct val="0"/>
              </a:spcBef>
              <a:spcAft>
                <a:spcPts val="0"/>
              </a:spcAft>
              <a:buClrTx/>
              <a:buSzTx/>
              <a:buFont typeface="Arial"/>
              <a:buChar char="•"/>
              <a:tabLst/>
              <a:defRPr/>
            </a:pPr>
            <a:r>
              <a:rPr kumimoji="0" lang="en-US" sz="24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Outward Vision (Isaiah 6:8) </a:t>
            </a:r>
            <a:endPar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20" name="Rectangle 19"/>
          <p:cNvSpPr/>
          <p:nvPr/>
        </p:nvSpPr>
        <p:spPr>
          <a:xfrm>
            <a:off x="4419600" y="1600200"/>
            <a:ext cx="4454525" cy="35052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9" grpId="0"/>
      <p:bldP spid="17" grpId="0"/>
      <p:bldP spid="18" grpId="0"/>
      <p:bldP spid="19" grpId="0"/>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dirty="0"/>
              <a:t>Vision of the Value of a Lost, Eternal Soul</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79923" y="1752600"/>
            <a:ext cx="8486448"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2400" dirty="0">
                <a:solidFill>
                  <a:schemeClr val="bg1"/>
                </a:solidFill>
                <a:effectLst>
                  <a:outerShdw blurRad="50800" dist="38100" dir="2700000">
                    <a:srgbClr val="000000">
                      <a:alpha val="43000"/>
                    </a:srgbClr>
                  </a:outerShdw>
                </a:effectLst>
              </a:rPr>
              <a:t>J. Oswald Sanders in </a:t>
            </a:r>
            <a:r>
              <a:rPr lang="en-US" sz="2400" i="1" dirty="0">
                <a:solidFill>
                  <a:schemeClr val="bg1"/>
                </a:solidFill>
                <a:effectLst>
                  <a:outerShdw blurRad="50800" dist="38100" dir="2700000">
                    <a:srgbClr val="000000">
                      <a:alpha val="43000"/>
                    </a:srgbClr>
                  </a:outerShdw>
                </a:effectLst>
              </a:rPr>
              <a:t>Effective Evangelism </a:t>
            </a:r>
            <a:r>
              <a:rPr lang="en-US" sz="2400" dirty="0">
                <a:solidFill>
                  <a:schemeClr val="bg1"/>
                </a:solidFill>
                <a:effectLst>
                  <a:outerShdw blurRad="50800" dist="38100" dir="2700000">
                    <a:srgbClr val="000000">
                      <a:alpha val="43000"/>
                    </a:srgbClr>
                  </a:outerShdw>
                </a:effectLst>
              </a:rPr>
              <a:t>gives the following ways that the value of the soul can be calculated?</a:t>
            </a:r>
          </a:p>
        </p:txBody>
      </p:sp>
      <p:sp>
        <p:nvSpPr>
          <p:cNvPr id="10" name="Content Placeholder 21"/>
          <p:cNvSpPr txBox="1">
            <a:spLocks/>
          </p:cNvSpPr>
          <p:nvPr/>
        </p:nvSpPr>
        <p:spPr>
          <a:xfrm>
            <a:off x="736947" y="2602468"/>
            <a:ext cx="777240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By its nature and origin (Genesis 1:27).</a:t>
            </a:r>
            <a:endParaRPr lang="en-US" sz="2400" dirty="0">
              <a:solidFill>
                <a:srgbClr val="FFFFFF"/>
              </a:solidFill>
              <a:effectLst>
                <a:outerShdw blurRad="50800" dist="38100" dir="2700000">
                  <a:srgbClr val="000000">
                    <a:alpha val="43000"/>
                  </a:srgbClr>
                </a:outerShdw>
              </a:effectLst>
            </a:endParaRPr>
          </a:p>
        </p:txBody>
      </p:sp>
      <p:sp>
        <p:nvSpPr>
          <p:cNvPr id="7" name="Content Placeholder 21"/>
          <p:cNvSpPr txBox="1">
            <a:spLocks/>
          </p:cNvSpPr>
          <p:nvPr/>
        </p:nvSpPr>
        <p:spPr>
          <a:xfrm>
            <a:off x="736947" y="2983468"/>
            <a:ext cx="777240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By the duration of its existence (Matthew 25:46).</a:t>
            </a:r>
            <a:endParaRPr lang="en-US" sz="2400" dirty="0">
              <a:solidFill>
                <a:srgbClr val="FFFFFF"/>
              </a:solidFill>
              <a:effectLst>
                <a:outerShdw blurRad="50800" dist="38100" dir="2700000">
                  <a:srgbClr val="000000">
                    <a:alpha val="43000"/>
                  </a:srgbClr>
                </a:outerShdw>
              </a:effectLst>
            </a:endParaRPr>
          </a:p>
        </p:txBody>
      </p:sp>
      <p:sp>
        <p:nvSpPr>
          <p:cNvPr id="8" name="Content Placeholder 21"/>
          <p:cNvSpPr txBox="1">
            <a:spLocks/>
          </p:cNvSpPr>
          <p:nvPr/>
        </p:nvSpPr>
        <p:spPr>
          <a:xfrm>
            <a:off x="736947" y="3360003"/>
            <a:ext cx="7772400" cy="461665"/>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By the cost of its redemption (1 Peter1:18-19).</a:t>
            </a:r>
            <a:endParaRPr lang="en-US" sz="2400" dirty="0">
              <a:solidFill>
                <a:srgbClr val="FFFFFF"/>
              </a:solidFill>
              <a:effectLst>
                <a:outerShdw blurRad="50800" dist="38100" dir="2700000">
                  <a:srgbClr val="000000">
                    <a:alpha val="43000"/>
                  </a:srgbClr>
                </a:outerShdw>
              </a:effectLst>
            </a:endParaRPr>
          </a:p>
        </p:txBody>
      </p:sp>
      <p:sp>
        <p:nvSpPr>
          <p:cNvPr id="9" name="Content Placeholder 21"/>
          <p:cNvSpPr txBox="1">
            <a:spLocks/>
          </p:cNvSpPr>
          <p:nvPr/>
        </p:nvSpPr>
        <p:spPr>
          <a:xfrm>
            <a:off x="736947" y="3741003"/>
            <a:ext cx="7772400" cy="830997"/>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defTabSz="914400">
              <a:spcBef>
                <a:spcPts val="2000"/>
              </a:spcBef>
              <a:buFont typeface="Courier New"/>
              <a:buChar char="o"/>
              <a:defRPr/>
            </a:pPr>
            <a:r>
              <a:rPr lang="en-US" sz="2400" dirty="0"/>
              <a:t>By the struggle required for its possession (Matthew 12:29).</a:t>
            </a:r>
            <a:endParaRPr lang="en-US" sz="2400" dirty="0">
              <a:solidFill>
                <a:srgbClr val="FFFFFF"/>
              </a:solidFill>
              <a:effectLst>
                <a:outerShdw blurRad="50800" dist="38100" dir="2700000">
                  <a:srgbClr val="000000">
                    <a:alpha val="43000"/>
                  </a:srgbClr>
                </a:outerShdw>
              </a:effectLst>
            </a:endParaRPr>
          </a:p>
        </p:txBody>
      </p:sp>
      <p:sp>
        <p:nvSpPr>
          <p:cNvPr id="11" name="Content Placeholder 21"/>
          <p:cNvSpPr txBox="1">
            <a:spLocks/>
          </p:cNvSpPr>
          <p:nvPr/>
        </p:nvSpPr>
        <p:spPr>
          <a:xfrm>
            <a:off x="381000" y="4602540"/>
            <a:ext cx="8486448" cy="1569660"/>
          </a:xfrm>
          <a:prstGeom prst="rect">
            <a:avLst/>
          </a:prstGeom>
          <a:effectLst>
            <a:outerShdw blurRad="50800" dist="38100" dir="2700000">
              <a:srgbClr val="000000">
                <a:alpha val="43000"/>
              </a:srgbClr>
            </a:outerShdw>
          </a:effectLst>
        </p:spPr>
        <p:txBody>
          <a:bodyPr vert="horz" wrap="square" lIns="91440" tIns="45720" rIns="91440" bIns="45720" numCol="1" rtlCol="0">
            <a:spAutoFit/>
          </a:bodyPr>
          <a:lstStyle/>
          <a:p>
            <a:pPr marL="342900" lvl="0" indent="-342900" algn="ctr" defTabSz="914400">
              <a:spcBef>
                <a:spcPts val="2000"/>
              </a:spcBef>
              <a:defRPr/>
            </a:pPr>
            <a:r>
              <a:rPr lang="en-US" sz="3200" dirty="0">
                <a:solidFill>
                  <a:schemeClr val="accent1"/>
                </a:solidFill>
                <a:effectLst>
                  <a:outerShdw blurRad="50800" dist="38100" dir="2700000">
                    <a:srgbClr val="000000">
                      <a:alpha val="43000"/>
                    </a:srgbClr>
                  </a:outerShdw>
                </a:effectLst>
              </a:rPr>
              <a:t>“But go rather to the lost...And as ye go, preach, saying, The kingdom of heaven is at hand” (Matthew 10:6-7).</a:t>
            </a:r>
          </a:p>
        </p:txBody>
      </p:sp>
      <p:sp>
        <p:nvSpPr>
          <p:cNvPr id="12" name="TextBox 11"/>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7" grpId="0"/>
      <p:bldP spid="8" grpId="0"/>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5175" y="1524000"/>
            <a:ext cx="7612063" cy="1362075"/>
          </a:xfrm>
        </p:spPr>
        <p:txBody>
          <a:bodyPr/>
          <a:lstStyle/>
          <a:p>
            <a:pPr algn="l">
              <a:buFont typeface="Courier New"/>
              <a:buChar char="o"/>
            </a:pPr>
            <a:r>
              <a:rPr lang="en-US" sz="3200" dirty="0"/>
              <a:t> Nearsighted. Look close by to the needs and the lost around us.</a:t>
            </a:r>
          </a:p>
        </p:txBody>
      </p:sp>
      <p:sp>
        <p:nvSpPr>
          <p:cNvPr id="9" name="Text Placeholder 3"/>
          <p:cNvSpPr txBox="1">
            <a:spLocks/>
          </p:cNvSpPr>
          <p:nvPr/>
        </p:nvSpPr>
        <p:spPr>
          <a:xfrm>
            <a:off x="76199" y="304800"/>
            <a:ext cx="8988435" cy="15240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3200" dirty="0">
                <a:solidFill>
                  <a:srgbClr val="FFFFFF"/>
                </a:solidFill>
              </a:rPr>
              <a:t>The Association of Church Missions Committees suggests that we develop a bifocal vision.</a:t>
            </a:r>
            <a:endParaRPr kumimoji="0" lang="en-US" sz="3200" b="0" i="0" u="none" strike="noStrike" kern="1200" cap="none" spc="0" normalizeH="0" baseline="0" noProof="0" dirty="0">
              <a:ln>
                <a:noFill/>
              </a:ln>
              <a:solidFill>
                <a:srgbClr val="FFFFFF"/>
              </a:solidFill>
              <a:effectLst>
                <a:outerShdw blurRad="50800" dist="25400" dir="2700000" algn="tl" rotWithShape="0">
                  <a:schemeClr val="bg1">
                    <a:alpha val="40000"/>
                  </a:schemeClr>
                </a:outerShdw>
              </a:effectLst>
              <a:uLnTx/>
              <a:uFillTx/>
              <a:latin typeface="+mj-lt"/>
              <a:ea typeface="+mj-ea"/>
              <a:cs typeface="+mj-cs"/>
            </a:endParaRPr>
          </a:p>
        </p:txBody>
      </p:sp>
      <p:sp>
        <p:nvSpPr>
          <p:cNvPr id="10" name="Title 3"/>
          <p:cNvSpPr txBox="1">
            <a:spLocks/>
          </p:cNvSpPr>
          <p:nvPr/>
        </p:nvSpPr>
        <p:spPr>
          <a:xfrm>
            <a:off x="762000" y="3362325"/>
            <a:ext cx="7612063" cy="1362075"/>
          </a:xfrm>
          <a:prstGeom prst="rect">
            <a:avLst/>
          </a:prstGeom>
        </p:spPr>
        <p:txBody>
          <a:bodyPr vert="horz" lIns="91440" tIns="45720" rIns="91440" bIns="45720" rtlCol="0" anchor="b" anchorCtr="0">
            <a:noAutofit/>
          </a:bodyPr>
          <a:lstStyle/>
          <a:p>
            <a:pPr marL="0" marR="0" lvl="0" indent="0" algn="l" defTabSz="914400" rtl="0" eaLnBrk="1" fontAlgn="auto" latinLnBrk="0" hangingPunct="1">
              <a:lnSpc>
                <a:spcPct val="100000"/>
              </a:lnSpc>
              <a:spcBef>
                <a:spcPct val="0"/>
              </a:spcBef>
              <a:spcAft>
                <a:spcPts val="0"/>
              </a:spcAft>
              <a:buClrTx/>
              <a:buSzTx/>
              <a:buFont typeface="Courier New"/>
              <a:buChar char="o"/>
              <a:tabLst/>
              <a:defRPr/>
            </a:pPr>
            <a:r>
              <a:rPr kumimoji="0" lang="en-US" sz="32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Farsighted. Look beyond ourselves to the world in need and the opportunity</a:t>
            </a:r>
            <a:r>
              <a:rPr kumimoji="0" lang="en-US" sz="32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to minister globally</a:t>
            </a:r>
            <a:endParaRPr kumimoji="0" lang="en-US" sz="32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1" name="Text Placeholder 10"/>
          <p:cNvSpPr>
            <a:spLocks noGrp="1"/>
          </p:cNvSpPr>
          <p:nvPr>
            <p:ph type="body" idx="1"/>
          </p:nvPr>
        </p:nvSpPr>
        <p:spPr>
          <a:xfrm>
            <a:off x="76199" y="5281613"/>
            <a:ext cx="8988435" cy="1500187"/>
          </a:xfrm>
          <a:effectLst>
            <a:outerShdw blurRad="50800" dist="38100" dir="2700000">
              <a:srgbClr val="000000">
                <a:alpha val="43000"/>
              </a:srgbClr>
            </a:outerShdw>
          </a:effectLst>
        </p:spPr>
        <p:txBody>
          <a:bodyPr/>
          <a:lstStyle/>
          <a:p>
            <a:r>
              <a:rPr lang="en-US" sz="3200" dirty="0">
                <a:solidFill>
                  <a:schemeClr val="bg1"/>
                </a:solidFill>
              </a:rPr>
              <a:t>Each of us needs to receive a vision in five areas so that we can be effective soul winners.</a:t>
            </a: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TextBox 12"/>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Heaven</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“Jesus has gone away to heaven, and some day, just as he went, he will return!” (Acts 1:11, TLB).</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Content Placeholder 21"/>
          <p:cNvSpPr txBox="1">
            <a:spLocks/>
          </p:cNvSpPr>
          <p:nvPr/>
        </p:nvSpPr>
        <p:spPr>
          <a:xfrm>
            <a:off x="304801" y="25146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Jesus is coming back soon! (See Romans 13:11). The Bible is filled with the promise of His return. David Jeremiah in </a:t>
            </a:r>
            <a:r>
              <a:rPr lang="en-US" sz="2800" i="1" dirty="0"/>
              <a:t>Jesus’ Final Warning </a:t>
            </a:r>
            <a:r>
              <a:rPr lang="en-US" sz="2800" dirty="0"/>
              <a:t>found that there are 1,845 references to this event in the Old Testament and 318 in the New Testament. Forty books of the Bible speak of the promise of His return. For every prophecy concerning the first coming of Christ, there are eight concerning His Second Coming.</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TextBox 6"/>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Heaven</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Jesus testified, “Surely, I come quickly” (Revelation 22:20).</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Content Placeholder 21"/>
          <p:cNvSpPr txBox="1">
            <a:spLocks/>
          </p:cNvSpPr>
          <p:nvPr/>
        </p:nvSpPr>
        <p:spPr>
          <a:xfrm>
            <a:off x="304801" y="25146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The word “heaven” is mentioned 582 times in the Bible. It is real, a prepared place for a prepared people.</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Content Placeholder 21"/>
          <p:cNvSpPr txBox="1">
            <a:spLocks/>
          </p:cNvSpPr>
          <p:nvPr/>
        </p:nvSpPr>
        <p:spPr>
          <a:xfrm>
            <a:off x="304800" y="38131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“In my Father's house are many mansions: if it were not so, I would have told you. I go to prepare a place for you. And if I go and prepare a place for you, I will come again, and receive you unto myself;; that where I am, there ye may be also” (John 14:2-3).</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TextBox 7"/>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Heaven</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A place for born-again believers (John 3:3).</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304800" y="21367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Glorious city (Revelation 21:11-18).</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304800" y="25939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River of life is there to insure everlasting life (Revelation 22:1).</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304800" y="34290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The tree of life is there to insure abundant life (Revelation 22:2).</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304800" y="42672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The throne of God will be there (Revelation 4:2).</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4" name="Content Placeholder 21"/>
          <p:cNvSpPr txBox="1">
            <a:spLocks/>
          </p:cNvSpPr>
          <p:nvPr/>
        </p:nvSpPr>
        <p:spPr>
          <a:xfrm>
            <a:off x="304800" y="4724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It has twelve layers of foundation; each inlaid with a different gem. It has twelve gates with an angel standing guard at each gate (Revelation 21:19- 20; 21: 12).</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5" name="TextBox 14"/>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9" grpId="0"/>
      <p:bldP spid="10" grpId="0"/>
      <p:bldP spid="12"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Heaven</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The main street is of transparent gold (Revelation 21:21).</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304800" y="2670175"/>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It is a place for all eternity (John 3:15).</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304800" y="3200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Location of our treasures as Christians (Matthew 6:20).</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304800" y="41910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Our true home (Hebrews 12:22).</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4" name="Content Placeholder 21"/>
          <p:cNvSpPr txBox="1">
            <a:spLocks/>
          </p:cNvSpPr>
          <p:nvPr/>
        </p:nvSpPr>
        <p:spPr>
          <a:xfrm>
            <a:off x="304800" y="4724400"/>
            <a:ext cx="8486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sz="2800" dirty="0">
                <a:solidFill>
                  <a:srgbClr val="FFFFFF"/>
                </a:solidFill>
              </a:rPr>
              <a:t>Dwelling place of God.</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5" name="TextBox 14"/>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10"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6000" dirty="0"/>
              <a:t>Vision of Heaven</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304800" y="1676400"/>
            <a:ext cx="4191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000" dirty="0">
                <a:solidFill>
                  <a:srgbClr val="FFFFFF"/>
                </a:solidFill>
                <a:effectLst>
                  <a:outerShdw blurRad="50800" dist="38100" dir="2700000">
                    <a:srgbClr val="000000">
                      <a:alpha val="43000"/>
                    </a:srgbClr>
                  </a:outerShdw>
                </a:effectLst>
              </a:rPr>
              <a:t>According to the Book of Revelation in heaven there will be no more…</a:t>
            </a:r>
            <a:endParaRPr kumimoji="0" lang="en-US" sz="2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1143000" y="30480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Sickness (22:2)</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1143000" y="3355975"/>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Pain (21:4)</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4" name="Content Placeholder 21"/>
          <p:cNvSpPr txBox="1">
            <a:spLocks/>
          </p:cNvSpPr>
          <p:nvPr/>
        </p:nvSpPr>
        <p:spPr>
          <a:xfrm>
            <a:off x="1143000" y="36576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Death (21:4)</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nvGrpSpPr>
          <p:cNvPr id="28" name="Group 27"/>
          <p:cNvGrpSpPr/>
          <p:nvPr/>
        </p:nvGrpSpPr>
        <p:grpSpPr>
          <a:xfrm>
            <a:off x="304800" y="2740024"/>
            <a:ext cx="4191000" cy="3508375"/>
            <a:chOff x="304800" y="2740024"/>
            <a:chExt cx="4191000" cy="3508375"/>
          </a:xfrm>
        </p:grpSpPr>
        <p:sp>
          <p:nvSpPr>
            <p:cNvPr id="9" name="Content Placeholder 21"/>
            <p:cNvSpPr txBox="1">
              <a:spLocks/>
            </p:cNvSpPr>
            <p:nvPr/>
          </p:nvSpPr>
          <p:spPr>
            <a:xfrm>
              <a:off x="1143000" y="27432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Tears (21:4)</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6" name="Rectangle 15"/>
            <p:cNvSpPr/>
            <p:nvPr/>
          </p:nvSpPr>
          <p:spPr>
            <a:xfrm>
              <a:off x="304800" y="2740024"/>
              <a:ext cx="4191000" cy="3508375"/>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Content Placeholder 21"/>
          <p:cNvSpPr txBox="1">
            <a:spLocks/>
          </p:cNvSpPr>
          <p:nvPr/>
        </p:nvSpPr>
        <p:spPr>
          <a:xfrm>
            <a:off x="1143000" y="39624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Thirst (7:16)</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9" name="Content Placeholder 21"/>
          <p:cNvSpPr txBox="1">
            <a:spLocks/>
          </p:cNvSpPr>
          <p:nvPr/>
        </p:nvSpPr>
        <p:spPr>
          <a:xfrm>
            <a:off x="1143000" y="42672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Hunger (7:16)</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1" name="Content Placeholder 21"/>
          <p:cNvSpPr txBox="1">
            <a:spLocks/>
          </p:cNvSpPr>
          <p:nvPr/>
        </p:nvSpPr>
        <p:spPr>
          <a:xfrm>
            <a:off x="1143000" y="45720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Sin (21:27)</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2" name="Content Placeholder 21"/>
          <p:cNvSpPr txBox="1">
            <a:spLocks/>
          </p:cNvSpPr>
          <p:nvPr/>
        </p:nvSpPr>
        <p:spPr>
          <a:xfrm>
            <a:off x="1143000" y="4876800"/>
            <a:ext cx="3124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Sun or moon (21:23)</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3" name="Content Placeholder 21"/>
          <p:cNvSpPr txBox="1">
            <a:spLocks/>
          </p:cNvSpPr>
          <p:nvPr/>
        </p:nvSpPr>
        <p:spPr>
          <a:xfrm>
            <a:off x="1143000" y="5181600"/>
            <a:ext cx="3124200"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Judgment (22:3)</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4" name="Content Placeholder 21"/>
          <p:cNvSpPr txBox="1">
            <a:spLocks/>
          </p:cNvSpPr>
          <p:nvPr/>
        </p:nvSpPr>
        <p:spPr>
          <a:xfrm>
            <a:off x="1143000" y="5486400"/>
            <a:ext cx="3124200"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Night (21:25)</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5" name="Content Placeholder 21"/>
          <p:cNvSpPr txBox="1">
            <a:spLocks/>
          </p:cNvSpPr>
          <p:nvPr/>
        </p:nvSpPr>
        <p:spPr>
          <a:xfrm>
            <a:off x="1143000" y="5794375"/>
            <a:ext cx="3124200" cy="4540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defRPr/>
            </a:pPr>
            <a:r>
              <a:rPr lang="en-US" dirty="0"/>
              <a:t>Temple (21:22)</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26" name="Content Placeholder 21"/>
          <p:cNvSpPr txBox="1">
            <a:spLocks/>
          </p:cNvSpPr>
          <p:nvPr/>
        </p:nvSpPr>
        <p:spPr>
          <a:xfrm>
            <a:off x="4343400" y="2057400"/>
            <a:ext cx="4572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chemeClr val="accent1"/>
                </a:solidFill>
                <a:effectLst>
                  <a:outerShdw blurRad="50800" dist="38100" dir="2700000">
                    <a:srgbClr val="000000">
                      <a:alpha val="43000"/>
                    </a:srgbClr>
                  </a:outerShdw>
                </a:effectLst>
              </a:rPr>
              <a:t>	“And God shall wipe away all tears from their eyes; and there shall be no more death, neither sorrow, nor crying, neither shall there be any more pain: for the former things are passed away”</a:t>
            </a:r>
          </a:p>
          <a:p>
            <a:pPr marL="342900" lvl="0" indent="-342900" algn="ctr" defTabSz="914400">
              <a:spcBef>
                <a:spcPts val="2000"/>
              </a:spcBef>
              <a:defRPr/>
            </a:pPr>
            <a:r>
              <a:rPr kumimoji="0" lang="en-US" sz="28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n-lt"/>
                <a:ea typeface="+mn-ea"/>
                <a:cs typeface="+mn-cs"/>
              </a:rPr>
              <a:t>(Revelation 21:4)</a:t>
            </a:r>
          </a:p>
        </p:txBody>
      </p:sp>
      <p:sp>
        <p:nvSpPr>
          <p:cNvPr id="27" name="TextBox 26"/>
          <p:cNvSpPr txBox="1"/>
          <p:nvPr/>
        </p:nvSpPr>
        <p:spPr>
          <a:xfrm>
            <a:off x="6705600" y="-76200"/>
            <a:ext cx="2215833" cy="369332"/>
          </a:xfrm>
          <a:prstGeom prst="rect">
            <a:avLst/>
          </a:prstGeom>
          <a:noFill/>
        </p:spPr>
        <p:txBody>
          <a:bodyPr wrap="none" rtlCol="0">
            <a:spAutoFit/>
          </a:bodyPr>
          <a:lstStyle/>
          <a:p>
            <a:pPr lvl="0"/>
            <a:r>
              <a:rPr lang="en-US" dirty="0"/>
              <a:t>Lesson Nine: Vision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12" grpId="0"/>
      <p:bldP spid="14" grpId="0"/>
      <p:bldP spid="18" grpId="0"/>
      <p:bldP spid="19" grpId="0"/>
      <p:bldP spid="21" grpId="0"/>
      <p:bldP spid="22" grpId="0"/>
      <p:bldP spid="23" grpId="0"/>
      <p:bldP spid="24" grpId="0"/>
      <p:bldP spid="25" grpId="0"/>
      <p:bldP spid="26"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2321</TotalTime>
  <Words>3114</Words>
  <Application>Microsoft Macintosh PowerPoint</Application>
  <PresentationFormat>On-screen Show (4:3)</PresentationFormat>
  <Paragraphs>243</Paragraphs>
  <Slides>30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 Nearsighted. Look close by to the needs and the lost around us.</vt:lpstr>
      <vt:lpstr>Vision of Heaven</vt:lpstr>
      <vt:lpstr>Vision of Heaven</vt:lpstr>
      <vt:lpstr>Vision of Heaven</vt:lpstr>
      <vt:lpstr>Vision of Heaven</vt:lpstr>
      <vt:lpstr>Vision of Heaven</vt:lpstr>
      <vt:lpstr>Vision of Hell</vt:lpstr>
      <vt:lpstr>Vision of Hell</vt:lpstr>
      <vt:lpstr>Vision of Hell</vt:lpstr>
      <vt:lpstr>Vision of Hell</vt:lpstr>
      <vt:lpstr>Vision of Hell</vt:lpstr>
      <vt:lpstr>Vision of Hell</vt:lpstr>
      <vt:lpstr>Vision of Hell</vt:lpstr>
      <vt:lpstr>PowerPoint Presentation</vt:lpstr>
      <vt:lpstr>Vision of Hell</vt:lpstr>
      <vt:lpstr>Vision of a Lost and Dying World</vt:lpstr>
      <vt:lpstr>Vision of a Lost and Dying World</vt:lpstr>
      <vt:lpstr>Vision of the Lord of the Harvest Saying, “Well Done!”</vt:lpstr>
      <vt:lpstr>Vision of the Lord of the Harvest Saying, “Well Done!”</vt:lpstr>
      <vt:lpstr>Vision of the Lord of the Harvest Saying, “Well Done!”</vt:lpstr>
      <vt:lpstr>Vision of the Lord of the Harvest Saying, “Well Done!”</vt:lpstr>
      <vt:lpstr>Vision of the Value of a Lost, Eternal Soul</vt:lpstr>
      <vt:lpstr>Vision of the Value of a Lost, Eternal Soul</vt:lpstr>
      <vt:lpstr>Vision of the Value of a Lost, Eternal Soul</vt:lpstr>
      <vt:lpstr>Vision of the Value of a Lost, Eternal Soul</vt:lpstr>
      <vt:lpstr>Vision of the Value of a Lost, Eternal Soul</vt:lpstr>
      <vt:lpstr>Vision of the Value of a Lost, Eternal Soul</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238</cp:revision>
  <dcterms:created xsi:type="dcterms:W3CDTF">2010-07-22T22:36:21Z</dcterms:created>
  <dcterms:modified xsi:type="dcterms:W3CDTF">2018-02-09T20:56:10Z</dcterms:modified>
</cp:coreProperties>
</file>