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97" r:id="rId3"/>
    <p:sldId id="337" r:id="rId4"/>
    <p:sldId id="325" r:id="rId5"/>
    <p:sldId id="338" r:id="rId6"/>
    <p:sldId id="299" r:id="rId7"/>
    <p:sldId id="339" r:id="rId8"/>
    <p:sldId id="340" r:id="rId9"/>
    <p:sldId id="341" r:id="rId10"/>
    <p:sldId id="302" r:id="rId11"/>
    <p:sldId id="342" r:id="rId12"/>
    <p:sldId id="343" r:id="rId13"/>
    <p:sldId id="344" r:id="rId14"/>
    <p:sldId id="327" r:id="rId15"/>
    <p:sldId id="345" r:id="rId16"/>
    <p:sldId id="346" r:id="rId17"/>
    <p:sldId id="328" r:id="rId18"/>
    <p:sldId id="347" r:id="rId19"/>
    <p:sldId id="348" r:id="rId20"/>
    <p:sldId id="349" r:id="rId21"/>
    <p:sldId id="350" r:id="rId22"/>
    <p:sldId id="351" r:id="rId23"/>
    <p:sldId id="35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13E"/>
    <a:srgbClr val="458552"/>
    <a:srgbClr val="458653"/>
    <a:srgbClr val="ECB128"/>
    <a:srgbClr val="EFB228"/>
    <a:srgbClr val="EEAA26"/>
    <a:srgbClr val="E3881E"/>
    <a:srgbClr val="045D2B"/>
    <a:srgbClr val="0F3423"/>
    <a:srgbClr val="255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571999" y="5160814"/>
            <a:ext cx="4571997"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Six: Who to</a:t>
            </a:r>
            <a:r>
              <a:rPr kumimoji="0" lang="en-US" sz="2200" b="0" i="0" u="none" strike="noStrike" kern="1200" cap="none" spc="0" normalizeH="0" noProof="0" dirty="0">
                <a:ln>
                  <a:noFill/>
                </a:ln>
                <a:solidFill>
                  <a:schemeClr val="tx1"/>
                </a:solidFill>
                <a:effectLst/>
                <a:uLnTx/>
                <a:uFillTx/>
                <a:latin typeface="+mn-lt"/>
                <a:ea typeface="+mn-ea"/>
                <a:cs typeface="+mn-cs"/>
              </a:rPr>
              <a:t> Evangelize?</a:t>
            </a:r>
            <a:endParaRPr kumimoji="0" lang="en-US"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Content Placeholder 21"/>
          <p:cNvSpPr txBox="1">
            <a:spLocks/>
          </p:cNvSpPr>
          <p:nvPr/>
        </p:nvSpPr>
        <p:spPr>
          <a:xfrm rot="16200000">
            <a:off x="1789112" y="-1639889"/>
            <a:ext cx="841376" cy="42672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2400" dirty="0"/>
              <a:t>“In the last fifteen years one billion people have entered eternity. Half of them (500 million) never heard the name of Jesus spoken one time in their lifetime.</a:t>
            </a:r>
            <a:endParaRPr kumimoji="0" lang="en-US" sz="24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6" name="TextBox 5"/>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7" name="Content Placeholder 21"/>
          <p:cNvSpPr txBox="1">
            <a:spLocks/>
          </p:cNvSpPr>
          <p:nvPr/>
        </p:nvSpPr>
        <p:spPr>
          <a:xfrm rot="16200000">
            <a:off x="1674812" y="684212"/>
            <a:ext cx="841376" cy="40386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2400" dirty="0"/>
              <a:t>Every day 139,560 people die; 339,500 are born. The earth’s population is increasing by 200,000 every day. When you go to church next Sunday, there will be over one million more people in the world than last Sunday.”</a:t>
            </a:r>
            <a:endParaRPr kumimoji="0" lang="en-US" sz="24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8" name="TextBox 7"/>
          <p:cNvSpPr txBox="1"/>
          <p:nvPr/>
        </p:nvSpPr>
        <p:spPr>
          <a:xfrm>
            <a:off x="1371600" y="5638800"/>
            <a:ext cx="2743199" cy="646331"/>
          </a:xfrm>
          <a:prstGeom prst="rect">
            <a:avLst/>
          </a:prstGeom>
          <a:noFill/>
        </p:spPr>
        <p:txBody>
          <a:bodyPr wrap="square" rtlCol="0">
            <a:spAutoFit/>
          </a:bodyPr>
          <a:lstStyle/>
          <a:p>
            <a:pPr lvl="0"/>
            <a:r>
              <a:rPr lang="en-US" dirty="0"/>
              <a:t>-Jack Cunningham in </a:t>
            </a:r>
            <a:r>
              <a:rPr lang="en-US" i="1" dirty="0"/>
              <a:t>Advanced Church Planting</a:t>
            </a:r>
          </a:p>
        </p:txBody>
      </p:sp>
      <p:sp>
        <p:nvSpPr>
          <p:cNvPr id="12" name="Content Placeholder 21"/>
          <p:cNvSpPr txBox="1">
            <a:spLocks/>
          </p:cNvSpPr>
          <p:nvPr/>
        </p:nvSpPr>
        <p:spPr>
          <a:xfrm rot="16200000">
            <a:off x="6196062" y="-484238"/>
            <a:ext cx="841376" cy="45467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3200" dirty="0">
                <a:solidFill>
                  <a:schemeClr val="bg1"/>
                </a:solidFill>
                <a:effectLst>
                  <a:outerShdw blurRad="50800" dist="38100" dir="2700000">
                    <a:srgbClr val="000000">
                      <a:alpha val="43000"/>
                    </a:srgbClr>
                  </a:outerShdw>
                </a:effectLst>
              </a:rPr>
              <a:t>Statistics show (October 1999) the world population has passed the six billion mark. Every twelve years one billion more people are added.</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ea typeface="+mn-e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P spid="8"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Content Placeholder 21"/>
          <p:cNvSpPr txBox="1">
            <a:spLocks/>
          </p:cNvSpPr>
          <p:nvPr/>
        </p:nvSpPr>
        <p:spPr>
          <a:xfrm rot="16200000">
            <a:off x="1789112" y="-1182689"/>
            <a:ext cx="841376" cy="42672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2000" dirty="0">
                <a:effectLst>
                  <a:outerShdw blurRad="50800" dist="38100" dir="2700000">
                    <a:srgbClr val="000000">
                      <a:alpha val="43000"/>
                    </a:srgbClr>
                  </a:outerShdw>
                </a:effectLst>
              </a:rPr>
              <a:t>G. Randy Adams in World Missions (Ministerial Development Series) said if all the unsaved people in the world were to line up single file at your front door, the line would reach around the world thirty times.</a:t>
            </a:r>
            <a:endParaRPr kumimoji="0" lang="en-US" sz="20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6" name="TextBox 5"/>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7" name="Content Placeholder 21"/>
          <p:cNvSpPr txBox="1">
            <a:spLocks/>
          </p:cNvSpPr>
          <p:nvPr/>
        </p:nvSpPr>
        <p:spPr>
          <a:xfrm rot="16200000">
            <a:off x="1674812" y="1217612"/>
            <a:ext cx="841376" cy="40386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2000" dirty="0">
                <a:effectLst>
                  <a:outerShdw blurRad="50800" dist="38100" dir="2700000">
                    <a:srgbClr val="000000">
                      <a:alpha val="43000"/>
                    </a:srgbClr>
                  </a:outerShdw>
                </a:effectLst>
              </a:rPr>
              <a:t>This line would grow by thirty-two kilometers each day. If you were to drive a car at eighty kilometers per hour for ten hours a day, it would take you four years and forty days to get to the end of this line of lost souls. And by then it would have increased in length by 48,279 kilometers.</a:t>
            </a:r>
            <a:endParaRPr kumimoji="0" lang="en-US" sz="20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12" name="Content Placeholder 21"/>
          <p:cNvSpPr txBox="1">
            <a:spLocks/>
          </p:cNvSpPr>
          <p:nvPr/>
        </p:nvSpPr>
        <p:spPr>
          <a:xfrm rot="16200000">
            <a:off x="6081763" y="-979538"/>
            <a:ext cx="841376" cy="4775299"/>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2400" dirty="0">
                <a:solidFill>
                  <a:srgbClr val="FFFFFF"/>
                </a:solidFill>
                <a:effectLst>
                  <a:outerShdw blurRad="50800" dist="38100" dir="2700000">
                    <a:srgbClr val="000000">
                      <a:alpha val="43000"/>
                    </a:srgbClr>
                  </a:outerShdw>
                </a:effectLst>
              </a:rPr>
              <a:t>But, if there were only one Christian on the face of the earth, and he determined to reach one other person within a year, and then they determined to reach one other person each for the following year, and this process continued, in thirty-three years there would be more than four billion believers. In thirty-four years there would be 8,589,934,592 Christians.</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ea typeface="+mn-e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457200" y="5365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effectLst>
                  <a:outerShdw blurRad="50800" dist="38100" dir="2700000">
                    <a:srgbClr val="000000">
                      <a:alpha val="43000"/>
                    </a:srgbClr>
                  </a:outerShdw>
                </a:effectLst>
              </a:rPr>
              <a:t>Wycliffe Bible Translators report that over 440 million people still do not have the Bible in their language.</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5" name="Content Placeholder 21"/>
          <p:cNvSpPr txBox="1">
            <a:spLocks/>
          </p:cNvSpPr>
          <p:nvPr/>
        </p:nvSpPr>
        <p:spPr>
          <a:xfrm>
            <a:off x="457200" y="19843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effectLst>
                  <a:outerShdw blurRad="50800" dist="38100" dir="2700000">
                    <a:srgbClr val="000000">
                      <a:alpha val="43000"/>
                    </a:srgbClr>
                  </a:outerShdw>
                </a:effectLst>
              </a:rPr>
              <a:t>The U. S. Center for World Missions estimates that there are 8,000 people groups that do not have access to a church or the opportunity to hear the gospel.</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4" name="Group 13"/>
          <p:cNvGrpSpPr/>
          <p:nvPr/>
        </p:nvGrpSpPr>
        <p:grpSpPr>
          <a:xfrm>
            <a:off x="457200" y="4191000"/>
            <a:ext cx="8229600" cy="1524000"/>
            <a:chOff x="457200" y="4191000"/>
            <a:chExt cx="8229600" cy="1524000"/>
          </a:xfrm>
        </p:grpSpPr>
        <p:grpSp>
          <p:nvGrpSpPr>
            <p:cNvPr id="11" name="Group 10"/>
            <p:cNvGrpSpPr/>
            <p:nvPr/>
          </p:nvGrpSpPr>
          <p:grpSpPr>
            <a:xfrm>
              <a:off x="457200" y="4191000"/>
              <a:ext cx="8229600" cy="457200"/>
              <a:chOff x="457200" y="4038600"/>
              <a:chExt cx="8229600" cy="457200"/>
            </a:xfrm>
          </p:grpSpPr>
          <p:cxnSp>
            <p:nvCxnSpPr>
              <p:cNvPr id="6" name="Straight Connector 5"/>
              <p:cNvCxnSpPr/>
              <p:nvPr/>
            </p:nvCxnSpPr>
            <p:spPr>
              <a:xfrm>
                <a:off x="457200" y="4267200"/>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4267200" y="40386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495800" y="41148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0" name="Content Placeholder 21"/>
            <p:cNvSpPr txBox="1">
              <a:spLocks/>
            </p:cNvSpPr>
            <p:nvPr/>
          </p:nvSpPr>
          <p:spPr>
            <a:xfrm>
              <a:off x="457200" y="47275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4000" dirty="0">
                  <a:solidFill>
                    <a:srgbClr val="FFFFFF"/>
                  </a:solidFill>
                  <a:effectLst>
                    <a:outerShdw blurRad="50800" dist="38100" dir="2700000">
                      <a:srgbClr val="000000">
                        <a:alpha val="43000"/>
                      </a:srgbClr>
                    </a:outerShdw>
                  </a:effectLst>
                </a:rPr>
                <a:t>Why Are So Many Still Unreached?</a:t>
              </a:r>
              <a:endParaRPr kumimoji="0" lang="en-US" sz="4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457200" y="6889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effectLst>
                  <a:outerShdw blurRad="50800" dist="38100" dir="2700000">
                    <a:srgbClr val="000000">
                      <a:alpha val="43000"/>
                    </a:srgbClr>
                  </a:outerShdw>
                </a:effectLst>
              </a:rPr>
              <a:t>In </a:t>
            </a:r>
            <a:r>
              <a:rPr lang="en-US" sz="3200" i="1" dirty="0">
                <a:effectLst>
                  <a:outerShdw blurRad="50800" dist="38100" dir="2700000">
                    <a:srgbClr val="000000">
                      <a:alpha val="43000"/>
                    </a:srgbClr>
                  </a:outerShdw>
                </a:effectLst>
              </a:rPr>
              <a:t>The Great Commission: A Biblical Basis for World Evangelism</a:t>
            </a:r>
            <a:r>
              <a:rPr lang="en-US" sz="3200" dirty="0">
                <a:effectLst>
                  <a:outerShdw blurRad="50800" dist="38100" dir="2700000">
                    <a:srgbClr val="000000">
                      <a:alpha val="43000"/>
                    </a:srgbClr>
                  </a:outerShdw>
                </a:effectLst>
              </a:rPr>
              <a:t> Robertson </a:t>
            </a:r>
            <a:r>
              <a:rPr lang="en-US" sz="3200" dirty="0" err="1">
                <a:effectLst>
                  <a:outerShdw blurRad="50800" dist="38100" dir="2700000">
                    <a:srgbClr val="000000">
                      <a:alpha val="43000"/>
                    </a:srgbClr>
                  </a:outerShdw>
                </a:effectLst>
              </a:rPr>
              <a:t>McQuilkin</a:t>
            </a:r>
            <a:r>
              <a:rPr lang="en-US" sz="3200" i="1" dirty="0">
                <a:effectLst>
                  <a:outerShdw blurRad="50800" dist="38100" dir="2700000">
                    <a:srgbClr val="000000">
                      <a:alpha val="43000"/>
                    </a:srgbClr>
                  </a:outerShdw>
                </a:effectLst>
              </a:rPr>
              <a:t> </a:t>
            </a:r>
            <a:r>
              <a:rPr lang="en-US" sz="3200" dirty="0">
                <a:effectLst>
                  <a:outerShdw blurRad="50800" dist="38100" dir="2700000">
                    <a:srgbClr val="000000">
                      <a:alpha val="43000"/>
                    </a:srgbClr>
                  </a:outerShdw>
                </a:effectLst>
              </a:rPr>
              <a:t>relates a story that took place while he was teaching a large group of students. </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5" name="Content Placeholder 21"/>
          <p:cNvSpPr txBox="1">
            <a:spLocks/>
          </p:cNvSpPr>
          <p:nvPr/>
        </p:nvSpPr>
        <p:spPr>
          <a:xfrm>
            <a:off x="457200" y="28225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effectLst>
                  <a:outerShdw blurRad="50800" dist="38100" dir="2700000">
                    <a:srgbClr val="000000">
                      <a:alpha val="43000"/>
                    </a:srgbClr>
                  </a:outerShdw>
                </a:effectLst>
              </a:rPr>
              <a:t>He had just explained how half of the world’s population has not heard the good news and cannot hear because there is no witnessing church among them when he was asked, “How come?”</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000" dirty="0" err="1"/>
              <a:t>McQuilkin</a:t>
            </a:r>
            <a:r>
              <a:rPr lang="en-US" sz="4000" dirty="0"/>
              <a:t> provides five answers to the question, “How come?”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Content Placeholder 21"/>
          <p:cNvSpPr txBox="1">
            <a:spLocks/>
          </p:cNvSpPr>
          <p:nvPr/>
        </p:nvSpPr>
        <p:spPr>
          <a:xfrm>
            <a:off x="762000" y="1981200"/>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r>
              <a:rPr lang="en-US" sz="3200" dirty="0">
                <a:effectLst>
                  <a:outerShdw blurRad="50800" dist="38100" dir="2700000">
                    <a:srgbClr val="000000">
                      <a:alpha val="43000"/>
                    </a:srgbClr>
                  </a:outerShdw>
                </a:effectLst>
              </a:rPr>
              <a:t>1. </a:t>
            </a:r>
            <a:r>
              <a:rPr lang="en-US" sz="3200" u="sng" dirty="0">
                <a:effectLst>
                  <a:outerShdw blurRad="50800" dist="38100" dir="2700000">
                    <a:srgbClr val="000000">
                      <a:alpha val="43000"/>
                    </a:srgbClr>
                  </a:outerShdw>
                </a:effectLst>
              </a:rPr>
              <a:t>Heart Trouble.</a:t>
            </a:r>
            <a:r>
              <a:rPr lang="en-US" sz="3200" dirty="0">
                <a:effectLst>
                  <a:outerShdw blurRad="50800" dist="38100" dir="2700000">
                    <a:srgbClr val="000000">
                      <a:alpha val="43000"/>
                    </a:srgbClr>
                  </a:outerShdw>
                </a:effectLst>
              </a:rPr>
              <a:t> We do not care about the lost. We are preoccupied with our own interests and needs.</a:t>
            </a:r>
          </a:p>
        </p:txBody>
      </p:sp>
      <p:sp>
        <p:nvSpPr>
          <p:cNvPr id="12" name="Content Placeholder 21"/>
          <p:cNvSpPr txBox="1">
            <a:spLocks/>
          </p:cNvSpPr>
          <p:nvPr/>
        </p:nvSpPr>
        <p:spPr>
          <a:xfrm>
            <a:off x="762000" y="3124200"/>
            <a:ext cx="761206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endParaRPr lang="en-US" sz="3600" dirty="0">
              <a:effectLst>
                <a:outerShdw blurRad="50800" dist="38100" dir="2700000">
                  <a:srgbClr val="000000">
                    <a:alpha val="43000"/>
                  </a:srgbClr>
                </a:outerShdw>
              </a:effectLst>
            </a:endParaRPr>
          </a:p>
        </p:txBody>
      </p:sp>
      <p:sp>
        <p:nvSpPr>
          <p:cNvPr id="14" name="Content Placeholder 21"/>
          <p:cNvSpPr txBox="1">
            <a:spLocks/>
          </p:cNvSpPr>
          <p:nvPr/>
        </p:nvSpPr>
        <p:spPr>
          <a:xfrm>
            <a:off x="762000" y="3505200"/>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r>
              <a:rPr lang="en-US" sz="3200" dirty="0">
                <a:effectLst>
                  <a:outerShdw blurRad="50800" dist="38100" dir="2700000">
                    <a:srgbClr val="000000">
                      <a:alpha val="43000"/>
                    </a:srgbClr>
                  </a:outerShdw>
                </a:effectLst>
              </a:rPr>
              <a:t>2. </a:t>
            </a:r>
            <a:r>
              <a:rPr lang="en-US" sz="3200" u="sng" dirty="0">
                <a:effectLst>
                  <a:outerShdw blurRad="50800" dist="38100" dir="2700000">
                    <a:srgbClr val="000000">
                      <a:alpha val="43000"/>
                    </a:srgbClr>
                  </a:outerShdw>
                </a:effectLst>
              </a:rPr>
              <a:t>Eye Trouble.</a:t>
            </a:r>
            <a:r>
              <a:rPr lang="en-US" sz="3200" dirty="0">
                <a:effectLst>
                  <a:outerShdw blurRad="50800" dist="38100" dir="2700000">
                    <a:srgbClr val="000000">
                      <a:alpha val="43000"/>
                    </a:srgbClr>
                  </a:outerShdw>
                </a:effectLst>
              </a:rPr>
              <a:t> We do not have a vision. We do not see the people from God’s perspective.</a:t>
            </a:r>
          </a:p>
        </p:txBody>
      </p:sp>
      <p:sp>
        <p:nvSpPr>
          <p:cNvPr id="16" name="Content Placeholder 21"/>
          <p:cNvSpPr txBox="1">
            <a:spLocks/>
          </p:cNvSpPr>
          <p:nvPr/>
        </p:nvSpPr>
        <p:spPr>
          <a:xfrm>
            <a:off x="762000" y="52609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endParaRPr lang="en-US" sz="3200" dirty="0">
              <a:effectLst>
                <a:outerShdw blurRad="50800" dist="38100" dir="2700000">
                  <a:srgbClr val="000000">
                    <a:alpha val="43000"/>
                  </a:srgbClr>
                </a:outerShdw>
              </a:effectLst>
            </a:endParaRPr>
          </a:p>
        </p:txBody>
      </p:sp>
      <p:sp>
        <p:nvSpPr>
          <p:cNvPr id="23" name="Rectangle 22"/>
          <p:cNvSpPr/>
          <p:nvPr/>
        </p:nvSpPr>
        <p:spPr>
          <a:xfrm>
            <a:off x="304800" y="1908175"/>
            <a:ext cx="8486449" cy="4340225"/>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5" name="Content Placeholder 21"/>
          <p:cNvSpPr txBox="1">
            <a:spLocks/>
          </p:cNvSpPr>
          <p:nvPr/>
        </p:nvSpPr>
        <p:spPr>
          <a:xfrm>
            <a:off x="762000" y="50323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r>
              <a:rPr lang="en-US" sz="3200" dirty="0">
                <a:effectLst>
                  <a:outerShdw blurRad="50800" dist="38100" dir="2700000">
                    <a:srgbClr val="000000">
                      <a:alpha val="43000"/>
                    </a:srgbClr>
                  </a:outerShdw>
                </a:effectLst>
              </a:rPr>
              <a:t>3. </a:t>
            </a:r>
            <a:r>
              <a:rPr lang="en-US" sz="3200" u="sng" dirty="0">
                <a:effectLst>
                  <a:outerShdw blurRad="50800" dist="38100" dir="2700000">
                    <a:srgbClr val="000000">
                      <a:alpha val="43000"/>
                    </a:srgbClr>
                  </a:outerShdw>
                </a:effectLst>
              </a:rPr>
              <a:t>Head Trouble.</a:t>
            </a:r>
            <a:r>
              <a:rPr lang="en-US" sz="3200" dirty="0">
                <a:effectLst>
                  <a:outerShdw blurRad="50800" dist="38100" dir="2700000">
                    <a:srgbClr val="000000">
                      <a:alpha val="43000"/>
                    </a:srgbClr>
                  </a:outerShdw>
                </a:effectLst>
              </a:rPr>
              <a:t> We think there must be another 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4" grpId="0"/>
      <p:bldP spid="23"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486449" cy="1417638"/>
          </a:xfrm>
        </p:spPr>
        <p:txBody>
          <a:bodyPr/>
          <a:lstStyle/>
          <a:p>
            <a:r>
              <a:rPr lang="en-US" sz="4000" dirty="0" err="1"/>
              <a:t>McQuilkin</a:t>
            </a:r>
            <a:r>
              <a:rPr lang="en-US" sz="4000" dirty="0"/>
              <a:t> provides five answers to the question, “How come?”</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Content Placeholder 21"/>
          <p:cNvSpPr txBox="1">
            <a:spLocks/>
          </p:cNvSpPr>
          <p:nvPr/>
        </p:nvSpPr>
        <p:spPr>
          <a:xfrm>
            <a:off x="762000" y="3124200"/>
            <a:ext cx="7612063"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endParaRPr lang="en-US" sz="3600" dirty="0">
              <a:effectLst>
                <a:outerShdw blurRad="50800" dist="38100" dir="2700000">
                  <a:srgbClr val="000000">
                    <a:alpha val="43000"/>
                  </a:srgbClr>
                </a:outerShdw>
              </a:effectLst>
            </a:endParaRPr>
          </a:p>
        </p:txBody>
      </p:sp>
      <p:sp>
        <p:nvSpPr>
          <p:cNvPr id="14" name="Content Placeholder 21"/>
          <p:cNvSpPr txBox="1">
            <a:spLocks/>
          </p:cNvSpPr>
          <p:nvPr/>
        </p:nvSpPr>
        <p:spPr>
          <a:xfrm>
            <a:off x="762000" y="21367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r>
              <a:rPr lang="en-US" sz="3200" dirty="0">
                <a:effectLst>
                  <a:outerShdw blurRad="50800" dist="38100" dir="2700000">
                    <a:srgbClr val="000000">
                      <a:alpha val="43000"/>
                    </a:srgbClr>
                  </a:outerShdw>
                </a:effectLst>
              </a:rPr>
              <a:t>4. </a:t>
            </a:r>
            <a:r>
              <a:rPr lang="en-US" sz="3200" u="sng" dirty="0">
                <a:effectLst>
                  <a:outerShdw blurRad="50800" dist="38100" dir="2700000">
                    <a:srgbClr val="000000">
                      <a:alpha val="43000"/>
                    </a:srgbClr>
                  </a:outerShdw>
                </a:effectLst>
              </a:rPr>
              <a:t>Knee Trouble.</a:t>
            </a:r>
            <a:r>
              <a:rPr lang="en-US" sz="3200" dirty="0">
                <a:effectLst>
                  <a:outerShdw blurRad="50800" dist="38100" dir="2700000">
                    <a:srgbClr val="000000">
                      <a:alpha val="43000"/>
                    </a:srgbClr>
                  </a:outerShdw>
                </a:effectLst>
              </a:rPr>
              <a:t> We treat praying as a nonessential in life. Studies show that many spend as little as four minutes a day in prayer.</a:t>
            </a:r>
          </a:p>
        </p:txBody>
      </p:sp>
      <p:sp>
        <p:nvSpPr>
          <p:cNvPr id="16" name="Content Placeholder 21"/>
          <p:cNvSpPr txBox="1">
            <a:spLocks/>
          </p:cNvSpPr>
          <p:nvPr/>
        </p:nvSpPr>
        <p:spPr>
          <a:xfrm>
            <a:off x="762000" y="52609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endParaRPr lang="en-US" sz="3200" dirty="0">
              <a:effectLst>
                <a:outerShdw blurRad="50800" dist="38100" dir="2700000">
                  <a:srgbClr val="000000">
                    <a:alpha val="43000"/>
                  </a:srgbClr>
                </a:outerShdw>
              </a:effectLst>
            </a:endParaRPr>
          </a:p>
        </p:txBody>
      </p:sp>
      <p:sp>
        <p:nvSpPr>
          <p:cNvPr id="23" name="Rectangle 22"/>
          <p:cNvSpPr/>
          <p:nvPr/>
        </p:nvSpPr>
        <p:spPr>
          <a:xfrm>
            <a:off x="304800" y="1908175"/>
            <a:ext cx="8486449" cy="4340225"/>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5" name="Content Placeholder 21"/>
          <p:cNvSpPr txBox="1">
            <a:spLocks/>
          </p:cNvSpPr>
          <p:nvPr/>
        </p:nvSpPr>
        <p:spPr>
          <a:xfrm>
            <a:off x="762000" y="42703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r>
              <a:rPr lang="en-US" sz="3200" dirty="0">
                <a:effectLst>
                  <a:outerShdw blurRad="50800" dist="38100" dir="2700000">
                    <a:srgbClr val="000000">
                      <a:alpha val="43000"/>
                    </a:srgbClr>
                  </a:outerShdw>
                </a:effectLst>
              </a:rPr>
              <a:t>5. </a:t>
            </a:r>
            <a:r>
              <a:rPr lang="en-US" sz="3200" u="sng" dirty="0">
                <a:effectLst>
                  <a:outerShdw blurRad="50800" dist="38100" dir="2700000">
                    <a:srgbClr val="000000">
                      <a:alpha val="43000"/>
                    </a:srgbClr>
                  </a:outerShdw>
                </a:effectLst>
              </a:rPr>
              <a:t>Ear Trouble.</a:t>
            </a:r>
            <a:r>
              <a:rPr lang="en-US" sz="3200" dirty="0">
                <a:effectLst>
                  <a:outerShdw blurRad="50800" dist="38100" dir="2700000">
                    <a:srgbClr val="000000">
                      <a:alpha val="43000"/>
                    </a:srgbClr>
                  </a:outerShdw>
                </a:effectLst>
              </a:rPr>
              <a:t> Someone is not listening to the call. God is calling, but people are not listening.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457200"/>
            <a:ext cx="7239000" cy="987425"/>
          </a:xfrm>
        </p:spPr>
        <p:txBody>
          <a:bodyPr>
            <a:noAutofit/>
          </a:bodyPr>
          <a:lstStyle/>
          <a:p>
            <a:pPr algn="ctr">
              <a:buNone/>
            </a:pPr>
            <a:r>
              <a:rPr lang="en-US" sz="4800" dirty="0">
                <a:effectLst>
                  <a:outerShdw blurRad="50800" dist="38100" dir="2700000">
                    <a:srgbClr val="000000">
                      <a:alpha val="43000"/>
                    </a:srgbClr>
                  </a:outerShdw>
                </a:effectLst>
              </a:rPr>
              <a:t>“And how can they believe in him if they have never heard about him? And how can they hear about him unless someone tells them?”</a:t>
            </a:r>
          </a:p>
          <a:p>
            <a:pPr algn="ctr">
              <a:buNone/>
            </a:pPr>
            <a:r>
              <a:rPr lang="en-US" sz="4800" dirty="0"/>
              <a:t>(Romans 10:14, NLT)</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Who Needs to Be Reached?</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6" name="Content Placeholder 21"/>
          <p:cNvSpPr txBox="1">
            <a:spLocks/>
          </p:cNvSpPr>
          <p:nvPr/>
        </p:nvSpPr>
        <p:spPr>
          <a:xfrm>
            <a:off x="762000" y="5260975"/>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defTabSz="914400">
              <a:spcBef>
                <a:spcPts val="2000"/>
              </a:spcBef>
              <a:defRPr/>
            </a:pPr>
            <a:endParaRPr lang="en-US" sz="3200" dirty="0">
              <a:effectLst>
                <a:outerShdw blurRad="50800" dist="38100" dir="2700000">
                  <a:srgbClr val="000000">
                    <a:alpha val="43000"/>
                  </a:srgbClr>
                </a:outerShdw>
              </a:effectLst>
            </a:endParaRPr>
          </a:p>
        </p:txBody>
      </p:sp>
      <p:sp>
        <p:nvSpPr>
          <p:cNvPr id="11" name="Content Placeholder 21"/>
          <p:cNvSpPr txBox="1">
            <a:spLocks/>
          </p:cNvSpPr>
          <p:nvPr/>
        </p:nvSpPr>
        <p:spPr>
          <a:xfrm>
            <a:off x="457200" y="1828800"/>
            <a:ext cx="7615237"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742950" lvl="0" indent="-742950" algn="ctr" defTabSz="914400">
              <a:spcBef>
                <a:spcPts val="2000"/>
              </a:spcBef>
              <a:defRPr/>
            </a:pPr>
            <a:r>
              <a:rPr lang="en-US" sz="3200" dirty="0"/>
              <a:t>	There are so many unreached people in the world. Who is to be evangelized? The easiest response to the question is “everybody.” We will look at more specific groups of those that should be evangelized in a future lesson. Let us look at who should be evangelized in a general sense.</a:t>
            </a:r>
            <a:endParaRPr lang="en-US" sz="3200" dirty="0">
              <a:effectLst>
                <a:outerShdw blurRad="50800" dist="38100" dir="2700000">
                  <a:srgbClr val="000000">
                    <a:alpha val="43000"/>
                  </a:srgbClr>
                </a:outerShdw>
              </a:effectLst>
            </a:endParaRP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1. Sinners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grpSp>
        <p:nvGrpSpPr>
          <p:cNvPr id="24" name="Group 23"/>
          <p:cNvGrpSpPr/>
          <p:nvPr/>
        </p:nvGrpSpPr>
        <p:grpSpPr>
          <a:xfrm>
            <a:off x="304800" y="1524000"/>
            <a:ext cx="8486449" cy="4724400"/>
            <a:chOff x="304800" y="1524000"/>
            <a:chExt cx="8486449" cy="4724400"/>
          </a:xfrm>
        </p:grpSpPr>
        <p:sp>
          <p:nvSpPr>
            <p:cNvPr id="9" name="Rectangle 8"/>
            <p:cNvSpPr/>
            <p:nvPr/>
          </p:nvSpPr>
          <p:spPr>
            <a:xfrm>
              <a:off x="304800" y="2057400"/>
              <a:ext cx="8486449" cy="4191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04800" y="1524000"/>
              <a:ext cx="8486449" cy="523220"/>
            </a:xfrm>
            <a:prstGeom prst="rect">
              <a:avLst/>
            </a:prstGeom>
            <a:noFill/>
          </p:spPr>
          <p:txBody>
            <a:bodyPr wrap="square" rtlCol="0">
              <a:spAutoFit/>
            </a:bodyPr>
            <a:lstStyle/>
            <a:p>
              <a:r>
                <a:rPr lang="en-US" sz="2800" dirty="0">
                  <a:effectLst>
                    <a:outerShdw blurRad="50800" dist="38100" dir="2700000">
                      <a:srgbClr val="000000">
                        <a:alpha val="43000"/>
                      </a:srgbClr>
                    </a:outerShdw>
                  </a:effectLst>
                </a:rPr>
                <a:t>A Sinner Is:</a:t>
              </a:r>
            </a:p>
          </p:txBody>
        </p:sp>
      </p:grpSp>
      <p:sp>
        <p:nvSpPr>
          <p:cNvPr id="14" name="TextBox 13"/>
          <p:cNvSpPr txBox="1"/>
          <p:nvPr/>
        </p:nvSpPr>
        <p:spPr>
          <a:xfrm>
            <a:off x="457199" y="2057400"/>
            <a:ext cx="8334049"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Someone that does the works of the flesh (Galatians 5:19).</a:t>
            </a:r>
          </a:p>
        </p:txBody>
      </p:sp>
      <p:sp>
        <p:nvSpPr>
          <p:cNvPr id="15" name="TextBox 14"/>
          <p:cNvSpPr txBox="1"/>
          <p:nvPr/>
        </p:nvSpPr>
        <p:spPr>
          <a:xfrm>
            <a:off x="457200" y="2514600"/>
            <a:ext cx="8334048"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Dead in trespasses and sin (Ephesians 2:1).</a:t>
            </a:r>
          </a:p>
        </p:txBody>
      </p:sp>
      <p:sp>
        <p:nvSpPr>
          <p:cNvPr id="17" name="TextBox 16"/>
          <p:cNvSpPr txBox="1"/>
          <p:nvPr/>
        </p:nvSpPr>
        <p:spPr>
          <a:xfrm>
            <a:off x="456288" y="2971800"/>
            <a:ext cx="8433808" cy="830997"/>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Walks according to the course of this world (Ephesians  2:2).</a:t>
            </a:r>
          </a:p>
        </p:txBody>
      </p:sp>
      <p:sp>
        <p:nvSpPr>
          <p:cNvPr id="18" name="TextBox 17"/>
          <p:cNvSpPr txBox="1"/>
          <p:nvPr/>
        </p:nvSpPr>
        <p:spPr>
          <a:xfrm>
            <a:off x="457199" y="3805535"/>
            <a:ext cx="8334049"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 person living in spiritual darkness (Ephesians 5:8).</a:t>
            </a:r>
          </a:p>
        </p:txBody>
      </p:sp>
      <p:sp>
        <p:nvSpPr>
          <p:cNvPr id="19" name="TextBox 18"/>
          <p:cNvSpPr txBox="1"/>
          <p:nvPr/>
        </p:nvSpPr>
        <p:spPr>
          <a:xfrm>
            <a:off x="457200" y="4262735"/>
            <a:ext cx="8334048"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 person that is condemned (John 3:18).</a:t>
            </a:r>
          </a:p>
        </p:txBody>
      </p:sp>
      <p:sp>
        <p:nvSpPr>
          <p:cNvPr id="20" name="TextBox 19"/>
          <p:cNvSpPr txBox="1"/>
          <p:nvPr/>
        </p:nvSpPr>
        <p:spPr>
          <a:xfrm>
            <a:off x="457200" y="4719935"/>
            <a:ext cx="8334048"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 servant of sin (Romans 6:15-18).</a:t>
            </a:r>
          </a:p>
        </p:txBody>
      </p:sp>
      <p:sp>
        <p:nvSpPr>
          <p:cNvPr id="21" name="TextBox 20"/>
          <p:cNvSpPr txBox="1"/>
          <p:nvPr/>
        </p:nvSpPr>
        <p:spPr>
          <a:xfrm>
            <a:off x="457200" y="5177135"/>
            <a:ext cx="8334048"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Born in sin (Psalms 51:4-5).</a:t>
            </a:r>
          </a:p>
        </p:txBody>
      </p:sp>
      <p:sp>
        <p:nvSpPr>
          <p:cNvPr id="22" name="TextBox 21"/>
          <p:cNvSpPr txBox="1"/>
          <p:nvPr/>
        </p:nvSpPr>
        <p:spPr>
          <a:xfrm>
            <a:off x="456288" y="5634335"/>
            <a:ext cx="8433808"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Someone who has not obeyed the gospel (James 1:22; 4:17).</a:t>
            </a:r>
            <a:endParaRPr lang="en-US" sz="24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7" grpId="0"/>
      <p:bldP spid="18"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1. Sinners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grpSp>
        <p:nvGrpSpPr>
          <p:cNvPr id="16" name="Group 15"/>
          <p:cNvGrpSpPr/>
          <p:nvPr/>
        </p:nvGrpSpPr>
        <p:grpSpPr>
          <a:xfrm>
            <a:off x="304800" y="1524000"/>
            <a:ext cx="8486449" cy="4724400"/>
            <a:chOff x="304800" y="1524000"/>
            <a:chExt cx="8486449" cy="4724400"/>
          </a:xfrm>
        </p:grpSpPr>
        <p:sp>
          <p:nvSpPr>
            <p:cNvPr id="9" name="Rectangle 8"/>
            <p:cNvSpPr/>
            <p:nvPr/>
          </p:nvSpPr>
          <p:spPr>
            <a:xfrm>
              <a:off x="304800" y="2057400"/>
              <a:ext cx="8486449" cy="4191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04800" y="1524000"/>
              <a:ext cx="8486449" cy="523220"/>
            </a:xfrm>
            <a:prstGeom prst="rect">
              <a:avLst/>
            </a:prstGeom>
            <a:noFill/>
          </p:spPr>
          <p:txBody>
            <a:bodyPr wrap="square" rtlCol="0">
              <a:spAutoFit/>
            </a:bodyPr>
            <a:lstStyle/>
            <a:p>
              <a:r>
                <a:rPr lang="en-US" sz="2800" dirty="0">
                  <a:effectLst>
                    <a:outerShdw blurRad="50800" dist="38100" dir="2700000">
                      <a:srgbClr val="000000">
                        <a:alpha val="43000"/>
                      </a:srgbClr>
                    </a:outerShdw>
                  </a:effectLst>
                </a:rPr>
                <a:t>More Facts On Sin:</a:t>
              </a:r>
            </a:p>
          </p:txBody>
        </p:sp>
      </p:grpSp>
      <p:sp>
        <p:nvSpPr>
          <p:cNvPr id="14" name="TextBox 13"/>
          <p:cNvSpPr txBox="1"/>
          <p:nvPr/>
        </p:nvSpPr>
        <p:spPr>
          <a:xfrm>
            <a:off x="459903" y="2209800"/>
            <a:ext cx="8207555"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All have sinned (Romans 3:23).</a:t>
            </a:r>
            <a:endParaRPr lang="en-US" sz="2400" dirty="0">
              <a:solidFill>
                <a:srgbClr val="FFFFFF"/>
              </a:solidFill>
              <a:effectLst>
                <a:outerShdw blurRad="50800" dist="38100" dir="2700000">
                  <a:srgbClr val="000000">
                    <a:alpha val="43000"/>
                  </a:srgbClr>
                </a:outerShdw>
              </a:effectLst>
            </a:endParaRPr>
          </a:p>
        </p:txBody>
      </p:sp>
      <p:sp>
        <p:nvSpPr>
          <p:cNvPr id="15" name="TextBox 14"/>
          <p:cNvSpPr txBox="1"/>
          <p:nvPr/>
        </p:nvSpPr>
        <p:spPr>
          <a:xfrm>
            <a:off x="459904" y="2814935"/>
            <a:ext cx="8207554"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There is none righteous (Romans 3:10).</a:t>
            </a:r>
            <a:endParaRPr lang="en-US" sz="2400" dirty="0">
              <a:solidFill>
                <a:srgbClr val="FFFFFF"/>
              </a:solidFill>
              <a:effectLst>
                <a:outerShdw blurRad="50800" dist="38100" dir="2700000">
                  <a:srgbClr val="000000">
                    <a:alpha val="43000"/>
                  </a:srgbClr>
                </a:outerShdw>
              </a:effectLst>
            </a:endParaRPr>
          </a:p>
        </p:txBody>
      </p:sp>
      <p:sp>
        <p:nvSpPr>
          <p:cNvPr id="17" name="TextBox 16"/>
          <p:cNvSpPr txBox="1"/>
          <p:nvPr/>
        </p:nvSpPr>
        <p:spPr>
          <a:xfrm>
            <a:off x="457200" y="3424535"/>
            <a:ext cx="8305800" cy="461665"/>
          </a:xfrm>
          <a:prstGeom prst="rect">
            <a:avLst/>
          </a:prstGeom>
          <a:noFill/>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The payment of sin is death (Romans 6:23).</a:t>
            </a:r>
          </a:p>
        </p:txBody>
      </p:sp>
      <p:sp>
        <p:nvSpPr>
          <p:cNvPr id="18" name="TextBox 17"/>
          <p:cNvSpPr txBox="1"/>
          <p:nvPr/>
        </p:nvSpPr>
        <p:spPr>
          <a:xfrm>
            <a:off x="459903" y="4034135"/>
            <a:ext cx="8207555"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One man brought sin (Romans 5:19).</a:t>
            </a:r>
            <a:endParaRPr lang="en-US" sz="2400" dirty="0">
              <a:solidFill>
                <a:srgbClr val="FFFFFF"/>
              </a:solidFill>
              <a:effectLst>
                <a:outerShdw blurRad="50800" dist="38100" dir="2700000">
                  <a:srgbClr val="000000">
                    <a:alpha val="43000"/>
                  </a:srgbClr>
                </a:outerShdw>
              </a:effectLst>
            </a:endParaRPr>
          </a:p>
        </p:txBody>
      </p:sp>
      <p:sp>
        <p:nvSpPr>
          <p:cNvPr id="19" name="TextBox 18"/>
          <p:cNvSpPr txBox="1"/>
          <p:nvPr/>
        </p:nvSpPr>
        <p:spPr>
          <a:xfrm>
            <a:off x="459904" y="4643735"/>
            <a:ext cx="8207554"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Sin is transgression (1 John 3:4).</a:t>
            </a:r>
            <a:endParaRPr lang="en-US" sz="2400" dirty="0">
              <a:solidFill>
                <a:srgbClr val="FFFFFF"/>
              </a:solidFill>
              <a:effectLst>
                <a:outerShdw blurRad="50800" dist="38100" dir="2700000">
                  <a:srgbClr val="000000">
                    <a:alpha val="43000"/>
                  </a:srgbClr>
                </a:outerShdw>
              </a:effectLst>
            </a:endParaRPr>
          </a:p>
        </p:txBody>
      </p:sp>
      <p:sp>
        <p:nvSpPr>
          <p:cNvPr id="20" name="TextBox 19"/>
          <p:cNvSpPr txBox="1"/>
          <p:nvPr/>
        </p:nvSpPr>
        <p:spPr>
          <a:xfrm>
            <a:off x="459904" y="5253335"/>
            <a:ext cx="8207554" cy="461665"/>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All unrighteousness is sin (1 John 5:17).</a:t>
            </a:r>
            <a:endParaRPr lang="en-US" sz="24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1527175"/>
            <a:ext cx="7239000" cy="987425"/>
          </a:xfrm>
        </p:spPr>
        <p:txBody>
          <a:bodyPr>
            <a:noAutofit/>
          </a:bodyPr>
          <a:lstStyle/>
          <a:p>
            <a:pPr algn="ctr">
              <a:buNone/>
            </a:pPr>
            <a:r>
              <a:rPr lang="en-US" sz="4800" dirty="0"/>
              <a:t>“And he said unto them, Go ye into all the world, and preach the gospel to every creature”</a:t>
            </a:r>
          </a:p>
          <a:p>
            <a:pPr algn="ctr">
              <a:buNone/>
            </a:pPr>
            <a:r>
              <a:rPr lang="en-US" sz="4800" dirty="0"/>
              <a:t>(Mark 16:15).</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1. Sinners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9" name="Rectangle 8"/>
          <p:cNvSpPr/>
          <p:nvPr/>
        </p:nvSpPr>
        <p:spPr>
          <a:xfrm>
            <a:off x="304800" y="2057400"/>
            <a:ext cx="8486449" cy="4191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459903" y="2209800"/>
            <a:ext cx="8207555" cy="1569660"/>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dirty="0">
                <a:effectLst>
                  <a:outerShdw blurRad="50800" dist="38100" dir="2700000">
                    <a:srgbClr val="000000">
                      <a:alpha val="43000"/>
                    </a:srgbClr>
                  </a:outerShdw>
                </a:effectLst>
              </a:rPr>
              <a:t>Jack W. </a:t>
            </a:r>
            <a:r>
              <a:rPr lang="en-US" sz="2400" dirty="0" err="1">
                <a:effectLst>
                  <a:outerShdw blurRad="50800" dist="38100" dir="2700000">
                    <a:srgbClr val="000000">
                      <a:alpha val="43000"/>
                    </a:srgbClr>
                  </a:outerShdw>
                </a:effectLst>
              </a:rPr>
              <a:t>Hayford</a:t>
            </a:r>
            <a:r>
              <a:rPr lang="en-US" sz="2400" dirty="0">
                <a:effectLst>
                  <a:outerShdw blurRad="50800" dist="38100" dir="2700000">
                    <a:srgbClr val="000000">
                      <a:alpha val="43000"/>
                    </a:srgbClr>
                  </a:outerShdw>
                </a:effectLst>
              </a:rPr>
              <a:t> in </a:t>
            </a:r>
            <a:r>
              <a:rPr lang="en-US" sz="2400" i="1" dirty="0">
                <a:effectLst>
                  <a:outerShdw blurRad="50800" dist="38100" dir="2700000">
                    <a:srgbClr val="000000">
                      <a:alpha val="43000"/>
                    </a:srgbClr>
                  </a:outerShdw>
                </a:effectLst>
              </a:rPr>
              <a:t>Spreading the Good News to Everyone </a:t>
            </a:r>
            <a:r>
              <a:rPr lang="en-US" sz="2400" dirty="0">
                <a:effectLst>
                  <a:outerShdw blurRad="50800" dist="38100" dir="2700000">
                    <a:srgbClr val="000000">
                      <a:alpha val="43000"/>
                    </a:srgbClr>
                  </a:outerShdw>
                </a:effectLst>
              </a:rPr>
              <a:t>says that world evangelism will take place when we see all people as God sees them—as sinners (Romans 3:10; 3:23; 6:23).</a:t>
            </a:r>
          </a:p>
        </p:txBody>
      </p:sp>
      <p:sp>
        <p:nvSpPr>
          <p:cNvPr id="18" name="TextBox 17"/>
          <p:cNvSpPr txBox="1"/>
          <p:nvPr/>
        </p:nvSpPr>
        <p:spPr>
          <a:xfrm>
            <a:off x="459903" y="3733800"/>
            <a:ext cx="8207555" cy="2308324"/>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u="sng" dirty="0">
                <a:solidFill>
                  <a:srgbClr val="FFFFFF"/>
                </a:solidFill>
                <a:effectLst>
                  <a:outerShdw blurRad="50800" dist="38100" dir="2700000">
                    <a:srgbClr val="000000">
                      <a:alpha val="43000"/>
                    </a:srgbClr>
                  </a:outerShdw>
                </a:effectLst>
              </a:rPr>
              <a:t>Unbelievers.</a:t>
            </a:r>
            <a:r>
              <a:rPr lang="en-US" sz="2400" dirty="0">
                <a:solidFill>
                  <a:srgbClr val="FFFFFF"/>
                </a:solidFill>
                <a:effectLst>
                  <a:outerShdw blurRad="50800" dist="38100" dir="2700000">
                    <a:srgbClr val="000000">
                      <a:alpha val="43000"/>
                    </a:srgbClr>
                  </a:outerShdw>
                </a:effectLst>
              </a:rPr>
              <a:t> There are three types of unbelievers in this world: those that willfully reject truth; those that put off accepting truth, the neglectors; and those that have never heard. All three groups will be lost and condemned because they have not believed. (See John 3:14-18; Romans 10:13-15.)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1. Sinners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9" name="Rectangle 8"/>
          <p:cNvSpPr/>
          <p:nvPr/>
        </p:nvSpPr>
        <p:spPr>
          <a:xfrm>
            <a:off x="304800" y="2057400"/>
            <a:ext cx="8486449" cy="4191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59903" y="2234148"/>
            <a:ext cx="8207555" cy="3785652"/>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000" dirty="0">
                <a:solidFill>
                  <a:schemeClr val="bg1"/>
                </a:solidFill>
                <a:effectLst>
                  <a:outerShdw blurRad="50800" dist="38100" dir="2700000">
                    <a:srgbClr val="000000">
                      <a:alpha val="43000"/>
                    </a:srgbClr>
                  </a:outerShdw>
                </a:effectLst>
              </a:rPr>
              <a:t> </a:t>
            </a:r>
            <a:r>
              <a:rPr lang="en-US" sz="2000" u="sng" dirty="0">
                <a:solidFill>
                  <a:schemeClr val="bg1"/>
                </a:solidFill>
              </a:rPr>
              <a:t>The lost (Luke 19:10).</a:t>
            </a:r>
            <a:r>
              <a:rPr lang="en-US" sz="2000" dirty="0">
                <a:solidFill>
                  <a:schemeClr val="bg1"/>
                </a:solidFill>
              </a:rPr>
              <a:t> Read the “Lost Chapter”—Luke 15. The lost sheep knew that he was lost but didn’t know his way back home. The lost coin was lost but didn’t even know that it was lost. The prodigal son knew he was lost and knew his way back home. Bill </a:t>
            </a:r>
            <a:r>
              <a:rPr lang="en-US" sz="2000" dirty="0" err="1">
                <a:solidFill>
                  <a:schemeClr val="bg1"/>
                </a:solidFill>
              </a:rPr>
              <a:t>Hybels</a:t>
            </a:r>
            <a:r>
              <a:rPr lang="en-US" sz="2000" dirty="0">
                <a:solidFill>
                  <a:schemeClr val="bg1"/>
                </a:solidFill>
              </a:rPr>
              <a:t> in </a:t>
            </a:r>
            <a:r>
              <a:rPr lang="en-US" sz="2000" i="1" dirty="0">
                <a:solidFill>
                  <a:schemeClr val="bg1"/>
                </a:solidFill>
              </a:rPr>
              <a:t>Becoming a Contagious Christian </a:t>
            </a:r>
            <a:r>
              <a:rPr lang="en-US" sz="2000" dirty="0">
                <a:solidFill>
                  <a:schemeClr val="bg1"/>
                </a:solidFill>
              </a:rPr>
              <a:t>suggests that Jesus told these three stories in rapid succession to make an impression on His listeners. This is the only time that Jesus told three parables in a row. He wanted to make sure that everyone understood what and who really matters to God. In each story great value was attached to what was missing. The lost sheep mattered to the shepherd. The lost coin was of great value to the woman. The wayward son mattered to the father. All heaven rejoices when the lost are found. The lost matter to God!</a:t>
            </a:r>
            <a:endParaRPr lang="en-US" sz="2000" dirty="0">
              <a:solidFill>
                <a:schemeClr val="bg1"/>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2. God-fearers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grpSp>
        <p:nvGrpSpPr>
          <p:cNvPr id="10" name="Group 9"/>
          <p:cNvGrpSpPr/>
          <p:nvPr/>
        </p:nvGrpSpPr>
        <p:grpSpPr>
          <a:xfrm>
            <a:off x="304800" y="2057400"/>
            <a:ext cx="8486449" cy="4191000"/>
            <a:chOff x="304800" y="2057400"/>
            <a:chExt cx="8486449" cy="4191000"/>
          </a:xfrm>
        </p:grpSpPr>
        <p:sp>
          <p:nvSpPr>
            <p:cNvPr id="9" name="Rectangle 8"/>
            <p:cNvSpPr/>
            <p:nvPr/>
          </p:nvSpPr>
          <p:spPr>
            <a:xfrm>
              <a:off x="304800" y="2057400"/>
              <a:ext cx="8486449" cy="4191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59903" y="2234148"/>
              <a:ext cx="8207555"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Do not have a full knowledge of the truth. Speak the truth in love to them (Ephesians 4:15).</a:t>
              </a:r>
              <a:endParaRPr lang="en-US" sz="2400" dirty="0">
                <a:solidFill>
                  <a:srgbClr val="FFFFFF"/>
                </a:solidFill>
                <a:effectLst>
                  <a:outerShdw blurRad="50800" dist="38100" dir="2700000">
                    <a:srgbClr val="000000">
                      <a:alpha val="43000"/>
                    </a:srgbClr>
                  </a:outerShdw>
                </a:effectLst>
              </a:endParaRPr>
            </a:p>
          </p:txBody>
        </p:sp>
      </p:grpSp>
      <p:sp>
        <p:nvSpPr>
          <p:cNvPr id="7" name="TextBox 6"/>
          <p:cNvSpPr txBox="1"/>
          <p:nvPr/>
        </p:nvSpPr>
        <p:spPr>
          <a:xfrm>
            <a:off x="457200" y="3124200"/>
            <a:ext cx="8207555" cy="830997"/>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We need to identify where they are in their spiritual walk and then show them the way of God more perfectly.</a:t>
            </a:r>
            <a:endParaRPr lang="en-US" sz="2400" dirty="0">
              <a:solidFill>
                <a:srgbClr val="FFFFFF"/>
              </a:solidFill>
              <a:effectLst>
                <a:outerShdw blurRad="50800" dist="38100" dir="2700000">
                  <a:srgbClr val="000000">
                    <a:alpha val="43000"/>
                  </a:srgbClr>
                </a:outerShdw>
              </a:effectLst>
            </a:endParaRPr>
          </a:p>
        </p:txBody>
      </p:sp>
      <p:sp>
        <p:nvSpPr>
          <p:cNvPr id="8" name="TextBox 7"/>
          <p:cNvSpPr txBox="1"/>
          <p:nvPr/>
        </p:nvSpPr>
        <p:spPr>
          <a:xfrm>
            <a:off x="457200" y="4080808"/>
            <a:ext cx="8207555" cy="1938992"/>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dirty="0">
                <a:solidFill>
                  <a:srgbClr val="FFFFFF"/>
                </a:solidFill>
              </a:rPr>
              <a:t>Provide further truth for serious seekers: Cornelius (Acts 10); </a:t>
            </a:r>
            <a:r>
              <a:rPr lang="en-US" sz="2400" dirty="0" err="1">
                <a:solidFill>
                  <a:srgbClr val="FFFFFF"/>
                </a:solidFill>
              </a:rPr>
              <a:t>Apollos</a:t>
            </a:r>
            <a:r>
              <a:rPr lang="en-US" sz="2400" dirty="0">
                <a:solidFill>
                  <a:srgbClr val="FFFFFF"/>
                </a:solidFill>
              </a:rPr>
              <a:t> (Acts 18); Lydia (Acts 16); disciples at Ephesus (Acts 19); Ethiopian eunuch (Acts 8). In each case, the preacher started where they were spiritually and progressed from there.</a:t>
            </a:r>
            <a:endParaRPr lang="en-US" sz="24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34400" cy="1417638"/>
          </a:xfrm>
        </p:spPr>
        <p:txBody>
          <a:bodyPr/>
          <a:lstStyle/>
          <a:p>
            <a:r>
              <a:rPr lang="en-US" sz="5400" dirty="0"/>
              <a:t>3. Backsliders</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grpSp>
        <p:nvGrpSpPr>
          <p:cNvPr id="11" name="Group 10"/>
          <p:cNvGrpSpPr/>
          <p:nvPr/>
        </p:nvGrpSpPr>
        <p:grpSpPr>
          <a:xfrm>
            <a:off x="304800" y="2057400"/>
            <a:ext cx="8486449" cy="1905000"/>
            <a:chOff x="304800" y="2057400"/>
            <a:chExt cx="8486449" cy="1905000"/>
          </a:xfrm>
        </p:grpSpPr>
        <p:sp>
          <p:nvSpPr>
            <p:cNvPr id="9" name="Rectangle 8"/>
            <p:cNvSpPr/>
            <p:nvPr/>
          </p:nvSpPr>
          <p:spPr>
            <a:xfrm>
              <a:off x="304800" y="2057400"/>
              <a:ext cx="8486449" cy="19050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59903" y="2234148"/>
              <a:ext cx="8207555" cy="52322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800" dirty="0">
                  <a:solidFill>
                    <a:srgbClr val="FFFFFF"/>
                  </a:solidFill>
                  <a:effectLst>
                    <a:outerShdw blurRad="50800" dist="38100" dir="2700000">
                      <a:srgbClr val="000000">
                        <a:alpha val="43000"/>
                      </a:srgbClr>
                    </a:outerShdw>
                  </a:effectLst>
                </a:rPr>
                <a:t> Galatians 6:1</a:t>
              </a:r>
            </a:p>
          </p:txBody>
        </p:sp>
      </p:grpSp>
      <p:sp>
        <p:nvSpPr>
          <p:cNvPr id="7" name="TextBox 6"/>
          <p:cNvSpPr txBox="1"/>
          <p:nvPr/>
        </p:nvSpPr>
        <p:spPr>
          <a:xfrm>
            <a:off x="457200" y="3124200"/>
            <a:ext cx="8207555" cy="523220"/>
          </a:xfrm>
          <a:prstGeom prst="rect">
            <a:avLst/>
          </a:prstGeom>
          <a:noFill/>
          <a:effectLst>
            <a:outerShdw blurRad="50800" dist="38100" dir="2700000">
              <a:srgbClr val="000000">
                <a:alpha val="43000"/>
              </a:srgbClr>
            </a:outerShdw>
          </a:effectLst>
        </p:spPr>
        <p:txBody>
          <a:bodyPr wrap="square" rtlCol="0">
            <a:spAutoFit/>
          </a:bodyPr>
          <a:lstStyle/>
          <a:p>
            <a:pPr>
              <a:buFont typeface="Courier New"/>
              <a:buChar char="o"/>
            </a:pPr>
            <a:r>
              <a:rPr lang="en-US" sz="2800" dirty="0">
                <a:solidFill>
                  <a:srgbClr val="FFFFFF"/>
                </a:solidFill>
                <a:effectLst>
                  <a:outerShdw blurRad="50800" dist="38100" dir="2700000">
                    <a:srgbClr val="000000">
                      <a:alpha val="43000"/>
                    </a:srgbClr>
                  </a:outerShdw>
                </a:effectLst>
              </a:rPr>
              <a:t> Prodigal Son (Luke 15:11-32)</a:t>
            </a:r>
          </a:p>
        </p:txBody>
      </p:sp>
      <p:sp>
        <p:nvSpPr>
          <p:cNvPr id="10" name="TextBox 9"/>
          <p:cNvSpPr txBox="1"/>
          <p:nvPr/>
        </p:nvSpPr>
        <p:spPr>
          <a:xfrm>
            <a:off x="457200" y="4113073"/>
            <a:ext cx="8207555" cy="1754327"/>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effectLst>
                  <a:outerShdw blurRad="50800" dist="38100" dir="2700000">
                    <a:srgbClr val="000000">
                      <a:alpha val="43000"/>
                    </a:srgbClr>
                  </a:outerShdw>
                </a:effectLst>
              </a:rPr>
              <a:t>The lost are waiting. “But how can they hear about him unless someone tells them?” (Romans 10:14, NLT).</a:t>
            </a:r>
            <a:endParaRPr lang="en-US" sz="36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612775"/>
            <a:ext cx="7239000" cy="987425"/>
          </a:xfrm>
        </p:spPr>
        <p:txBody>
          <a:bodyPr>
            <a:noAutofit/>
          </a:bodyPr>
          <a:lstStyle/>
          <a:p>
            <a:pPr algn="ctr">
              <a:buNone/>
            </a:pPr>
            <a:r>
              <a:rPr lang="en-US" sz="4000" dirty="0"/>
              <a:t>“The Lord is not slack concerning his promise, as some men count slackness; but is longsuffering to us-ward, not willing that any should perish, but that all should come to repentance”</a:t>
            </a:r>
          </a:p>
          <a:p>
            <a:pPr algn="ctr">
              <a:buNone/>
            </a:pPr>
            <a:r>
              <a:rPr lang="en-US" sz="4000" dirty="0"/>
              <a:t>(2 Peter 3:9).</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457200"/>
            <a:ext cx="7239000" cy="987425"/>
          </a:xfrm>
          <a:effectLst>
            <a:outerShdw blurRad="50800" dist="38100" dir="2700000">
              <a:srgbClr val="000000">
                <a:alpha val="43000"/>
              </a:srgbClr>
            </a:outerShdw>
          </a:effectLst>
        </p:spPr>
        <p:txBody>
          <a:bodyPr>
            <a:noAutofit/>
          </a:bodyPr>
          <a:lstStyle/>
          <a:p>
            <a:pPr algn="ctr">
              <a:buNone/>
            </a:pPr>
            <a:r>
              <a:rPr lang="en-US" sz="4000" dirty="0">
                <a:solidFill>
                  <a:schemeClr val="tx1"/>
                </a:solidFill>
              </a:rPr>
              <a:t>God is patient with us (believers); not willing that any (of the unbelievers) should perish, but that all should come to repentance.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457200" y="40417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4400" dirty="0">
                <a:effectLst>
                  <a:outerShdw blurRad="50800" dist="38100" dir="2700000">
                    <a:srgbClr val="000000">
                      <a:alpha val="43000"/>
                    </a:srgbClr>
                  </a:outerShdw>
                </a:effectLst>
              </a:rPr>
              <a:t>God wants all men to be saved.</a:t>
            </a:r>
            <a:endParaRPr kumimoji="0" lang="en-US" sz="4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8" name="Group 7"/>
          <p:cNvGrpSpPr/>
          <p:nvPr/>
        </p:nvGrpSpPr>
        <p:grpSpPr>
          <a:xfrm>
            <a:off x="457200" y="36576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3" name="TextBox 12"/>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4" name="Content Placeholder 21"/>
          <p:cNvSpPr txBox="1">
            <a:spLocks/>
          </p:cNvSpPr>
          <p:nvPr/>
        </p:nvSpPr>
        <p:spPr>
          <a:xfrm>
            <a:off x="457200" y="4727575"/>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4800" dirty="0">
                <a:effectLst>
                  <a:outerShdw blurRad="50800" dist="38100" dir="2700000">
                    <a:srgbClr val="000000">
                      <a:alpha val="43000"/>
                    </a:srgbClr>
                  </a:outerShdw>
                </a:effectLst>
              </a:rPr>
              <a:t>He wants no one to perish.</a:t>
            </a:r>
            <a:endParaRPr kumimoji="0" lang="en-US" sz="4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7"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1"/>
          <p:cNvSpPr txBox="1">
            <a:spLocks/>
          </p:cNvSpPr>
          <p:nvPr/>
        </p:nvSpPr>
        <p:spPr>
          <a:xfrm>
            <a:off x="457200" y="1524000"/>
            <a:ext cx="82296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5400" dirty="0"/>
              <a:t>Mark Conner in </a:t>
            </a:r>
            <a:r>
              <a:rPr lang="en-US" sz="5400" i="1" dirty="0"/>
              <a:t>Transforming Your Church </a:t>
            </a:r>
            <a:r>
              <a:rPr lang="en-US" sz="5400" dirty="0"/>
              <a:t>suggests four areas of outreach.</a:t>
            </a:r>
            <a:endParaRPr kumimoji="0" lang="en-US" sz="5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6000" dirty="0"/>
              <a:t>1. Inside the Church</a:t>
            </a:r>
          </a:p>
        </p:txBody>
      </p:sp>
      <p:sp>
        <p:nvSpPr>
          <p:cNvPr id="8" name="Content Placeholder 21"/>
          <p:cNvSpPr txBox="1">
            <a:spLocks/>
          </p:cNvSpPr>
          <p:nvPr/>
        </p:nvSpPr>
        <p:spPr>
          <a:xfrm>
            <a:off x="304799" y="21367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600" dirty="0">
                <a:solidFill>
                  <a:schemeClr val="bg1"/>
                </a:solidFill>
                <a:effectLst>
                  <a:outerShdw blurRad="50800" dist="38100" dir="2700000">
                    <a:srgbClr val="000000">
                      <a:alpha val="43000"/>
                    </a:srgbClr>
                  </a:outerShdw>
                </a:effectLst>
              </a:rPr>
              <a:t>Many people visit our church meetings.</a:t>
            </a:r>
            <a:endParaRPr kumimoji="0" lang="en-US" sz="36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0" name="Content Placeholder 21"/>
          <p:cNvSpPr txBox="1">
            <a:spLocks/>
          </p:cNvSpPr>
          <p:nvPr/>
        </p:nvSpPr>
        <p:spPr>
          <a:xfrm>
            <a:off x="304800" y="29749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600" dirty="0">
                <a:solidFill>
                  <a:srgbClr val="FFFFFF"/>
                </a:solidFill>
              </a:rPr>
              <a:t>How these people are treated will have a big impact on whether or not they become converted.</a:t>
            </a:r>
            <a:endParaRPr kumimoji="0" lang="en-US" sz="36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6000" dirty="0"/>
              <a:t>2. Friends</a:t>
            </a:r>
          </a:p>
        </p:txBody>
      </p:sp>
      <p:sp>
        <p:nvSpPr>
          <p:cNvPr id="8" name="Content Placeholder 21"/>
          <p:cNvSpPr txBox="1">
            <a:spLocks/>
          </p:cNvSpPr>
          <p:nvPr/>
        </p:nvSpPr>
        <p:spPr>
          <a:xfrm>
            <a:off x="304799" y="16795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Each Christian has a network of friends and contacts that do not yet know the Lord.</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0" name="Content Placeholder 21"/>
          <p:cNvSpPr txBox="1">
            <a:spLocks/>
          </p:cNvSpPr>
          <p:nvPr/>
        </p:nvSpPr>
        <p:spPr>
          <a:xfrm>
            <a:off x="304800" y="25908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The longer we are Christians the more we isolate ourselves from friendships outside of the church.</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7" name="Content Placeholder 21"/>
          <p:cNvSpPr txBox="1">
            <a:spLocks/>
          </p:cNvSpPr>
          <p:nvPr/>
        </p:nvSpPr>
        <p:spPr>
          <a:xfrm>
            <a:off x="304800" y="35845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You can reach certain people others cannot reach. Nine out of ten people come to Christ as a direct result of relationships.</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1" name="Content Placeholder 21"/>
          <p:cNvSpPr txBox="1">
            <a:spLocks/>
          </p:cNvSpPr>
          <p:nvPr/>
        </p:nvSpPr>
        <p:spPr>
          <a:xfrm>
            <a:off x="304800" y="49530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effectLst>
                  <a:outerShdw blurRad="50800" dist="38100" dir="2700000">
                    <a:srgbClr val="000000">
                      <a:alpha val="43000"/>
                    </a:srgbClr>
                  </a:outerShdw>
                </a:effectLst>
              </a:rPr>
              <a:t>Studies show that many people leaving the church do so because they cannot find a friend in the congregation.</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P spid="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6000" dirty="0"/>
              <a:t>3. Community</a:t>
            </a:r>
          </a:p>
        </p:txBody>
      </p:sp>
      <p:sp>
        <p:nvSpPr>
          <p:cNvPr id="8" name="Content Placeholder 21"/>
          <p:cNvSpPr txBox="1">
            <a:spLocks/>
          </p:cNvSpPr>
          <p:nvPr/>
        </p:nvSpPr>
        <p:spPr>
          <a:xfrm>
            <a:off x="304799" y="22129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600" dirty="0">
                <a:solidFill>
                  <a:srgbClr val="FFFFFF"/>
                </a:solidFill>
              </a:rPr>
              <a:t>The great commission is to “go.” We must go to our community.</a:t>
            </a:r>
            <a:endParaRPr kumimoji="0" lang="en-US" sz="36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10" name="Content Placeholder 21"/>
          <p:cNvSpPr txBox="1">
            <a:spLocks/>
          </p:cNvSpPr>
          <p:nvPr/>
        </p:nvSpPr>
        <p:spPr>
          <a:xfrm>
            <a:off x="304800" y="36607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4000" dirty="0">
                <a:solidFill>
                  <a:srgbClr val="FFFFFF"/>
                </a:solidFill>
              </a:rPr>
              <a:t>It is our harvest field right at our doorsteps.</a:t>
            </a:r>
            <a:endParaRPr kumimoji="0" lang="en-US" sz="4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6000" dirty="0"/>
              <a:t>4. World</a:t>
            </a:r>
          </a:p>
        </p:txBody>
      </p:sp>
      <p:sp>
        <p:nvSpPr>
          <p:cNvPr id="8" name="Content Placeholder 21"/>
          <p:cNvSpPr txBox="1">
            <a:spLocks/>
          </p:cNvSpPr>
          <p:nvPr/>
        </p:nvSpPr>
        <p:spPr>
          <a:xfrm>
            <a:off x="304799" y="16764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rPr>
              <a:t>We are to go into the entire world and preach the gospel to every creature.</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5486400" y="-76200"/>
            <a:ext cx="3403696" cy="369332"/>
          </a:xfrm>
          <a:prstGeom prst="rect">
            <a:avLst/>
          </a:prstGeom>
          <a:noFill/>
        </p:spPr>
        <p:txBody>
          <a:bodyPr wrap="none" rtlCol="0">
            <a:spAutoFit/>
          </a:bodyPr>
          <a:lstStyle/>
          <a:p>
            <a:pPr lvl="0"/>
            <a:r>
              <a:rPr lang="en-US" dirty="0"/>
              <a:t>Lesson Six: Who to Evangelize?</a:t>
            </a:r>
          </a:p>
          <a:p>
            <a:endParaRPr lang="en-US" dirty="0"/>
          </a:p>
        </p:txBody>
      </p:sp>
      <p:sp>
        <p:nvSpPr>
          <p:cNvPr id="7" name="Content Placeholder 21"/>
          <p:cNvSpPr txBox="1">
            <a:spLocks/>
          </p:cNvSpPr>
          <p:nvPr/>
        </p:nvSpPr>
        <p:spPr>
          <a:xfrm>
            <a:off x="304800" y="25939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rPr>
              <a:t>This includes people often forgotten or overlooked—the poor, crippled, lame, and blind (Luke 14:12- 14).</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1" name="Content Placeholder 21"/>
          <p:cNvSpPr txBox="1">
            <a:spLocks/>
          </p:cNvSpPr>
          <p:nvPr/>
        </p:nvSpPr>
        <p:spPr>
          <a:xfrm>
            <a:off x="304800" y="3810000"/>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solidFill>
                  <a:srgbClr val="FFFFFF"/>
                </a:solidFill>
              </a:rPr>
              <a:t>Add to this list drunkards, prostitutes, drug users, AIDS patients, and derelicts. They will come with their problems, but Jesus is the answer.</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12" name="Content Placeholder 21"/>
          <p:cNvSpPr txBox="1">
            <a:spLocks/>
          </p:cNvSpPr>
          <p:nvPr/>
        </p:nvSpPr>
        <p:spPr>
          <a:xfrm>
            <a:off x="304800" y="5184775"/>
            <a:ext cx="8486449"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3600" dirty="0">
                <a:solidFill>
                  <a:srgbClr val="FFFFFF"/>
                </a:solidFill>
                <a:effectLst>
                  <a:outerShdw blurRad="50800" dist="38100" dir="2700000">
                    <a:srgbClr val="000000">
                      <a:alpha val="43000"/>
                    </a:srgbClr>
                  </a:outerShdw>
                </a:effectLst>
              </a:rPr>
              <a:t>His desire is that His house will be full (Luke 14:23).</a:t>
            </a:r>
            <a:endParaRPr kumimoji="0" lang="en-US" sz="36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7" grpId="0"/>
      <p:bldP spid="11" grpId="0"/>
      <p:bldP spid="1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1759</TotalTime>
  <Words>1776</Words>
  <Application>Microsoft Macintosh PowerPoint</Application>
  <PresentationFormat>On-screen Show (4:3)</PresentationFormat>
  <Paragraphs>130</Paragraphs>
  <Slides>23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Book Antiqua</vt:lpstr>
      <vt:lpstr>Calibri</vt:lpstr>
      <vt:lpstr>Courier New</vt:lpstr>
      <vt:lpstr>Helvetica</vt:lpstr>
      <vt:lpstr>Impact</vt:lpstr>
      <vt:lpstr>Rockwell</vt:lpstr>
      <vt:lpstr>Wingdings 2</vt:lpstr>
      <vt:lpstr>Habitat</vt:lpstr>
      <vt:lpstr>Evangelism 1</vt:lpstr>
      <vt:lpstr>PowerPoint Presentation</vt:lpstr>
      <vt:lpstr>PowerPoint Presentation</vt:lpstr>
      <vt:lpstr>PowerPoint Presentation</vt:lpstr>
      <vt:lpstr>PowerPoint Presentation</vt:lpstr>
      <vt:lpstr>1. Inside the Church</vt:lpstr>
      <vt:lpstr>2. Friends</vt:lpstr>
      <vt:lpstr>3. Community</vt:lpstr>
      <vt:lpstr>4. World</vt:lpstr>
      <vt:lpstr>PowerPoint Presentation</vt:lpstr>
      <vt:lpstr>PowerPoint Presentation</vt:lpstr>
      <vt:lpstr>PowerPoint Presentation</vt:lpstr>
      <vt:lpstr>PowerPoint Presentation</vt:lpstr>
      <vt:lpstr>McQuilkin provides five answers to the question, “How come?”</vt:lpstr>
      <vt:lpstr>McQuilkin provides five answers to the question, “How come?”</vt:lpstr>
      <vt:lpstr>PowerPoint Presentation</vt:lpstr>
      <vt:lpstr>Who Needs to Be Reached?</vt:lpstr>
      <vt:lpstr>1. Sinners</vt:lpstr>
      <vt:lpstr>1. Sinners</vt:lpstr>
      <vt:lpstr>1. Sinners</vt:lpstr>
      <vt:lpstr>1. Sinners</vt:lpstr>
      <vt:lpstr>2. God-fearers</vt:lpstr>
      <vt:lpstr>3. Backsliders</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181</cp:revision>
  <dcterms:created xsi:type="dcterms:W3CDTF">2010-07-06T15:27:28Z</dcterms:created>
  <dcterms:modified xsi:type="dcterms:W3CDTF">2018-02-09T20:56:43Z</dcterms:modified>
</cp:coreProperties>
</file>