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6" r:id="rId2"/>
    <p:sldId id="297" r:id="rId3"/>
    <p:sldId id="299" r:id="rId4"/>
    <p:sldId id="353" r:id="rId5"/>
    <p:sldId id="354" r:id="rId6"/>
    <p:sldId id="355" r:id="rId7"/>
    <p:sldId id="357" r:id="rId8"/>
    <p:sldId id="358" r:id="rId9"/>
    <p:sldId id="359" r:id="rId10"/>
    <p:sldId id="360" r:id="rId11"/>
    <p:sldId id="361" r:id="rId12"/>
    <p:sldId id="337" r:id="rId13"/>
    <p:sldId id="362" r:id="rId14"/>
    <p:sldId id="363" r:id="rId15"/>
    <p:sldId id="364" r:id="rId16"/>
    <p:sldId id="365" r:id="rId17"/>
    <p:sldId id="366" r:id="rId18"/>
    <p:sldId id="367" r:id="rId19"/>
    <p:sldId id="368" r:id="rId20"/>
    <p:sldId id="369" r:id="rId21"/>
    <p:sldId id="370" r:id="rId22"/>
    <p:sldId id="371" r:id="rId23"/>
    <p:sldId id="372" r:id="rId24"/>
    <p:sldId id="373" r:id="rId25"/>
    <p:sldId id="374"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613E"/>
    <a:srgbClr val="458552"/>
    <a:srgbClr val="458653"/>
    <a:srgbClr val="ECB128"/>
    <a:srgbClr val="EFB228"/>
    <a:srgbClr val="EEAA26"/>
    <a:srgbClr val="E3881E"/>
    <a:srgbClr val="045D2B"/>
    <a:srgbClr val="0F3423"/>
    <a:srgbClr val="2559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571999" y="5160814"/>
            <a:ext cx="4571997"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Seven: Who Evangelizes?</a:t>
            </a:r>
          </a:p>
        </p:txBody>
      </p:sp>
      <p:sp>
        <p:nvSpPr>
          <p:cNvPr id="7" name="Title 1"/>
          <p:cNvSpPr txBox="1">
            <a:spLocks/>
          </p:cNvSpPr>
          <p:nvPr/>
        </p:nvSpPr>
        <p:spPr>
          <a:xfrm>
            <a:off x="533400" y="11430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endParaRPr kumimoji="0" lang="en-US" sz="7200" b="0" i="0" u="none" strike="noStrike" kern="1200" cap="none" spc="0" normalizeH="0" baseline="0" noProof="0" dirty="0">
              <a:ln>
                <a:noFill/>
              </a:ln>
              <a:solidFill>
                <a:schemeClr val="tx1"/>
              </a:solidFill>
              <a:effectLst/>
              <a:uLnTx/>
              <a:uFillTx/>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1" name="Content Placeholder 21"/>
          <p:cNvSpPr txBox="1">
            <a:spLocks/>
          </p:cNvSpPr>
          <p:nvPr/>
        </p:nvSpPr>
        <p:spPr>
          <a:xfrm>
            <a:off x="304800" y="35083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t>We are called to be the ambassador for the King of kings. We have been commissioned as His personal representatives.</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17" name="Group 16"/>
          <p:cNvGrpSpPr/>
          <p:nvPr/>
        </p:nvGrpSpPr>
        <p:grpSpPr>
          <a:xfrm>
            <a:off x="304799" y="1828800"/>
            <a:ext cx="8486450" cy="1676400"/>
            <a:chOff x="304799" y="1828800"/>
            <a:chExt cx="8486450" cy="1676400"/>
          </a:xfrm>
        </p:grpSpPr>
        <p:sp>
          <p:nvSpPr>
            <p:cNvPr id="8" name="Content Placeholder 21"/>
            <p:cNvSpPr txBox="1">
              <a:spLocks/>
            </p:cNvSpPr>
            <p:nvPr/>
          </p:nvSpPr>
          <p:spPr>
            <a:xfrm>
              <a:off x="304799" y="1828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AMBASSADOR:</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3" name="Group 16"/>
            <p:cNvGrpSpPr/>
            <p:nvPr/>
          </p:nvGrpSpPr>
          <p:grpSpPr>
            <a:xfrm>
              <a:off x="457200" y="30480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2" name="Content Placeholder 21"/>
            <p:cNvSpPr txBox="1">
              <a:spLocks/>
            </p:cNvSpPr>
            <p:nvPr/>
          </p:nvSpPr>
          <p:spPr>
            <a:xfrm>
              <a:off x="304800" y="24384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rgbClr val="FFFFFF"/>
                  </a:solidFill>
                </a:rPr>
                <a:t>(2 Corinthians 5:11-6:10)</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1" name="Content Placeholder 21"/>
          <p:cNvSpPr txBox="1">
            <a:spLocks/>
          </p:cNvSpPr>
          <p:nvPr/>
        </p:nvSpPr>
        <p:spPr>
          <a:xfrm>
            <a:off x="304800" y="35083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We need to hate sin, but love sinners. Jesus loved people and spent time with them (Luke 22:37). Jesus ate in the home of sinners, witnessed to the Samaritan woman, and spent time with Mary Magdalene. </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18" name="Group 17"/>
          <p:cNvGrpSpPr/>
          <p:nvPr/>
        </p:nvGrpSpPr>
        <p:grpSpPr>
          <a:xfrm>
            <a:off x="304799" y="1828800"/>
            <a:ext cx="8486450" cy="1676400"/>
            <a:chOff x="304799" y="1828800"/>
            <a:chExt cx="8486450" cy="1676400"/>
          </a:xfrm>
        </p:grpSpPr>
        <p:sp>
          <p:nvSpPr>
            <p:cNvPr id="8" name="Content Placeholder 21"/>
            <p:cNvSpPr txBox="1">
              <a:spLocks/>
            </p:cNvSpPr>
            <p:nvPr/>
          </p:nvSpPr>
          <p:spPr>
            <a:xfrm>
              <a:off x="304799" y="1828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FRIEND:</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3" name="Group 16"/>
            <p:cNvGrpSpPr/>
            <p:nvPr/>
          </p:nvGrpSpPr>
          <p:grpSpPr>
            <a:xfrm>
              <a:off x="457200" y="30480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2" name="Content Placeholder 21"/>
            <p:cNvSpPr txBox="1">
              <a:spLocks/>
            </p:cNvSpPr>
            <p:nvPr/>
          </p:nvSpPr>
          <p:spPr>
            <a:xfrm>
              <a:off x="304800" y="24384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rgbClr val="FFFFFF"/>
                  </a:solidFill>
                </a:rPr>
                <a:t>(Matthew 11:19)</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sp>
        <p:nvSpPr>
          <p:cNvPr id="17" name="Content Placeholder 21"/>
          <p:cNvSpPr txBox="1">
            <a:spLocks/>
          </p:cNvSpPr>
          <p:nvPr/>
        </p:nvSpPr>
        <p:spPr>
          <a:xfrm>
            <a:off x="304800" y="50323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400" dirty="0"/>
              <a:t>Douglas Shaw in </a:t>
            </a:r>
            <a:r>
              <a:rPr lang="en-US" sz="2400" i="1" dirty="0"/>
              <a:t>Sharing Jesus </a:t>
            </a:r>
            <a:r>
              <a:rPr lang="en-US" sz="2400" dirty="0"/>
              <a:t>suggests His target audience for His strong love as the despised (Matthew 9:9-13), the depraved (Luke 19:1-10), and the deprived (Luke 4:18)</a:t>
            </a:r>
            <a:r>
              <a:rPr lang="en-US" sz="2400" i="1" dirty="0"/>
              <a:t>.</a:t>
            </a:r>
            <a:endParaRPr kumimoji="0" lang="en-US" sz="2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457200"/>
            <a:ext cx="7239000" cy="987425"/>
          </a:xfrm>
          <a:effectLst>
            <a:outerShdw blurRad="50800" dist="38100" dir="2700000">
              <a:srgbClr val="000000">
                <a:alpha val="43000"/>
              </a:srgbClr>
            </a:outerShdw>
          </a:effectLst>
        </p:spPr>
        <p:txBody>
          <a:bodyPr>
            <a:noAutofit/>
          </a:bodyPr>
          <a:lstStyle/>
          <a:p>
            <a:pPr algn="ctr">
              <a:buNone/>
            </a:pPr>
            <a:r>
              <a:rPr lang="en-US" sz="3000" dirty="0">
                <a:solidFill>
                  <a:schemeClr val="accent1"/>
                </a:solidFill>
              </a:rPr>
              <a:t>“Even if I were utterly selfish, I would choose, if I might, under God, to be a soul- winner; for never did I know perfect, overflowing, unutterable happiness of the purest and most ennobling order till I first heard of one who had sought and found the </a:t>
            </a:r>
            <a:r>
              <a:rPr lang="en-US" sz="3000" dirty="0" err="1">
                <a:solidFill>
                  <a:schemeClr val="accent1"/>
                </a:solidFill>
              </a:rPr>
              <a:t>Saviour</a:t>
            </a:r>
            <a:r>
              <a:rPr lang="en-US" sz="3000" dirty="0">
                <a:solidFill>
                  <a:schemeClr val="accent1"/>
                </a:solidFill>
              </a:rPr>
              <a:t> through my means. No young mother ever so rejoiced over her first-born child, no warrior was so exultant over a hard-won victory.”</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7" name="Text Placeholder 3"/>
          <p:cNvSpPr txBox="1">
            <a:spLocks/>
          </p:cNvSpPr>
          <p:nvPr/>
        </p:nvSpPr>
        <p:spPr>
          <a:xfrm>
            <a:off x="304800" y="293132"/>
            <a:ext cx="858331" cy="1444625"/>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8" name="Text Placeholder 3"/>
          <p:cNvSpPr txBox="1">
            <a:spLocks/>
          </p:cNvSpPr>
          <p:nvPr/>
        </p:nvSpPr>
        <p:spPr>
          <a:xfrm rot="10800000">
            <a:off x="7848600" y="4571999"/>
            <a:ext cx="858331" cy="16002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9" name="Content Placeholder 21"/>
          <p:cNvSpPr txBox="1">
            <a:spLocks/>
          </p:cNvSpPr>
          <p:nvPr/>
        </p:nvSpPr>
        <p:spPr>
          <a:xfrm>
            <a:off x="3733800" y="5867400"/>
            <a:ext cx="5313869" cy="5302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2000" dirty="0"/>
              <a:t>-Charles Spurgeon, in </a:t>
            </a:r>
            <a:r>
              <a:rPr lang="en-US" sz="2000" i="1" dirty="0"/>
              <a:t>Effective Evangelism</a:t>
            </a:r>
            <a:endParaRPr kumimoji="0" lang="en-US" sz="2000" b="0" i="0" u="none" strike="noStrike" kern="1200" cap="none" spc="0" normalizeH="0" baseline="0" noProof="0" dirty="0">
              <a:ln>
                <a:noFill/>
              </a:ln>
              <a:solidFill>
                <a:schemeClr val="accent1"/>
              </a:solidFill>
              <a:effectLst>
                <a:outerShdw blurRad="63500" dist="50800" dir="2700000" algn="tl" rotWithShape="0">
                  <a:prstClr val="black">
                    <a:alpha val="50000"/>
                  </a:prst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grpSp>
        <p:nvGrpSpPr>
          <p:cNvPr id="22" name="Group 21"/>
          <p:cNvGrpSpPr/>
          <p:nvPr/>
        </p:nvGrpSpPr>
        <p:grpSpPr>
          <a:xfrm>
            <a:off x="304800" y="1905000"/>
            <a:ext cx="8458200" cy="4343400"/>
            <a:chOff x="304800" y="1905000"/>
            <a:chExt cx="8458200" cy="4343400"/>
          </a:xfrm>
        </p:grpSpPr>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609600" y="2057400"/>
              <a:ext cx="7785447" cy="1938992"/>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u="sng" dirty="0">
                  <a:solidFill>
                    <a:schemeClr val="bg1"/>
                  </a:solidFill>
                </a:rPr>
                <a:t> Passion for the Lost.</a:t>
              </a:r>
              <a:r>
                <a:rPr lang="en-US" sz="2400" dirty="0">
                  <a:solidFill>
                    <a:schemeClr val="bg1"/>
                  </a:solidFill>
                </a:rPr>
                <a:t> </a:t>
              </a:r>
              <a:r>
                <a:rPr lang="en-US" sz="2400" dirty="0"/>
                <a:t>God’s heart for the lost is a theme that runs throughout the Scriptures. Evangelists need to have an importation of God’s heartbeat for the lost. The motivation for evangelism must be, at the heart, a passion for souls and a desire to see souls saved.</a:t>
              </a:r>
              <a:endParaRPr lang="en-US" sz="2400" u="sng" dirty="0">
                <a:solidFill>
                  <a:schemeClr val="bg1"/>
                </a:solidFill>
              </a:endParaRPr>
            </a:p>
          </p:txBody>
        </p:sp>
      </p:grpSp>
      <p:sp>
        <p:nvSpPr>
          <p:cNvPr id="20" name="TextBox 19"/>
          <p:cNvSpPr txBox="1"/>
          <p:nvPr/>
        </p:nvSpPr>
        <p:spPr>
          <a:xfrm>
            <a:off x="609600" y="4122003"/>
            <a:ext cx="7785447"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u="sng" dirty="0">
                <a:solidFill>
                  <a:schemeClr val="bg1"/>
                </a:solidFill>
              </a:rPr>
              <a:t> Disciplined.</a:t>
            </a:r>
            <a:r>
              <a:rPr lang="en-US" sz="2400" dirty="0">
                <a:solidFill>
                  <a:schemeClr val="bg1"/>
                </a:solidFill>
              </a:rPr>
              <a:t> </a:t>
            </a:r>
            <a:r>
              <a:rPr lang="en-US" sz="2400" dirty="0"/>
              <a:t>He has a call and is a man of prayer and fasting.</a:t>
            </a:r>
            <a:endParaRPr lang="en-US" sz="2400" u="sng" dirty="0">
              <a:solidFill>
                <a:schemeClr val="bg1"/>
              </a:solidFill>
            </a:endParaRPr>
          </a:p>
        </p:txBody>
      </p:sp>
      <p:sp>
        <p:nvSpPr>
          <p:cNvPr id="21" name="TextBox 20"/>
          <p:cNvSpPr txBox="1"/>
          <p:nvPr/>
        </p:nvSpPr>
        <p:spPr>
          <a:xfrm>
            <a:off x="609600" y="5036403"/>
            <a:ext cx="7785447"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u="sng" dirty="0">
                <a:solidFill>
                  <a:schemeClr val="bg1"/>
                </a:solidFill>
              </a:rPr>
              <a:t> Prepared.</a:t>
            </a:r>
            <a:r>
              <a:rPr lang="en-US" sz="2400" dirty="0">
                <a:solidFill>
                  <a:schemeClr val="bg1"/>
                </a:solidFill>
              </a:rPr>
              <a:t> </a:t>
            </a:r>
            <a:r>
              <a:rPr lang="en-US" sz="2400" dirty="0"/>
              <a:t>Be instant in season and out of season (2 Timothy 4:2).</a:t>
            </a:r>
            <a:endParaRPr lang="en-US" sz="2400"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609600" y="1982212"/>
            <a:ext cx="7785447" cy="3046988"/>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Work.</a:t>
            </a:r>
            <a:r>
              <a:rPr lang="en-US" sz="2400" dirty="0">
                <a:solidFill>
                  <a:srgbClr val="FFFFFF"/>
                </a:solidFill>
              </a:rPr>
              <a:t> </a:t>
            </a:r>
            <a:r>
              <a:rPr lang="en-US" sz="2400" dirty="0"/>
              <a:t>“Do the work of an evangelist” (2 Timothy 4:5). Besides evangelizing the lost, the work includes equipping people to share their faith. Evangelists stir up a passion for the lost and help the church keep focused on the primary mission of the church. Through your witness, you will take souls to heaven with you. Through failure to witness, souls will be left to die in their sins.</a:t>
            </a:r>
            <a:endParaRPr lang="en-US" sz="2400" u="sng" dirty="0">
              <a:solidFill>
                <a:schemeClr val="bg1"/>
              </a:solidFill>
            </a:endParaRPr>
          </a:p>
        </p:txBody>
      </p:sp>
      <p:sp>
        <p:nvSpPr>
          <p:cNvPr id="21" name="TextBox 20"/>
          <p:cNvSpPr txBox="1"/>
          <p:nvPr/>
        </p:nvSpPr>
        <p:spPr>
          <a:xfrm>
            <a:off x="609600" y="4953000"/>
            <a:ext cx="7785447" cy="1200328"/>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Faith.</a:t>
            </a:r>
            <a:r>
              <a:rPr lang="en-US" sz="2400" dirty="0">
                <a:solidFill>
                  <a:srgbClr val="FFFFFF"/>
                </a:solidFill>
              </a:rPr>
              <a:t> </a:t>
            </a:r>
            <a:r>
              <a:rPr lang="en-US" sz="2400" dirty="0"/>
              <a:t>An evangelist should be convinced that when the gospel is preached, people will come to God (James 1:6-7).</a:t>
            </a:r>
            <a:endParaRPr lang="en-US" sz="2400"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609600" y="2023408"/>
            <a:ext cx="7785447" cy="1938992"/>
          </a:xfrm>
          <a:prstGeom prst="rect">
            <a:avLst/>
          </a:prstGeom>
          <a:noFill/>
          <a:effectLst>
            <a:outerShdw blurRad="50800" dist="38100" dir="2700000">
              <a:srgbClr val="000000">
                <a:alpha val="43000"/>
              </a:srgbClr>
            </a:outerShdw>
          </a:effectLst>
        </p:spPr>
        <p:txBody>
          <a:bodyPr wrap="square" rtlCol="0">
            <a:spAutoFit/>
          </a:bodyPr>
          <a:lstStyle/>
          <a:p>
            <a:pPr algn="ctr"/>
            <a:r>
              <a:rPr lang="en-US" sz="2400" dirty="0">
                <a:solidFill>
                  <a:srgbClr val="FFFFFF"/>
                </a:solidFill>
              </a:rPr>
              <a:t>It is important that we seek the lost, bring them to church and provide an evangelistic service for them. Altar calls should be a common occurrence in our services, giving sinners the opportunity to make peace with God.</a:t>
            </a:r>
            <a:endParaRPr lang="en-US" sz="2400" u="sng" dirty="0">
              <a:solidFill>
                <a:srgbClr val="FFFFFF"/>
              </a:solidFill>
            </a:endParaRPr>
          </a:p>
        </p:txBody>
      </p:sp>
      <p:sp>
        <p:nvSpPr>
          <p:cNvPr id="8" name="TextBox 7"/>
          <p:cNvSpPr txBox="1"/>
          <p:nvPr/>
        </p:nvSpPr>
        <p:spPr>
          <a:xfrm>
            <a:off x="609600" y="4038600"/>
            <a:ext cx="7785447" cy="1938992"/>
          </a:xfrm>
          <a:prstGeom prst="rect">
            <a:avLst/>
          </a:prstGeom>
          <a:noFill/>
          <a:effectLst>
            <a:outerShdw blurRad="50800" dist="38100" dir="2700000">
              <a:srgbClr val="000000">
                <a:alpha val="43000"/>
              </a:srgbClr>
            </a:outerShdw>
          </a:effectLst>
        </p:spPr>
        <p:txBody>
          <a:bodyPr wrap="square" rtlCol="0">
            <a:spAutoFit/>
          </a:bodyPr>
          <a:lstStyle/>
          <a:p>
            <a:pPr algn="ctr"/>
            <a:r>
              <a:rPr lang="en-US" sz="2400" dirty="0">
                <a:solidFill>
                  <a:srgbClr val="FFFFFF"/>
                </a:solidFill>
              </a:rPr>
              <a:t>Effective evangelists believe in the power of the gospel (Romans 1:16). They know that God’s word is cross-cultural and will work anywhere it is preached. They also believe in the power of the name of Jesus (Philippians 2:10;; Acts 3:16;; 4:12).</a:t>
            </a:r>
            <a:endParaRPr lang="en-US" sz="2400" u="sng"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609600" y="1982212"/>
            <a:ext cx="7785447" cy="2308324"/>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Burden.</a:t>
            </a:r>
            <a:r>
              <a:rPr lang="en-US" sz="2400" dirty="0">
                <a:solidFill>
                  <a:srgbClr val="FFFFFF"/>
                </a:solidFill>
              </a:rPr>
              <a:t> </a:t>
            </a:r>
            <a:r>
              <a:rPr lang="en-US" sz="2400" dirty="0"/>
              <a:t>It is difficult to teach someone to have a burden. It comes through prayer and seeking God’s will and loving the way He loves. The early church was consumed with a burden to affect their generation with the gospel. All Asia heard the Word within two years (Acts 19:10).</a:t>
            </a:r>
            <a:endParaRPr lang="en-US" sz="2400" u="sng" dirty="0">
              <a:solidFill>
                <a:schemeClr val="bg1"/>
              </a:solidFill>
            </a:endParaRPr>
          </a:p>
        </p:txBody>
      </p:sp>
      <p:sp>
        <p:nvSpPr>
          <p:cNvPr id="21" name="TextBox 20"/>
          <p:cNvSpPr txBox="1"/>
          <p:nvPr/>
        </p:nvSpPr>
        <p:spPr>
          <a:xfrm>
            <a:off x="609600" y="4343400"/>
            <a:ext cx="7785447"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Love People.</a:t>
            </a:r>
            <a:r>
              <a:rPr lang="en-US" sz="2400" dirty="0">
                <a:solidFill>
                  <a:srgbClr val="FFFFFF"/>
                </a:solidFill>
              </a:rPr>
              <a:t> </a:t>
            </a:r>
            <a:r>
              <a:rPr lang="en-US" sz="2400" dirty="0"/>
              <a:t>Evangelism is people business. People matter to God. They should matter to us too (Luke 4:18).</a:t>
            </a:r>
            <a:endParaRPr lang="en-US" sz="2400"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609600" y="1982212"/>
            <a:ext cx="7785447" cy="1569660"/>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Caring.</a:t>
            </a:r>
            <a:r>
              <a:rPr lang="en-US" sz="2400" dirty="0">
                <a:solidFill>
                  <a:srgbClr val="FFFFFF"/>
                </a:solidFill>
              </a:rPr>
              <a:t> </a:t>
            </a:r>
            <a:r>
              <a:rPr lang="en-US" sz="2400" dirty="0"/>
              <a:t>God cares about people. Each lost person that is found receives a heavenly party (Luke 15). It has often been said, “people don’t care how much you know until they know how much you care.”</a:t>
            </a:r>
            <a:endParaRPr lang="en-US" sz="2400" u="sng" dirty="0">
              <a:solidFill>
                <a:schemeClr val="bg1"/>
              </a:solidFill>
            </a:endParaRPr>
          </a:p>
        </p:txBody>
      </p:sp>
      <p:sp>
        <p:nvSpPr>
          <p:cNvPr id="21" name="TextBox 20"/>
          <p:cNvSpPr txBox="1"/>
          <p:nvPr/>
        </p:nvSpPr>
        <p:spPr>
          <a:xfrm>
            <a:off x="609600" y="3581400"/>
            <a:ext cx="7785447" cy="2308324"/>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Vision.</a:t>
            </a:r>
            <a:r>
              <a:rPr lang="en-US" sz="2400" dirty="0">
                <a:solidFill>
                  <a:srgbClr val="FFFFFF"/>
                </a:solidFill>
              </a:rPr>
              <a:t> </a:t>
            </a:r>
            <a:r>
              <a:rPr lang="en-US" sz="2400" dirty="0"/>
              <a:t>Jesus announced His purpose in coming to mankind, “to seek and to save that which was lost” (Luke 19:10). We would do well to have the same vision. Evangelists realize that soul winning is their main business. (It should be the main pursuit of every Christian.) </a:t>
            </a:r>
            <a:endParaRPr lang="en-US" sz="2400"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09600" y="1982212"/>
            <a:ext cx="7785447" cy="1200328"/>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Patience.</a:t>
            </a:r>
            <a:r>
              <a:rPr lang="en-US" sz="2400" dirty="0">
                <a:solidFill>
                  <a:srgbClr val="FFFFFF"/>
                </a:solidFill>
              </a:rPr>
              <a:t> </a:t>
            </a:r>
            <a:r>
              <a:rPr lang="en-US" sz="2400" dirty="0"/>
              <a:t>This is one of the most outstanding characteristics of an evangelist (Luke 21:19;; Galatians 6:9). He never gives up.</a:t>
            </a:r>
            <a:endParaRPr lang="en-US" sz="2400" u="sng" dirty="0">
              <a:solidFill>
                <a:schemeClr val="bg1"/>
              </a:solidFill>
            </a:endParaRPr>
          </a:p>
        </p:txBody>
      </p:sp>
      <p:sp>
        <p:nvSpPr>
          <p:cNvPr id="9" name="TextBox 8"/>
          <p:cNvSpPr txBox="1"/>
          <p:nvPr/>
        </p:nvSpPr>
        <p:spPr>
          <a:xfrm>
            <a:off x="609600" y="3219272"/>
            <a:ext cx="7785447" cy="1569660"/>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Study.</a:t>
            </a:r>
            <a:r>
              <a:rPr lang="en-US" sz="2400" dirty="0">
                <a:solidFill>
                  <a:srgbClr val="FFFFFF"/>
                </a:solidFill>
              </a:rPr>
              <a:t> </a:t>
            </a:r>
            <a:r>
              <a:rPr lang="en-US" sz="2400" dirty="0"/>
              <a:t>An evangelist is self- disciplined. He becomes more effective through Bible study (2 Timothy 2:15). He also studies church growth principles and evangelism methods.</a:t>
            </a:r>
            <a:endParaRPr lang="en-US" sz="2400" u="sng" dirty="0">
              <a:solidFill>
                <a:schemeClr val="bg1"/>
              </a:solidFill>
            </a:endParaRPr>
          </a:p>
        </p:txBody>
      </p:sp>
      <p:sp>
        <p:nvSpPr>
          <p:cNvPr id="10" name="TextBox 9"/>
          <p:cNvSpPr txBox="1"/>
          <p:nvPr/>
        </p:nvSpPr>
        <p:spPr>
          <a:xfrm>
            <a:off x="609600" y="4743272"/>
            <a:ext cx="7785447" cy="1200328"/>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Self-Encouraged.</a:t>
            </a:r>
            <a:r>
              <a:rPr lang="en-US" sz="2400" dirty="0">
                <a:solidFill>
                  <a:srgbClr val="FFFFFF"/>
                </a:solidFill>
              </a:rPr>
              <a:t> </a:t>
            </a:r>
            <a:r>
              <a:rPr lang="en-US" sz="2400" dirty="0"/>
              <a:t>(1 Samuel 30:6). Discouraging times will come when the evangelist will need to encourage himself in the Lord.</a:t>
            </a:r>
            <a:endParaRPr lang="en-US" sz="2400"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09600" y="1982212"/>
            <a:ext cx="7785447" cy="1200328"/>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Innovative.</a:t>
            </a:r>
            <a:r>
              <a:rPr lang="en-US" sz="2400" dirty="0">
                <a:solidFill>
                  <a:srgbClr val="FFFFFF"/>
                </a:solidFill>
              </a:rPr>
              <a:t> </a:t>
            </a:r>
            <a:r>
              <a:rPr lang="en-US" sz="2400" dirty="0"/>
              <a:t>Willing to try new methods and be creative. The evangelist is constantly searching for new and effective methods of winning souls.</a:t>
            </a:r>
            <a:endParaRPr lang="en-US" sz="2400" u="sng" dirty="0">
              <a:solidFill>
                <a:schemeClr val="bg1"/>
              </a:solidFill>
            </a:endParaRPr>
          </a:p>
        </p:txBody>
      </p:sp>
      <p:sp>
        <p:nvSpPr>
          <p:cNvPr id="9" name="TextBox 8"/>
          <p:cNvSpPr txBox="1"/>
          <p:nvPr/>
        </p:nvSpPr>
        <p:spPr>
          <a:xfrm>
            <a:off x="609600" y="3219272"/>
            <a:ext cx="7785447"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Time.</a:t>
            </a:r>
            <a:r>
              <a:rPr lang="en-US" sz="2400" dirty="0">
                <a:solidFill>
                  <a:srgbClr val="FFFFFF"/>
                </a:solidFill>
              </a:rPr>
              <a:t> </a:t>
            </a:r>
            <a:r>
              <a:rPr lang="en-US" sz="2400" dirty="0"/>
              <a:t>The evangelist gives priority time to soul winning.</a:t>
            </a:r>
            <a:endParaRPr lang="en-US" sz="2400" u="sng" dirty="0">
              <a:solidFill>
                <a:schemeClr val="bg1"/>
              </a:solidFill>
            </a:endParaRPr>
          </a:p>
        </p:txBody>
      </p:sp>
      <p:sp>
        <p:nvSpPr>
          <p:cNvPr id="10" name="TextBox 9"/>
          <p:cNvSpPr txBox="1"/>
          <p:nvPr/>
        </p:nvSpPr>
        <p:spPr>
          <a:xfrm>
            <a:off x="609600" y="4114800"/>
            <a:ext cx="7785447"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Committed.</a:t>
            </a:r>
            <a:r>
              <a:rPr lang="en-US" sz="2400" dirty="0">
                <a:solidFill>
                  <a:srgbClr val="FFFFFF"/>
                </a:solidFill>
              </a:rPr>
              <a:t> </a:t>
            </a:r>
            <a:r>
              <a:rPr lang="en-US" sz="2400" dirty="0"/>
              <a:t>The following was found among a young African pastor’s papers after he was martyred.</a:t>
            </a:r>
            <a:endParaRPr lang="en-US" sz="2400"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1831975"/>
            <a:ext cx="7239000" cy="987425"/>
          </a:xfrm>
          <a:effectLst>
            <a:outerShdw blurRad="50800" dist="38100" dir="2700000">
              <a:srgbClr val="000000">
                <a:alpha val="43000"/>
              </a:srgbClr>
            </a:outerShdw>
          </a:effectLst>
        </p:spPr>
        <p:txBody>
          <a:bodyPr>
            <a:noAutofit/>
          </a:bodyPr>
          <a:lstStyle/>
          <a:p>
            <a:pPr algn="ctr">
              <a:buNone/>
            </a:pPr>
            <a:r>
              <a:rPr lang="en-US" sz="4800" dirty="0"/>
              <a:t>“As my Father hath sent me, even so send I you.”</a:t>
            </a:r>
          </a:p>
          <a:p>
            <a:pPr algn="ctr">
              <a:buNone/>
            </a:pPr>
            <a:r>
              <a:rPr lang="en-US" sz="4800" dirty="0"/>
              <a:t>(John 20:21)</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304799" y="293132"/>
            <a:ext cx="8382002" cy="987425"/>
          </a:xfrm>
          <a:effectLst>
            <a:outerShdw blurRad="50800" dist="38100" dir="2700000">
              <a:srgbClr val="000000">
                <a:alpha val="43000"/>
              </a:srgbClr>
            </a:outerShdw>
          </a:effectLst>
        </p:spPr>
        <p:txBody>
          <a:bodyPr>
            <a:noAutofit/>
          </a:bodyPr>
          <a:lstStyle/>
          <a:p>
            <a:pPr>
              <a:buNone/>
            </a:pPr>
            <a:r>
              <a:rPr lang="en-US" dirty="0"/>
              <a:t>	“I am part of the fellowship of the unashamed. I have Holy Spirit power. The die has been cast. I have stepped over the line. The decision has been made. I am a disciple of His and I won’t look back, let up, slow down, back away, or be still. </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7" name="Text Placeholder 3"/>
          <p:cNvSpPr txBox="1">
            <a:spLocks/>
          </p:cNvSpPr>
          <p:nvPr/>
        </p:nvSpPr>
        <p:spPr>
          <a:xfrm>
            <a:off x="0" y="79375"/>
            <a:ext cx="858331" cy="1444625"/>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10" name="Content Placeholder 21"/>
          <p:cNvSpPr txBox="1">
            <a:spLocks/>
          </p:cNvSpPr>
          <p:nvPr/>
        </p:nvSpPr>
        <p:spPr>
          <a:xfrm>
            <a:off x="304800" y="2212975"/>
            <a:ext cx="8382001"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pPr>
            <a:r>
              <a:rPr lang="en-US" sz="2400" dirty="0">
                <a:solidFill>
                  <a:srgbClr val="FFFFFF"/>
                </a:solidFill>
                <a:effectLst>
                  <a:outerShdw blurRad="63500" dist="50800" dir="2700000">
                    <a:srgbClr val="000000">
                      <a:alpha val="50000"/>
                    </a:srgbClr>
                  </a:outerShdw>
                </a:effectLst>
              </a:rPr>
              <a:t>	My past is redeemed. My present makes sense. My future is secure. I am done and finished with low living, sight walking, small planning, smooth knees, colorless dreams, tamed visions, mundane talking, cheap living, and dwarfed goals.</a:t>
            </a:r>
            <a:endParaRPr kumimoji="0" lang="en-US" sz="2400" b="0" i="0" u="none" strike="noStrike" kern="1200" cap="none" spc="0" normalizeH="0" baseline="0" noProof="0" dirty="0">
              <a:ln>
                <a:noFill/>
              </a:ln>
              <a:solidFill>
                <a:srgbClr val="FFFFFF"/>
              </a:solidFill>
              <a:effectLst>
                <a:outerShdw blurRad="63500" dist="50800" dir="2700000">
                  <a:srgbClr val="000000">
                    <a:alpha val="50000"/>
                  </a:srgbClr>
                </a:outerShdw>
              </a:effectLst>
              <a:uLnTx/>
              <a:uFillTx/>
              <a:latin typeface="+mn-lt"/>
              <a:ea typeface="+mn-ea"/>
              <a:cs typeface="+mn-cs"/>
            </a:endParaRPr>
          </a:p>
        </p:txBody>
      </p:sp>
      <p:sp>
        <p:nvSpPr>
          <p:cNvPr id="11" name="Content Placeholder 21"/>
          <p:cNvSpPr txBox="1">
            <a:spLocks/>
          </p:cNvSpPr>
          <p:nvPr/>
        </p:nvSpPr>
        <p:spPr>
          <a:xfrm>
            <a:off x="304800" y="4191000"/>
            <a:ext cx="8382001" cy="987425"/>
          </a:xfrm>
          <a:prstGeom prst="rect">
            <a:avLst/>
          </a:prstGeom>
          <a:effectLst>
            <a:outerShdw blurRad="63500" dist="50800" dir="2700000">
              <a:srgbClr val="000000">
                <a:alpha val="50000"/>
              </a:srgbClr>
            </a:outerShdw>
          </a:effectLst>
        </p:spPr>
        <p:txBody>
          <a:bodyPr vert="horz" lIns="91440" tIns="45720" rIns="91440" bIns="45720" rtlCol="0">
            <a:noAutofit/>
          </a:bodyPr>
          <a:lstStyle/>
          <a:p>
            <a:pPr marL="342900" lvl="0" indent="-342900" defTabSz="914400">
              <a:spcBef>
                <a:spcPts val="2000"/>
              </a:spcBef>
            </a:pPr>
            <a:r>
              <a:rPr lang="en-US" sz="2400" dirty="0">
                <a:solidFill>
                  <a:srgbClr val="FFFFFF"/>
                </a:solidFill>
                <a:effectLst>
                  <a:outerShdw blurRad="63500" dist="50800" dir="2700000">
                    <a:srgbClr val="000000">
                      <a:alpha val="50000"/>
                    </a:srgbClr>
                  </a:outerShdw>
                </a:effectLst>
              </a:rPr>
              <a:t>	“I no longer need preeminence, prosperity, position, promotions, plaudits, or popularity. I don’t have to be right, or first, tops, recognized, praised, or rewarded. I live by faith, lean on His presence, walk by patience, lift by prayer, and labor by Holy Spirit power.</a:t>
            </a:r>
            <a:endParaRPr kumimoji="0" lang="en-US" sz="2400" b="0" i="0" u="none" strike="noStrike" kern="1200" cap="none" spc="0" normalizeH="0" baseline="0" noProof="0" dirty="0">
              <a:ln>
                <a:noFill/>
              </a:ln>
              <a:solidFill>
                <a:srgbClr val="FFFFFF"/>
              </a:solidFill>
              <a:effectLst>
                <a:outerShdw blurRad="63500" dist="50800" dir="2700000">
                  <a:srgbClr val="000000">
                    <a:alpha val="50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20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fade">
                                      <p:cBhvr>
                                        <p:cTn id="17"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10" grpId="0" build="p"/>
      <p:bldP spid="1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304800" y="2209800"/>
            <a:ext cx="8534400" cy="987425"/>
          </a:xfrm>
          <a:effectLst>
            <a:outerShdw blurRad="50800" dist="38100" dir="2700000">
              <a:srgbClr val="000000">
                <a:alpha val="43000"/>
              </a:srgbClr>
            </a:outerShdw>
          </a:effectLst>
        </p:spPr>
        <p:txBody>
          <a:bodyPr>
            <a:noAutofit/>
          </a:bodyPr>
          <a:lstStyle/>
          <a:p>
            <a:pPr>
              <a:buNone/>
            </a:pPr>
            <a:r>
              <a:rPr lang="en-US" dirty="0">
                <a:solidFill>
                  <a:srgbClr val="FFFFFF"/>
                </a:solidFill>
              </a:rPr>
              <a:t>	I will not flinch in the face of sacrifice or hesitate in the presence of the adversary. I will not negotiate at the table of the enemy, ponder at the pool of popularity, or meander in the maze of mediocrity.</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8" name="Text Placeholder 3"/>
          <p:cNvSpPr txBox="1">
            <a:spLocks/>
          </p:cNvSpPr>
          <p:nvPr/>
        </p:nvSpPr>
        <p:spPr>
          <a:xfrm rot="10800000">
            <a:off x="8534400" y="4876800"/>
            <a:ext cx="533400" cy="16002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10" name="Content Placeholder 21"/>
          <p:cNvSpPr txBox="1">
            <a:spLocks/>
          </p:cNvSpPr>
          <p:nvPr/>
        </p:nvSpPr>
        <p:spPr>
          <a:xfrm>
            <a:off x="304800" y="3657600"/>
            <a:ext cx="85344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defTabSz="914400">
              <a:spcBef>
                <a:spcPts val="2000"/>
              </a:spcBef>
            </a:pPr>
            <a:r>
              <a:rPr lang="en-US" sz="2400" dirty="0">
                <a:solidFill>
                  <a:srgbClr val="FFFFFF"/>
                </a:solidFill>
                <a:effectLst>
                  <a:outerShdw blurRad="63500" dist="50800" dir="2700000">
                    <a:srgbClr val="000000">
                      <a:alpha val="50000"/>
                    </a:srgbClr>
                  </a:outerShdw>
                </a:effectLst>
              </a:rPr>
              <a:t>	I won’t give up, shut up or let up until I have stayed up, stored up, prayed up, paid up, and preached up for the cause of Christ.</a:t>
            </a:r>
            <a:endParaRPr kumimoji="0" lang="en-US" sz="2400" b="0" i="0" u="none" strike="noStrike" kern="1200" cap="none" spc="0" normalizeH="0" baseline="0" noProof="0" dirty="0">
              <a:ln>
                <a:noFill/>
              </a:ln>
              <a:solidFill>
                <a:srgbClr val="FFFFFF"/>
              </a:solidFill>
              <a:effectLst>
                <a:outerShdw blurRad="63500" dist="50800" dir="2700000">
                  <a:srgbClr val="000000">
                    <a:alpha val="50000"/>
                  </a:srgbClr>
                </a:outerShdw>
              </a:effectLst>
              <a:uLnTx/>
              <a:uFillTx/>
              <a:latin typeface="+mn-lt"/>
              <a:ea typeface="+mn-ea"/>
              <a:cs typeface="+mn-cs"/>
            </a:endParaRPr>
          </a:p>
        </p:txBody>
      </p:sp>
      <p:sp>
        <p:nvSpPr>
          <p:cNvPr id="11" name="Content Placeholder 21"/>
          <p:cNvSpPr txBox="1">
            <a:spLocks/>
          </p:cNvSpPr>
          <p:nvPr/>
        </p:nvSpPr>
        <p:spPr>
          <a:xfrm>
            <a:off x="304800" y="4803775"/>
            <a:ext cx="8534400" cy="987425"/>
          </a:xfrm>
          <a:prstGeom prst="rect">
            <a:avLst/>
          </a:prstGeom>
          <a:effectLst>
            <a:outerShdw blurRad="63500" dist="50800" dir="2700000">
              <a:srgbClr val="000000">
                <a:alpha val="50000"/>
              </a:srgbClr>
            </a:outerShdw>
          </a:effectLst>
        </p:spPr>
        <p:txBody>
          <a:bodyPr vert="horz" lIns="91440" tIns="45720" rIns="91440" bIns="45720" rtlCol="0">
            <a:noAutofit/>
          </a:bodyPr>
          <a:lstStyle/>
          <a:p>
            <a:pPr marL="342900" lvl="0" indent="-342900" defTabSz="914400">
              <a:spcBef>
                <a:spcPts val="2000"/>
              </a:spcBef>
            </a:pPr>
            <a:r>
              <a:rPr lang="en-US" sz="2400" dirty="0">
                <a:solidFill>
                  <a:srgbClr val="FFFFFF"/>
                </a:solidFill>
                <a:effectLst>
                  <a:outerShdw blurRad="63500" dist="50800" dir="2700000">
                    <a:srgbClr val="000000">
                      <a:alpha val="50000"/>
                    </a:srgbClr>
                  </a:outerShdw>
                </a:effectLst>
              </a:rPr>
              <a:t>	I am a disciple of Jesus. I must give until I drop, preach until all know, and work until He comes. And when He does come for His own, He’ll have no problem recognizing me. My colors will be clear!”</a:t>
            </a:r>
            <a:endParaRPr kumimoji="0" lang="en-US" sz="2400" b="0" i="0" u="none" strike="noStrike" kern="1200" cap="none" spc="0" normalizeH="0" baseline="0" noProof="0" dirty="0">
              <a:ln>
                <a:noFill/>
              </a:ln>
              <a:solidFill>
                <a:srgbClr val="FFFFFF"/>
              </a:solidFill>
              <a:effectLst>
                <a:outerShdw blurRad="63500" dist="50800" dir="2700000">
                  <a:srgbClr val="000000">
                    <a:alpha val="50000"/>
                  </a:srgbClr>
                </a:outerShdw>
              </a:effectLst>
              <a:uLnTx/>
              <a:uFillTx/>
              <a:latin typeface="+mn-lt"/>
              <a:ea typeface="+mn-ea"/>
              <a:cs typeface="+mn-cs"/>
            </a:endParaRPr>
          </a:p>
        </p:txBody>
      </p:sp>
      <p:sp>
        <p:nvSpPr>
          <p:cNvPr id="14" name="Content Placeholder 21"/>
          <p:cNvSpPr txBox="1">
            <a:spLocks/>
          </p:cNvSpPr>
          <p:nvPr/>
        </p:nvSpPr>
        <p:spPr>
          <a:xfrm>
            <a:off x="304800" y="304800"/>
            <a:ext cx="8534400" cy="987425"/>
          </a:xfrm>
          <a:prstGeom prst="rect">
            <a:avLst/>
          </a:prstGeom>
          <a:effectLst>
            <a:outerShdw blurRad="63500" dist="50800" dir="2700000">
              <a:srgbClr val="000000">
                <a:alpha val="50000"/>
              </a:srgbClr>
            </a:outerShdw>
          </a:effectLst>
        </p:spPr>
        <p:txBody>
          <a:bodyPr vert="horz" lIns="91440" tIns="45720" rIns="91440" bIns="45720" rtlCol="0">
            <a:noAutofit/>
          </a:bodyPr>
          <a:lstStyle/>
          <a:p>
            <a:pPr marL="342900" lvl="0" indent="-342900" defTabSz="914400">
              <a:spcBef>
                <a:spcPts val="2000"/>
              </a:spcBef>
            </a:pPr>
            <a:r>
              <a:rPr lang="en-US" sz="2400" dirty="0">
                <a:solidFill>
                  <a:srgbClr val="FFFFFF"/>
                </a:solidFill>
                <a:effectLst>
                  <a:outerShdw blurRad="63500" dist="50800" dir="2700000">
                    <a:srgbClr val="000000">
                      <a:alpha val="50000"/>
                    </a:srgbClr>
                  </a:outerShdw>
                </a:effectLst>
              </a:rPr>
              <a:t>	My face is set. My gait is fast. My goal is heaven. My road may be narrow, my way rough, my companions few, but my guide is reliable and my mission is clear..</a:t>
            </a:r>
            <a:endParaRPr kumimoji="0" lang="en-US" sz="2400" b="0" i="0" u="none" strike="noStrike" kern="1200" cap="none" spc="0" normalizeH="0" baseline="0" noProof="0" dirty="0">
              <a:ln>
                <a:noFill/>
              </a:ln>
              <a:solidFill>
                <a:srgbClr val="FFFFFF"/>
              </a:solidFill>
              <a:effectLst>
                <a:outerShdw blurRad="63500" dist="50800" dir="2700000">
                  <a:srgbClr val="000000">
                    <a:alpha val="50000"/>
                  </a:srgbClr>
                </a:outerShdw>
              </a:effectLst>
              <a:uLnTx/>
              <a:uFillTx/>
              <a:latin typeface="+mn-lt"/>
              <a:ea typeface="+mn-ea"/>
              <a:cs typeface="+mn-cs"/>
            </a:endParaRPr>
          </a:p>
        </p:txBody>
      </p:sp>
      <p:sp>
        <p:nvSpPr>
          <p:cNvPr id="15" name="Content Placeholder 21"/>
          <p:cNvSpPr txBox="1">
            <a:spLocks/>
          </p:cNvSpPr>
          <p:nvPr/>
        </p:nvSpPr>
        <p:spPr>
          <a:xfrm>
            <a:off x="304800" y="1447800"/>
            <a:ext cx="8534400" cy="987425"/>
          </a:xfrm>
          <a:prstGeom prst="rect">
            <a:avLst/>
          </a:prstGeom>
          <a:effectLst>
            <a:outerShdw blurRad="63500" dist="50800" dir="2700000">
              <a:srgbClr val="000000">
                <a:alpha val="50000"/>
              </a:srgbClr>
            </a:outerShdw>
          </a:effectLst>
        </p:spPr>
        <p:txBody>
          <a:bodyPr vert="horz" lIns="91440" tIns="45720" rIns="91440" bIns="45720" rtlCol="0">
            <a:noAutofit/>
          </a:bodyPr>
          <a:lstStyle/>
          <a:p>
            <a:pPr marL="342900" lvl="0" indent="-342900" defTabSz="914400">
              <a:spcBef>
                <a:spcPts val="2000"/>
              </a:spcBef>
            </a:pPr>
            <a:r>
              <a:rPr lang="en-US" sz="2400" dirty="0">
                <a:solidFill>
                  <a:srgbClr val="FFFFFF"/>
                </a:solidFill>
                <a:effectLst>
                  <a:outerShdw blurRad="63500" dist="50800" dir="2700000">
                    <a:srgbClr val="000000">
                      <a:alpha val="50000"/>
                    </a:srgbClr>
                  </a:outerShdw>
                </a:effectLst>
              </a:rPr>
              <a:t>	I will not be bought, compromised, detoured, lured away, turned back, deluded or delayed.</a:t>
            </a:r>
            <a:endParaRPr kumimoji="0" lang="en-US" sz="2400" b="0" i="0" u="none" strike="noStrike" kern="1200" cap="none" spc="0" normalizeH="0" baseline="0" noProof="0" dirty="0">
              <a:ln>
                <a:noFill/>
              </a:ln>
              <a:solidFill>
                <a:srgbClr val="FFFFFF"/>
              </a:solidFill>
              <a:effectLst>
                <a:outerShdw blurRad="63500" dist="50800" dir="2700000">
                  <a:srgbClr val="000000">
                    <a:alpha val="50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20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fade">
                                      <p:cBhvr>
                                        <p:cTn id="12" dur="2000"/>
                                        <p:tgtEl>
                                          <p:spTgt spid="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xEl>
                                              <p:pRg st="0" end="0"/>
                                            </p:txEl>
                                          </p:spTgt>
                                        </p:tgtEl>
                                        <p:attrNameLst>
                                          <p:attrName>style.visibility</p:attrName>
                                        </p:attrNameLst>
                                      </p:cBhvr>
                                      <p:to>
                                        <p:strVal val="visible"/>
                                      </p:to>
                                    </p:set>
                                    <p:animEffect transition="in" filter="fade">
                                      <p:cBhvr>
                                        <p:cTn id="17" dur="2000"/>
                                        <p:tgtEl>
                                          <p:spTgt spid="2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2000"/>
                                        <p:tgtEl>
                                          <p:spTgt spid="1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fade">
                                      <p:cBhvr>
                                        <p:cTn id="27"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10" grpId="0" build="p"/>
      <p:bldP spid="11" grpId="0" build="p"/>
      <p:bldP spid="14" grpId="0" build="p"/>
      <p:bldP spid="1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09600" y="1982212"/>
            <a:ext cx="7785447" cy="3046988"/>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Boldness.</a:t>
            </a:r>
            <a:r>
              <a:rPr lang="en-US" sz="2400" dirty="0">
                <a:solidFill>
                  <a:srgbClr val="FFFFFF"/>
                </a:solidFill>
              </a:rPr>
              <a:t> </a:t>
            </a:r>
            <a:r>
              <a:rPr lang="en-US" sz="2400" dirty="0"/>
              <a:t>It is easy to stand for truth when everyone is agreeing with you. It is harder to stand for truth when others do not agree. R. M. </a:t>
            </a:r>
            <a:r>
              <a:rPr lang="en-US" sz="2400" dirty="0" err="1"/>
              <a:t>Buie</a:t>
            </a:r>
            <a:r>
              <a:rPr lang="en-US" sz="2400" dirty="0"/>
              <a:t> once said, “Evangelism is embracing those who are in error while maintaining your anchor in truth. It is extending God’s love while maintaining your foundation in the Word of God.”</a:t>
            </a:r>
          </a:p>
          <a:p>
            <a:pPr>
              <a:buFont typeface="Courier New"/>
              <a:buChar char="o"/>
            </a:pPr>
            <a:endParaRPr lang="en-US" sz="2400" u="sng" dirty="0">
              <a:solidFill>
                <a:schemeClr val="bg1"/>
              </a:solidFill>
            </a:endParaRPr>
          </a:p>
        </p:txBody>
      </p:sp>
      <p:sp>
        <p:nvSpPr>
          <p:cNvPr id="10" name="TextBox 9"/>
          <p:cNvSpPr txBox="1"/>
          <p:nvPr/>
        </p:nvSpPr>
        <p:spPr>
          <a:xfrm>
            <a:off x="609600" y="4648200"/>
            <a:ext cx="7785447" cy="1200328"/>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Wisdom.</a:t>
            </a:r>
            <a:r>
              <a:rPr lang="en-US" sz="2400" dirty="0">
                <a:solidFill>
                  <a:srgbClr val="FFFFFF"/>
                </a:solidFill>
              </a:rPr>
              <a:t> </a:t>
            </a:r>
            <a:r>
              <a:rPr lang="en-US" sz="2400" dirty="0"/>
              <a:t>It takes wisdom to witness effectively and lead someone into the truth. The wise man said, “He that </a:t>
            </a:r>
            <a:r>
              <a:rPr lang="en-US" sz="2400" dirty="0" err="1"/>
              <a:t>winneth</a:t>
            </a:r>
            <a:r>
              <a:rPr lang="en-US" sz="2400" dirty="0"/>
              <a:t> souls is wise” (Proverbs 11:30).</a:t>
            </a:r>
            <a:endParaRPr lang="en-US" sz="2400"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 y="106362"/>
            <a:ext cx="8723706" cy="1417638"/>
          </a:xfrm>
        </p:spPr>
        <p:txBody>
          <a:bodyPr/>
          <a:lstStyle/>
          <a:p>
            <a:r>
              <a:rPr lang="en-US" sz="4400" dirty="0"/>
              <a:t>Qualifications of Spiritual Farmers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8" name="Rectangle 17"/>
          <p:cNvSpPr/>
          <p:nvPr/>
        </p:nvSpPr>
        <p:spPr>
          <a:xfrm>
            <a:off x="304800" y="1905000"/>
            <a:ext cx="8458200" cy="4343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09600" y="1982212"/>
            <a:ext cx="7785447" cy="1569660"/>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rPr>
              <a:t> </a:t>
            </a:r>
            <a:r>
              <a:rPr lang="en-US" sz="2400" u="sng" dirty="0">
                <a:solidFill>
                  <a:srgbClr val="FFFFFF"/>
                </a:solidFill>
              </a:rPr>
              <a:t>Adaptable.</a:t>
            </a:r>
            <a:r>
              <a:rPr lang="en-US" sz="2400" dirty="0">
                <a:solidFill>
                  <a:srgbClr val="FFFFFF"/>
                </a:solidFill>
              </a:rPr>
              <a:t> </a:t>
            </a:r>
            <a:r>
              <a:rPr lang="en-US" sz="2400" dirty="0"/>
              <a:t>Paul said, “I have become all things to all men so that by all possible means I might save some. I do all this for the sake of the gospel, that I may share in its blessings” (1 Corinthians 9:22-23, NIV).</a:t>
            </a:r>
            <a:endParaRPr lang="en-US" sz="2400" u="sng" dirty="0">
              <a:solidFill>
                <a:schemeClr val="bg1"/>
              </a:solidFill>
            </a:endParaRPr>
          </a:p>
        </p:txBody>
      </p:sp>
      <p:sp>
        <p:nvSpPr>
          <p:cNvPr id="10" name="TextBox 9"/>
          <p:cNvSpPr txBox="1"/>
          <p:nvPr/>
        </p:nvSpPr>
        <p:spPr>
          <a:xfrm>
            <a:off x="609600" y="4343400"/>
            <a:ext cx="7785447" cy="1077218"/>
          </a:xfrm>
          <a:prstGeom prst="rect">
            <a:avLst/>
          </a:prstGeom>
          <a:noFill/>
          <a:effectLst>
            <a:outerShdw blurRad="50800" dist="38100" dir="2700000">
              <a:srgbClr val="000000">
                <a:alpha val="43000"/>
              </a:srgbClr>
            </a:outerShdw>
          </a:effectLst>
        </p:spPr>
        <p:txBody>
          <a:bodyPr wrap="square" rtlCol="0">
            <a:spAutoFit/>
          </a:bodyPr>
          <a:lstStyle/>
          <a:p>
            <a:pPr algn="ctr"/>
            <a:r>
              <a:rPr lang="en-US" sz="3200" dirty="0">
                <a:solidFill>
                  <a:schemeClr val="bg1"/>
                </a:solidFill>
              </a:rPr>
              <a:t>Farmers plant a variety of seeds based on the soil, climate, and season.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Youth – Potential Work Force</a:t>
            </a:r>
          </a:p>
        </p:txBody>
      </p:sp>
      <p:sp>
        <p:nvSpPr>
          <p:cNvPr id="3" name="Content Placeholder 2"/>
          <p:cNvSpPr>
            <a:spLocks noGrp="1"/>
          </p:cNvSpPr>
          <p:nvPr>
            <p:ph idx="1"/>
          </p:nvPr>
        </p:nvSpPr>
        <p:spPr>
          <a:xfrm>
            <a:off x="4232275" y="1524000"/>
            <a:ext cx="4454525" cy="2743200"/>
          </a:xfrm>
        </p:spPr>
        <p:txBody>
          <a:bodyPr>
            <a:noAutofit/>
          </a:bodyPr>
          <a:lstStyle/>
          <a:p>
            <a:pPr algn="ctr">
              <a:buNone/>
            </a:pPr>
            <a:r>
              <a:rPr lang="en-US" sz="2800" dirty="0"/>
              <a:t>“I have written unto you, young men, because ye are strong, and the word of God </a:t>
            </a:r>
            <a:r>
              <a:rPr lang="en-US" sz="2800" dirty="0" err="1"/>
              <a:t>abideth</a:t>
            </a:r>
            <a:r>
              <a:rPr lang="en-US" sz="2800" dirty="0"/>
              <a:t> in you, and ye have overcome the wicked one” </a:t>
            </a:r>
          </a:p>
          <a:p>
            <a:pPr algn="ctr">
              <a:buNone/>
            </a:pPr>
            <a:r>
              <a:rPr lang="en-US" sz="2800" dirty="0"/>
              <a:t>(1 John 2:14).</a:t>
            </a:r>
          </a:p>
        </p:txBody>
      </p:sp>
      <p:sp>
        <p:nvSpPr>
          <p:cNvPr id="4" name="Text Placeholder 3"/>
          <p:cNvSpPr>
            <a:spLocks noGrp="1"/>
          </p:cNvSpPr>
          <p:nvPr>
            <p:ph type="body" sz="half" idx="2"/>
          </p:nvPr>
        </p:nvSpPr>
        <p:spPr/>
        <p:txBody>
          <a:bodyPr/>
          <a:lstStyle/>
          <a:p>
            <a:r>
              <a:rPr lang="en-US" sz="2400" dirty="0"/>
              <a:t>The youth of our churches are untapped labor forces and resources. Our young people have tremendous strength, abilities, and powerful testimonies. Their energies should be mobilized for the task of world evangelism.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2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304799" y="457200"/>
            <a:ext cx="8402131" cy="987425"/>
          </a:xfrm>
          <a:effectLst>
            <a:outerShdw blurRad="50800" dist="38100" dir="2700000">
              <a:srgbClr val="000000">
                <a:alpha val="43000"/>
              </a:srgbClr>
            </a:outerShdw>
          </a:effectLst>
        </p:spPr>
        <p:txBody>
          <a:bodyPr>
            <a:noAutofit/>
          </a:bodyPr>
          <a:lstStyle/>
          <a:p>
            <a:pPr algn="ctr">
              <a:buNone/>
            </a:pPr>
            <a:r>
              <a:rPr lang="en-US" dirty="0"/>
              <a:t>“Let no man despise thy youth; but be thou an example of the believers, in word, in conversation, in charity, in spirit, in faith, in purity. Till I come, give attendance to reading, to exhortation, to doctrine. Neglect not the gift that is in thee, which was given thee by prophecy, with the laying on of the hands of the presbytery. Meditate upon these things; give thyself wholly to them; that thy profiting may appear to all. Take heed unto thyself, and unto the doctrine;; continue in them: for in doing this thou </a:t>
            </a:r>
            <a:r>
              <a:rPr lang="en-US" dirty="0" err="1"/>
              <a:t>shalt</a:t>
            </a:r>
            <a:r>
              <a:rPr lang="en-US" dirty="0"/>
              <a:t> both save thyself, and them that hear thee” </a:t>
            </a:r>
          </a:p>
          <a:p>
            <a:pPr algn="ctr">
              <a:buNone/>
            </a:pPr>
            <a:r>
              <a:rPr lang="en-US" dirty="0"/>
              <a:t>(1 Timothy 4:12-16).</a:t>
            </a:r>
            <a:endParaRPr lang="en-US" dirty="0">
              <a:solidFill>
                <a:schemeClr val="accent1"/>
              </a:solidFill>
            </a:endParaRP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7" name="Text Placeholder 3"/>
          <p:cNvSpPr txBox="1">
            <a:spLocks/>
          </p:cNvSpPr>
          <p:nvPr/>
        </p:nvSpPr>
        <p:spPr>
          <a:xfrm>
            <a:off x="0" y="293132"/>
            <a:ext cx="858331" cy="1444625"/>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8" name="Text Placeholder 3"/>
          <p:cNvSpPr txBox="1">
            <a:spLocks/>
          </p:cNvSpPr>
          <p:nvPr/>
        </p:nvSpPr>
        <p:spPr>
          <a:xfrm rot="10800000">
            <a:off x="7696200" y="2743200"/>
            <a:ext cx="858331" cy="16002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10" name="Content Placeholder 21"/>
          <p:cNvSpPr txBox="1">
            <a:spLocks/>
          </p:cNvSpPr>
          <p:nvPr/>
        </p:nvSpPr>
        <p:spPr>
          <a:xfrm>
            <a:off x="304800" y="5184775"/>
            <a:ext cx="8402131"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3200" dirty="0">
                <a:solidFill>
                  <a:schemeClr val="accent1"/>
                </a:solidFill>
                <a:effectLst>
                  <a:outerShdw blurRad="63500" dist="50800" dir="2700000">
                    <a:srgbClr val="000000">
                      <a:alpha val="50000"/>
                    </a:srgbClr>
                  </a:outerShdw>
                </a:effectLst>
              </a:rPr>
              <a:t>Why not allow the Lord to use you today?</a:t>
            </a:r>
            <a:endParaRPr kumimoji="0" lang="en-US" sz="3200" b="0" i="0" u="none" strike="noStrike" kern="1200" cap="none" spc="0" normalizeH="0" baseline="0" noProof="0" dirty="0">
              <a:ln>
                <a:noFill/>
              </a:ln>
              <a:solidFill>
                <a:schemeClr val="accent1"/>
              </a:solidFill>
              <a:effectLst>
                <a:outerShdw blurRad="63500" dist="50800" dir="2700000">
                  <a:srgbClr val="000000">
                    <a:alpha val="50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1" name="Content Placeholder 21"/>
          <p:cNvSpPr txBox="1">
            <a:spLocks/>
          </p:cNvSpPr>
          <p:nvPr/>
        </p:nvSpPr>
        <p:spPr>
          <a:xfrm>
            <a:off x="304800" y="36607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t>We give a testimony or evidence of what the Lord has done in our lives or an incident that has happened.</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22" name="Group 21"/>
          <p:cNvGrpSpPr/>
          <p:nvPr/>
        </p:nvGrpSpPr>
        <p:grpSpPr>
          <a:xfrm>
            <a:off x="304799" y="1828800"/>
            <a:ext cx="8486450" cy="1828800"/>
            <a:chOff x="304799" y="1828800"/>
            <a:chExt cx="8486450" cy="1828800"/>
          </a:xfrm>
        </p:grpSpPr>
        <p:grpSp>
          <p:nvGrpSpPr>
            <p:cNvPr id="12" name="Group 11"/>
            <p:cNvGrpSpPr/>
            <p:nvPr/>
          </p:nvGrpSpPr>
          <p:grpSpPr>
            <a:xfrm>
              <a:off x="304799" y="1828800"/>
              <a:ext cx="8486450" cy="1676400"/>
              <a:chOff x="304799" y="1981200"/>
              <a:chExt cx="8486450" cy="1676400"/>
            </a:xfrm>
          </p:grpSpPr>
          <p:sp>
            <p:nvSpPr>
              <p:cNvPr id="8" name="Content Placeholder 21"/>
              <p:cNvSpPr txBox="1">
                <a:spLocks/>
              </p:cNvSpPr>
              <p:nvPr/>
            </p:nvSpPr>
            <p:spPr>
              <a:xfrm>
                <a:off x="304799" y="19812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WITNESS:</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304800" y="26701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chemeClr val="bg1"/>
                    </a:solidFill>
                    <a:effectLst>
                      <a:outerShdw blurRad="50800" dist="38100" dir="2700000">
                        <a:srgbClr val="000000">
                          <a:alpha val="43000"/>
                        </a:srgbClr>
                      </a:outerShdw>
                    </a:effectLst>
                  </a:rPr>
                  <a:t>(Acts 1:8; 22:15)</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grpSp>
          <p:nvGrpSpPr>
            <p:cNvPr id="17" name="Group 16"/>
            <p:cNvGrpSpPr/>
            <p:nvPr/>
          </p:nvGrpSpPr>
          <p:grpSpPr>
            <a:xfrm>
              <a:off x="457200" y="32004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1" name="Content Placeholder 21"/>
          <p:cNvSpPr txBox="1">
            <a:spLocks/>
          </p:cNvSpPr>
          <p:nvPr/>
        </p:nvSpPr>
        <p:spPr>
          <a:xfrm>
            <a:off x="304800" y="36607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t>We are like newspapers that can be read by non-Christians. We are to spread the good news.</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17" name="Group 16"/>
          <p:cNvGrpSpPr/>
          <p:nvPr/>
        </p:nvGrpSpPr>
        <p:grpSpPr>
          <a:xfrm>
            <a:off x="304799" y="1828800"/>
            <a:ext cx="8486450" cy="1828800"/>
            <a:chOff x="304799" y="1828800"/>
            <a:chExt cx="8486450" cy="1828800"/>
          </a:xfrm>
        </p:grpSpPr>
        <p:grpSp>
          <p:nvGrpSpPr>
            <p:cNvPr id="3" name="Group 11"/>
            <p:cNvGrpSpPr/>
            <p:nvPr/>
          </p:nvGrpSpPr>
          <p:grpSpPr>
            <a:xfrm>
              <a:off x="304799" y="1828800"/>
              <a:ext cx="8486450" cy="1676400"/>
              <a:chOff x="304799" y="1981200"/>
              <a:chExt cx="8486450" cy="1676400"/>
            </a:xfrm>
          </p:grpSpPr>
          <p:sp>
            <p:nvSpPr>
              <p:cNvPr id="8" name="Content Placeholder 21"/>
              <p:cNvSpPr txBox="1">
                <a:spLocks/>
              </p:cNvSpPr>
              <p:nvPr/>
            </p:nvSpPr>
            <p:spPr>
              <a:xfrm>
                <a:off x="304799" y="19812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NEWSPAPER:</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1"/>
              <p:cNvSpPr txBox="1">
                <a:spLocks/>
              </p:cNvSpPr>
              <p:nvPr/>
            </p:nvSpPr>
            <p:spPr>
              <a:xfrm>
                <a:off x="304800" y="26701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rgbClr val="FFFFFF"/>
                    </a:solidFill>
                  </a:rPr>
                  <a:t>(2 Corinthians 3:2-3)</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grpSp>
          <p:nvGrpSpPr>
            <p:cNvPr id="4" name="Group 16"/>
            <p:cNvGrpSpPr/>
            <p:nvPr/>
          </p:nvGrpSpPr>
          <p:grpSpPr>
            <a:xfrm>
              <a:off x="457200" y="32004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1" name="Content Placeholder 21"/>
          <p:cNvSpPr txBox="1">
            <a:spLocks/>
          </p:cNvSpPr>
          <p:nvPr/>
        </p:nvSpPr>
        <p:spPr>
          <a:xfrm>
            <a:off x="304800" y="29749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The evangelist is a publisher of the good news (Psalm 68:11; Mark 13:10; Acts 13:49). He is a part of the five-fold ministry of the church (Ephesians 4:11-12). His tools are the Word of God, prayer, fasting, and spiritual gifts. Evangelism gifts include working of miracles, gift of faith, and gifts of healing.</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17" name="Group 16"/>
          <p:cNvGrpSpPr/>
          <p:nvPr/>
        </p:nvGrpSpPr>
        <p:grpSpPr>
          <a:xfrm>
            <a:off x="304799" y="1828800"/>
            <a:ext cx="8486449" cy="1219200"/>
            <a:chOff x="304799" y="1828800"/>
            <a:chExt cx="8486449" cy="1219200"/>
          </a:xfrm>
        </p:grpSpPr>
        <p:sp>
          <p:nvSpPr>
            <p:cNvPr id="8" name="Content Placeholder 21"/>
            <p:cNvSpPr txBox="1">
              <a:spLocks/>
            </p:cNvSpPr>
            <p:nvPr/>
          </p:nvSpPr>
          <p:spPr>
            <a:xfrm>
              <a:off x="304799" y="1828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PUBLISHER:</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4" name="Group 16"/>
            <p:cNvGrpSpPr/>
            <p:nvPr/>
          </p:nvGrpSpPr>
          <p:grpSpPr>
            <a:xfrm>
              <a:off x="457200" y="25908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1" name="Content Placeholder 21"/>
          <p:cNvSpPr txBox="1">
            <a:spLocks/>
          </p:cNvSpPr>
          <p:nvPr/>
        </p:nvSpPr>
        <p:spPr>
          <a:xfrm>
            <a:off x="304800" y="35083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Fishermen know their fish. He learns the right techniques of catching as many fish as possible. He knows where to go to catch the most fish. He studies the habits of the fish. He fishes often (not just a couple of times a year). He will try new methods.</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17" name="Group 16"/>
          <p:cNvGrpSpPr/>
          <p:nvPr/>
        </p:nvGrpSpPr>
        <p:grpSpPr>
          <a:xfrm>
            <a:off x="304799" y="1828800"/>
            <a:ext cx="8486450" cy="1676400"/>
            <a:chOff x="304799" y="1828800"/>
            <a:chExt cx="8486450" cy="1676400"/>
          </a:xfrm>
        </p:grpSpPr>
        <p:sp>
          <p:nvSpPr>
            <p:cNvPr id="8" name="Content Placeholder 21"/>
            <p:cNvSpPr txBox="1">
              <a:spLocks/>
            </p:cNvSpPr>
            <p:nvPr/>
          </p:nvSpPr>
          <p:spPr>
            <a:xfrm>
              <a:off x="304799" y="1828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FISHERMAN:</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3" name="Group 16"/>
            <p:cNvGrpSpPr/>
            <p:nvPr/>
          </p:nvGrpSpPr>
          <p:grpSpPr>
            <a:xfrm>
              <a:off x="457200" y="30480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2" name="Content Placeholder 21"/>
            <p:cNvSpPr txBox="1">
              <a:spLocks/>
            </p:cNvSpPr>
            <p:nvPr/>
          </p:nvSpPr>
          <p:spPr>
            <a:xfrm>
              <a:off x="304800" y="24384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rgbClr val="FFFFFF"/>
                  </a:solidFill>
                  <a:effectLst>
                    <a:outerShdw blurRad="50800" dist="38100" dir="2700000">
                      <a:srgbClr val="000000">
                        <a:alpha val="43000"/>
                      </a:srgbClr>
                    </a:outerShdw>
                  </a:effectLst>
                </a:rPr>
                <a:t>(Matthew 4:19)</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sp>
        <p:nvSpPr>
          <p:cNvPr id="11" name="Content Placeholder 21"/>
          <p:cNvSpPr txBox="1">
            <a:spLocks/>
          </p:cNvSpPr>
          <p:nvPr/>
        </p:nvSpPr>
        <p:spPr>
          <a:xfrm>
            <a:off x="304800" y="35083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algn="ctr">
              <a:buNone/>
            </a:pPr>
            <a:r>
              <a:rPr lang="en-US" sz="2800" dirty="0"/>
              <a:t>“And Jesus said unto Simon, Fear not;; from henceforth thou </a:t>
            </a:r>
            <a:r>
              <a:rPr lang="en-US" sz="2800" dirty="0" err="1"/>
              <a:t>shalt</a:t>
            </a:r>
            <a:r>
              <a:rPr lang="en-US" sz="2800" dirty="0"/>
              <a:t> catch men” (Luke 5:10).</a:t>
            </a:r>
          </a:p>
        </p:txBody>
      </p:sp>
      <p:grpSp>
        <p:nvGrpSpPr>
          <p:cNvPr id="18" name="Group 17"/>
          <p:cNvGrpSpPr/>
          <p:nvPr/>
        </p:nvGrpSpPr>
        <p:grpSpPr>
          <a:xfrm>
            <a:off x="304799" y="1828800"/>
            <a:ext cx="8486450" cy="1676400"/>
            <a:chOff x="304799" y="1828800"/>
            <a:chExt cx="8486450" cy="1676400"/>
          </a:xfrm>
        </p:grpSpPr>
        <p:sp>
          <p:nvSpPr>
            <p:cNvPr id="8" name="Content Placeholder 21"/>
            <p:cNvSpPr txBox="1">
              <a:spLocks/>
            </p:cNvSpPr>
            <p:nvPr/>
          </p:nvSpPr>
          <p:spPr>
            <a:xfrm>
              <a:off x="304799" y="1828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FISHERMAN:</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3" name="Group 16"/>
            <p:cNvGrpSpPr/>
            <p:nvPr/>
          </p:nvGrpSpPr>
          <p:grpSpPr>
            <a:xfrm>
              <a:off x="457200" y="30480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2" name="Content Placeholder 21"/>
            <p:cNvSpPr txBox="1">
              <a:spLocks/>
            </p:cNvSpPr>
            <p:nvPr/>
          </p:nvSpPr>
          <p:spPr>
            <a:xfrm>
              <a:off x="304800" y="24384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rgbClr val="FFFFFF"/>
                  </a:solidFill>
                  <a:effectLst>
                    <a:outerShdw blurRad="50800" dist="38100" dir="2700000">
                      <a:srgbClr val="000000">
                        <a:alpha val="43000"/>
                      </a:srgbClr>
                    </a:outerShdw>
                  </a:effectLst>
                </a:rPr>
                <a:t>(Matthew 4:19)</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sp>
        <p:nvSpPr>
          <p:cNvPr id="17" name="Content Placeholder 21"/>
          <p:cNvSpPr txBox="1">
            <a:spLocks/>
          </p:cNvSpPr>
          <p:nvPr/>
        </p:nvSpPr>
        <p:spPr>
          <a:xfrm>
            <a:off x="304800" y="4575175"/>
            <a:ext cx="85344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3600" dirty="0">
                <a:solidFill>
                  <a:schemeClr val="accent1"/>
                </a:solidFill>
              </a:rPr>
              <a:t>This was not only a command. It was a promise that applies to our generation.</a:t>
            </a:r>
            <a:endParaRPr kumimoji="0" lang="en-US" sz="3600" b="0" i="0" u="none" strike="noStrike" kern="1200" cap="none" spc="0" normalizeH="0" baseline="0" noProof="0" dirty="0">
              <a:ln>
                <a:noFill/>
              </a:ln>
              <a:solidFill>
                <a:schemeClr val="accent1"/>
              </a:solidFill>
              <a:effectLst>
                <a:outerShdw blurRad="63500" dist="50800" dir="2700000" algn="tl" rotWithShape="0">
                  <a:prstClr val="black">
                    <a:alpha val="50000"/>
                  </a:prst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grpSp>
        <p:nvGrpSpPr>
          <p:cNvPr id="21" name="Group 20"/>
          <p:cNvGrpSpPr/>
          <p:nvPr/>
        </p:nvGrpSpPr>
        <p:grpSpPr>
          <a:xfrm>
            <a:off x="304799" y="1828800"/>
            <a:ext cx="8486450" cy="1676400"/>
            <a:chOff x="304799" y="1828800"/>
            <a:chExt cx="8486450" cy="1676400"/>
          </a:xfrm>
        </p:grpSpPr>
        <p:sp>
          <p:nvSpPr>
            <p:cNvPr id="8" name="Content Placeholder 21"/>
            <p:cNvSpPr txBox="1">
              <a:spLocks/>
            </p:cNvSpPr>
            <p:nvPr/>
          </p:nvSpPr>
          <p:spPr>
            <a:xfrm>
              <a:off x="304799" y="1828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FISHERMAN:</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3" name="Group 16"/>
            <p:cNvGrpSpPr/>
            <p:nvPr/>
          </p:nvGrpSpPr>
          <p:grpSpPr>
            <a:xfrm>
              <a:off x="457200" y="30480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2" name="Content Placeholder 21"/>
            <p:cNvSpPr txBox="1">
              <a:spLocks/>
            </p:cNvSpPr>
            <p:nvPr/>
          </p:nvSpPr>
          <p:spPr>
            <a:xfrm>
              <a:off x="304800" y="24384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rgbClr val="FFFFFF"/>
                  </a:solidFill>
                  <a:effectLst>
                    <a:outerShdw blurRad="50800" dist="38100" dir="2700000">
                      <a:srgbClr val="000000">
                        <a:alpha val="43000"/>
                      </a:srgbClr>
                    </a:outerShdw>
                  </a:effectLst>
                </a:rPr>
                <a:t>(Matthew 4:19)</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grpSp>
        <p:nvGrpSpPr>
          <p:cNvPr id="22" name="Group 21"/>
          <p:cNvGrpSpPr/>
          <p:nvPr/>
        </p:nvGrpSpPr>
        <p:grpSpPr>
          <a:xfrm>
            <a:off x="-124366" y="2816225"/>
            <a:ext cx="8915615" cy="3432175"/>
            <a:chOff x="-124366" y="2816225"/>
            <a:chExt cx="8915615" cy="3432175"/>
          </a:xfrm>
        </p:grpSpPr>
        <p:sp>
          <p:nvSpPr>
            <p:cNvPr id="11" name="Content Placeholder 21"/>
            <p:cNvSpPr txBox="1">
              <a:spLocks/>
            </p:cNvSpPr>
            <p:nvPr/>
          </p:nvSpPr>
          <p:spPr>
            <a:xfrm>
              <a:off x="304800" y="35083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algn="ctr">
                <a:buNone/>
              </a:pPr>
              <a:r>
                <a:rPr lang="en-US" sz="2400" dirty="0"/>
                <a:t>“We are to be fishers of men but have become keepers of the aquarium. We feed the fish we have, change the water, and take care of them but are doing little to reach the entire world. The Lord desires to change that in us. We do not have the right to tell the same people the truth over and over again when most of the country has never heard it.”</a:t>
              </a:r>
            </a:p>
          </p:txBody>
        </p:sp>
        <p:sp>
          <p:nvSpPr>
            <p:cNvPr id="18" name="Text Placeholder 3"/>
            <p:cNvSpPr txBox="1">
              <a:spLocks/>
            </p:cNvSpPr>
            <p:nvPr/>
          </p:nvSpPr>
          <p:spPr>
            <a:xfrm>
              <a:off x="-124366" y="2816225"/>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19" name="Text Placeholder 3"/>
            <p:cNvSpPr txBox="1">
              <a:spLocks/>
            </p:cNvSpPr>
            <p:nvPr/>
          </p:nvSpPr>
          <p:spPr>
            <a:xfrm rot="10800000">
              <a:off x="7676069" y="40386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grpSp>
      <p:sp>
        <p:nvSpPr>
          <p:cNvPr id="20" name="Content Placeholder 21"/>
          <p:cNvSpPr txBox="1">
            <a:spLocks/>
          </p:cNvSpPr>
          <p:nvPr/>
        </p:nvSpPr>
        <p:spPr>
          <a:xfrm>
            <a:off x="4114800" y="5754688"/>
            <a:ext cx="48768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dirty="0"/>
              <a:t>-Rev. J. R. Richardson, Africa Region Director</a:t>
            </a:r>
            <a:endParaRPr kumimoji="0" lang="en-US"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400" dirty="0"/>
              <a:t>Scriptural Pictures of Evangelists and the Spiritual Qualifications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486400" y="-76200"/>
            <a:ext cx="3542106" cy="369332"/>
          </a:xfrm>
          <a:prstGeom prst="rect">
            <a:avLst/>
          </a:prstGeom>
          <a:noFill/>
        </p:spPr>
        <p:txBody>
          <a:bodyPr wrap="none" rtlCol="0">
            <a:spAutoFit/>
          </a:bodyPr>
          <a:lstStyle/>
          <a:p>
            <a:pPr lvl="0"/>
            <a:r>
              <a:rPr lang="en-US" dirty="0"/>
              <a:t>Lesson Seven: Who Evangelizes?</a:t>
            </a:r>
          </a:p>
          <a:p>
            <a:endParaRPr lang="en-US" dirty="0"/>
          </a:p>
        </p:txBody>
      </p:sp>
      <p:grpSp>
        <p:nvGrpSpPr>
          <p:cNvPr id="21" name="Group 20"/>
          <p:cNvGrpSpPr/>
          <p:nvPr/>
        </p:nvGrpSpPr>
        <p:grpSpPr>
          <a:xfrm>
            <a:off x="304799" y="1828800"/>
            <a:ext cx="8486450" cy="1676400"/>
            <a:chOff x="304799" y="1828800"/>
            <a:chExt cx="8486450" cy="1676400"/>
          </a:xfrm>
        </p:grpSpPr>
        <p:sp>
          <p:nvSpPr>
            <p:cNvPr id="8" name="Content Placeholder 21"/>
            <p:cNvSpPr txBox="1">
              <a:spLocks/>
            </p:cNvSpPr>
            <p:nvPr/>
          </p:nvSpPr>
          <p:spPr>
            <a:xfrm>
              <a:off x="304799" y="1828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800" dirty="0">
                  <a:solidFill>
                    <a:schemeClr val="bg1"/>
                  </a:solidFill>
                  <a:effectLst>
                    <a:outerShdw blurRad="50800" dist="38100" dir="2700000">
                      <a:srgbClr val="000000">
                        <a:alpha val="43000"/>
                      </a:srgbClr>
                    </a:outerShdw>
                  </a:effectLst>
                </a:rPr>
                <a:t>FIREMAN:</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3" name="Group 16"/>
            <p:cNvGrpSpPr/>
            <p:nvPr/>
          </p:nvGrpSpPr>
          <p:grpSpPr>
            <a:xfrm>
              <a:off x="457200" y="3048000"/>
              <a:ext cx="8229600" cy="457200"/>
              <a:chOff x="457200" y="3124200"/>
              <a:chExt cx="8229600" cy="457200"/>
            </a:xfrm>
          </p:grpSpPr>
          <p:cxnSp>
            <p:nvCxnSpPr>
              <p:cNvPr id="14" name="Straight Connector 13"/>
              <p:cNvCxnSpPr/>
              <p:nvPr/>
            </p:nvCxnSpPr>
            <p:spPr>
              <a:xfrm>
                <a:off x="457200" y="33528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2672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495800" y="32004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2" name="Content Placeholder 21"/>
            <p:cNvSpPr txBox="1">
              <a:spLocks/>
            </p:cNvSpPr>
            <p:nvPr/>
          </p:nvSpPr>
          <p:spPr>
            <a:xfrm>
              <a:off x="304800" y="24384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200" dirty="0">
                  <a:solidFill>
                    <a:srgbClr val="FFFFFF"/>
                  </a:solidFill>
                </a:rPr>
                <a:t>(Jude 23)</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pic>
        <p:nvPicPr>
          <p:cNvPr id="17" name="Picture 16" descr="clip-art-fireservice-firefighter-hose.gif"/>
          <p:cNvPicPr>
            <a:picLocks noChangeAspect="1"/>
          </p:cNvPicPr>
          <p:nvPr/>
        </p:nvPicPr>
        <p:blipFill>
          <a:blip r:embed="rId2"/>
          <a:stretch>
            <a:fillRect/>
          </a:stretch>
        </p:blipFill>
        <p:spPr>
          <a:xfrm>
            <a:off x="2825923" y="3505200"/>
            <a:ext cx="3339753" cy="27594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1946</TotalTime>
  <Words>1931</Words>
  <Application>Microsoft Macintosh PowerPoint</Application>
  <PresentationFormat>On-screen Show (4:3)</PresentationFormat>
  <Paragraphs>149</Paragraphs>
  <Slides>25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Book Antiqua</vt:lpstr>
      <vt:lpstr>Calibri</vt:lpstr>
      <vt:lpstr>Courier New</vt:lpstr>
      <vt:lpstr>Impact</vt:lpstr>
      <vt:lpstr>Rockwell</vt:lpstr>
      <vt:lpstr>Wingdings 2</vt:lpstr>
      <vt:lpstr>Habitat</vt:lpstr>
      <vt:lpstr>Evangelism 1</vt:lpstr>
      <vt:lpstr>PowerPoint Presentation</vt:lpstr>
      <vt:lpstr>Scriptural Pictures of Evangelists and the Spiritual Qualifications</vt:lpstr>
      <vt:lpstr>Scriptural Pictures of Evangelists and the Spiritual Qualifications</vt:lpstr>
      <vt:lpstr>Scriptural Pictures of Evangelists and the Spiritual Qualifications</vt:lpstr>
      <vt:lpstr>Scriptural Pictures of Evangelists and the Spiritual Qualifications</vt:lpstr>
      <vt:lpstr>Scriptural Pictures of Evangelists and the Spiritual Qualifications</vt:lpstr>
      <vt:lpstr>Scriptural Pictures of Evangelists and the Spiritual Qualifications</vt:lpstr>
      <vt:lpstr>Scriptural Pictures of Evangelists and the Spiritual Qualifications</vt:lpstr>
      <vt:lpstr>Scriptural Pictures of Evangelists and the Spiritual Qualifications</vt:lpstr>
      <vt:lpstr>Scriptural Pictures of Evangelists and the Spiritual Qualifications</vt:lpstr>
      <vt:lpstr>PowerPoint Presentation</vt:lpstr>
      <vt:lpstr>Qualifications of Spiritual Farmers</vt:lpstr>
      <vt:lpstr>Qualifications of Spiritual Farmers</vt:lpstr>
      <vt:lpstr>Qualifications of Spiritual Farmers</vt:lpstr>
      <vt:lpstr>Qualifications of Spiritual Farmers</vt:lpstr>
      <vt:lpstr>Qualifications of Spiritual Farmers</vt:lpstr>
      <vt:lpstr>Qualifications of Spiritual Farmers</vt:lpstr>
      <vt:lpstr>Qualifications of Spiritual Farmers</vt:lpstr>
      <vt:lpstr>PowerPoint Presentation</vt:lpstr>
      <vt:lpstr>PowerPoint Presentation</vt:lpstr>
      <vt:lpstr>Qualifications of Spiritual Farmers</vt:lpstr>
      <vt:lpstr>Qualifications of Spiritual Farmers</vt:lpstr>
      <vt:lpstr>Youth – Potential Work Force</vt:lpstr>
      <vt:lpstr>PowerPoint Presentation</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200</cp:revision>
  <dcterms:created xsi:type="dcterms:W3CDTF">2010-07-07T17:19:35Z</dcterms:created>
  <dcterms:modified xsi:type="dcterms:W3CDTF">2018-02-09T20:56:31Z</dcterms:modified>
</cp:coreProperties>
</file>