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56" r:id="rId2"/>
    <p:sldId id="297" r:id="rId3"/>
    <p:sldId id="373" r:id="rId4"/>
    <p:sldId id="436" r:id="rId5"/>
    <p:sldId id="475" r:id="rId6"/>
    <p:sldId id="476" r:id="rId7"/>
    <p:sldId id="477" r:id="rId8"/>
    <p:sldId id="478" r:id="rId9"/>
    <p:sldId id="479" r:id="rId10"/>
    <p:sldId id="421" r:id="rId11"/>
    <p:sldId id="465" r:id="rId12"/>
    <p:sldId id="466" r:id="rId13"/>
    <p:sldId id="437" r:id="rId14"/>
    <p:sldId id="480" r:id="rId15"/>
    <p:sldId id="481" r:id="rId16"/>
    <p:sldId id="467" r:id="rId17"/>
    <p:sldId id="468" r:id="rId18"/>
    <p:sldId id="418"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7848"/>
    <a:srgbClr val="1E5541"/>
    <a:srgbClr val="2C613E"/>
    <a:srgbClr val="458552"/>
    <a:srgbClr val="458653"/>
    <a:srgbClr val="ECB128"/>
    <a:srgbClr val="EFB228"/>
    <a:srgbClr val="EEAA26"/>
    <a:srgbClr val="E3881E"/>
    <a:srgbClr val="045D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94553" autoAdjust="0"/>
  </p:normalViewPr>
  <p:slideViewPr>
    <p:cSldViewPr snapToObjects="1">
      <p:cViewPr varScale="1">
        <p:scale>
          <a:sx n="127" d="100"/>
          <a:sy n="127" d="100"/>
        </p:scale>
        <p:origin x="129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09AA511-AE3A-F643-A99A-5D6EAB730823}" type="datetimeFigureOut">
              <a:rPr lang="en-US" smtClean="0"/>
              <a:pPr/>
              <a:t>2/9/18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D1DF5B-61D6-B24D-872C-89CAD3F9B5F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64A3F5-F9D7-BE4B-8E98-E0E6A6EBBC9E}" type="datetimeFigureOut">
              <a:rPr lang="en-US" smtClean="0"/>
              <a:pPr/>
              <a:t>2/9/18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2C636A-307E-884B-9133-8AE82022C3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C636A-307E-884B-9133-8AE82022C37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DA6A0B-D499-425D-9760-7E378B1D24E7}"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7E6C1EDB-CE87-4BA6-95D9-AD3AE9C734F7}"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8AF02B71-8991-4516-A01E-F1A9ACD28BDC}" type="slidenum">
              <a:rPr smtClean="0"/>
              <a:pPr/>
              <a:t>‹#›</a:t>
            </a:fld>
            <a:endParaRPr/>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401B973-48D0-47D2-BD1A-81DAC74A0928}"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93714E26-7EC0-4FCC-8AD8-71E9EC27DEDB}"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Slide with Watermark">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a:t>Click to edit Master title style</a:t>
            </a:r>
            <a:endParaRPr/>
          </a:p>
        </p:txBody>
      </p:sp>
      <p:sp>
        <p:nvSpPr>
          <p:cNvPr id="3" name="Subtitle 2"/>
          <p:cNvSpPr>
            <a:spLocks noGrp="1"/>
          </p:cNvSpPr>
          <p:nvPr>
            <p:ph type="subTitle" idx="1"/>
          </p:nvPr>
        </p:nvSpPr>
        <p:spPr>
          <a:xfrm>
            <a:off x="3960813" y="5056909"/>
            <a:ext cx="4724400" cy="706586"/>
          </a:xfrm>
        </p:spPr>
        <p:txBody>
          <a:bodyPr lIns="91440" tIns="0" rIns="45720" bIns="0">
            <a:normAutofit/>
          </a:bodyPr>
          <a:lstStyle>
            <a:lvl1pPr marL="0" indent="0" algn="l">
              <a:lnSpc>
                <a:spcPts val="2600"/>
              </a:lnSpc>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7E6C1EDB-CE87-4BA6-95D9-AD3AE9C734F7}" type="datetime1">
              <a:rPr lang="en-US" smtClean="0"/>
              <a:pPr/>
              <a:t>2/9/18</a:t>
            </a:fld>
            <a:endParaRPr/>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r>
              <a:t>
              </a:t>
            </a:r>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8AF02B71-8991-4516-A01E-F1A9ACD28BDC}" type="slidenum">
              <a:rPr smtClean="0"/>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Section with Watermark">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589870FB-149D-4255-9221-CF258F891615}"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DDE52B54-BC1D-466E-98B4-B0082340936C}"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A1508C9F-E380-43A3-ADC1-0217F1EB7573}" type="datetime1">
              <a:rPr lang="en-US" smtClean="0"/>
              <a:pPr/>
              <a:t>2/9/18</a:t>
            </a:fld>
            <a:endParaRPr/>
          </a:p>
        </p:txBody>
      </p:sp>
      <p:sp>
        <p:nvSpPr>
          <p:cNvPr id="8" name="Footer Placeholder 7"/>
          <p:cNvSpPr>
            <a:spLocks noGrp="1"/>
          </p:cNvSpPr>
          <p:nvPr>
            <p:ph type="ftr" sz="quarter" idx="11"/>
          </p:nvPr>
        </p:nvSpPr>
        <p:spPr/>
        <p:txBody>
          <a:bodyPr/>
          <a:lstStyle/>
          <a:p>
            <a:r>
              <a:t>
              </a:t>
            </a:r>
          </a:p>
        </p:txBody>
      </p:sp>
      <p:sp>
        <p:nvSpPr>
          <p:cNvPr id="9" name="Slide Number Placeholder 8"/>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1B10C791-6992-4CCF-A244-B250C8BB22F1}" type="datetime1">
              <a:rPr lang="en-US" smtClean="0"/>
              <a:pPr/>
              <a:t>2/9/18</a:t>
            </a:fld>
            <a:endParaRPr/>
          </a:p>
        </p:txBody>
      </p:sp>
      <p:sp>
        <p:nvSpPr>
          <p:cNvPr id="4" name="Footer Placeholder 3"/>
          <p:cNvSpPr>
            <a:spLocks noGrp="1"/>
          </p:cNvSpPr>
          <p:nvPr>
            <p:ph type="ftr" sz="quarter" idx="11"/>
          </p:nvPr>
        </p:nvSpPr>
        <p:spPr/>
        <p:txBody>
          <a:bodyPr/>
          <a:lstStyle/>
          <a:p>
            <a:r>
              <a:t>
              </a:t>
            </a:r>
          </a:p>
        </p:txBody>
      </p:sp>
      <p:sp>
        <p:nvSpPr>
          <p:cNvPr id="5" name="Slide Number Placeholder 4"/>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20578-B892-4967-98F8-D0B4A045ADFD}" type="datetime1">
              <a:rPr lang="en-US" smtClean="0"/>
              <a:pPr/>
              <a:t>2/9/18</a:t>
            </a:fld>
            <a:endParaRPr/>
          </a:p>
        </p:txBody>
      </p:sp>
      <p:sp>
        <p:nvSpPr>
          <p:cNvPr id="3" name="Footer Placeholder 2"/>
          <p:cNvSpPr>
            <a:spLocks noGrp="1"/>
          </p:cNvSpPr>
          <p:nvPr>
            <p:ph type="ftr" sz="quarter" idx="11"/>
          </p:nvPr>
        </p:nvSpPr>
        <p:spPr/>
        <p:txBody>
          <a:bodyPr/>
          <a:lstStyle/>
          <a:p>
            <a:r>
              <a:t>
              </a:t>
            </a:r>
          </a:p>
        </p:txBody>
      </p:sp>
      <p:sp>
        <p:nvSpPr>
          <p:cNvPr id="4" name="Slide Number Placeholder 3"/>
          <p:cNvSpPr>
            <a:spLocks noGrp="1"/>
          </p:cNvSpPr>
          <p:nvPr>
            <p:ph type="sldNum" sz="quarter" idx="12"/>
          </p:nvPr>
        </p:nvSpPr>
        <p:spPr/>
        <p:txBody>
          <a:bodyPr/>
          <a:lstStyle/>
          <a:p>
            <a:fld id="{8AF02B71-8991-4516-A01E-F1A9ACD28BDC}" type="slidenum">
              <a:rPr smtClean="0"/>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CBDCDF1B-54EC-4432-8649-0FE40DD46F86}"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7E6C1EDB-CE87-4BA6-95D9-AD3AE9C734F7}" type="datetime1">
              <a:rPr lang="en-US" smtClean="0"/>
              <a:pPr/>
              <a:t>2/9/18</a:t>
            </a:fld>
            <a:endParaRPr/>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r>
              <a:t>
              </a:t>
            </a:r>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8AF02B71-8991-4516-A01E-F1A9ACD28BDC}" type="slidenum">
              <a:rPr smtClean="0"/>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62072" y="3657600"/>
            <a:ext cx="5977128" cy="1470025"/>
          </a:xfrm>
        </p:spPr>
        <p:txBody>
          <a:bodyPr/>
          <a:lstStyle/>
          <a:p>
            <a:r>
              <a:rPr lang="en-US" sz="7200" dirty="0">
                <a:solidFill>
                  <a:srgbClr val="0F3423"/>
                </a:solidFill>
              </a:rPr>
              <a:t>Evangelism 1</a:t>
            </a:r>
          </a:p>
        </p:txBody>
      </p:sp>
      <p:sp>
        <p:nvSpPr>
          <p:cNvPr id="3" name="Subtitle 2"/>
          <p:cNvSpPr>
            <a:spLocks noGrp="1"/>
          </p:cNvSpPr>
          <p:nvPr>
            <p:ph type="subTitle" idx="1"/>
          </p:nvPr>
        </p:nvSpPr>
        <p:spPr>
          <a:xfrm>
            <a:off x="4648200" y="5410200"/>
            <a:ext cx="2743200" cy="987552"/>
          </a:xfrm>
        </p:spPr>
        <p:txBody>
          <a:bodyPr/>
          <a:lstStyle/>
          <a:p>
            <a:r>
              <a:rPr lang="en-US" sz="2000" dirty="0">
                <a:solidFill>
                  <a:srgbClr val="0F3423"/>
                </a:solidFill>
              </a:rPr>
              <a:t>James G. </a:t>
            </a:r>
            <a:r>
              <a:rPr lang="en-US" sz="2000" dirty="0" err="1">
                <a:solidFill>
                  <a:srgbClr val="0F3423"/>
                </a:solidFill>
              </a:rPr>
              <a:t>Poitras</a:t>
            </a:r>
            <a:endParaRPr lang="en-US" sz="2000" dirty="0">
              <a:solidFill>
                <a:srgbClr val="0F3423"/>
              </a:solidFill>
            </a:endParaRPr>
          </a:p>
        </p:txBody>
      </p:sp>
      <p:sp>
        <p:nvSpPr>
          <p:cNvPr id="6" name="Subtitle 2"/>
          <p:cNvSpPr txBox="1">
            <a:spLocks/>
          </p:cNvSpPr>
          <p:nvPr/>
        </p:nvSpPr>
        <p:spPr>
          <a:xfrm>
            <a:off x="4114800" y="5160814"/>
            <a:ext cx="4952999" cy="706586"/>
          </a:xfrm>
          <a:prstGeom prst="rect">
            <a:avLst/>
          </a:prstGeom>
        </p:spPr>
        <p:txBody>
          <a:bodyPr vert="horz" lIns="91440" tIns="0" rIns="45720" bIns="0" rtlCol="0">
            <a:normAutofit/>
          </a:bodyPr>
          <a:lstStyle/>
          <a:p>
            <a:pPr marL="0" marR="0" lvl="0" indent="0" algn="l" defTabSz="914400" rtl="0" eaLnBrk="1" fontAlgn="auto" latinLnBrk="0" hangingPunct="1">
              <a:lnSpc>
                <a:spcPts val="2600"/>
              </a:lnSpc>
              <a:spcBef>
                <a:spcPts val="2000"/>
              </a:spcBef>
              <a:spcAft>
                <a:spcPts val="0"/>
              </a:spcAft>
              <a:buClrTx/>
              <a:buSzPct val="90000"/>
              <a:buFontTx/>
              <a:buNone/>
              <a:tabLst/>
              <a:defRPr/>
            </a:pPr>
            <a:r>
              <a:rPr kumimoji="0" lang="en-US" sz="2200" b="0" i="0" u="none" strike="noStrike" kern="1200" cap="none" spc="0" normalizeH="0" baseline="0" noProof="0" dirty="0">
                <a:ln>
                  <a:noFill/>
                </a:ln>
                <a:solidFill>
                  <a:schemeClr val="tx1"/>
                </a:solidFill>
                <a:effectLst/>
                <a:uLnTx/>
                <a:uFillTx/>
                <a:latin typeface="+mn-lt"/>
                <a:ea typeface="+mn-ea"/>
                <a:cs typeface="+mn-cs"/>
              </a:rPr>
              <a:t>Lesson Fifteen: Which Tools to Use?</a:t>
            </a:r>
          </a:p>
        </p:txBody>
      </p:sp>
      <p:sp>
        <p:nvSpPr>
          <p:cNvPr id="7" name="Title 1"/>
          <p:cNvSpPr txBox="1">
            <a:spLocks/>
          </p:cNvSpPr>
          <p:nvPr/>
        </p:nvSpPr>
        <p:spPr>
          <a:xfrm>
            <a:off x="533400" y="914400"/>
            <a:ext cx="7924800" cy="1209964"/>
          </a:xfrm>
          <a:prstGeom prst="rect">
            <a:avLst/>
          </a:prstGeom>
        </p:spPr>
        <p:txBody>
          <a:bodyPr vert="horz" lIns="45720" tIns="0" rIns="45720" bIns="0" rtlCol="0" anchor="b" anchorCtr="0">
            <a:noAutofit/>
          </a:bodyPr>
          <a:lstStyle/>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Global University of</a:t>
            </a:r>
          </a:p>
          <a:p>
            <a:pPr marL="0" marR="0" lvl="0" indent="0" algn="l" defTabSz="914400" rtl="0" eaLnBrk="1" fontAlgn="auto" latinLnBrk="0" hangingPunct="1">
              <a:lnSpc>
                <a:spcPts val="5000"/>
              </a:lnSpc>
              <a:spcBef>
                <a:spcPct val="0"/>
              </a:spcBef>
              <a:spcAft>
                <a:spcPts val="0"/>
              </a:spcAft>
              <a:buClrTx/>
              <a:buSzTx/>
              <a:buFontTx/>
              <a:buNone/>
              <a:tabLst/>
              <a:defRPr/>
            </a:pPr>
            <a:endParaRPr lang="en-US" sz="7200" dirty="0">
              <a:latin typeface="Impact"/>
              <a:ea typeface="+mj-ea"/>
              <a:cs typeface="Impact"/>
            </a:endParaRPr>
          </a:p>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 Theological Studies</a:t>
            </a:r>
          </a:p>
        </p:txBody>
      </p:sp>
      <p:sp>
        <p:nvSpPr>
          <p:cNvPr id="9" name="Text Placeholder 3"/>
          <p:cNvSpPr txBox="1">
            <a:spLocks/>
          </p:cNvSpPr>
          <p:nvPr/>
        </p:nvSpPr>
        <p:spPr>
          <a:xfrm>
            <a:off x="1122215" y="3200400"/>
            <a:ext cx="8021782"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Evangelism</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1" name="TextBox 10"/>
          <p:cNvSpPr txBox="1"/>
          <p:nvPr/>
        </p:nvSpPr>
        <p:spPr>
          <a:xfrm>
            <a:off x="762000" y="3664803"/>
            <a:ext cx="7612063" cy="830997"/>
          </a:xfrm>
          <a:prstGeom prst="rect">
            <a:avLst/>
          </a:prstGeom>
          <a:noFill/>
        </p:spPr>
        <p:txBody>
          <a:bodyPr wrap="square" rtlCol="0">
            <a:spAutoFit/>
          </a:bodyPr>
          <a:lstStyle/>
          <a:p>
            <a:pPr marL="342900" indent="-342900">
              <a:buFont typeface="Courier New"/>
              <a:buChar char="o"/>
            </a:pPr>
            <a:r>
              <a:rPr lang="en-US" sz="2400" dirty="0"/>
              <a:t>It is the power needed to move the sinner (Hebrews 4:12).</a:t>
            </a:r>
          </a:p>
        </p:txBody>
      </p:sp>
      <p:sp>
        <p:nvSpPr>
          <p:cNvPr id="12" name="TextBox 11"/>
          <p:cNvSpPr txBox="1"/>
          <p:nvPr/>
        </p:nvSpPr>
        <p:spPr>
          <a:xfrm>
            <a:off x="762000" y="4567535"/>
            <a:ext cx="7612063" cy="461665"/>
          </a:xfrm>
          <a:prstGeom prst="rect">
            <a:avLst/>
          </a:prstGeom>
          <a:noFill/>
        </p:spPr>
        <p:txBody>
          <a:bodyPr wrap="square" rtlCol="0">
            <a:spAutoFit/>
          </a:bodyPr>
          <a:lstStyle/>
          <a:p>
            <a:pPr marL="342900" indent="-342900">
              <a:buFont typeface="Courier New"/>
              <a:buChar char="o"/>
            </a:pPr>
            <a:r>
              <a:rPr lang="en-US" sz="2400" dirty="0"/>
              <a:t>It is the seed that will reproduce (Isaiah 55:11).</a:t>
            </a:r>
          </a:p>
        </p:txBody>
      </p:sp>
      <p:sp>
        <p:nvSpPr>
          <p:cNvPr id="13" name="TextBox 12"/>
          <p:cNvSpPr txBox="1"/>
          <p:nvPr/>
        </p:nvSpPr>
        <p:spPr>
          <a:xfrm>
            <a:off x="762000" y="5029200"/>
            <a:ext cx="7612063" cy="830997"/>
          </a:xfrm>
          <a:prstGeom prst="rect">
            <a:avLst/>
          </a:prstGeom>
          <a:noFill/>
        </p:spPr>
        <p:txBody>
          <a:bodyPr wrap="square" rtlCol="0">
            <a:spAutoFit/>
          </a:bodyPr>
          <a:lstStyle/>
          <a:p>
            <a:pPr marL="342900" indent="-342900">
              <a:buFont typeface="Courier New"/>
              <a:buChar char="o"/>
            </a:pPr>
            <a:r>
              <a:rPr lang="en-US" sz="2400" dirty="0"/>
              <a:t>It is the only book that can answer the excuses of sinners (Romans 1:20).</a:t>
            </a:r>
          </a:p>
        </p:txBody>
      </p:sp>
      <p:sp>
        <p:nvSpPr>
          <p:cNvPr id="17" name="TextBox 16"/>
          <p:cNvSpPr txBox="1"/>
          <p:nvPr/>
        </p:nvSpPr>
        <p:spPr>
          <a:xfrm>
            <a:off x="304800" y="344031"/>
            <a:ext cx="8534400" cy="2246769"/>
          </a:xfrm>
          <a:prstGeom prst="rect">
            <a:avLst/>
          </a:prstGeom>
          <a:noFill/>
        </p:spPr>
        <p:txBody>
          <a:bodyPr wrap="square" rtlCol="0">
            <a:spAutoFit/>
          </a:bodyPr>
          <a:lstStyle/>
          <a:p>
            <a:pPr algn="ctr"/>
            <a:r>
              <a:rPr lang="en-US" sz="2800" spc="-150" dirty="0">
                <a:solidFill>
                  <a:srgbClr val="FFFFFF"/>
                </a:solidFill>
                <a:effectLst>
                  <a:outerShdw blurRad="50800" dist="38100" dir="2700000">
                    <a:srgbClr val="000000">
                      <a:alpha val="43000"/>
                    </a:srgbClr>
                  </a:outerShdw>
                </a:effectLst>
              </a:rPr>
              <a:t>A variety of evangelism methods should be used. Farmers use a variety of seeds. They do not use the same seed for every planting (unless that seed works especially well.) A </a:t>
            </a:r>
            <a:r>
              <a:rPr lang="en-US" sz="2800" spc="-150" dirty="0" err="1">
                <a:solidFill>
                  <a:srgbClr val="FFFFFF"/>
                </a:solidFill>
                <a:effectLst>
                  <a:outerShdw blurRad="50800" dist="38100" dir="2700000">
                    <a:srgbClr val="000000">
                      <a:alpha val="43000"/>
                    </a:srgbClr>
                  </a:outerShdw>
                </a:effectLst>
              </a:rPr>
              <a:t>sower</a:t>
            </a:r>
            <a:r>
              <a:rPr lang="en-US" sz="2800" spc="-150" dirty="0">
                <a:solidFill>
                  <a:srgbClr val="FFFFFF"/>
                </a:solidFill>
                <a:effectLst>
                  <a:outerShdw blurRad="50800" dist="38100" dir="2700000">
                    <a:srgbClr val="000000">
                      <a:alpha val="43000"/>
                    </a:srgbClr>
                  </a:outerShdw>
                </a:effectLst>
              </a:rPr>
              <a:t> uses an assortment of seeds. The more seeds sowed, the greater the potential for a harvest.</a:t>
            </a:r>
          </a:p>
        </p:txBody>
      </p:sp>
      <p:sp>
        <p:nvSpPr>
          <p:cNvPr id="18" name="TextBox 17"/>
          <p:cNvSpPr txBox="1"/>
          <p:nvPr/>
        </p:nvSpPr>
        <p:spPr>
          <a:xfrm>
            <a:off x="304800" y="2674203"/>
            <a:ext cx="8534400" cy="954107"/>
          </a:xfrm>
          <a:prstGeom prst="rect">
            <a:avLst/>
          </a:prstGeom>
          <a:noFill/>
        </p:spPr>
        <p:txBody>
          <a:bodyPr wrap="square" rtlCol="0">
            <a:spAutoFit/>
          </a:bodyPr>
          <a:lstStyle/>
          <a:p>
            <a:pPr algn="ctr"/>
            <a:r>
              <a:rPr lang="en-US" sz="2800" dirty="0"/>
              <a:t>The farmer’s greatest tool is the seed. To the evangelist the seed is the Word of God.</a:t>
            </a:r>
            <a:endParaRPr lang="en-US" sz="2800" dirty="0">
              <a:solidFill>
                <a:srgbClr val="FFFFFF"/>
              </a:solidFill>
              <a:effectLst>
                <a:outerShdw blurRad="50800" dist="38100" dir="2700000">
                  <a:srgbClr val="000000">
                    <a:alpha val="43000"/>
                  </a:srgbClr>
                </a:outerShdw>
              </a:effectLst>
            </a:endParaRPr>
          </a:p>
        </p:txBody>
      </p:sp>
      <p:sp>
        <p:nvSpPr>
          <p:cNvPr id="19" name="TextBox 18"/>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000"/>
                                        <p:tgtEl>
                                          <p:spTgt spid="18"/>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2"/>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7" grpId="0"/>
      <p:bldP spid="1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304800" y="569655"/>
            <a:ext cx="8652076" cy="2554545"/>
          </a:xfrm>
          <a:prstGeom prst="rect">
            <a:avLst/>
          </a:prstGeom>
          <a:noFill/>
        </p:spPr>
        <p:txBody>
          <a:bodyPr wrap="square" rtlCol="0">
            <a:spAutoFit/>
          </a:bodyPr>
          <a:lstStyle/>
          <a:p>
            <a:pPr algn="ctr"/>
            <a:r>
              <a:rPr lang="en-US" sz="3200" dirty="0"/>
              <a:t>We do not have to compromise God’s message to draw a crowd. We can change our methods. Rick Warren says, “You don’t have to transform the message, but you do have to translate it.”</a:t>
            </a:r>
            <a:endParaRPr lang="en-US" sz="4000" dirty="0">
              <a:solidFill>
                <a:schemeClr val="bg1"/>
              </a:solidFill>
              <a:effectLst>
                <a:outerShdw blurRad="50800" dist="38100" dir="2700000">
                  <a:srgbClr val="000000">
                    <a:alpha val="43000"/>
                  </a:srgbClr>
                </a:outerShdw>
              </a:effectLst>
            </a:endParaRPr>
          </a:p>
        </p:txBody>
      </p:sp>
      <p:sp>
        <p:nvSpPr>
          <p:cNvPr id="18" name="TextBox 17"/>
          <p:cNvSpPr txBox="1"/>
          <p:nvPr/>
        </p:nvSpPr>
        <p:spPr>
          <a:xfrm>
            <a:off x="304800" y="3124200"/>
            <a:ext cx="8652076" cy="3046988"/>
          </a:xfrm>
          <a:prstGeom prst="rect">
            <a:avLst/>
          </a:prstGeom>
          <a:noFill/>
        </p:spPr>
        <p:txBody>
          <a:bodyPr wrap="square" rtlCol="0">
            <a:spAutoFit/>
          </a:bodyPr>
          <a:lstStyle/>
          <a:p>
            <a:pPr algn="ctr"/>
            <a:r>
              <a:rPr lang="en-US" sz="3200" dirty="0"/>
              <a:t>Once you find a method that works, work the method. Just about any method will work if you make it work. It is difficult for evangelism and comfort to sleep in the same bed. Evangelism is a lot of work. It takes discipline, but it has eternal dividends.</a:t>
            </a:r>
            <a:endParaRPr lang="en-US" sz="4000" dirty="0">
              <a:solidFill>
                <a:schemeClr val="bg1"/>
              </a:solidFill>
              <a:effectLst>
                <a:outerShdw blurRad="50800" dist="38100" dir="2700000">
                  <a:srgbClr val="000000">
                    <a:alpha val="43000"/>
                  </a:srgbClr>
                </a:outerShdw>
              </a:effectLst>
            </a:endParaRPr>
          </a:p>
        </p:txBody>
      </p:sp>
      <p:sp>
        <p:nvSpPr>
          <p:cNvPr id="8" name="TextBox 7"/>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533400" y="1828800"/>
            <a:ext cx="8077200" cy="2554545"/>
          </a:xfrm>
          <a:prstGeom prst="rect">
            <a:avLst/>
          </a:prstGeom>
          <a:noFill/>
        </p:spPr>
        <p:txBody>
          <a:bodyPr wrap="square" rtlCol="0">
            <a:spAutoFit/>
          </a:bodyPr>
          <a:lstStyle/>
          <a:p>
            <a:pPr algn="ctr"/>
            <a:r>
              <a:rPr lang="en-US" sz="3200" dirty="0"/>
              <a:t>Methods and approaches to evangelism change, but the principles and priority remain the same. Principles of evangelism apply to men of God everywhere, throughout all time.</a:t>
            </a:r>
            <a:endParaRPr lang="en-US" sz="3200" dirty="0">
              <a:solidFill>
                <a:schemeClr val="bg1"/>
              </a:solidFill>
              <a:effectLst>
                <a:outerShdw blurRad="50800" dist="38100" dir="2700000">
                  <a:srgbClr val="000000">
                    <a:alpha val="43000"/>
                  </a:srgbClr>
                </a:outerShdw>
              </a:effectLst>
            </a:endParaRPr>
          </a:p>
        </p:txBody>
      </p:sp>
      <p:grpSp>
        <p:nvGrpSpPr>
          <p:cNvPr id="15" name="Group 14"/>
          <p:cNvGrpSpPr/>
          <p:nvPr/>
        </p:nvGrpSpPr>
        <p:grpSpPr>
          <a:xfrm>
            <a:off x="533400" y="4696361"/>
            <a:ext cx="8077200" cy="1475839"/>
            <a:chOff x="533400" y="4696361"/>
            <a:chExt cx="8077200" cy="1475839"/>
          </a:xfrm>
        </p:grpSpPr>
        <p:sp>
          <p:nvSpPr>
            <p:cNvPr id="9" name="TextBox 8"/>
            <p:cNvSpPr txBox="1"/>
            <p:nvPr/>
          </p:nvSpPr>
          <p:spPr>
            <a:xfrm>
              <a:off x="533400" y="4724400"/>
              <a:ext cx="8077200" cy="1323439"/>
            </a:xfrm>
            <a:prstGeom prst="rect">
              <a:avLst/>
            </a:prstGeom>
            <a:noFill/>
          </p:spPr>
          <p:txBody>
            <a:bodyPr wrap="square" rtlCol="0">
              <a:spAutoFit/>
            </a:bodyPr>
            <a:lstStyle/>
            <a:p>
              <a:pPr algn="ctr"/>
              <a:r>
                <a:rPr lang="en-US" sz="4000" cap="small" dirty="0">
                  <a:solidFill>
                    <a:schemeClr val="bg1"/>
                  </a:solidFill>
                  <a:effectLst>
                    <a:outerShdw blurRad="50800" dist="38100" dir="2700000">
                      <a:srgbClr val="000000">
                        <a:alpha val="43000"/>
                      </a:srgbClr>
                    </a:outerShdw>
                  </a:effectLst>
                </a:rPr>
                <a:t>Principles or Methods- </a:t>
              </a:r>
            </a:p>
            <a:p>
              <a:pPr algn="ctr"/>
              <a:r>
                <a:rPr lang="en-US" sz="4000" cap="small" dirty="0">
                  <a:solidFill>
                    <a:schemeClr val="bg1"/>
                  </a:solidFill>
                  <a:effectLst>
                    <a:outerShdw blurRad="50800" dist="38100" dir="2700000">
                      <a:srgbClr val="000000">
                        <a:alpha val="43000"/>
                      </a:srgbClr>
                    </a:outerShdw>
                  </a:effectLst>
                </a:rPr>
                <a:t>What’s the Difference?</a:t>
              </a:r>
            </a:p>
          </p:txBody>
        </p:sp>
        <p:sp>
          <p:nvSpPr>
            <p:cNvPr id="11" name="Rectangle 10"/>
            <p:cNvSpPr/>
            <p:nvPr/>
          </p:nvSpPr>
          <p:spPr>
            <a:xfrm>
              <a:off x="533400" y="4696361"/>
              <a:ext cx="8077200" cy="1475839"/>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grpSp>
        <p:nvGrpSpPr>
          <p:cNvPr id="14" name="Group 13"/>
          <p:cNvGrpSpPr/>
          <p:nvPr/>
        </p:nvGrpSpPr>
        <p:grpSpPr>
          <a:xfrm>
            <a:off x="533400" y="609600"/>
            <a:ext cx="8077200" cy="914400"/>
            <a:chOff x="533400" y="609600"/>
            <a:chExt cx="8077200" cy="914400"/>
          </a:xfrm>
        </p:grpSpPr>
        <p:sp>
          <p:nvSpPr>
            <p:cNvPr id="6" name="TextBox 5"/>
            <p:cNvSpPr txBox="1"/>
            <p:nvPr/>
          </p:nvSpPr>
          <p:spPr>
            <a:xfrm>
              <a:off x="533400" y="609600"/>
              <a:ext cx="8077200" cy="830997"/>
            </a:xfrm>
            <a:prstGeom prst="rect">
              <a:avLst/>
            </a:prstGeom>
            <a:noFill/>
          </p:spPr>
          <p:txBody>
            <a:bodyPr wrap="square" rtlCol="0">
              <a:spAutoFit/>
            </a:bodyPr>
            <a:lstStyle/>
            <a:p>
              <a:pPr algn="ctr"/>
              <a:r>
                <a:rPr lang="en-US" sz="4800" cap="small" dirty="0">
                  <a:solidFill>
                    <a:schemeClr val="bg1"/>
                  </a:solidFill>
                  <a:effectLst>
                    <a:outerShdw blurRad="50800" dist="38100" dir="2700000">
                      <a:srgbClr val="000000">
                        <a:alpha val="43000"/>
                      </a:srgbClr>
                    </a:outerShdw>
                  </a:effectLst>
                </a:rPr>
                <a:t>Methods and Principles</a:t>
              </a:r>
            </a:p>
          </p:txBody>
        </p:sp>
        <p:sp>
          <p:nvSpPr>
            <p:cNvPr id="12" name="Rectangle 11"/>
            <p:cNvSpPr/>
            <p:nvPr/>
          </p:nvSpPr>
          <p:spPr>
            <a:xfrm>
              <a:off x="533400" y="609600"/>
              <a:ext cx="8077200" cy="9144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3" name="TextBox 12"/>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fade">
                                      <p:cBhvr>
                                        <p:cTn id="7" dur="20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18167" cy="1417638"/>
          </a:xfrm>
        </p:spPr>
        <p:txBody>
          <a:bodyPr/>
          <a:lstStyle/>
          <a:p>
            <a:r>
              <a:rPr lang="en-US" sz="6600" cap="small" dirty="0"/>
              <a:t>Principles:</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grpSp>
        <p:nvGrpSpPr>
          <p:cNvPr id="23" name="Group 22"/>
          <p:cNvGrpSpPr/>
          <p:nvPr/>
        </p:nvGrpSpPr>
        <p:grpSpPr>
          <a:xfrm>
            <a:off x="304800" y="1905000"/>
            <a:ext cx="8518167" cy="4114800"/>
            <a:chOff x="304800" y="1905000"/>
            <a:chExt cx="8518167" cy="4419600"/>
          </a:xfrm>
        </p:grpSpPr>
        <p:sp>
          <p:nvSpPr>
            <p:cNvPr id="15" name="Rectangle 14"/>
            <p:cNvSpPr/>
            <p:nvPr/>
          </p:nvSpPr>
          <p:spPr>
            <a:xfrm>
              <a:off x="304800" y="1905000"/>
              <a:ext cx="8518167" cy="44196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13" name="TextBox 12"/>
            <p:cNvSpPr txBox="1"/>
            <p:nvPr/>
          </p:nvSpPr>
          <p:spPr>
            <a:xfrm>
              <a:off x="609600" y="1981200"/>
              <a:ext cx="7924800" cy="523220"/>
            </a:xfrm>
            <a:prstGeom prst="rect">
              <a:avLst/>
            </a:prstGeom>
            <a:noFill/>
          </p:spPr>
          <p:txBody>
            <a:bodyPr wrap="square" rtlCol="0">
              <a:spAutoFit/>
            </a:bodyPr>
            <a:lstStyle/>
            <a:p>
              <a:pPr>
                <a:buFont typeface="Courier New"/>
                <a:buChar char="o"/>
              </a:pPr>
              <a:r>
                <a:rPr lang="en-US" sz="2800" dirty="0"/>
                <a:t> They do not change from age to age.</a:t>
              </a:r>
            </a:p>
          </p:txBody>
        </p:sp>
      </p:grpSp>
      <p:sp>
        <p:nvSpPr>
          <p:cNvPr id="24" name="TextBox 23"/>
          <p:cNvSpPr txBox="1"/>
          <p:nvPr/>
        </p:nvSpPr>
        <p:spPr>
          <a:xfrm>
            <a:off x="609599" y="2474893"/>
            <a:ext cx="7924801" cy="954107"/>
          </a:xfrm>
          <a:prstGeom prst="rect">
            <a:avLst/>
          </a:prstGeom>
          <a:noFill/>
        </p:spPr>
        <p:txBody>
          <a:bodyPr wrap="square" rtlCol="0">
            <a:spAutoFit/>
          </a:bodyPr>
          <a:lstStyle/>
          <a:p>
            <a:pPr>
              <a:buFont typeface="Courier New"/>
              <a:buChar char="o"/>
            </a:pPr>
            <a:r>
              <a:rPr lang="en-US" sz="2800" dirty="0"/>
              <a:t> If they are of God, they are </a:t>
            </a:r>
            <a:r>
              <a:rPr lang="en-US" sz="2800" dirty="0" err="1"/>
              <a:t>transcultural</a:t>
            </a:r>
            <a:r>
              <a:rPr lang="en-US" sz="2800" dirty="0"/>
              <a:t> (for all cultures).</a:t>
            </a:r>
          </a:p>
        </p:txBody>
      </p:sp>
      <p:sp>
        <p:nvSpPr>
          <p:cNvPr id="25" name="TextBox 24"/>
          <p:cNvSpPr txBox="1"/>
          <p:nvPr/>
        </p:nvSpPr>
        <p:spPr>
          <a:xfrm>
            <a:off x="609600" y="3389293"/>
            <a:ext cx="7924801" cy="954107"/>
          </a:xfrm>
          <a:prstGeom prst="rect">
            <a:avLst/>
          </a:prstGeom>
          <a:noFill/>
        </p:spPr>
        <p:txBody>
          <a:bodyPr wrap="square" rtlCol="0">
            <a:spAutoFit/>
          </a:bodyPr>
          <a:lstStyle/>
          <a:p>
            <a:pPr>
              <a:buFont typeface="Courier New"/>
              <a:buChar char="o"/>
            </a:pPr>
            <a:r>
              <a:rPr lang="en-US" sz="2800" dirty="0"/>
              <a:t> They work in advanced society and in primitive cultures.</a:t>
            </a:r>
          </a:p>
        </p:txBody>
      </p:sp>
      <p:sp>
        <p:nvSpPr>
          <p:cNvPr id="26" name="TextBox 25"/>
          <p:cNvSpPr txBox="1"/>
          <p:nvPr/>
        </p:nvSpPr>
        <p:spPr>
          <a:xfrm>
            <a:off x="609600" y="4303693"/>
            <a:ext cx="7924801" cy="954107"/>
          </a:xfrm>
          <a:prstGeom prst="rect">
            <a:avLst/>
          </a:prstGeom>
          <a:noFill/>
        </p:spPr>
        <p:txBody>
          <a:bodyPr wrap="square" rtlCol="0">
            <a:spAutoFit/>
          </a:bodyPr>
          <a:lstStyle/>
          <a:p>
            <a:pPr>
              <a:buFont typeface="Courier New"/>
              <a:buChar char="o"/>
            </a:pPr>
            <a:r>
              <a:rPr lang="en-US" sz="2800" dirty="0"/>
              <a:t> They apply to all people, everywhere, in all situations, and throughout all time.</a:t>
            </a:r>
          </a:p>
        </p:txBody>
      </p:sp>
      <p:sp>
        <p:nvSpPr>
          <p:cNvPr id="27" name="TextBox 26"/>
          <p:cNvSpPr txBox="1"/>
          <p:nvPr/>
        </p:nvSpPr>
        <p:spPr>
          <a:xfrm>
            <a:off x="609600" y="5267980"/>
            <a:ext cx="7924801" cy="523220"/>
          </a:xfrm>
          <a:prstGeom prst="rect">
            <a:avLst/>
          </a:prstGeom>
          <a:noFill/>
        </p:spPr>
        <p:txBody>
          <a:bodyPr wrap="square" rtlCol="0">
            <a:spAutoFit/>
          </a:bodyPr>
          <a:lstStyle/>
          <a:p>
            <a:pPr>
              <a:buFont typeface="Courier New"/>
              <a:buChar char="o"/>
            </a:pPr>
            <a:r>
              <a:rPr lang="en-US" sz="2800" dirty="0"/>
              <a:t> They lead to success in ministry.</a:t>
            </a:r>
          </a:p>
        </p:txBody>
      </p:sp>
      <p:sp>
        <p:nvSpPr>
          <p:cNvPr id="28" name="TextBox 27"/>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2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18167" cy="1417638"/>
          </a:xfrm>
        </p:spPr>
        <p:txBody>
          <a:bodyPr/>
          <a:lstStyle/>
          <a:p>
            <a:r>
              <a:rPr lang="en-US" sz="6600" cap="small" dirty="0"/>
              <a:t>Methods:</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grpSp>
        <p:nvGrpSpPr>
          <p:cNvPr id="4" name="Group 22"/>
          <p:cNvGrpSpPr/>
          <p:nvPr/>
        </p:nvGrpSpPr>
        <p:grpSpPr>
          <a:xfrm>
            <a:off x="304800" y="1905000"/>
            <a:ext cx="8518167" cy="2667000"/>
            <a:chOff x="304800" y="1905000"/>
            <a:chExt cx="8518167" cy="4419600"/>
          </a:xfrm>
        </p:grpSpPr>
        <p:sp>
          <p:nvSpPr>
            <p:cNvPr id="15" name="Rectangle 14"/>
            <p:cNvSpPr/>
            <p:nvPr/>
          </p:nvSpPr>
          <p:spPr>
            <a:xfrm>
              <a:off x="304800" y="1905000"/>
              <a:ext cx="8518167" cy="44196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13" name="TextBox 12"/>
            <p:cNvSpPr txBox="1"/>
            <p:nvPr/>
          </p:nvSpPr>
          <p:spPr>
            <a:xfrm>
              <a:off x="609600" y="1981200"/>
              <a:ext cx="7924800" cy="561977"/>
            </a:xfrm>
            <a:prstGeom prst="rect">
              <a:avLst/>
            </a:prstGeom>
            <a:noFill/>
          </p:spPr>
          <p:txBody>
            <a:bodyPr wrap="square" rtlCol="0">
              <a:spAutoFit/>
            </a:bodyPr>
            <a:lstStyle/>
            <a:p>
              <a:pPr>
                <a:buFont typeface="Courier New"/>
                <a:buChar char="o"/>
              </a:pPr>
              <a:r>
                <a:rPr lang="en-US" sz="2800" dirty="0"/>
                <a:t> They work because principles are behind them.</a:t>
              </a:r>
            </a:p>
          </p:txBody>
        </p:sp>
      </p:grpSp>
      <p:sp>
        <p:nvSpPr>
          <p:cNvPr id="24" name="TextBox 23"/>
          <p:cNvSpPr txBox="1"/>
          <p:nvPr/>
        </p:nvSpPr>
        <p:spPr>
          <a:xfrm>
            <a:off x="609599" y="2362200"/>
            <a:ext cx="7924801" cy="523220"/>
          </a:xfrm>
          <a:prstGeom prst="rect">
            <a:avLst/>
          </a:prstGeom>
          <a:noFill/>
        </p:spPr>
        <p:txBody>
          <a:bodyPr wrap="square" rtlCol="0">
            <a:spAutoFit/>
          </a:bodyPr>
          <a:lstStyle/>
          <a:p>
            <a:pPr>
              <a:buFont typeface="Courier New"/>
              <a:buChar char="o"/>
            </a:pPr>
            <a:r>
              <a:rPr lang="en-US" sz="2800" dirty="0"/>
              <a:t> They are built on basic principles.</a:t>
            </a:r>
          </a:p>
        </p:txBody>
      </p:sp>
      <p:sp>
        <p:nvSpPr>
          <p:cNvPr id="25" name="TextBox 24"/>
          <p:cNvSpPr txBox="1"/>
          <p:nvPr/>
        </p:nvSpPr>
        <p:spPr>
          <a:xfrm>
            <a:off x="609600" y="2782907"/>
            <a:ext cx="7924801" cy="954107"/>
          </a:xfrm>
          <a:prstGeom prst="rect">
            <a:avLst/>
          </a:prstGeom>
          <a:noFill/>
        </p:spPr>
        <p:txBody>
          <a:bodyPr wrap="square" rtlCol="0">
            <a:spAutoFit/>
          </a:bodyPr>
          <a:lstStyle/>
          <a:p>
            <a:pPr>
              <a:buFont typeface="Courier New"/>
              <a:buChar char="o"/>
            </a:pPr>
            <a:r>
              <a:rPr lang="en-US" sz="2800" dirty="0"/>
              <a:t> They are changing local applications of the unchanging universal principles.</a:t>
            </a:r>
          </a:p>
        </p:txBody>
      </p:sp>
      <p:sp>
        <p:nvSpPr>
          <p:cNvPr id="26" name="TextBox 25"/>
          <p:cNvSpPr txBox="1"/>
          <p:nvPr/>
        </p:nvSpPr>
        <p:spPr>
          <a:xfrm>
            <a:off x="609600" y="3617893"/>
            <a:ext cx="7924801" cy="954107"/>
          </a:xfrm>
          <a:prstGeom prst="rect">
            <a:avLst/>
          </a:prstGeom>
          <a:noFill/>
        </p:spPr>
        <p:txBody>
          <a:bodyPr wrap="square" rtlCol="0">
            <a:spAutoFit/>
          </a:bodyPr>
          <a:lstStyle/>
          <a:p>
            <a:pPr>
              <a:buFont typeface="Courier New"/>
              <a:buChar char="o"/>
            </a:pPr>
            <a:r>
              <a:rPr lang="en-US" sz="2800" dirty="0"/>
              <a:t> They change according to culture, location, circumstances and time.</a:t>
            </a:r>
          </a:p>
        </p:txBody>
      </p:sp>
      <p:sp>
        <p:nvSpPr>
          <p:cNvPr id="11" name="TextBox 10"/>
          <p:cNvSpPr txBox="1"/>
          <p:nvPr/>
        </p:nvSpPr>
        <p:spPr>
          <a:xfrm>
            <a:off x="609600" y="4787205"/>
            <a:ext cx="7924801" cy="1384995"/>
          </a:xfrm>
          <a:prstGeom prst="rect">
            <a:avLst/>
          </a:prstGeom>
          <a:noFill/>
        </p:spPr>
        <p:txBody>
          <a:bodyPr wrap="square" rtlCol="0">
            <a:spAutoFit/>
          </a:bodyPr>
          <a:lstStyle/>
          <a:p>
            <a:pPr algn="ctr"/>
            <a:r>
              <a:rPr lang="en-US" sz="2800" dirty="0">
                <a:solidFill>
                  <a:schemeClr val="accent1"/>
                </a:solidFill>
                <a:effectLst>
                  <a:outerShdw blurRad="50800" dist="38100" dir="2700000">
                    <a:srgbClr val="000000">
                      <a:alpha val="43000"/>
                    </a:srgbClr>
                  </a:outerShdw>
                </a:effectLst>
              </a:rPr>
              <a:t>“Methods are many, Principles are few;</a:t>
            </a:r>
          </a:p>
          <a:p>
            <a:pPr algn="ctr"/>
            <a:r>
              <a:rPr lang="en-US" sz="2800" dirty="0">
                <a:solidFill>
                  <a:schemeClr val="accent1"/>
                </a:solidFill>
                <a:effectLst>
                  <a:outerShdw blurRad="50800" dist="38100" dir="2700000">
                    <a:srgbClr val="000000">
                      <a:alpha val="43000"/>
                    </a:srgbClr>
                  </a:outerShdw>
                </a:effectLst>
              </a:rPr>
              <a:t>Methods always change, Principles never do.”</a:t>
            </a:r>
          </a:p>
          <a:p>
            <a:pPr algn="ctr"/>
            <a:r>
              <a:rPr lang="en-US" sz="2800" dirty="0">
                <a:solidFill>
                  <a:schemeClr val="accent1"/>
                </a:solidFill>
                <a:effectLst>
                  <a:outerShdw blurRad="50800" dist="38100" dir="2700000">
                    <a:srgbClr val="000000">
                      <a:alpha val="43000"/>
                    </a:srgbClr>
                  </a:outerShdw>
                </a:effectLst>
              </a:rPr>
              <a:t>(Anonymous)</a:t>
            </a:r>
          </a:p>
        </p:txBody>
      </p:sp>
      <p:sp>
        <p:nvSpPr>
          <p:cNvPr id="12" name="TextBox 11"/>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fade">
                                      <p:cBhvr>
                                        <p:cTn id="23" dur="20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P spid="26" grpId="0"/>
      <p:bldP spid="1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18167" cy="1417638"/>
          </a:xfrm>
        </p:spPr>
        <p:txBody>
          <a:bodyPr/>
          <a:lstStyle/>
          <a:p>
            <a:r>
              <a:rPr lang="en-US" sz="6600" cap="small" dirty="0"/>
              <a:t>Methods:</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3" name="TextBox 12"/>
          <p:cNvSpPr txBox="1"/>
          <p:nvPr/>
        </p:nvSpPr>
        <p:spPr>
          <a:xfrm>
            <a:off x="228599" y="1676400"/>
            <a:ext cx="8839201" cy="461665"/>
          </a:xfrm>
          <a:prstGeom prst="rect">
            <a:avLst/>
          </a:prstGeom>
          <a:noFill/>
        </p:spPr>
        <p:txBody>
          <a:bodyPr wrap="square" rtlCol="0">
            <a:spAutoFit/>
          </a:bodyPr>
          <a:lstStyle/>
          <a:p>
            <a:r>
              <a:rPr lang="en-US" sz="2400" dirty="0"/>
              <a:t>The early church used a variety of methods to reach their world:</a:t>
            </a:r>
          </a:p>
        </p:txBody>
      </p:sp>
      <p:sp>
        <p:nvSpPr>
          <p:cNvPr id="12" name="TextBox 11"/>
          <p:cNvSpPr txBox="1"/>
          <p:nvPr/>
        </p:nvSpPr>
        <p:spPr>
          <a:xfrm>
            <a:off x="381000" y="2057400"/>
            <a:ext cx="8441968" cy="523220"/>
          </a:xfrm>
          <a:prstGeom prst="rect">
            <a:avLst/>
          </a:prstGeom>
          <a:noFill/>
          <a:effectLst/>
        </p:spPr>
        <p:txBody>
          <a:bodyPr wrap="square" rtlCol="0">
            <a:spAutoFit/>
          </a:bodyPr>
          <a:lstStyle/>
          <a:p>
            <a:pPr>
              <a:buFont typeface="Courier New"/>
              <a:buChar char="o"/>
            </a:pPr>
            <a:r>
              <a:rPr lang="en-US" sz="2800" dirty="0">
                <a:solidFill>
                  <a:schemeClr val="bg1"/>
                </a:solidFill>
              </a:rPr>
              <a:t> Personal evangelism (Acts 8)</a:t>
            </a:r>
          </a:p>
        </p:txBody>
      </p:sp>
      <p:sp>
        <p:nvSpPr>
          <p:cNvPr id="14" name="TextBox 13"/>
          <p:cNvSpPr txBox="1"/>
          <p:nvPr/>
        </p:nvSpPr>
        <p:spPr>
          <a:xfrm>
            <a:off x="381000" y="2448580"/>
            <a:ext cx="8441968" cy="523220"/>
          </a:xfrm>
          <a:prstGeom prst="rect">
            <a:avLst/>
          </a:prstGeom>
          <a:noFill/>
          <a:effectLst/>
        </p:spPr>
        <p:txBody>
          <a:bodyPr wrap="square" rtlCol="0">
            <a:spAutoFit/>
          </a:bodyPr>
          <a:lstStyle/>
          <a:p>
            <a:pPr>
              <a:buFont typeface="Courier New"/>
              <a:buChar char="o"/>
            </a:pPr>
            <a:r>
              <a:rPr lang="en-US" sz="2800" dirty="0">
                <a:solidFill>
                  <a:schemeClr val="bg1"/>
                </a:solidFill>
              </a:rPr>
              <a:t> Mass evangelism (Acts 13:14-41; 17:17,22-33)</a:t>
            </a:r>
          </a:p>
        </p:txBody>
      </p:sp>
      <p:sp>
        <p:nvSpPr>
          <p:cNvPr id="16" name="TextBox 15"/>
          <p:cNvSpPr txBox="1"/>
          <p:nvPr/>
        </p:nvSpPr>
        <p:spPr>
          <a:xfrm>
            <a:off x="381000" y="2825115"/>
            <a:ext cx="8441968" cy="523220"/>
          </a:xfrm>
          <a:prstGeom prst="rect">
            <a:avLst/>
          </a:prstGeom>
          <a:noFill/>
          <a:effectLst/>
        </p:spPr>
        <p:txBody>
          <a:bodyPr wrap="square" rtlCol="0">
            <a:spAutoFit/>
          </a:bodyPr>
          <a:lstStyle/>
          <a:p>
            <a:pPr>
              <a:buFont typeface="Courier New"/>
              <a:buChar char="o"/>
            </a:pPr>
            <a:r>
              <a:rPr lang="en-US" sz="2800" dirty="0">
                <a:solidFill>
                  <a:schemeClr val="bg1"/>
                </a:solidFill>
              </a:rPr>
              <a:t> Preaching (Acts 2:14-39)</a:t>
            </a:r>
          </a:p>
        </p:txBody>
      </p:sp>
      <p:sp>
        <p:nvSpPr>
          <p:cNvPr id="17" name="TextBox 16"/>
          <p:cNvSpPr txBox="1"/>
          <p:nvPr/>
        </p:nvSpPr>
        <p:spPr>
          <a:xfrm>
            <a:off x="381000" y="3210580"/>
            <a:ext cx="8441968" cy="523220"/>
          </a:xfrm>
          <a:prstGeom prst="rect">
            <a:avLst/>
          </a:prstGeom>
          <a:noFill/>
          <a:effectLst/>
        </p:spPr>
        <p:txBody>
          <a:bodyPr wrap="square" rtlCol="0">
            <a:spAutoFit/>
          </a:bodyPr>
          <a:lstStyle/>
          <a:p>
            <a:pPr>
              <a:buFont typeface="Courier New"/>
              <a:buChar char="o"/>
            </a:pPr>
            <a:r>
              <a:rPr lang="en-US" sz="2800" dirty="0">
                <a:solidFill>
                  <a:schemeClr val="bg1"/>
                </a:solidFill>
              </a:rPr>
              <a:t> Teaching</a:t>
            </a:r>
          </a:p>
        </p:txBody>
      </p:sp>
      <p:sp>
        <p:nvSpPr>
          <p:cNvPr id="18" name="TextBox 17"/>
          <p:cNvSpPr txBox="1"/>
          <p:nvPr/>
        </p:nvSpPr>
        <p:spPr>
          <a:xfrm>
            <a:off x="381000" y="3591580"/>
            <a:ext cx="8441968" cy="523220"/>
          </a:xfrm>
          <a:prstGeom prst="rect">
            <a:avLst/>
          </a:prstGeom>
          <a:noFill/>
          <a:effectLst/>
        </p:spPr>
        <p:txBody>
          <a:bodyPr wrap="square" rtlCol="0">
            <a:spAutoFit/>
          </a:bodyPr>
          <a:lstStyle/>
          <a:p>
            <a:pPr>
              <a:buFont typeface="Courier New"/>
              <a:buChar char="o"/>
            </a:pPr>
            <a:r>
              <a:rPr lang="en-US" sz="2800" dirty="0">
                <a:solidFill>
                  <a:schemeClr val="bg1"/>
                </a:solidFill>
              </a:rPr>
              <a:t> Witnessing (Acts 26:1-23)</a:t>
            </a:r>
          </a:p>
        </p:txBody>
      </p:sp>
      <p:sp>
        <p:nvSpPr>
          <p:cNvPr id="19" name="TextBox 18"/>
          <p:cNvSpPr txBox="1"/>
          <p:nvPr/>
        </p:nvSpPr>
        <p:spPr>
          <a:xfrm>
            <a:off x="381000" y="3968115"/>
            <a:ext cx="8441968" cy="523220"/>
          </a:xfrm>
          <a:prstGeom prst="rect">
            <a:avLst/>
          </a:prstGeom>
          <a:noFill/>
          <a:effectLst/>
        </p:spPr>
        <p:txBody>
          <a:bodyPr wrap="square" rtlCol="0">
            <a:spAutoFit/>
          </a:bodyPr>
          <a:lstStyle/>
          <a:p>
            <a:pPr>
              <a:buFont typeface="Courier New"/>
              <a:buChar char="o"/>
            </a:pPr>
            <a:r>
              <a:rPr lang="en-US" sz="2800" dirty="0">
                <a:solidFill>
                  <a:schemeClr val="bg1"/>
                </a:solidFill>
              </a:rPr>
              <a:t> House-to-House Evangelism (Acts 2:46;20:20)</a:t>
            </a:r>
          </a:p>
        </p:txBody>
      </p:sp>
      <p:sp>
        <p:nvSpPr>
          <p:cNvPr id="20" name="TextBox 19"/>
          <p:cNvSpPr txBox="1"/>
          <p:nvPr/>
        </p:nvSpPr>
        <p:spPr>
          <a:xfrm>
            <a:off x="381000" y="4353580"/>
            <a:ext cx="8441968" cy="523220"/>
          </a:xfrm>
          <a:prstGeom prst="rect">
            <a:avLst/>
          </a:prstGeom>
          <a:noFill/>
          <a:effectLst/>
        </p:spPr>
        <p:txBody>
          <a:bodyPr wrap="square" rtlCol="0">
            <a:spAutoFit/>
          </a:bodyPr>
          <a:lstStyle/>
          <a:p>
            <a:pPr>
              <a:buFont typeface="Courier New"/>
              <a:buChar char="o"/>
            </a:pPr>
            <a:r>
              <a:rPr lang="en-US" sz="2800" dirty="0">
                <a:solidFill>
                  <a:schemeClr val="bg1"/>
                </a:solidFill>
              </a:rPr>
              <a:t> Cell Groups</a:t>
            </a:r>
          </a:p>
        </p:txBody>
      </p:sp>
      <p:sp>
        <p:nvSpPr>
          <p:cNvPr id="21" name="TextBox 20"/>
          <p:cNvSpPr txBox="1"/>
          <p:nvPr/>
        </p:nvSpPr>
        <p:spPr>
          <a:xfrm>
            <a:off x="381000" y="4734580"/>
            <a:ext cx="8441968" cy="523220"/>
          </a:xfrm>
          <a:prstGeom prst="rect">
            <a:avLst/>
          </a:prstGeom>
          <a:noFill/>
          <a:effectLst/>
        </p:spPr>
        <p:txBody>
          <a:bodyPr wrap="square" rtlCol="0">
            <a:spAutoFit/>
          </a:bodyPr>
          <a:lstStyle/>
          <a:p>
            <a:pPr>
              <a:buFont typeface="Courier New"/>
              <a:buChar char="o"/>
            </a:pPr>
            <a:r>
              <a:rPr lang="en-US" sz="2800" dirty="0">
                <a:solidFill>
                  <a:schemeClr val="bg1"/>
                </a:solidFill>
              </a:rPr>
              <a:t> Urban (City) Evangelism</a:t>
            </a:r>
          </a:p>
        </p:txBody>
      </p:sp>
      <p:sp>
        <p:nvSpPr>
          <p:cNvPr id="22" name="TextBox 21"/>
          <p:cNvSpPr txBox="1"/>
          <p:nvPr/>
        </p:nvSpPr>
        <p:spPr>
          <a:xfrm>
            <a:off x="381000" y="5111115"/>
            <a:ext cx="8441968" cy="523220"/>
          </a:xfrm>
          <a:prstGeom prst="rect">
            <a:avLst/>
          </a:prstGeom>
          <a:noFill/>
          <a:effectLst/>
        </p:spPr>
        <p:txBody>
          <a:bodyPr wrap="square" rtlCol="0">
            <a:spAutoFit/>
          </a:bodyPr>
          <a:lstStyle/>
          <a:p>
            <a:pPr>
              <a:buFont typeface="Courier New"/>
              <a:buChar char="o"/>
            </a:pPr>
            <a:r>
              <a:rPr lang="en-US" sz="2800" dirty="0">
                <a:solidFill>
                  <a:schemeClr val="bg1"/>
                </a:solidFill>
              </a:rPr>
              <a:t> Rural (Village) Evangelism</a:t>
            </a:r>
          </a:p>
        </p:txBody>
      </p:sp>
      <p:sp>
        <p:nvSpPr>
          <p:cNvPr id="23" name="TextBox 22"/>
          <p:cNvSpPr txBox="1"/>
          <p:nvPr/>
        </p:nvSpPr>
        <p:spPr>
          <a:xfrm>
            <a:off x="381000" y="5496580"/>
            <a:ext cx="8441968" cy="523220"/>
          </a:xfrm>
          <a:prstGeom prst="rect">
            <a:avLst/>
          </a:prstGeom>
          <a:noFill/>
          <a:effectLst/>
        </p:spPr>
        <p:txBody>
          <a:bodyPr wrap="square" rtlCol="0">
            <a:spAutoFit/>
          </a:bodyPr>
          <a:lstStyle/>
          <a:p>
            <a:pPr>
              <a:buFont typeface="Courier New"/>
              <a:buChar char="o"/>
            </a:pPr>
            <a:r>
              <a:rPr lang="en-US" sz="2800" dirty="0">
                <a:solidFill>
                  <a:schemeClr val="bg1"/>
                </a:solidFill>
              </a:rPr>
              <a:t> Power Evangelism</a:t>
            </a:r>
          </a:p>
        </p:txBody>
      </p:sp>
      <p:sp>
        <p:nvSpPr>
          <p:cNvPr id="27" name="TextBox 26"/>
          <p:cNvSpPr txBox="1"/>
          <p:nvPr/>
        </p:nvSpPr>
        <p:spPr>
          <a:xfrm>
            <a:off x="381000" y="5877580"/>
            <a:ext cx="8441968" cy="523220"/>
          </a:xfrm>
          <a:prstGeom prst="rect">
            <a:avLst/>
          </a:prstGeom>
          <a:noFill/>
          <a:effectLst/>
        </p:spPr>
        <p:txBody>
          <a:bodyPr wrap="square" rtlCol="0">
            <a:spAutoFit/>
          </a:bodyPr>
          <a:lstStyle/>
          <a:p>
            <a:pPr>
              <a:buFont typeface="Courier New"/>
              <a:buChar char="o"/>
            </a:pPr>
            <a:r>
              <a:rPr lang="en-US" sz="2800" dirty="0">
                <a:solidFill>
                  <a:schemeClr val="bg1"/>
                </a:solidFill>
              </a:rPr>
              <a:t> Prayer Evangelism</a:t>
            </a:r>
          </a:p>
        </p:txBody>
      </p:sp>
      <p:sp>
        <p:nvSpPr>
          <p:cNvPr id="29" name="TextBox 28"/>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7"/>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9"/>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0"/>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1"/>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22"/>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2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2" grpId="0"/>
      <p:bldP spid="14" grpId="0"/>
      <p:bldP spid="16" grpId="0"/>
      <p:bldP spid="17" grpId="0"/>
      <p:bldP spid="18" grpId="0"/>
      <p:bldP spid="19" grpId="0"/>
      <p:bldP spid="20" grpId="0"/>
      <p:bldP spid="21" grpId="0"/>
      <p:bldP spid="22" grpId="0"/>
      <p:bldP spid="23" grpId="0"/>
      <p:bldP spid="2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8" name="TextBox 7"/>
          <p:cNvSpPr txBox="1"/>
          <p:nvPr/>
        </p:nvSpPr>
        <p:spPr>
          <a:xfrm>
            <a:off x="381000" y="457200"/>
            <a:ext cx="3657600" cy="1015663"/>
          </a:xfrm>
          <a:prstGeom prst="rect">
            <a:avLst/>
          </a:prstGeom>
          <a:noFill/>
        </p:spPr>
        <p:txBody>
          <a:bodyPr wrap="square" rtlCol="0">
            <a:spAutoFit/>
          </a:bodyPr>
          <a:lstStyle/>
          <a:p>
            <a:pPr algn="ctr"/>
            <a:r>
              <a:rPr lang="en-US" sz="2000" dirty="0"/>
              <a:t>Someone asked D. L. Moody how to win souls. He replied, “Go after them!”</a:t>
            </a:r>
          </a:p>
        </p:txBody>
      </p:sp>
      <p:sp>
        <p:nvSpPr>
          <p:cNvPr id="9" name="TextBox 8"/>
          <p:cNvSpPr txBox="1"/>
          <p:nvPr/>
        </p:nvSpPr>
        <p:spPr>
          <a:xfrm>
            <a:off x="381000" y="1524000"/>
            <a:ext cx="3657600" cy="1938992"/>
          </a:xfrm>
          <a:prstGeom prst="rect">
            <a:avLst/>
          </a:prstGeom>
          <a:noFill/>
        </p:spPr>
        <p:txBody>
          <a:bodyPr wrap="square" rtlCol="0">
            <a:spAutoFit/>
          </a:bodyPr>
          <a:lstStyle/>
          <a:p>
            <a:pPr algn="ctr"/>
            <a:r>
              <a:rPr lang="en-US" sz="2000" dirty="0"/>
              <a:t>Paul was willing to adapt his methods of evangelism to accommodate the particular needs of his listeners. He knew that “by all means” some would be saved.</a:t>
            </a:r>
          </a:p>
        </p:txBody>
      </p:sp>
      <p:sp>
        <p:nvSpPr>
          <p:cNvPr id="10" name="TextBox 9"/>
          <p:cNvSpPr txBox="1"/>
          <p:nvPr/>
        </p:nvSpPr>
        <p:spPr>
          <a:xfrm>
            <a:off x="381000" y="3505200"/>
            <a:ext cx="3657600" cy="2677656"/>
          </a:xfrm>
          <a:prstGeom prst="rect">
            <a:avLst/>
          </a:prstGeom>
          <a:noFill/>
        </p:spPr>
        <p:txBody>
          <a:bodyPr wrap="square" rtlCol="0">
            <a:spAutoFit/>
          </a:bodyPr>
          <a:lstStyle/>
          <a:p>
            <a:pPr algn="ctr"/>
            <a:r>
              <a:rPr lang="en-US" sz="2400" dirty="0">
                <a:solidFill>
                  <a:srgbClr val="FFFFFF"/>
                </a:solidFill>
                <a:effectLst>
                  <a:outerShdw blurRad="50800" dist="38100" dir="2700000">
                    <a:srgbClr val="000000">
                      <a:alpha val="43000"/>
                    </a:srgbClr>
                  </a:outerShdw>
                </a:effectLst>
              </a:rPr>
              <a:t>“To the weak became I as weak, that I might gain the weak: I am made all things to all men, that I might by all means save some.” </a:t>
            </a:r>
          </a:p>
          <a:p>
            <a:pPr algn="ctr"/>
            <a:r>
              <a:rPr lang="en-US" sz="2400" dirty="0">
                <a:solidFill>
                  <a:srgbClr val="FFFFFF"/>
                </a:solidFill>
                <a:effectLst>
                  <a:outerShdw blurRad="50800" dist="38100" dir="2700000">
                    <a:srgbClr val="000000">
                      <a:alpha val="43000"/>
                    </a:srgbClr>
                  </a:outerShdw>
                </a:effectLst>
              </a:rPr>
              <a:t>(1 Corinthians 9:22)</a:t>
            </a:r>
          </a:p>
        </p:txBody>
      </p:sp>
      <p:sp>
        <p:nvSpPr>
          <p:cNvPr id="11" name="TextBox 10"/>
          <p:cNvSpPr txBox="1"/>
          <p:nvPr/>
        </p:nvSpPr>
        <p:spPr>
          <a:xfrm>
            <a:off x="4343400" y="457200"/>
            <a:ext cx="4495800" cy="2862322"/>
          </a:xfrm>
          <a:prstGeom prst="rect">
            <a:avLst/>
          </a:prstGeom>
          <a:noFill/>
        </p:spPr>
        <p:txBody>
          <a:bodyPr wrap="square" rtlCol="0">
            <a:spAutoFit/>
          </a:bodyPr>
          <a:lstStyle/>
          <a:p>
            <a:pPr algn="ctr"/>
            <a:r>
              <a:rPr lang="en-US" sz="2000" dirty="0">
                <a:solidFill>
                  <a:srgbClr val="FFFFFF"/>
                </a:solidFill>
                <a:effectLst>
                  <a:outerShdw blurRad="50800" dist="38100" dir="2700000">
                    <a:srgbClr val="000000">
                      <a:alpha val="43000"/>
                    </a:srgbClr>
                  </a:outerShdw>
                </a:effectLst>
              </a:rPr>
              <a:t>Jim Amy in his course The Internet and Evangelism 101 teaches that Paul was not afraid to use “all possible means” to bring people to Christ. “Whatever it took, Paul was willing to adapt his methods, his style, his techniques as long as it would reach men and women with the saving gospel of Jesus Christ.”</a:t>
            </a:r>
          </a:p>
        </p:txBody>
      </p:sp>
      <p:sp>
        <p:nvSpPr>
          <p:cNvPr id="12" name="TextBox 11"/>
          <p:cNvSpPr txBox="1"/>
          <p:nvPr/>
        </p:nvSpPr>
        <p:spPr>
          <a:xfrm>
            <a:off x="4343400" y="3276600"/>
            <a:ext cx="4495800" cy="1323439"/>
          </a:xfrm>
          <a:prstGeom prst="rect">
            <a:avLst/>
          </a:prstGeom>
          <a:noFill/>
        </p:spPr>
        <p:txBody>
          <a:bodyPr wrap="square" rtlCol="0">
            <a:spAutoFit/>
          </a:bodyPr>
          <a:lstStyle/>
          <a:p>
            <a:pPr algn="ctr"/>
            <a:r>
              <a:rPr lang="en-US" sz="2000" dirty="0"/>
              <a:t>Throughout the Book of Acts, the believers selected methods of evangelism that fit the opportunity at hand.</a:t>
            </a:r>
            <a:endParaRPr lang="en-US" sz="2000" dirty="0">
              <a:solidFill>
                <a:srgbClr val="FFFFFF"/>
              </a:solidFill>
              <a:effectLst>
                <a:outerShdw blurRad="50800" dist="38100" dir="2700000">
                  <a:srgbClr val="000000">
                    <a:alpha val="43000"/>
                  </a:srgbClr>
                </a:outerShdw>
              </a:effectLst>
            </a:endParaRPr>
          </a:p>
        </p:txBody>
      </p:sp>
      <p:sp>
        <p:nvSpPr>
          <p:cNvPr id="13" name="TextBox 12"/>
          <p:cNvSpPr txBox="1"/>
          <p:nvPr/>
        </p:nvSpPr>
        <p:spPr>
          <a:xfrm>
            <a:off x="4343400" y="4495800"/>
            <a:ext cx="4495800" cy="1938992"/>
          </a:xfrm>
          <a:prstGeom prst="rect">
            <a:avLst/>
          </a:prstGeom>
          <a:noFill/>
        </p:spPr>
        <p:txBody>
          <a:bodyPr wrap="square" rtlCol="0">
            <a:spAutoFit/>
          </a:bodyPr>
          <a:lstStyle/>
          <a:p>
            <a:pPr algn="ctr"/>
            <a:r>
              <a:rPr lang="en-US" sz="2000" dirty="0"/>
              <a:t>We must find new and creative ways to effectively share the gospel with this generation. Utilize the trial and error method. Keep trying different methods until you find something that works for you.</a:t>
            </a:r>
            <a:endParaRPr lang="en-US" sz="2000" dirty="0">
              <a:solidFill>
                <a:srgbClr val="FFFFFF"/>
              </a:solidFill>
              <a:effectLst>
                <a:outerShdw blurRad="50800" dist="38100" dir="2700000">
                  <a:srgbClr val="000000">
                    <a:alpha val="43000"/>
                  </a:srgbClr>
                </a:outerShdw>
              </a:effectLst>
            </a:endParaRPr>
          </a:p>
        </p:txBody>
      </p:sp>
      <p:sp>
        <p:nvSpPr>
          <p:cNvPr id="14" name="TextBox 13"/>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2000"/>
                                        <p:tgtEl>
                                          <p:spTgt spid="10"/>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11"/>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12"/>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304800" y="304800"/>
            <a:ext cx="8652076" cy="3539431"/>
          </a:xfrm>
          <a:prstGeom prst="rect">
            <a:avLst/>
          </a:prstGeom>
          <a:noFill/>
        </p:spPr>
        <p:txBody>
          <a:bodyPr wrap="square" rtlCol="0">
            <a:spAutoFit/>
          </a:bodyPr>
          <a:lstStyle/>
          <a:p>
            <a:pPr algn="ctr"/>
            <a:r>
              <a:rPr lang="en-US" sz="2800" dirty="0" err="1"/>
              <a:t>Reinhard</a:t>
            </a:r>
            <a:r>
              <a:rPr lang="en-US" sz="2800" dirty="0"/>
              <a:t> </a:t>
            </a:r>
            <a:r>
              <a:rPr lang="en-US" sz="2800" dirty="0" err="1"/>
              <a:t>Bonnke</a:t>
            </a:r>
            <a:r>
              <a:rPr lang="en-US" sz="2800" dirty="0"/>
              <a:t> in Time Is Running Out says, “The means must match the moment. People talk about jumping at the opportunity, but I think Paul kept jumping until opportunity came. The best methods are when we each do what we do best, using our own specific methods and not imitating others.” He also stated, “The gospel is you and me telling the story of Christ, whatever the chosen means of transmission.”</a:t>
            </a:r>
            <a:endParaRPr lang="en-US" sz="3600" dirty="0">
              <a:solidFill>
                <a:schemeClr val="bg1"/>
              </a:solidFill>
              <a:effectLst>
                <a:outerShdw blurRad="50800" dist="38100" dir="2700000">
                  <a:srgbClr val="000000">
                    <a:alpha val="43000"/>
                  </a:srgbClr>
                </a:outerShdw>
              </a:effectLst>
            </a:endParaRPr>
          </a:p>
        </p:txBody>
      </p:sp>
      <p:sp>
        <p:nvSpPr>
          <p:cNvPr id="7" name="TextBox 6"/>
          <p:cNvSpPr txBox="1"/>
          <p:nvPr/>
        </p:nvSpPr>
        <p:spPr>
          <a:xfrm>
            <a:off x="304800" y="3723144"/>
            <a:ext cx="8652076" cy="2677656"/>
          </a:xfrm>
          <a:prstGeom prst="rect">
            <a:avLst/>
          </a:prstGeom>
          <a:noFill/>
        </p:spPr>
        <p:txBody>
          <a:bodyPr wrap="square" rtlCol="0">
            <a:spAutoFit/>
          </a:bodyPr>
          <a:lstStyle/>
          <a:p>
            <a:pPr algn="ctr"/>
            <a:r>
              <a:rPr lang="en-US" sz="2800" dirty="0"/>
              <a:t>The Boston Marathon is run each year. It is named after Marathon, a plain close to Athens, Greece. Following the victory of the Greeks over the Persians in 490 B.C., tradition says that a runner raced to Athens to carry the good news. As he reached the city completing his mission, he collapsed and died.</a:t>
            </a:r>
            <a:endParaRPr lang="en-US" sz="3600" dirty="0">
              <a:solidFill>
                <a:srgbClr val="FFFFFF"/>
              </a:solidFill>
              <a:effectLst>
                <a:outerShdw blurRad="50800" dist="38100" dir="2700000">
                  <a:srgbClr val="000000">
                    <a:alpha val="43000"/>
                  </a:srgbClr>
                </a:outerShdw>
              </a:effectLst>
            </a:endParaRPr>
          </a:p>
        </p:txBody>
      </p:sp>
      <p:sp>
        <p:nvSpPr>
          <p:cNvPr id="10" name="TextBox 9"/>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3"/>
          <p:cNvSpPr txBox="1">
            <a:spLocks/>
          </p:cNvSpPr>
          <p:nvPr/>
        </p:nvSpPr>
        <p:spPr>
          <a:xfrm>
            <a:off x="304801" y="838200"/>
            <a:ext cx="7010398" cy="10668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4000" dirty="0">
                <a:solidFill>
                  <a:srgbClr val="FFFFFF"/>
                </a:solidFill>
                <a:effectLst>
                  <a:outerShdw blurRad="50800" dist="38100" dir="2700000">
                    <a:srgbClr val="000000">
                      <a:alpha val="43000"/>
                    </a:srgbClr>
                  </a:outerShdw>
                </a:effectLst>
              </a:rPr>
              <a:t>Jesus has won the victory. We are called to be His redemption runners carrying the good news of salvation. No cost is too great or distance too far. Get on your mark, set, go! Time is running out!</a:t>
            </a:r>
            <a:endParaRPr kumimoji="0" lang="en-US" sz="40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j-lt"/>
              <a:ea typeface="+mj-ea"/>
              <a:cs typeface="+mj-cs"/>
            </a:endParaRPr>
          </a:p>
        </p:txBody>
      </p:sp>
      <p:sp>
        <p:nvSpPr>
          <p:cNvPr id="12" name="TextBox 11"/>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
        <p:nvSpPr>
          <p:cNvPr id="6" name="TextBox 5"/>
          <p:cNvSpPr txBox="1"/>
          <p:nvPr/>
        </p:nvSpPr>
        <p:spPr>
          <a:xfrm>
            <a:off x="533400" y="533400"/>
            <a:ext cx="8077200" cy="5693867"/>
          </a:xfrm>
          <a:prstGeom prst="rect">
            <a:avLst/>
          </a:prstGeom>
          <a:noFill/>
        </p:spPr>
        <p:txBody>
          <a:bodyPr wrap="square" rtlCol="0">
            <a:spAutoFit/>
          </a:bodyPr>
          <a:lstStyle/>
          <a:p>
            <a:pPr algn="ctr"/>
            <a:r>
              <a:rPr lang="en-US" sz="2800" dirty="0">
                <a:solidFill>
                  <a:schemeClr val="bg1"/>
                </a:solidFill>
                <a:effectLst>
                  <a:outerShdw blurRad="50800" dist="38100" dir="2700000">
                    <a:srgbClr val="000000">
                      <a:alpha val="43000"/>
                    </a:srgbClr>
                  </a:outerShdw>
                </a:effectLst>
              </a:rPr>
              <a:t>“For though I be free from all men, yet have I made myself servant unto all, that I might gain the more. And unto the Jews I became as a Jew, that I might gain the Jews; to them that are under the law, as under the law, that I might gain them that are under the law; to them that are without law, as without law, (being not without law to God, but under the law to Christ,) that I might gain them that are without law. To the weak became I as weak, that I might gain the weak: I am made all things to all men, that I might by all means save some.” </a:t>
            </a:r>
          </a:p>
          <a:p>
            <a:pPr algn="ctr"/>
            <a:r>
              <a:rPr lang="en-US" sz="2800" dirty="0">
                <a:solidFill>
                  <a:schemeClr val="bg1"/>
                </a:solidFill>
                <a:effectLst>
                  <a:outerShdw blurRad="50800" dist="38100" dir="2700000">
                    <a:srgbClr val="000000">
                      <a:alpha val="43000"/>
                    </a:srgbClr>
                  </a:outerShdw>
                </a:effectLst>
              </a:rPr>
              <a:t>(1 Corinthians 9:19-22)</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0"/>
            <a:ext cx="4318347" cy="1295400"/>
          </a:xfrm>
        </p:spPr>
        <p:txBody>
          <a:bodyPr anchor="t">
            <a:noAutofit/>
          </a:bodyPr>
          <a:lstStyle/>
          <a:p>
            <a:pPr algn="ctr">
              <a:buNone/>
            </a:pPr>
            <a:r>
              <a:rPr lang="en-US" dirty="0"/>
              <a:t>Farmers are always looking for ways to improve their tools and how they are used. Tools improve efficiency and cultivation. Long ago tools of bronze and iron were considered efficient. Times and tools have changed.</a:t>
            </a:r>
          </a:p>
        </p:txBody>
      </p:sp>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pic>
        <p:nvPicPr>
          <p:cNvPr id="8" name="Picture 7" descr="tools_2750c1_web.jpg"/>
          <p:cNvPicPr>
            <a:picLocks noChangeAspect="1"/>
          </p:cNvPicPr>
          <p:nvPr/>
        </p:nvPicPr>
        <p:blipFill>
          <a:blip r:embed="rId2"/>
          <a:stretch>
            <a:fillRect/>
          </a:stretch>
        </p:blipFill>
        <p:spPr>
          <a:xfrm>
            <a:off x="685800" y="3657600"/>
            <a:ext cx="3200400" cy="2681899"/>
          </a:xfrm>
          <a:prstGeom prst="rect">
            <a:avLst/>
          </a:prstGeom>
        </p:spPr>
      </p:pic>
      <p:grpSp>
        <p:nvGrpSpPr>
          <p:cNvPr id="10" name="Group 9"/>
          <p:cNvGrpSpPr/>
          <p:nvPr/>
        </p:nvGrpSpPr>
        <p:grpSpPr>
          <a:xfrm>
            <a:off x="4191000" y="609600"/>
            <a:ext cx="4597054" cy="1818620"/>
            <a:chOff x="4191000" y="1295400"/>
            <a:chExt cx="4597054" cy="1818620"/>
          </a:xfrm>
        </p:grpSpPr>
        <p:sp>
          <p:nvSpPr>
            <p:cNvPr id="15" name="Content Placeholder 2"/>
            <p:cNvSpPr txBox="1">
              <a:spLocks/>
            </p:cNvSpPr>
            <p:nvPr/>
          </p:nvSpPr>
          <p:spPr>
            <a:xfrm>
              <a:off x="4191000" y="1295400"/>
              <a:ext cx="4597053" cy="1384995"/>
            </a:xfrm>
            <a:prstGeom prst="rect">
              <a:avLst/>
            </a:prstGeom>
          </p:spPr>
          <p:txBody>
            <a:bodyPr vert="horz" wrap="square" lIns="91440" tIns="45720" rIns="91440" bIns="45720" rtlCol="0">
              <a:spAutoFit/>
            </a:bodyPr>
            <a:lstStyle/>
            <a:p>
              <a:pPr marL="342900" lvl="0" indent="-342900" algn="ctr" defTabSz="914400">
                <a:spcBef>
                  <a:spcPts val="2000"/>
                </a:spcBef>
              </a:pPr>
              <a:r>
                <a:rPr lang="en-US" sz="2800" dirty="0">
                  <a:effectLst>
                    <a:outerShdw blurRad="50800" dist="38100" dir="2700000">
                      <a:srgbClr val="000000">
                        <a:alpha val="43000"/>
                      </a:srgbClr>
                    </a:outerShdw>
                  </a:effectLst>
                </a:rPr>
                <a:t>“God’s work done in God’s way will never lack God’s supply.” </a:t>
              </a:r>
            </a:p>
          </p:txBody>
        </p:sp>
        <p:sp>
          <p:nvSpPr>
            <p:cNvPr id="9" name="Rectangle 8"/>
            <p:cNvSpPr/>
            <p:nvPr/>
          </p:nvSpPr>
          <p:spPr>
            <a:xfrm>
              <a:off x="4318348" y="2590800"/>
              <a:ext cx="4469706" cy="523220"/>
            </a:xfrm>
            <a:prstGeom prst="rect">
              <a:avLst/>
            </a:prstGeom>
          </p:spPr>
          <p:txBody>
            <a:bodyPr wrap="square">
              <a:spAutoFit/>
            </a:bodyPr>
            <a:lstStyle/>
            <a:p>
              <a:pPr marL="342900" lvl="0" indent="-342900" algn="ctr" defTabSz="914400">
                <a:spcBef>
                  <a:spcPts val="2000"/>
                </a:spcBef>
              </a:pPr>
              <a:r>
                <a:rPr lang="en-US" sz="2800" dirty="0">
                  <a:solidFill>
                    <a:prstClr val="black"/>
                  </a:solidFill>
                  <a:effectLst>
                    <a:outerShdw blurRad="50800" dist="38100" dir="2700000">
                      <a:srgbClr val="000000">
                        <a:alpha val="43000"/>
                      </a:srgbClr>
                    </a:outerShdw>
                  </a:effectLst>
                </a:rPr>
                <a:t>(Taylor Hudson)</a:t>
              </a:r>
              <a:endParaRPr lang="en-US" sz="2800" dirty="0">
                <a:solidFill>
                  <a:srgbClr val="F8C000"/>
                </a:solidFill>
                <a:effectLst>
                  <a:outerShdw blurRad="50800" dist="38100" dir="2700000">
                    <a:srgbClr val="000000">
                      <a:alpha val="43000"/>
                    </a:srgbClr>
                  </a:outerShdw>
                </a:effectLst>
              </a:endParaRPr>
            </a:p>
          </p:txBody>
        </p:sp>
      </p:grpSp>
      <p:sp>
        <p:nvSpPr>
          <p:cNvPr id="12" name="Content Placeholder 2"/>
          <p:cNvSpPr txBox="1">
            <a:spLocks/>
          </p:cNvSpPr>
          <p:nvPr/>
        </p:nvSpPr>
        <p:spPr>
          <a:xfrm>
            <a:off x="4191000" y="2677180"/>
            <a:ext cx="4800600" cy="3108544"/>
          </a:xfrm>
          <a:prstGeom prst="rect">
            <a:avLst/>
          </a:prstGeom>
          <a:effectLst>
            <a:outerShdw blurRad="50800" dist="38100" dir="2700000">
              <a:srgbClr val="000000">
                <a:alpha val="43000"/>
              </a:srgbClr>
            </a:outerShdw>
          </a:effectLst>
        </p:spPr>
        <p:txBody>
          <a:bodyPr vert="horz" wrap="square" lIns="91440" tIns="45720" rIns="91440" bIns="45720" rtlCol="0">
            <a:spAutoFit/>
          </a:bodyPr>
          <a:lstStyle/>
          <a:p>
            <a:pPr marL="342900" lvl="0" indent="-342900" algn="ctr" defTabSz="914400">
              <a:spcBef>
                <a:spcPts val="2000"/>
              </a:spcBef>
            </a:pPr>
            <a:r>
              <a:rPr lang="en-US" sz="2800" dirty="0"/>
              <a:t>Civilization moves through different ages. We are living in the “information age.” The ways to reach people change in different ages, but the principles remain the same.</a:t>
            </a:r>
            <a:endParaRPr lang="en-US" sz="2800" dirty="0">
              <a:effectLst>
                <a:outerShdw blurRad="50800" dist="38100" dir="2700000">
                  <a:srgbClr val="000000">
                    <a:alpha val="43000"/>
                  </a:srgbClr>
                </a:outerShdw>
              </a:effectLst>
            </a:endParaRPr>
          </a:p>
        </p:txBody>
      </p:sp>
      <p:sp>
        <p:nvSpPr>
          <p:cNvPr id="14" name="TextBox 13"/>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533400" y="381000"/>
            <a:ext cx="8077200" cy="1569660"/>
          </a:xfrm>
          <a:prstGeom prst="rect">
            <a:avLst/>
          </a:prstGeom>
          <a:noFill/>
        </p:spPr>
        <p:txBody>
          <a:bodyPr wrap="square" rtlCol="0">
            <a:spAutoFit/>
          </a:bodyPr>
          <a:lstStyle/>
          <a:p>
            <a:pPr algn="ctr"/>
            <a:r>
              <a:rPr lang="en-US" sz="2400" dirty="0"/>
              <a:t>If one method does not work, try another one. One man talked about how his great grandfather used a wooden plow, as did his father. He concluded, “And I’m going to use a wooden plow.”</a:t>
            </a:r>
            <a:endParaRPr lang="en-US" sz="2400" dirty="0">
              <a:solidFill>
                <a:schemeClr val="bg1"/>
              </a:solidFill>
              <a:effectLst>
                <a:outerShdw blurRad="50800" dist="38100" dir="2700000">
                  <a:srgbClr val="000000">
                    <a:alpha val="43000"/>
                  </a:srgbClr>
                </a:outerShdw>
              </a:effectLst>
            </a:endParaRPr>
          </a:p>
        </p:txBody>
      </p:sp>
      <p:sp>
        <p:nvSpPr>
          <p:cNvPr id="21" name="TextBox 20"/>
          <p:cNvSpPr txBox="1"/>
          <p:nvPr/>
        </p:nvSpPr>
        <p:spPr>
          <a:xfrm>
            <a:off x="533400" y="1783140"/>
            <a:ext cx="8077200" cy="954107"/>
          </a:xfrm>
          <a:prstGeom prst="rect">
            <a:avLst/>
          </a:prstGeom>
          <a:noFill/>
        </p:spPr>
        <p:txBody>
          <a:bodyPr wrap="square" rtlCol="0">
            <a:spAutoFit/>
          </a:bodyPr>
          <a:lstStyle/>
          <a:p>
            <a:pPr algn="ctr"/>
            <a:r>
              <a:rPr lang="en-US" sz="2800" dirty="0">
                <a:solidFill>
                  <a:schemeClr val="bg1"/>
                </a:solidFill>
                <a:effectLst>
                  <a:outerShdw blurRad="50800" dist="38100" dir="2700000">
                    <a:srgbClr val="000000">
                      <a:alpha val="43000"/>
                    </a:srgbClr>
                  </a:outerShdw>
                </a:effectLst>
              </a:rPr>
              <a:t>It is silly for a farmer to use the old methods and tools when newer, better methods are available.</a:t>
            </a:r>
          </a:p>
        </p:txBody>
      </p:sp>
      <p:sp>
        <p:nvSpPr>
          <p:cNvPr id="22" name="TextBox 21"/>
          <p:cNvSpPr txBox="1"/>
          <p:nvPr/>
        </p:nvSpPr>
        <p:spPr>
          <a:xfrm>
            <a:off x="533400" y="2697540"/>
            <a:ext cx="8077200" cy="1569660"/>
          </a:xfrm>
          <a:prstGeom prst="rect">
            <a:avLst/>
          </a:prstGeom>
          <a:noFill/>
        </p:spPr>
        <p:txBody>
          <a:bodyPr wrap="square" rtlCol="0">
            <a:spAutoFit/>
          </a:bodyPr>
          <a:lstStyle/>
          <a:p>
            <a:pPr algn="ctr"/>
            <a:r>
              <a:rPr lang="en-US" sz="2400" dirty="0"/>
              <a:t>Why use a wooden plow if you have a tractor? However, if you do not have a tractor, use what you have. Do not sit around doing nothing, refusing to plant, until a tractor appears. Use what is available. Farmers do.</a:t>
            </a:r>
            <a:endParaRPr lang="en-US" sz="2400" dirty="0">
              <a:solidFill>
                <a:schemeClr val="bg1"/>
              </a:solidFill>
              <a:effectLst>
                <a:outerShdw blurRad="50800" dist="38100" dir="2700000">
                  <a:srgbClr val="000000">
                    <a:alpha val="43000"/>
                  </a:srgbClr>
                </a:outerShdw>
              </a:effectLst>
            </a:endParaRPr>
          </a:p>
        </p:txBody>
      </p:sp>
      <p:sp>
        <p:nvSpPr>
          <p:cNvPr id="23" name="TextBox 22"/>
          <p:cNvSpPr txBox="1"/>
          <p:nvPr/>
        </p:nvSpPr>
        <p:spPr>
          <a:xfrm>
            <a:off x="304800" y="4157008"/>
            <a:ext cx="8534400" cy="2246769"/>
          </a:xfrm>
          <a:prstGeom prst="rect">
            <a:avLst/>
          </a:prstGeom>
          <a:noFill/>
        </p:spPr>
        <p:txBody>
          <a:bodyPr wrap="square" rtlCol="0">
            <a:spAutoFit/>
          </a:bodyPr>
          <a:lstStyle/>
          <a:p>
            <a:pPr algn="ctr"/>
            <a:r>
              <a:rPr lang="en-US" sz="2800" dirty="0">
                <a:solidFill>
                  <a:schemeClr val="accent1"/>
                </a:solidFill>
                <a:effectLst>
                  <a:outerShdw blurRad="50800" dist="38100" dir="2700000">
                    <a:srgbClr val="000000">
                      <a:alpha val="43000"/>
                    </a:srgbClr>
                  </a:outerShdw>
                </a:effectLst>
              </a:rPr>
              <a:t>D. L. Moody was, on one occasion, heavily criticized for the evangelism method he used. Moody answered, “I’m not too fond of it either. Tell me yours.” The critic admitted that he did not have a method. Moody concluded, “I like mine better!”</a:t>
            </a:r>
          </a:p>
        </p:txBody>
      </p:sp>
      <p:sp>
        <p:nvSpPr>
          <p:cNvPr id="24" name="TextBox 23"/>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1" grpId="0"/>
      <p:bldP spid="22" grpId="0"/>
      <p:bldP spid="2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533400" y="549056"/>
            <a:ext cx="8077200" cy="3108544"/>
          </a:xfrm>
          <a:prstGeom prst="rect">
            <a:avLst/>
          </a:prstGeom>
          <a:noFill/>
        </p:spPr>
        <p:txBody>
          <a:bodyPr wrap="square" rtlCol="0">
            <a:spAutoFit/>
          </a:bodyPr>
          <a:lstStyle/>
          <a:p>
            <a:pPr algn="ctr"/>
            <a:r>
              <a:rPr lang="en-US" sz="2800" dirty="0"/>
              <a:t>Dick Eastman in Beyond Imagination relates, “Early in my ministry, a wise colleague and mentor told me, Dick, God’s plans are always incredibly simple and unusually inexpensive. So if things start getting terribly complex and amazingly expensive, you might rethink whether it’s God’s plan after all.”</a:t>
            </a:r>
            <a:endParaRPr lang="en-US" sz="2800" dirty="0">
              <a:solidFill>
                <a:schemeClr val="bg1"/>
              </a:solidFill>
              <a:effectLst>
                <a:outerShdw blurRad="50800" dist="38100" dir="2700000">
                  <a:srgbClr val="000000">
                    <a:alpha val="43000"/>
                  </a:srgbClr>
                </a:outerShdw>
              </a:effectLst>
            </a:endParaRPr>
          </a:p>
        </p:txBody>
      </p:sp>
      <p:sp>
        <p:nvSpPr>
          <p:cNvPr id="22" name="TextBox 21"/>
          <p:cNvSpPr txBox="1"/>
          <p:nvPr/>
        </p:nvSpPr>
        <p:spPr>
          <a:xfrm>
            <a:off x="533400" y="3733800"/>
            <a:ext cx="8077200" cy="2246769"/>
          </a:xfrm>
          <a:prstGeom prst="rect">
            <a:avLst/>
          </a:prstGeom>
          <a:noFill/>
        </p:spPr>
        <p:txBody>
          <a:bodyPr wrap="square" rtlCol="0">
            <a:spAutoFit/>
          </a:bodyPr>
          <a:lstStyle/>
          <a:p>
            <a:pPr algn="ctr"/>
            <a:r>
              <a:rPr lang="en-US" sz="2800" dirty="0"/>
              <a:t>Eastman feels that the early church understood this principle. They reached their world for Jesus without financial resources and concerns (Matthew 10:9-10). They went everywhere and preached to everybody on all levels of society.</a:t>
            </a:r>
            <a:endParaRPr lang="en-US" sz="2800" dirty="0">
              <a:solidFill>
                <a:schemeClr val="bg1"/>
              </a:solidFill>
              <a:effectLst>
                <a:outerShdw blurRad="50800" dist="38100" dir="2700000">
                  <a:srgbClr val="000000">
                    <a:alpha val="43000"/>
                  </a:srgbClr>
                </a:outerShdw>
              </a:effectLst>
            </a:endParaRPr>
          </a:p>
        </p:txBody>
      </p:sp>
      <p:sp>
        <p:nvSpPr>
          <p:cNvPr id="7" name="TextBox 6"/>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533400" y="549056"/>
            <a:ext cx="8077200" cy="5262980"/>
          </a:xfrm>
          <a:prstGeom prst="rect">
            <a:avLst/>
          </a:prstGeom>
          <a:noFill/>
        </p:spPr>
        <p:txBody>
          <a:bodyPr wrap="square" rtlCol="0">
            <a:spAutoFit/>
          </a:bodyPr>
          <a:lstStyle/>
          <a:p>
            <a:pPr algn="ctr"/>
            <a:r>
              <a:rPr lang="en-US" sz="2800" dirty="0">
                <a:solidFill>
                  <a:srgbClr val="F8C000"/>
                </a:solidFill>
                <a:effectLst>
                  <a:outerShdw blurRad="50800" dist="38100" dir="2700000">
                    <a:srgbClr val="000000">
                      <a:alpha val="43000"/>
                    </a:srgbClr>
                  </a:outerShdw>
                </a:effectLst>
              </a:rPr>
              <a:t>Modern equipment (tents, microphones, P.A. systems, elaborate lighting and musical equipment) is not necessary for New Testament evangelism. These things can be used when they are available. G. Randy Adams says, “God does not anoint these instruments. He anoints people who go, preach, teach, and do ...I fear that, at times, people wait for these things, thinking without them they cannot be effective in evangelism.” It is deceiving to think all kinds of equipment are needed before evangelism can take place. </a:t>
            </a:r>
          </a:p>
        </p:txBody>
      </p:sp>
      <p:sp>
        <p:nvSpPr>
          <p:cNvPr id="5" name="TextBox 4"/>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228600"/>
            <a:ext cx="4318347" cy="1295400"/>
          </a:xfrm>
        </p:spPr>
        <p:txBody>
          <a:bodyPr anchor="t">
            <a:noAutofit/>
          </a:bodyPr>
          <a:lstStyle/>
          <a:p>
            <a:pPr lvl="0" algn="ctr">
              <a:buNone/>
            </a:pPr>
            <a:r>
              <a:rPr lang="en-US" sz="2000" dirty="0">
                <a:solidFill>
                  <a:schemeClr val="tx1"/>
                </a:solidFill>
              </a:rPr>
              <a:t>	The International Bible Society recently ran an advertisement that stated, “The best approach to evangelism is the one that’s uniquely your own.” (Discipleship Journal)</a:t>
            </a:r>
          </a:p>
          <a:p>
            <a:pPr algn="ctr">
              <a:buNone/>
            </a:pPr>
            <a:r>
              <a:rPr lang="en-US" sz="2000" dirty="0"/>
              <a:t> </a:t>
            </a:r>
          </a:p>
        </p:txBody>
      </p:sp>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Content Placeholder 2"/>
          <p:cNvSpPr txBox="1">
            <a:spLocks/>
          </p:cNvSpPr>
          <p:nvPr/>
        </p:nvSpPr>
        <p:spPr>
          <a:xfrm>
            <a:off x="4038600" y="1371600"/>
            <a:ext cx="4800600" cy="3539431"/>
          </a:xfrm>
          <a:prstGeom prst="rect">
            <a:avLst/>
          </a:prstGeom>
          <a:effectLst>
            <a:outerShdw blurRad="50800" dist="38100" dir="2700000">
              <a:srgbClr val="000000">
                <a:alpha val="43000"/>
              </a:srgbClr>
            </a:outerShdw>
          </a:effectLst>
        </p:spPr>
        <p:txBody>
          <a:bodyPr vert="horz" wrap="square" lIns="91440" tIns="45720" rIns="91440" bIns="45720" rtlCol="0" anchor="t">
            <a:spAutoFit/>
          </a:bodyPr>
          <a:lstStyle/>
          <a:p>
            <a:pPr marL="342900" lvl="0" indent="-342900" algn="ctr" defTabSz="914400">
              <a:spcBef>
                <a:spcPts val="2000"/>
              </a:spcBef>
            </a:pPr>
            <a:r>
              <a:rPr lang="en-US" sz="2800" dirty="0">
                <a:solidFill>
                  <a:schemeClr val="accent1"/>
                </a:solidFill>
                <a:effectLst>
                  <a:outerShdw blurRad="50800" dist="38100" dir="2700000">
                    <a:srgbClr val="000000">
                      <a:alpha val="43000"/>
                    </a:srgbClr>
                  </a:outerShdw>
                </a:effectLst>
              </a:rPr>
              <a:t>	R .C. </a:t>
            </a:r>
            <a:r>
              <a:rPr lang="en-US" sz="2800" dirty="0" err="1">
                <a:solidFill>
                  <a:schemeClr val="accent1"/>
                </a:solidFill>
                <a:effectLst>
                  <a:outerShdw blurRad="50800" dist="38100" dir="2700000">
                    <a:srgbClr val="000000">
                      <a:alpha val="43000"/>
                    </a:srgbClr>
                  </a:outerShdw>
                </a:effectLst>
              </a:rPr>
              <a:t>Sproul</a:t>
            </a:r>
            <a:r>
              <a:rPr lang="en-US" sz="2800" dirty="0">
                <a:solidFill>
                  <a:schemeClr val="accent1"/>
                </a:solidFill>
                <a:effectLst>
                  <a:outerShdw blurRad="50800" dist="38100" dir="2700000">
                    <a:srgbClr val="000000">
                      <a:alpha val="43000"/>
                    </a:srgbClr>
                  </a:outerShdw>
                </a:effectLst>
              </a:rPr>
              <a:t> said, “The Gospel is news to each generation, and we must seek new ways to address our times.” The gospel should be presented in fresh ways in each generation.</a:t>
            </a:r>
          </a:p>
        </p:txBody>
      </p:sp>
      <p:sp>
        <p:nvSpPr>
          <p:cNvPr id="11" name="Content Placeholder 2"/>
          <p:cNvSpPr txBox="1">
            <a:spLocks/>
          </p:cNvSpPr>
          <p:nvPr/>
        </p:nvSpPr>
        <p:spPr>
          <a:xfrm>
            <a:off x="0" y="2209800"/>
            <a:ext cx="4318347" cy="1295400"/>
          </a:xfrm>
          <a:prstGeom prst="rect">
            <a:avLst/>
          </a:prstGeom>
        </p:spPr>
        <p:txBody>
          <a:bodyPr vert="horz" lIns="91440" tIns="45720" rIns="91440" bIns="45720" rtlCol="0" anchor="t">
            <a:noAutofit/>
          </a:bodyPr>
          <a:lstStyle/>
          <a:p>
            <a:pPr marL="342900" lvl="0" indent="-342900" algn="ctr" defTabSz="914400">
              <a:spcBef>
                <a:spcPts val="2000"/>
              </a:spcBef>
            </a:pPr>
            <a:r>
              <a:rPr lang="en-US" sz="2400" dirty="0">
                <a:solidFill>
                  <a:schemeClr val="bg1"/>
                </a:solidFill>
                <a:effectLst>
                  <a:outerShdw blurRad="50800" dist="38100" dir="2700000">
                    <a:srgbClr val="000000">
                      <a:alpha val="43000"/>
                    </a:srgbClr>
                  </a:outerShdw>
                </a:effectLst>
              </a:rPr>
              <a:t>	The best method for evangelism would be the method needed at the moment. A key to effective evangelism is to find the point in an individual’s life where the gospel becomes good news, and then tailor the method or presentation to fit the need.</a:t>
            </a:r>
            <a:r>
              <a:rPr kumimoji="0" lang="en-US" sz="2400" b="0" i="0" u="none" strike="noStrike" kern="1200" cap="none" spc="0" normalizeH="0" baseline="0" noProof="0" dirty="0">
                <a:ln>
                  <a:noFill/>
                </a:ln>
                <a:solidFill>
                  <a:schemeClr val="bg1"/>
                </a:solidFill>
                <a:effectLst>
                  <a:outerShdw blurRad="50800" dist="38100" dir="2700000" algn="tl" rotWithShape="0">
                    <a:srgbClr val="000000">
                      <a:alpha val="43000"/>
                    </a:srgbClr>
                  </a:outerShdw>
                </a:effectLst>
                <a:uLnTx/>
                <a:uFillTx/>
                <a:latin typeface="+mn-lt"/>
                <a:ea typeface="+mn-ea"/>
                <a:cs typeface="+mn-cs"/>
              </a:rPr>
              <a:t> </a:t>
            </a:r>
          </a:p>
        </p:txBody>
      </p:sp>
      <p:sp>
        <p:nvSpPr>
          <p:cNvPr id="13" name="TextBox 12"/>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2" grpId="0"/>
      <p:bldP spid="11"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TextBox 6"/>
          <p:cNvSpPr txBox="1"/>
          <p:nvPr/>
        </p:nvSpPr>
        <p:spPr>
          <a:xfrm>
            <a:off x="457200" y="457200"/>
            <a:ext cx="3581400" cy="2677656"/>
          </a:xfrm>
          <a:prstGeom prst="rect">
            <a:avLst/>
          </a:prstGeom>
          <a:noFill/>
        </p:spPr>
        <p:txBody>
          <a:bodyPr wrap="square" rtlCol="0">
            <a:spAutoFit/>
          </a:bodyPr>
          <a:lstStyle/>
          <a:p>
            <a:pPr algn="ctr"/>
            <a:r>
              <a:rPr lang="en-US" sz="2400" dirty="0">
                <a:solidFill>
                  <a:srgbClr val="FFFFFF"/>
                </a:solidFill>
                <a:effectLst>
                  <a:outerShdw blurRad="50800" dist="38100" dir="2700000">
                    <a:srgbClr val="000000">
                      <a:alpha val="43000"/>
                    </a:srgbClr>
                  </a:outerShdw>
                </a:effectLst>
              </a:rPr>
              <a:t>The children of Issachar had an understanding of the times and the methods required to meet the needs. They were in touch with their times.</a:t>
            </a:r>
          </a:p>
        </p:txBody>
      </p:sp>
      <p:sp>
        <p:nvSpPr>
          <p:cNvPr id="8" name="TextBox 7"/>
          <p:cNvSpPr txBox="1"/>
          <p:nvPr/>
        </p:nvSpPr>
        <p:spPr>
          <a:xfrm>
            <a:off x="457200" y="3113544"/>
            <a:ext cx="3581400" cy="2677656"/>
          </a:xfrm>
          <a:prstGeom prst="rect">
            <a:avLst/>
          </a:prstGeom>
          <a:noFill/>
        </p:spPr>
        <p:txBody>
          <a:bodyPr wrap="square" rtlCol="0">
            <a:spAutoFit/>
          </a:bodyPr>
          <a:lstStyle/>
          <a:p>
            <a:pPr algn="ctr"/>
            <a:r>
              <a:rPr lang="en-US" sz="2400" dirty="0">
                <a:solidFill>
                  <a:srgbClr val="FFFFFF"/>
                </a:solidFill>
                <a:effectLst>
                  <a:outerShdw blurRad="50800" dist="38100" dir="2700000">
                    <a:srgbClr val="000000">
                      <a:alpha val="43000"/>
                    </a:srgbClr>
                  </a:outerShdw>
                </a:effectLst>
              </a:rPr>
              <a:t>“And of the children of Issachar, which were men that had understanding of the times, to know what Israel ought to do” (I Chronicles 12:32).</a:t>
            </a:r>
          </a:p>
        </p:txBody>
      </p:sp>
      <p:sp>
        <p:nvSpPr>
          <p:cNvPr id="9" name="TextBox 8"/>
          <p:cNvSpPr txBox="1"/>
          <p:nvPr/>
        </p:nvSpPr>
        <p:spPr>
          <a:xfrm>
            <a:off x="4623147" y="457200"/>
            <a:ext cx="4063653" cy="2308324"/>
          </a:xfrm>
          <a:prstGeom prst="rect">
            <a:avLst/>
          </a:prstGeom>
          <a:noFill/>
        </p:spPr>
        <p:txBody>
          <a:bodyPr wrap="square" rtlCol="0">
            <a:spAutoFit/>
          </a:bodyPr>
          <a:lstStyle/>
          <a:p>
            <a:pPr algn="ctr"/>
            <a:r>
              <a:rPr lang="en-US" sz="2400" dirty="0"/>
              <a:t>These men “understood the times” (1 Chronicles 12:32, NIV). They were in touch with the trends of the day and knew how to respond wisely.</a:t>
            </a:r>
            <a:endParaRPr lang="en-US" sz="2400" dirty="0">
              <a:solidFill>
                <a:srgbClr val="FFFFFF"/>
              </a:solidFill>
              <a:effectLst>
                <a:outerShdw blurRad="50800" dist="38100" dir="2700000">
                  <a:srgbClr val="000000">
                    <a:alpha val="43000"/>
                  </a:srgbClr>
                </a:outerShdw>
              </a:effectLst>
            </a:endParaRPr>
          </a:p>
        </p:txBody>
      </p:sp>
      <p:sp>
        <p:nvSpPr>
          <p:cNvPr id="10" name="TextBox 9"/>
          <p:cNvSpPr txBox="1"/>
          <p:nvPr/>
        </p:nvSpPr>
        <p:spPr>
          <a:xfrm>
            <a:off x="4648200" y="2720876"/>
            <a:ext cx="4063653" cy="3416320"/>
          </a:xfrm>
          <a:prstGeom prst="rect">
            <a:avLst/>
          </a:prstGeom>
          <a:noFill/>
        </p:spPr>
        <p:txBody>
          <a:bodyPr wrap="square" rtlCol="0">
            <a:spAutoFit/>
          </a:bodyPr>
          <a:lstStyle/>
          <a:p>
            <a:pPr algn="ctr"/>
            <a:r>
              <a:rPr lang="en-US" sz="2400" dirty="0"/>
              <a:t>We need to be in touch with our times and know how to serve God skillfully to reach our generation. Men of God need to be conservative enough to value the old paths of truth and liberal enough to keep an open mind and use new methods.</a:t>
            </a:r>
            <a:endParaRPr lang="en-US" sz="2400" dirty="0">
              <a:solidFill>
                <a:srgbClr val="FFFFFF"/>
              </a:solidFill>
              <a:effectLst>
                <a:outerShdw blurRad="50800" dist="38100" dir="2700000">
                  <a:srgbClr val="000000">
                    <a:alpha val="43000"/>
                  </a:srgbClr>
                </a:outerShdw>
              </a:effectLst>
            </a:endParaRPr>
          </a:p>
        </p:txBody>
      </p:sp>
      <p:sp>
        <p:nvSpPr>
          <p:cNvPr id="13" name="TextBox 12"/>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8" grpId="0"/>
      <p:bldP spid="9" grpId="0"/>
      <p:bldP spid="1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533400" y="572631"/>
            <a:ext cx="8077200" cy="2246769"/>
          </a:xfrm>
          <a:prstGeom prst="rect">
            <a:avLst/>
          </a:prstGeom>
          <a:noFill/>
        </p:spPr>
        <p:txBody>
          <a:bodyPr wrap="square" rtlCol="0">
            <a:spAutoFit/>
          </a:bodyPr>
          <a:lstStyle/>
          <a:p>
            <a:pPr algn="ctr"/>
            <a:r>
              <a:rPr lang="en-US" sz="2800" dirty="0"/>
              <a:t>Hudson Taylor once stated, “We have given too much attention to methods, and to machinery, and to resources, and too little to the Source of Power, and the filling with the Holy Ghost.” </a:t>
            </a:r>
          </a:p>
          <a:p>
            <a:pPr algn="ctr"/>
            <a:r>
              <a:rPr lang="en-US" sz="2800" dirty="0"/>
              <a:t>(A Force in the Earth)</a:t>
            </a:r>
            <a:endParaRPr lang="en-US" sz="2800" dirty="0">
              <a:solidFill>
                <a:schemeClr val="bg1"/>
              </a:solidFill>
              <a:effectLst>
                <a:outerShdw blurRad="50800" dist="38100" dir="2700000">
                  <a:srgbClr val="000000">
                    <a:alpha val="43000"/>
                  </a:srgbClr>
                </a:outerShdw>
              </a:effectLst>
            </a:endParaRPr>
          </a:p>
        </p:txBody>
      </p:sp>
      <p:sp>
        <p:nvSpPr>
          <p:cNvPr id="22" name="TextBox 21"/>
          <p:cNvSpPr txBox="1"/>
          <p:nvPr/>
        </p:nvSpPr>
        <p:spPr>
          <a:xfrm>
            <a:off x="533400" y="2667000"/>
            <a:ext cx="8077200" cy="2677656"/>
          </a:xfrm>
          <a:prstGeom prst="rect">
            <a:avLst/>
          </a:prstGeom>
          <a:noFill/>
        </p:spPr>
        <p:txBody>
          <a:bodyPr wrap="square" rtlCol="0">
            <a:spAutoFit/>
          </a:bodyPr>
          <a:lstStyle/>
          <a:p>
            <a:pPr algn="ctr"/>
            <a:r>
              <a:rPr lang="en-US" sz="2800" dirty="0"/>
              <a:t>A farmer is not afraid to abandon methods that do not work. In fact, his approach is, “If it does not bear fruit, cut it down.” (See Luke 13:6-9.) This principle can also be applied to methods used in evangelism. If it does not produce fruit, let us get rid of it.</a:t>
            </a:r>
            <a:endParaRPr lang="en-US" sz="2800" dirty="0">
              <a:solidFill>
                <a:schemeClr val="bg1"/>
              </a:solidFill>
              <a:effectLst>
                <a:outerShdw blurRad="50800" dist="38100" dir="2700000">
                  <a:srgbClr val="000000">
                    <a:alpha val="43000"/>
                  </a:srgbClr>
                </a:outerShdw>
              </a:effectLst>
            </a:endParaRPr>
          </a:p>
        </p:txBody>
      </p:sp>
      <p:grpSp>
        <p:nvGrpSpPr>
          <p:cNvPr id="8" name="Group 7"/>
          <p:cNvGrpSpPr/>
          <p:nvPr/>
        </p:nvGrpSpPr>
        <p:grpSpPr>
          <a:xfrm>
            <a:off x="533400" y="5370493"/>
            <a:ext cx="8077200" cy="1030307"/>
            <a:chOff x="533400" y="5370493"/>
            <a:chExt cx="8077200" cy="1030307"/>
          </a:xfrm>
        </p:grpSpPr>
        <p:sp>
          <p:nvSpPr>
            <p:cNvPr id="5" name="TextBox 4"/>
            <p:cNvSpPr txBox="1"/>
            <p:nvPr/>
          </p:nvSpPr>
          <p:spPr>
            <a:xfrm>
              <a:off x="533400" y="5370493"/>
              <a:ext cx="8077200" cy="954107"/>
            </a:xfrm>
            <a:prstGeom prst="rect">
              <a:avLst/>
            </a:prstGeom>
            <a:noFill/>
            <a:effectLst>
              <a:outerShdw blurRad="50800" dist="38100" dir="2700000">
                <a:srgbClr val="000000">
                  <a:alpha val="43000"/>
                </a:srgbClr>
              </a:outerShdw>
            </a:effectLst>
          </p:spPr>
          <p:txBody>
            <a:bodyPr wrap="square" rtlCol="0">
              <a:spAutoFit/>
            </a:bodyPr>
            <a:lstStyle/>
            <a:p>
              <a:pPr algn="ctr"/>
              <a:r>
                <a:rPr lang="en-US" sz="2800" dirty="0">
                  <a:solidFill>
                    <a:schemeClr val="bg1"/>
                  </a:solidFill>
                  <a:effectLst>
                    <a:outerShdw blurRad="50800" dist="38100" dir="2700000">
                      <a:srgbClr val="000000">
                        <a:alpha val="43000"/>
                      </a:srgbClr>
                    </a:outerShdw>
                  </a:effectLst>
                </a:rPr>
                <a:t>Always do your best. What you plant now, you will harvest later.</a:t>
              </a:r>
            </a:p>
          </p:txBody>
        </p:sp>
        <p:sp>
          <p:nvSpPr>
            <p:cNvPr id="7" name="Rectangle 6"/>
            <p:cNvSpPr/>
            <p:nvPr/>
          </p:nvSpPr>
          <p:spPr>
            <a:xfrm>
              <a:off x="533400" y="5370493"/>
              <a:ext cx="8077200" cy="1030307"/>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9" name="TextBox 8"/>
          <p:cNvSpPr txBox="1"/>
          <p:nvPr/>
        </p:nvSpPr>
        <p:spPr>
          <a:xfrm>
            <a:off x="4876800" y="-76200"/>
            <a:ext cx="3839888" cy="369332"/>
          </a:xfrm>
          <a:prstGeom prst="rect">
            <a:avLst/>
          </a:prstGeom>
          <a:noFill/>
        </p:spPr>
        <p:txBody>
          <a:bodyPr wrap="none" rtlCol="0">
            <a:spAutoFit/>
          </a:bodyPr>
          <a:lstStyle/>
          <a:p>
            <a:pPr lvl="0"/>
            <a:r>
              <a:rPr lang="en-US" dirty="0"/>
              <a:t>Lesson Fifteen: Which Tools to Use?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2"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3085</TotalTime>
  <Words>1951</Words>
  <Application>Microsoft Macintosh PowerPoint</Application>
  <PresentationFormat>On-screen Show (4:3)</PresentationFormat>
  <Paragraphs>115</Paragraphs>
  <Slides>18</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Book Antiqua</vt:lpstr>
      <vt:lpstr>Calibri</vt:lpstr>
      <vt:lpstr>Courier New</vt:lpstr>
      <vt:lpstr>Impact</vt:lpstr>
      <vt:lpstr>Rockwell</vt:lpstr>
      <vt:lpstr>Wingdings 2</vt:lpstr>
      <vt:lpstr>Habitat</vt:lpstr>
      <vt:lpstr>Evangelism 1</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Principles:</vt:lpstr>
      <vt:lpstr>Methods:</vt:lpstr>
      <vt:lpstr>Methods:</vt:lpstr>
      <vt:lpstr>PowerPoint Presentation</vt:lpstr>
      <vt:lpstr>PowerPoint Presentation</vt:lpstr>
      <vt:lpstr>PowerPoint Presentation</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dc:title>
  <dc:creator>Austin</dc:creator>
  <cp:lastModifiedBy>Angie Clark</cp:lastModifiedBy>
  <cp:revision>318</cp:revision>
  <dcterms:created xsi:type="dcterms:W3CDTF">2010-08-08T06:17:38Z</dcterms:created>
  <dcterms:modified xsi:type="dcterms:W3CDTF">2018-02-09T20:54:52Z</dcterms:modified>
</cp:coreProperties>
</file>