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6"/>
  </p:notesMasterIdLst>
  <p:handoutMasterIdLst>
    <p:handoutMasterId r:id="rId37"/>
  </p:handoutMasterIdLst>
  <p:sldIdLst>
    <p:sldId id="256" r:id="rId2"/>
    <p:sldId id="297" r:id="rId3"/>
    <p:sldId id="436" r:id="rId4"/>
    <p:sldId id="421" r:id="rId5"/>
    <p:sldId id="437" r:id="rId6"/>
    <p:sldId id="438" r:id="rId7"/>
    <p:sldId id="439" r:id="rId8"/>
    <p:sldId id="440" r:id="rId9"/>
    <p:sldId id="441" r:id="rId10"/>
    <p:sldId id="442" r:id="rId11"/>
    <p:sldId id="443" r:id="rId12"/>
    <p:sldId id="444" r:id="rId13"/>
    <p:sldId id="445" r:id="rId14"/>
    <p:sldId id="446" r:id="rId15"/>
    <p:sldId id="447" r:id="rId16"/>
    <p:sldId id="448" r:id="rId17"/>
    <p:sldId id="449" r:id="rId18"/>
    <p:sldId id="450" r:id="rId19"/>
    <p:sldId id="451" r:id="rId20"/>
    <p:sldId id="452" r:id="rId21"/>
    <p:sldId id="453" r:id="rId22"/>
    <p:sldId id="454" r:id="rId23"/>
    <p:sldId id="456" r:id="rId24"/>
    <p:sldId id="455" r:id="rId25"/>
    <p:sldId id="457" r:id="rId26"/>
    <p:sldId id="458" r:id="rId27"/>
    <p:sldId id="459" r:id="rId28"/>
    <p:sldId id="460" r:id="rId29"/>
    <p:sldId id="461" r:id="rId30"/>
    <p:sldId id="462" r:id="rId31"/>
    <p:sldId id="418" r:id="rId32"/>
    <p:sldId id="435" r:id="rId33"/>
    <p:sldId id="463" r:id="rId34"/>
    <p:sldId id="373" r:id="rId3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7848"/>
    <a:srgbClr val="1E5541"/>
    <a:srgbClr val="2C613E"/>
    <a:srgbClr val="458552"/>
    <a:srgbClr val="458653"/>
    <a:srgbClr val="ECB128"/>
    <a:srgbClr val="EFB228"/>
    <a:srgbClr val="EEAA26"/>
    <a:srgbClr val="E3881E"/>
    <a:srgbClr val="045D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191001" y="5160814"/>
            <a:ext cx="4952999"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Twelve: Why Not Evangelize?</a:t>
            </a: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82562"/>
            <a:ext cx="8594368" cy="1417638"/>
          </a:xfrm>
        </p:spPr>
        <p:txBody>
          <a:bodyPr/>
          <a:lstStyle/>
          <a:p>
            <a:r>
              <a:rPr lang="en-US" sz="5400" cap="small" dirty="0"/>
              <a:t>4. Ashamed of the Gospel</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765174" y="3276600"/>
            <a:ext cx="7612063" cy="3046988"/>
          </a:xfrm>
          <a:prstGeom prst="rect">
            <a:avLst/>
          </a:prstGeom>
          <a:noFill/>
        </p:spPr>
        <p:txBody>
          <a:bodyPr wrap="square" rtlCol="0">
            <a:spAutoFit/>
          </a:bodyPr>
          <a:lstStyle/>
          <a:p>
            <a:pPr marL="342900" indent="-342900" algn="ctr">
              <a:spcAft>
                <a:spcPts val="1200"/>
              </a:spcAft>
            </a:pPr>
            <a:r>
              <a:rPr lang="en-US" sz="3200" dirty="0">
                <a:solidFill>
                  <a:schemeClr val="accent1"/>
                </a:solidFill>
                <a:effectLst>
                  <a:outerShdw blurRad="50800" dist="38100" dir="2700000">
                    <a:srgbClr val="000000">
                      <a:alpha val="43000"/>
                    </a:srgbClr>
                  </a:outerShdw>
                </a:effectLst>
              </a:rPr>
              <a:t>It is the power of God unto salvation (Romans 1:16). We have the whole gospel (Acts 2:38- 39; Acts 4:12). We know the plan of salvation. The question is, “Will we let the world know?”</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765175" y="1981200"/>
            <a:ext cx="7612062" cy="1200329"/>
          </a:xfrm>
          <a:prstGeom prst="rect">
            <a:avLst/>
          </a:prstGeom>
        </p:spPr>
        <p:txBody>
          <a:bodyPr wrap="square">
            <a:spAutoFit/>
          </a:bodyPr>
          <a:lstStyle/>
          <a:p>
            <a:pPr marL="342900" indent="-342900" algn="ctr">
              <a:spcAft>
                <a:spcPts val="1200"/>
              </a:spcAft>
            </a:pPr>
            <a:r>
              <a:rPr lang="en-US" sz="3600" dirty="0"/>
              <a:t>We have the truth, and it needs to be taken to a lost and dying world.</a:t>
            </a:r>
            <a:endParaRPr lang="en-US" sz="3600" dirty="0">
              <a:solidFill>
                <a:srgbClr val="FFFFFF"/>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82562"/>
            <a:ext cx="8594368" cy="1417638"/>
          </a:xfrm>
        </p:spPr>
        <p:txBody>
          <a:bodyPr/>
          <a:lstStyle/>
          <a:p>
            <a:r>
              <a:rPr lang="en-US" cap="small" dirty="0"/>
              <a:t>5. “It’s Not My Responsibility”</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533400" y="2667000"/>
            <a:ext cx="8077200" cy="584776"/>
          </a:xfrm>
          <a:prstGeom prst="rect">
            <a:avLst/>
          </a:prstGeom>
          <a:noFill/>
        </p:spPr>
        <p:txBody>
          <a:bodyPr wrap="square" rtlCol="0">
            <a:spAutoFit/>
          </a:bodyPr>
          <a:lstStyle/>
          <a:p>
            <a:pPr marL="342900" indent="-342900" algn="ctr">
              <a:spcAft>
                <a:spcPts val="1200"/>
              </a:spcAft>
            </a:pPr>
            <a:r>
              <a:rPr lang="en-US" sz="3200" dirty="0"/>
              <a:t>The pastor says, “Let the evangelist do it!” </a:t>
            </a:r>
            <a:endParaRPr lang="en-US" sz="3200" dirty="0">
              <a:solidFill>
                <a:schemeClr val="accent1"/>
              </a:solidFill>
              <a:effectLst>
                <a:outerShdw blurRad="50800" dist="38100" dir="2700000">
                  <a:srgbClr val="000000">
                    <a:alpha val="43000"/>
                  </a:srgbClr>
                </a:outerShdw>
              </a:effectLst>
            </a:endParaRP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765175" y="1981200"/>
            <a:ext cx="7612062" cy="584776"/>
          </a:xfrm>
          <a:prstGeom prst="rect">
            <a:avLst/>
          </a:prstGeom>
        </p:spPr>
        <p:txBody>
          <a:bodyPr wrap="square">
            <a:spAutoFit/>
          </a:bodyPr>
          <a:lstStyle/>
          <a:p>
            <a:pPr marL="342900" indent="-342900" algn="ctr">
              <a:spcAft>
                <a:spcPts val="1200"/>
              </a:spcAft>
            </a:pPr>
            <a:r>
              <a:rPr lang="en-US" sz="3200" dirty="0"/>
              <a:t>The saint will say, “Let the pastor do it.”</a:t>
            </a:r>
            <a:endParaRPr lang="en-US" sz="3200" dirty="0">
              <a:solidFill>
                <a:srgbClr val="FFFFFF"/>
              </a:solidFill>
              <a:effectLst>
                <a:outerShdw blurRad="50800" dist="38100" dir="2700000">
                  <a:srgbClr val="000000">
                    <a:alpha val="43000"/>
                  </a:srgbClr>
                </a:outerShdw>
              </a:effectLst>
            </a:endParaRPr>
          </a:p>
        </p:txBody>
      </p:sp>
      <p:sp>
        <p:nvSpPr>
          <p:cNvPr id="7" name="TextBox 6"/>
          <p:cNvSpPr txBox="1"/>
          <p:nvPr/>
        </p:nvSpPr>
        <p:spPr>
          <a:xfrm>
            <a:off x="533400" y="3276600"/>
            <a:ext cx="8077200" cy="3046988"/>
          </a:xfrm>
          <a:prstGeom prst="rect">
            <a:avLst/>
          </a:prstGeom>
          <a:noFill/>
        </p:spPr>
        <p:txBody>
          <a:bodyPr wrap="square" rtlCol="0">
            <a:spAutoFit/>
          </a:bodyPr>
          <a:lstStyle/>
          <a:p>
            <a:pPr marL="342900" indent="-342900" algn="ctr">
              <a:spcAft>
                <a:spcPts val="1200"/>
              </a:spcAft>
            </a:pPr>
            <a:r>
              <a:rPr lang="en-US" sz="3200" dirty="0">
                <a:solidFill>
                  <a:schemeClr val="bg1"/>
                </a:solidFill>
                <a:effectLst>
                  <a:outerShdw blurRad="50800" dist="38100" dir="2700000">
                    <a:srgbClr val="000000">
                      <a:alpha val="43000"/>
                    </a:srgbClr>
                  </a:outerShdw>
                </a:effectLst>
              </a:rPr>
              <a:t>This excuse is close to “that is not my ministry.” The great commission is a command to all Christians. Winning souls is part of the Christian life and a direct result of the baptism of the Holy Ghost (Acts 1:8).</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82562"/>
            <a:ext cx="8594368" cy="1417638"/>
          </a:xfrm>
        </p:spPr>
        <p:txBody>
          <a:bodyPr/>
          <a:lstStyle/>
          <a:p>
            <a:r>
              <a:rPr lang="en-US" cap="small" dirty="0"/>
              <a:t>6. Lukewarm Relationship With God</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765175" y="1981200"/>
            <a:ext cx="7612062" cy="1323439"/>
          </a:xfrm>
          <a:prstGeom prst="rect">
            <a:avLst/>
          </a:prstGeom>
        </p:spPr>
        <p:txBody>
          <a:bodyPr wrap="square">
            <a:spAutoFit/>
          </a:bodyPr>
          <a:lstStyle/>
          <a:p>
            <a:pPr marL="342900" indent="-342900" algn="ctr">
              <a:spcAft>
                <a:spcPts val="1200"/>
              </a:spcAft>
            </a:pPr>
            <a:r>
              <a:rPr lang="en-US" sz="4000" dirty="0">
                <a:solidFill>
                  <a:srgbClr val="FFFFFF"/>
                </a:solidFill>
                <a:effectLst>
                  <a:outerShdw blurRad="50800" dist="38100" dir="2700000">
                    <a:srgbClr val="000000">
                      <a:alpha val="43000"/>
                    </a:srgbClr>
                  </a:outerShdw>
                </a:effectLst>
              </a:rPr>
              <a:t>Needs to be moved out of the comfort zone.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82562"/>
            <a:ext cx="8594368" cy="1417638"/>
          </a:xfrm>
        </p:spPr>
        <p:txBody>
          <a:bodyPr/>
          <a:lstStyle/>
          <a:p>
            <a:r>
              <a:rPr lang="en-US" cap="small" dirty="0"/>
              <a:t>7. Out of Touch With the Heavenly Father’s Heart</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765175" y="1981200"/>
            <a:ext cx="7612062" cy="1569660"/>
          </a:xfrm>
          <a:prstGeom prst="rect">
            <a:avLst/>
          </a:prstGeom>
        </p:spPr>
        <p:txBody>
          <a:bodyPr wrap="square">
            <a:spAutoFit/>
          </a:bodyPr>
          <a:lstStyle/>
          <a:p>
            <a:pPr marL="342900" indent="-342900" algn="ctr">
              <a:spcAft>
                <a:spcPts val="1200"/>
              </a:spcAft>
            </a:pPr>
            <a:r>
              <a:rPr lang="en-US" sz="3200" dirty="0"/>
              <a:t>The prodigal’s elder brother should have been able to see how far he had drifted from his father’s concerns.</a:t>
            </a:r>
            <a:endParaRPr lang="en-US" sz="3200" dirty="0">
              <a:solidFill>
                <a:srgbClr val="FFFFFF"/>
              </a:solidFill>
              <a:effectLst>
                <a:outerShdw blurRad="50800" dist="38100" dir="2700000">
                  <a:srgbClr val="000000">
                    <a:alpha val="43000"/>
                  </a:srgbClr>
                </a:outerShdw>
              </a:effectLst>
            </a:endParaRPr>
          </a:p>
        </p:txBody>
      </p:sp>
      <p:sp>
        <p:nvSpPr>
          <p:cNvPr id="6" name="Rectangle 5"/>
          <p:cNvSpPr/>
          <p:nvPr/>
        </p:nvSpPr>
        <p:spPr>
          <a:xfrm>
            <a:off x="762000" y="3459540"/>
            <a:ext cx="7612062" cy="1077218"/>
          </a:xfrm>
          <a:prstGeom prst="rect">
            <a:avLst/>
          </a:prstGeom>
        </p:spPr>
        <p:txBody>
          <a:bodyPr wrap="square">
            <a:spAutoFit/>
          </a:bodyPr>
          <a:lstStyle/>
          <a:p>
            <a:pPr marL="342900" indent="-342900" algn="ctr">
              <a:spcAft>
                <a:spcPts val="1200"/>
              </a:spcAft>
            </a:pPr>
            <a:r>
              <a:rPr lang="en-US" sz="3200" dirty="0"/>
              <a:t>He had all his father owned but did not want to share it with the prodigal son. </a:t>
            </a:r>
            <a:endParaRPr lang="en-US" sz="3200" dirty="0">
              <a:solidFill>
                <a:srgbClr val="FFFFFF"/>
              </a:solidFill>
              <a:effectLst>
                <a:outerShdw blurRad="50800" dist="38100" dir="2700000">
                  <a:srgbClr val="000000">
                    <a:alpha val="43000"/>
                  </a:srgbClr>
                </a:outerShdw>
              </a:effectLst>
            </a:endParaRPr>
          </a:p>
        </p:txBody>
      </p:sp>
      <p:sp>
        <p:nvSpPr>
          <p:cNvPr id="7" name="Rectangle 6"/>
          <p:cNvSpPr/>
          <p:nvPr/>
        </p:nvSpPr>
        <p:spPr>
          <a:xfrm>
            <a:off x="762000" y="4467761"/>
            <a:ext cx="7612062" cy="1323439"/>
          </a:xfrm>
          <a:prstGeom prst="rect">
            <a:avLst/>
          </a:prstGeom>
        </p:spPr>
        <p:txBody>
          <a:bodyPr wrap="square">
            <a:spAutoFit/>
          </a:bodyPr>
          <a:lstStyle/>
          <a:p>
            <a:pPr marL="342900" indent="-342900" algn="ctr">
              <a:spcAft>
                <a:spcPts val="1200"/>
              </a:spcAft>
            </a:pPr>
            <a:r>
              <a:rPr lang="en-US" sz="4000" dirty="0">
                <a:solidFill>
                  <a:schemeClr val="accent1"/>
                </a:solidFill>
                <a:effectLst>
                  <a:outerShdw blurRad="50800" dist="38100" dir="2700000">
                    <a:srgbClr val="000000">
                      <a:alpha val="43000"/>
                    </a:srgbClr>
                  </a:outerShdw>
                </a:effectLst>
              </a:rPr>
              <a:t>Let us never drop into the sin of being like the elder brother.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cap="small" dirty="0"/>
              <a:t>8. Procrastination</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765174" y="3491805"/>
            <a:ext cx="7612063" cy="1323439"/>
          </a:xfrm>
          <a:prstGeom prst="rect">
            <a:avLst/>
          </a:prstGeom>
          <a:noFill/>
        </p:spPr>
        <p:txBody>
          <a:bodyPr wrap="square" rtlCol="0">
            <a:spAutoFit/>
          </a:bodyPr>
          <a:lstStyle/>
          <a:p>
            <a:pPr marL="342900" indent="-342900" algn="ctr">
              <a:spcAft>
                <a:spcPts val="1200"/>
              </a:spcAft>
            </a:pPr>
            <a:r>
              <a:rPr lang="en-US" sz="4000" dirty="0">
                <a:solidFill>
                  <a:srgbClr val="F8C000"/>
                </a:solidFill>
                <a:effectLst>
                  <a:outerShdw blurRad="50800" dist="38100" dir="2700000">
                    <a:srgbClr val="000000">
                      <a:alpha val="43000"/>
                    </a:srgbClr>
                  </a:outerShdw>
                </a:effectLst>
              </a:rPr>
              <a:t>The problem is tomorrow may be too late.</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765175" y="2340114"/>
            <a:ext cx="7612062" cy="707886"/>
          </a:xfrm>
          <a:prstGeom prst="rect">
            <a:avLst/>
          </a:prstGeom>
        </p:spPr>
        <p:txBody>
          <a:bodyPr wrap="square">
            <a:spAutoFit/>
          </a:bodyPr>
          <a:lstStyle/>
          <a:p>
            <a:pPr marL="342900" indent="-342900" algn="ctr">
              <a:spcAft>
                <a:spcPts val="1200"/>
              </a:spcAft>
            </a:pPr>
            <a:r>
              <a:rPr lang="en-US" sz="4000" dirty="0">
                <a:solidFill>
                  <a:srgbClr val="FFFFFF"/>
                </a:solidFill>
                <a:effectLst>
                  <a:outerShdw blurRad="50800" dist="38100" dir="2700000">
                    <a:srgbClr val="000000">
                      <a:alpha val="43000"/>
                    </a:srgbClr>
                  </a:outerShdw>
                </a:effectLst>
              </a:rPr>
              <a:t>“I’ll do it tomorrow.”</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cap="small" dirty="0"/>
              <a:t>9. Disobedience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765175" y="2340114"/>
            <a:ext cx="7612062" cy="1323439"/>
          </a:xfrm>
          <a:prstGeom prst="rect">
            <a:avLst/>
          </a:prstGeom>
        </p:spPr>
        <p:txBody>
          <a:bodyPr wrap="square">
            <a:spAutoFit/>
          </a:bodyPr>
          <a:lstStyle/>
          <a:p>
            <a:pPr marL="342900" indent="-342900" algn="ctr">
              <a:spcAft>
                <a:spcPts val="1200"/>
              </a:spcAft>
            </a:pPr>
            <a:r>
              <a:rPr lang="en-US" sz="4000" dirty="0"/>
              <a:t>Failure to obey God’s Word and commands.</a:t>
            </a:r>
            <a:endParaRPr lang="en-US" sz="4000" dirty="0">
              <a:solidFill>
                <a:srgbClr val="FFFFFF"/>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6000" cap="small" dirty="0"/>
              <a:t>10. Laziness</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765175" y="2340114"/>
            <a:ext cx="7612062" cy="1323439"/>
          </a:xfrm>
          <a:prstGeom prst="rect">
            <a:avLst/>
          </a:prstGeom>
        </p:spPr>
        <p:txBody>
          <a:bodyPr wrap="square">
            <a:spAutoFit/>
          </a:bodyPr>
          <a:lstStyle/>
          <a:p>
            <a:pPr marL="342900" indent="-342900" algn="ctr">
              <a:spcAft>
                <a:spcPts val="1200"/>
              </a:spcAft>
            </a:pPr>
            <a:r>
              <a:rPr lang="en-US" sz="4000" dirty="0">
                <a:solidFill>
                  <a:schemeClr val="bg1"/>
                </a:solidFill>
                <a:effectLst>
                  <a:outerShdw blurRad="50800" dist="38100" dir="2700000">
                    <a:srgbClr val="000000">
                      <a:alpha val="43000"/>
                    </a:srgbClr>
                  </a:outerShdw>
                </a:effectLst>
              </a:rPr>
              <a:t>Reaching the lost is work and requires discipline.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cap="small" dirty="0"/>
              <a:t>11. Sin and Carnality In the Life of the Believer</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765175" y="2340114"/>
            <a:ext cx="7612062" cy="1323439"/>
          </a:xfrm>
          <a:prstGeom prst="rect">
            <a:avLst/>
          </a:prstGeom>
        </p:spPr>
        <p:txBody>
          <a:bodyPr wrap="square">
            <a:spAutoFit/>
          </a:bodyPr>
          <a:lstStyle/>
          <a:p>
            <a:pPr marL="342900" indent="-342900" algn="ctr">
              <a:spcAft>
                <a:spcPts val="1200"/>
              </a:spcAft>
            </a:pPr>
            <a:r>
              <a:rPr lang="en-US" sz="4000" dirty="0">
                <a:solidFill>
                  <a:schemeClr val="bg1"/>
                </a:solidFill>
                <a:effectLst>
                  <a:outerShdw blurRad="50800" dist="38100" dir="2700000">
                    <a:srgbClr val="000000">
                      <a:alpha val="43000"/>
                    </a:srgbClr>
                  </a:outerShdw>
                </a:effectLst>
              </a:rPr>
              <a:t>Sin dulls our senses and desire for witnessing.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cap="small" dirty="0"/>
              <a:t>12. Cannot Speak Well</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685800" y="1752600"/>
            <a:ext cx="7612062" cy="1569660"/>
          </a:xfrm>
          <a:prstGeom prst="rect">
            <a:avLst/>
          </a:prstGeom>
        </p:spPr>
        <p:txBody>
          <a:bodyPr wrap="square">
            <a:spAutoFit/>
          </a:bodyPr>
          <a:lstStyle/>
          <a:p>
            <a:pPr marL="342900" indent="-342900" algn="ctr">
              <a:spcAft>
                <a:spcPts val="1200"/>
              </a:spcAft>
            </a:pPr>
            <a:r>
              <a:rPr lang="en-US" sz="3200" dirty="0"/>
              <a:t>(speech impediment or language barrier). That excuse has been used as far back as Moses.</a:t>
            </a:r>
            <a:endParaRPr lang="en-US" sz="3200" dirty="0">
              <a:solidFill>
                <a:schemeClr val="bg1"/>
              </a:solidFill>
              <a:effectLst>
                <a:outerShdw blurRad="50800" dist="38100" dir="2700000">
                  <a:srgbClr val="000000">
                    <a:alpha val="43000"/>
                  </a:srgbClr>
                </a:outerShdw>
              </a:effectLst>
            </a:endParaRPr>
          </a:p>
        </p:txBody>
      </p:sp>
      <p:sp>
        <p:nvSpPr>
          <p:cNvPr id="6" name="Rectangle 5"/>
          <p:cNvSpPr/>
          <p:nvPr/>
        </p:nvSpPr>
        <p:spPr>
          <a:xfrm>
            <a:off x="685800" y="3154740"/>
            <a:ext cx="7612062" cy="1077218"/>
          </a:xfrm>
          <a:prstGeom prst="rect">
            <a:avLst/>
          </a:prstGeom>
        </p:spPr>
        <p:txBody>
          <a:bodyPr wrap="square">
            <a:spAutoFit/>
          </a:bodyPr>
          <a:lstStyle/>
          <a:p>
            <a:pPr marL="342900" indent="-342900" algn="ctr">
              <a:spcAft>
                <a:spcPts val="1200"/>
              </a:spcAft>
            </a:pPr>
            <a:r>
              <a:rPr lang="en-US" sz="3200" dirty="0"/>
              <a:t>Each time you think, “I cannot,” remember…</a:t>
            </a:r>
            <a:endParaRPr lang="en-US" sz="3200" dirty="0">
              <a:solidFill>
                <a:schemeClr val="bg1"/>
              </a:solidFill>
              <a:effectLst>
                <a:outerShdw blurRad="50800" dist="38100" dir="2700000">
                  <a:srgbClr val="000000">
                    <a:alpha val="43000"/>
                  </a:srgbClr>
                </a:outerShdw>
              </a:effectLst>
            </a:endParaRPr>
          </a:p>
        </p:txBody>
      </p:sp>
      <p:sp>
        <p:nvSpPr>
          <p:cNvPr id="7" name="Rectangle 6"/>
          <p:cNvSpPr/>
          <p:nvPr/>
        </p:nvSpPr>
        <p:spPr>
          <a:xfrm>
            <a:off x="685800" y="4180582"/>
            <a:ext cx="7612062" cy="2031325"/>
          </a:xfrm>
          <a:prstGeom prst="rect">
            <a:avLst/>
          </a:prstGeom>
        </p:spPr>
        <p:txBody>
          <a:bodyPr wrap="square">
            <a:spAutoFit/>
          </a:bodyPr>
          <a:lstStyle/>
          <a:p>
            <a:pPr marL="342900" indent="-342900" algn="ctr">
              <a:spcAft>
                <a:spcPts val="1200"/>
              </a:spcAft>
            </a:pPr>
            <a:r>
              <a:rPr lang="en-US" sz="4000" dirty="0">
                <a:solidFill>
                  <a:schemeClr val="bg1"/>
                </a:solidFill>
                <a:effectLst>
                  <a:outerShdw blurRad="50800" dist="38100" dir="2700000">
                    <a:srgbClr val="000000">
                      <a:alpha val="43000"/>
                    </a:srgbClr>
                  </a:outerShdw>
                </a:effectLst>
              </a:rPr>
              <a:t>“I can do all things through Christ which strengthens me.”</a:t>
            </a:r>
          </a:p>
          <a:p>
            <a:pPr marL="342900" indent="-342900" algn="ctr">
              <a:spcAft>
                <a:spcPts val="1200"/>
              </a:spcAft>
            </a:pPr>
            <a:r>
              <a:rPr lang="en-US" sz="3600" dirty="0">
                <a:solidFill>
                  <a:srgbClr val="FFFFFF"/>
                </a:solidFill>
                <a:effectLst>
                  <a:outerShdw blurRad="50800" dist="38100" dir="2700000">
                    <a:srgbClr val="000000">
                      <a:alpha val="43000"/>
                    </a:srgbClr>
                  </a:outerShdw>
                </a:effectLst>
              </a:rPr>
              <a:t>(Philippians 4:13)</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cap="small" dirty="0"/>
              <a:t>13. Lack of Burden, Vision, Compassion, or Concern</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685800" y="1847671"/>
            <a:ext cx="7612062" cy="1200329"/>
          </a:xfrm>
          <a:prstGeom prst="rect">
            <a:avLst/>
          </a:prstGeom>
        </p:spPr>
        <p:txBody>
          <a:bodyPr wrap="square">
            <a:spAutoFit/>
          </a:bodyPr>
          <a:lstStyle/>
          <a:p>
            <a:pPr marL="342900" indent="-342900" algn="ctr">
              <a:spcAft>
                <a:spcPts val="1200"/>
              </a:spcAft>
            </a:pPr>
            <a:r>
              <a:rPr lang="en-US" sz="3600" dirty="0">
                <a:solidFill>
                  <a:schemeClr val="accent1"/>
                </a:solidFill>
                <a:effectLst>
                  <a:outerShdw blurRad="50800" dist="38100" dir="2700000">
                    <a:srgbClr val="000000">
                      <a:alpha val="43000"/>
                    </a:srgbClr>
                  </a:outerShdw>
                </a:effectLst>
              </a:rPr>
              <a:t>“Where there is no vision, the people perish” (Proverbs 29:18).</a:t>
            </a:r>
          </a:p>
        </p:txBody>
      </p:sp>
      <p:sp>
        <p:nvSpPr>
          <p:cNvPr id="9" name="Rectangle 8"/>
          <p:cNvSpPr/>
          <p:nvPr/>
        </p:nvSpPr>
        <p:spPr>
          <a:xfrm>
            <a:off x="685800" y="3125212"/>
            <a:ext cx="7612062" cy="3046988"/>
          </a:xfrm>
          <a:prstGeom prst="rect">
            <a:avLst/>
          </a:prstGeom>
        </p:spPr>
        <p:txBody>
          <a:bodyPr wrap="square">
            <a:spAutoFit/>
          </a:bodyPr>
          <a:lstStyle/>
          <a:p>
            <a:pPr marL="342900" indent="-342900" algn="ctr">
              <a:spcAft>
                <a:spcPts val="1200"/>
              </a:spcAft>
            </a:pPr>
            <a:r>
              <a:rPr lang="en-US" sz="3200" dirty="0">
                <a:solidFill>
                  <a:schemeClr val="bg1"/>
                </a:solidFill>
                <a:effectLst>
                  <a:outerShdw blurRad="50800" dist="38100" dir="2700000">
                    <a:srgbClr val="000000">
                      <a:alpha val="43000"/>
                    </a:srgbClr>
                  </a:outerShdw>
                </a:effectLst>
              </a:rPr>
              <a:t>“And what pity he felt for the crowds that came, because their problems were so great and they didn't know what to do or where to go for help. They were like sheep without a shepherd” (Matthew 9:36, </a:t>
            </a:r>
            <a:r>
              <a:rPr lang="en-US" sz="3200" i="1" dirty="0">
                <a:solidFill>
                  <a:schemeClr val="bg1"/>
                </a:solidFill>
                <a:effectLst>
                  <a:outerShdw blurRad="50800" dist="38100" dir="2700000">
                    <a:srgbClr val="000000">
                      <a:alpha val="43000"/>
                    </a:srgbClr>
                  </a:outerShdw>
                </a:effectLst>
              </a:rPr>
              <a:t>TLB).</a:t>
            </a:r>
            <a:endParaRPr lang="en-US" sz="3200" dirty="0">
              <a:solidFill>
                <a:schemeClr val="bg1"/>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6" name="TextBox 5"/>
          <p:cNvSpPr txBox="1"/>
          <p:nvPr/>
        </p:nvSpPr>
        <p:spPr>
          <a:xfrm>
            <a:off x="533400" y="914400"/>
            <a:ext cx="8077200" cy="4832092"/>
          </a:xfrm>
          <a:prstGeom prst="rect">
            <a:avLst/>
          </a:prstGeom>
          <a:noFill/>
        </p:spPr>
        <p:txBody>
          <a:bodyPr wrap="square" rtlCol="0">
            <a:spAutoFit/>
          </a:bodyPr>
          <a:lstStyle/>
          <a:p>
            <a:pPr algn="ctr"/>
            <a:r>
              <a:rPr lang="en-US" sz="4400" dirty="0">
                <a:solidFill>
                  <a:schemeClr val="bg1"/>
                </a:solidFill>
                <a:effectLst>
                  <a:outerShdw blurRad="50800" dist="38100" dir="2700000">
                    <a:srgbClr val="000000">
                      <a:alpha val="43000"/>
                    </a:srgbClr>
                  </a:outerShdw>
                </a:effectLst>
              </a:rPr>
              <a:t>“Say not ye, There are yet four months, and then cometh harvest? behold, I say unto you, Lift up your eyes, and look on the fields; for they are white already to harvest.” </a:t>
            </a:r>
          </a:p>
          <a:p>
            <a:pPr algn="ctr"/>
            <a:r>
              <a:rPr lang="en-US" sz="4400" dirty="0">
                <a:solidFill>
                  <a:schemeClr val="bg1"/>
                </a:solidFill>
                <a:effectLst>
                  <a:outerShdw blurRad="50800" dist="38100" dir="2700000">
                    <a:srgbClr val="000000">
                      <a:alpha val="43000"/>
                    </a:srgbClr>
                  </a:outerShdw>
                </a:effectLst>
              </a:rPr>
              <a:t>(John 4:35)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cap="small" dirty="0"/>
              <a:t>13. Lack of Burden, Vision, Compassion, or Concern</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0" y="1600200"/>
            <a:ext cx="9144000" cy="954107"/>
          </a:xfrm>
          <a:prstGeom prst="rect">
            <a:avLst/>
          </a:prstGeom>
        </p:spPr>
        <p:txBody>
          <a:bodyPr wrap="square">
            <a:spAutoFit/>
          </a:bodyPr>
          <a:lstStyle/>
          <a:p>
            <a:pPr marL="342900" indent="-342900" algn="ctr">
              <a:spcAft>
                <a:spcPts val="1200"/>
              </a:spcAft>
            </a:pPr>
            <a:r>
              <a:rPr lang="en-US" sz="2800" dirty="0">
                <a:solidFill>
                  <a:srgbClr val="FFFFFF"/>
                </a:solidFill>
                <a:effectLst>
                  <a:outerShdw blurRad="50800" dist="38100" dir="2700000">
                    <a:srgbClr val="000000">
                      <a:alpha val="43000"/>
                    </a:srgbClr>
                  </a:outerShdw>
                </a:effectLst>
              </a:rPr>
              <a:t>Jesus was concerned for His world. We will evangelize when we truly care for the eternal destiny of others.</a:t>
            </a:r>
          </a:p>
        </p:txBody>
      </p:sp>
      <p:grpSp>
        <p:nvGrpSpPr>
          <p:cNvPr id="14" name="Group 13"/>
          <p:cNvGrpSpPr/>
          <p:nvPr/>
        </p:nvGrpSpPr>
        <p:grpSpPr>
          <a:xfrm>
            <a:off x="685800" y="2583597"/>
            <a:ext cx="7612062" cy="3817203"/>
            <a:chOff x="685800" y="2583597"/>
            <a:chExt cx="7612062" cy="3817203"/>
          </a:xfrm>
        </p:grpSpPr>
        <p:sp>
          <p:nvSpPr>
            <p:cNvPr id="6" name="Rectangle 5"/>
            <p:cNvSpPr/>
            <p:nvPr/>
          </p:nvSpPr>
          <p:spPr>
            <a:xfrm>
              <a:off x="685800" y="2583597"/>
              <a:ext cx="7612062" cy="3817203"/>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7" name="Rectangle 6"/>
            <p:cNvSpPr/>
            <p:nvPr/>
          </p:nvSpPr>
          <p:spPr>
            <a:xfrm>
              <a:off x="685800" y="2598003"/>
              <a:ext cx="7612062" cy="1938992"/>
            </a:xfrm>
            <a:prstGeom prst="rect">
              <a:avLst/>
            </a:prstGeom>
          </p:spPr>
          <p:txBody>
            <a:bodyPr wrap="square">
              <a:spAutoFit/>
            </a:bodyPr>
            <a:lstStyle/>
            <a:p>
              <a:pPr marL="342900" indent="-342900">
                <a:spcAft>
                  <a:spcPts val="1200"/>
                </a:spcAft>
                <a:buFont typeface="Courier New"/>
                <a:buChar char="o"/>
              </a:pPr>
              <a:r>
                <a:rPr lang="en-US" sz="2400" dirty="0"/>
                <a:t>He was moved with compassion (meaning: “to suffer with”) when He saw the multitude (Matthew 9:36). Compassion is to relate to someone’s pain to the extent that you are willing to do something about it.</a:t>
              </a:r>
              <a:endParaRPr lang="en-US" sz="2400" dirty="0">
                <a:solidFill>
                  <a:schemeClr val="accent1"/>
                </a:solidFill>
                <a:effectLst>
                  <a:outerShdw blurRad="50800" dist="38100" dir="2700000">
                    <a:srgbClr val="000000">
                      <a:alpha val="43000"/>
                    </a:srgbClr>
                  </a:outerShdw>
                </a:effectLst>
              </a:endParaRPr>
            </a:p>
          </p:txBody>
        </p:sp>
      </p:grpSp>
      <p:sp>
        <p:nvSpPr>
          <p:cNvPr id="9" name="Rectangle 8"/>
          <p:cNvSpPr/>
          <p:nvPr/>
        </p:nvSpPr>
        <p:spPr>
          <a:xfrm>
            <a:off x="685800" y="4415135"/>
            <a:ext cx="7612062" cy="461665"/>
          </a:xfrm>
          <a:prstGeom prst="rect">
            <a:avLst/>
          </a:prstGeom>
        </p:spPr>
        <p:txBody>
          <a:bodyPr wrap="square">
            <a:spAutoFit/>
          </a:bodyPr>
          <a:lstStyle/>
          <a:p>
            <a:pPr marL="342900" indent="-342900">
              <a:spcAft>
                <a:spcPts val="1200"/>
              </a:spcAft>
              <a:buFont typeface="Courier New"/>
              <a:buChar char="o"/>
            </a:pPr>
            <a:r>
              <a:rPr lang="en-US" sz="2400" dirty="0"/>
              <a:t>He had a burden (John 4:34-35).</a:t>
            </a:r>
            <a:endParaRPr lang="en-US" sz="2400" dirty="0">
              <a:solidFill>
                <a:schemeClr val="accent1"/>
              </a:solidFill>
              <a:effectLst>
                <a:outerShdw blurRad="50800" dist="38100" dir="2700000">
                  <a:srgbClr val="000000">
                    <a:alpha val="43000"/>
                  </a:srgbClr>
                </a:outerShdw>
              </a:effectLst>
            </a:endParaRPr>
          </a:p>
        </p:txBody>
      </p:sp>
      <p:sp>
        <p:nvSpPr>
          <p:cNvPr id="11" name="Rectangle 10"/>
          <p:cNvSpPr/>
          <p:nvPr/>
        </p:nvSpPr>
        <p:spPr>
          <a:xfrm>
            <a:off x="685800" y="4796135"/>
            <a:ext cx="7612062" cy="461665"/>
          </a:xfrm>
          <a:prstGeom prst="rect">
            <a:avLst/>
          </a:prstGeom>
        </p:spPr>
        <p:txBody>
          <a:bodyPr wrap="square">
            <a:spAutoFit/>
          </a:bodyPr>
          <a:lstStyle/>
          <a:p>
            <a:pPr marL="342900" indent="-342900">
              <a:spcAft>
                <a:spcPts val="1200"/>
              </a:spcAft>
              <a:buFont typeface="Courier New"/>
              <a:buChar char="o"/>
            </a:pPr>
            <a:r>
              <a:rPr lang="en-US" sz="2400" dirty="0"/>
              <a:t>He had a vision (Luke 19:10; Matthew 16:18).</a:t>
            </a:r>
            <a:endParaRPr lang="en-US" sz="2400" dirty="0">
              <a:solidFill>
                <a:schemeClr val="accent1"/>
              </a:solidFill>
              <a:effectLst>
                <a:outerShdw blurRad="50800" dist="38100" dir="2700000">
                  <a:srgbClr val="000000">
                    <a:alpha val="43000"/>
                  </a:srgbClr>
                </a:outerShdw>
              </a:effectLst>
            </a:endParaRPr>
          </a:p>
        </p:txBody>
      </p:sp>
      <p:sp>
        <p:nvSpPr>
          <p:cNvPr id="12" name="Rectangle 11"/>
          <p:cNvSpPr/>
          <p:nvPr/>
        </p:nvSpPr>
        <p:spPr>
          <a:xfrm>
            <a:off x="685800" y="5177135"/>
            <a:ext cx="7612062" cy="461665"/>
          </a:xfrm>
          <a:prstGeom prst="rect">
            <a:avLst/>
          </a:prstGeom>
        </p:spPr>
        <p:txBody>
          <a:bodyPr wrap="square">
            <a:spAutoFit/>
          </a:bodyPr>
          <a:lstStyle/>
          <a:p>
            <a:pPr marL="342900" indent="-342900">
              <a:spcAft>
                <a:spcPts val="1200"/>
              </a:spcAft>
              <a:buFont typeface="Courier New"/>
              <a:buChar char="o"/>
            </a:pPr>
            <a:r>
              <a:rPr lang="en-US" sz="2400" dirty="0"/>
              <a:t>He wept (John 11:35).</a:t>
            </a:r>
            <a:endParaRPr lang="en-US" sz="2400" dirty="0">
              <a:solidFill>
                <a:schemeClr val="accent1"/>
              </a:solidFill>
              <a:effectLst>
                <a:outerShdw blurRad="50800" dist="38100" dir="2700000">
                  <a:srgbClr val="000000">
                    <a:alpha val="43000"/>
                  </a:srgbClr>
                </a:outerShdw>
              </a:effectLst>
            </a:endParaRPr>
          </a:p>
        </p:txBody>
      </p:sp>
      <p:sp>
        <p:nvSpPr>
          <p:cNvPr id="13" name="Rectangle 12"/>
          <p:cNvSpPr/>
          <p:nvPr/>
        </p:nvSpPr>
        <p:spPr>
          <a:xfrm>
            <a:off x="685800" y="5569803"/>
            <a:ext cx="7612062" cy="830997"/>
          </a:xfrm>
          <a:prstGeom prst="rect">
            <a:avLst/>
          </a:prstGeom>
        </p:spPr>
        <p:txBody>
          <a:bodyPr wrap="square">
            <a:spAutoFit/>
          </a:bodyPr>
          <a:lstStyle/>
          <a:p>
            <a:pPr marL="342900" indent="-342900">
              <a:spcAft>
                <a:spcPts val="1200"/>
              </a:spcAft>
              <a:buFont typeface="Courier New"/>
              <a:buChar char="o"/>
            </a:pPr>
            <a:r>
              <a:rPr lang="en-US" sz="2400" dirty="0"/>
              <a:t>He died—accepted His responsibility. (Read 1 John 3:16.)</a:t>
            </a:r>
            <a:endParaRPr lang="en-US" sz="2400" dirty="0">
              <a:solidFill>
                <a:schemeClr val="accent1"/>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1" grpId="0"/>
      <p:bldP spid="12" grpId="0"/>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79468"/>
            <a:ext cx="8594368" cy="1417638"/>
          </a:xfrm>
        </p:spPr>
        <p:txBody>
          <a:bodyPr/>
          <a:lstStyle/>
          <a:p>
            <a:r>
              <a:rPr lang="en-US" cap="small" dirty="0"/>
              <a:t>14. Lack of Witnessing Skill</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838200" y="2199382"/>
            <a:ext cx="7467600" cy="1077218"/>
          </a:xfrm>
          <a:prstGeom prst="rect">
            <a:avLst/>
          </a:prstGeom>
        </p:spPr>
        <p:txBody>
          <a:bodyPr wrap="square">
            <a:spAutoFit/>
          </a:bodyPr>
          <a:lstStyle/>
          <a:p>
            <a:pPr marL="342900" indent="-342900" algn="ctr">
              <a:spcAft>
                <a:spcPts val="1200"/>
              </a:spcAft>
            </a:pPr>
            <a:r>
              <a:rPr lang="en-US" sz="3200" dirty="0"/>
              <a:t>“We don’t know how to evangelize. We were never taught.” </a:t>
            </a:r>
            <a:endParaRPr lang="en-US" sz="3200" dirty="0">
              <a:solidFill>
                <a:srgbClr val="FFFFFF"/>
              </a:solidFill>
              <a:effectLst>
                <a:outerShdw blurRad="50800" dist="38100" dir="2700000">
                  <a:srgbClr val="000000">
                    <a:alpha val="43000"/>
                  </a:srgbClr>
                </a:outerShdw>
              </a:effectLst>
            </a:endParaRPr>
          </a:p>
        </p:txBody>
      </p:sp>
      <p:sp>
        <p:nvSpPr>
          <p:cNvPr id="14" name="Rectangle 13"/>
          <p:cNvSpPr/>
          <p:nvPr/>
        </p:nvSpPr>
        <p:spPr>
          <a:xfrm>
            <a:off x="838200" y="3459540"/>
            <a:ext cx="7467600" cy="1569660"/>
          </a:xfrm>
          <a:prstGeom prst="rect">
            <a:avLst/>
          </a:prstGeom>
        </p:spPr>
        <p:txBody>
          <a:bodyPr wrap="square">
            <a:spAutoFit/>
          </a:bodyPr>
          <a:lstStyle/>
          <a:p>
            <a:pPr marL="342900" indent="-342900" algn="ctr">
              <a:spcAft>
                <a:spcPts val="1200"/>
              </a:spcAft>
            </a:pPr>
            <a:r>
              <a:rPr lang="en-US" sz="3200" dirty="0">
                <a:solidFill>
                  <a:srgbClr val="FFFFFF"/>
                </a:solidFill>
                <a:effectLst>
                  <a:outerShdw blurRad="50800" dist="38100" dir="2700000">
                    <a:srgbClr val="000000">
                      <a:alpha val="43000"/>
                    </a:srgbClr>
                  </a:outerShdw>
                </a:effectLst>
              </a:rPr>
              <a:t>Fear can be overcome through effective training. God has given us all we need to succeed!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94368" cy="1417638"/>
          </a:xfrm>
        </p:spPr>
        <p:txBody>
          <a:bodyPr/>
          <a:lstStyle/>
          <a:p>
            <a:r>
              <a:rPr lang="en-US" cap="small" dirty="0"/>
              <a:t>15. Lack of Biblical Knowledge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838200" y="2199382"/>
            <a:ext cx="7467600" cy="1754327"/>
          </a:xfrm>
          <a:prstGeom prst="rect">
            <a:avLst/>
          </a:prstGeom>
        </p:spPr>
        <p:txBody>
          <a:bodyPr wrap="square">
            <a:spAutoFit/>
          </a:bodyPr>
          <a:lstStyle/>
          <a:p>
            <a:pPr marL="342900" indent="-342900" algn="ctr">
              <a:spcAft>
                <a:spcPts val="1200"/>
              </a:spcAft>
            </a:pPr>
            <a:r>
              <a:rPr lang="en-US" sz="3600" dirty="0">
                <a:solidFill>
                  <a:srgbClr val="FFFFFF"/>
                </a:solidFill>
                <a:effectLst>
                  <a:outerShdw blurRad="50800" dist="38100" dir="2700000">
                    <a:srgbClr val="000000">
                      <a:alpha val="43000"/>
                    </a:srgbClr>
                  </a:outerShdw>
                </a:effectLst>
              </a:rPr>
              <a:t>Feeling that we do not know enough about the Bible to be an effective witness.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94368" cy="1417638"/>
          </a:xfrm>
        </p:spPr>
        <p:txBody>
          <a:bodyPr/>
          <a:lstStyle/>
          <a:p>
            <a:r>
              <a:rPr lang="en-US" cap="small" dirty="0"/>
              <a:t>16. Never Mobilized</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838200" y="1600200"/>
            <a:ext cx="7467600" cy="954107"/>
          </a:xfrm>
          <a:prstGeom prst="rect">
            <a:avLst/>
          </a:prstGeom>
        </p:spPr>
        <p:txBody>
          <a:bodyPr wrap="square">
            <a:spAutoFit/>
          </a:bodyPr>
          <a:lstStyle/>
          <a:p>
            <a:pPr marL="342900" indent="-342900" algn="ctr">
              <a:spcAft>
                <a:spcPts val="1200"/>
              </a:spcAft>
            </a:pPr>
            <a:r>
              <a:rPr lang="en-US" sz="2800" dirty="0">
                <a:solidFill>
                  <a:schemeClr val="bg1"/>
                </a:solidFill>
                <a:effectLst>
                  <a:outerShdw blurRad="50800" dist="38100" dir="2700000">
                    <a:srgbClr val="000000">
                      <a:alpha val="43000"/>
                    </a:srgbClr>
                  </a:outerShdw>
                </a:effectLst>
              </a:rPr>
              <a:t>People are waiting to be asked to be involved in evangelism.</a:t>
            </a:r>
          </a:p>
        </p:txBody>
      </p:sp>
      <p:sp>
        <p:nvSpPr>
          <p:cNvPr id="6" name="Rectangle 5"/>
          <p:cNvSpPr/>
          <p:nvPr/>
        </p:nvSpPr>
        <p:spPr>
          <a:xfrm>
            <a:off x="838200" y="2474893"/>
            <a:ext cx="7467600" cy="954107"/>
          </a:xfrm>
          <a:prstGeom prst="rect">
            <a:avLst/>
          </a:prstGeom>
        </p:spPr>
        <p:txBody>
          <a:bodyPr wrap="square">
            <a:spAutoFit/>
          </a:bodyPr>
          <a:lstStyle/>
          <a:p>
            <a:pPr marL="342900" indent="-342900" algn="ctr">
              <a:spcAft>
                <a:spcPts val="1200"/>
              </a:spcAft>
            </a:pPr>
            <a:r>
              <a:rPr lang="en-US" sz="2800" dirty="0"/>
              <a:t>“Why have you been standing here doing nothing?”</a:t>
            </a:r>
            <a:endParaRPr lang="en-US" sz="2800" dirty="0">
              <a:solidFill>
                <a:srgbClr val="FFFFFF"/>
              </a:solidFill>
              <a:effectLst>
                <a:outerShdw blurRad="50800" dist="38100" dir="2700000">
                  <a:srgbClr val="000000">
                    <a:alpha val="43000"/>
                  </a:srgbClr>
                </a:outerShdw>
              </a:effectLst>
            </a:endParaRPr>
          </a:p>
        </p:txBody>
      </p:sp>
      <p:sp>
        <p:nvSpPr>
          <p:cNvPr id="7" name="Rectangle 6"/>
          <p:cNvSpPr/>
          <p:nvPr/>
        </p:nvSpPr>
        <p:spPr>
          <a:xfrm>
            <a:off x="838200" y="3289518"/>
            <a:ext cx="7467600" cy="1815882"/>
          </a:xfrm>
          <a:prstGeom prst="rect">
            <a:avLst/>
          </a:prstGeom>
        </p:spPr>
        <p:txBody>
          <a:bodyPr wrap="square">
            <a:spAutoFit/>
          </a:bodyPr>
          <a:lstStyle/>
          <a:p>
            <a:pPr marL="342900" indent="-342900" algn="ctr">
              <a:spcAft>
                <a:spcPts val="1200"/>
              </a:spcAft>
            </a:pPr>
            <a:r>
              <a:rPr lang="en-US" sz="2800" dirty="0"/>
              <a:t>The answer the unemployed workers gave was, “Because no one has hired us.” (See Matthew 20:6-7.) No one had motivated or trained them.</a:t>
            </a:r>
            <a:endParaRPr lang="en-US" sz="2800" dirty="0">
              <a:solidFill>
                <a:srgbClr val="FFFFFF"/>
              </a:solidFill>
              <a:effectLst>
                <a:outerShdw blurRad="50800" dist="38100" dir="2700000">
                  <a:srgbClr val="000000">
                    <a:alpha val="43000"/>
                  </a:srgbClr>
                </a:outerShdw>
              </a:effectLst>
            </a:endParaRPr>
          </a:p>
        </p:txBody>
      </p:sp>
      <p:grpSp>
        <p:nvGrpSpPr>
          <p:cNvPr id="4" name="Group 11"/>
          <p:cNvGrpSpPr/>
          <p:nvPr/>
        </p:nvGrpSpPr>
        <p:grpSpPr>
          <a:xfrm>
            <a:off x="304800" y="5004137"/>
            <a:ext cx="8594368" cy="1320463"/>
            <a:chOff x="304800" y="4866382"/>
            <a:chExt cx="8594368" cy="1320463"/>
          </a:xfrm>
        </p:grpSpPr>
        <p:sp>
          <p:nvSpPr>
            <p:cNvPr id="9" name="Rectangle 8"/>
            <p:cNvSpPr/>
            <p:nvPr/>
          </p:nvSpPr>
          <p:spPr>
            <a:xfrm>
              <a:off x="304800" y="4866382"/>
              <a:ext cx="8594368" cy="1077218"/>
            </a:xfrm>
            <a:prstGeom prst="rect">
              <a:avLst/>
            </a:prstGeom>
          </p:spPr>
          <p:txBody>
            <a:bodyPr wrap="square">
              <a:spAutoFit/>
            </a:bodyPr>
            <a:lstStyle/>
            <a:p>
              <a:pPr marL="342900" indent="-342900" algn="ctr">
                <a:spcAft>
                  <a:spcPts val="1200"/>
                </a:spcAft>
              </a:pPr>
              <a:r>
                <a:rPr lang="en-US" sz="3200" dirty="0">
                  <a:solidFill>
                    <a:schemeClr val="accent1"/>
                  </a:solidFill>
                  <a:effectLst>
                    <a:outerShdw blurRad="50800" dist="38100" dir="2700000">
                      <a:srgbClr val="000000">
                        <a:alpha val="43000"/>
                      </a:srgbClr>
                    </a:outerShdw>
                  </a:effectLst>
                </a:rPr>
                <a:t>“Sometimes people are doing nothing because no one has asked them to do something.”</a:t>
              </a:r>
            </a:p>
          </p:txBody>
        </p:sp>
        <p:sp>
          <p:nvSpPr>
            <p:cNvPr id="11" name="Rectangle 10"/>
            <p:cNvSpPr/>
            <p:nvPr/>
          </p:nvSpPr>
          <p:spPr>
            <a:xfrm>
              <a:off x="4876800" y="5786735"/>
              <a:ext cx="3581400" cy="400110"/>
            </a:xfrm>
            <a:prstGeom prst="rect">
              <a:avLst/>
            </a:prstGeom>
          </p:spPr>
          <p:txBody>
            <a:bodyPr wrap="square">
              <a:spAutoFit/>
            </a:bodyPr>
            <a:lstStyle/>
            <a:p>
              <a:pPr marL="342900" indent="-342900" algn="r">
                <a:spcAft>
                  <a:spcPts val="1200"/>
                </a:spcAft>
              </a:pPr>
              <a:r>
                <a:rPr lang="en-US" sz="2000" dirty="0"/>
                <a:t>- W. E. </a:t>
              </a:r>
              <a:r>
                <a:rPr lang="en-US" sz="2000" dirty="0" err="1"/>
                <a:t>McCumber</a:t>
              </a:r>
              <a:endParaRPr lang="en-US" sz="2000" dirty="0">
                <a:solidFill>
                  <a:srgbClr val="FFFFFF"/>
                </a:solidFill>
                <a:effectLst>
                  <a:outerShdw blurRad="50800" dist="38100" dir="2700000">
                    <a:srgbClr val="000000">
                      <a:alpha val="43000"/>
                    </a:srgbClr>
                  </a:outerShdw>
                </a:effectLst>
              </a:endParaRPr>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nodeType="clickEffect">
                                  <p:stCondLst>
                                    <p:cond delay="0"/>
                                  </p:stCondLst>
                                  <p:childTnLst>
                                    <p:set>
                                      <p:cBhvr>
                                        <p:cTn id="18" dur="1" fill="hold">
                                          <p:stCondLst>
                                            <p:cond delay="0"/>
                                          </p:stCondLst>
                                        </p:cTn>
                                        <p:tgtEl>
                                          <p:spTgt spid="4"/>
                                        </p:tgtEl>
                                        <p:attrNameLst>
                                          <p:attrName>style.visibility</p:attrName>
                                        </p:attrNameLst>
                                      </p:cBhvr>
                                      <p:to>
                                        <p:strVal val="visible"/>
                                      </p:to>
                                    </p:set>
                                    <p:animEffect transition="in" filter="fade">
                                      <p:cBhvr>
                                        <p:cTn id="19"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6" grpId="0"/>
      <p:bldP spid="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94368" cy="1417638"/>
          </a:xfrm>
        </p:spPr>
        <p:txBody>
          <a:bodyPr/>
          <a:lstStyle/>
          <a:p>
            <a:r>
              <a:rPr lang="en-US" cap="small" dirty="0"/>
              <a:t>17. Wrong Priorities</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838200" y="2304871"/>
            <a:ext cx="7467600" cy="1200329"/>
          </a:xfrm>
          <a:prstGeom prst="rect">
            <a:avLst/>
          </a:prstGeom>
        </p:spPr>
        <p:txBody>
          <a:bodyPr wrap="square">
            <a:spAutoFit/>
          </a:bodyPr>
          <a:lstStyle/>
          <a:p>
            <a:pPr marL="342900" indent="-342900" algn="ctr">
              <a:spcAft>
                <a:spcPts val="1200"/>
              </a:spcAft>
            </a:pPr>
            <a:r>
              <a:rPr lang="en-US" sz="3600" dirty="0">
                <a:solidFill>
                  <a:schemeClr val="bg1"/>
                </a:solidFill>
                <a:effectLst>
                  <a:outerShdw blurRad="50800" dist="38100" dir="2700000">
                    <a:srgbClr val="000000">
                      <a:alpha val="43000"/>
                    </a:srgbClr>
                  </a:outerShdw>
                </a:effectLst>
              </a:rPr>
              <a:t>Inward focused instead of outward focused.</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94368" cy="1417638"/>
          </a:xfrm>
        </p:spPr>
        <p:txBody>
          <a:bodyPr/>
          <a:lstStyle/>
          <a:p>
            <a:r>
              <a:rPr lang="en-US" cap="small" dirty="0"/>
              <a:t>18. Racial Prejudice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838200" y="2304871"/>
            <a:ext cx="7467600" cy="1754327"/>
          </a:xfrm>
          <a:prstGeom prst="rect">
            <a:avLst/>
          </a:prstGeom>
        </p:spPr>
        <p:txBody>
          <a:bodyPr wrap="square">
            <a:spAutoFit/>
          </a:bodyPr>
          <a:lstStyle/>
          <a:p>
            <a:pPr marL="342900" indent="-342900" algn="ctr">
              <a:spcAft>
                <a:spcPts val="1200"/>
              </a:spcAft>
            </a:pPr>
            <a:r>
              <a:rPr lang="en-US" sz="3600" dirty="0">
                <a:effectLst>
                  <a:outerShdw blurRad="50800" dist="38100" dir="2700000">
                    <a:srgbClr val="000000">
                      <a:alpha val="43000"/>
                    </a:srgbClr>
                  </a:outerShdw>
                </a:effectLst>
              </a:rPr>
              <a:t>The feeling that nothing is good in others can prevent evangelism (John 1:46).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94368" cy="1417638"/>
          </a:xfrm>
        </p:spPr>
        <p:txBody>
          <a:bodyPr/>
          <a:lstStyle/>
          <a:p>
            <a:r>
              <a:rPr lang="en-US" cap="small" dirty="0"/>
              <a:t>19. “I’ll Just Mind My Own Business Attitude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838200" y="2304871"/>
            <a:ext cx="7467600" cy="1200329"/>
          </a:xfrm>
          <a:prstGeom prst="rect">
            <a:avLst/>
          </a:prstGeom>
        </p:spPr>
        <p:txBody>
          <a:bodyPr wrap="square">
            <a:spAutoFit/>
          </a:bodyPr>
          <a:lstStyle/>
          <a:p>
            <a:pPr marL="342900" indent="-342900" algn="ctr">
              <a:spcAft>
                <a:spcPts val="1200"/>
              </a:spcAft>
            </a:pPr>
            <a:r>
              <a:rPr lang="en-US" sz="3600" dirty="0">
                <a:effectLst>
                  <a:outerShdw blurRad="50800" dist="38100" dir="2700000">
                    <a:srgbClr val="000000">
                      <a:alpha val="43000"/>
                    </a:srgbClr>
                  </a:outerShdw>
                </a:effectLst>
              </a:rPr>
              <a:t>Thinking that Christianity and religion is a personal choice.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94368" cy="1417638"/>
          </a:xfrm>
        </p:spPr>
        <p:txBody>
          <a:bodyPr/>
          <a:lstStyle/>
          <a:p>
            <a:r>
              <a:rPr lang="en-US" cap="small" dirty="0"/>
              <a:t>20. Thinking That One’s Lifestyle Is Enough Witness</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838200" y="2304871"/>
            <a:ext cx="7467600" cy="1200329"/>
          </a:xfrm>
          <a:prstGeom prst="rect">
            <a:avLst/>
          </a:prstGeom>
        </p:spPr>
        <p:txBody>
          <a:bodyPr wrap="square">
            <a:spAutoFit/>
          </a:bodyPr>
          <a:lstStyle/>
          <a:p>
            <a:pPr marL="342900" indent="-342900" algn="ctr">
              <a:spcAft>
                <a:spcPts val="1200"/>
              </a:spcAft>
            </a:pPr>
            <a:r>
              <a:rPr lang="en-US" sz="3600" dirty="0">
                <a:solidFill>
                  <a:schemeClr val="bg1"/>
                </a:solidFill>
                <a:effectLst>
                  <a:outerShdw blurRad="50800" dist="38100" dir="2700000">
                    <a:srgbClr val="000000">
                      <a:alpha val="43000"/>
                    </a:srgbClr>
                  </a:outerShdw>
                </a:effectLst>
              </a:rPr>
              <a:t>Winning souls involves more than a silent witness.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94368" cy="1417638"/>
          </a:xfrm>
        </p:spPr>
        <p:txBody>
          <a:bodyPr/>
          <a:lstStyle/>
          <a:p>
            <a:r>
              <a:rPr lang="en-US" cap="small" dirty="0"/>
              <a:t>21. “I’m Too Busy!”</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838200" y="2304871"/>
            <a:ext cx="7467600" cy="1754327"/>
          </a:xfrm>
          <a:prstGeom prst="rect">
            <a:avLst/>
          </a:prstGeom>
        </p:spPr>
        <p:txBody>
          <a:bodyPr wrap="square">
            <a:spAutoFit/>
          </a:bodyPr>
          <a:lstStyle/>
          <a:p>
            <a:pPr marL="342900" indent="-342900" algn="ctr">
              <a:spcAft>
                <a:spcPts val="1200"/>
              </a:spcAft>
            </a:pPr>
            <a:r>
              <a:rPr lang="en-US" sz="3600" dirty="0"/>
              <a:t>Could even be busy doing things for the church but having little to do with evangelism.</a:t>
            </a:r>
            <a:endParaRPr lang="en-US" sz="3600" dirty="0">
              <a:solidFill>
                <a:schemeClr val="bg1"/>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94368" cy="1417638"/>
          </a:xfrm>
        </p:spPr>
        <p:txBody>
          <a:bodyPr/>
          <a:lstStyle/>
          <a:p>
            <a:r>
              <a:rPr lang="en-US" cap="small" dirty="0"/>
              <a:t>22. A Bad Experience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6" name="TextBox 5"/>
          <p:cNvSpPr txBox="1"/>
          <p:nvPr/>
        </p:nvSpPr>
        <p:spPr>
          <a:xfrm>
            <a:off x="533400" y="381000"/>
            <a:ext cx="8077200" cy="3970318"/>
          </a:xfrm>
          <a:prstGeom prst="rect">
            <a:avLst/>
          </a:prstGeom>
          <a:noFill/>
        </p:spPr>
        <p:txBody>
          <a:bodyPr wrap="square" rtlCol="0">
            <a:spAutoFit/>
          </a:bodyPr>
          <a:lstStyle/>
          <a:p>
            <a:pPr algn="ctr"/>
            <a:r>
              <a:rPr lang="en-US" sz="2800" i="1" dirty="0"/>
              <a:t>Discipleship Journal </a:t>
            </a:r>
            <a:r>
              <a:rPr lang="en-US" sz="2800" dirty="0"/>
              <a:t>featured an article entitled “The Invisible Evangelist” by Rebecca Manley </a:t>
            </a:r>
            <a:r>
              <a:rPr lang="en-US" sz="2800" dirty="0" err="1"/>
              <a:t>Pippert</a:t>
            </a:r>
            <a:r>
              <a:rPr lang="en-US" sz="2800" dirty="0"/>
              <a:t>. She writes, “The heart of evangelism is sharing the story of Christ, the good news of how God took upon Himself the sin of the human race so that all who believe in Him might be saved (Acts 4:10-12). This message is the most liberating news to ever grace this planet. So why aren’t we shouting from the rooftops the glorious news?”</a:t>
            </a:r>
            <a:endParaRPr lang="en-US" sz="3600" dirty="0">
              <a:solidFill>
                <a:schemeClr val="bg1"/>
              </a:solidFill>
              <a:effectLst>
                <a:outerShdw blurRad="50800" dist="38100" dir="2700000">
                  <a:srgbClr val="000000">
                    <a:alpha val="43000"/>
                  </a:srgbClr>
                </a:outerShdw>
              </a:effectLst>
            </a:endParaRPr>
          </a:p>
        </p:txBody>
      </p:sp>
      <p:sp>
        <p:nvSpPr>
          <p:cNvPr id="7" name="TextBox 6"/>
          <p:cNvSpPr txBox="1"/>
          <p:nvPr/>
        </p:nvSpPr>
        <p:spPr>
          <a:xfrm>
            <a:off x="533400" y="4419600"/>
            <a:ext cx="8077200" cy="2062103"/>
          </a:xfrm>
          <a:prstGeom prst="rect">
            <a:avLst/>
          </a:prstGeom>
          <a:noFill/>
        </p:spPr>
        <p:txBody>
          <a:bodyPr wrap="square" rtlCol="0">
            <a:spAutoFit/>
          </a:bodyPr>
          <a:lstStyle/>
          <a:p>
            <a:pPr algn="ctr"/>
            <a:r>
              <a:rPr lang="en-US" sz="3200" dirty="0">
                <a:solidFill>
                  <a:schemeClr val="bg1"/>
                </a:solidFill>
                <a:effectLst>
                  <a:outerShdw blurRad="50800" dist="38100" dir="2700000">
                    <a:srgbClr val="000000">
                      <a:alpha val="43000"/>
                    </a:srgbClr>
                  </a:outerShdw>
                </a:effectLst>
              </a:rPr>
              <a:t>In this lesson we will address some of the reasons people do not get involved in evangelism and what can be done to counteract it.</a:t>
            </a:r>
            <a:endParaRPr lang="en-US" sz="4000" dirty="0">
              <a:solidFill>
                <a:schemeClr val="bg1"/>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06362"/>
            <a:ext cx="8594368" cy="1417638"/>
          </a:xfrm>
        </p:spPr>
        <p:txBody>
          <a:bodyPr/>
          <a:lstStyle/>
          <a:p>
            <a:r>
              <a:rPr lang="en-US" cap="small" dirty="0"/>
              <a:t>23. Respecting Other People’s Rights</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5" name="Rectangle 4"/>
          <p:cNvSpPr/>
          <p:nvPr/>
        </p:nvSpPr>
        <p:spPr>
          <a:xfrm>
            <a:off x="838200" y="2304871"/>
            <a:ext cx="7467600" cy="2062103"/>
          </a:xfrm>
          <a:prstGeom prst="rect">
            <a:avLst/>
          </a:prstGeom>
        </p:spPr>
        <p:txBody>
          <a:bodyPr wrap="square">
            <a:spAutoFit/>
          </a:bodyPr>
          <a:lstStyle/>
          <a:p>
            <a:pPr marL="342900" indent="-342900" algn="ctr">
              <a:spcAft>
                <a:spcPts val="1200"/>
              </a:spcAft>
            </a:pPr>
            <a:r>
              <a:rPr lang="en-US" sz="3200" dirty="0">
                <a:solidFill>
                  <a:schemeClr val="accent1"/>
                </a:solidFill>
                <a:effectLst>
                  <a:outerShdw blurRad="50800" dist="38100" dir="2700000">
                    <a:srgbClr val="000000">
                      <a:alpha val="43000"/>
                    </a:srgbClr>
                  </a:outerShdw>
                </a:effectLst>
              </a:rPr>
              <a:t>We do not want to offend anyone. We are deceived into the mindset that we should live in tolerance with others, and what they believe.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p:cNvSpPr txBox="1">
            <a:spLocks/>
          </p:cNvSpPr>
          <p:nvPr/>
        </p:nvSpPr>
        <p:spPr>
          <a:xfrm>
            <a:off x="304801" y="990600"/>
            <a:ext cx="7010398" cy="1066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800" dirty="0"/>
              <a:t>It is useless to discuss “how to evangelize” until people develop the “want to” and become involved. Evangelism, on our part, begins with desire.</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latin typeface="+mj-lt"/>
              <a:ea typeface="+mj-ea"/>
              <a:cs typeface="+mj-cs"/>
            </a:endParaRP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9" name="Text Placeholder 3"/>
          <p:cNvSpPr txBox="1">
            <a:spLocks/>
          </p:cNvSpPr>
          <p:nvPr/>
        </p:nvSpPr>
        <p:spPr>
          <a:xfrm>
            <a:off x="457200" y="2895600"/>
            <a:ext cx="7010399" cy="5334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3200" dirty="0">
                <a:solidFill>
                  <a:srgbClr val="F8C000"/>
                </a:solidFill>
                <a:effectLst>
                  <a:outerShdw blurRad="50800" dist="38100" dir="2700000">
                    <a:srgbClr val="000000">
                      <a:alpha val="43000"/>
                    </a:srgbClr>
                  </a:outerShdw>
                </a:effectLst>
              </a:rPr>
              <a:t>Jonah is an example of someone that did not have the “want to.” God provided the fitting motivation that landed Jonah on the shores of his harvest field.</a:t>
            </a:r>
            <a:endParaRPr kumimoji="0" lang="en-US" sz="3200" b="0" i="0" u="none" strike="noStrike" kern="1200" cap="none" spc="0" normalizeH="0" baseline="0" noProof="0" dirty="0">
              <a:ln>
                <a:noFill/>
              </a:ln>
              <a:solidFill>
                <a:srgbClr val="F8C000"/>
              </a:solidFill>
              <a:effectLst>
                <a:outerShdw blurRad="50800" dist="38100" dir="2700000">
                  <a:srgbClr val="000000">
                    <a:alpha val="43000"/>
                  </a:srgbClr>
                </a:outerShdw>
              </a:effectLst>
              <a:uLnTx/>
              <a:uFillTx/>
              <a:latin typeface="+mj-lt"/>
              <a:ea typeface="+mj-ea"/>
              <a:cs typeface="+mj-cs"/>
            </a:endParaRP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0" y="152400"/>
            <a:ext cx="9144000" cy="1569660"/>
          </a:xfrm>
          <a:prstGeom prst="rect">
            <a:avLst/>
          </a:prstGeom>
          <a:noFill/>
        </p:spPr>
        <p:txBody>
          <a:bodyPr wrap="square" rtlCol="0">
            <a:spAutoFit/>
          </a:bodyPr>
          <a:lstStyle/>
          <a:p>
            <a:pPr algn="ctr"/>
            <a:r>
              <a:rPr lang="en-US" sz="2400" dirty="0">
                <a:solidFill>
                  <a:schemeClr val="bg1"/>
                </a:solidFill>
                <a:effectLst>
                  <a:outerShdw blurRad="50800" dist="38100" dir="2700000">
                    <a:srgbClr val="000000">
                      <a:alpha val="43000"/>
                    </a:srgbClr>
                  </a:outerShdw>
                </a:effectLst>
              </a:rPr>
              <a:t>Peter Lloyd Olivia is a beloved pastor from Mauritius. He preached a message on evangelism, taken from the Book of Jonah. He pointed out that the story of Jonah has all the ingredients of New Testament evangelism.</a:t>
            </a:r>
          </a:p>
        </p:txBody>
      </p:sp>
      <p:sp>
        <p:nvSpPr>
          <p:cNvPr id="17" name="TextBox 16"/>
          <p:cNvSpPr txBox="1"/>
          <p:nvPr/>
        </p:nvSpPr>
        <p:spPr>
          <a:xfrm>
            <a:off x="304800" y="1752600"/>
            <a:ext cx="8534400" cy="707886"/>
          </a:xfrm>
          <a:prstGeom prst="rect">
            <a:avLst/>
          </a:prstGeom>
          <a:noFill/>
        </p:spPr>
        <p:txBody>
          <a:bodyPr wrap="square" rtlCol="0">
            <a:spAutoFit/>
          </a:bodyPr>
          <a:lstStyle/>
          <a:p>
            <a:r>
              <a:rPr lang="en-US" sz="2000" dirty="0"/>
              <a:t>A vessel to preach: Jonah. The problem was that he was a reluctant vessel 	running from the will of God. (</a:t>
            </a:r>
            <a:r>
              <a:rPr lang="en-US" sz="2000" i="1" dirty="0"/>
              <a:t>Primary Purpose</a:t>
            </a:r>
            <a:r>
              <a:rPr lang="en-US" sz="2000" dirty="0"/>
              <a:t>)</a:t>
            </a:r>
          </a:p>
        </p:txBody>
      </p:sp>
      <p:sp>
        <p:nvSpPr>
          <p:cNvPr id="19" name="TextBox 18"/>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20" name="TextBox 19"/>
          <p:cNvSpPr txBox="1"/>
          <p:nvPr/>
        </p:nvSpPr>
        <p:spPr>
          <a:xfrm>
            <a:off x="304800" y="2419290"/>
            <a:ext cx="8534400" cy="400110"/>
          </a:xfrm>
          <a:prstGeom prst="rect">
            <a:avLst/>
          </a:prstGeom>
          <a:noFill/>
        </p:spPr>
        <p:txBody>
          <a:bodyPr wrap="square" rtlCol="0">
            <a:spAutoFit/>
          </a:bodyPr>
          <a:lstStyle/>
          <a:p>
            <a:r>
              <a:rPr lang="en-US" sz="2000" dirty="0"/>
              <a:t>A people in need of salvation: People of </a:t>
            </a:r>
            <a:r>
              <a:rPr lang="en-US" sz="2000" dirty="0" err="1"/>
              <a:t>Ninevah</a:t>
            </a:r>
            <a:r>
              <a:rPr lang="en-US" sz="2000" dirty="0"/>
              <a:t>.</a:t>
            </a:r>
          </a:p>
        </p:txBody>
      </p:sp>
      <p:sp>
        <p:nvSpPr>
          <p:cNvPr id="21" name="TextBox 20"/>
          <p:cNvSpPr txBox="1"/>
          <p:nvPr/>
        </p:nvSpPr>
        <p:spPr>
          <a:xfrm>
            <a:off x="304800" y="2794337"/>
            <a:ext cx="8534400" cy="1015663"/>
          </a:xfrm>
          <a:prstGeom prst="rect">
            <a:avLst/>
          </a:prstGeom>
          <a:noFill/>
        </p:spPr>
        <p:txBody>
          <a:bodyPr wrap="square" rtlCol="0">
            <a:spAutoFit/>
          </a:bodyPr>
          <a:lstStyle/>
          <a:p>
            <a:r>
              <a:rPr lang="en-US" sz="2000" dirty="0"/>
              <a:t>The great commission: “Arise, go to Nineveh, that great city, and cry 	against it; for their wickedness is come up before me” (Jonah 1:2). 	(See also Jonah 3:2.)</a:t>
            </a:r>
          </a:p>
        </p:txBody>
      </p:sp>
      <p:sp>
        <p:nvSpPr>
          <p:cNvPr id="22" name="TextBox 21"/>
          <p:cNvSpPr txBox="1"/>
          <p:nvPr/>
        </p:nvSpPr>
        <p:spPr>
          <a:xfrm>
            <a:off x="304800" y="3714690"/>
            <a:ext cx="8534400" cy="400110"/>
          </a:xfrm>
          <a:prstGeom prst="rect">
            <a:avLst/>
          </a:prstGeom>
          <a:noFill/>
        </p:spPr>
        <p:txBody>
          <a:bodyPr wrap="square" rtlCol="0">
            <a:spAutoFit/>
          </a:bodyPr>
          <a:lstStyle/>
          <a:p>
            <a:r>
              <a:rPr lang="en-US" sz="2000" dirty="0"/>
              <a:t>The commission executed: People believed and repented (Jonah 3:5- 9).</a:t>
            </a:r>
          </a:p>
        </p:txBody>
      </p:sp>
      <p:sp>
        <p:nvSpPr>
          <p:cNvPr id="23" name="TextBox 22"/>
          <p:cNvSpPr txBox="1"/>
          <p:nvPr/>
        </p:nvSpPr>
        <p:spPr>
          <a:xfrm>
            <a:off x="304800" y="4092714"/>
            <a:ext cx="8534400" cy="707886"/>
          </a:xfrm>
          <a:prstGeom prst="rect">
            <a:avLst/>
          </a:prstGeom>
          <a:noFill/>
        </p:spPr>
        <p:txBody>
          <a:bodyPr wrap="square" rtlCol="0">
            <a:spAutoFit/>
          </a:bodyPr>
          <a:lstStyle/>
          <a:p>
            <a:r>
              <a:rPr lang="en-US" sz="2000" dirty="0"/>
              <a:t>The results: God relented from the disaster; judgment was stayed (Jonah 	3:10).</a:t>
            </a:r>
          </a:p>
        </p:txBody>
      </p:sp>
      <p:sp>
        <p:nvSpPr>
          <p:cNvPr id="24" name="TextBox 23"/>
          <p:cNvSpPr txBox="1"/>
          <p:nvPr/>
        </p:nvSpPr>
        <p:spPr>
          <a:xfrm>
            <a:off x="0" y="4724400"/>
            <a:ext cx="9144000" cy="1569660"/>
          </a:xfrm>
          <a:prstGeom prst="rect">
            <a:avLst/>
          </a:prstGeom>
          <a:noFill/>
        </p:spPr>
        <p:txBody>
          <a:bodyPr wrap="square" rtlCol="0">
            <a:spAutoFit/>
          </a:bodyPr>
          <a:lstStyle/>
          <a:p>
            <a:pPr algn="ctr"/>
            <a:r>
              <a:rPr lang="en-US" sz="2400" dirty="0">
                <a:solidFill>
                  <a:srgbClr val="FFFFFF"/>
                </a:solidFill>
                <a:effectLst>
                  <a:outerShdw blurRad="50800" dist="38100" dir="2700000">
                    <a:srgbClr val="000000">
                      <a:alpha val="43000"/>
                    </a:srgbClr>
                  </a:outerShdw>
                </a:effectLst>
              </a:rPr>
              <a:t>Initially, Jonah may have suffered from fear, rebellion, racial prejudice, and feelings of insecurity. Jonah was finally ready to go to </a:t>
            </a:r>
            <a:r>
              <a:rPr lang="en-US" sz="2400" dirty="0" err="1">
                <a:solidFill>
                  <a:srgbClr val="FFFFFF"/>
                </a:solidFill>
                <a:effectLst>
                  <a:outerShdw blurRad="50800" dist="38100" dir="2700000">
                    <a:srgbClr val="000000">
                      <a:alpha val="43000"/>
                    </a:srgbClr>
                  </a:outerShdw>
                </a:effectLst>
              </a:rPr>
              <a:t>Ninevah</a:t>
            </a:r>
            <a:r>
              <a:rPr lang="en-US" sz="2400" dirty="0">
                <a:solidFill>
                  <a:srgbClr val="FFFFFF"/>
                </a:solidFill>
                <a:effectLst>
                  <a:outerShdw blurRad="50800" dist="38100" dir="2700000">
                    <a:srgbClr val="000000">
                      <a:alpha val="43000"/>
                    </a:srgbClr>
                  </a:outerShdw>
                </a:effectLst>
              </a:rPr>
              <a:t> when he prayed, “Salvation is of the LORD” (Jonah 2:9). He realized that God would do the work in the hearts of men.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20"/>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23"/>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p:bldP spid="20" grpId="0"/>
      <p:bldP spid="21" grpId="0"/>
      <p:bldP spid="22" grpId="0"/>
      <p:bldP spid="23" grpId="0"/>
      <p:bldP spid="24"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6" name="TextBox 5"/>
          <p:cNvSpPr txBox="1"/>
          <p:nvPr/>
        </p:nvSpPr>
        <p:spPr>
          <a:xfrm>
            <a:off x="533400" y="381000"/>
            <a:ext cx="8077200" cy="2554545"/>
          </a:xfrm>
          <a:prstGeom prst="rect">
            <a:avLst/>
          </a:prstGeom>
          <a:noFill/>
        </p:spPr>
        <p:txBody>
          <a:bodyPr wrap="square" rtlCol="0">
            <a:spAutoFit/>
          </a:bodyPr>
          <a:lstStyle/>
          <a:p>
            <a:pPr algn="ctr"/>
            <a:r>
              <a:rPr lang="en-US" sz="3200" dirty="0"/>
              <a:t>George </a:t>
            </a:r>
            <a:r>
              <a:rPr lang="en-US" sz="3200" dirty="0" err="1"/>
              <a:t>Verwer</a:t>
            </a:r>
            <a:r>
              <a:rPr lang="en-US" sz="3200" dirty="0"/>
              <a:t>, founder of Operation Mobilization predicts that the world will never be reached with the gospel unless Christians show greater commitment to God. </a:t>
            </a:r>
          </a:p>
        </p:txBody>
      </p:sp>
      <p:sp>
        <p:nvSpPr>
          <p:cNvPr id="8" name="Rectangle 7"/>
          <p:cNvSpPr/>
          <p:nvPr/>
        </p:nvSpPr>
        <p:spPr>
          <a:xfrm>
            <a:off x="533400" y="2785170"/>
            <a:ext cx="8077200" cy="3539430"/>
          </a:xfrm>
          <a:prstGeom prst="rect">
            <a:avLst/>
          </a:prstGeom>
        </p:spPr>
        <p:txBody>
          <a:bodyPr wrap="square">
            <a:spAutoFit/>
          </a:bodyPr>
          <a:lstStyle/>
          <a:p>
            <a:pPr algn="ctr"/>
            <a:r>
              <a:rPr lang="en-US" sz="3200" dirty="0">
                <a:solidFill>
                  <a:srgbClr val="FFFFFF"/>
                </a:solidFill>
                <a:effectLst>
                  <a:outerShdw blurRad="50800" dist="38100" dir="2700000">
                    <a:srgbClr val="000000">
                      <a:alpha val="43000"/>
                    </a:srgbClr>
                  </a:outerShdw>
                </a:effectLst>
              </a:rPr>
              <a:t>“Most human beings, including Christians, are more known for their unfaithfulness. In my view, less than 10 percent of all who profess the name of the Lord are faithful to His Word, especially in terms of prayer, discipline, evangelism, grace and love.” (Charisma Internet)</a:t>
            </a:r>
            <a:endParaRPr lang="en-US" sz="4000" dirty="0">
              <a:solidFill>
                <a:srgbClr val="FFFFFF"/>
              </a:solidFill>
              <a:effectLst>
                <a:outerShdw blurRad="50800" dist="38100" dir="2700000">
                  <a:srgbClr val="000000">
                    <a:alpha val="43000"/>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0" y="990600"/>
            <a:ext cx="4318347" cy="1295400"/>
          </a:xfrm>
        </p:spPr>
        <p:txBody>
          <a:bodyPr anchor="t">
            <a:noAutofit/>
          </a:bodyPr>
          <a:lstStyle/>
          <a:p>
            <a:pPr algn="ctr">
              <a:buNone/>
            </a:pPr>
            <a:r>
              <a:rPr lang="en-US" sz="2800" dirty="0"/>
              <a:t>Some churches are distracted from evangelism because of:</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3" name="Content Placeholder 2"/>
          <p:cNvSpPr txBox="1">
            <a:spLocks/>
          </p:cNvSpPr>
          <p:nvPr/>
        </p:nvSpPr>
        <p:spPr>
          <a:xfrm>
            <a:off x="457200" y="2590800"/>
            <a:ext cx="3784947" cy="1295400"/>
          </a:xfrm>
          <a:prstGeom prst="rect">
            <a:avLst/>
          </a:prstGeom>
        </p:spPr>
        <p:txBody>
          <a:bodyPr vert="horz" lIns="91440" tIns="45720" rIns="91440" bIns="45720" rtlCol="0">
            <a:noAutofit/>
          </a:bodyPr>
          <a:lstStyle/>
          <a:p>
            <a:pPr marL="342900" lvl="0" indent="-342900" defTabSz="914400">
              <a:spcBef>
                <a:spcPts val="2000"/>
              </a:spcBef>
              <a:buFont typeface="Courier New"/>
              <a:buChar char="o"/>
            </a:pPr>
            <a:r>
              <a:rPr lang="en-US" sz="2400" dirty="0"/>
              <a:t>Church problems. Do not focus on problems. Focus on souls.</a:t>
            </a:r>
            <a:endParaRPr kumimoji="0" lang="en-US" sz="24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15" name="Content Placeholder 2"/>
          <p:cNvSpPr txBox="1">
            <a:spLocks/>
          </p:cNvSpPr>
          <p:nvPr/>
        </p:nvSpPr>
        <p:spPr>
          <a:xfrm>
            <a:off x="4242147" y="1524000"/>
            <a:ext cx="4597053" cy="1295400"/>
          </a:xfrm>
          <a:prstGeom prst="rect">
            <a:avLst/>
          </a:prstGeom>
        </p:spPr>
        <p:txBody>
          <a:bodyPr vert="horz" lIns="91440" tIns="45720" rIns="91440" bIns="45720" rtlCol="0">
            <a:noAutofit/>
          </a:bodyPr>
          <a:lstStyle/>
          <a:p>
            <a:pPr marL="342900" lvl="0" indent="-342900" algn="ctr" defTabSz="914400">
              <a:spcBef>
                <a:spcPts val="2000"/>
              </a:spcBef>
            </a:pPr>
            <a:r>
              <a:rPr lang="en-US" sz="2800" dirty="0">
                <a:solidFill>
                  <a:schemeClr val="accent1"/>
                </a:solidFill>
                <a:effectLst>
                  <a:outerShdw blurRad="50800" dist="38100" dir="2700000">
                    <a:srgbClr val="000000">
                      <a:alpha val="43000"/>
                    </a:srgbClr>
                  </a:outerShdw>
                </a:effectLst>
              </a:rPr>
              <a:t>A genuine burden will cause us to step beyond these limitations. It is so easy to become distracted by minor issues and problems. We need to spend time on things that matter for eternity.</a:t>
            </a:r>
            <a:endParaRPr kumimoji="0" lang="en-US" sz="2800" b="0" i="0" u="none" strike="noStrike" kern="1200" cap="none" spc="0" normalizeH="0" baseline="0" noProof="0" dirty="0">
              <a:ln>
                <a:noFill/>
              </a:ln>
              <a:solidFill>
                <a:schemeClr val="accent1"/>
              </a:solidFill>
              <a:effectLst>
                <a:outerShdw blurRad="50800" dist="38100" dir="2700000">
                  <a:srgbClr val="000000">
                    <a:alpha val="43000"/>
                  </a:srgbClr>
                </a:outerShdw>
              </a:effectLst>
              <a:uLnTx/>
              <a:uFillTx/>
              <a:latin typeface="+mn-lt"/>
              <a:ea typeface="+mn-ea"/>
              <a:cs typeface="+mn-cs"/>
            </a:endParaRPr>
          </a:p>
        </p:txBody>
      </p:sp>
      <p:sp>
        <p:nvSpPr>
          <p:cNvPr id="10" name="Content Placeholder 2"/>
          <p:cNvSpPr txBox="1">
            <a:spLocks/>
          </p:cNvSpPr>
          <p:nvPr/>
        </p:nvSpPr>
        <p:spPr>
          <a:xfrm>
            <a:off x="457200" y="3733800"/>
            <a:ext cx="3784947" cy="381000"/>
          </a:xfrm>
          <a:prstGeom prst="rect">
            <a:avLst/>
          </a:prstGeom>
        </p:spPr>
        <p:txBody>
          <a:bodyPr vert="horz" lIns="91440" tIns="45720" rIns="91440" bIns="45720" rtlCol="0">
            <a:noAutofit/>
          </a:bodyPr>
          <a:lstStyle/>
          <a:p>
            <a:pPr marL="342900" lvl="0" indent="-342900" defTabSz="914400">
              <a:spcBef>
                <a:spcPts val="2000"/>
              </a:spcBef>
              <a:buFont typeface="Courier New"/>
              <a:buChar char="o"/>
            </a:pPr>
            <a:r>
              <a:rPr lang="en-US" sz="2400" dirty="0"/>
              <a:t>Lack of finances.</a:t>
            </a:r>
            <a:endParaRPr kumimoji="0" lang="en-US" sz="24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11" name="Content Placeholder 2"/>
          <p:cNvSpPr txBox="1">
            <a:spLocks/>
          </p:cNvSpPr>
          <p:nvPr/>
        </p:nvSpPr>
        <p:spPr>
          <a:xfrm>
            <a:off x="457200" y="4114800"/>
            <a:ext cx="3784947" cy="381000"/>
          </a:xfrm>
          <a:prstGeom prst="rect">
            <a:avLst/>
          </a:prstGeom>
        </p:spPr>
        <p:txBody>
          <a:bodyPr vert="horz" lIns="91440" tIns="45720" rIns="91440" bIns="45720" rtlCol="0">
            <a:noAutofit/>
          </a:bodyPr>
          <a:lstStyle/>
          <a:p>
            <a:pPr marL="342900" lvl="0" indent="-342900" defTabSz="914400">
              <a:spcBef>
                <a:spcPts val="2000"/>
              </a:spcBef>
              <a:buFont typeface="Courier New"/>
              <a:buChar char="o"/>
            </a:pPr>
            <a:r>
              <a:rPr lang="en-US" sz="2400" dirty="0"/>
              <a:t>Lack of manpower.</a:t>
            </a:r>
            <a:endParaRPr kumimoji="0" lang="en-US" sz="24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12" name="Content Placeholder 2"/>
          <p:cNvSpPr txBox="1">
            <a:spLocks/>
          </p:cNvSpPr>
          <p:nvPr/>
        </p:nvSpPr>
        <p:spPr>
          <a:xfrm>
            <a:off x="457200" y="4495800"/>
            <a:ext cx="3784947" cy="381000"/>
          </a:xfrm>
          <a:prstGeom prst="rect">
            <a:avLst/>
          </a:prstGeom>
        </p:spPr>
        <p:txBody>
          <a:bodyPr vert="horz" lIns="91440" tIns="45720" rIns="91440" bIns="45720" rtlCol="0">
            <a:noAutofit/>
          </a:bodyPr>
          <a:lstStyle/>
          <a:p>
            <a:pPr marL="342900" lvl="0" indent="-342900" defTabSz="914400">
              <a:spcBef>
                <a:spcPts val="2000"/>
              </a:spcBef>
              <a:buFont typeface="Courier New"/>
              <a:buChar char="o"/>
            </a:pPr>
            <a:r>
              <a:rPr lang="en-US" sz="2400" dirty="0"/>
              <a:t>Lack of proper priorities and/or burden.</a:t>
            </a:r>
            <a:endParaRPr kumimoji="0" lang="en-US" sz="24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17" name="TextBox 16"/>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0">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xEl>
                                              <p:pRg st="0" end="0"/>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2">
                                            <p:txEl>
                                              <p:pRg st="0" end="0"/>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5">
                                            <p:txEl>
                                              <p:pRg st="0" end="0"/>
                                            </p:txEl>
                                          </p:spTgt>
                                        </p:tgtEl>
                                        <p:attrNameLst>
                                          <p:attrName>style.visibility</p:attrName>
                                        </p:attrNameLst>
                                      </p:cBhvr>
                                      <p:to>
                                        <p:strVal val="visible"/>
                                      </p:to>
                                    </p:set>
                                    <p:animEffect transition="in" filter="fade">
                                      <p:cBhvr>
                                        <p:cTn id="27" dur="20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13" grpId="0" build="p"/>
      <p:bldP spid="15" grpId="0" build="p"/>
      <p:bldP spid="10" grpId="0" build="p"/>
      <p:bldP spid="11" grpId="0" build="p"/>
      <p:bldP spid="1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a:t>1. </a:t>
            </a:r>
            <a:r>
              <a:rPr lang="en-US" sz="7200" cap="small" dirty="0"/>
              <a:t>Fear</a:t>
            </a:r>
            <a:endParaRPr lang="en-US" sz="7200" dirty="0"/>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762000" y="3581400"/>
            <a:ext cx="7612063" cy="1569660"/>
          </a:xfrm>
          <a:prstGeom prst="rect">
            <a:avLst/>
          </a:prstGeom>
          <a:noFill/>
        </p:spPr>
        <p:txBody>
          <a:bodyPr wrap="square" rtlCol="0">
            <a:spAutoFit/>
          </a:bodyPr>
          <a:lstStyle/>
          <a:p>
            <a:pPr marL="342900" indent="-342900" algn="ctr">
              <a:spcAft>
                <a:spcPts val="1200"/>
              </a:spcAft>
            </a:pPr>
            <a:r>
              <a:rPr lang="en-US" sz="2400" dirty="0">
                <a:solidFill>
                  <a:srgbClr val="FFFFFF"/>
                </a:solidFill>
                <a:effectLst>
                  <a:outerShdw blurRad="50800" dist="38100" dir="2700000">
                    <a:srgbClr val="000000">
                      <a:alpha val="43000"/>
                    </a:srgbClr>
                  </a:outerShdw>
                </a:effectLst>
              </a:rPr>
              <a:t>Charles Stanley in </a:t>
            </a:r>
            <a:r>
              <a:rPr lang="en-US" sz="2400" i="1" dirty="0">
                <a:solidFill>
                  <a:srgbClr val="FFFFFF"/>
                </a:solidFill>
                <a:effectLst>
                  <a:outerShdw blurRad="50800" dist="38100" dir="2700000">
                    <a:srgbClr val="000000">
                      <a:alpha val="43000"/>
                    </a:srgbClr>
                  </a:outerShdw>
                </a:effectLst>
              </a:rPr>
              <a:t>Success God’s Way </a:t>
            </a:r>
            <a:r>
              <a:rPr lang="en-US" sz="2400" dirty="0">
                <a:solidFill>
                  <a:srgbClr val="FFFFFF"/>
                </a:solidFill>
                <a:effectLst>
                  <a:outerShdw blurRad="50800" dist="38100" dir="2700000">
                    <a:srgbClr val="000000">
                      <a:alpha val="43000"/>
                    </a:srgbClr>
                  </a:outerShdw>
                </a:effectLst>
              </a:rPr>
              <a:t>says, “Fear is the uneasy feeling that we are inadequate. It is an alarm that goes off when we feel threatened or suddenly feel incapable.”</a:t>
            </a:r>
          </a:p>
        </p:txBody>
      </p:sp>
      <p:sp>
        <p:nvSpPr>
          <p:cNvPr id="6" name="TextBox 5"/>
          <p:cNvSpPr txBox="1"/>
          <p:nvPr/>
        </p:nvSpPr>
        <p:spPr>
          <a:xfrm>
            <a:off x="765174" y="1828800"/>
            <a:ext cx="7612063" cy="1815882"/>
          </a:xfrm>
          <a:prstGeom prst="rect">
            <a:avLst/>
          </a:prstGeom>
          <a:noFill/>
        </p:spPr>
        <p:txBody>
          <a:bodyPr wrap="square" rtlCol="0">
            <a:spAutoFit/>
          </a:bodyPr>
          <a:lstStyle/>
          <a:p>
            <a:pPr marL="342900" indent="-342900" algn="ctr">
              <a:spcAft>
                <a:spcPts val="1200"/>
              </a:spcAft>
            </a:pPr>
            <a:r>
              <a:rPr lang="en-US" sz="2800" dirty="0"/>
              <a:t>This is one of the biggest enemies of evangelism. This includes fear of failure, not knowing what to say, or of being rejected by others.</a:t>
            </a:r>
          </a:p>
        </p:txBody>
      </p:sp>
      <p:sp>
        <p:nvSpPr>
          <p:cNvPr id="9" name="TextBox 8"/>
          <p:cNvSpPr txBox="1"/>
          <p:nvPr/>
        </p:nvSpPr>
        <p:spPr>
          <a:xfrm>
            <a:off x="762000" y="5117068"/>
            <a:ext cx="7612063" cy="830997"/>
          </a:xfrm>
          <a:prstGeom prst="rect">
            <a:avLst/>
          </a:prstGeom>
          <a:noFill/>
        </p:spPr>
        <p:txBody>
          <a:bodyPr wrap="square" rtlCol="0">
            <a:spAutoFit/>
          </a:bodyPr>
          <a:lstStyle/>
          <a:p>
            <a:pPr marL="342900" indent="-342900" algn="ctr">
              <a:spcAft>
                <a:spcPts val="1200"/>
              </a:spcAft>
            </a:pPr>
            <a:r>
              <a:rPr lang="en-US" sz="2400" dirty="0"/>
              <a:t>“The fear of man </a:t>
            </a:r>
            <a:r>
              <a:rPr lang="en-US" sz="2400" dirty="0" err="1"/>
              <a:t>bringeth</a:t>
            </a:r>
            <a:r>
              <a:rPr lang="en-US" sz="2400" dirty="0"/>
              <a:t> a snare: but whoso </a:t>
            </a:r>
            <a:r>
              <a:rPr lang="en-US" sz="2400" dirty="0" err="1"/>
              <a:t>putteth</a:t>
            </a:r>
            <a:r>
              <a:rPr lang="en-US" sz="2400" dirty="0"/>
              <a:t> his trust in the LORD shall be safe” (Proverbs 29:25).</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a:t>1. </a:t>
            </a:r>
            <a:r>
              <a:rPr lang="en-US" sz="7200" cap="small" dirty="0"/>
              <a:t>Fear</a:t>
            </a:r>
            <a:endParaRPr lang="en-US" sz="7200" dirty="0"/>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4648200" y="1665744"/>
            <a:ext cx="4174767" cy="2308324"/>
          </a:xfrm>
          <a:prstGeom prst="rect">
            <a:avLst/>
          </a:prstGeom>
          <a:noFill/>
        </p:spPr>
        <p:txBody>
          <a:bodyPr wrap="square" rtlCol="0" anchor="ctr">
            <a:spAutoFit/>
          </a:bodyPr>
          <a:lstStyle/>
          <a:p>
            <a:pPr marL="342900" indent="-342900" algn="ctr">
              <a:spcAft>
                <a:spcPts val="1200"/>
              </a:spcAft>
            </a:pPr>
            <a:r>
              <a:rPr lang="en-US" sz="2400" dirty="0">
                <a:solidFill>
                  <a:schemeClr val="accent1"/>
                </a:solidFill>
                <a:effectLst>
                  <a:outerShdw blurRad="50800" dist="38100" dir="2700000">
                    <a:srgbClr val="000000">
                      <a:alpha val="43000"/>
                    </a:srgbClr>
                  </a:outerShdw>
                </a:effectLst>
              </a:rPr>
              <a:t>	God is not the author of this kind of fear. Nearly 1500 scriptures address the subject of fear. God often told His people, “Fear not!” (See Psalm 34:4.)</a:t>
            </a:r>
          </a:p>
        </p:txBody>
      </p:sp>
      <p:sp>
        <p:nvSpPr>
          <p:cNvPr id="9" name="TextBox 8"/>
          <p:cNvSpPr txBox="1"/>
          <p:nvPr/>
        </p:nvSpPr>
        <p:spPr>
          <a:xfrm>
            <a:off x="762000" y="4101405"/>
            <a:ext cx="7612063" cy="1569660"/>
          </a:xfrm>
          <a:prstGeom prst="rect">
            <a:avLst/>
          </a:prstGeom>
          <a:noFill/>
        </p:spPr>
        <p:txBody>
          <a:bodyPr wrap="square" rtlCol="0">
            <a:spAutoFit/>
          </a:bodyPr>
          <a:lstStyle/>
          <a:p>
            <a:pPr marL="342900" indent="-342900" algn="ctr">
              <a:spcAft>
                <a:spcPts val="1200"/>
              </a:spcAft>
            </a:pPr>
            <a:r>
              <a:rPr lang="en-US" sz="3200" dirty="0">
                <a:solidFill>
                  <a:schemeClr val="bg1"/>
                </a:solidFill>
                <a:effectLst>
                  <a:outerShdw blurRad="50800" dist="38100" dir="2700000">
                    <a:srgbClr val="000000">
                      <a:alpha val="43000"/>
                    </a:srgbClr>
                  </a:outerShdw>
                </a:effectLst>
              </a:rPr>
              <a:t>“For God hath not given us the spirit of fear; but of power, and of love, and of a sound mind” (2 Timothy 1:7).</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grpSp>
        <p:nvGrpSpPr>
          <p:cNvPr id="16" name="Group 15"/>
          <p:cNvGrpSpPr/>
          <p:nvPr/>
        </p:nvGrpSpPr>
        <p:grpSpPr>
          <a:xfrm>
            <a:off x="304800" y="1981200"/>
            <a:ext cx="4572000" cy="1676400"/>
            <a:chOff x="304800" y="1981200"/>
            <a:chExt cx="4572000" cy="1676400"/>
          </a:xfrm>
        </p:grpSpPr>
        <p:grpSp>
          <p:nvGrpSpPr>
            <p:cNvPr id="11" name="Group 10"/>
            <p:cNvGrpSpPr/>
            <p:nvPr/>
          </p:nvGrpSpPr>
          <p:grpSpPr>
            <a:xfrm>
              <a:off x="457200" y="2120205"/>
              <a:ext cx="4267201" cy="1384995"/>
              <a:chOff x="762000" y="1828800"/>
              <a:chExt cx="4267201" cy="1384995"/>
            </a:xfrm>
          </p:grpSpPr>
          <p:sp>
            <p:nvSpPr>
              <p:cNvPr id="6" name="TextBox 5"/>
              <p:cNvSpPr txBox="1"/>
              <p:nvPr/>
            </p:nvSpPr>
            <p:spPr>
              <a:xfrm>
                <a:off x="765175" y="1828800"/>
                <a:ext cx="4264026" cy="1384995"/>
              </a:xfrm>
              <a:prstGeom prst="rect">
                <a:avLst/>
              </a:prstGeom>
              <a:noFill/>
            </p:spPr>
            <p:txBody>
              <a:bodyPr wrap="square" rtlCol="0" anchor="t">
                <a:spAutoFit/>
              </a:bodyPr>
              <a:lstStyle/>
              <a:p>
                <a:pPr marL="342900" indent="-342900">
                  <a:buFont typeface="Arial"/>
                  <a:buChar char="•"/>
                </a:pPr>
                <a:r>
                  <a:rPr lang="en-US" sz="2800" dirty="0"/>
                  <a:t>Fear of rejection.</a:t>
                </a:r>
              </a:p>
              <a:p>
                <a:pPr marL="342900" indent="-342900">
                  <a:buFont typeface="Arial"/>
                  <a:buChar char="•"/>
                </a:pPr>
                <a:r>
                  <a:rPr lang="en-US" sz="2800" dirty="0"/>
                  <a:t>Fear of embarrassment.</a:t>
                </a:r>
              </a:p>
              <a:p>
                <a:pPr marL="342900" indent="-342900">
                  <a:buFont typeface="Arial"/>
                  <a:buChar char="•"/>
                </a:pPr>
                <a:r>
                  <a:rPr lang="en-US" sz="2800" dirty="0"/>
                  <a:t>Fear of failure.</a:t>
                </a:r>
              </a:p>
            </p:txBody>
          </p:sp>
          <p:sp>
            <p:nvSpPr>
              <p:cNvPr id="8" name="Rectangle 7"/>
              <p:cNvSpPr/>
              <p:nvPr/>
            </p:nvSpPr>
            <p:spPr>
              <a:xfrm>
                <a:off x="762000" y="1828800"/>
                <a:ext cx="4267201" cy="1384995"/>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5" name="Rectangle 14"/>
            <p:cNvSpPr/>
            <p:nvPr/>
          </p:nvSpPr>
          <p:spPr>
            <a:xfrm>
              <a:off x="304800" y="1981200"/>
              <a:ext cx="4572000" cy="1676400"/>
            </a:xfrm>
            <a:prstGeom prst="rect">
              <a:avLst/>
            </a:prstGeom>
            <a:no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animEffect transition="in" filter="fade">
                                      <p:cBhvr>
                                        <p:cTn id="15"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9"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a:t>1. </a:t>
            </a:r>
            <a:r>
              <a:rPr lang="en-US" sz="7200" cap="small" dirty="0"/>
              <a:t>Fear</a:t>
            </a:r>
            <a:endParaRPr lang="en-US" sz="7200" dirty="0"/>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765174" y="1665744"/>
            <a:ext cx="7612063" cy="2677656"/>
          </a:xfrm>
          <a:prstGeom prst="rect">
            <a:avLst/>
          </a:prstGeom>
          <a:noFill/>
        </p:spPr>
        <p:txBody>
          <a:bodyPr wrap="square" rtlCol="0">
            <a:spAutoFit/>
          </a:bodyPr>
          <a:lstStyle/>
          <a:p>
            <a:pPr marL="342900" indent="-342900" algn="ctr">
              <a:spcAft>
                <a:spcPts val="1200"/>
              </a:spcAft>
            </a:pPr>
            <a:r>
              <a:rPr lang="en-US" sz="2400" dirty="0" err="1"/>
              <a:t>Pippert</a:t>
            </a:r>
            <a:r>
              <a:rPr lang="en-US" sz="2400" dirty="0"/>
              <a:t> suggests, “Our secret fear is that evangelism is really up to us. We wring our hands, close our eyes, and hope against hope that God backs us up as we dare to talk about our faith.” She claims that we have it backwards. “Evangelism is something God does; we are only instruments He uses ... God is always there first.”</a:t>
            </a:r>
          </a:p>
        </p:txBody>
      </p:sp>
      <p:sp>
        <p:nvSpPr>
          <p:cNvPr id="9" name="TextBox 8"/>
          <p:cNvSpPr txBox="1"/>
          <p:nvPr/>
        </p:nvSpPr>
        <p:spPr>
          <a:xfrm>
            <a:off x="762000" y="4191000"/>
            <a:ext cx="7612063" cy="2308324"/>
          </a:xfrm>
          <a:prstGeom prst="rect">
            <a:avLst/>
          </a:prstGeom>
          <a:noFill/>
        </p:spPr>
        <p:txBody>
          <a:bodyPr wrap="square" rtlCol="0">
            <a:spAutoFit/>
          </a:bodyPr>
          <a:lstStyle/>
          <a:p>
            <a:pPr marL="342900" indent="-342900" algn="ctr">
              <a:spcAft>
                <a:spcPts val="1200"/>
              </a:spcAft>
            </a:pPr>
            <a:r>
              <a:rPr lang="en-US" sz="2400" dirty="0"/>
              <a:t>We merely sow the seed; God evangelizes. He prepares the heart for the seed to be planted. Evangelism is God working. After all, He is the Lord of the harvest. Someone defined evangelism as, “sharing Christ in the power of the Holy Spirit and leaving the results up to God.” (See Zechariah 4:6.)</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a:t>1. </a:t>
            </a:r>
            <a:r>
              <a:rPr lang="en-US" sz="7200" cap="small" dirty="0"/>
              <a:t>Fear</a:t>
            </a:r>
            <a:endParaRPr lang="en-US" sz="7200" dirty="0"/>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765174" y="1891605"/>
            <a:ext cx="7612063" cy="1384995"/>
          </a:xfrm>
          <a:prstGeom prst="rect">
            <a:avLst/>
          </a:prstGeom>
          <a:noFill/>
        </p:spPr>
        <p:txBody>
          <a:bodyPr wrap="square" rtlCol="0">
            <a:spAutoFit/>
          </a:bodyPr>
          <a:lstStyle/>
          <a:p>
            <a:pPr marL="342900" indent="-342900" algn="ctr">
              <a:spcAft>
                <a:spcPts val="1200"/>
              </a:spcAft>
            </a:pPr>
            <a:r>
              <a:rPr lang="en-US" sz="2800" dirty="0"/>
              <a:t>We need to have confidence in God, trusting He will destroy fear. It is better to fear God than man (2 Corinthians 5:11).</a:t>
            </a:r>
          </a:p>
        </p:txBody>
      </p:sp>
      <p:sp>
        <p:nvSpPr>
          <p:cNvPr id="9" name="TextBox 8"/>
          <p:cNvSpPr txBox="1"/>
          <p:nvPr/>
        </p:nvSpPr>
        <p:spPr>
          <a:xfrm>
            <a:off x="762000" y="3429000"/>
            <a:ext cx="7612063" cy="1569660"/>
          </a:xfrm>
          <a:prstGeom prst="rect">
            <a:avLst/>
          </a:prstGeom>
          <a:noFill/>
        </p:spPr>
        <p:txBody>
          <a:bodyPr wrap="square" rtlCol="0">
            <a:spAutoFit/>
          </a:bodyPr>
          <a:lstStyle/>
          <a:p>
            <a:pPr marL="342900" indent="-342900" algn="ctr">
              <a:spcAft>
                <a:spcPts val="1200"/>
              </a:spcAft>
            </a:pPr>
            <a:r>
              <a:rPr lang="en-US" sz="3200" dirty="0">
                <a:solidFill>
                  <a:srgbClr val="FFFFFF"/>
                </a:solidFill>
                <a:effectLst>
                  <a:outerShdw blurRad="50800" dist="38100" dir="2700000">
                    <a:srgbClr val="000000">
                      <a:alpha val="43000"/>
                    </a:srgbClr>
                  </a:outerShdw>
                </a:effectLst>
              </a:rPr>
              <a:t>“So that we may boldly say, The Lord is my helper, and I will not fear what man shall do unto me” (Hebrews 13:6).</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7" name="TextBox 6"/>
          <p:cNvSpPr txBox="1"/>
          <p:nvPr/>
        </p:nvSpPr>
        <p:spPr>
          <a:xfrm>
            <a:off x="762000" y="5267980"/>
            <a:ext cx="7612063" cy="523220"/>
          </a:xfrm>
          <a:prstGeom prst="rect">
            <a:avLst/>
          </a:prstGeom>
          <a:noFill/>
        </p:spPr>
        <p:txBody>
          <a:bodyPr wrap="square" rtlCol="0">
            <a:spAutoFit/>
          </a:bodyPr>
          <a:lstStyle/>
          <a:p>
            <a:pPr marL="342900" indent="-342900" algn="ctr">
              <a:spcAft>
                <a:spcPts val="1200"/>
              </a:spcAft>
            </a:pPr>
            <a:r>
              <a:rPr lang="en-US" sz="2800" dirty="0"/>
              <a:t>Pray for boldness (Acts 4:29-31;; Proverbs 28:1).</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9" grpId="0"/>
      <p:bldP spid="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5174" y="106362"/>
            <a:ext cx="7612063" cy="1417638"/>
          </a:xfrm>
        </p:spPr>
        <p:txBody>
          <a:bodyPr/>
          <a:lstStyle/>
          <a:p>
            <a:r>
              <a:rPr lang="en-US" sz="4400" dirty="0"/>
              <a:t>2. </a:t>
            </a:r>
            <a:r>
              <a:rPr lang="en-US" sz="4400" cap="small" dirty="0"/>
              <a:t>Shyness (introverted) and Inferiority Complex</a:t>
            </a:r>
            <a:endParaRPr lang="en-US" sz="4400" dirty="0"/>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765174" y="1891605"/>
            <a:ext cx="7612063" cy="1077218"/>
          </a:xfrm>
          <a:prstGeom prst="rect">
            <a:avLst/>
          </a:prstGeom>
          <a:noFill/>
        </p:spPr>
        <p:txBody>
          <a:bodyPr wrap="square" rtlCol="0">
            <a:spAutoFit/>
          </a:bodyPr>
          <a:lstStyle/>
          <a:p>
            <a:pPr marL="342900" indent="-342900" algn="ctr">
              <a:spcAft>
                <a:spcPts val="1200"/>
              </a:spcAft>
            </a:pPr>
            <a:r>
              <a:rPr lang="en-US" sz="3200" dirty="0"/>
              <a:t>This relates back to fear and the possibility of rejection.</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7200" dirty="0"/>
              <a:t>3. </a:t>
            </a:r>
            <a:r>
              <a:rPr lang="en-US" sz="7200" cap="small" dirty="0"/>
              <a:t>Unbelief</a:t>
            </a:r>
            <a:endParaRPr lang="en-US" sz="7200" dirty="0"/>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TextBox 5"/>
          <p:cNvSpPr txBox="1"/>
          <p:nvPr/>
        </p:nvSpPr>
        <p:spPr>
          <a:xfrm>
            <a:off x="765174" y="3491805"/>
            <a:ext cx="7612063" cy="1384995"/>
          </a:xfrm>
          <a:prstGeom prst="rect">
            <a:avLst/>
          </a:prstGeom>
          <a:noFill/>
        </p:spPr>
        <p:txBody>
          <a:bodyPr wrap="square" rtlCol="0">
            <a:spAutoFit/>
          </a:bodyPr>
          <a:lstStyle/>
          <a:p>
            <a:pPr marL="342900" indent="-342900" algn="ctr">
              <a:spcAft>
                <a:spcPts val="1200"/>
              </a:spcAft>
            </a:pPr>
            <a:r>
              <a:rPr lang="en-US" sz="2800" dirty="0"/>
              <a:t>It has already been said that the reality of our beliefs determines the urgency of our witness. We believe, and then we witness.</a:t>
            </a:r>
          </a:p>
        </p:txBody>
      </p:sp>
      <p:sp>
        <p:nvSpPr>
          <p:cNvPr id="10" name="TextBox 9"/>
          <p:cNvSpPr txBox="1"/>
          <p:nvPr/>
        </p:nvSpPr>
        <p:spPr>
          <a:xfrm>
            <a:off x="4876800" y="-76200"/>
            <a:ext cx="4022368" cy="369332"/>
          </a:xfrm>
          <a:prstGeom prst="rect">
            <a:avLst/>
          </a:prstGeom>
          <a:noFill/>
        </p:spPr>
        <p:txBody>
          <a:bodyPr wrap="none" rtlCol="0">
            <a:spAutoFit/>
          </a:bodyPr>
          <a:lstStyle/>
          <a:p>
            <a:pPr lvl="0"/>
            <a:r>
              <a:rPr lang="en-US" dirty="0"/>
              <a:t>Lesson Twelve: Why Not Evangelize?</a:t>
            </a:r>
          </a:p>
          <a:p>
            <a:endParaRPr lang="en-US" dirty="0"/>
          </a:p>
        </p:txBody>
      </p:sp>
      <p:sp>
        <p:nvSpPr>
          <p:cNvPr id="8" name="Rectangle 7"/>
          <p:cNvSpPr/>
          <p:nvPr/>
        </p:nvSpPr>
        <p:spPr>
          <a:xfrm>
            <a:off x="765175" y="2286000"/>
            <a:ext cx="7612062" cy="707886"/>
          </a:xfrm>
          <a:prstGeom prst="rect">
            <a:avLst/>
          </a:prstGeom>
        </p:spPr>
        <p:txBody>
          <a:bodyPr wrap="square">
            <a:spAutoFit/>
          </a:bodyPr>
          <a:lstStyle/>
          <a:p>
            <a:pPr marL="342900" indent="-342900" algn="ctr">
              <a:spcAft>
                <a:spcPts val="1200"/>
              </a:spcAft>
            </a:pPr>
            <a:r>
              <a:rPr lang="en-US" sz="4000" dirty="0">
                <a:solidFill>
                  <a:srgbClr val="FFFFFF"/>
                </a:solidFill>
                <a:effectLst>
                  <a:outerShdw blurRad="50800" dist="38100" dir="2700000">
                    <a:srgbClr val="000000">
                      <a:alpha val="43000"/>
                    </a:srgbClr>
                  </a:outerShdw>
                </a:effectLst>
              </a:rPr>
              <a:t>Do you really believe the gospel?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2830</TotalTime>
  <Words>2151</Words>
  <Application>Microsoft Macintosh PowerPoint</Application>
  <PresentationFormat>On-screen Show (4:3)</PresentationFormat>
  <Paragraphs>178</Paragraphs>
  <Slides>34</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34</vt:i4>
      </vt:variant>
    </vt:vector>
  </HeadingPairs>
  <TitlesOfParts>
    <vt:vector size="42" baseType="lpstr">
      <vt:lpstr>Arial</vt:lpstr>
      <vt:lpstr>Book Antiqua</vt:lpstr>
      <vt:lpstr>Calibri</vt:lpstr>
      <vt:lpstr>Courier New</vt:lpstr>
      <vt:lpstr>Impact</vt:lpstr>
      <vt:lpstr>Rockwell</vt:lpstr>
      <vt:lpstr>Wingdings 2</vt:lpstr>
      <vt:lpstr>Habitat</vt:lpstr>
      <vt:lpstr>Evangelism 1</vt:lpstr>
      <vt:lpstr>PowerPoint Presentation</vt:lpstr>
      <vt:lpstr>PowerPoint Presentation</vt:lpstr>
      <vt:lpstr>1. Fear</vt:lpstr>
      <vt:lpstr>1. Fear</vt:lpstr>
      <vt:lpstr>1. Fear</vt:lpstr>
      <vt:lpstr>1. Fear</vt:lpstr>
      <vt:lpstr>2. Shyness (introverted) and Inferiority Complex</vt:lpstr>
      <vt:lpstr>3. Unbelief</vt:lpstr>
      <vt:lpstr>4. Ashamed of the Gospel</vt:lpstr>
      <vt:lpstr>5. “It’s Not My Responsibility”</vt:lpstr>
      <vt:lpstr>6. Lukewarm Relationship With God</vt:lpstr>
      <vt:lpstr>7. Out of Touch With the Heavenly Father’s Heart</vt:lpstr>
      <vt:lpstr>8. Procrastination</vt:lpstr>
      <vt:lpstr>9. Disobedience</vt:lpstr>
      <vt:lpstr>10. Laziness</vt:lpstr>
      <vt:lpstr>11. Sin and Carnality In the Life of the Believer</vt:lpstr>
      <vt:lpstr>12. Cannot Speak Well</vt:lpstr>
      <vt:lpstr>13. Lack of Burden, Vision, Compassion, or Concern</vt:lpstr>
      <vt:lpstr>13. Lack of Burden, Vision, Compassion, or Concern</vt:lpstr>
      <vt:lpstr>14. Lack of Witnessing Skill</vt:lpstr>
      <vt:lpstr>15. Lack of Biblical Knowledge</vt:lpstr>
      <vt:lpstr>16. Never Mobilized</vt:lpstr>
      <vt:lpstr>17. Wrong Priorities</vt:lpstr>
      <vt:lpstr>18. Racial Prejudice</vt:lpstr>
      <vt:lpstr>19. “I’ll Just Mind My Own Business Attitude</vt:lpstr>
      <vt:lpstr>20. Thinking That One’s Lifestyle Is Enough Witness</vt:lpstr>
      <vt:lpstr>21. “I’m Too Busy!”</vt:lpstr>
      <vt:lpstr>22. A Bad Experience</vt:lpstr>
      <vt:lpstr>23. Respecting Other People’s Rights</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292</cp:revision>
  <dcterms:created xsi:type="dcterms:W3CDTF">2010-07-26T02:15:28Z</dcterms:created>
  <dcterms:modified xsi:type="dcterms:W3CDTF">2018-02-09T20:55:32Z</dcterms:modified>
</cp:coreProperties>
</file>