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0"/>
  </p:notesMasterIdLst>
  <p:handoutMasterIdLst>
    <p:handoutMasterId r:id="rId21"/>
  </p:handoutMasterIdLst>
  <p:sldIdLst>
    <p:sldId id="256" r:id="rId2"/>
    <p:sldId id="297" r:id="rId3"/>
    <p:sldId id="373" r:id="rId4"/>
    <p:sldId id="421" r:id="rId5"/>
    <p:sldId id="436" r:id="rId6"/>
    <p:sldId id="465" r:id="rId7"/>
    <p:sldId id="466" r:id="rId8"/>
    <p:sldId id="437" r:id="rId9"/>
    <p:sldId id="467" r:id="rId10"/>
    <p:sldId id="468" r:id="rId11"/>
    <p:sldId id="438" r:id="rId12"/>
    <p:sldId id="469" r:id="rId13"/>
    <p:sldId id="470" r:id="rId14"/>
    <p:sldId id="471" r:id="rId15"/>
    <p:sldId id="472" r:id="rId16"/>
    <p:sldId id="473" r:id="rId17"/>
    <p:sldId id="474" r:id="rId18"/>
    <p:sldId id="418" r:id="rId19"/>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7848"/>
    <a:srgbClr val="1E5541"/>
    <a:srgbClr val="2C613E"/>
    <a:srgbClr val="458552"/>
    <a:srgbClr val="458653"/>
    <a:srgbClr val="ECB128"/>
    <a:srgbClr val="EFB228"/>
    <a:srgbClr val="EEAA26"/>
    <a:srgbClr val="E3881E"/>
    <a:srgbClr val="045D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4" autoAdjust="0"/>
    <p:restoredTop sz="94553" autoAdjust="0"/>
  </p:normalViewPr>
  <p:slideViewPr>
    <p:cSldViewPr snapToObjects="1">
      <p:cViewPr varScale="1">
        <p:scale>
          <a:sx n="127" d="100"/>
          <a:sy n="127" d="100"/>
        </p:scale>
        <p:origin x="1296"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09AA511-AE3A-F643-A99A-5D6EAB730823}" type="datetimeFigureOut">
              <a:rPr lang="en-US" smtClean="0"/>
              <a:pPr/>
              <a:t>2/9/18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AD1DF5B-61D6-B24D-872C-89CAD3F9B5F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64A3F5-F9D7-BE4B-8E98-E0E6A6EBBC9E}" type="datetimeFigureOut">
              <a:rPr lang="en-US" smtClean="0"/>
              <a:pPr/>
              <a:t>2/9/18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2C636A-307E-884B-9133-8AE82022C37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C636A-307E-884B-9133-8AE82022C37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CDA6A0B-D499-425D-9760-7E378B1D24E7}"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7E6C1EDB-CE87-4BA6-95D9-AD3AE9C734F7}"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8AF02B71-8991-4516-A01E-F1A9ACD28BDC}" type="slidenum">
              <a:rPr smtClean="0"/>
              <a:pPr/>
              <a:t>‹#›</a:t>
            </a:fld>
            <a:endParaRPr/>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E401B973-48D0-47D2-BD1A-81DAC74A0928}"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93714E26-7EC0-4FCC-8AD8-71E9EC27DEDB}"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itle Slide with Watermark">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a:t>Click to edit Master title style</a:t>
            </a:r>
            <a:endParaRPr/>
          </a:p>
        </p:txBody>
      </p:sp>
      <p:sp>
        <p:nvSpPr>
          <p:cNvPr id="3" name="Subtitle 2"/>
          <p:cNvSpPr>
            <a:spLocks noGrp="1"/>
          </p:cNvSpPr>
          <p:nvPr>
            <p:ph type="subTitle" idx="1"/>
          </p:nvPr>
        </p:nvSpPr>
        <p:spPr>
          <a:xfrm>
            <a:off x="3960813" y="5056909"/>
            <a:ext cx="4724400" cy="706586"/>
          </a:xfrm>
        </p:spPr>
        <p:txBody>
          <a:bodyPr lIns="91440" tIns="0" rIns="45720" bIns="0">
            <a:normAutofit/>
          </a:bodyPr>
          <a:lstStyle>
            <a:lvl1pPr marL="0" indent="0" algn="l">
              <a:lnSpc>
                <a:spcPts val="2600"/>
              </a:lnSpc>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7E6C1EDB-CE87-4BA6-95D9-AD3AE9C734F7}" type="datetime1">
              <a:rPr lang="en-US" smtClean="0"/>
              <a:pPr/>
              <a:t>2/9/18</a:t>
            </a:fld>
            <a:endParaRPr/>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r>
              <a:t>
              </a:t>
            </a:r>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8AF02B71-8991-4516-A01E-F1A9ACD28BDC}" type="slidenum">
              <a:rPr smtClean="0"/>
              <a:pP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Section with Watermark">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589870FB-149D-4255-9221-CF258F891615}"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DDE52B54-BC1D-466E-98B4-B0082340936C}"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A1508C9F-E380-43A3-ADC1-0217F1EB7573}" type="datetime1">
              <a:rPr lang="en-US" smtClean="0"/>
              <a:pPr/>
              <a:t>2/9/18</a:t>
            </a:fld>
            <a:endParaRPr/>
          </a:p>
        </p:txBody>
      </p:sp>
      <p:sp>
        <p:nvSpPr>
          <p:cNvPr id="8" name="Footer Placeholder 7"/>
          <p:cNvSpPr>
            <a:spLocks noGrp="1"/>
          </p:cNvSpPr>
          <p:nvPr>
            <p:ph type="ftr" sz="quarter" idx="11"/>
          </p:nvPr>
        </p:nvSpPr>
        <p:spPr/>
        <p:txBody>
          <a:bodyPr/>
          <a:lstStyle/>
          <a:p>
            <a:r>
              <a:t>
              </a:t>
            </a:r>
          </a:p>
        </p:txBody>
      </p:sp>
      <p:sp>
        <p:nvSpPr>
          <p:cNvPr id="9" name="Slide Number Placeholder 8"/>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1B10C791-6992-4CCF-A244-B250C8BB22F1}" type="datetime1">
              <a:rPr lang="en-US" smtClean="0"/>
              <a:pPr/>
              <a:t>2/9/18</a:t>
            </a:fld>
            <a:endParaRPr/>
          </a:p>
        </p:txBody>
      </p:sp>
      <p:sp>
        <p:nvSpPr>
          <p:cNvPr id="4" name="Footer Placeholder 3"/>
          <p:cNvSpPr>
            <a:spLocks noGrp="1"/>
          </p:cNvSpPr>
          <p:nvPr>
            <p:ph type="ftr" sz="quarter" idx="11"/>
          </p:nvPr>
        </p:nvSpPr>
        <p:spPr/>
        <p:txBody>
          <a:bodyPr/>
          <a:lstStyle/>
          <a:p>
            <a:r>
              <a:t>
              </a:t>
            </a:r>
          </a:p>
        </p:txBody>
      </p:sp>
      <p:sp>
        <p:nvSpPr>
          <p:cNvPr id="5" name="Slide Number Placeholder 4"/>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420578-B892-4967-98F8-D0B4A045ADFD}" type="datetime1">
              <a:rPr lang="en-US" smtClean="0"/>
              <a:pPr/>
              <a:t>2/9/18</a:t>
            </a:fld>
            <a:endParaRPr/>
          </a:p>
        </p:txBody>
      </p:sp>
      <p:sp>
        <p:nvSpPr>
          <p:cNvPr id="3" name="Footer Placeholder 2"/>
          <p:cNvSpPr>
            <a:spLocks noGrp="1"/>
          </p:cNvSpPr>
          <p:nvPr>
            <p:ph type="ftr" sz="quarter" idx="11"/>
          </p:nvPr>
        </p:nvSpPr>
        <p:spPr/>
        <p:txBody>
          <a:bodyPr/>
          <a:lstStyle/>
          <a:p>
            <a:r>
              <a:t>
              </a:t>
            </a:r>
          </a:p>
        </p:txBody>
      </p:sp>
      <p:sp>
        <p:nvSpPr>
          <p:cNvPr id="4" name="Slide Number Placeholder 3"/>
          <p:cNvSpPr>
            <a:spLocks noGrp="1"/>
          </p:cNvSpPr>
          <p:nvPr>
            <p:ph type="sldNum" sz="quarter" idx="12"/>
          </p:nvPr>
        </p:nvSpPr>
        <p:spPr/>
        <p:txBody>
          <a:bodyPr/>
          <a:lstStyle/>
          <a:p>
            <a:fld id="{8AF02B71-8991-4516-A01E-F1A9ACD28BDC}" type="slidenum">
              <a:rPr smtClean="0"/>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CBDCDF1B-54EC-4432-8649-0FE40DD46F86}"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69E29E33-B620-47F9-BB04-8846C2A5AFCC}"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7E6C1EDB-CE87-4BA6-95D9-AD3AE9C734F7}" type="datetime1">
              <a:rPr lang="en-US" smtClean="0"/>
              <a:pPr/>
              <a:t>2/9/18</a:t>
            </a:fld>
            <a:endParaRPr/>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r>
              <a:t>
              </a:t>
            </a:r>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8AF02B71-8991-4516-A01E-F1A9ACD28BDC}" type="slidenum">
              <a:rPr smtClean="0"/>
              <a:p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62072" y="3657600"/>
            <a:ext cx="5977128" cy="1470025"/>
          </a:xfrm>
        </p:spPr>
        <p:txBody>
          <a:bodyPr/>
          <a:lstStyle/>
          <a:p>
            <a:r>
              <a:rPr lang="en-US" sz="7200" dirty="0">
                <a:solidFill>
                  <a:srgbClr val="0F3423"/>
                </a:solidFill>
              </a:rPr>
              <a:t>Evangelism 1</a:t>
            </a:r>
          </a:p>
        </p:txBody>
      </p:sp>
      <p:sp>
        <p:nvSpPr>
          <p:cNvPr id="3" name="Subtitle 2"/>
          <p:cNvSpPr>
            <a:spLocks noGrp="1"/>
          </p:cNvSpPr>
          <p:nvPr>
            <p:ph type="subTitle" idx="1"/>
          </p:nvPr>
        </p:nvSpPr>
        <p:spPr>
          <a:xfrm>
            <a:off x="4648200" y="5410200"/>
            <a:ext cx="2743200" cy="987552"/>
          </a:xfrm>
        </p:spPr>
        <p:txBody>
          <a:bodyPr/>
          <a:lstStyle/>
          <a:p>
            <a:r>
              <a:rPr lang="en-US" sz="2000" dirty="0">
                <a:solidFill>
                  <a:srgbClr val="0F3423"/>
                </a:solidFill>
              </a:rPr>
              <a:t>James G. </a:t>
            </a:r>
            <a:r>
              <a:rPr lang="en-US" sz="2000" dirty="0" err="1">
                <a:solidFill>
                  <a:srgbClr val="0F3423"/>
                </a:solidFill>
              </a:rPr>
              <a:t>Poitras</a:t>
            </a:r>
            <a:endParaRPr lang="en-US" sz="2000" dirty="0">
              <a:solidFill>
                <a:srgbClr val="0F3423"/>
              </a:solidFill>
            </a:endParaRPr>
          </a:p>
        </p:txBody>
      </p:sp>
      <p:sp>
        <p:nvSpPr>
          <p:cNvPr id="6" name="Subtitle 2"/>
          <p:cNvSpPr txBox="1">
            <a:spLocks/>
          </p:cNvSpPr>
          <p:nvPr/>
        </p:nvSpPr>
        <p:spPr>
          <a:xfrm>
            <a:off x="4114800" y="5160814"/>
            <a:ext cx="4952999" cy="706586"/>
          </a:xfrm>
          <a:prstGeom prst="rect">
            <a:avLst/>
          </a:prstGeom>
        </p:spPr>
        <p:txBody>
          <a:bodyPr vert="horz" lIns="91440" tIns="0" rIns="45720" bIns="0" rtlCol="0">
            <a:normAutofit/>
          </a:bodyPr>
          <a:lstStyle/>
          <a:p>
            <a:pPr marL="0" marR="0" lvl="0" indent="0" algn="l" defTabSz="914400" rtl="0" eaLnBrk="1" fontAlgn="auto" latinLnBrk="0" hangingPunct="1">
              <a:lnSpc>
                <a:spcPts val="2600"/>
              </a:lnSpc>
              <a:spcBef>
                <a:spcPts val="2000"/>
              </a:spcBef>
              <a:spcAft>
                <a:spcPts val="0"/>
              </a:spcAft>
              <a:buClrTx/>
              <a:buSzPct val="90000"/>
              <a:buFontTx/>
              <a:buNone/>
              <a:tabLst/>
              <a:defRPr/>
            </a:pPr>
            <a:r>
              <a:rPr kumimoji="0" lang="en-US" sz="2200" b="0" i="0" u="none" strike="noStrike" kern="1200" cap="none" spc="0" normalizeH="0" baseline="0" noProof="0" dirty="0">
                <a:ln>
                  <a:noFill/>
                </a:ln>
                <a:solidFill>
                  <a:schemeClr val="tx1"/>
                </a:solidFill>
                <a:effectLst/>
                <a:uLnTx/>
                <a:uFillTx/>
                <a:latin typeface="+mn-lt"/>
                <a:ea typeface="+mn-ea"/>
                <a:cs typeface="+mn-cs"/>
              </a:rPr>
              <a:t>Lesson Fourteen: When to Evangelize?</a:t>
            </a:r>
          </a:p>
        </p:txBody>
      </p:sp>
      <p:sp>
        <p:nvSpPr>
          <p:cNvPr id="7" name="Title 1"/>
          <p:cNvSpPr txBox="1">
            <a:spLocks/>
          </p:cNvSpPr>
          <p:nvPr/>
        </p:nvSpPr>
        <p:spPr>
          <a:xfrm>
            <a:off x="533400" y="914400"/>
            <a:ext cx="7924800" cy="1209964"/>
          </a:xfrm>
          <a:prstGeom prst="rect">
            <a:avLst/>
          </a:prstGeom>
        </p:spPr>
        <p:txBody>
          <a:bodyPr vert="horz" lIns="45720" tIns="0" rIns="45720" bIns="0" rtlCol="0" anchor="b" anchorCtr="0">
            <a:noAutofit/>
          </a:bodyPr>
          <a:lstStyle/>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Global University of</a:t>
            </a:r>
          </a:p>
          <a:p>
            <a:pPr marL="0" marR="0" lvl="0" indent="0" algn="l" defTabSz="914400" rtl="0" eaLnBrk="1" fontAlgn="auto" latinLnBrk="0" hangingPunct="1">
              <a:lnSpc>
                <a:spcPts val="5000"/>
              </a:lnSpc>
              <a:spcBef>
                <a:spcPct val="0"/>
              </a:spcBef>
              <a:spcAft>
                <a:spcPts val="0"/>
              </a:spcAft>
              <a:buClrTx/>
              <a:buSzTx/>
              <a:buFontTx/>
              <a:buNone/>
              <a:tabLst/>
              <a:defRPr/>
            </a:pPr>
            <a:endParaRPr lang="en-US" sz="7200" dirty="0">
              <a:latin typeface="Impact"/>
              <a:ea typeface="+mj-ea"/>
              <a:cs typeface="Impact"/>
            </a:endParaRPr>
          </a:p>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 Theological Studies</a:t>
            </a:r>
          </a:p>
        </p:txBody>
      </p:sp>
      <p:sp>
        <p:nvSpPr>
          <p:cNvPr id="9" name="Text Placeholder 3"/>
          <p:cNvSpPr txBox="1">
            <a:spLocks/>
          </p:cNvSpPr>
          <p:nvPr/>
        </p:nvSpPr>
        <p:spPr>
          <a:xfrm>
            <a:off x="1122215" y="3200400"/>
            <a:ext cx="8021782" cy="22098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Evangelism</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304800" y="304800"/>
            <a:ext cx="8652076" cy="3785652"/>
          </a:xfrm>
          <a:prstGeom prst="rect">
            <a:avLst/>
          </a:prstGeom>
          <a:noFill/>
        </p:spPr>
        <p:txBody>
          <a:bodyPr wrap="square" rtlCol="0">
            <a:spAutoFit/>
          </a:bodyPr>
          <a:lstStyle/>
          <a:p>
            <a:pPr algn="ctr"/>
            <a:r>
              <a:rPr lang="en-US" sz="2400" dirty="0"/>
              <a:t>On a smaller scale a person under stress because of the death of a spouse or family member, the birth of a child, a loss of a job, personal injury or illness, pregnancy, divorce, change in residence, jail term, and a host of other circumstances is likely to become more receptive to the gospel. Why? He cannot find answers to his problems and knows that he does not possess the power to work out or change circumstances on his own. When in trouble, people everywhere tend to look outward and upward for help. We need to be there with an open ear and encouraging word.</a:t>
            </a:r>
            <a:endParaRPr lang="en-US" sz="3200" dirty="0">
              <a:solidFill>
                <a:schemeClr val="bg1"/>
              </a:solidFill>
              <a:effectLst>
                <a:outerShdw blurRad="50800" dist="38100" dir="2700000">
                  <a:srgbClr val="000000">
                    <a:alpha val="43000"/>
                  </a:srgbClr>
                </a:outerShdw>
              </a:effectLst>
            </a:endParaRPr>
          </a:p>
        </p:txBody>
      </p:sp>
      <p:sp>
        <p:nvSpPr>
          <p:cNvPr id="7" name="TextBox 6"/>
          <p:cNvSpPr txBox="1"/>
          <p:nvPr/>
        </p:nvSpPr>
        <p:spPr>
          <a:xfrm>
            <a:off x="304800" y="4004608"/>
            <a:ext cx="8652076" cy="2246769"/>
          </a:xfrm>
          <a:prstGeom prst="rect">
            <a:avLst/>
          </a:prstGeom>
          <a:noFill/>
        </p:spPr>
        <p:txBody>
          <a:bodyPr wrap="square" rtlCol="0">
            <a:spAutoFit/>
          </a:bodyPr>
          <a:lstStyle/>
          <a:p>
            <a:pPr algn="ctr"/>
            <a:r>
              <a:rPr lang="en-US" sz="2800" dirty="0">
                <a:solidFill>
                  <a:srgbClr val="FFFFFF"/>
                </a:solidFill>
                <a:effectLst>
                  <a:outerShdw blurRad="50800" dist="38100" dir="2700000">
                    <a:srgbClr val="000000">
                      <a:alpha val="43000"/>
                    </a:srgbClr>
                  </a:outerShdw>
                </a:effectLst>
              </a:rPr>
              <a:t>“They reeled and staggered like drunkards and were at their wits’ end. “LORD, help!” they cried in their trouble, and he saved them from their distress. He calmed the storm to a whisper and stilled the waves” </a:t>
            </a:r>
          </a:p>
          <a:p>
            <a:pPr algn="ctr"/>
            <a:r>
              <a:rPr lang="en-US" sz="2800" dirty="0">
                <a:solidFill>
                  <a:srgbClr val="FFFFFF"/>
                </a:solidFill>
                <a:effectLst>
                  <a:outerShdw blurRad="50800" dist="38100" dir="2700000">
                    <a:srgbClr val="000000">
                      <a:alpha val="43000"/>
                    </a:srgbClr>
                  </a:outerShdw>
                </a:effectLst>
              </a:rPr>
              <a:t>(Psalm 107:27-29, NLT).</a:t>
            </a:r>
            <a:endParaRPr lang="en-US" sz="3600" dirty="0">
              <a:solidFill>
                <a:srgbClr val="FFFFFF"/>
              </a:solidFill>
              <a:effectLst>
                <a:outerShdw blurRad="50800" dist="38100" dir="2700000">
                  <a:srgbClr val="000000">
                    <a:alpha val="43000"/>
                  </a:srgbClr>
                </a:outerShdw>
              </a:effectLst>
            </a:endParaRPr>
          </a:p>
        </p:txBody>
      </p:sp>
      <p:sp>
        <p:nvSpPr>
          <p:cNvPr id="9" name="TextBox 8"/>
          <p:cNvSpPr txBox="1"/>
          <p:nvPr/>
        </p:nvSpPr>
        <p:spPr>
          <a:xfrm>
            <a:off x="4876800" y="-76200"/>
            <a:ext cx="4130683" cy="369332"/>
          </a:xfrm>
          <a:prstGeom prst="rect">
            <a:avLst/>
          </a:prstGeom>
          <a:noFill/>
        </p:spPr>
        <p:txBody>
          <a:bodyPr wrap="none" rtlCol="0">
            <a:spAutoFit/>
          </a:bodyPr>
          <a:lstStyle/>
          <a:p>
            <a:pPr lvl="0"/>
            <a:r>
              <a:rPr lang="en-US" dirty="0"/>
              <a:t>Lesson Fourteen: When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 the resistant stage it is important to:</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541337" y="1671935"/>
            <a:ext cx="8069263" cy="461665"/>
          </a:xfrm>
          <a:prstGeom prst="rect">
            <a:avLst/>
          </a:prstGeom>
          <a:noFill/>
        </p:spPr>
        <p:txBody>
          <a:bodyPr wrap="square" rtlCol="0">
            <a:spAutoFit/>
          </a:bodyPr>
          <a:lstStyle/>
          <a:p>
            <a:pPr marL="342900" indent="-342900">
              <a:spcAft>
                <a:spcPts val="1200"/>
              </a:spcAft>
              <a:buFont typeface="Courier New"/>
              <a:buChar char="o"/>
            </a:pPr>
            <a:r>
              <a:rPr lang="en-US" sz="2400" dirty="0"/>
              <a:t>Build intentional friendships and relationships.</a:t>
            </a:r>
          </a:p>
        </p:txBody>
      </p:sp>
      <p:sp>
        <p:nvSpPr>
          <p:cNvPr id="8" name="TextBox 7"/>
          <p:cNvSpPr txBox="1"/>
          <p:nvPr/>
        </p:nvSpPr>
        <p:spPr>
          <a:xfrm>
            <a:off x="541337" y="2052935"/>
            <a:ext cx="8069263" cy="461665"/>
          </a:xfrm>
          <a:prstGeom prst="rect">
            <a:avLst/>
          </a:prstGeom>
          <a:noFill/>
        </p:spPr>
        <p:txBody>
          <a:bodyPr wrap="square" rtlCol="0">
            <a:spAutoFit/>
          </a:bodyPr>
          <a:lstStyle/>
          <a:p>
            <a:pPr marL="342900" indent="-342900">
              <a:spcAft>
                <a:spcPts val="1200"/>
              </a:spcAft>
              <a:buFont typeface="Courier New"/>
              <a:buChar char="o"/>
            </a:pPr>
            <a:r>
              <a:rPr lang="en-US" sz="2400" dirty="0"/>
              <a:t>Do not argue with the person over religious differences.</a:t>
            </a:r>
          </a:p>
        </p:txBody>
      </p:sp>
      <p:sp>
        <p:nvSpPr>
          <p:cNvPr id="11" name="TextBox 10"/>
          <p:cNvSpPr txBox="1"/>
          <p:nvPr/>
        </p:nvSpPr>
        <p:spPr>
          <a:xfrm>
            <a:off x="541337" y="2510135"/>
            <a:ext cx="8069263" cy="461665"/>
          </a:xfrm>
          <a:prstGeom prst="rect">
            <a:avLst/>
          </a:prstGeom>
          <a:noFill/>
        </p:spPr>
        <p:txBody>
          <a:bodyPr wrap="square" rtlCol="0">
            <a:spAutoFit/>
          </a:bodyPr>
          <a:lstStyle/>
          <a:p>
            <a:pPr marL="342900" indent="-342900">
              <a:spcAft>
                <a:spcPts val="1200"/>
              </a:spcAft>
              <a:buFont typeface="Courier New"/>
              <a:buChar char="o"/>
            </a:pPr>
            <a:r>
              <a:rPr lang="en-US" sz="2400" dirty="0"/>
              <a:t>Pray that God will draw them to Himself (John 6:44).</a:t>
            </a:r>
          </a:p>
        </p:txBody>
      </p:sp>
      <p:sp>
        <p:nvSpPr>
          <p:cNvPr id="12" name="TextBox 11"/>
          <p:cNvSpPr txBox="1"/>
          <p:nvPr/>
        </p:nvSpPr>
        <p:spPr>
          <a:xfrm>
            <a:off x="541337" y="2979003"/>
            <a:ext cx="8069263" cy="830997"/>
          </a:xfrm>
          <a:prstGeom prst="rect">
            <a:avLst/>
          </a:prstGeom>
          <a:noFill/>
        </p:spPr>
        <p:txBody>
          <a:bodyPr wrap="square" rtlCol="0">
            <a:spAutoFit/>
          </a:bodyPr>
          <a:lstStyle/>
          <a:p>
            <a:pPr marL="342900" indent="-342900">
              <a:spcAft>
                <a:spcPts val="1200"/>
              </a:spcAft>
              <a:buFont typeface="Courier New"/>
              <a:buChar char="o"/>
            </a:pPr>
            <a:r>
              <a:rPr lang="en-US" sz="2400" dirty="0"/>
              <a:t>Pray that God will remove their spiritual blindness (2 Corinthians 4:3-4).</a:t>
            </a:r>
          </a:p>
        </p:txBody>
      </p:sp>
      <p:sp>
        <p:nvSpPr>
          <p:cNvPr id="13" name="TextBox 12"/>
          <p:cNvSpPr txBox="1"/>
          <p:nvPr/>
        </p:nvSpPr>
        <p:spPr>
          <a:xfrm>
            <a:off x="541337" y="3733800"/>
            <a:ext cx="8069263" cy="830997"/>
          </a:xfrm>
          <a:prstGeom prst="rect">
            <a:avLst/>
          </a:prstGeom>
          <a:noFill/>
        </p:spPr>
        <p:txBody>
          <a:bodyPr wrap="square" rtlCol="0">
            <a:spAutoFit/>
          </a:bodyPr>
          <a:lstStyle/>
          <a:p>
            <a:pPr marL="342900" indent="-342900">
              <a:spcAft>
                <a:spcPts val="1200"/>
              </a:spcAft>
              <a:buFont typeface="Courier New"/>
              <a:buChar char="o"/>
            </a:pPr>
            <a:r>
              <a:rPr lang="en-US" sz="2400" dirty="0"/>
              <a:t>Pray that God will make their hearts receptive (John 16:8-13).</a:t>
            </a:r>
          </a:p>
        </p:txBody>
      </p:sp>
      <p:sp>
        <p:nvSpPr>
          <p:cNvPr id="14" name="TextBox 13"/>
          <p:cNvSpPr txBox="1"/>
          <p:nvPr/>
        </p:nvSpPr>
        <p:spPr>
          <a:xfrm>
            <a:off x="541337" y="4567535"/>
            <a:ext cx="8069263" cy="461665"/>
          </a:xfrm>
          <a:prstGeom prst="rect">
            <a:avLst/>
          </a:prstGeom>
          <a:noFill/>
        </p:spPr>
        <p:txBody>
          <a:bodyPr wrap="square" rtlCol="0">
            <a:spAutoFit/>
          </a:bodyPr>
          <a:lstStyle/>
          <a:p>
            <a:pPr marL="342900" indent="-342900">
              <a:spcAft>
                <a:spcPts val="1200"/>
              </a:spcAft>
              <a:buFont typeface="Courier New"/>
              <a:buChar char="o"/>
            </a:pPr>
            <a:r>
              <a:rPr lang="en-US" sz="2400" dirty="0"/>
              <a:t>Pray for the opportunity to witness (Colossians 4:3-5).</a:t>
            </a:r>
          </a:p>
        </p:txBody>
      </p:sp>
      <p:sp>
        <p:nvSpPr>
          <p:cNvPr id="15" name="TextBox 14"/>
          <p:cNvSpPr txBox="1"/>
          <p:nvPr/>
        </p:nvSpPr>
        <p:spPr>
          <a:xfrm>
            <a:off x="541337" y="5024735"/>
            <a:ext cx="8069263" cy="830997"/>
          </a:xfrm>
          <a:prstGeom prst="rect">
            <a:avLst/>
          </a:prstGeom>
          <a:noFill/>
        </p:spPr>
        <p:txBody>
          <a:bodyPr wrap="square" rtlCol="0">
            <a:spAutoFit/>
          </a:bodyPr>
          <a:lstStyle/>
          <a:p>
            <a:pPr marL="342900" indent="-342900">
              <a:spcAft>
                <a:spcPts val="1200"/>
              </a:spcAft>
              <a:buFont typeface="Courier New"/>
              <a:buChar char="o"/>
            </a:pPr>
            <a:r>
              <a:rPr lang="en-US" sz="2400" dirty="0"/>
              <a:t>Show them that you care by treating them with respect and as a friend.</a:t>
            </a:r>
          </a:p>
        </p:txBody>
      </p:sp>
      <p:sp>
        <p:nvSpPr>
          <p:cNvPr id="16" name="TextBox 15"/>
          <p:cNvSpPr txBox="1"/>
          <p:nvPr/>
        </p:nvSpPr>
        <p:spPr>
          <a:xfrm>
            <a:off x="541337" y="5862935"/>
            <a:ext cx="8069263" cy="461665"/>
          </a:xfrm>
          <a:prstGeom prst="rect">
            <a:avLst/>
          </a:prstGeom>
          <a:noFill/>
        </p:spPr>
        <p:txBody>
          <a:bodyPr wrap="square" rtlCol="0">
            <a:spAutoFit/>
          </a:bodyPr>
          <a:lstStyle/>
          <a:p>
            <a:pPr marL="342900" indent="-342900">
              <a:spcAft>
                <a:spcPts val="1200"/>
              </a:spcAft>
              <a:buFont typeface="Courier New"/>
              <a:buChar char="o"/>
            </a:pPr>
            <a:r>
              <a:rPr lang="en-US" sz="2400" dirty="0"/>
              <a:t>Invite them to your home or to a fun church event.</a:t>
            </a:r>
          </a:p>
        </p:txBody>
      </p:sp>
      <p:sp>
        <p:nvSpPr>
          <p:cNvPr id="17" name="TextBox 16"/>
          <p:cNvSpPr txBox="1"/>
          <p:nvPr/>
        </p:nvSpPr>
        <p:spPr>
          <a:xfrm>
            <a:off x="4876800" y="-76200"/>
            <a:ext cx="4130683" cy="369332"/>
          </a:xfrm>
          <a:prstGeom prst="rect">
            <a:avLst/>
          </a:prstGeom>
          <a:noFill/>
        </p:spPr>
        <p:txBody>
          <a:bodyPr wrap="none" rtlCol="0">
            <a:spAutoFit/>
          </a:bodyPr>
          <a:lstStyle/>
          <a:p>
            <a:pPr lvl="0"/>
            <a:r>
              <a:rPr lang="en-US" dirty="0"/>
              <a:t>Lesson Fourteen: When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4"/>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5"/>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1" grpId="0"/>
      <p:bldP spid="12" grpId="0"/>
      <p:bldP spid="13" grpId="0"/>
      <p:bldP spid="14" grpId="0"/>
      <p:bldP spid="15"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At the resistant stage it is important to:</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8" name="TextBox 7"/>
          <p:cNvSpPr txBox="1"/>
          <p:nvPr/>
        </p:nvSpPr>
        <p:spPr>
          <a:xfrm>
            <a:off x="568124" y="1671935"/>
            <a:ext cx="8194876" cy="461665"/>
          </a:xfrm>
          <a:prstGeom prst="rect">
            <a:avLst/>
          </a:prstGeom>
          <a:noFill/>
        </p:spPr>
        <p:txBody>
          <a:bodyPr wrap="square" rtlCol="0">
            <a:spAutoFit/>
          </a:bodyPr>
          <a:lstStyle/>
          <a:p>
            <a:pPr marL="342900" indent="-342900">
              <a:spcAft>
                <a:spcPts val="1200"/>
              </a:spcAft>
              <a:buFont typeface="Courier New"/>
              <a:buChar char="o"/>
            </a:pPr>
            <a:r>
              <a:rPr lang="en-US" sz="2400" dirty="0"/>
              <a:t>Go out of your way to express your love for them.</a:t>
            </a:r>
          </a:p>
        </p:txBody>
      </p:sp>
      <p:sp>
        <p:nvSpPr>
          <p:cNvPr id="11" name="TextBox 10"/>
          <p:cNvSpPr txBox="1"/>
          <p:nvPr/>
        </p:nvSpPr>
        <p:spPr>
          <a:xfrm>
            <a:off x="568124" y="1988403"/>
            <a:ext cx="8194876" cy="830997"/>
          </a:xfrm>
          <a:prstGeom prst="rect">
            <a:avLst/>
          </a:prstGeom>
          <a:noFill/>
        </p:spPr>
        <p:txBody>
          <a:bodyPr wrap="square" rtlCol="0">
            <a:spAutoFit/>
          </a:bodyPr>
          <a:lstStyle/>
          <a:p>
            <a:pPr marL="342900" indent="-342900">
              <a:spcAft>
                <a:spcPts val="1200"/>
              </a:spcAft>
              <a:buFont typeface="Courier New"/>
              <a:buChar char="o"/>
            </a:pPr>
            <a:r>
              <a:rPr lang="en-US" sz="2400" dirty="0"/>
              <a:t>Accept people as they are, trusting God to make them what they need to become.</a:t>
            </a:r>
          </a:p>
        </p:txBody>
      </p:sp>
      <p:sp>
        <p:nvSpPr>
          <p:cNvPr id="12" name="TextBox 11"/>
          <p:cNvSpPr txBox="1"/>
          <p:nvPr/>
        </p:nvSpPr>
        <p:spPr>
          <a:xfrm>
            <a:off x="568124" y="2674203"/>
            <a:ext cx="8194876" cy="830997"/>
          </a:xfrm>
          <a:prstGeom prst="rect">
            <a:avLst/>
          </a:prstGeom>
          <a:noFill/>
        </p:spPr>
        <p:txBody>
          <a:bodyPr wrap="square" rtlCol="0">
            <a:spAutoFit/>
          </a:bodyPr>
          <a:lstStyle/>
          <a:p>
            <a:pPr marL="342900" indent="-342900">
              <a:spcAft>
                <a:spcPts val="1200"/>
              </a:spcAft>
              <a:buFont typeface="Courier New"/>
              <a:buChar char="o"/>
            </a:pPr>
            <a:r>
              <a:rPr lang="en-US" sz="2400" dirty="0"/>
              <a:t>Be ready to share the Word and your testimony. Do not get sidetracked talking about nonessential things.</a:t>
            </a:r>
          </a:p>
        </p:txBody>
      </p:sp>
      <p:sp>
        <p:nvSpPr>
          <p:cNvPr id="13" name="TextBox 12"/>
          <p:cNvSpPr txBox="1"/>
          <p:nvPr/>
        </p:nvSpPr>
        <p:spPr>
          <a:xfrm>
            <a:off x="568124" y="3429000"/>
            <a:ext cx="8194876" cy="461665"/>
          </a:xfrm>
          <a:prstGeom prst="rect">
            <a:avLst/>
          </a:prstGeom>
          <a:noFill/>
        </p:spPr>
        <p:txBody>
          <a:bodyPr wrap="square" rtlCol="0">
            <a:spAutoFit/>
          </a:bodyPr>
          <a:lstStyle/>
          <a:p>
            <a:pPr marL="342900" indent="-342900">
              <a:spcAft>
                <a:spcPts val="1200"/>
              </a:spcAft>
              <a:buFont typeface="Courier New"/>
              <a:buChar char="o"/>
            </a:pPr>
            <a:r>
              <a:rPr lang="en-US" sz="2400" dirty="0"/>
              <a:t>Be patient.</a:t>
            </a:r>
          </a:p>
        </p:txBody>
      </p:sp>
      <p:sp>
        <p:nvSpPr>
          <p:cNvPr id="14" name="TextBox 13"/>
          <p:cNvSpPr txBox="1"/>
          <p:nvPr/>
        </p:nvSpPr>
        <p:spPr>
          <a:xfrm>
            <a:off x="568124" y="3733800"/>
            <a:ext cx="8194876" cy="830997"/>
          </a:xfrm>
          <a:prstGeom prst="rect">
            <a:avLst/>
          </a:prstGeom>
          <a:noFill/>
        </p:spPr>
        <p:txBody>
          <a:bodyPr wrap="square" rtlCol="0">
            <a:spAutoFit/>
          </a:bodyPr>
          <a:lstStyle/>
          <a:p>
            <a:pPr marL="342900" indent="-342900">
              <a:spcAft>
                <a:spcPts val="1200"/>
              </a:spcAft>
              <a:buFont typeface="Courier New"/>
              <a:buChar char="o"/>
            </a:pPr>
            <a:r>
              <a:rPr lang="en-US" sz="2400" dirty="0"/>
              <a:t>Use crisis situations in their lives to show them how they need God.</a:t>
            </a:r>
          </a:p>
        </p:txBody>
      </p:sp>
      <p:sp>
        <p:nvSpPr>
          <p:cNvPr id="15" name="TextBox 14"/>
          <p:cNvSpPr txBox="1"/>
          <p:nvPr/>
        </p:nvSpPr>
        <p:spPr>
          <a:xfrm>
            <a:off x="568124" y="4495800"/>
            <a:ext cx="8194876" cy="830997"/>
          </a:xfrm>
          <a:prstGeom prst="rect">
            <a:avLst/>
          </a:prstGeom>
          <a:noFill/>
        </p:spPr>
        <p:txBody>
          <a:bodyPr wrap="square" rtlCol="0">
            <a:spAutoFit/>
          </a:bodyPr>
          <a:lstStyle/>
          <a:p>
            <a:pPr marL="342900" indent="-342900">
              <a:spcAft>
                <a:spcPts val="1200"/>
              </a:spcAft>
              <a:buFont typeface="Courier New"/>
              <a:buChar char="o"/>
            </a:pPr>
            <a:r>
              <a:rPr lang="en-US" sz="2400" dirty="0"/>
              <a:t>Identify when the person is eager to hear about the gospel and respond accordingly.</a:t>
            </a:r>
          </a:p>
        </p:txBody>
      </p:sp>
      <p:sp>
        <p:nvSpPr>
          <p:cNvPr id="16" name="TextBox 15"/>
          <p:cNvSpPr txBox="1"/>
          <p:nvPr/>
        </p:nvSpPr>
        <p:spPr>
          <a:xfrm>
            <a:off x="568124" y="5276672"/>
            <a:ext cx="8194876" cy="1200328"/>
          </a:xfrm>
          <a:prstGeom prst="rect">
            <a:avLst/>
          </a:prstGeom>
          <a:noFill/>
        </p:spPr>
        <p:txBody>
          <a:bodyPr wrap="square" rtlCol="0">
            <a:spAutoFit/>
          </a:bodyPr>
          <a:lstStyle/>
          <a:p>
            <a:pPr marL="342900" indent="-342900">
              <a:buFont typeface="Courier New"/>
              <a:buChar char="o"/>
            </a:pPr>
            <a:r>
              <a:rPr lang="en-US" sz="2400" dirty="0"/>
              <a:t>Take advantage of divine appointments and opportunities that God brings across your paths. Look for the open door of opportunity.</a:t>
            </a:r>
          </a:p>
        </p:txBody>
      </p:sp>
      <p:sp>
        <p:nvSpPr>
          <p:cNvPr id="17" name="TextBox 16"/>
          <p:cNvSpPr txBox="1"/>
          <p:nvPr/>
        </p:nvSpPr>
        <p:spPr>
          <a:xfrm>
            <a:off x="4876800" y="-76200"/>
            <a:ext cx="4130683" cy="369332"/>
          </a:xfrm>
          <a:prstGeom prst="rect">
            <a:avLst/>
          </a:prstGeom>
          <a:noFill/>
        </p:spPr>
        <p:txBody>
          <a:bodyPr wrap="none" rtlCol="0">
            <a:spAutoFit/>
          </a:bodyPr>
          <a:lstStyle/>
          <a:p>
            <a:pPr lvl="0"/>
            <a:r>
              <a:rPr lang="en-US" dirty="0"/>
              <a:t>Lesson Fourteen: When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3"/>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1" grpId="0"/>
      <p:bldP spid="12" grpId="0"/>
      <p:bldP spid="13" grpId="0"/>
      <p:bldP spid="14" grpId="0"/>
      <p:bldP spid="15" grpId="0"/>
      <p:bldP spid="1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304800" y="681097"/>
            <a:ext cx="8652076" cy="2062103"/>
          </a:xfrm>
          <a:prstGeom prst="rect">
            <a:avLst/>
          </a:prstGeom>
          <a:noFill/>
        </p:spPr>
        <p:txBody>
          <a:bodyPr wrap="square" rtlCol="0">
            <a:spAutoFit/>
          </a:bodyPr>
          <a:lstStyle/>
          <a:p>
            <a:pPr algn="ctr"/>
            <a:r>
              <a:rPr lang="en-US" sz="3200" dirty="0"/>
              <a:t>C. Peter Wagner explains that one of the most unfortunate chapter divisions in the New Testament exists between Matthew chapters nine and ten.</a:t>
            </a:r>
            <a:endParaRPr lang="en-US" sz="4000" dirty="0">
              <a:solidFill>
                <a:schemeClr val="bg1"/>
              </a:solidFill>
              <a:effectLst>
                <a:outerShdw blurRad="50800" dist="38100" dir="2700000">
                  <a:srgbClr val="000000">
                    <a:alpha val="43000"/>
                  </a:srgbClr>
                </a:outerShdw>
              </a:effectLst>
            </a:endParaRPr>
          </a:p>
        </p:txBody>
      </p:sp>
      <p:sp>
        <p:nvSpPr>
          <p:cNvPr id="18" name="TextBox 17"/>
          <p:cNvSpPr txBox="1"/>
          <p:nvPr/>
        </p:nvSpPr>
        <p:spPr>
          <a:xfrm>
            <a:off x="304800" y="2743200"/>
            <a:ext cx="8652076" cy="3046988"/>
          </a:xfrm>
          <a:prstGeom prst="rect">
            <a:avLst/>
          </a:prstGeom>
          <a:noFill/>
        </p:spPr>
        <p:txBody>
          <a:bodyPr wrap="square" rtlCol="0">
            <a:spAutoFit/>
          </a:bodyPr>
          <a:lstStyle/>
          <a:p>
            <a:pPr algn="ctr"/>
            <a:r>
              <a:rPr lang="en-US" sz="3200" dirty="0"/>
              <a:t>Chapter nine ends with Jesus’ declaration that the harvest is huge and the laborers are few. He requests that prayer be made for more workers. Jesus does not stop there. In chapter ten He explains the strategy that His disciples should follow in reaping this big harvest.</a:t>
            </a:r>
            <a:endParaRPr lang="en-US" sz="4000" dirty="0">
              <a:solidFill>
                <a:schemeClr val="bg1"/>
              </a:solidFill>
              <a:effectLst>
                <a:outerShdw blurRad="50800" dist="38100" dir="2700000">
                  <a:srgbClr val="000000">
                    <a:alpha val="43000"/>
                  </a:srgbClr>
                </a:outerShdw>
              </a:effectLst>
            </a:endParaRPr>
          </a:p>
        </p:txBody>
      </p:sp>
      <p:sp>
        <p:nvSpPr>
          <p:cNvPr id="7" name="TextBox 6"/>
          <p:cNvSpPr txBox="1"/>
          <p:nvPr/>
        </p:nvSpPr>
        <p:spPr>
          <a:xfrm>
            <a:off x="4876800" y="-76200"/>
            <a:ext cx="4130683" cy="369332"/>
          </a:xfrm>
          <a:prstGeom prst="rect">
            <a:avLst/>
          </a:prstGeom>
          <a:noFill/>
        </p:spPr>
        <p:txBody>
          <a:bodyPr wrap="none" rtlCol="0">
            <a:spAutoFit/>
          </a:bodyPr>
          <a:lstStyle/>
          <a:p>
            <a:pPr lvl="0"/>
            <a:r>
              <a:rPr lang="en-US" dirty="0"/>
              <a:t>Lesson Fourteen: When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grpSp>
        <p:nvGrpSpPr>
          <p:cNvPr id="9" name="Group 8"/>
          <p:cNvGrpSpPr/>
          <p:nvPr/>
        </p:nvGrpSpPr>
        <p:grpSpPr>
          <a:xfrm>
            <a:off x="304800" y="2514600"/>
            <a:ext cx="8652076" cy="2806482"/>
            <a:chOff x="304800" y="2514600"/>
            <a:chExt cx="8652076" cy="2806482"/>
          </a:xfrm>
        </p:grpSpPr>
        <p:sp>
          <p:nvSpPr>
            <p:cNvPr id="6" name="TextBox 5"/>
            <p:cNvSpPr txBox="1"/>
            <p:nvPr/>
          </p:nvSpPr>
          <p:spPr>
            <a:xfrm>
              <a:off x="304800" y="2514600"/>
              <a:ext cx="8652076" cy="954107"/>
            </a:xfrm>
            <a:prstGeom prst="rect">
              <a:avLst/>
            </a:prstGeom>
            <a:noFill/>
          </p:spPr>
          <p:txBody>
            <a:bodyPr wrap="square" rtlCol="0">
              <a:spAutoFit/>
            </a:bodyPr>
            <a:lstStyle/>
            <a:p>
              <a:pPr algn="ctr"/>
              <a:r>
                <a:rPr lang="en-US" sz="2800" dirty="0"/>
                <a:t>He identified three groups of people and told them to go only to the lost sheep of the house of Israel.</a:t>
              </a:r>
              <a:endParaRPr lang="en-US" sz="3600" dirty="0">
                <a:solidFill>
                  <a:schemeClr val="bg1"/>
                </a:solidFill>
                <a:effectLst>
                  <a:outerShdw blurRad="50800" dist="38100" dir="2700000">
                    <a:srgbClr val="000000">
                      <a:alpha val="43000"/>
                    </a:srgbClr>
                  </a:outerShdw>
                </a:effectLst>
              </a:endParaRPr>
            </a:p>
          </p:txBody>
        </p:sp>
        <p:sp>
          <p:nvSpPr>
            <p:cNvPr id="18" name="TextBox 17"/>
            <p:cNvSpPr txBox="1"/>
            <p:nvPr/>
          </p:nvSpPr>
          <p:spPr>
            <a:xfrm>
              <a:off x="1143000" y="3505200"/>
              <a:ext cx="7543800" cy="1815882"/>
            </a:xfrm>
            <a:prstGeom prst="rect">
              <a:avLst/>
            </a:prstGeom>
            <a:noFill/>
          </p:spPr>
          <p:txBody>
            <a:bodyPr wrap="square" rtlCol="0">
              <a:spAutoFit/>
            </a:bodyPr>
            <a:lstStyle/>
            <a:p>
              <a:pPr marL="457200" indent="-457200">
                <a:buFont typeface="+mj-lt"/>
                <a:buAutoNum type="arabicPeriod"/>
              </a:pPr>
              <a:r>
                <a:rPr lang="en-US" sz="2800" dirty="0">
                  <a:solidFill>
                    <a:srgbClr val="FFFFFF"/>
                  </a:solidFill>
                  <a:effectLst>
                    <a:outerShdw blurRad="50800" dist="38100" dir="2700000">
                      <a:srgbClr val="000000">
                        <a:alpha val="43000"/>
                      </a:srgbClr>
                    </a:outerShdw>
                  </a:effectLst>
                </a:rPr>
                <a:t>Jews</a:t>
              </a:r>
            </a:p>
            <a:p>
              <a:pPr marL="457200" indent="-457200">
                <a:buFont typeface="+mj-lt"/>
                <a:buAutoNum type="arabicPeriod"/>
              </a:pPr>
              <a:r>
                <a:rPr lang="en-US" sz="2800" dirty="0">
                  <a:solidFill>
                    <a:srgbClr val="FFFFFF"/>
                  </a:solidFill>
                  <a:effectLst>
                    <a:outerShdw blurRad="50800" dist="38100" dir="2700000">
                      <a:srgbClr val="000000">
                        <a:alpha val="43000"/>
                      </a:srgbClr>
                    </a:outerShdw>
                  </a:effectLst>
                </a:rPr>
                <a:t>Samaritans (They were harvested in Acts 8.)</a:t>
              </a:r>
            </a:p>
            <a:p>
              <a:pPr marL="457200" indent="-457200">
                <a:buFont typeface="+mj-lt"/>
                <a:buAutoNum type="arabicPeriod"/>
              </a:pPr>
              <a:r>
                <a:rPr lang="en-US" sz="2800" dirty="0">
                  <a:solidFill>
                    <a:srgbClr val="FFFFFF"/>
                  </a:solidFill>
                  <a:effectLst>
                    <a:outerShdw blurRad="50800" dist="38100" dir="2700000">
                      <a:srgbClr val="000000">
                        <a:alpha val="43000"/>
                      </a:srgbClr>
                    </a:outerShdw>
                  </a:effectLst>
                </a:rPr>
                <a:t>Gentiles (Their harvest began with Cornelius in Acts 10.)</a:t>
              </a:r>
            </a:p>
          </p:txBody>
        </p:sp>
      </p:grpSp>
      <p:sp>
        <p:nvSpPr>
          <p:cNvPr id="7" name="TextBox 6"/>
          <p:cNvSpPr txBox="1"/>
          <p:nvPr/>
        </p:nvSpPr>
        <p:spPr>
          <a:xfrm>
            <a:off x="304800" y="990600"/>
            <a:ext cx="8652076" cy="1384995"/>
          </a:xfrm>
          <a:prstGeom prst="rect">
            <a:avLst/>
          </a:prstGeom>
          <a:noFill/>
        </p:spPr>
        <p:txBody>
          <a:bodyPr wrap="square" rtlCol="0">
            <a:spAutoFit/>
          </a:bodyPr>
          <a:lstStyle/>
          <a:p>
            <a:pPr algn="ctr"/>
            <a:r>
              <a:rPr lang="en-US" sz="2800" dirty="0">
                <a:solidFill>
                  <a:schemeClr val="accent1"/>
                </a:solidFill>
                <a:effectLst>
                  <a:outerShdw blurRad="50800" dist="38100" dir="2700000">
                    <a:srgbClr val="000000">
                      <a:alpha val="43000"/>
                    </a:srgbClr>
                  </a:outerShdw>
                </a:effectLst>
              </a:rPr>
              <a:t>Jesus did not send them to people in general. He had specific target groups in mind. Some were more receptive (at that time) than others.</a:t>
            </a:r>
            <a:endParaRPr lang="en-US" sz="3600" dirty="0">
              <a:solidFill>
                <a:schemeClr val="accent1"/>
              </a:solidFill>
              <a:effectLst>
                <a:outerShdw blurRad="50800" dist="38100" dir="2700000">
                  <a:srgbClr val="000000">
                    <a:alpha val="43000"/>
                  </a:srgbClr>
                </a:outerShdw>
              </a:effectLst>
            </a:endParaRPr>
          </a:p>
        </p:txBody>
      </p:sp>
      <p:sp>
        <p:nvSpPr>
          <p:cNvPr id="10" name="TextBox 9"/>
          <p:cNvSpPr txBox="1"/>
          <p:nvPr/>
        </p:nvSpPr>
        <p:spPr>
          <a:xfrm>
            <a:off x="4876800" y="-76200"/>
            <a:ext cx="4130683" cy="369332"/>
          </a:xfrm>
          <a:prstGeom prst="rect">
            <a:avLst/>
          </a:prstGeom>
          <a:noFill/>
        </p:spPr>
        <p:txBody>
          <a:bodyPr wrap="none" rtlCol="0">
            <a:spAutoFit/>
          </a:bodyPr>
          <a:lstStyle/>
          <a:p>
            <a:pPr lvl="0"/>
            <a:r>
              <a:rPr lang="en-US" dirty="0"/>
              <a:t>Lesson Fourteen: When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304800" y="681097"/>
            <a:ext cx="8652076" cy="1938992"/>
          </a:xfrm>
          <a:prstGeom prst="rect">
            <a:avLst/>
          </a:prstGeom>
          <a:noFill/>
        </p:spPr>
        <p:txBody>
          <a:bodyPr wrap="square" rtlCol="0">
            <a:spAutoFit/>
          </a:bodyPr>
          <a:lstStyle/>
          <a:p>
            <a:pPr algn="ctr"/>
            <a:r>
              <a:rPr lang="en-US" sz="2400" dirty="0"/>
              <a:t>When the disciples went into a town or village, they were instructed to look for receptive people. They were to leave blessings in their homes. He called these people “worthy.” This term speaks of people that were ready to embrace the message of salvation.</a:t>
            </a:r>
            <a:endParaRPr lang="en-US" sz="3200" dirty="0">
              <a:solidFill>
                <a:schemeClr val="bg1"/>
              </a:solidFill>
              <a:effectLst>
                <a:outerShdw blurRad="50800" dist="38100" dir="2700000">
                  <a:srgbClr val="000000">
                    <a:alpha val="43000"/>
                  </a:srgbClr>
                </a:outerShdw>
              </a:effectLst>
            </a:endParaRPr>
          </a:p>
        </p:txBody>
      </p:sp>
      <p:sp>
        <p:nvSpPr>
          <p:cNvPr id="18" name="TextBox 17"/>
          <p:cNvSpPr txBox="1"/>
          <p:nvPr/>
        </p:nvSpPr>
        <p:spPr>
          <a:xfrm>
            <a:off x="304800" y="2743200"/>
            <a:ext cx="8652076" cy="3416320"/>
          </a:xfrm>
          <a:prstGeom prst="rect">
            <a:avLst/>
          </a:prstGeom>
          <a:noFill/>
        </p:spPr>
        <p:txBody>
          <a:bodyPr wrap="square" rtlCol="0">
            <a:spAutoFit/>
          </a:bodyPr>
          <a:lstStyle/>
          <a:p>
            <a:pPr algn="ctr"/>
            <a:r>
              <a:rPr lang="en-US" sz="2400" dirty="0"/>
              <a:t>If the people were not receptive, the disciples were to take back their blessings and leave, shaking the dust off their feet. This meant (to the Jews) that they would have no further association with the people of that village. This was a sign that they were protesting the peoples’ resistance to the gospel. We seldom shake the dust off our feet, but we do seek out and work with groups of people that will respond to the gospel. As circumstances change, even resistant people become receptive to truth.</a:t>
            </a:r>
            <a:endParaRPr lang="en-US" sz="3200" dirty="0">
              <a:solidFill>
                <a:schemeClr val="bg1"/>
              </a:solidFill>
              <a:effectLst>
                <a:outerShdw blurRad="50800" dist="38100" dir="2700000">
                  <a:srgbClr val="000000">
                    <a:alpha val="43000"/>
                  </a:srgbClr>
                </a:outerShdw>
              </a:effectLst>
            </a:endParaRPr>
          </a:p>
        </p:txBody>
      </p:sp>
      <p:sp>
        <p:nvSpPr>
          <p:cNvPr id="7" name="TextBox 6"/>
          <p:cNvSpPr txBox="1"/>
          <p:nvPr/>
        </p:nvSpPr>
        <p:spPr>
          <a:xfrm>
            <a:off x="4876800" y="-76200"/>
            <a:ext cx="4130683" cy="369332"/>
          </a:xfrm>
          <a:prstGeom prst="rect">
            <a:avLst/>
          </a:prstGeom>
          <a:noFill/>
        </p:spPr>
        <p:txBody>
          <a:bodyPr wrap="none" rtlCol="0">
            <a:spAutoFit/>
          </a:bodyPr>
          <a:lstStyle/>
          <a:p>
            <a:pPr lvl="0"/>
            <a:r>
              <a:rPr lang="en-US" dirty="0"/>
              <a:t>Lesson Fourteen: When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304800" y="681097"/>
            <a:ext cx="8652076" cy="2246769"/>
          </a:xfrm>
          <a:prstGeom prst="rect">
            <a:avLst/>
          </a:prstGeom>
          <a:noFill/>
        </p:spPr>
        <p:txBody>
          <a:bodyPr wrap="square" rtlCol="0">
            <a:spAutoFit/>
          </a:bodyPr>
          <a:lstStyle/>
          <a:p>
            <a:pPr algn="ctr"/>
            <a:r>
              <a:rPr lang="en-US" sz="2800" dirty="0">
                <a:solidFill>
                  <a:srgbClr val="F8C000"/>
                </a:solidFill>
                <a:effectLst>
                  <a:outerShdw blurRad="50800" dist="38100" dir="2700000">
                    <a:srgbClr val="000000">
                      <a:alpha val="43000"/>
                    </a:srgbClr>
                  </a:outerShdw>
                </a:effectLst>
              </a:rPr>
              <a:t>A biblical example of someone who was resistant to the gospel becoming receptive is Saul. He hated the church and persecuted it without mercy. He encountered a stressful situation on the road to Damascus, and with God’s help experience:</a:t>
            </a:r>
            <a:endParaRPr lang="en-US" sz="3600" dirty="0">
              <a:solidFill>
                <a:srgbClr val="F8C000"/>
              </a:solidFill>
              <a:effectLst>
                <a:outerShdw blurRad="50800" dist="38100" dir="2700000">
                  <a:srgbClr val="000000">
                    <a:alpha val="43000"/>
                  </a:srgbClr>
                </a:outerShdw>
              </a:effectLst>
            </a:endParaRPr>
          </a:p>
        </p:txBody>
      </p:sp>
      <p:sp>
        <p:nvSpPr>
          <p:cNvPr id="18" name="TextBox 17"/>
          <p:cNvSpPr txBox="1"/>
          <p:nvPr/>
        </p:nvSpPr>
        <p:spPr>
          <a:xfrm>
            <a:off x="1447800" y="3135869"/>
            <a:ext cx="6858000" cy="461665"/>
          </a:xfrm>
          <a:prstGeom prst="rect">
            <a:avLst/>
          </a:prstGeom>
          <a:noFill/>
        </p:spPr>
        <p:txBody>
          <a:bodyPr wrap="square" rtlCol="0">
            <a:spAutoFit/>
          </a:bodyPr>
          <a:lstStyle/>
          <a:p>
            <a:r>
              <a:rPr lang="en-US" sz="2400" dirty="0"/>
              <a:t>1. God draws people to Himself (John 6:44). </a:t>
            </a:r>
            <a:endParaRPr lang="en-US" sz="3200" dirty="0">
              <a:solidFill>
                <a:schemeClr val="bg1"/>
              </a:solidFill>
              <a:effectLst>
                <a:outerShdw blurRad="50800" dist="38100" dir="2700000">
                  <a:srgbClr val="000000">
                    <a:alpha val="43000"/>
                  </a:srgbClr>
                </a:outerShdw>
              </a:effectLst>
            </a:endParaRPr>
          </a:p>
        </p:txBody>
      </p:sp>
      <p:sp>
        <p:nvSpPr>
          <p:cNvPr id="7" name="TextBox 6"/>
          <p:cNvSpPr txBox="1"/>
          <p:nvPr/>
        </p:nvSpPr>
        <p:spPr>
          <a:xfrm>
            <a:off x="1447800" y="3600272"/>
            <a:ext cx="6858000" cy="830997"/>
          </a:xfrm>
          <a:prstGeom prst="rect">
            <a:avLst/>
          </a:prstGeom>
          <a:noFill/>
        </p:spPr>
        <p:txBody>
          <a:bodyPr wrap="square" rtlCol="0">
            <a:spAutoFit/>
          </a:bodyPr>
          <a:lstStyle/>
          <a:p>
            <a:r>
              <a:rPr lang="en-US" sz="2400" dirty="0"/>
              <a:t>2. People move from being resistant to receptive at different speeds.</a:t>
            </a:r>
            <a:endParaRPr lang="en-US" sz="2400" dirty="0">
              <a:solidFill>
                <a:schemeClr val="bg1"/>
              </a:solidFill>
              <a:effectLst>
                <a:outerShdw blurRad="50800" dist="38100" dir="2700000">
                  <a:srgbClr val="000000">
                    <a:alpha val="43000"/>
                  </a:srgbClr>
                </a:outerShdw>
              </a:effectLst>
            </a:endParaRPr>
          </a:p>
        </p:txBody>
      </p:sp>
      <p:sp>
        <p:nvSpPr>
          <p:cNvPr id="9" name="TextBox 8"/>
          <p:cNvSpPr txBox="1"/>
          <p:nvPr/>
        </p:nvSpPr>
        <p:spPr>
          <a:xfrm>
            <a:off x="1447800" y="4438472"/>
            <a:ext cx="6858000" cy="1200328"/>
          </a:xfrm>
          <a:prstGeom prst="rect">
            <a:avLst/>
          </a:prstGeom>
          <a:noFill/>
        </p:spPr>
        <p:txBody>
          <a:bodyPr wrap="square" rtlCol="0">
            <a:spAutoFit/>
          </a:bodyPr>
          <a:lstStyle/>
          <a:p>
            <a:r>
              <a:rPr lang="en-US" sz="2400" dirty="0"/>
              <a:t>3. One never knows the true heart of a person. It was difficult for Christians to believe that Paul had been changed.</a:t>
            </a:r>
            <a:endParaRPr lang="en-US" sz="2400" dirty="0">
              <a:solidFill>
                <a:schemeClr val="bg1"/>
              </a:solidFill>
              <a:effectLst>
                <a:outerShdw blurRad="50800" dist="38100" dir="2700000">
                  <a:srgbClr val="000000">
                    <a:alpha val="43000"/>
                  </a:srgbClr>
                </a:outerShdw>
              </a:effectLst>
            </a:endParaRPr>
          </a:p>
        </p:txBody>
      </p:sp>
      <p:sp>
        <p:nvSpPr>
          <p:cNvPr id="10" name="TextBox 9"/>
          <p:cNvSpPr txBox="1"/>
          <p:nvPr/>
        </p:nvSpPr>
        <p:spPr>
          <a:xfrm>
            <a:off x="4876800" y="-76200"/>
            <a:ext cx="4130683" cy="369332"/>
          </a:xfrm>
          <a:prstGeom prst="rect">
            <a:avLst/>
          </a:prstGeom>
          <a:noFill/>
        </p:spPr>
        <p:txBody>
          <a:bodyPr wrap="none" rtlCol="0">
            <a:spAutoFit/>
          </a:bodyPr>
          <a:lstStyle/>
          <a:p>
            <a:pPr lvl="0"/>
            <a:r>
              <a:rPr lang="en-US" dirty="0"/>
              <a:t>Lesson Fourteen: When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8" grpId="0"/>
      <p:bldP spid="7" grpId="0"/>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304800" y="883384"/>
            <a:ext cx="8652076" cy="1815882"/>
          </a:xfrm>
          <a:prstGeom prst="rect">
            <a:avLst/>
          </a:prstGeom>
          <a:noFill/>
        </p:spPr>
        <p:txBody>
          <a:bodyPr wrap="square" rtlCol="0">
            <a:spAutoFit/>
          </a:bodyPr>
          <a:lstStyle/>
          <a:p>
            <a:pPr algn="ctr"/>
            <a:r>
              <a:rPr lang="en-US" sz="2800" dirty="0">
                <a:solidFill>
                  <a:srgbClr val="F8C000"/>
                </a:solidFill>
                <a:effectLst>
                  <a:outerShdw blurRad="50800" dist="38100" dir="2700000">
                    <a:srgbClr val="000000">
                      <a:alpha val="43000"/>
                    </a:srgbClr>
                  </a:outerShdw>
                </a:effectLst>
              </a:rPr>
              <a:t>Paul was called to be an apostle to the Gentiles. He had a harvest strategy. In most places where he tried to start a church he first visited the synagogues. There he met three types of people:</a:t>
            </a:r>
            <a:endParaRPr lang="en-US" sz="3600" dirty="0">
              <a:solidFill>
                <a:srgbClr val="F8C000"/>
              </a:solidFill>
              <a:effectLst>
                <a:outerShdw blurRad="50800" dist="38100" dir="2700000">
                  <a:srgbClr val="000000">
                    <a:alpha val="43000"/>
                  </a:srgbClr>
                </a:outerShdw>
              </a:effectLst>
            </a:endParaRPr>
          </a:p>
        </p:txBody>
      </p:sp>
      <p:sp>
        <p:nvSpPr>
          <p:cNvPr id="18" name="TextBox 17"/>
          <p:cNvSpPr txBox="1"/>
          <p:nvPr/>
        </p:nvSpPr>
        <p:spPr>
          <a:xfrm>
            <a:off x="1447800" y="2716887"/>
            <a:ext cx="6858000" cy="461665"/>
          </a:xfrm>
          <a:prstGeom prst="rect">
            <a:avLst/>
          </a:prstGeom>
          <a:noFill/>
        </p:spPr>
        <p:txBody>
          <a:bodyPr wrap="square" rtlCol="0">
            <a:spAutoFit/>
          </a:bodyPr>
          <a:lstStyle/>
          <a:p>
            <a:r>
              <a:rPr lang="en-US" sz="2400" dirty="0"/>
              <a:t>1. Jews,</a:t>
            </a:r>
            <a:endParaRPr lang="en-US" sz="3200" dirty="0">
              <a:solidFill>
                <a:schemeClr val="bg1"/>
              </a:solidFill>
              <a:effectLst>
                <a:outerShdw blurRad="50800" dist="38100" dir="2700000">
                  <a:srgbClr val="000000">
                    <a:alpha val="43000"/>
                  </a:srgbClr>
                </a:outerShdw>
              </a:effectLst>
            </a:endParaRPr>
          </a:p>
        </p:txBody>
      </p:sp>
      <p:sp>
        <p:nvSpPr>
          <p:cNvPr id="7" name="TextBox 6"/>
          <p:cNvSpPr txBox="1"/>
          <p:nvPr/>
        </p:nvSpPr>
        <p:spPr>
          <a:xfrm>
            <a:off x="1447800" y="3181290"/>
            <a:ext cx="6858000" cy="461665"/>
          </a:xfrm>
          <a:prstGeom prst="rect">
            <a:avLst/>
          </a:prstGeom>
          <a:noFill/>
        </p:spPr>
        <p:txBody>
          <a:bodyPr wrap="square" rtlCol="0">
            <a:spAutoFit/>
          </a:bodyPr>
          <a:lstStyle/>
          <a:p>
            <a:r>
              <a:rPr lang="en-US" sz="2400" dirty="0"/>
              <a:t>2. Proselytes (converts), and</a:t>
            </a:r>
            <a:endParaRPr lang="en-US" sz="2400" dirty="0">
              <a:solidFill>
                <a:schemeClr val="bg1"/>
              </a:solidFill>
              <a:effectLst>
                <a:outerShdw blurRad="50800" dist="38100" dir="2700000">
                  <a:srgbClr val="000000">
                    <a:alpha val="43000"/>
                  </a:srgbClr>
                </a:outerShdw>
              </a:effectLst>
            </a:endParaRPr>
          </a:p>
        </p:txBody>
      </p:sp>
      <p:sp>
        <p:nvSpPr>
          <p:cNvPr id="9" name="TextBox 8"/>
          <p:cNvSpPr txBox="1"/>
          <p:nvPr/>
        </p:nvSpPr>
        <p:spPr>
          <a:xfrm>
            <a:off x="1447800" y="3619618"/>
            <a:ext cx="6858000" cy="461665"/>
          </a:xfrm>
          <a:prstGeom prst="rect">
            <a:avLst/>
          </a:prstGeom>
          <a:noFill/>
        </p:spPr>
        <p:txBody>
          <a:bodyPr wrap="square" rtlCol="0">
            <a:spAutoFit/>
          </a:bodyPr>
          <a:lstStyle/>
          <a:p>
            <a:r>
              <a:rPr lang="en-US" sz="2400" dirty="0"/>
              <a:t>3. God-fearers.</a:t>
            </a:r>
            <a:endParaRPr lang="en-US" sz="2400" dirty="0">
              <a:solidFill>
                <a:schemeClr val="bg1"/>
              </a:solidFill>
              <a:effectLst>
                <a:outerShdw blurRad="50800" dist="38100" dir="2700000">
                  <a:srgbClr val="000000">
                    <a:alpha val="43000"/>
                  </a:srgbClr>
                </a:outerShdw>
              </a:effectLst>
            </a:endParaRPr>
          </a:p>
        </p:txBody>
      </p:sp>
      <p:sp>
        <p:nvSpPr>
          <p:cNvPr id="10" name="TextBox 9"/>
          <p:cNvSpPr txBox="1"/>
          <p:nvPr/>
        </p:nvSpPr>
        <p:spPr>
          <a:xfrm>
            <a:off x="304800" y="4177605"/>
            <a:ext cx="8652076" cy="1384995"/>
          </a:xfrm>
          <a:prstGeom prst="rect">
            <a:avLst/>
          </a:prstGeom>
          <a:noFill/>
        </p:spPr>
        <p:txBody>
          <a:bodyPr wrap="square" rtlCol="0">
            <a:spAutoFit/>
          </a:bodyPr>
          <a:lstStyle/>
          <a:p>
            <a:pPr algn="ctr"/>
            <a:r>
              <a:rPr lang="en-US" sz="2800" dirty="0">
                <a:solidFill>
                  <a:schemeClr val="bg1"/>
                </a:solidFill>
                <a:effectLst>
                  <a:outerShdw blurRad="50800" dist="38100" dir="2700000">
                    <a:srgbClr val="000000">
                      <a:alpha val="43000"/>
                    </a:srgbClr>
                  </a:outerShdw>
                </a:effectLst>
              </a:rPr>
              <a:t>The god-fearers loved God but did not break ties with their Gentile roots by becoming a Jew. They were a ripened harvest field for Paul.</a:t>
            </a:r>
            <a:endParaRPr lang="en-US" sz="3600" dirty="0">
              <a:solidFill>
                <a:schemeClr val="bg1"/>
              </a:solidFill>
              <a:effectLst>
                <a:outerShdw blurRad="50800" dist="38100" dir="2700000">
                  <a:srgbClr val="000000">
                    <a:alpha val="43000"/>
                  </a:srgbClr>
                </a:outerShdw>
              </a:effectLst>
            </a:endParaRPr>
          </a:p>
        </p:txBody>
      </p:sp>
      <p:sp>
        <p:nvSpPr>
          <p:cNvPr id="11" name="TextBox 10"/>
          <p:cNvSpPr txBox="1"/>
          <p:nvPr/>
        </p:nvSpPr>
        <p:spPr>
          <a:xfrm>
            <a:off x="4876800" y="-76200"/>
            <a:ext cx="4130683" cy="369332"/>
          </a:xfrm>
          <a:prstGeom prst="rect">
            <a:avLst/>
          </a:prstGeom>
          <a:noFill/>
        </p:spPr>
        <p:txBody>
          <a:bodyPr wrap="none" rtlCol="0">
            <a:spAutoFit/>
          </a:bodyPr>
          <a:lstStyle/>
          <a:p>
            <a:pPr lvl="0"/>
            <a:r>
              <a:rPr lang="en-US" dirty="0"/>
              <a:t>Lesson Fourteen: When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8" grpId="0"/>
      <p:bldP spid="7" grpId="0"/>
      <p:bldP spid="9" grpId="0"/>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3"/>
          <p:cNvSpPr txBox="1">
            <a:spLocks/>
          </p:cNvSpPr>
          <p:nvPr/>
        </p:nvSpPr>
        <p:spPr>
          <a:xfrm>
            <a:off x="304801" y="685800"/>
            <a:ext cx="7010398" cy="10668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algn="ctr" defTabSz="914400">
              <a:spcBef>
                <a:spcPct val="0"/>
              </a:spcBef>
            </a:pPr>
            <a:r>
              <a:rPr lang="en-US" sz="2800" dirty="0"/>
              <a:t>We live in the last days, and God has promised us a great harvest. Now is the day of salvation (2 Corinthians 6:2). Let us continue to witness to all.</a:t>
            </a:r>
            <a:endParaRPr kumimoji="0" lang="en-US" sz="2800" b="0" i="0" u="none" strike="noStrike" kern="1200" cap="none" spc="0" normalizeH="0" baseline="0" noProof="0" dirty="0">
              <a:ln>
                <a:noFill/>
              </a:ln>
              <a:effectLst>
                <a:outerShdw blurRad="50800" dist="38100" dir="2700000">
                  <a:srgbClr val="000000">
                    <a:alpha val="43000"/>
                  </a:srgbClr>
                </a:outerShdw>
              </a:effectLst>
              <a:uLnTx/>
              <a:uFillTx/>
              <a:latin typeface="+mj-lt"/>
              <a:ea typeface="+mj-ea"/>
              <a:cs typeface="+mj-cs"/>
            </a:endParaRPr>
          </a:p>
        </p:txBody>
      </p:sp>
      <p:sp>
        <p:nvSpPr>
          <p:cNvPr id="12" name="TextBox 11"/>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9" name="Text Placeholder 3"/>
          <p:cNvSpPr txBox="1">
            <a:spLocks/>
          </p:cNvSpPr>
          <p:nvPr/>
        </p:nvSpPr>
        <p:spPr>
          <a:xfrm>
            <a:off x="457200" y="2514600"/>
            <a:ext cx="7010399" cy="5334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algn="ctr" defTabSz="914400">
              <a:spcBef>
                <a:spcPct val="0"/>
              </a:spcBef>
            </a:pPr>
            <a:r>
              <a:rPr lang="en-US" sz="4000" dirty="0">
                <a:solidFill>
                  <a:srgbClr val="FFFFFF"/>
                </a:solidFill>
                <a:effectLst>
                  <a:outerShdw blurRad="50800" dist="38100" dir="2700000">
                    <a:srgbClr val="000000">
                      <a:alpha val="43000"/>
                    </a:srgbClr>
                  </a:outerShdw>
                </a:effectLst>
              </a:rPr>
              <a:t>“Be sure to stay busy and plant a variety of crops, for you never know which will grow— perhaps they all will” </a:t>
            </a:r>
          </a:p>
          <a:p>
            <a:pPr lvl="0" algn="ctr" defTabSz="914400">
              <a:spcBef>
                <a:spcPct val="0"/>
              </a:spcBef>
            </a:pPr>
            <a:r>
              <a:rPr lang="en-US" sz="4000" dirty="0">
                <a:solidFill>
                  <a:srgbClr val="FFFFFF"/>
                </a:solidFill>
                <a:effectLst>
                  <a:outerShdw blurRad="50800" dist="38100" dir="2700000">
                    <a:srgbClr val="000000">
                      <a:alpha val="43000"/>
                    </a:srgbClr>
                  </a:outerShdw>
                </a:effectLst>
              </a:rPr>
              <a:t>(Ecclesiastes 11:6, NLT).</a:t>
            </a:r>
            <a:endParaRPr kumimoji="0" lang="en-US" sz="40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j-lt"/>
              <a:ea typeface="+mj-ea"/>
              <a:cs typeface="+mj-cs"/>
            </a:endParaRPr>
          </a:p>
        </p:txBody>
      </p:sp>
      <p:sp>
        <p:nvSpPr>
          <p:cNvPr id="7" name="TextBox 6"/>
          <p:cNvSpPr txBox="1"/>
          <p:nvPr/>
        </p:nvSpPr>
        <p:spPr>
          <a:xfrm>
            <a:off x="4876800" y="-76200"/>
            <a:ext cx="4130683" cy="369332"/>
          </a:xfrm>
          <a:prstGeom prst="rect">
            <a:avLst/>
          </a:prstGeom>
          <a:noFill/>
        </p:spPr>
        <p:txBody>
          <a:bodyPr wrap="none" rtlCol="0">
            <a:spAutoFit/>
          </a:bodyPr>
          <a:lstStyle/>
          <a:p>
            <a:pPr lvl="0"/>
            <a:r>
              <a:rPr lang="en-US" dirty="0"/>
              <a:t>Lesson Fourteen: When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fade">
                                      <p:cBhvr>
                                        <p:cTn id="11" dur="2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4876800" y="-76200"/>
            <a:ext cx="4130683" cy="369332"/>
          </a:xfrm>
          <a:prstGeom prst="rect">
            <a:avLst/>
          </a:prstGeom>
          <a:noFill/>
        </p:spPr>
        <p:txBody>
          <a:bodyPr wrap="none" rtlCol="0">
            <a:spAutoFit/>
          </a:bodyPr>
          <a:lstStyle/>
          <a:p>
            <a:pPr lvl="0"/>
            <a:r>
              <a:rPr lang="en-US" dirty="0"/>
              <a:t>Lesson Fourteen: When to Evangelize?</a:t>
            </a:r>
          </a:p>
          <a:p>
            <a:endParaRPr lang="en-US" dirty="0"/>
          </a:p>
        </p:txBody>
      </p:sp>
      <p:sp>
        <p:nvSpPr>
          <p:cNvPr id="6" name="TextBox 5"/>
          <p:cNvSpPr txBox="1"/>
          <p:nvPr/>
        </p:nvSpPr>
        <p:spPr>
          <a:xfrm>
            <a:off x="533400" y="533400"/>
            <a:ext cx="8077200" cy="3046988"/>
          </a:xfrm>
          <a:prstGeom prst="rect">
            <a:avLst/>
          </a:prstGeom>
          <a:noFill/>
        </p:spPr>
        <p:txBody>
          <a:bodyPr wrap="square" rtlCol="0">
            <a:spAutoFit/>
          </a:bodyPr>
          <a:lstStyle/>
          <a:p>
            <a:pPr algn="ctr"/>
            <a:r>
              <a:rPr lang="en-US" sz="3200" dirty="0">
                <a:solidFill>
                  <a:schemeClr val="bg1"/>
                </a:solidFill>
                <a:effectLst>
                  <a:outerShdw blurRad="50800" dist="38100" dir="2700000">
                    <a:srgbClr val="000000">
                      <a:alpha val="43000"/>
                    </a:srgbClr>
                  </a:outerShdw>
                </a:effectLst>
              </a:rPr>
              <a:t>“Do you think the work of harvesting will not begin until the summer ends four months from now? Look around you! Vast fields are ripening all around us and are ready now for the harvest.”</a:t>
            </a:r>
          </a:p>
          <a:p>
            <a:pPr algn="ctr"/>
            <a:r>
              <a:rPr lang="en-US" sz="3200" dirty="0">
                <a:solidFill>
                  <a:schemeClr val="bg1"/>
                </a:solidFill>
                <a:effectLst>
                  <a:outerShdw blurRad="50800" dist="38100" dir="2700000">
                    <a:srgbClr val="000000">
                      <a:alpha val="43000"/>
                    </a:srgbClr>
                  </a:outerShdw>
                </a:effectLst>
              </a:rPr>
              <a:t>(John 4:35, NLT)</a:t>
            </a:r>
          </a:p>
        </p:txBody>
      </p:sp>
      <p:sp>
        <p:nvSpPr>
          <p:cNvPr id="7" name="TextBox 6"/>
          <p:cNvSpPr txBox="1"/>
          <p:nvPr/>
        </p:nvSpPr>
        <p:spPr>
          <a:xfrm>
            <a:off x="533400" y="3541455"/>
            <a:ext cx="8077200" cy="2554545"/>
          </a:xfrm>
          <a:prstGeom prst="rect">
            <a:avLst/>
          </a:prstGeom>
          <a:noFill/>
        </p:spPr>
        <p:txBody>
          <a:bodyPr wrap="square" rtlCol="0">
            <a:spAutoFit/>
          </a:bodyPr>
          <a:lstStyle/>
          <a:p>
            <a:pPr algn="ctr"/>
            <a:r>
              <a:rPr lang="en-US" sz="3200" dirty="0">
                <a:solidFill>
                  <a:schemeClr val="bg1"/>
                </a:solidFill>
                <a:effectLst>
                  <a:outerShdw blurRad="50800" dist="38100" dir="2700000">
                    <a:srgbClr val="000000">
                      <a:alpha val="43000"/>
                    </a:srgbClr>
                  </a:outerShdw>
                </a:effectLst>
              </a:rPr>
              <a:t>“There is a time for everything, a season for every activity under heaven. A time to be born and a time to die. A time to plant and a time to harvest.”</a:t>
            </a:r>
          </a:p>
          <a:p>
            <a:pPr algn="ctr"/>
            <a:r>
              <a:rPr lang="en-US" sz="3200" dirty="0">
                <a:solidFill>
                  <a:schemeClr val="bg1"/>
                </a:solidFill>
                <a:effectLst>
                  <a:outerShdw blurRad="50800" dist="38100" dir="2700000">
                    <a:srgbClr val="000000">
                      <a:alpha val="43000"/>
                    </a:srgbClr>
                  </a:outerShdw>
                </a:effectLst>
              </a:rPr>
              <a:t>(Ecclesiastes 3:1-2, NLT)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457200"/>
            <a:ext cx="4318347" cy="1295400"/>
          </a:xfrm>
        </p:spPr>
        <p:txBody>
          <a:bodyPr anchor="t">
            <a:noAutofit/>
          </a:bodyPr>
          <a:lstStyle/>
          <a:p>
            <a:pPr algn="ctr">
              <a:buNone/>
            </a:pPr>
            <a:r>
              <a:rPr lang="en-US" sz="2800" dirty="0"/>
              <a:t>	Jesus used the picture of planting seeds and reaping a harvest to describe the ways we can reach people with the gospel.</a:t>
            </a:r>
          </a:p>
        </p:txBody>
      </p:sp>
      <p:sp>
        <p:nvSpPr>
          <p:cNvPr id="40" name="TextBox 39"/>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5" name="Content Placeholder 2"/>
          <p:cNvSpPr txBox="1">
            <a:spLocks/>
          </p:cNvSpPr>
          <p:nvPr/>
        </p:nvSpPr>
        <p:spPr>
          <a:xfrm>
            <a:off x="4191000" y="1295400"/>
            <a:ext cx="4597053" cy="1295400"/>
          </a:xfrm>
          <a:prstGeom prst="rect">
            <a:avLst/>
          </a:prstGeom>
        </p:spPr>
        <p:txBody>
          <a:bodyPr vert="horz" lIns="91440" tIns="45720" rIns="91440" bIns="45720" rtlCol="0">
            <a:noAutofit/>
          </a:bodyPr>
          <a:lstStyle/>
          <a:p>
            <a:pPr marL="342900" lvl="0" indent="-342900" algn="ctr" defTabSz="914400">
              <a:spcBef>
                <a:spcPts val="2000"/>
              </a:spcBef>
            </a:pPr>
            <a:r>
              <a:rPr lang="en-US" sz="2800" dirty="0">
                <a:effectLst>
                  <a:outerShdw blurRad="50800" dist="38100" dir="2700000">
                    <a:srgbClr val="000000">
                      <a:alpha val="43000"/>
                    </a:srgbClr>
                  </a:outerShdw>
                </a:effectLst>
              </a:rPr>
              <a:t>   Planters test their soils and adjust their methods to the demands of the particular soil. In the parable of the </a:t>
            </a:r>
            <a:r>
              <a:rPr lang="en-US" sz="2800" dirty="0" err="1">
                <a:effectLst>
                  <a:outerShdw blurRad="50800" dist="38100" dir="2700000">
                    <a:srgbClr val="000000">
                      <a:alpha val="43000"/>
                    </a:srgbClr>
                  </a:outerShdw>
                </a:effectLst>
              </a:rPr>
              <a:t>sower</a:t>
            </a:r>
            <a:r>
              <a:rPr lang="en-US" sz="2800" dirty="0">
                <a:effectLst>
                  <a:outerShdw blurRad="50800" dist="38100" dir="2700000">
                    <a:srgbClr val="000000">
                      <a:alpha val="43000"/>
                    </a:srgbClr>
                  </a:outerShdw>
                </a:effectLst>
              </a:rPr>
              <a:t>, only the good soil brought forth a harvest. Plant in the best spiritual soil to reap abundantly.</a:t>
            </a:r>
            <a:endParaRPr kumimoji="0" lang="en-US" sz="2800" b="0" i="0" u="none" strike="noStrike" kern="1200" cap="none" spc="0" normalizeH="0" baseline="0" noProof="0" dirty="0">
              <a:ln>
                <a:noFill/>
              </a:ln>
              <a:solidFill>
                <a:schemeClr val="accent1"/>
              </a:solidFill>
              <a:effectLst>
                <a:outerShdw blurRad="50800" dist="38100" dir="2700000">
                  <a:srgbClr val="000000">
                    <a:alpha val="43000"/>
                  </a:srgbClr>
                </a:outerShdw>
              </a:effectLst>
              <a:uLnTx/>
              <a:uFillTx/>
              <a:latin typeface="+mn-lt"/>
              <a:ea typeface="+mn-ea"/>
              <a:cs typeface="+mn-cs"/>
            </a:endParaRPr>
          </a:p>
        </p:txBody>
      </p:sp>
      <p:pic>
        <p:nvPicPr>
          <p:cNvPr id="16" name="Picture 15" descr="hand planting seeds.jpg"/>
          <p:cNvPicPr>
            <a:picLocks noChangeAspect="1"/>
          </p:cNvPicPr>
          <p:nvPr/>
        </p:nvPicPr>
        <p:blipFill>
          <a:blip r:embed="rId2"/>
          <a:stretch>
            <a:fillRect/>
          </a:stretch>
        </p:blipFill>
        <p:spPr>
          <a:xfrm>
            <a:off x="762000" y="3276600"/>
            <a:ext cx="3022947" cy="2418358"/>
          </a:xfrm>
          <a:prstGeom prst="rect">
            <a:avLst/>
          </a:prstGeom>
        </p:spPr>
      </p:pic>
      <p:sp>
        <p:nvSpPr>
          <p:cNvPr id="7" name="TextBox 6"/>
          <p:cNvSpPr txBox="1"/>
          <p:nvPr/>
        </p:nvSpPr>
        <p:spPr>
          <a:xfrm>
            <a:off x="4876800" y="-76200"/>
            <a:ext cx="4130683" cy="369332"/>
          </a:xfrm>
          <a:prstGeom prst="rect">
            <a:avLst/>
          </a:prstGeom>
          <a:noFill/>
        </p:spPr>
        <p:txBody>
          <a:bodyPr wrap="none" rtlCol="0">
            <a:spAutoFit/>
          </a:bodyPr>
          <a:lstStyle/>
          <a:p>
            <a:pPr lvl="0"/>
            <a:r>
              <a:rPr lang="en-US" dirty="0"/>
              <a:t>Lesson Fourteen: When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animEffect transition="in" filter="fade">
                                      <p:cBhvr>
                                        <p:cTn id="15" dur="20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5"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94368" cy="1417638"/>
          </a:xfrm>
        </p:spPr>
        <p:txBody>
          <a:bodyPr/>
          <a:lstStyle/>
          <a:p>
            <a:r>
              <a:rPr lang="en-US" sz="3600" dirty="0"/>
              <a:t>Farmers can tell you that the principles of harvest have not changed.</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765174" y="1752600"/>
            <a:ext cx="7612063" cy="954107"/>
          </a:xfrm>
          <a:prstGeom prst="rect">
            <a:avLst/>
          </a:prstGeom>
          <a:noFill/>
        </p:spPr>
        <p:txBody>
          <a:bodyPr wrap="square" rtlCol="0">
            <a:spAutoFit/>
          </a:bodyPr>
          <a:lstStyle/>
          <a:p>
            <a:pPr marL="342900" indent="-342900">
              <a:buFont typeface="Courier New"/>
              <a:buChar char="o"/>
            </a:pPr>
            <a:r>
              <a:rPr lang="en-US" sz="2800" dirty="0"/>
              <a:t>Everyone can be involved in the harvest work.</a:t>
            </a:r>
          </a:p>
        </p:txBody>
      </p:sp>
      <p:sp>
        <p:nvSpPr>
          <p:cNvPr id="8" name="TextBox 7"/>
          <p:cNvSpPr txBox="1"/>
          <p:nvPr/>
        </p:nvSpPr>
        <p:spPr>
          <a:xfrm>
            <a:off x="762000" y="2667000"/>
            <a:ext cx="7612063" cy="954107"/>
          </a:xfrm>
          <a:prstGeom prst="rect">
            <a:avLst/>
          </a:prstGeom>
          <a:noFill/>
        </p:spPr>
        <p:txBody>
          <a:bodyPr wrap="square" rtlCol="0">
            <a:spAutoFit/>
          </a:bodyPr>
          <a:lstStyle/>
          <a:p>
            <a:pPr marL="342900" indent="-342900">
              <a:buFont typeface="Courier New"/>
              <a:buChar char="o"/>
            </a:pPr>
            <a:r>
              <a:rPr lang="en-US" sz="2800" dirty="0"/>
              <a:t>Different seeds grow at varying speeds. Some take longer than others.</a:t>
            </a:r>
          </a:p>
        </p:txBody>
      </p:sp>
      <p:sp>
        <p:nvSpPr>
          <p:cNvPr id="11" name="TextBox 10"/>
          <p:cNvSpPr txBox="1"/>
          <p:nvPr/>
        </p:nvSpPr>
        <p:spPr>
          <a:xfrm>
            <a:off x="762000" y="3541693"/>
            <a:ext cx="7612063" cy="1384995"/>
          </a:xfrm>
          <a:prstGeom prst="rect">
            <a:avLst/>
          </a:prstGeom>
          <a:noFill/>
        </p:spPr>
        <p:txBody>
          <a:bodyPr wrap="square" rtlCol="0">
            <a:spAutoFit/>
          </a:bodyPr>
          <a:lstStyle/>
          <a:p>
            <a:pPr marL="342900" indent="-342900">
              <a:buFont typeface="Courier New"/>
              <a:buChar char="o"/>
            </a:pPr>
            <a:r>
              <a:rPr lang="en-US" sz="2800" dirty="0"/>
              <a:t>There are seasons for planting and harvesting. If you do not reap in time, the harvest will be lost.</a:t>
            </a:r>
          </a:p>
        </p:txBody>
      </p:sp>
      <p:sp>
        <p:nvSpPr>
          <p:cNvPr id="12" name="TextBox 11"/>
          <p:cNvSpPr txBox="1"/>
          <p:nvPr/>
        </p:nvSpPr>
        <p:spPr>
          <a:xfrm>
            <a:off x="762000" y="4886980"/>
            <a:ext cx="7612063" cy="523220"/>
          </a:xfrm>
          <a:prstGeom prst="rect">
            <a:avLst/>
          </a:prstGeom>
          <a:noFill/>
        </p:spPr>
        <p:txBody>
          <a:bodyPr wrap="square" rtlCol="0">
            <a:spAutoFit/>
          </a:bodyPr>
          <a:lstStyle/>
          <a:p>
            <a:pPr marL="342900" indent="-342900">
              <a:buFont typeface="Courier New"/>
              <a:buChar char="o"/>
            </a:pPr>
            <a:r>
              <a:rPr lang="en-US" sz="2800" dirty="0"/>
              <a:t>Plant when the soil is fertile.</a:t>
            </a:r>
          </a:p>
        </p:txBody>
      </p:sp>
      <p:sp>
        <p:nvSpPr>
          <p:cNvPr id="13" name="TextBox 12"/>
          <p:cNvSpPr txBox="1"/>
          <p:nvPr/>
        </p:nvSpPr>
        <p:spPr>
          <a:xfrm>
            <a:off x="762000" y="5370493"/>
            <a:ext cx="7612063" cy="954107"/>
          </a:xfrm>
          <a:prstGeom prst="rect">
            <a:avLst/>
          </a:prstGeom>
          <a:noFill/>
        </p:spPr>
        <p:txBody>
          <a:bodyPr wrap="square" rtlCol="0">
            <a:spAutoFit/>
          </a:bodyPr>
          <a:lstStyle/>
          <a:p>
            <a:pPr marL="342900" indent="-342900">
              <a:buFont typeface="Courier New"/>
              <a:buChar char="o"/>
            </a:pPr>
            <a:r>
              <a:rPr lang="en-US" sz="2800" dirty="0"/>
              <a:t>The harvest varies according to the climate involved.</a:t>
            </a:r>
          </a:p>
        </p:txBody>
      </p:sp>
      <p:sp>
        <p:nvSpPr>
          <p:cNvPr id="10" name="TextBox 9"/>
          <p:cNvSpPr txBox="1"/>
          <p:nvPr/>
        </p:nvSpPr>
        <p:spPr>
          <a:xfrm>
            <a:off x="4876800" y="-76200"/>
            <a:ext cx="4130683" cy="369332"/>
          </a:xfrm>
          <a:prstGeom prst="rect">
            <a:avLst/>
          </a:prstGeom>
          <a:noFill/>
        </p:spPr>
        <p:txBody>
          <a:bodyPr wrap="none" rtlCol="0">
            <a:spAutoFit/>
          </a:bodyPr>
          <a:lstStyle/>
          <a:p>
            <a:pPr lvl="0"/>
            <a:r>
              <a:rPr lang="en-US" dirty="0"/>
              <a:t>Lesson Fourteen: When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1" grpId="0"/>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grpSp>
        <p:nvGrpSpPr>
          <p:cNvPr id="19" name="Group 18"/>
          <p:cNvGrpSpPr/>
          <p:nvPr/>
        </p:nvGrpSpPr>
        <p:grpSpPr>
          <a:xfrm>
            <a:off x="457200" y="381000"/>
            <a:ext cx="8229600" cy="2514600"/>
            <a:chOff x="457200" y="381000"/>
            <a:chExt cx="8229600" cy="2514600"/>
          </a:xfrm>
        </p:grpSpPr>
        <p:sp>
          <p:nvSpPr>
            <p:cNvPr id="6" name="TextBox 5"/>
            <p:cNvSpPr txBox="1"/>
            <p:nvPr/>
          </p:nvSpPr>
          <p:spPr>
            <a:xfrm>
              <a:off x="533400" y="381000"/>
              <a:ext cx="8077200" cy="2062103"/>
            </a:xfrm>
            <a:prstGeom prst="rect">
              <a:avLst/>
            </a:prstGeom>
            <a:noFill/>
          </p:spPr>
          <p:txBody>
            <a:bodyPr wrap="square" rtlCol="0">
              <a:spAutoFit/>
            </a:bodyPr>
            <a:lstStyle/>
            <a:p>
              <a:pPr algn="ctr"/>
              <a:r>
                <a:rPr lang="en-US" sz="3200" dirty="0"/>
                <a:t>In Bible times families moved into the fields until the harvest was over. It was important business. Time wasted meant the crop would be wasted.</a:t>
              </a:r>
              <a:endParaRPr lang="en-US" sz="4000" dirty="0">
                <a:solidFill>
                  <a:schemeClr val="bg1"/>
                </a:solidFill>
                <a:effectLst>
                  <a:outerShdw blurRad="50800" dist="38100" dir="2700000">
                    <a:srgbClr val="000000">
                      <a:alpha val="43000"/>
                    </a:srgbClr>
                  </a:outerShdw>
                </a:effectLst>
              </a:endParaRPr>
            </a:p>
          </p:txBody>
        </p:sp>
        <p:grpSp>
          <p:nvGrpSpPr>
            <p:cNvPr id="12" name="Group 11"/>
            <p:cNvGrpSpPr/>
            <p:nvPr/>
          </p:nvGrpSpPr>
          <p:grpSpPr>
            <a:xfrm>
              <a:off x="457200" y="2438400"/>
              <a:ext cx="8229600" cy="457200"/>
              <a:chOff x="457200" y="3048000"/>
              <a:chExt cx="8229600" cy="457200"/>
            </a:xfrm>
          </p:grpSpPr>
          <p:cxnSp>
            <p:nvCxnSpPr>
              <p:cNvPr id="13" name="Straight Connector 12"/>
              <p:cNvCxnSpPr/>
              <p:nvPr/>
            </p:nvCxnSpPr>
            <p:spPr>
              <a:xfrm>
                <a:off x="457200" y="3275012"/>
                <a:ext cx="8229600" cy="1588"/>
              </a:xfrm>
              <a:prstGeom prst="line">
                <a:avLst/>
              </a:prstGeom>
              <a:ln w="28575" cmpd="sng">
                <a:headEnd type="none"/>
              </a:ln>
            </p:spPr>
            <p:style>
              <a:lnRef idx="2">
                <a:schemeClr val="accent1"/>
              </a:lnRef>
              <a:fillRef idx="0">
                <a:schemeClr val="accent1"/>
              </a:fillRef>
              <a:effectRef idx="1">
                <a:schemeClr val="accent1"/>
              </a:effectRef>
              <a:fontRef idx="minor">
                <a:schemeClr val="tx1"/>
              </a:fontRef>
            </p:style>
          </p:cxnSp>
          <p:cxnSp>
            <p:nvCxnSpPr>
              <p:cNvPr id="14" name="Straight Connector 13"/>
              <p:cNvCxnSpPr/>
              <p:nvPr/>
            </p:nvCxnSpPr>
            <p:spPr>
              <a:xfrm flipV="1">
                <a:off x="4267200" y="3048000"/>
                <a:ext cx="533400" cy="381000"/>
              </a:xfrm>
              <a:prstGeom prst="line">
                <a:avLst/>
              </a:prstGeom>
            </p:spPr>
            <p:style>
              <a:lnRef idx="2">
                <a:schemeClr val="accent1"/>
              </a:lnRef>
              <a:fillRef idx="0">
                <a:schemeClr val="accent1"/>
              </a:fillRef>
              <a:effectRef idx="1">
                <a:schemeClr val="accent1"/>
              </a:effectRef>
              <a:fontRef idx="minor">
                <a:schemeClr val="tx1"/>
              </a:fontRef>
            </p:style>
          </p:cxnSp>
          <p:cxnSp>
            <p:nvCxnSpPr>
              <p:cNvPr id="15" name="Straight Connector 14"/>
              <p:cNvCxnSpPr/>
              <p:nvPr/>
            </p:nvCxnSpPr>
            <p:spPr>
              <a:xfrm flipV="1">
                <a:off x="4495800" y="3124200"/>
                <a:ext cx="533400" cy="381000"/>
              </a:xfrm>
              <a:prstGeom prst="line">
                <a:avLst/>
              </a:prstGeom>
            </p:spPr>
            <p:style>
              <a:lnRef idx="2">
                <a:schemeClr val="accent1"/>
              </a:lnRef>
              <a:fillRef idx="0">
                <a:schemeClr val="accent1"/>
              </a:fillRef>
              <a:effectRef idx="1">
                <a:schemeClr val="accent1"/>
              </a:effectRef>
              <a:fontRef idx="minor">
                <a:schemeClr val="tx1"/>
              </a:fontRef>
            </p:style>
          </p:cxnSp>
        </p:grpSp>
      </p:grpSp>
      <p:grpSp>
        <p:nvGrpSpPr>
          <p:cNvPr id="18" name="Group 17"/>
          <p:cNvGrpSpPr/>
          <p:nvPr/>
        </p:nvGrpSpPr>
        <p:grpSpPr>
          <a:xfrm>
            <a:off x="533400" y="2819400"/>
            <a:ext cx="8229600" cy="3124200"/>
            <a:chOff x="533400" y="2819400"/>
            <a:chExt cx="8229600" cy="3124200"/>
          </a:xfrm>
        </p:grpSpPr>
        <p:grpSp>
          <p:nvGrpSpPr>
            <p:cNvPr id="10" name="Group 9"/>
            <p:cNvGrpSpPr/>
            <p:nvPr/>
          </p:nvGrpSpPr>
          <p:grpSpPr>
            <a:xfrm>
              <a:off x="533400" y="2971800"/>
              <a:ext cx="8229600" cy="2971800"/>
              <a:chOff x="533400" y="2819400"/>
              <a:chExt cx="8229600" cy="2971800"/>
            </a:xfrm>
          </p:grpSpPr>
          <p:sp>
            <p:nvSpPr>
              <p:cNvPr id="7" name="TextBox 6"/>
              <p:cNvSpPr txBox="1"/>
              <p:nvPr/>
            </p:nvSpPr>
            <p:spPr>
              <a:xfrm>
                <a:off x="533400" y="2819400"/>
                <a:ext cx="8077200" cy="2554545"/>
              </a:xfrm>
              <a:prstGeom prst="rect">
                <a:avLst/>
              </a:prstGeom>
              <a:noFill/>
            </p:spPr>
            <p:txBody>
              <a:bodyPr wrap="square" rtlCol="0">
                <a:spAutoFit/>
              </a:bodyPr>
              <a:lstStyle/>
              <a:p>
                <a:pPr algn="ctr"/>
                <a:r>
                  <a:rPr lang="en-US" sz="4000" dirty="0">
                    <a:solidFill>
                      <a:schemeClr val="bg1"/>
                    </a:solidFill>
                    <a:effectLst>
                      <a:outerShdw blurRad="50800" dist="38100" dir="2700000">
                        <a:srgbClr val="000000">
                          <a:alpha val="43000"/>
                        </a:srgbClr>
                      </a:outerShdw>
                    </a:effectLst>
                  </a:rPr>
                  <a:t>“The day is short, the work is great, the workmen idle, the reward abundant, and the master of the household is urgent.”</a:t>
                </a:r>
                <a:endParaRPr lang="en-US" sz="4800" dirty="0">
                  <a:solidFill>
                    <a:schemeClr val="bg1"/>
                  </a:solidFill>
                  <a:effectLst>
                    <a:outerShdw blurRad="50800" dist="38100" dir="2700000">
                      <a:srgbClr val="000000">
                        <a:alpha val="43000"/>
                      </a:srgbClr>
                    </a:outerShdw>
                  </a:effectLst>
                </a:endParaRPr>
              </a:p>
            </p:txBody>
          </p:sp>
          <p:sp>
            <p:nvSpPr>
              <p:cNvPr id="9" name="TextBox 8"/>
              <p:cNvSpPr txBox="1"/>
              <p:nvPr/>
            </p:nvSpPr>
            <p:spPr>
              <a:xfrm>
                <a:off x="685800" y="5391090"/>
                <a:ext cx="8077200" cy="400110"/>
              </a:xfrm>
              <a:prstGeom prst="rect">
                <a:avLst/>
              </a:prstGeom>
              <a:noFill/>
            </p:spPr>
            <p:txBody>
              <a:bodyPr wrap="square" rtlCol="0">
                <a:spAutoFit/>
              </a:bodyPr>
              <a:lstStyle/>
              <a:p>
                <a:pPr algn="r"/>
                <a:r>
                  <a:rPr lang="en-US" sz="2000" dirty="0">
                    <a:effectLst>
                      <a:outerShdw blurRad="50800" dist="38100" dir="2700000">
                        <a:srgbClr val="000000">
                          <a:alpha val="43000"/>
                        </a:srgbClr>
                      </a:outerShdw>
                    </a:effectLst>
                  </a:rPr>
                  <a:t>- </a:t>
                </a:r>
                <a:r>
                  <a:rPr lang="en-US" sz="2000" dirty="0" err="1">
                    <a:effectLst>
                      <a:outerShdw blurRad="50800" dist="38100" dir="2700000">
                        <a:srgbClr val="000000">
                          <a:alpha val="43000"/>
                        </a:srgbClr>
                      </a:outerShdw>
                    </a:effectLst>
                  </a:rPr>
                  <a:t>Pirkey</a:t>
                </a:r>
                <a:r>
                  <a:rPr lang="en-US" sz="2000" dirty="0">
                    <a:effectLst>
                      <a:outerShdw blurRad="50800" dist="38100" dir="2700000">
                        <a:srgbClr val="000000">
                          <a:alpha val="43000"/>
                        </a:srgbClr>
                      </a:outerShdw>
                    </a:effectLst>
                  </a:rPr>
                  <a:t> </a:t>
                </a:r>
                <a:r>
                  <a:rPr lang="en-US" sz="2000" dirty="0" err="1">
                    <a:effectLst>
                      <a:outerShdw blurRad="50800" dist="38100" dir="2700000">
                        <a:srgbClr val="000000">
                          <a:alpha val="43000"/>
                        </a:srgbClr>
                      </a:outerShdw>
                    </a:effectLst>
                  </a:rPr>
                  <a:t>Aboth</a:t>
                </a:r>
                <a:r>
                  <a:rPr lang="en-US" sz="2000" dirty="0">
                    <a:effectLst>
                      <a:outerShdw blurRad="50800" dist="38100" dir="2700000">
                        <a:srgbClr val="000000">
                          <a:alpha val="43000"/>
                        </a:srgbClr>
                      </a:outerShdw>
                    </a:effectLst>
                  </a:rPr>
                  <a:t>, </a:t>
                </a:r>
                <a:r>
                  <a:rPr lang="en-US" sz="2000" i="1" dirty="0">
                    <a:effectLst>
                      <a:outerShdw blurRad="50800" dist="38100" dir="2700000">
                        <a:srgbClr val="000000">
                          <a:alpha val="43000"/>
                        </a:srgbClr>
                      </a:outerShdw>
                    </a:effectLst>
                  </a:rPr>
                  <a:t>Adam Clarke’s Commentary</a:t>
                </a:r>
                <a:endParaRPr lang="en-US" sz="2000" dirty="0">
                  <a:effectLst>
                    <a:outerShdw blurRad="50800" dist="38100" dir="2700000">
                      <a:srgbClr val="000000">
                        <a:alpha val="43000"/>
                      </a:srgbClr>
                    </a:outerShdw>
                  </a:effectLst>
                </a:endParaRPr>
              </a:p>
            </p:txBody>
          </p:sp>
        </p:grpSp>
        <p:sp>
          <p:nvSpPr>
            <p:cNvPr id="16" name="Text Placeholder 3"/>
            <p:cNvSpPr txBox="1">
              <a:spLocks/>
            </p:cNvSpPr>
            <p:nvPr/>
          </p:nvSpPr>
          <p:spPr>
            <a:xfrm>
              <a:off x="533400" y="2819400"/>
              <a:ext cx="858331" cy="1444625"/>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a:t>
              </a:r>
            </a:p>
          </p:txBody>
        </p:sp>
        <p:sp>
          <p:nvSpPr>
            <p:cNvPr id="17" name="Text Placeholder 3"/>
            <p:cNvSpPr txBox="1">
              <a:spLocks/>
            </p:cNvSpPr>
            <p:nvPr/>
          </p:nvSpPr>
          <p:spPr>
            <a:xfrm rot="10800000">
              <a:off x="7696200" y="3810000"/>
              <a:ext cx="858331" cy="16002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a:t>
              </a:r>
            </a:p>
          </p:txBody>
        </p:sp>
      </p:grpSp>
      <p:sp>
        <p:nvSpPr>
          <p:cNvPr id="20" name="TextBox 19"/>
          <p:cNvSpPr txBox="1"/>
          <p:nvPr/>
        </p:nvSpPr>
        <p:spPr>
          <a:xfrm>
            <a:off x="4876800" y="-76200"/>
            <a:ext cx="4130683" cy="369332"/>
          </a:xfrm>
          <a:prstGeom prst="rect">
            <a:avLst/>
          </a:prstGeom>
          <a:noFill/>
        </p:spPr>
        <p:txBody>
          <a:bodyPr wrap="none" rtlCol="0">
            <a:spAutoFit/>
          </a:bodyPr>
          <a:lstStyle/>
          <a:p>
            <a:pPr lvl="0"/>
            <a:r>
              <a:rPr lang="en-US" dirty="0"/>
              <a:t>Lesson Fourteen: When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304800" y="381000"/>
            <a:ext cx="8652076" cy="1569660"/>
          </a:xfrm>
          <a:prstGeom prst="rect">
            <a:avLst/>
          </a:prstGeom>
          <a:noFill/>
        </p:spPr>
        <p:txBody>
          <a:bodyPr wrap="square" rtlCol="0">
            <a:spAutoFit/>
          </a:bodyPr>
          <a:lstStyle/>
          <a:p>
            <a:pPr algn="ctr"/>
            <a:r>
              <a:rPr lang="en-US" sz="2400" dirty="0"/>
              <a:t>As we continue to sow the seed of the Word and water it with our prayers, people will become aware of what the Bible says and what God can do in their lives. Many are reaping the consequences of their sins and are ready to turn to God.</a:t>
            </a:r>
            <a:endParaRPr lang="en-US" sz="3200" dirty="0">
              <a:solidFill>
                <a:schemeClr val="bg1"/>
              </a:solidFill>
              <a:effectLst>
                <a:outerShdw blurRad="50800" dist="38100" dir="2700000">
                  <a:srgbClr val="000000">
                    <a:alpha val="43000"/>
                  </a:srgbClr>
                </a:outerShdw>
              </a:effectLst>
            </a:endParaRPr>
          </a:p>
        </p:txBody>
      </p:sp>
      <p:sp>
        <p:nvSpPr>
          <p:cNvPr id="18" name="TextBox 17"/>
          <p:cNvSpPr txBox="1"/>
          <p:nvPr/>
        </p:nvSpPr>
        <p:spPr>
          <a:xfrm>
            <a:off x="304800" y="1941017"/>
            <a:ext cx="8652076" cy="4154983"/>
          </a:xfrm>
          <a:prstGeom prst="rect">
            <a:avLst/>
          </a:prstGeom>
          <a:noFill/>
        </p:spPr>
        <p:txBody>
          <a:bodyPr wrap="square" rtlCol="0">
            <a:spAutoFit/>
          </a:bodyPr>
          <a:lstStyle/>
          <a:p>
            <a:pPr algn="ctr"/>
            <a:r>
              <a:rPr lang="en-US" sz="2400" dirty="0"/>
              <a:t>Not all crops ripen at the same time. The harvest determines how many workers are needed. A great, ripened harvest requires a large labor force. We have already studied that there are resistant and receptive people. While all should have the opportunity to hear the gospel, we should focus primarily on the receptive. Certain indicators show when a person will be receptive to the gospel. At particular times a person tends to be more receptive. The methods used in reaching the receptive may not work when trying to reach the resistant. The Holy Spirit knows whether a person is ready to receive the gospel. We can only judge by the fruit produced.</a:t>
            </a:r>
            <a:endParaRPr lang="en-US" sz="3200" dirty="0">
              <a:solidFill>
                <a:schemeClr val="bg1"/>
              </a:solidFill>
              <a:effectLst>
                <a:outerShdw blurRad="50800" dist="38100" dir="2700000">
                  <a:srgbClr val="000000">
                    <a:alpha val="43000"/>
                  </a:srgbClr>
                </a:outerShdw>
              </a:effectLst>
            </a:endParaRPr>
          </a:p>
        </p:txBody>
      </p:sp>
      <p:sp>
        <p:nvSpPr>
          <p:cNvPr id="7" name="TextBox 6"/>
          <p:cNvSpPr txBox="1"/>
          <p:nvPr/>
        </p:nvSpPr>
        <p:spPr>
          <a:xfrm>
            <a:off x="4876800" y="-76200"/>
            <a:ext cx="4130683" cy="369332"/>
          </a:xfrm>
          <a:prstGeom prst="rect">
            <a:avLst/>
          </a:prstGeom>
          <a:noFill/>
        </p:spPr>
        <p:txBody>
          <a:bodyPr wrap="none" rtlCol="0">
            <a:spAutoFit/>
          </a:bodyPr>
          <a:lstStyle/>
          <a:p>
            <a:pPr lvl="0"/>
            <a:r>
              <a:rPr lang="en-US" dirty="0"/>
              <a:t>Lesson Fourteen: When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533400" y="609600"/>
            <a:ext cx="8077200" cy="2554545"/>
          </a:xfrm>
          <a:prstGeom prst="rect">
            <a:avLst/>
          </a:prstGeom>
          <a:noFill/>
        </p:spPr>
        <p:txBody>
          <a:bodyPr wrap="square" rtlCol="0">
            <a:spAutoFit/>
          </a:bodyPr>
          <a:lstStyle/>
          <a:p>
            <a:pPr algn="ctr"/>
            <a:r>
              <a:rPr lang="en-US" sz="3200" dirty="0">
                <a:solidFill>
                  <a:schemeClr val="bg1"/>
                </a:solidFill>
                <a:effectLst>
                  <a:outerShdw blurRad="50800" dist="38100" dir="2700000">
                    <a:srgbClr val="000000">
                      <a:alpha val="43000"/>
                    </a:srgbClr>
                  </a:outerShdw>
                </a:effectLst>
              </a:rPr>
              <a:t>“For what man </a:t>
            </a:r>
            <a:r>
              <a:rPr lang="en-US" sz="3200" dirty="0" err="1">
                <a:solidFill>
                  <a:schemeClr val="bg1"/>
                </a:solidFill>
                <a:effectLst>
                  <a:outerShdw blurRad="50800" dist="38100" dir="2700000">
                    <a:srgbClr val="000000">
                      <a:alpha val="43000"/>
                    </a:srgbClr>
                  </a:outerShdw>
                </a:effectLst>
              </a:rPr>
              <a:t>knoweth</a:t>
            </a:r>
            <a:r>
              <a:rPr lang="en-US" sz="3200" dirty="0">
                <a:solidFill>
                  <a:schemeClr val="bg1"/>
                </a:solidFill>
                <a:effectLst>
                  <a:outerShdw blurRad="50800" dist="38100" dir="2700000">
                    <a:srgbClr val="000000">
                      <a:alpha val="43000"/>
                    </a:srgbClr>
                  </a:outerShdw>
                </a:effectLst>
              </a:rPr>
              <a:t> the things of a man, save the spirit of man which is in him? Even so the things of God </a:t>
            </a:r>
            <a:r>
              <a:rPr lang="en-US" sz="3200" dirty="0" err="1">
                <a:solidFill>
                  <a:schemeClr val="bg1"/>
                </a:solidFill>
                <a:effectLst>
                  <a:outerShdw blurRad="50800" dist="38100" dir="2700000">
                    <a:srgbClr val="000000">
                      <a:alpha val="43000"/>
                    </a:srgbClr>
                  </a:outerShdw>
                </a:effectLst>
              </a:rPr>
              <a:t>knoweth</a:t>
            </a:r>
            <a:r>
              <a:rPr lang="en-US" sz="3200" dirty="0">
                <a:solidFill>
                  <a:schemeClr val="bg1"/>
                </a:solidFill>
                <a:effectLst>
                  <a:outerShdw blurRad="50800" dist="38100" dir="2700000">
                    <a:srgbClr val="000000">
                      <a:alpha val="43000"/>
                    </a:srgbClr>
                  </a:outerShdw>
                </a:effectLst>
              </a:rPr>
              <a:t> no man, but the Spirit of God.”</a:t>
            </a:r>
          </a:p>
          <a:p>
            <a:pPr algn="ctr"/>
            <a:r>
              <a:rPr lang="en-US" sz="3200" dirty="0">
                <a:solidFill>
                  <a:schemeClr val="bg1"/>
                </a:solidFill>
                <a:effectLst>
                  <a:outerShdw blurRad="50800" dist="38100" dir="2700000">
                    <a:srgbClr val="000000">
                      <a:alpha val="43000"/>
                    </a:srgbClr>
                  </a:outerShdw>
                </a:effectLst>
              </a:rPr>
              <a:t>(1 Corinthians 2:11)</a:t>
            </a:r>
          </a:p>
        </p:txBody>
      </p:sp>
      <p:sp>
        <p:nvSpPr>
          <p:cNvPr id="7" name="TextBox 6"/>
          <p:cNvSpPr txBox="1"/>
          <p:nvPr/>
        </p:nvSpPr>
        <p:spPr>
          <a:xfrm>
            <a:off x="533400" y="3200400"/>
            <a:ext cx="8077200" cy="3046988"/>
          </a:xfrm>
          <a:prstGeom prst="rect">
            <a:avLst/>
          </a:prstGeom>
          <a:noFill/>
        </p:spPr>
        <p:txBody>
          <a:bodyPr wrap="square" rtlCol="0">
            <a:spAutoFit/>
          </a:bodyPr>
          <a:lstStyle/>
          <a:p>
            <a:pPr algn="ctr"/>
            <a:r>
              <a:rPr lang="en-US" sz="3200" dirty="0">
                <a:solidFill>
                  <a:schemeClr val="bg1"/>
                </a:solidFill>
                <a:effectLst>
                  <a:outerShdw blurRad="50800" dist="38100" dir="2700000">
                    <a:srgbClr val="000000">
                      <a:alpha val="43000"/>
                    </a:srgbClr>
                  </a:outerShdw>
                </a:effectLst>
              </a:rPr>
              <a:t>“For the Lord searches every heart and understands every motive behind the thoughts. If you seek him, he will be found by you; but if you forsake him, he will reject you forever.”</a:t>
            </a:r>
          </a:p>
          <a:p>
            <a:pPr algn="ctr"/>
            <a:r>
              <a:rPr lang="en-US" sz="3200" dirty="0">
                <a:solidFill>
                  <a:schemeClr val="bg1"/>
                </a:solidFill>
                <a:effectLst>
                  <a:outerShdw blurRad="50800" dist="38100" dir="2700000">
                    <a:srgbClr val="000000">
                      <a:alpha val="43000"/>
                    </a:srgbClr>
                  </a:outerShdw>
                </a:effectLst>
              </a:rPr>
              <a:t>(1 Chronicles 28:9, NIV)</a:t>
            </a:r>
          </a:p>
        </p:txBody>
      </p:sp>
      <p:sp>
        <p:nvSpPr>
          <p:cNvPr id="8" name="TextBox 7"/>
          <p:cNvSpPr txBox="1"/>
          <p:nvPr/>
        </p:nvSpPr>
        <p:spPr>
          <a:xfrm>
            <a:off x="4876800" y="-76200"/>
            <a:ext cx="4130683" cy="369332"/>
          </a:xfrm>
          <a:prstGeom prst="rect">
            <a:avLst/>
          </a:prstGeom>
          <a:noFill/>
        </p:spPr>
        <p:txBody>
          <a:bodyPr wrap="none" rtlCol="0">
            <a:spAutoFit/>
          </a:bodyPr>
          <a:lstStyle/>
          <a:p>
            <a:pPr lvl="0"/>
            <a:r>
              <a:rPr lang="en-US" dirty="0"/>
              <a:t>Lesson Fourteen: When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18167" cy="1417638"/>
          </a:xfrm>
        </p:spPr>
        <p:txBody>
          <a:bodyPr/>
          <a:lstStyle/>
          <a:p>
            <a:r>
              <a:rPr lang="en-US" dirty="0"/>
              <a:t>People show they are ready when (</a:t>
            </a:r>
            <a:r>
              <a:rPr lang="en-US" i="1" dirty="0"/>
              <a:t>Gentle Persuasion</a:t>
            </a:r>
            <a:r>
              <a:rPr lang="en-US" dirty="0"/>
              <a:t>):</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grpSp>
        <p:nvGrpSpPr>
          <p:cNvPr id="23" name="Group 22"/>
          <p:cNvGrpSpPr/>
          <p:nvPr/>
        </p:nvGrpSpPr>
        <p:grpSpPr>
          <a:xfrm>
            <a:off x="304800" y="1905000"/>
            <a:ext cx="8518167" cy="4419600"/>
            <a:chOff x="304800" y="1905000"/>
            <a:chExt cx="8518167" cy="4419600"/>
          </a:xfrm>
        </p:grpSpPr>
        <p:sp>
          <p:nvSpPr>
            <p:cNvPr id="15" name="Rectangle 14"/>
            <p:cNvSpPr/>
            <p:nvPr/>
          </p:nvSpPr>
          <p:spPr>
            <a:xfrm>
              <a:off x="304800" y="1905000"/>
              <a:ext cx="8518167" cy="44196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609600" y="1981200"/>
              <a:ext cx="7924800" cy="461665"/>
            </a:xfrm>
            <a:prstGeom prst="rect">
              <a:avLst/>
            </a:prstGeom>
            <a:noFill/>
          </p:spPr>
          <p:txBody>
            <a:bodyPr wrap="square" rtlCol="0">
              <a:spAutoFit/>
            </a:bodyPr>
            <a:lstStyle/>
            <a:p>
              <a:r>
                <a:rPr lang="en-US" sz="2400" dirty="0"/>
                <a:t>1. They enjoy being with Christian friends.</a:t>
              </a:r>
            </a:p>
          </p:txBody>
        </p:sp>
      </p:grpSp>
      <p:sp>
        <p:nvSpPr>
          <p:cNvPr id="14" name="TextBox 13"/>
          <p:cNvSpPr txBox="1"/>
          <p:nvPr/>
        </p:nvSpPr>
        <p:spPr>
          <a:xfrm>
            <a:off x="609600" y="2362200"/>
            <a:ext cx="7924800" cy="830997"/>
          </a:xfrm>
          <a:prstGeom prst="rect">
            <a:avLst/>
          </a:prstGeom>
          <a:noFill/>
        </p:spPr>
        <p:txBody>
          <a:bodyPr wrap="square" rtlCol="0">
            <a:spAutoFit/>
          </a:bodyPr>
          <a:lstStyle/>
          <a:p>
            <a:r>
              <a:rPr lang="en-US" sz="2400" dirty="0"/>
              <a:t>2. Their religious background and experience stops being a hindrance to them accepting truth.</a:t>
            </a:r>
          </a:p>
        </p:txBody>
      </p:sp>
      <p:sp>
        <p:nvSpPr>
          <p:cNvPr id="17" name="TextBox 16"/>
          <p:cNvSpPr txBox="1"/>
          <p:nvPr/>
        </p:nvSpPr>
        <p:spPr>
          <a:xfrm>
            <a:off x="609600" y="3124200"/>
            <a:ext cx="7924800" cy="830997"/>
          </a:xfrm>
          <a:prstGeom prst="rect">
            <a:avLst/>
          </a:prstGeom>
          <a:noFill/>
        </p:spPr>
        <p:txBody>
          <a:bodyPr wrap="square" rtlCol="0">
            <a:spAutoFit/>
          </a:bodyPr>
          <a:lstStyle/>
          <a:p>
            <a:r>
              <a:rPr lang="en-US" sz="2400" dirty="0"/>
              <a:t>3. They have responded positively to seed planting attempts by friends.</a:t>
            </a:r>
          </a:p>
        </p:txBody>
      </p:sp>
      <p:sp>
        <p:nvSpPr>
          <p:cNvPr id="18" name="TextBox 17"/>
          <p:cNvSpPr txBox="1"/>
          <p:nvPr/>
        </p:nvSpPr>
        <p:spPr>
          <a:xfrm>
            <a:off x="609600" y="3893403"/>
            <a:ext cx="7924800" cy="830997"/>
          </a:xfrm>
          <a:prstGeom prst="rect">
            <a:avLst/>
          </a:prstGeom>
          <a:noFill/>
        </p:spPr>
        <p:txBody>
          <a:bodyPr wrap="square" rtlCol="0">
            <a:spAutoFit/>
          </a:bodyPr>
          <a:lstStyle/>
          <a:p>
            <a:r>
              <a:rPr lang="en-US" sz="2400" dirty="0"/>
              <a:t>4. They become aware that the gospel may contain solutions to their problems.</a:t>
            </a:r>
          </a:p>
        </p:txBody>
      </p:sp>
      <p:sp>
        <p:nvSpPr>
          <p:cNvPr id="19" name="TextBox 18"/>
          <p:cNvSpPr txBox="1"/>
          <p:nvPr/>
        </p:nvSpPr>
        <p:spPr>
          <a:xfrm>
            <a:off x="609600" y="4643735"/>
            <a:ext cx="7924800" cy="461665"/>
          </a:xfrm>
          <a:prstGeom prst="rect">
            <a:avLst/>
          </a:prstGeom>
          <a:noFill/>
        </p:spPr>
        <p:txBody>
          <a:bodyPr wrap="square" rtlCol="0">
            <a:spAutoFit/>
          </a:bodyPr>
          <a:lstStyle/>
          <a:p>
            <a:r>
              <a:rPr lang="en-US" sz="2400" dirty="0"/>
              <a:t>5. They are curious about spiritual things.</a:t>
            </a:r>
          </a:p>
        </p:txBody>
      </p:sp>
      <p:sp>
        <p:nvSpPr>
          <p:cNvPr id="20" name="TextBox 19"/>
          <p:cNvSpPr txBox="1"/>
          <p:nvPr/>
        </p:nvSpPr>
        <p:spPr>
          <a:xfrm>
            <a:off x="609600" y="5024735"/>
            <a:ext cx="7924800" cy="461665"/>
          </a:xfrm>
          <a:prstGeom prst="rect">
            <a:avLst/>
          </a:prstGeom>
          <a:noFill/>
        </p:spPr>
        <p:txBody>
          <a:bodyPr wrap="square" rtlCol="0">
            <a:spAutoFit/>
          </a:bodyPr>
          <a:lstStyle/>
          <a:p>
            <a:r>
              <a:rPr lang="en-US" sz="2400" dirty="0"/>
              <a:t>6. They are willing to talk about their spiritual journey.</a:t>
            </a:r>
          </a:p>
        </p:txBody>
      </p:sp>
      <p:sp>
        <p:nvSpPr>
          <p:cNvPr id="21" name="TextBox 20"/>
          <p:cNvSpPr txBox="1"/>
          <p:nvPr/>
        </p:nvSpPr>
        <p:spPr>
          <a:xfrm>
            <a:off x="609600" y="5405735"/>
            <a:ext cx="7924800" cy="461665"/>
          </a:xfrm>
          <a:prstGeom prst="rect">
            <a:avLst/>
          </a:prstGeom>
          <a:noFill/>
        </p:spPr>
        <p:txBody>
          <a:bodyPr wrap="square" rtlCol="0">
            <a:spAutoFit/>
          </a:bodyPr>
          <a:lstStyle/>
          <a:p>
            <a:r>
              <a:rPr lang="en-US" sz="2400" dirty="0"/>
              <a:t>7. They include you in their activities.</a:t>
            </a:r>
          </a:p>
        </p:txBody>
      </p:sp>
      <p:sp>
        <p:nvSpPr>
          <p:cNvPr id="22" name="TextBox 21"/>
          <p:cNvSpPr txBox="1"/>
          <p:nvPr/>
        </p:nvSpPr>
        <p:spPr>
          <a:xfrm>
            <a:off x="609600" y="5786735"/>
            <a:ext cx="7924800" cy="461665"/>
          </a:xfrm>
          <a:prstGeom prst="rect">
            <a:avLst/>
          </a:prstGeom>
          <a:noFill/>
        </p:spPr>
        <p:txBody>
          <a:bodyPr wrap="square" rtlCol="0">
            <a:spAutoFit/>
          </a:bodyPr>
          <a:lstStyle/>
          <a:p>
            <a:r>
              <a:rPr lang="en-US" sz="2400" dirty="0"/>
              <a:t>8. They are willing to attend some harvest event.</a:t>
            </a:r>
          </a:p>
        </p:txBody>
      </p:sp>
      <p:sp>
        <p:nvSpPr>
          <p:cNvPr id="16" name="TextBox 15"/>
          <p:cNvSpPr txBox="1"/>
          <p:nvPr/>
        </p:nvSpPr>
        <p:spPr>
          <a:xfrm>
            <a:off x="4876800" y="-76200"/>
            <a:ext cx="4130683" cy="369332"/>
          </a:xfrm>
          <a:prstGeom prst="rect">
            <a:avLst/>
          </a:prstGeom>
          <a:noFill/>
        </p:spPr>
        <p:txBody>
          <a:bodyPr wrap="none" rtlCol="0">
            <a:spAutoFit/>
          </a:bodyPr>
          <a:lstStyle/>
          <a:p>
            <a:pPr lvl="0"/>
            <a:r>
              <a:rPr lang="en-US" dirty="0"/>
              <a:t>Lesson Fourteen: When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9"/>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7" grpId="0"/>
      <p:bldP spid="18" grpId="0"/>
      <p:bldP spid="19" grpId="0"/>
      <p:bldP spid="20" grpId="0"/>
      <p:bldP spid="21" grpId="0"/>
      <p:bldP spid="2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609600"/>
            <a:ext cx="4318347" cy="1295400"/>
          </a:xfrm>
        </p:spPr>
        <p:txBody>
          <a:bodyPr anchor="t">
            <a:noAutofit/>
          </a:bodyPr>
          <a:lstStyle/>
          <a:p>
            <a:pPr algn="ctr">
              <a:buNone/>
            </a:pPr>
            <a:r>
              <a:rPr lang="en-US" dirty="0"/>
              <a:t>	C. Peter Wagner in </a:t>
            </a:r>
            <a:r>
              <a:rPr lang="en-US" i="1" dirty="0"/>
              <a:t>Strategies for Church Growth </a:t>
            </a:r>
            <a:r>
              <a:rPr lang="en-US" dirty="0"/>
              <a:t>teaches that the first indicator of receptivity is where churches are growing. If an area is experiencing church growth, it probably indicates that the people are receptive. New churches can move in to the area and reap a portion of the bountiful harvest.</a:t>
            </a:r>
          </a:p>
        </p:txBody>
      </p:sp>
      <p:sp>
        <p:nvSpPr>
          <p:cNvPr id="40" name="TextBox 39"/>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5" name="Content Placeholder 2"/>
          <p:cNvSpPr txBox="1">
            <a:spLocks/>
          </p:cNvSpPr>
          <p:nvPr/>
        </p:nvSpPr>
        <p:spPr>
          <a:xfrm>
            <a:off x="3962400" y="762000"/>
            <a:ext cx="4994476" cy="1295400"/>
          </a:xfrm>
          <a:prstGeom prst="rect">
            <a:avLst/>
          </a:prstGeom>
        </p:spPr>
        <p:txBody>
          <a:bodyPr vert="horz" lIns="91440" tIns="45720" rIns="91440" bIns="45720" rtlCol="0">
            <a:noAutofit/>
          </a:bodyPr>
          <a:lstStyle/>
          <a:p>
            <a:pPr marL="342900" lvl="0" indent="-342900" algn="ctr" defTabSz="914400">
              <a:spcBef>
                <a:spcPts val="2000"/>
              </a:spcBef>
            </a:pPr>
            <a:r>
              <a:rPr lang="en-US" sz="2000" dirty="0"/>
              <a:t>	The second indicator is where people are changing. This change could be social, political, economic, etc. As people encounter problems and stress, the receptivity level increases. On a larger scale when a people group suffers from political upheaval, war, famine, poverty, disease, the receptivity level increases. It is important for the harvesters to move in at the right time. “We need to be energetically at work for the One who sent me here, working while the sun shines. When night falls, the workday is over” (John 9:4, </a:t>
            </a:r>
            <a:r>
              <a:rPr lang="en-US" sz="2000" i="1" dirty="0"/>
              <a:t>The Message</a:t>
            </a:r>
            <a:r>
              <a:rPr lang="en-US" sz="2000" dirty="0"/>
              <a:t>).</a:t>
            </a:r>
            <a:endParaRPr kumimoji="0" lang="en-US" sz="2000" b="0" i="0" u="none" strike="noStrike" kern="1200" cap="none" spc="0" normalizeH="0" baseline="0" noProof="0" dirty="0">
              <a:ln>
                <a:noFill/>
              </a:ln>
              <a:solidFill>
                <a:schemeClr val="accent1"/>
              </a:solidFill>
              <a:effectLst>
                <a:outerShdw blurRad="50800" dist="38100" dir="2700000">
                  <a:srgbClr val="000000">
                    <a:alpha val="43000"/>
                  </a:srgbClr>
                </a:outerShdw>
              </a:effectLst>
              <a:uLnTx/>
              <a:uFillTx/>
              <a:latin typeface="+mn-lt"/>
              <a:ea typeface="+mn-ea"/>
              <a:cs typeface="+mn-cs"/>
            </a:endParaRPr>
          </a:p>
        </p:txBody>
      </p:sp>
      <p:sp>
        <p:nvSpPr>
          <p:cNvPr id="6" name="TextBox 5"/>
          <p:cNvSpPr txBox="1"/>
          <p:nvPr/>
        </p:nvSpPr>
        <p:spPr>
          <a:xfrm>
            <a:off x="4876800" y="-76200"/>
            <a:ext cx="4130683" cy="369332"/>
          </a:xfrm>
          <a:prstGeom prst="rect">
            <a:avLst/>
          </a:prstGeom>
          <a:noFill/>
        </p:spPr>
        <p:txBody>
          <a:bodyPr wrap="none" rtlCol="0">
            <a:spAutoFit/>
          </a:bodyPr>
          <a:lstStyle/>
          <a:p>
            <a:pPr lvl="0"/>
            <a:r>
              <a:rPr lang="en-US" dirty="0"/>
              <a:t>Lesson Fourteen: When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5" grpId="0" build="p"/>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2969</TotalTime>
  <Words>1785</Words>
  <Application>Microsoft Macintosh PowerPoint</Application>
  <PresentationFormat>On-screen Show (4:3)</PresentationFormat>
  <Paragraphs>117</Paragraphs>
  <Slides>18</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18</vt:i4>
      </vt:variant>
    </vt:vector>
  </HeadingPairs>
  <TitlesOfParts>
    <vt:vector size="26" baseType="lpstr">
      <vt:lpstr>Arial</vt:lpstr>
      <vt:lpstr>Book Antiqua</vt:lpstr>
      <vt:lpstr>Calibri</vt:lpstr>
      <vt:lpstr>Courier New</vt:lpstr>
      <vt:lpstr>Impact</vt:lpstr>
      <vt:lpstr>Rockwell</vt:lpstr>
      <vt:lpstr>Wingdings 2</vt:lpstr>
      <vt:lpstr>Habitat</vt:lpstr>
      <vt:lpstr>Evangelism 1</vt:lpstr>
      <vt:lpstr>PowerPoint Presentation</vt:lpstr>
      <vt:lpstr>PowerPoint Presentation</vt:lpstr>
      <vt:lpstr>Farmers can tell you that the principles of harvest have not changed.</vt:lpstr>
      <vt:lpstr>PowerPoint Presentation</vt:lpstr>
      <vt:lpstr>PowerPoint Presentation</vt:lpstr>
      <vt:lpstr>PowerPoint Presentation</vt:lpstr>
      <vt:lpstr>People show they are ready when (Gentle Persuasion):</vt:lpstr>
      <vt:lpstr>PowerPoint Presentation</vt:lpstr>
      <vt:lpstr>PowerPoint Presentation</vt:lpstr>
      <vt:lpstr>At the resistant stage it is important to:</vt:lpstr>
      <vt:lpstr>At the resistant stage it is important to:</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dc:title>
  <dc:creator>Austin</dc:creator>
  <cp:lastModifiedBy>Angie Clark</cp:lastModifiedBy>
  <cp:revision>306</cp:revision>
  <dcterms:created xsi:type="dcterms:W3CDTF">2010-08-07T03:57:21Z</dcterms:created>
  <dcterms:modified xsi:type="dcterms:W3CDTF">2018-02-09T20:55:08Z</dcterms:modified>
</cp:coreProperties>
</file>