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compatMode="1" saveSubsetFonts="1" autoCompressPictures="0">
  <p:sldMasterIdLst>
    <p:sldMasterId id="2147483648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83" r:id="rId10"/>
    <p:sldId id="28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85" r:id="rId19"/>
    <p:sldId id="272" r:id="rId20"/>
    <p:sldId id="286" r:id="rId21"/>
    <p:sldId id="287" r:id="rId22"/>
    <p:sldId id="288" r:id="rId23"/>
    <p:sldId id="276" r:id="rId24"/>
  </p:sldIdLst>
  <p:sldSz cx="9144000" cy="6858000" type="screen4x3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4" autoAdjust="0"/>
    <p:restoredTop sz="94553" autoAdjust="0"/>
  </p:normalViewPr>
  <p:slideViewPr>
    <p:cSldViewPr snapToObjects="1">
      <p:cViewPr varScale="1">
        <p:scale>
          <a:sx n="127" d="100"/>
          <a:sy n="127" d="100"/>
        </p:scale>
        <p:origin x="129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AE9EF16-9C07-004A-8DC3-EE591C1201E1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0967E42-C122-8849-8C87-5D1CB15907E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D7196FE-6DFE-4F47-9346-C09BC285AC1E}" type="datetimeFigureOut">
              <a:rPr lang="en-US"/>
              <a:pPr>
                <a:defRPr/>
              </a:pPr>
              <a:t>2/9/18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080ED4-A605-CD4E-BDA5-CBFF6A18745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4F9D88E-01B1-2641-8937-D5E376DEAA3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C867993B-CDA7-4147-9682-B7630B203EA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2AA3DDB-C406-C448-A852-7C4280ED52C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42F6546-A7EB-6244-9387-FBA46EDECBC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6799615-41A7-1D41-83DA-E436DFFB3CFB}" type="datetimeFigureOut">
              <a:rPr lang="en-US"/>
              <a:pPr>
                <a:defRPr/>
              </a:pPr>
              <a:t>2/9/18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6326C2A6-859A-5143-A98B-4812C094A68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F265EADD-ED62-3D47-B355-905E940D9E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99FFA45-9A5F-6642-8094-F61852507AE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A9264A4-666C-CD44-94C5-8FAA156E372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panose="020F0502020204030204" pitchFamily="34" charset="0"/>
              </a:defRPr>
            </a:lvl1pPr>
          </a:lstStyle>
          <a:p>
            <a:fld id="{3F610967-1C69-2E48-B4C1-6CEAF8A7D5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Slide Image Placeholder 1">
            <a:extLst>
              <a:ext uri="{FF2B5EF4-FFF2-40B4-BE49-F238E27FC236}">
                <a16:creationId xmlns:a16="http://schemas.microsoft.com/office/drawing/2014/main" id="{988C5A02-69C5-DA47-805D-167749F9A4F4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5843" name="Notes Placeholder 2">
            <a:extLst>
              <a:ext uri="{FF2B5EF4-FFF2-40B4-BE49-F238E27FC236}">
                <a16:creationId xmlns:a16="http://schemas.microsoft.com/office/drawing/2014/main" id="{FCEE7286-15EB-3A4D-916F-BCD251AE61B6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altLang="en-US"/>
          </a:p>
        </p:txBody>
      </p:sp>
      <p:sp>
        <p:nvSpPr>
          <p:cNvPr id="35844" name="Slide Number Placeholder 3">
            <a:extLst>
              <a:ext uri="{FF2B5EF4-FFF2-40B4-BE49-F238E27FC236}">
                <a16:creationId xmlns:a16="http://schemas.microsoft.com/office/drawing/2014/main" id="{80DB8F0C-2550-014E-B224-CA5649915DB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fld id="{C961115A-1E1F-8E40-91BE-E01B0C7C3623}" type="slidenum">
              <a:rPr lang="en-US" altLang="en-US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anchor="b"/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2EC7C4-F6FD-9E4F-8E7B-F7D6FF0130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CBEAF9-9E58-4CC8-A6FF-6DD8A58DEEA4}" type="datetimeFigureOut">
              <a:rPr lang="en-US"/>
              <a:pPr>
                <a:defRPr/>
              </a:pPr>
              <a:t>2/9/18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812CE41-2163-9D42-9F21-7DB2D6A6A9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13456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/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/>
          <a:lstStyle>
            <a:lvl1pPr marL="0" indent="0" algn="ctr"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712AD80-BD25-944C-AA04-A801302287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EFA3D1-5B44-DE49-8E50-5D03EC8A2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F044901-9759-7B4B-8B70-944B48749A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5CE89-E300-8E4C-B026-1337FDB9B66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4259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/>
          <a:lstStyle>
            <a:lvl1pPr>
              <a:buNone/>
              <a:defRPr sz="1800"/>
            </a:lvl1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/>
          <a:lstStyle>
            <a:lvl1pPr>
              <a:buNone/>
              <a:defRPr sz="1800"/>
            </a:lvl1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6F786F68-9F53-7A44-8528-20B32F27BEA8}"/>
              </a:ext>
            </a:extLst>
          </p:cNvPr>
          <p:cNvSpPr>
            <a:spLocks noGrp="1"/>
          </p:cNvSpPr>
          <p:nvPr>
            <p:ph type="dt" sz="half" idx="15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D0702A06-AB54-FA4B-B38C-E431538B30A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10" name="Slide Number Placeholder 6">
            <a:extLst>
              <a:ext uri="{FF2B5EF4-FFF2-40B4-BE49-F238E27FC236}">
                <a16:creationId xmlns:a16="http://schemas.microsoft.com/office/drawing/2014/main" id="{05D8E52D-70E6-DA41-BA28-7B8CB4426E6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966913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5F8B7335-FF5B-644E-9F70-5D3864A78AF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757619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364216E-272B-124F-AD1F-72CEC4C708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E9305D-54DC-9B46-BD38-D85C7857BE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2FA503-0BB0-F642-9C63-AA0445420A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C9670D-7671-E34F-BABC-1C95BCEB9EC9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207685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6134A3-D9D8-554A-9649-3CD37A5B21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4CB6138-2D38-104F-A79B-6FD3DDA4C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0163DF-84C4-A649-9909-F995F509A6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7A014C-82D0-6242-850E-ED422CEA4FF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095469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Slide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1122215" y="3200400"/>
            <a:ext cx="8021782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r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0813" y="3833095"/>
            <a:ext cx="4724400" cy="1209964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0813" y="5056909"/>
            <a:ext cx="4724400" cy="706586"/>
          </a:xfrm>
        </p:spPr>
        <p:txBody>
          <a:bodyPr tIns="0" rIns="45720" bIns="0"/>
          <a:lstStyle>
            <a:lvl1pPr marL="0" indent="0" algn="l">
              <a:lnSpc>
                <a:spcPts val="2600"/>
              </a:lnSpc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F9CED96-919F-CB4C-BED2-B9D8B903BD2F}"/>
              </a:ext>
            </a:extLst>
          </p:cNvPr>
          <p:cNvSpPr>
            <a:spLocks noGrp="1"/>
          </p:cNvSpPr>
          <p:nvPr>
            <p:ph type="dt" sz="half" idx="14"/>
          </p:nvPr>
        </p:nvSpPr>
        <p:spPr>
          <a:xfrm>
            <a:off x="457200" y="6299200"/>
            <a:ext cx="1981200" cy="273050"/>
          </a:xfrm>
        </p:spPr>
        <p:txBody>
          <a:bodyPr/>
          <a:lstStyle>
            <a:lvl1pPr algn="l">
              <a:defRPr sz="1100">
                <a:latin typeface="Rockwell" pitchFamily="18" charset="0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F49E56BB-3FD1-574F-8253-D3B140EBE4BC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>
          <a:xfrm>
            <a:off x="3962400" y="6299200"/>
            <a:ext cx="3810000" cy="273050"/>
          </a:xfrm>
        </p:spPr>
        <p:txBody>
          <a:bodyPr/>
          <a:lstStyle>
            <a:lvl1pPr algn="l">
              <a:defRPr smtClean="0"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2F168455-DDB4-AF4B-B34F-6AA96E0EBD5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>
          <a:xfrm>
            <a:off x="8264525" y="6311900"/>
            <a:ext cx="685800" cy="265113"/>
          </a:xfrm>
        </p:spPr>
        <p:txBody>
          <a:bodyPr/>
          <a:lstStyle>
            <a:lvl1pPr>
              <a:defRPr sz="1100">
                <a:solidFill>
                  <a:schemeClr val="tx1"/>
                </a:solidFill>
                <a:latin typeface="Rockwell" panose="02060603020205020403" pitchFamily="18" charset="77"/>
              </a:defRPr>
            </a:lvl1pPr>
          </a:lstStyle>
          <a:p>
            <a:fld id="{EB12BC3D-BA52-5D4E-A8E9-3BA5CDDC2BD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021747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ection with Watermar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7"/>
          <p:cNvSpPr>
            <a:spLocks noGrp="1"/>
          </p:cNvSpPr>
          <p:nvPr>
            <p:ph type="body" sz="quarter" idx="13"/>
          </p:nvPr>
        </p:nvSpPr>
        <p:spPr>
          <a:xfrm>
            <a:off x="712693" y="1689847"/>
            <a:ext cx="8431303" cy="2209800"/>
          </a:xfrm>
        </p:spPr>
        <p:txBody>
          <a:bodyPr wrap="none" lIns="0" tIns="0" rIns="0" bIns="0" anchor="ctr" anchorCtr="0">
            <a:noAutofit/>
          </a:bodyPr>
          <a:lstStyle>
            <a:lvl1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1pPr>
            <a:lvl2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2pPr>
            <a:lvl3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3pPr>
            <a:lvl4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4pPr>
            <a:lvl5pPr marL="0" indent="0" algn="l">
              <a:spcBef>
                <a:spcPts val="0"/>
              </a:spcBef>
              <a:buNone/>
              <a:defRPr sz="1220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latin typeface="Impact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196353"/>
            <a:ext cx="5334000" cy="1362075"/>
          </a:xfrm>
        </p:spPr>
        <p:txBody>
          <a:bodyPr lIns="45720" tIns="0" rIns="45720" bIns="0" anchor="b"/>
          <a:lstStyle>
            <a:lvl1pPr algn="l">
              <a:lnSpc>
                <a:spcPts val="5000"/>
              </a:lnSpc>
              <a:defRPr sz="4600" b="1" cap="none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3560618"/>
            <a:ext cx="5334000" cy="983087"/>
          </a:xfrm>
        </p:spPr>
        <p:txBody>
          <a:bodyPr tIns="0" rIns="45720" bIns="0" anchor="t" anchorCtr="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9A09370-D808-8C46-B1AC-765994726A58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92BB7CF-9EC1-C947-B6F1-48F809474BF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E9F8A87A-3C32-CE4B-BF2A-114F11C90DCA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fld id="{16C11265-0D89-3640-8F63-66B5453DF8A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147797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68767E-CE97-394B-95BD-88C09E53C4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3B7D32-09FC-CD46-B624-79FA7409DF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B61DEB1-1E73-5446-83CA-2CB738AC90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CB0FB9-8D88-E440-802E-E219867BA583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0136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/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/>
          <a:lstStyle>
            <a:lvl1pPr>
              <a:buNone/>
              <a:defRPr sz="1800"/>
            </a:lvl1pPr>
          </a:lstStyle>
          <a:p>
            <a:pPr lvl="0"/>
            <a:r>
              <a:rPr lang="en-US" noProof="0"/>
              <a:t>Click icon to add picture</a:t>
            </a:r>
            <a:endParaRPr noProof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A52DAEC5-2AA8-A848-9153-C5C372E0C8F7}"/>
              </a:ext>
            </a:extLst>
          </p:cNvPr>
          <p:cNvSpPr>
            <a:spLocks noGrp="1"/>
          </p:cNvSpPr>
          <p:nvPr>
            <p:ph type="dt" sz="half" idx="13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5696FE9-E1A5-8641-9D69-3AC593086761}"/>
              </a:ext>
            </a:extLst>
          </p:cNvPr>
          <p:cNvSpPr>
            <a:spLocks noGrp="1"/>
          </p:cNvSpPr>
          <p:nvPr>
            <p:ph type="ftr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</p:spTree>
    <p:extLst>
      <p:ext uri="{BB962C8B-B14F-4D97-AF65-F5344CB8AC3E}">
        <p14:creationId xmlns:p14="http://schemas.microsoft.com/office/powerpoint/2010/main" val="165156825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anchor="b"/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E09B57-8E14-FD4A-B5EE-35727D5FEB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74CBEAF9-9E58-4CC8-A6FF-6DD8A58DEEA4}" type="datetimeFigureOut">
              <a:rPr lang="en-US"/>
              <a:pPr>
                <a:defRPr/>
              </a:pPr>
              <a:t>2/9/18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CF80C11-34A3-AF4F-AF28-4C9D8F22FB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CA9176-182A-3246-92F0-1588B15A0F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3923F0-FE55-4B45-8172-F232992D25C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218615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D7424CA-9E06-E54B-95EE-C0E656A9A2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27E72D2C-1479-B14B-8FE8-955ABEA36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5B697E6-2F81-8F4B-AAB6-722D1DD758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827AC6-8C3B-BC44-A94C-3699F6D9598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29575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9A9C348A-55A5-AB4A-A40B-96D3E0C395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E955F72C-9F5E-734F-BA0B-637BC4E3FA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AD22D206-DD03-B243-83F1-38374AF282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D1E6CC-1ACF-DD48-BDF4-FD7D052C854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412397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1EA1B2F-E05A-2442-A63A-BFC4516E11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F5B478FB-B421-8E4F-8AEF-2B4EB67D27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75D76C89-909B-0845-B890-31CF31B252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874396-3D81-0F41-ADEC-699A2E7209D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897208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58AE09-2D02-DE4C-9C59-99F8FEFF7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E679F02F-E613-2A4D-8576-029EA18F00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B54CF8-0008-3D4A-A693-7C1A8186C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D07A886-C3C1-F74E-BDE6-25408B99CF1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99006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F51863-7A0E-524A-B553-E7450F84ED4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endParaRPr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9586B66-72AF-3D4F-8748-F321D55FF3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 smtClean="0"/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F5BC34-5745-3343-B046-B6B3A2AFDB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966913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E92183F-9591-D348-A174-7825F2AEA87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589554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A1CEB30-4A49-1143-8AB0-A4767F55EA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175" y="79375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A0F04E-052A-9047-A784-B964107934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5175" y="2070100"/>
            <a:ext cx="7612063" cy="41830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8DAFA2D-B42C-E04F-884D-9F1A003ACAB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947980-1739-BF47-A1FB-DE4BB16A521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445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bg1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t>
              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CF3D1F-CEF0-DD4F-B197-E3D36BE16C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bg1"/>
                </a:solidFill>
                <a:latin typeface="Book Antiqua" panose="02040602050305030304" pitchFamily="18" charset="0"/>
              </a:defRPr>
            </a:lvl1pPr>
          </a:lstStyle>
          <a:p>
            <a:fld id="{3B35841D-AFB2-2845-9C1D-28A08E72C1D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73" r:id="rId2"/>
    <p:sldLayoutId id="2147483680" r:id="rId3"/>
    <p:sldLayoutId id="2147483681" r:id="rId4"/>
    <p:sldLayoutId id="2147483674" r:id="rId5"/>
    <p:sldLayoutId id="2147483675" r:id="rId6"/>
    <p:sldLayoutId id="2147483676" r:id="rId7"/>
    <p:sldLayoutId id="2147483682" r:id="rId8"/>
    <p:sldLayoutId id="2147483683" r:id="rId9"/>
    <p:sldLayoutId id="2147483684" r:id="rId10"/>
    <p:sldLayoutId id="2147483685" r:id="rId11"/>
    <p:sldLayoutId id="2147483677" r:id="rId12"/>
    <p:sldLayoutId id="2147483686" r:id="rId13"/>
    <p:sldLayoutId id="2147483687" r:id="rId14"/>
    <p:sldLayoutId id="2147483678" r:id="rId15"/>
  </p:sldLayoutIdLst>
  <p:txStyles>
    <p:titleStyle>
      <a:lvl1pPr algn="ctr" rtl="0" fontAlgn="base">
        <a:spcBef>
          <a:spcPct val="0"/>
        </a:spcBef>
        <a:spcAft>
          <a:spcPct val="0"/>
        </a:spcAft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800">
          <a:solidFill>
            <a:schemeClr val="tx2"/>
          </a:solidFill>
          <a:latin typeface="Book Antiqua" panose="02040602050305030304" pitchFamily="18" charset="0"/>
        </a:defRPr>
      </a:lvl9pPr>
    </p:titleStyle>
    <p:bodyStyle>
      <a:lvl1pPr marL="342900" indent="-342900" algn="l" rtl="0" fontAlgn="base">
        <a:spcBef>
          <a:spcPts val="2000"/>
        </a:spcBef>
        <a:spcAft>
          <a:spcPct val="0"/>
        </a:spcAft>
        <a:buFont typeface="Wingdings 2" pitchFamily="2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rtl="0" fontAlgn="base">
        <a:spcBef>
          <a:spcPts val="600"/>
        </a:spcBef>
        <a:spcAft>
          <a:spcPct val="0"/>
        </a:spcAft>
        <a:buFont typeface="Wingdings 2" pitchFamily="2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rtl="0" fontAlgn="base">
        <a:spcBef>
          <a:spcPts val="600"/>
        </a:spcBef>
        <a:spcAft>
          <a:spcPct val="0"/>
        </a:spcAft>
        <a:buFont typeface="Wingdings 2" pitchFamily="2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rtl="0" fontAlgn="base">
        <a:spcBef>
          <a:spcPts val="600"/>
        </a:spcBef>
        <a:spcAft>
          <a:spcPct val="0"/>
        </a:spcAft>
        <a:buFont typeface="Wingdings 2" pitchFamily="2" charset="2"/>
        <a:buChar char=""/>
        <a:defRPr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rtl="0" fontAlgn="base">
        <a:spcBef>
          <a:spcPts val="600"/>
        </a:spcBef>
        <a:spcAft>
          <a:spcPct val="0"/>
        </a:spcAft>
        <a:buFont typeface="Wingdings 2" pitchFamily="2" charset="2"/>
        <a:buChar char=""/>
        <a:defRPr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BA4469-6581-4E44-A395-8A93B0B0FF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862263" y="3657600"/>
            <a:ext cx="7196137" cy="14700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7200" dirty="0">
                <a:solidFill>
                  <a:srgbClr val="0F3423"/>
                </a:solidFill>
              </a:rPr>
              <a:t>Evangelism 1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946AC10-49B0-7644-ABB8-2A782160C61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648200" y="5410200"/>
            <a:ext cx="2743200" cy="987425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2000" dirty="0">
                <a:solidFill>
                  <a:srgbClr val="0F3423"/>
                </a:solidFill>
              </a:rPr>
              <a:t>James G. </a:t>
            </a:r>
            <a:r>
              <a:rPr lang="en-US" sz="2000" dirty="0" err="1">
                <a:solidFill>
                  <a:srgbClr val="0F3423"/>
                </a:solidFill>
              </a:rPr>
              <a:t>Poitras</a:t>
            </a:r>
            <a:endParaRPr lang="en-US" sz="2000" dirty="0">
              <a:solidFill>
                <a:srgbClr val="0F3423"/>
              </a:solidFill>
            </a:endParaRPr>
          </a:p>
        </p:txBody>
      </p:sp>
      <p:sp>
        <p:nvSpPr>
          <p:cNvPr id="11268" name="Subtitle 2">
            <a:extLst>
              <a:ext uri="{FF2B5EF4-FFF2-40B4-BE49-F238E27FC236}">
                <a16:creationId xmlns:a16="http://schemas.microsoft.com/office/drawing/2014/main" id="{8FCE84FB-A580-3447-ADB1-489D106F60FC}"/>
              </a:ext>
            </a:extLst>
          </p:cNvPr>
          <p:cNvSpPr txBox="1">
            <a:spLocks/>
          </p:cNvSpPr>
          <p:nvPr/>
        </p:nvSpPr>
        <p:spPr bwMode="auto">
          <a:xfrm>
            <a:off x="3886200" y="5160963"/>
            <a:ext cx="4724400" cy="70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tIns="0" rIns="45720" bIns="0"/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defTabSz="914400">
              <a:lnSpc>
                <a:spcPts val="2600"/>
              </a:lnSpc>
              <a:spcBef>
                <a:spcPts val="2000"/>
              </a:spcBef>
              <a:buSzPct val="90000"/>
            </a:pPr>
            <a:r>
              <a:rPr lang="en-US" altLang="en-US" sz="2200"/>
              <a:t>Lesson One: Evangelism &amp; Farming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FAF758A4-A8D7-7348-9BC8-25F3E86065DF}"/>
              </a:ext>
            </a:extLst>
          </p:cNvPr>
          <p:cNvSpPr txBox="1">
            <a:spLocks/>
          </p:cNvSpPr>
          <p:nvPr/>
        </p:nvSpPr>
        <p:spPr>
          <a:xfrm>
            <a:off x="533400" y="914400"/>
            <a:ext cx="7924800" cy="1209675"/>
          </a:xfrm>
          <a:prstGeom prst="rect">
            <a:avLst/>
          </a:prstGeom>
        </p:spPr>
        <p:txBody>
          <a:bodyPr lIns="45720" tIns="0" rIns="45720" bIns="0" anchor="b"/>
          <a:lstStyle/>
          <a:p>
            <a:pPr defTabSz="914400" fontAlgn="auto">
              <a:lnSpc>
                <a:spcPts val="5000"/>
              </a:lnSpc>
              <a:spcAft>
                <a:spcPts val="0"/>
              </a:spcAft>
              <a:defRPr/>
            </a:pPr>
            <a:r>
              <a:rPr lang="en-US" sz="7200" dirty="0">
                <a:latin typeface="Impact"/>
                <a:ea typeface="+mj-ea"/>
                <a:cs typeface="Impact"/>
              </a:rPr>
              <a:t>Global University of</a:t>
            </a:r>
          </a:p>
          <a:p>
            <a:pPr defTabSz="914400" fontAlgn="auto">
              <a:lnSpc>
                <a:spcPts val="5000"/>
              </a:lnSpc>
              <a:spcAft>
                <a:spcPts val="0"/>
              </a:spcAft>
              <a:defRPr/>
            </a:pPr>
            <a:endParaRPr lang="en-US" sz="7200" dirty="0">
              <a:latin typeface="Impact"/>
              <a:ea typeface="+mj-ea"/>
              <a:cs typeface="Impact"/>
            </a:endParaRPr>
          </a:p>
          <a:p>
            <a:pPr defTabSz="914400" fontAlgn="auto">
              <a:lnSpc>
                <a:spcPts val="5000"/>
              </a:lnSpc>
              <a:spcAft>
                <a:spcPts val="0"/>
              </a:spcAft>
              <a:defRPr/>
            </a:pPr>
            <a:r>
              <a:rPr lang="en-US" sz="7200" dirty="0">
                <a:latin typeface="Impact"/>
                <a:ea typeface="+mj-ea"/>
                <a:cs typeface="Impact"/>
              </a:rPr>
              <a:t> Theological Studies</a:t>
            </a:r>
          </a:p>
        </p:txBody>
      </p:sp>
      <p:sp>
        <p:nvSpPr>
          <p:cNvPr id="9" name="Text Placeholder 3">
            <a:extLst>
              <a:ext uri="{FF2B5EF4-FFF2-40B4-BE49-F238E27FC236}">
                <a16:creationId xmlns:a16="http://schemas.microsoft.com/office/drawing/2014/main" id="{50928E3A-4974-F344-AE46-574A05AB9FA7}"/>
              </a:ext>
            </a:extLst>
          </p:cNvPr>
          <p:cNvSpPr txBox="1">
            <a:spLocks/>
          </p:cNvSpPr>
          <p:nvPr/>
        </p:nvSpPr>
        <p:spPr>
          <a:xfrm>
            <a:off x="1122215" y="3200400"/>
            <a:ext cx="8021782" cy="2209800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pPr algn="r" defTabSz="914400" fontAlgn="auto">
              <a:spcBef>
                <a:spcPts val="0"/>
              </a:spcBef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12200" dirty="0">
                <a:gradFill>
                  <a:gsLst>
                    <a:gs pos="0">
                      <a:schemeClr val="tx1">
                        <a:alpha val="10000"/>
                      </a:schemeClr>
                    </a:gs>
                    <a:gs pos="100000">
                      <a:schemeClr val="tx1">
                        <a:alpha val="10000"/>
                      </a:schemeClr>
                    </a:gs>
                  </a:gsLst>
                  <a:lin ang="5400000" scaled="0"/>
                </a:gra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Impact" pitchFamily="34" charset="0"/>
                <a:cs typeface="+mn-cs"/>
              </a:rPr>
              <a:t>Evangelism</a:t>
            </a:r>
          </a:p>
        </p:txBody>
      </p:sp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04BEAA5-D2DF-B245-A151-BAFCF367DF5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90600" y="3581400"/>
            <a:ext cx="7313613" cy="2195513"/>
          </a:xfrm>
        </p:spPr>
        <p:txBody>
          <a:bodyPr wrap="square">
            <a:spAutoFit/>
          </a:bodyPr>
          <a:lstStyle/>
          <a:p>
            <a:pPr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6000" dirty="0">
                <a:solidFill>
                  <a:srgbClr val="000000"/>
                </a:solidFill>
                <a:latin typeface="Impact"/>
                <a:cs typeface="Impact"/>
              </a:rPr>
              <a:t>The land is ours! </a:t>
            </a:r>
          </a:p>
          <a:p>
            <a:pPr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6000" dirty="0">
                <a:solidFill>
                  <a:srgbClr val="000000"/>
                </a:solidFill>
                <a:latin typeface="Impact"/>
                <a:cs typeface="Impact"/>
              </a:rPr>
              <a:t>We must possess it.</a:t>
            </a:r>
            <a:endParaRPr lang="en-US" sz="6000" dirty="0">
              <a:latin typeface="Impact"/>
              <a:cs typeface="Impact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38F5C6-BBE8-914E-8AEB-C836306678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138" y="762000"/>
            <a:ext cx="73136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/>
            <a:r>
              <a:rPr lang="en-US" altLang="en-US" sz="36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As evangelists we have been given the land—</a:t>
            </a:r>
            <a:endParaRPr lang="en-US" altLang="en-US" sz="2800"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9D5BAB-DED1-7D4F-B950-DB26C420EA7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73138" y="2006600"/>
            <a:ext cx="73136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/>
            <a:r>
              <a:rPr lang="en-US" altLang="en-US" sz="32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our village, community, or city. </a:t>
            </a:r>
            <a:endParaRPr lang="en-US" altLang="en-US" sz="2400"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B3D851D-C5C9-7747-80FC-9AAB80A579FF}"/>
              </a:ext>
            </a:extLst>
          </p:cNvPr>
          <p:cNvSpPr/>
          <p:nvPr/>
        </p:nvSpPr>
        <p:spPr>
          <a:xfrm>
            <a:off x="457200" y="3276600"/>
            <a:ext cx="8229600" cy="31242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0486" name="TextBox 7">
            <a:extLst>
              <a:ext uri="{FF2B5EF4-FFF2-40B4-BE49-F238E27FC236}">
                <a16:creationId xmlns:a16="http://schemas.microsoft.com/office/drawing/2014/main" id="{EAAE677D-B411-0141-8AE5-48BDE08C2C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0487" name="TextBox 8">
            <a:extLst>
              <a:ext uri="{FF2B5EF4-FFF2-40B4-BE49-F238E27FC236}">
                <a16:creationId xmlns:a16="http://schemas.microsoft.com/office/drawing/2014/main" id="{D6EAC9E6-680A-F740-91BD-42A780E7515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900" decel="100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5" grpId="0"/>
      <p:bldP spid="6" grpId="0"/>
      <p:bldP spid="7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84F998-8612-4345-9BC6-34B099651C00}"/>
              </a:ext>
            </a:extLst>
          </p:cNvPr>
          <p:cNvSpPr>
            <a:spLocks noGrp="1"/>
          </p:cNvSpPr>
          <p:nvPr>
            <p:ph idx="4294967295"/>
          </p:nvPr>
        </p:nvSpPr>
        <p:spPr bwMode="auto">
          <a:xfrm>
            <a:off x="457200" y="838200"/>
            <a:ext cx="8153400" cy="12954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Wingdings 2" pitchFamily="2" charset="2"/>
              <a:buNone/>
            </a:pPr>
            <a:r>
              <a:rPr lang="en-US" altLang="en-US" sz="3600">
                <a:solidFill>
                  <a:srgbClr val="000000"/>
                </a:solidFill>
                <a:effectLst/>
                <a:ea typeface="Helvetica" pitchFamily="2" charset="0"/>
                <a:cs typeface="Helvetica" pitchFamily="2" charset="0"/>
              </a:rPr>
              <a:t>Jesus ministered to an agriculturally oriented society. </a:t>
            </a:r>
            <a:endParaRPr lang="en-US" altLang="en-US" sz="4000">
              <a:solidFill>
                <a:srgbClr val="000000"/>
              </a:solidFill>
              <a:effectLst/>
              <a:ea typeface="Helvetica" pitchFamily="2" charset="0"/>
              <a:cs typeface="Helvetica" pitchFamily="2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45BF56F-CA70-A849-B8DA-A503179AB2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325688"/>
            <a:ext cx="8153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6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Most citizens were rural people.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368F548-F0C7-034E-BAAD-BE338B2240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429000"/>
            <a:ext cx="8153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6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Even those who lived in cities kept farms outside of the city walls. 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8521A2B-8AE8-8F4B-916D-FA632D920AE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5068888"/>
            <a:ext cx="81534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6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They knew what it meant to work the land.</a:t>
            </a:r>
            <a:endParaRPr lang="en-US" altLang="en-US" sz="4400">
              <a:solidFill>
                <a:srgbClr val="000000"/>
              </a:solidFill>
              <a:ea typeface="Helvetica" pitchFamily="2" charset="0"/>
              <a:cs typeface="Helvetica" pitchFamily="2" charset="0"/>
            </a:endParaRPr>
          </a:p>
        </p:txBody>
      </p:sp>
      <p:sp>
        <p:nvSpPr>
          <p:cNvPr id="21510" name="TextBox 7">
            <a:extLst>
              <a:ext uri="{FF2B5EF4-FFF2-40B4-BE49-F238E27FC236}">
                <a16:creationId xmlns:a16="http://schemas.microsoft.com/office/drawing/2014/main" id="{22406F26-4597-094F-9913-1CD0257DD5E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1511" name="TextBox 8">
            <a:extLst>
              <a:ext uri="{FF2B5EF4-FFF2-40B4-BE49-F238E27FC236}">
                <a16:creationId xmlns:a16="http://schemas.microsoft.com/office/drawing/2014/main" id="{DCD00E76-CB1D-554D-8101-E61834AC53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8BE5DEE-6593-8C4A-85E5-C2284525E73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903413"/>
            <a:ext cx="82296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The essentials of life came from the land including food, clothing, and shelter. Daily life revolved around the needs of the land. </a:t>
            </a:r>
            <a:endParaRPr lang="en-US" altLang="en-US" sz="2800"/>
          </a:p>
          <a:p>
            <a:r>
              <a:rPr lang="en-US" altLang="en-US" sz="24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 </a:t>
            </a:r>
            <a:endParaRPr lang="en-US" alt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0864A7C-B877-A84C-BBAD-D781551E89B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876800"/>
            <a:ext cx="82296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2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The daily life of the church revolves around our first priority, reaching the unreached.</a:t>
            </a:r>
          </a:p>
        </p:txBody>
      </p:sp>
      <p:grpSp>
        <p:nvGrpSpPr>
          <p:cNvPr id="2" name="Group 13">
            <a:extLst>
              <a:ext uri="{FF2B5EF4-FFF2-40B4-BE49-F238E27FC236}">
                <a16:creationId xmlns:a16="http://schemas.microsoft.com/office/drawing/2014/main" id="{964E7918-1EE8-C245-B21E-BB67B10DBE89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810000"/>
            <a:ext cx="8229600" cy="457200"/>
            <a:chOff x="457200" y="3810000"/>
            <a:chExt cx="8229600" cy="457200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2269BE2-A25F-F148-888C-A0ED36DA447F}"/>
                </a:ext>
              </a:extLst>
            </p:cNvPr>
            <p:cNvCxnSpPr/>
            <p:nvPr/>
          </p:nvCxnSpPr>
          <p:spPr>
            <a:xfrm>
              <a:off x="457200" y="4037013"/>
              <a:ext cx="8229600" cy="1587"/>
            </a:xfrm>
            <a:prstGeom prst="line">
              <a:avLst/>
            </a:prstGeom>
            <a:ln w="28575" cmpd="sng">
              <a:headEnd type="non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F931C2A-02B8-0045-9281-84F9BF0BAEFC}"/>
                </a:ext>
              </a:extLst>
            </p:cNvPr>
            <p:cNvCxnSpPr/>
            <p:nvPr/>
          </p:nvCxnSpPr>
          <p:spPr>
            <a:xfrm flipV="1">
              <a:off x="4267200" y="38100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6567417-B278-6641-9B48-C8E616C81490}"/>
                </a:ext>
              </a:extLst>
            </p:cNvPr>
            <p:cNvCxnSpPr/>
            <p:nvPr/>
          </p:nvCxnSpPr>
          <p:spPr>
            <a:xfrm flipV="1">
              <a:off x="4495800" y="3886200"/>
              <a:ext cx="533400" cy="3810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EA262E09-E16E-0E45-A5FD-4282553DD5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Life depended on what could be grown</a:t>
            </a:r>
          </a:p>
        </p:txBody>
      </p:sp>
      <p:sp>
        <p:nvSpPr>
          <p:cNvPr id="22534" name="TextBox 8">
            <a:extLst>
              <a:ext uri="{FF2B5EF4-FFF2-40B4-BE49-F238E27FC236}">
                <a16:creationId xmlns:a16="http://schemas.microsoft.com/office/drawing/2014/main" id="{A2AF1548-DF95-E74E-9B0E-97E7473F014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2535" name="TextBox 10">
            <a:extLst>
              <a:ext uri="{FF2B5EF4-FFF2-40B4-BE49-F238E27FC236}">
                <a16:creationId xmlns:a16="http://schemas.microsoft.com/office/drawing/2014/main" id="{28690086-3724-1645-9811-5228288365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7D0F9E0-3FAE-5849-A8F4-9A2BA2B5276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375" y="2170113"/>
            <a:ext cx="78708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We have the Bible, and it has the answer for </a:t>
            </a:r>
            <a:r>
              <a:rPr lang="en-US" altLang="en-US" sz="2800" i="1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every</a:t>
            </a:r>
            <a:r>
              <a:rPr lang="en-US" altLang="en-US" sz="28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 question. </a:t>
            </a:r>
            <a:endParaRPr lang="en-US" altLang="en-US" sz="200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CF71537-AD56-A647-BFE8-FE2BA5FF920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87375" y="4586288"/>
            <a:ext cx="7870825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/>
            <a:r>
              <a:rPr lang="en-US" altLang="en-US" sz="28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The old-time religion found in God’s Word still works in reaping a harvest.</a:t>
            </a:r>
            <a:endParaRPr lang="en-US" altLang="en-US" sz="2000"/>
          </a:p>
        </p:txBody>
      </p:sp>
      <p:grpSp>
        <p:nvGrpSpPr>
          <p:cNvPr id="2" name="Group 9">
            <a:extLst>
              <a:ext uri="{FF2B5EF4-FFF2-40B4-BE49-F238E27FC236}">
                <a16:creationId xmlns:a16="http://schemas.microsoft.com/office/drawing/2014/main" id="{4CA67BD3-1D99-C945-8F36-1DD2FA358B75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657600"/>
            <a:ext cx="8229600" cy="846138"/>
            <a:chOff x="457200" y="3657600"/>
            <a:chExt cx="8229600" cy="845403"/>
          </a:xfrm>
        </p:grpSpPr>
        <p:sp>
          <p:nvSpPr>
            <p:cNvPr id="23560" name="Rectangle 5">
              <a:extLst>
                <a:ext uri="{FF2B5EF4-FFF2-40B4-BE49-F238E27FC236}">
                  <a16:creationId xmlns:a16="http://schemas.microsoft.com/office/drawing/2014/main" id="{E2F5C1B6-696D-3D4C-AEA8-970B7E340A9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7373" y="3783687"/>
              <a:ext cx="7870825" cy="523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9pPr>
            </a:lstStyle>
            <a:p>
              <a:pPr algn="ctr"/>
              <a:r>
                <a:rPr lang="en-US" altLang="en-US" sz="2800">
                  <a:solidFill>
                    <a:srgbClr val="000000"/>
                  </a:solidFill>
                  <a:ea typeface="Helvetica" pitchFamily="2" charset="0"/>
                  <a:cs typeface="Helvetica" pitchFamily="2" charset="0"/>
                </a:rPr>
                <a:t>Old methods of farming will always work. </a:t>
              </a:r>
              <a:endParaRPr lang="en-US" altLang="en-US" sz="2000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F9389708-84C0-4B4B-8C49-D8DBC4B654B8}"/>
                </a:ext>
              </a:extLst>
            </p:cNvPr>
            <p:cNvSpPr/>
            <p:nvPr/>
          </p:nvSpPr>
          <p:spPr>
            <a:xfrm>
              <a:off x="457200" y="3657600"/>
              <a:ext cx="8229600" cy="845403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1" name="Title 10">
            <a:extLst>
              <a:ext uri="{FF2B5EF4-FFF2-40B4-BE49-F238E27FC236}">
                <a16:creationId xmlns:a16="http://schemas.microsoft.com/office/drawing/2014/main" id="{D3E70622-3720-9644-9183-765975B8ED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W</a:t>
            </a:r>
            <a:r>
              <a:rPr lang="en-US" cap="small" dirty="0"/>
              <a:t>e have everything it takes to reach them</a:t>
            </a:r>
            <a:endParaRPr lang="en-US" dirty="0"/>
          </a:p>
        </p:txBody>
      </p:sp>
      <p:sp>
        <p:nvSpPr>
          <p:cNvPr id="23558" name="TextBox 7">
            <a:extLst>
              <a:ext uri="{FF2B5EF4-FFF2-40B4-BE49-F238E27FC236}">
                <a16:creationId xmlns:a16="http://schemas.microsoft.com/office/drawing/2014/main" id="{BAC4BE6A-C21D-9341-A32C-B03817B9A35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3559" name="TextBox 11">
            <a:extLst>
              <a:ext uri="{FF2B5EF4-FFF2-40B4-BE49-F238E27FC236}">
                <a16:creationId xmlns:a16="http://schemas.microsoft.com/office/drawing/2014/main" id="{E648E2A2-AB03-5E49-878B-EA0E003CDF3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2956505-7838-3E40-828F-C14752679DB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0" y="457200"/>
            <a:ext cx="8153400" cy="8683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cap="small" dirty="0"/>
              <a:t>Farming is important to survival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517F68-ACEC-7C41-96BD-CC82A10BB3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4400" y="1752600"/>
            <a:ext cx="7313613" cy="1465263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Courier New"/>
              <a:buChar char="o"/>
              <a:defRPr/>
            </a:pPr>
            <a:r>
              <a:rPr lang="en-US" sz="3200" dirty="0"/>
              <a:t>Farmers make up forty-eight percent of the world’s labor force.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6578C52-F1C8-FF43-BB73-B994D7F4BE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19600"/>
            <a:ext cx="7313613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4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“Despite the expansion of commerce and industry and the importance of these activities to the economy, most Africans remain farmers and herders.” (Encarta Encyclopedia 2000 CDROM)</a:t>
            </a:r>
            <a:endParaRPr lang="en-US" altLang="en-US" sz="4000"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12BCAEF-54E2-2846-BE21-3D26167E501F}"/>
              </a:ext>
            </a:extLst>
          </p:cNvPr>
          <p:cNvSpPr/>
          <p:nvPr/>
        </p:nvSpPr>
        <p:spPr>
          <a:xfrm>
            <a:off x="914400" y="3048000"/>
            <a:ext cx="731361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marL="463550" indent="-463550" defTabSz="914400" fontAlgn="auto">
              <a:spcBef>
                <a:spcPts val="2000"/>
              </a:spcBef>
              <a:spcAft>
                <a:spcPts val="0"/>
              </a:spcAft>
              <a:buSzPct val="90000"/>
              <a:buFont typeface="Courier New"/>
              <a:buChar char="o"/>
              <a:defRPr/>
            </a:pPr>
            <a:r>
              <a:rPr lang="en-US" sz="32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Sixty percent of Africans farm, and sixty-one percent of Asians.</a:t>
            </a:r>
          </a:p>
        </p:txBody>
      </p:sp>
      <p:sp>
        <p:nvSpPr>
          <p:cNvPr id="24582" name="TextBox 6">
            <a:extLst>
              <a:ext uri="{FF2B5EF4-FFF2-40B4-BE49-F238E27FC236}">
                <a16:creationId xmlns:a16="http://schemas.microsoft.com/office/drawing/2014/main" id="{A4607681-27DD-2242-A86F-EFB1997B85F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4583" name="TextBox 8">
            <a:extLst>
              <a:ext uri="{FF2B5EF4-FFF2-40B4-BE49-F238E27FC236}">
                <a16:creationId xmlns:a16="http://schemas.microsoft.com/office/drawing/2014/main" id="{A982B882-CE5B-7248-A1E7-B3C045BF8AB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9BFCD2-C8FE-D340-AA3C-13F00BFF2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09600" y="2084388"/>
            <a:ext cx="3249613" cy="3935412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3200" dirty="0">
                <a:solidFill>
                  <a:srgbClr val="000000"/>
                </a:solidFill>
                <a:effectLst/>
                <a:cs typeface="Helvetica"/>
              </a:rPr>
              <a:t>With a harvest of souls the church will not only survive, but its future will be secured.</a:t>
            </a:r>
            <a:endParaRPr lang="en-US" dirty="0">
              <a:effectLst/>
              <a:cs typeface="Helvetic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7F135C1-50B6-A64F-82EC-07265A75747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43400" y="2514600"/>
            <a:ext cx="4614863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/>
            <a:r>
              <a:rPr lang="en-US" altLang="en-US" sz="32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Through farming, food is provided for the population so that life goes on. </a:t>
            </a:r>
            <a:endParaRPr lang="en-US" altLang="en-US" sz="2400"/>
          </a:p>
        </p:txBody>
      </p:sp>
      <p:sp>
        <p:nvSpPr>
          <p:cNvPr id="25604" name="TextBox 4">
            <a:extLst>
              <a:ext uri="{FF2B5EF4-FFF2-40B4-BE49-F238E27FC236}">
                <a16:creationId xmlns:a16="http://schemas.microsoft.com/office/drawing/2014/main" id="{2120CEDE-1044-1F4A-B797-0E688881D3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5605" name="TextBox 5">
            <a:extLst>
              <a:ext uri="{FF2B5EF4-FFF2-40B4-BE49-F238E27FC236}">
                <a16:creationId xmlns:a16="http://schemas.microsoft.com/office/drawing/2014/main" id="{646BE406-242B-A943-B9E2-F1B6003B0A0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A6556EEC-EACD-F74E-8BE0-416CA56120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7313613" cy="8683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Farming in the Early Days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F06F4B6-ECC5-F544-8DC3-F887FC70ED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9600" y="2573338"/>
            <a:ext cx="7313613" cy="1389062"/>
          </a:xfrm>
        </p:spPr>
        <p:txBody>
          <a:bodyPr/>
          <a:lstStyle/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3200" dirty="0"/>
              <a:t>Farming was a cooperative effort.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55B8805-1E60-3448-B276-26F52415FB81}"/>
              </a:ext>
            </a:extLst>
          </p:cNvPr>
          <p:cNvSpPr/>
          <p:nvPr/>
        </p:nvSpPr>
        <p:spPr>
          <a:xfrm>
            <a:off x="609600" y="4027488"/>
            <a:ext cx="6705600" cy="1077912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solidFill>
                  <a:srgbClr val="FFFFFF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rPr>
              <a:t>Oxen and a plow were passed from one field to another.</a:t>
            </a:r>
            <a:endParaRPr lang="en-US" sz="2400" dirty="0">
              <a:solidFill>
                <a:srgbClr val="FFFFFF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+mn-lt"/>
              <a:cs typeface="+mn-cs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D8F995BD-029D-774F-8043-A833DE51C8DF}"/>
              </a:ext>
            </a:extLst>
          </p:cNvPr>
          <p:cNvCxnSpPr/>
          <p:nvPr/>
        </p:nvCxnSpPr>
        <p:spPr>
          <a:xfrm>
            <a:off x="457200" y="1400175"/>
            <a:ext cx="8229600" cy="1588"/>
          </a:xfrm>
          <a:prstGeom prst="line">
            <a:avLst/>
          </a:prstGeom>
          <a:ln w="28575" cmpd="sng"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8AA8D80-59F7-6D44-8ECE-B8190B8B06A1}"/>
              </a:ext>
            </a:extLst>
          </p:cNvPr>
          <p:cNvCxnSpPr/>
          <p:nvPr/>
        </p:nvCxnSpPr>
        <p:spPr>
          <a:xfrm flipV="1">
            <a:off x="4267200" y="1173163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610A5918-9269-0E4D-A0FB-2099350A49B6}"/>
              </a:ext>
            </a:extLst>
          </p:cNvPr>
          <p:cNvCxnSpPr/>
          <p:nvPr/>
        </p:nvCxnSpPr>
        <p:spPr>
          <a:xfrm flipV="1">
            <a:off x="4495800" y="1249363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632" name="TextBox 9">
            <a:extLst>
              <a:ext uri="{FF2B5EF4-FFF2-40B4-BE49-F238E27FC236}">
                <a16:creationId xmlns:a16="http://schemas.microsoft.com/office/drawing/2014/main" id="{29EBE256-BFF6-6544-B3DC-A189AB398BE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6633" name="TextBox 10">
            <a:extLst>
              <a:ext uri="{FF2B5EF4-FFF2-40B4-BE49-F238E27FC236}">
                <a16:creationId xmlns:a16="http://schemas.microsoft.com/office/drawing/2014/main" id="{BF9304BB-7E97-1941-890A-6624DBB12F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0EBE9EB1-F962-8F4D-B8CF-B005C97826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7313613" cy="86836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/>
              <a:t>Four Major Feasts</a:t>
            </a:r>
          </a:p>
        </p:txBody>
      </p:sp>
      <p:grpSp>
        <p:nvGrpSpPr>
          <p:cNvPr id="2" name="Group 11">
            <a:extLst>
              <a:ext uri="{FF2B5EF4-FFF2-40B4-BE49-F238E27FC236}">
                <a16:creationId xmlns:a16="http://schemas.microsoft.com/office/drawing/2014/main" id="{5C47DB3B-8F4C-EA4D-AD7D-F7339F0EF932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1524000"/>
            <a:ext cx="8229600" cy="4876800"/>
            <a:chOff x="457200" y="1524000"/>
            <a:chExt cx="8229600" cy="4876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D9E2D645-2C49-5347-BFFD-3B4D2A486C99}"/>
                </a:ext>
              </a:extLst>
            </p:cNvPr>
            <p:cNvSpPr/>
            <p:nvPr/>
          </p:nvSpPr>
          <p:spPr>
            <a:xfrm>
              <a:off x="457200" y="1524000"/>
              <a:ext cx="8229600" cy="48768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656" name="Rectangle 8">
              <a:extLst>
                <a:ext uri="{FF2B5EF4-FFF2-40B4-BE49-F238E27FC236}">
                  <a16:creationId xmlns:a16="http://schemas.microsoft.com/office/drawing/2014/main" id="{E5454DB3-26F9-9040-85C9-22B1CBC8B34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87387" y="2000072"/>
              <a:ext cx="7313613" cy="15696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Book Antiqua" panose="02040602050305030304" pitchFamily="18" charset="0"/>
                </a:defRPr>
              </a:lvl9pPr>
            </a:lstStyle>
            <a:p>
              <a:pPr algn="ctr"/>
              <a:r>
                <a:rPr lang="en-US" altLang="en-US" sz="3200">
                  <a:solidFill>
                    <a:srgbClr val="000000"/>
                  </a:solidFill>
                  <a:ea typeface="Helvetica" pitchFamily="2" charset="0"/>
                  <a:cs typeface="Helvetica" pitchFamily="2" charset="0"/>
                </a:rPr>
                <a:t>Farming was so important to the children of God that religious life revolved around four major feasts or celebrations.</a:t>
              </a:r>
              <a:r>
                <a:rPr lang="en-US" altLang="en-US" sz="3200">
                  <a:solidFill>
                    <a:srgbClr val="000000"/>
                  </a:solidFill>
                  <a:latin typeface="Helvetica" pitchFamily="2" charset="0"/>
                  <a:ea typeface="Helvetica" pitchFamily="2" charset="0"/>
                  <a:cs typeface="Helvetica" pitchFamily="2" charset="0"/>
                </a:rPr>
                <a:t> </a:t>
              </a:r>
              <a:endParaRPr lang="en-US" altLang="en-US" sz="3200"/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DA5E8E0-DB7E-8E40-9E4B-6B886FF415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87388" y="3981450"/>
            <a:ext cx="7618412" cy="2062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/>
            <a:r>
              <a:rPr lang="en-US" altLang="en-US" sz="32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According to Dale Rumble in Behold the Harvest several of these celebrations were shadows of future spiritual harvests to be enjoyed by the church. </a:t>
            </a:r>
            <a:endParaRPr lang="en-US" altLang="en-US" sz="2400"/>
          </a:p>
        </p:txBody>
      </p:sp>
      <p:sp>
        <p:nvSpPr>
          <p:cNvPr id="27653" name="TextBox 6">
            <a:extLst>
              <a:ext uri="{FF2B5EF4-FFF2-40B4-BE49-F238E27FC236}">
                <a16:creationId xmlns:a16="http://schemas.microsoft.com/office/drawing/2014/main" id="{F38FA97F-224D-7749-B7E2-57E30F5DF35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7654" name="TextBox 10">
            <a:extLst>
              <a:ext uri="{FF2B5EF4-FFF2-40B4-BE49-F238E27FC236}">
                <a16:creationId xmlns:a16="http://schemas.microsoft.com/office/drawing/2014/main" id="{C7CFA7AC-CD2C-D149-B064-91F54C5CC2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A10F8A61-C69B-1548-A0B5-92DA33FDDE2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14400" y="304800"/>
            <a:ext cx="7313613" cy="86836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sz="6000" dirty="0"/>
              <a:t>Four Major Feasts</a:t>
            </a: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0C851A1E-ADF1-F04E-A40E-3AA5E80012C9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914400" y="1963738"/>
            <a:ext cx="7313613" cy="8556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altLang="en-US" sz="3200">
                <a:solidFill>
                  <a:schemeClr val="tx1"/>
                </a:solidFill>
                <a:effectLst/>
              </a:rPr>
              <a:t>The Feast of Unleavened Bread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0F707E9-C8B7-A34A-B7A3-7BFAC784C4F5}"/>
              </a:ext>
            </a:extLst>
          </p:cNvPr>
          <p:cNvSpPr/>
          <p:nvPr/>
        </p:nvSpPr>
        <p:spPr>
          <a:xfrm>
            <a:off x="457200" y="1524000"/>
            <a:ext cx="8229600" cy="4876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B377F31-91B3-054E-80CF-16D7DBC3CD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5207000"/>
            <a:ext cx="7313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defTabSz="914400">
              <a:spcBef>
                <a:spcPts val="2000"/>
              </a:spcBef>
              <a:buSzPct val="90000"/>
              <a:buFont typeface="Courier New" panose="02070309020205020404" pitchFamily="49" charset="0"/>
              <a:buChar char="o"/>
            </a:pPr>
            <a:r>
              <a:rPr lang="en-US" altLang="en-US" sz="3200">
                <a:solidFill>
                  <a:srgbClr val="000000"/>
                </a:solidFill>
              </a:rPr>
              <a:t>The Feast of Tabernacles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9FC49EC-3A64-7146-A5D3-635307E5940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064000"/>
            <a:ext cx="7313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defTabSz="914400">
              <a:spcBef>
                <a:spcPts val="2000"/>
              </a:spcBef>
              <a:buSzPct val="90000"/>
              <a:buFont typeface="Courier New" panose="02070309020205020404" pitchFamily="49" charset="0"/>
              <a:buChar char="o"/>
            </a:pPr>
            <a:r>
              <a:rPr lang="en-US" altLang="en-US" sz="3200">
                <a:solidFill>
                  <a:srgbClr val="000000"/>
                </a:solidFill>
              </a:rPr>
              <a:t>The Feast of Pentecost</a:t>
            </a:r>
            <a:endParaRPr lang="en-US" altLang="en-US" sz="2400">
              <a:solidFill>
                <a:srgbClr val="000000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83AFF77-B892-9D46-A78F-FE465AD3A23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997200"/>
            <a:ext cx="731361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defTabSz="914400">
              <a:spcBef>
                <a:spcPts val="2000"/>
              </a:spcBef>
              <a:buSzPct val="90000"/>
              <a:buFont typeface="Courier New" panose="02070309020205020404" pitchFamily="49" charset="0"/>
              <a:buChar char="o"/>
            </a:pPr>
            <a:r>
              <a:rPr lang="en-US" altLang="en-US" sz="3200">
                <a:solidFill>
                  <a:srgbClr val="000000"/>
                </a:solidFill>
              </a:rPr>
              <a:t>The Feast of the Passover</a:t>
            </a:r>
          </a:p>
        </p:txBody>
      </p:sp>
      <p:sp>
        <p:nvSpPr>
          <p:cNvPr id="28680" name="TextBox 8">
            <a:extLst>
              <a:ext uri="{FF2B5EF4-FFF2-40B4-BE49-F238E27FC236}">
                <a16:creationId xmlns:a16="http://schemas.microsoft.com/office/drawing/2014/main" id="{62083A42-7CCE-6C49-BDFC-3D56D9BB10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8681" name="TextBox 9">
            <a:extLst>
              <a:ext uri="{FF2B5EF4-FFF2-40B4-BE49-F238E27FC236}">
                <a16:creationId xmlns:a16="http://schemas.microsoft.com/office/drawing/2014/main" id="{4A1E5AF0-564F-F947-B984-D97C348E13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3" grpId="0"/>
      <p:bldP spid="14" grpId="0"/>
      <p:bldP spid="1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863177B-7B55-844E-A403-5496815D05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The Feast of Unleavened Bread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D6438-3AA9-5F4E-BF4D-3BE9291ADCFB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914400" y="2573338"/>
            <a:ext cx="7313613" cy="1541462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algn="ctr">
              <a:buFont typeface="Wingdings 2" pitchFamily="2" charset="2"/>
              <a:buNone/>
            </a:pPr>
            <a:r>
              <a:rPr lang="en-US" altLang="en-US" sz="3200">
                <a:solidFill>
                  <a:srgbClr val="000000"/>
                </a:solidFill>
                <a:effectLst/>
              </a:rPr>
              <a:t>A reminder to God’s people that they had been set apart from Egypt and were not to be a part of a sinful nation. 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FD60A08C-EFCA-4D44-88AA-BDF049C08F96}"/>
              </a:ext>
            </a:extLst>
          </p:cNvPr>
          <p:cNvCxnSpPr/>
          <p:nvPr/>
        </p:nvCxnSpPr>
        <p:spPr>
          <a:xfrm>
            <a:off x="457200" y="2132013"/>
            <a:ext cx="8229600" cy="1587"/>
          </a:xfrm>
          <a:prstGeom prst="line">
            <a:avLst/>
          </a:prstGeom>
          <a:ln w="28575" cmpd="sng"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24958F15-98B3-E946-8457-8F67AB7BEBC7}"/>
              </a:ext>
            </a:extLst>
          </p:cNvPr>
          <p:cNvCxnSpPr/>
          <p:nvPr/>
        </p:nvCxnSpPr>
        <p:spPr>
          <a:xfrm flipV="1">
            <a:off x="4267200" y="19050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B02E079-8311-224E-A21D-DAB33584A772}"/>
              </a:ext>
            </a:extLst>
          </p:cNvPr>
          <p:cNvCxnSpPr/>
          <p:nvPr/>
        </p:nvCxnSpPr>
        <p:spPr>
          <a:xfrm flipV="1">
            <a:off x="4495800" y="19812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65B43713-C71E-FE47-8CD2-5D8E1EE40747}"/>
              </a:ext>
            </a:extLst>
          </p:cNvPr>
          <p:cNvSpPr/>
          <p:nvPr/>
        </p:nvSpPr>
        <p:spPr>
          <a:xfrm>
            <a:off x="914400" y="4724400"/>
            <a:ext cx="7313613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8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Helvetica"/>
                <a:cs typeface="Helvetica"/>
              </a:rPr>
              <a:t>Jesus is our Bread of Life.</a:t>
            </a:r>
            <a:endParaRPr lang="en-US" sz="4000" dirty="0">
              <a:solidFill>
                <a:schemeClr val="bg1"/>
              </a:solidFill>
              <a:effectLst>
                <a:outerShdw blurRad="50800" dist="38100" dir="2700000">
                  <a:srgbClr val="000000">
                    <a:alpha val="43000"/>
                  </a:srgbClr>
                </a:outerShdw>
              </a:effectLst>
              <a:latin typeface="Helvetica"/>
              <a:cs typeface="Helvetica"/>
            </a:endParaRPr>
          </a:p>
        </p:txBody>
      </p:sp>
      <p:sp>
        <p:nvSpPr>
          <p:cNvPr id="29704" name="TextBox 9">
            <a:extLst>
              <a:ext uri="{FF2B5EF4-FFF2-40B4-BE49-F238E27FC236}">
                <a16:creationId xmlns:a16="http://schemas.microsoft.com/office/drawing/2014/main" id="{F6404C65-4D6A-0944-AE3E-6C3BA13E97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29705" name="TextBox 10">
            <a:extLst>
              <a:ext uri="{FF2B5EF4-FFF2-40B4-BE49-F238E27FC236}">
                <a16:creationId xmlns:a16="http://schemas.microsoft.com/office/drawing/2014/main" id="{DD7242BC-F62D-0B41-B875-15D0EF8EAE1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Content Placeholder 21">
            <a:extLst>
              <a:ext uri="{FF2B5EF4-FFF2-40B4-BE49-F238E27FC236}">
                <a16:creationId xmlns:a16="http://schemas.microsoft.com/office/drawing/2014/main" id="{09C85181-D3E8-7C4C-B6DA-CBC7861654CE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612775"/>
            <a:ext cx="7196138" cy="987425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4000" dirty="0"/>
              <a:t>“Then </a:t>
            </a:r>
            <a:r>
              <a:rPr lang="en-US" sz="4000" dirty="0" err="1"/>
              <a:t>saith</a:t>
            </a:r>
            <a:r>
              <a:rPr lang="en-US" sz="4000" dirty="0"/>
              <a:t> he unto his disciples, The harvest truly is plenteous, but the </a:t>
            </a:r>
            <a:r>
              <a:rPr lang="en-US" sz="4000" dirty="0" err="1"/>
              <a:t>labourers</a:t>
            </a:r>
            <a:r>
              <a:rPr lang="en-US" sz="4000" dirty="0"/>
              <a:t> are few; Pray ye therefore the Lord of the harvest, that he will send forth </a:t>
            </a:r>
            <a:r>
              <a:rPr lang="en-US" sz="4000" dirty="0" err="1"/>
              <a:t>labourers</a:t>
            </a:r>
            <a:r>
              <a:rPr lang="en-US" sz="4000" dirty="0"/>
              <a:t> into his harvest” </a:t>
            </a:r>
          </a:p>
          <a:p>
            <a:pPr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4000" dirty="0"/>
              <a:t>(Matthew 9:37-38).</a:t>
            </a:r>
          </a:p>
        </p:txBody>
      </p:sp>
      <p:sp>
        <p:nvSpPr>
          <p:cNvPr id="12291" name="TextBox 2">
            <a:extLst>
              <a:ext uri="{FF2B5EF4-FFF2-40B4-BE49-F238E27FC236}">
                <a16:creationId xmlns:a16="http://schemas.microsoft.com/office/drawing/2014/main" id="{8A191C68-AE0F-374E-9553-B3DA2D08EC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2292" name="TextBox 4">
            <a:extLst>
              <a:ext uri="{FF2B5EF4-FFF2-40B4-BE49-F238E27FC236}">
                <a16:creationId xmlns:a16="http://schemas.microsoft.com/office/drawing/2014/main" id="{6C41365B-6127-A249-9236-F5AF7A304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1B1BF22-9006-EE45-998D-9AF927059E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The Feast of the Passover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F66635-EC62-FA45-881A-3A942AD20133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914400" y="2573338"/>
            <a:ext cx="7313613" cy="15414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Wingdings 2" pitchFamily="2" charset="2"/>
              <a:buNone/>
            </a:pPr>
            <a:r>
              <a:rPr lang="en-US" altLang="en-US" sz="3200">
                <a:solidFill>
                  <a:schemeClr val="tx1"/>
                </a:solidFill>
                <a:effectLst/>
              </a:rPr>
              <a:t>A reminder to God’s people of their deliverance from bondage.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9A364E0F-882A-654B-A4AB-79E1FCA6A476}"/>
              </a:ext>
            </a:extLst>
          </p:cNvPr>
          <p:cNvCxnSpPr/>
          <p:nvPr/>
        </p:nvCxnSpPr>
        <p:spPr>
          <a:xfrm>
            <a:off x="457200" y="2132013"/>
            <a:ext cx="8229600" cy="1587"/>
          </a:xfrm>
          <a:prstGeom prst="line">
            <a:avLst/>
          </a:prstGeom>
          <a:ln w="28575" cmpd="sng"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60FF4D7-15B2-2947-8DE2-7F1B998E0039}"/>
              </a:ext>
            </a:extLst>
          </p:cNvPr>
          <p:cNvCxnSpPr/>
          <p:nvPr/>
        </p:nvCxnSpPr>
        <p:spPr>
          <a:xfrm flipV="1">
            <a:off x="4267200" y="19050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2FBC13C-4B60-C243-BA74-E52BC01A56B3}"/>
              </a:ext>
            </a:extLst>
          </p:cNvPr>
          <p:cNvCxnSpPr/>
          <p:nvPr/>
        </p:nvCxnSpPr>
        <p:spPr>
          <a:xfrm flipV="1">
            <a:off x="4495800" y="19812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86C6287-6E03-064C-8354-7E92B91279B7}"/>
              </a:ext>
            </a:extLst>
          </p:cNvPr>
          <p:cNvSpPr txBox="1">
            <a:spLocks/>
          </p:cNvSpPr>
          <p:nvPr/>
        </p:nvSpPr>
        <p:spPr bwMode="auto">
          <a:xfrm>
            <a:off x="915988" y="4325938"/>
            <a:ext cx="7313612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200"/>
              <a:t>It was fulfilled in the death, burial, and resurrection of Jesus Christ.</a:t>
            </a:r>
          </a:p>
        </p:txBody>
      </p:sp>
      <p:sp>
        <p:nvSpPr>
          <p:cNvPr id="30728" name="TextBox 8">
            <a:extLst>
              <a:ext uri="{FF2B5EF4-FFF2-40B4-BE49-F238E27FC236}">
                <a16:creationId xmlns:a16="http://schemas.microsoft.com/office/drawing/2014/main" id="{EC64456A-F2B3-3241-AC11-1BA3759DCC7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30729" name="TextBox 9">
            <a:extLst>
              <a:ext uri="{FF2B5EF4-FFF2-40B4-BE49-F238E27FC236}">
                <a16:creationId xmlns:a16="http://schemas.microsoft.com/office/drawing/2014/main" id="{13240150-50FF-0648-960D-0867F3EA312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6D7E5A56-62E3-A54C-B9A8-3E05B456E5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The Feast of the Pentecost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7CE4F6E-2249-AE4B-9033-4C810B426442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914400" y="2573338"/>
            <a:ext cx="7313613" cy="1541462"/>
          </a:xfrm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algn="ctr">
              <a:buFont typeface="Wingdings 2" pitchFamily="2" charset="2"/>
              <a:buNone/>
            </a:pPr>
            <a:r>
              <a:rPr lang="en-US" altLang="en-US" sz="3200">
                <a:solidFill>
                  <a:srgbClr val="000000"/>
                </a:solidFill>
                <a:effectLst/>
              </a:rPr>
              <a:t>Celebrated when the wheat was ripe for cutting.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8BE3725F-FEAC-6A40-86A0-4FA49F122798}"/>
              </a:ext>
            </a:extLst>
          </p:cNvPr>
          <p:cNvCxnSpPr/>
          <p:nvPr/>
        </p:nvCxnSpPr>
        <p:spPr>
          <a:xfrm>
            <a:off x="457200" y="2132013"/>
            <a:ext cx="8229600" cy="1587"/>
          </a:xfrm>
          <a:prstGeom prst="line">
            <a:avLst/>
          </a:prstGeom>
          <a:ln w="28575" cmpd="sng"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BC3F8C5-6486-234C-B0AF-9BFFC1C4DDBD}"/>
              </a:ext>
            </a:extLst>
          </p:cNvPr>
          <p:cNvCxnSpPr/>
          <p:nvPr/>
        </p:nvCxnSpPr>
        <p:spPr>
          <a:xfrm flipV="1">
            <a:off x="4267200" y="19050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A538A1AA-78EF-5347-8D63-4F3B9B57FFEF}"/>
              </a:ext>
            </a:extLst>
          </p:cNvPr>
          <p:cNvCxnSpPr/>
          <p:nvPr/>
        </p:nvCxnSpPr>
        <p:spPr>
          <a:xfrm flipV="1">
            <a:off x="4495800" y="19812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2338996-9A16-DF41-874E-EC2CAC1DA64D}"/>
              </a:ext>
            </a:extLst>
          </p:cNvPr>
          <p:cNvSpPr txBox="1">
            <a:spLocks/>
          </p:cNvSpPr>
          <p:nvPr/>
        </p:nvSpPr>
        <p:spPr bwMode="auto">
          <a:xfrm>
            <a:off x="915988" y="5011738"/>
            <a:ext cx="7313612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200"/>
              <a:t>It was fulfilled by the outpouring of the Holy Spirit (Acts 2:1-4).</a:t>
            </a:r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6F11A3FC-F450-3B44-814E-F100B0CC9CB4}"/>
              </a:ext>
            </a:extLst>
          </p:cNvPr>
          <p:cNvSpPr txBox="1">
            <a:spLocks/>
          </p:cNvSpPr>
          <p:nvPr/>
        </p:nvSpPr>
        <p:spPr bwMode="auto">
          <a:xfrm>
            <a:off x="914400" y="3792538"/>
            <a:ext cx="7313613" cy="1541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200"/>
              <a:t>Pointed to the day that God would reap the harvest.</a:t>
            </a:r>
          </a:p>
        </p:txBody>
      </p:sp>
      <p:sp>
        <p:nvSpPr>
          <p:cNvPr id="31753" name="TextBox 8">
            <a:extLst>
              <a:ext uri="{FF2B5EF4-FFF2-40B4-BE49-F238E27FC236}">
                <a16:creationId xmlns:a16="http://schemas.microsoft.com/office/drawing/2014/main" id="{4DA6942F-8841-C24E-B922-95F7B3CAB24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31754" name="TextBox 11">
            <a:extLst>
              <a:ext uri="{FF2B5EF4-FFF2-40B4-BE49-F238E27FC236}">
                <a16:creationId xmlns:a16="http://schemas.microsoft.com/office/drawing/2014/main" id="{F0AE69C3-6D38-8441-BFA6-C73F5EFABFB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11" grpId="0"/>
      <p:bldP spid="1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0178528-67EE-3E44-B74C-DD079D4DB3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dirty="0"/>
              <a:t>The Feast of the Tabernacles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F7467A-154F-EA4C-AD77-187A0211E6DE}"/>
              </a:ext>
            </a:extLst>
          </p:cNvPr>
          <p:cNvSpPr>
            <a:spLocks noGrp="1"/>
          </p:cNvSpPr>
          <p:nvPr>
            <p:ph idx="1"/>
          </p:nvPr>
        </p:nvSpPr>
        <p:spPr bwMode="auto">
          <a:xfrm>
            <a:off x="914400" y="2573338"/>
            <a:ext cx="7313613" cy="1541462"/>
          </a:xfrm>
        </p:spPr>
        <p:txBody>
          <a:bodyPr wrap="square" numCol="1" anchor="t" anchorCtr="0" compatLnSpc="1">
            <a:prstTxWarp prst="textNoShape">
              <a:avLst/>
            </a:prstTxWarp>
            <a:normAutofit fontScale="92500"/>
          </a:bodyPr>
          <a:lstStyle/>
          <a:p>
            <a:pPr algn="ctr">
              <a:buFont typeface="Wingdings 2" pitchFamily="2" charset="2"/>
              <a:buNone/>
            </a:pPr>
            <a:r>
              <a:rPr lang="en-US" altLang="en-US" sz="3200">
                <a:solidFill>
                  <a:srgbClr val="000000"/>
                </a:solidFill>
                <a:effectLst/>
              </a:rPr>
              <a:t>This Feast will conclude the time of spiritual harvest with a final gathering of souls bringing God’s return.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07312D9-CEFD-6C47-B026-AA7E76FF39CD}"/>
              </a:ext>
            </a:extLst>
          </p:cNvPr>
          <p:cNvCxnSpPr/>
          <p:nvPr/>
        </p:nvCxnSpPr>
        <p:spPr>
          <a:xfrm>
            <a:off x="457200" y="2208213"/>
            <a:ext cx="8229600" cy="1587"/>
          </a:xfrm>
          <a:prstGeom prst="line">
            <a:avLst/>
          </a:prstGeom>
          <a:ln w="28575" cmpd="sng">
            <a:headEnd type="non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45DF85B7-240A-1047-B8EC-AE1C9F76473E}"/>
              </a:ext>
            </a:extLst>
          </p:cNvPr>
          <p:cNvCxnSpPr/>
          <p:nvPr/>
        </p:nvCxnSpPr>
        <p:spPr>
          <a:xfrm flipV="1">
            <a:off x="4267200" y="19812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0DC36DA-FEF0-D846-9187-ADEDDAF1C28A}"/>
              </a:ext>
            </a:extLst>
          </p:cNvPr>
          <p:cNvCxnSpPr/>
          <p:nvPr/>
        </p:nvCxnSpPr>
        <p:spPr>
          <a:xfrm flipV="1">
            <a:off x="4495800" y="2057400"/>
            <a:ext cx="533400" cy="38100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2775" name="TextBox 8">
            <a:extLst>
              <a:ext uri="{FF2B5EF4-FFF2-40B4-BE49-F238E27FC236}">
                <a16:creationId xmlns:a16="http://schemas.microsoft.com/office/drawing/2014/main" id="{0F228906-855D-3447-BBD0-57C7EC8B43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32776" name="TextBox 9">
            <a:extLst>
              <a:ext uri="{FF2B5EF4-FFF2-40B4-BE49-F238E27FC236}">
                <a16:creationId xmlns:a16="http://schemas.microsoft.com/office/drawing/2014/main" id="{E56CD2FA-82AD-D347-B8B7-DEC4ED219E8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8F709-12DE-B643-B04C-B5189EFF6EF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93738" y="4495800"/>
            <a:ext cx="8145462" cy="1500188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dirty="0">
                <a:solidFill>
                  <a:srgbClr val="000000"/>
                </a:solidFill>
                <a:effectLst/>
              </a:rPr>
              <a:t>There has to be a right climate for crops to grow.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00A935C-E1A4-2B4B-9646-E8BAAEA179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1752600"/>
            <a:ext cx="7313613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</a:rPr>
              <a:t>This is likened to the early and latter rains, which brought the crops to harvest. </a:t>
            </a:r>
            <a:endParaRPr lang="en-US" altLang="en-US" sz="200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B9A613-3644-E146-B86F-AE0A2D0228E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2828925"/>
            <a:ext cx="731361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</a:rPr>
              <a:t>Farmers count on God to send rain. </a:t>
            </a:r>
            <a:endParaRPr lang="en-US" altLang="en-US" sz="20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98B9537-8394-BA45-B0BC-E8A89EF68C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3505200"/>
            <a:ext cx="777240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</a:rPr>
              <a:t>Without the rains coming at the right time, crops dwindle and die. </a:t>
            </a:r>
            <a:endParaRPr lang="en-US" altLang="en-US" sz="2000"/>
          </a:p>
        </p:txBody>
      </p:sp>
      <p:grpSp>
        <p:nvGrpSpPr>
          <p:cNvPr id="2" name="Group 17">
            <a:extLst>
              <a:ext uri="{FF2B5EF4-FFF2-40B4-BE49-F238E27FC236}">
                <a16:creationId xmlns:a16="http://schemas.microsoft.com/office/drawing/2014/main" id="{3527C7ED-7CF7-0542-B558-2A2F6B9C964A}"/>
              </a:ext>
            </a:extLst>
          </p:cNvPr>
          <p:cNvGrpSpPr>
            <a:grpSpLocks/>
          </p:cNvGrpSpPr>
          <p:nvPr/>
        </p:nvGrpSpPr>
        <p:grpSpPr bwMode="auto">
          <a:xfrm>
            <a:off x="457200" y="381000"/>
            <a:ext cx="8229600" cy="1233488"/>
            <a:chOff x="457200" y="533400"/>
            <a:chExt cx="8229600" cy="15240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E4393109-46CC-D941-BCBF-88BECF3D53FA}"/>
                </a:ext>
              </a:extLst>
            </p:cNvPr>
            <p:cNvSpPr/>
            <p:nvPr/>
          </p:nvSpPr>
          <p:spPr>
            <a:xfrm>
              <a:off x="914400" y="551053"/>
              <a:ext cx="7313613" cy="1331783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3200" dirty="0">
                  <a:solidFill>
                    <a:schemeClr val="bg1"/>
                  </a:solidFill>
                  <a:effectLst>
                    <a:outerShdw blurRad="50800" dist="38100" dir="2700000">
                      <a:srgbClr val="000000">
                        <a:alpha val="43000"/>
                      </a:srgbClr>
                    </a:outerShdw>
                  </a:effectLst>
                  <a:latin typeface="+mn-lt"/>
                  <a:cs typeface="+mn-cs"/>
                </a:rPr>
                <a:t>God promised to pour out His Spirit on all flesh (Joel 2:28-29). </a:t>
              </a:r>
              <a:endParaRPr lang="en-US" sz="2400" dirty="0">
                <a:solidFill>
                  <a:schemeClr val="bg1"/>
                </a:solidFill>
                <a:effectLst>
                  <a:outerShdw blurRad="50800" dist="38100" dir="2700000">
                    <a:srgbClr val="000000">
                      <a:alpha val="43000"/>
                    </a:srgbClr>
                  </a:outerShdw>
                </a:effectLst>
                <a:latin typeface="+mn-lt"/>
                <a:cs typeface="+mn-cs"/>
              </a:endParaRP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4DED8C2-B474-FF4B-A313-81BDB3D9ACC7}"/>
                </a:ext>
              </a:extLst>
            </p:cNvPr>
            <p:cNvSpPr/>
            <p:nvPr/>
          </p:nvSpPr>
          <p:spPr>
            <a:xfrm>
              <a:off x="457200" y="533400"/>
              <a:ext cx="8229600" cy="1524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33799" name="TextBox 10">
            <a:extLst>
              <a:ext uri="{FF2B5EF4-FFF2-40B4-BE49-F238E27FC236}">
                <a16:creationId xmlns:a16="http://schemas.microsoft.com/office/drawing/2014/main" id="{0CDC7438-71A4-6449-A53B-5CE29EE7C85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33800" name="TextBox 11">
            <a:extLst>
              <a:ext uri="{FF2B5EF4-FFF2-40B4-BE49-F238E27FC236}">
                <a16:creationId xmlns:a16="http://schemas.microsoft.com/office/drawing/2014/main" id="{E579444F-FB35-234B-B8B4-062117110C7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207441-7EBC-A34E-98A2-D63CC562B0F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243840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2800" dirty="0">
                <a:solidFill>
                  <a:srgbClr val="000000"/>
                </a:solidFill>
                <a:latin typeface="Helvetica"/>
                <a:cs typeface="Helvetica"/>
              </a:rPr>
              <a:t>In the Old Testament God established His interest in farming, the oldest recorded profession. </a:t>
            </a:r>
            <a:endParaRPr lang="en-US" dirty="0">
              <a:latin typeface="Helvetica"/>
              <a:cs typeface="Helvetica"/>
            </a:endParaRPr>
          </a:p>
        </p:txBody>
      </p:sp>
      <p:sp>
        <p:nvSpPr>
          <p:cNvPr id="31" name="Content Placeholder 2">
            <a:extLst>
              <a:ext uri="{FF2B5EF4-FFF2-40B4-BE49-F238E27FC236}">
                <a16:creationId xmlns:a16="http://schemas.microsoft.com/office/drawing/2014/main" id="{4008EC84-4B91-984A-920B-0311A71DAFCA}"/>
              </a:ext>
            </a:extLst>
          </p:cNvPr>
          <p:cNvSpPr txBox="1">
            <a:spLocks/>
          </p:cNvSpPr>
          <p:nvPr/>
        </p:nvSpPr>
        <p:spPr bwMode="auto">
          <a:xfrm>
            <a:off x="457200" y="3048000"/>
            <a:ext cx="8229600" cy="2438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200">
                <a:solidFill>
                  <a:srgbClr val="000000"/>
                </a:solidFill>
                <a:ea typeface="Helvetica" pitchFamily="2" charset="0"/>
                <a:cs typeface="Helvetica" pitchFamily="2" charset="0"/>
              </a:rPr>
              <a:t>The first man and woman, Adam and Eve, were placed in the Garden of Eden (a farm) and were told, “work it and take care of it” (Genesis 2:15 NIV). </a:t>
            </a:r>
            <a:endParaRPr lang="en-US" altLang="en-US" sz="3200">
              <a:ea typeface="Helvetica" pitchFamily="2" charset="0"/>
              <a:cs typeface="Helvetica" pitchFamily="2" charset="0"/>
            </a:endParaRPr>
          </a:p>
        </p:txBody>
      </p:sp>
      <p:sp>
        <p:nvSpPr>
          <p:cNvPr id="32" name="Frame 31">
            <a:extLst>
              <a:ext uri="{FF2B5EF4-FFF2-40B4-BE49-F238E27FC236}">
                <a16:creationId xmlns:a16="http://schemas.microsoft.com/office/drawing/2014/main" id="{57DE46CE-074D-814E-8BD1-6FCCC8B28D86}"/>
              </a:ext>
            </a:extLst>
          </p:cNvPr>
          <p:cNvSpPr/>
          <p:nvPr/>
        </p:nvSpPr>
        <p:spPr>
          <a:xfrm>
            <a:off x="457200" y="304800"/>
            <a:ext cx="8229600" cy="1524000"/>
          </a:xfrm>
          <a:prstGeom prst="frame">
            <a:avLst>
              <a:gd name="adj1" fmla="val 4435"/>
            </a:avLst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schemeClr val="tx1"/>
              </a:solidFill>
            </a:endParaRPr>
          </a:p>
        </p:txBody>
      </p:sp>
      <p:sp>
        <p:nvSpPr>
          <p:cNvPr id="13317" name="TextBox 4">
            <a:extLst>
              <a:ext uri="{FF2B5EF4-FFF2-40B4-BE49-F238E27FC236}">
                <a16:creationId xmlns:a16="http://schemas.microsoft.com/office/drawing/2014/main" id="{C859D60C-2BBF-394C-BEDA-23424F1346A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3318" name="TextBox 5">
            <a:extLst>
              <a:ext uri="{FF2B5EF4-FFF2-40B4-BE49-F238E27FC236}">
                <a16:creationId xmlns:a16="http://schemas.microsoft.com/office/drawing/2014/main" id="{CFFA5AE6-F17E-EB4B-9FDA-0A5251E4E0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B104E7A7-11A4-134E-88D0-241D67B4B3E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2732088"/>
            <a:ext cx="8001000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32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	Adam continued to farm through 	agonizing toil and sweat.</a:t>
            </a:r>
            <a:endParaRPr lang="en-US" altLang="en-US" sz="3200"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C5DE3B3-58AE-044F-9385-0B9BE16DEF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419600"/>
            <a:ext cx="800100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32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	Even though they had sinned, their 	responsibility for farming continued.</a:t>
            </a:r>
            <a:endParaRPr lang="en-US" altLang="en-US" sz="3200"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7" name="L-Shape 6">
            <a:extLst>
              <a:ext uri="{FF2B5EF4-FFF2-40B4-BE49-F238E27FC236}">
                <a16:creationId xmlns:a16="http://schemas.microsoft.com/office/drawing/2014/main" id="{5C50B947-CF49-0349-B27B-2C4FFE608E51}"/>
              </a:ext>
            </a:extLst>
          </p:cNvPr>
          <p:cNvSpPr/>
          <p:nvPr/>
        </p:nvSpPr>
        <p:spPr>
          <a:xfrm rot="16200000">
            <a:off x="3028951" y="628650"/>
            <a:ext cx="4572000" cy="6819900"/>
          </a:xfrm>
          <a:prstGeom prst="corner">
            <a:avLst>
              <a:gd name="adj1" fmla="val 2170"/>
              <a:gd name="adj2" fmla="val 156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343" name="TextBox 7">
            <a:extLst>
              <a:ext uri="{FF2B5EF4-FFF2-40B4-BE49-F238E27FC236}">
                <a16:creationId xmlns:a16="http://schemas.microsoft.com/office/drawing/2014/main" id="{D092C31B-B295-044D-AA0F-5707ED4395A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4344" name="TextBox 8">
            <a:extLst>
              <a:ext uri="{FF2B5EF4-FFF2-40B4-BE49-F238E27FC236}">
                <a16:creationId xmlns:a16="http://schemas.microsoft.com/office/drawing/2014/main" id="{A323FDAA-5A12-ED4F-8B02-CA0096708B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540BAEEA-4316-0249-A941-B610BE3424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>
                <a:solidFill>
                  <a:srgbClr val="000000"/>
                </a:solidFill>
                <a:cs typeface="Helvetica"/>
              </a:rPr>
              <a:t>God has </a:t>
            </a:r>
            <a:r>
              <a:rPr lang="en-US" sz="5400" i="1" dirty="0">
                <a:solidFill>
                  <a:srgbClr val="000000"/>
                </a:solidFill>
                <a:cs typeface="Helvetica"/>
              </a:rPr>
              <a:t>always</a:t>
            </a:r>
            <a:r>
              <a:rPr lang="en-US" sz="5400" dirty="0">
                <a:solidFill>
                  <a:srgbClr val="000000"/>
                </a:solidFill>
                <a:cs typeface="Helvetica"/>
              </a:rPr>
              <a:t> </a:t>
            </a:r>
            <a:r>
              <a:rPr lang="en-US" dirty="0">
                <a:solidFill>
                  <a:srgbClr val="000000"/>
                </a:solidFill>
                <a:cs typeface="Helvetica"/>
              </a:rPr>
              <a:t>been involved in a harvest. 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12A4600-FF72-B744-94F0-53B945A36C8E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5024438"/>
            <a:ext cx="5791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His people are merely seed sowers (farm hands).</a:t>
            </a:r>
            <a:endParaRPr lang="en-US" altLang="en-US" sz="200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3B7445E3-4A2B-804D-B91C-0FB93A0FB68F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436938"/>
            <a:ext cx="6934200" cy="954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The Lord alone is in charge of His harvest (1 Corinthians 3:6-7). </a:t>
            </a:r>
            <a:endParaRPr lang="en-US" altLang="en-US" sz="200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5D61B05-1239-4043-85BA-A6DE5C2A5C75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2205038"/>
            <a:ext cx="7467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He is the “Lord of the harvest” (Matthew 9:38). </a:t>
            </a:r>
            <a:endParaRPr lang="en-US" altLang="en-US" sz="200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B0DC3A59-0AC8-A44E-9954-55B7E9285376}"/>
              </a:ext>
            </a:extLst>
          </p:cNvPr>
          <p:cNvSpPr/>
          <p:nvPr/>
        </p:nvSpPr>
        <p:spPr>
          <a:xfrm>
            <a:off x="457200" y="1905000"/>
            <a:ext cx="8229600" cy="44958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367" name="TextBox 6">
            <a:extLst>
              <a:ext uri="{FF2B5EF4-FFF2-40B4-BE49-F238E27FC236}">
                <a16:creationId xmlns:a16="http://schemas.microsoft.com/office/drawing/2014/main" id="{A9A4352D-2C5D-0943-8DA8-6104B96DC4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5368" name="TextBox 8">
            <a:extLst>
              <a:ext uri="{FF2B5EF4-FFF2-40B4-BE49-F238E27FC236}">
                <a16:creationId xmlns:a16="http://schemas.microsoft.com/office/drawing/2014/main" id="{0AF6FD2B-B2AB-B942-A61D-9C59C8BFC1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9A2398-AF37-5942-8A56-40C04410E49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914400"/>
            <a:ext cx="8229600" cy="1600200"/>
          </a:xfrm>
        </p:spPr>
        <p:txBody>
          <a:bodyPr>
            <a:noAutofit/>
          </a:bodyPr>
          <a:lstStyle/>
          <a:p>
            <a:pPr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4400" dirty="0">
                <a:solidFill>
                  <a:srgbClr val="000000"/>
                </a:solidFill>
                <a:latin typeface="Helvetica"/>
                <a:cs typeface="Helvetica"/>
              </a:rPr>
              <a:t>	We look forward to hearing Him say on judgment day, “You were a good farmer!”</a:t>
            </a:r>
            <a:endParaRPr lang="en-US" sz="4400" dirty="0">
              <a:latin typeface="Helvetica"/>
              <a:cs typeface="Helvetica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A64EB62-5F34-7F4A-9EAA-DD1FC3E63A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990600" y="3810000"/>
            <a:ext cx="7391400" cy="1446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44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Well, not exactly, but we do want to hear, “Well done!”</a:t>
            </a:r>
            <a:endParaRPr lang="en-US" altLang="en-US" sz="3600"/>
          </a:p>
        </p:txBody>
      </p:sp>
      <p:sp>
        <p:nvSpPr>
          <p:cNvPr id="5" name="L-Shape 4">
            <a:extLst>
              <a:ext uri="{FF2B5EF4-FFF2-40B4-BE49-F238E27FC236}">
                <a16:creationId xmlns:a16="http://schemas.microsoft.com/office/drawing/2014/main" id="{B57C7EDA-360C-DA42-B1BF-A66F22970EAB}"/>
              </a:ext>
            </a:extLst>
          </p:cNvPr>
          <p:cNvSpPr/>
          <p:nvPr/>
        </p:nvSpPr>
        <p:spPr>
          <a:xfrm rot="16200000">
            <a:off x="3143250" y="628651"/>
            <a:ext cx="4572000" cy="6819900"/>
          </a:xfrm>
          <a:prstGeom prst="corner">
            <a:avLst>
              <a:gd name="adj1" fmla="val 2170"/>
              <a:gd name="adj2" fmla="val 1563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6391" name="TextBox 5">
            <a:extLst>
              <a:ext uri="{FF2B5EF4-FFF2-40B4-BE49-F238E27FC236}">
                <a16:creationId xmlns:a16="http://schemas.microsoft.com/office/drawing/2014/main" id="{B1D97E35-4C49-D842-AE0C-56DA96C00F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6392" name="TextBox 6">
            <a:extLst>
              <a:ext uri="{FF2B5EF4-FFF2-40B4-BE49-F238E27FC236}">
                <a16:creationId xmlns:a16="http://schemas.microsoft.com/office/drawing/2014/main" id="{56EE9555-A93C-B94E-8DBB-27C650FC5EA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Vertical Title 17">
            <a:extLst>
              <a:ext uri="{FF2B5EF4-FFF2-40B4-BE49-F238E27FC236}">
                <a16:creationId xmlns:a16="http://schemas.microsoft.com/office/drawing/2014/main" id="{08F1333E-4E0C-7245-94AE-1B412163F6D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013" cy="58102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A9D70E-5CCF-E34E-A85C-B39C88EE78E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533400" y="1352550"/>
            <a:ext cx="5181600" cy="5886450"/>
          </a:xfrm>
        </p:spPr>
        <p:txBody>
          <a:bodyPr>
            <a:noAutofit/>
          </a:bodyPr>
          <a:lstStyle/>
          <a:p>
            <a:pPr algn="ctr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en-US" sz="3600" dirty="0">
                <a:solidFill>
                  <a:srgbClr val="000000"/>
                </a:solidFill>
                <a:latin typeface="+mj-lt"/>
                <a:cs typeface="Helvetica"/>
              </a:rPr>
              <a:t>“The greatest Farmer the world has ever known is pursuing the greatest harvest the world has ever seen.”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8FC8AD-1D32-854E-9E4D-B8C9D7B80C93}"/>
              </a:ext>
            </a:extLst>
          </p:cNvPr>
          <p:cNvSpPr/>
          <p:nvPr/>
        </p:nvSpPr>
        <p:spPr>
          <a:xfrm>
            <a:off x="5352999" y="3505200"/>
            <a:ext cx="724001" cy="196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200" dirty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  <a:latin typeface="Impact" pitchFamily="34" charset="0"/>
                <a:cs typeface="+mn-cs"/>
              </a:rPr>
              <a:t>”</a:t>
            </a:r>
            <a:endParaRPr lang="en-US" dirty="0">
              <a:latin typeface="+mn-lt"/>
              <a:cs typeface="+mn-cs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C45BCE6-ED1C-8941-84C5-842E477245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2000" y="4267200"/>
            <a:ext cx="53340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24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(Dutch Sheets in The River of God)</a:t>
            </a:r>
            <a:endParaRPr lang="en-US" altLang="en-US" sz="1400">
              <a:solidFill>
                <a:srgbClr val="000000"/>
              </a:solidFill>
              <a:latin typeface="Helvetica" pitchFamily="2" charset="0"/>
              <a:ea typeface="Helvetica" pitchFamily="2" charset="0"/>
              <a:cs typeface="Helvetica" pitchFamily="2" charset="0"/>
            </a:endParaRPr>
          </a:p>
        </p:txBody>
      </p:sp>
      <p:sp>
        <p:nvSpPr>
          <p:cNvPr id="17414" name="TextBox 6">
            <a:extLst>
              <a:ext uri="{FF2B5EF4-FFF2-40B4-BE49-F238E27FC236}">
                <a16:creationId xmlns:a16="http://schemas.microsoft.com/office/drawing/2014/main" id="{617DE586-AD74-A24F-995A-3CB61CBE8B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7415" name="TextBox 7">
            <a:extLst>
              <a:ext uri="{FF2B5EF4-FFF2-40B4-BE49-F238E27FC236}">
                <a16:creationId xmlns:a16="http://schemas.microsoft.com/office/drawing/2014/main" id="{DA2D11E3-E0CE-F74C-BD2F-98B434AD51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69B6544-FE0F-7C4E-A298-E21579777CE0}"/>
              </a:ext>
            </a:extLst>
          </p:cNvPr>
          <p:cNvSpPr/>
          <p:nvPr/>
        </p:nvSpPr>
        <p:spPr>
          <a:xfrm>
            <a:off x="533400" y="762000"/>
            <a:ext cx="724001" cy="196977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200" dirty="0">
                <a:gradFill>
                  <a:gsLst>
                    <a:gs pos="0">
                      <a:prstClr val="black">
                        <a:alpha val="10000"/>
                      </a:prstClr>
                    </a:gs>
                    <a:gs pos="100000">
                      <a:prstClr val="black">
                        <a:alpha val="10000"/>
                      </a:prstClr>
                    </a:gs>
                  </a:gsLst>
                  <a:lin ang="5400000" scaled="0"/>
                </a:gradFill>
                <a:latin typeface="Impact" pitchFamily="34" charset="0"/>
                <a:cs typeface="+mn-cs"/>
              </a:rPr>
              <a:t>“</a:t>
            </a:r>
            <a:endParaRPr lang="en-US" dirty="0"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anaanMap_1.jpg">
            <a:extLst>
              <a:ext uri="{FF2B5EF4-FFF2-40B4-BE49-F238E27FC236}">
                <a16:creationId xmlns:a16="http://schemas.microsoft.com/office/drawing/2014/main" id="{31EFC378-FA3A-0D46-948A-954E84DAD612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457200"/>
            <a:ext cx="39782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BD707E78-FEE6-8746-A31B-0FAEB787745E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4038600"/>
            <a:ext cx="38862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6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Canaan was their inheritance.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21162EB-C455-E94B-B45B-67792AA2C25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1335088"/>
            <a:ext cx="3886200" cy="175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463550" indent="-4635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pPr algn="ctr" defTabSz="914400">
              <a:spcBef>
                <a:spcPts val="2000"/>
              </a:spcBef>
              <a:buSzPct val="90000"/>
            </a:pPr>
            <a:r>
              <a:rPr lang="en-US" altLang="en-US" sz="36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The Israelites were people of the land.</a:t>
            </a:r>
          </a:p>
        </p:txBody>
      </p:sp>
      <p:sp>
        <p:nvSpPr>
          <p:cNvPr id="18437" name="TextBox 4">
            <a:extLst>
              <a:ext uri="{FF2B5EF4-FFF2-40B4-BE49-F238E27FC236}">
                <a16:creationId xmlns:a16="http://schemas.microsoft.com/office/drawing/2014/main" id="{E3563FB8-B1D1-8340-95CB-EA8CAB4D3D0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8438" name="TextBox 6">
            <a:extLst>
              <a:ext uri="{FF2B5EF4-FFF2-40B4-BE49-F238E27FC236}">
                <a16:creationId xmlns:a16="http://schemas.microsoft.com/office/drawing/2014/main" id="{391799BE-5AC3-9341-A77A-99D5EC4CC9D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5" descr="CanaanMap_1.jpg">
            <a:extLst>
              <a:ext uri="{FF2B5EF4-FFF2-40B4-BE49-F238E27FC236}">
                <a16:creationId xmlns:a16="http://schemas.microsoft.com/office/drawing/2014/main" id="{EFE5E06E-9564-174E-8777-631ED56246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8200" y="457200"/>
            <a:ext cx="3978275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7FB08B8A-9F2D-4741-9D73-1693E254B1B4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3429000"/>
            <a:ext cx="3886200" cy="224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Each family received their portion. It was their property, never to be sold, always preserved.</a:t>
            </a:r>
            <a:endParaRPr lang="en-US" altLang="en-US" sz="200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3191847F-C18C-8A4D-8C25-6E9448C607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0" y="927100"/>
            <a:ext cx="3886200" cy="1816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 sz="2800">
                <a:solidFill>
                  <a:srgbClr val="000000"/>
                </a:solidFill>
                <a:latin typeface="Helvetica" pitchFamily="2" charset="0"/>
                <a:ea typeface="Helvetica" pitchFamily="2" charset="0"/>
                <a:cs typeface="Helvetica" pitchFamily="2" charset="0"/>
              </a:rPr>
              <a:t>The children of God were repeatedly told to “possess the land” 	(Deuteronomy 3:20).</a:t>
            </a:r>
            <a:endParaRPr lang="en-US" altLang="en-US" sz="2000"/>
          </a:p>
        </p:txBody>
      </p:sp>
      <p:sp>
        <p:nvSpPr>
          <p:cNvPr id="19461" name="TextBox 4">
            <a:extLst>
              <a:ext uri="{FF2B5EF4-FFF2-40B4-BE49-F238E27FC236}">
                <a16:creationId xmlns:a16="http://schemas.microsoft.com/office/drawing/2014/main" id="{B9A74356-7F73-454A-B8E2-91CC51F05C5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4800" y="6400800"/>
            <a:ext cx="43180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Global University of Theological Studies</a:t>
            </a:r>
          </a:p>
        </p:txBody>
      </p:sp>
      <p:sp>
        <p:nvSpPr>
          <p:cNvPr id="19462" name="TextBox 6">
            <a:extLst>
              <a:ext uri="{FF2B5EF4-FFF2-40B4-BE49-F238E27FC236}">
                <a16:creationId xmlns:a16="http://schemas.microsoft.com/office/drawing/2014/main" id="{E114AC40-5AE6-F747-8372-32EA3C92E7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5400" y="-76200"/>
            <a:ext cx="38528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Book Antiqua" panose="02040602050305030304" pitchFamily="18" charset="0"/>
              </a:defRPr>
            </a:lvl9pPr>
          </a:lstStyle>
          <a:p>
            <a:r>
              <a:rPr lang="en-US" altLang="en-US"/>
              <a:t>Lesson One: Evangelism &amp; Farming</a:t>
            </a:r>
          </a:p>
          <a:p>
            <a:endParaRPr lang="en-US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</p:bldLst>
  </p:timing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476</TotalTime>
  <Words>1038</Words>
  <Application>Microsoft Macintosh PowerPoint</Application>
  <PresentationFormat>On-screen Show (4:3)</PresentationFormat>
  <Paragraphs>122</Paragraphs>
  <Slides>23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2" baseType="lpstr">
      <vt:lpstr>Book Antiqua</vt:lpstr>
      <vt:lpstr>Arial</vt:lpstr>
      <vt:lpstr>Wingdings 2</vt:lpstr>
      <vt:lpstr>Calibri</vt:lpstr>
      <vt:lpstr>Rockwell</vt:lpstr>
      <vt:lpstr>Impact</vt:lpstr>
      <vt:lpstr>Helvetica</vt:lpstr>
      <vt:lpstr>Courier New</vt:lpstr>
      <vt:lpstr>Habitat</vt:lpstr>
      <vt:lpstr>Evangelism 1</vt:lpstr>
      <vt:lpstr>PowerPoint Presentation</vt:lpstr>
      <vt:lpstr>PowerPoint Presentation</vt:lpstr>
      <vt:lpstr>PowerPoint Presentation</vt:lpstr>
      <vt:lpstr>God has always been involved in a harvest.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Life depended on what could be grown</vt:lpstr>
      <vt:lpstr>We have everything it takes to reach them</vt:lpstr>
      <vt:lpstr>Farming is important to survival</vt:lpstr>
      <vt:lpstr>PowerPoint Presentation</vt:lpstr>
      <vt:lpstr>Farming in the Early Days</vt:lpstr>
      <vt:lpstr>Four Major Feasts</vt:lpstr>
      <vt:lpstr>Four Major Feasts</vt:lpstr>
      <vt:lpstr>The Feast of Unleavened Bread</vt:lpstr>
      <vt:lpstr>The Feast of the Passover</vt:lpstr>
      <vt:lpstr>The Feast of the Pentecost</vt:lpstr>
      <vt:lpstr>The Feast of the Tabernacles</vt:lpstr>
      <vt:lpstr>PowerPoint Presentation</vt:lpstr>
    </vt:vector>
  </TitlesOfParts>
  <LinksUpToDate>false</LinksUpToDate>
  <SharedDoc>false</SharedDoc>
  <HyperlinksChanged>false</HyperlinksChanged>
  <AppVersion>16.0009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EVANGE</dc:title>
  <dc:creator>Austin</dc:creator>
  <cp:lastModifiedBy>Angie Clark</cp:lastModifiedBy>
  <cp:revision>50</cp:revision>
  <dcterms:created xsi:type="dcterms:W3CDTF">2010-05-02T00:29:33Z</dcterms:created>
  <dcterms:modified xsi:type="dcterms:W3CDTF">2018-02-09T20:53:42Z</dcterms:modified>
</cp:coreProperties>
</file>