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58" r:id="rId3"/>
    <p:sldId id="264" r:id="rId4"/>
    <p:sldId id="289" r:id="rId5"/>
    <p:sldId id="259" r:id="rId6"/>
    <p:sldId id="260" r:id="rId7"/>
    <p:sldId id="261" r:id="rId8"/>
    <p:sldId id="290" r:id="rId9"/>
    <p:sldId id="291" r:id="rId10"/>
    <p:sldId id="292" r:id="rId11"/>
    <p:sldId id="293" r:id="rId12"/>
    <p:sldId id="294" r:id="rId13"/>
    <p:sldId id="295" r:id="rId14"/>
    <p:sldId id="296" r:id="rId15"/>
    <p:sldId id="297" r:id="rId16"/>
    <p:sldId id="298" r:id="rId1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58653"/>
    <a:srgbClr val="ECB128"/>
    <a:srgbClr val="EFB228"/>
    <a:srgbClr val="EEAA26"/>
    <a:srgbClr val="E3881E"/>
    <a:srgbClr val="045D2B"/>
    <a:srgbClr val="0F3423"/>
    <a:srgbClr val="255932"/>
    <a:srgbClr val="EC9B23"/>
    <a:srgbClr val="A642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4" autoAdjust="0"/>
    <p:restoredTop sz="94553" autoAdjust="0"/>
  </p:normalViewPr>
  <p:slideViewPr>
    <p:cSldViewPr snapToObjects="1">
      <p:cViewPr varScale="1">
        <p:scale>
          <a:sx n="127" d="100"/>
          <a:sy n="127" d="100"/>
        </p:scale>
        <p:origin x="1296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09AA511-AE3A-F643-A99A-5D6EAB730823}" type="datetimeFigureOut">
              <a:rPr lang="en-US" smtClean="0"/>
              <a:pPr/>
              <a:t>2/9/18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D1DF5B-61D6-B24D-872C-89CAD3F9B5F2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364A3F5-F9D7-BE4B-8E98-E0E6A6EBBC9E}" type="datetimeFigureOut">
              <a:rPr lang="en-US" smtClean="0"/>
              <a:pPr/>
              <a:t>2/9/18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2C636A-307E-884B-9133-8AE82022C37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2C636A-307E-884B-9133-8AE82022C37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DA6A0B-D499-425D-9760-7E378B1D24E7}" type="datetime1">
              <a:rPr lang="en-US" smtClean="0"/>
              <a:pPr/>
              <a:t>2/9/18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7E6C1EDB-CE87-4BA6-95D9-AD3AE9C734F7}" type="datetime1">
              <a:rPr lang="en-US" smtClean="0"/>
              <a:pPr/>
              <a:t>2/9/18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r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01B973-48D0-47D2-BD1A-81DAC74A0928}" type="datetime1">
              <a:rPr lang="en-US" smtClean="0"/>
              <a:pPr/>
              <a:t>2/9/18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14E26-7EC0-4FCC-8AD8-71E9EC27DEDB}" type="datetime1">
              <a:rPr lang="en-US" smtClean="0"/>
              <a:pPr/>
              <a:t>2/9/18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 with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 anchorCtr="0">
            <a:noAutofit/>
          </a:bodyPr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706586"/>
          </a:xfrm>
        </p:spPr>
        <p:txBody>
          <a:bodyPr lIns="91440" tIns="0" rIns="45720" bIns="0">
            <a:normAutofit/>
          </a:bodyPr>
          <a:lstStyle>
            <a:lvl1pPr marL="0" indent="0" algn="l">
              <a:lnSpc>
                <a:spcPts val="2600"/>
              </a:lnSpc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298744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fld id="{7E6C1EDB-CE87-4BA6-95D9-AD3AE9C734F7}" type="datetime1">
              <a:rPr lang="en-US" smtClean="0"/>
              <a:pPr/>
              <a:t>2/9/18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400" y="6298744"/>
            <a:ext cx="3810000" cy="273050"/>
          </a:xfrm>
        </p:spPr>
        <p:txBody>
          <a:bodyPr/>
          <a:lstStyle>
            <a:lvl1pPr algn="l">
              <a:defRPr/>
            </a:lvl1pPr>
          </a:lstStyle>
          <a:p>
            <a:r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264856" y="6312392"/>
            <a:ext cx="685800" cy="265089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itchFamily="18" charset="0"/>
              </a:defRPr>
            </a:lvl1pPr>
          </a:lstStyle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with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 anchorCtr="0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C1EDB-CE87-4BA6-95D9-AD3AE9C734F7}" type="datetime1">
              <a:rPr lang="en-US" smtClean="0"/>
              <a:pPr/>
              <a:t>2/9/18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9870FB-149D-4255-9221-CF258F891615}" type="datetime1">
              <a:rPr lang="en-US" smtClean="0"/>
              <a:pPr/>
              <a:t>2/9/18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6C1EDB-CE87-4BA6-95D9-AD3AE9C734F7}" type="datetime1">
              <a:rPr lang="en-US" smtClean="0"/>
              <a:pPr/>
              <a:t>2/9/18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t>
              </a:t>
            </a:r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/>
              <a:t>Click icon to add picture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CBEAF9-9E58-4CC8-A6FF-6DD8A58DEEA4}" type="datetimeFigureOut">
              <a:rPr lang="en-US" smtClean="0"/>
              <a:pPr/>
              <a:t>2/9/18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E52B54-BC1D-466E-98B4-B0082340936C}" type="datetime1">
              <a:rPr lang="en-US" smtClean="0"/>
              <a:pPr/>
              <a:t>2/9/18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508C9F-E380-43A3-ADC1-0217F1EB7573}" type="datetime1">
              <a:rPr lang="en-US" smtClean="0"/>
              <a:pPr/>
              <a:t>2/9/18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0C791-6992-4CCF-A244-B250C8BB22F1}" type="datetime1">
              <a:rPr lang="en-US" smtClean="0"/>
              <a:pPr/>
              <a:t>2/9/18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420578-B892-4967-98F8-D0B4A045ADFD}" type="datetime1">
              <a:rPr lang="en-US" smtClean="0"/>
              <a:pPr/>
              <a:t>2/9/18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t>
             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CBDCDF1B-54EC-4432-8649-0FE40DD46F86}" type="datetime1">
              <a:rPr lang="en-US" smtClean="0"/>
              <a:pPr/>
              <a:t>2/9/18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r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9E29E33-B620-47F9-BB04-8846C2A5AFCC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7E6C1EDB-CE87-4BA6-95D9-AD3AE9C734F7}" type="datetime1">
              <a:rPr lang="en-US" smtClean="0"/>
              <a:pPr/>
              <a:t>2/9/18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r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8AF02B71-8991-4516-A01E-F1A9ACD28BDC}" type="slidenum">
              <a:rPr smtClean="0"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62072" y="3657600"/>
            <a:ext cx="5977128" cy="1470025"/>
          </a:xfrm>
        </p:spPr>
        <p:txBody>
          <a:bodyPr/>
          <a:lstStyle/>
          <a:p>
            <a:r>
              <a:rPr lang="en-US" sz="7200" dirty="0">
                <a:solidFill>
                  <a:srgbClr val="0F3423"/>
                </a:solidFill>
              </a:rPr>
              <a:t>Evangelism 1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648200" y="5410200"/>
            <a:ext cx="2743200" cy="987552"/>
          </a:xfrm>
        </p:spPr>
        <p:txBody>
          <a:bodyPr/>
          <a:lstStyle/>
          <a:p>
            <a:r>
              <a:rPr lang="en-US" sz="2000" dirty="0">
                <a:solidFill>
                  <a:srgbClr val="0F3423"/>
                </a:solidFill>
              </a:rPr>
              <a:t>James G. </a:t>
            </a:r>
            <a:r>
              <a:rPr lang="en-US" sz="2000" dirty="0" err="1">
                <a:solidFill>
                  <a:srgbClr val="0F3423"/>
                </a:solidFill>
              </a:rPr>
              <a:t>Poitras</a:t>
            </a:r>
            <a:endParaRPr lang="en-US" sz="2000" dirty="0">
              <a:solidFill>
                <a:srgbClr val="0F3423"/>
              </a:solidFill>
            </a:endParaRPr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3886200" y="5160814"/>
            <a:ext cx="4953000" cy="706586"/>
          </a:xfrm>
          <a:prstGeom prst="rect">
            <a:avLst/>
          </a:prstGeom>
        </p:spPr>
        <p:txBody>
          <a:bodyPr vert="horz" lIns="91440" tIns="0" rIns="45720" bIns="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ts val="2600"/>
              </a:lnSpc>
              <a:spcBef>
                <a:spcPts val="2000"/>
              </a:spcBef>
              <a:spcAft>
                <a:spcPts val="0"/>
              </a:spcAft>
              <a:buClrTx/>
              <a:buSzPct val="90000"/>
              <a:buFontTx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Lesson Two: Introducing</a:t>
            </a:r>
            <a:r>
              <a:rPr kumimoji="0" lang="en-US" sz="2200" b="0" i="0" u="none" strike="noStrike" kern="120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the Farmers</a:t>
            </a:r>
            <a:endParaRPr kumimoji="0" lang="en-US" sz="2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33400" y="914400"/>
            <a:ext cx="7924800" cy="1209964"/>
          </a:xfrm>
          <a:prstGeom prst="rect">
            <a:avLst/>
          </a:prstGeom>
        </p:spPr>
        <p:txBody>
          <a:bodyPr vert="horz" lIns="45720" tIns="0" rIns="45720" bIns="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ts val="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Impact"/>
                <a:ea typeface="+mj-ea"/>
                <a:cs typeface="Impact"/>
              </a:rPr>
              <a:t>Global University of</a:t>
            </a:r>
          </a:p>
          <a:p>
            <a:pPr marL="0" marR="0" lvl="0" indent="0" algn="l" defTabSz="914400" rtl="0" eaLnBrk="1" fontAlgn="auto" latinLnBrk="0" hangingPunct="1">
              <a:lnSpc>
                <a:spcPts val="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7200" dirty="0">
              <a:latin typeface="Impact"/>
              <a:ea typeface="+mj-ea"/>
              <a:cs typeface="Impact"/>
            </a:endParaRPr>
          </a:p>
          <a:p>
            <a:pPr marL="0" marR="0" lvl="0" indent="0" algn="l" defTabSz="914400" rtl="0" eaLnBrk="1" fontAlgn="auto" latinLnBrk="0" hangingPunct="1">
              <a:lnSpc>
                <a:spcPts val="5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Impact"/>
                <a:ea typeface="+mj-ea"/>
                <a:cs typeface="Impact"/>
              </a:rPr>
              <a:t> Theological Studies</a:t>
            </a:r>
          </a:p>
        </p:txBody>
      </p:sp>
      <p:sp>
        <p:nvSpPr>
          <p:cNvPr id="9" name="Text Placeholder 3"/>
          <p:cNvSpPr txBox="1">
            <a:spLocks/>
          </p:cNvSpPr>
          <p:nvPr/>
        </p:nvSpPr>
        <p:spPr>
          <a:xfrm>
            <a:off x="1122215" y="3200400"/>
            <a:ext cx="8021782" cy="2209800"/>
          </a:xfrm>
          <a:prstGeom prst="rect">
            <a:avLst/>
          </a:prstGeom>
        </p:spPr>
        <p:txBody>
          <a:bodyPr vert="horz" wrap="none" lIns="0" tIns="0" rIns="0" bIns="0" rtlCol="0" anchor="ctr" anchorCtr="0">
            <a:no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en-US" sz="12200" b="0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uLnTx/>
                <a:uFillTx/>
                <a:latin typeface="Impact" pitchFamily="34" charset="0"/>
                <a:ea typeface="+mn-ea"/>
                <a:cs typeface="+mn-cs"/>
              </a:rPr>
              <a:t>Evangelism</a:t>
            </a: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>
                <a:solidFill>
                  <a:srgbClr val="000000"/>
                </a:solidFill>
                <a:cs typeface="Helvetica"/>
              </a:rPr>
              <a:t>A Farmer: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57200" y="1905000"/>
            <a:ext cx="8229600" cy="4495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04800" y="6400800"/>
            <a:ext cx="4318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Global University of Theological Studies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05400" y="-76200"/>
            <a:ext cx="4009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/>
              <a:t>Lesson Two: Introducing the Farmers</a:t>
            </a:r>
          </a:p>
          <a:p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914400" y="1981200"/>
            <a:ext cx="7313613" cy="685800"/>
          </a:xfrm>
        </p:spPr>
        <p:txBody>
          <a:bodyPr>
            <a:noAutofit/>
          </a:bodyPr>
          <a:lstStyle/>
          <a:p>
            <a:pPr>
              <a:buFont typeface="Courier New"/>
              <a:buChar char="o"/>
            </a:pPr>
            <a:r>
              <a:rPr lang="en-US" sz="3200" dirty="0"/>
              <a:t>Is not lazy.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914400" y="2514600"/>
            <a:ext cx="7313613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lang="en-US" sz="3200" dirty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rPr>
              <a:t>Inspects the crops to determine growth and progress.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63500" dist="50800" dir="2700000" algn="tl" rotWithShape="0">
                  <a:prstClr val="black">
                    <a:alpha val="50000"/>
                  </a:prst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914400" y="3581400"/>
            <a:ext cx="7462837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Does not know everything. He invites experts to help.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914400" y="4648200"/>
            <a:ext cx="7462837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Realizes farming is a family affair. Everyone is needed and included in the work.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2" grpId="0" build="p"/>
      <p:bldP spid="11" grpId="0" build="p"/>
      <p:bldP spid="1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>
                <a:solidFill>
                  <a:srgbClr val="000000"/>
                </a:solidFill>
                <a:cs typeface="Helvetica"/>
              </a:rPr>
              <a:t>A Farmer: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57200" y="1905000"/>
            <a:ext cx="8229600" cy="4495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04800" y="6400800"/>
            <a:ext cx="4318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Global University of Theological Studies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05400" y="-76200"/>
            <a:ext cx="4009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/>
              <a:t>Lesson Two: Introducing the Farmers</a:t>
            </a:r>
          </a:p>
          <a:p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914400" y="1981200"/>
            <a:ext cx="7313613" cy="685800"/>
          </a:xfrm>
        </p:spPr>
        <p:txBody>
          <a:bodyPr>
            <a:noAutofit/>
          </a:bodyPr>
          <a:lstStyle/>
          <a:p>
            <a:pPr>
              <a:buFont typeface="Courier New"/>
              <a:buChar char="o"/>
            </a:pPr>
            <a:r>
              <a:rPr lang="en-US" sz="3200" dirty="0"/>
              <a:t>Is always looking for the right equipment and tools.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914400" y="3124200"/>
            <a:ext cx="7462837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Depends on God for the rains.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914400" y="3733800"/>
            <a:ext cx="7462837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Knows his fields.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914400" y="4419600"/>
            <a:ext cx="7462837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Evaluates his</a:t>
            </a:r>
            <a:r>
              <a:rPr kumimoji="0" lang="en-US" sz="3200" b="0" i="0" u="none" strike="noStrike" kern="1200" cap="none" spc="0" normalizeH="0" noProof="0" dirty="0">
                <a:ln>
                  <a:noFill/>
                </a:ln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harvest from season to season.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63500" dist="50800" dir="2700000" algn="tl" rotWithShape="0">
                  <a:prstClr val="black">
                    <a:alpha val="50000"/>
                  </a:prst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914400" y="5486400"/>
            <a:ext cx="7462837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Never goes to the field without tools.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 build="p"/>
      <p:bldP spid="13" grpId="0" build="p"/>
      <p:bldP spid="14" grpId="0" build="p"/>
      <p:bldP spid="1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>
                <a:solidFill>
                  <a:srgbClr val="000000"/>
                </a:solidFill>
                <a:cs typeface="Helvetica"/>
              </a:rPr>
              <a:t>A Farmer: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57200" y="1905000"/>
            <a:ext cx="8229600" cy="4495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04800" y="6400800"/>
            <a:ext cx="4318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Global University of Theological Studies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05400" y="-76200"/>
            <a:ext cx="4009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/>
              <a:t>Lesson Two: Introducing the Farmers</a:t>
            </a:r>
          </a:p>
          <a:p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914400" y="1981200"/>
            <a:ext cx="7313613" cy="685800"/>
          </a:xfrm>
        </p:spPr>
        <p:txBody>
          <a:bodyPr>
            <a:noAutofit/>
          </a:bodyPr>
          <a:lstStyle/>
          <a:p>
            <a:pPr>
              <a:buFont typeface="Courier New"/>
              <a:buChar char="o"/>
            </a:pPr>
            <a:r>
              <a:rPr lang="en-US" sz="3200" dirty="0"/>
              <a:t>Is happy when it comes to the harvest.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914400" y="3124200"/>
            <a:ext cx="7462837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Knows that without a harvest,</a:t>
            </a:r>
            <a:r>
              <a:rPr kumimoji="0" lang="en-US" sz="3200" b="0" i="0" u="none" strike="noStrike" kern="1200" cap="none" spc="0" normalizeH="0" noProof="0" dirty="0">
                <a:ln>
                  <a:noFill/>
                </a:ln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he has no future.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63500" dist="50800" dir="2700000" algn="tl" rotWithShape="0">
                  <a:prstClr val="black">
                    <a:alpha val="50000"/>
                  </a:prst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914400" y="4267200"/>
            <a:ext cx="7462837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Always looks for new ideas.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914400" y="4953000"/>
            <a:ext cx="7462837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Is always looking for workers to help in the fields.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 build="p"/>
      <p:bldP spid="14" grpId="0" build="p"/>
      <p:bldP spid="15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>
                <a:solidFill>
                  <a:srgbClr val="000000"/>
                </a:solidFill>
                <a:cs typeface="Helvetica"/>
              </a:rPr>
              <a:t>A Farmer: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57200" y="1905000"/>
            <a:ext cx="8229600" cy="4495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04800" y="6400800"/>
            <a:ext cx="4318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Global University of Theological Studies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05400" y="-76200"/>
            <a:ext cx="4009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/>
              <a:t>Lesson Two: Introducing the Farmers</a:t>
            </a:r>
          </a:p>
          <a:p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914400" y="1981200"/>
            <a:ext cx="7313613" cy="685800"/>
          </a:xfrm>
        </p:spPr>
        <p:txBody>
          <a:bodyPr>
            <a:noAutofit/>
          </a:bodyPr>
          <a:lstStyle/>
          <a:p>
            <a:pPr>
              <a:buFont typeface="Courier New"/>
              <a:buChar char="o"/>
            </a:pPr>
            <a:r>
              <a:rPr lang="en-US" sz="3200" dirty="0"/>
              <a:t>Is change-oriented. He experiments with new methods.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914400" y="3200400"/>
            <a:ext cx="7462837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Looks for buyers.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914400" y="4038600"/>
            <a:ext cx="7462837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Plants a variety of seeds.</a:t>
            </a: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914400" y="4953000"/>
            <a:ext cx="7462837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Knows that if he does not plant on the land, somebody else will.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1" grpId="0" build="p"/>
      <p:bldP spid="14" grpId="0" build="p"/>
      <p:bldP spid="1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958850"/>
            <a:ext cx="3250360" cy="1631950"/>
          </a:xfrm>
        </p:spPr>
        <p:txBody>
          <a:bodyPr/>
          <a:lstStyle/>
          <a:p>
            <a:r>
              <a:rPr lang="en-US" sz="2800" dirty="0"/>
              <a:t>One African leader on the last night of his presidency said,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3151188"/>
            <a:ext cx="3250360" cy="2259012"/>
          </a:xfrm>
        </p:spPr>
        <p:txBody>
          <a:bodyPr/>
          <a:lstStyle/>
          <a:p>
            <a:r>
              <a:rPr lang="en-US" sz="2800" dirty="0"/>
              <a:t>“Tonight I go to bed a president and will wake up in the morning a farmer.”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179780" y="2590800"/>
            <a:ext cx="4259951" cy="3072037"/>
            <a:chOff x="179780" y="2590800"/>
            <a:chExt cx="4259951" cy="3072037"/>
          </a:xfrm>
        </p:grpSpPr>
        <p:sp>
          <p:nvSpPr>
            <p:cNvPr id="5" name="Text Placeholder 3"/>
            <p:cNvSpPr txBox="1">
              <a:spLocks/>
            </p:cNvSpPr>
            <p:nvPr/>
          </p:nvSpPr>
          <p:spPr>
            <a:xfrm>
              <a:off x="179780" y="2590800"/>
              <a:ext cx="858331" cy="2209800"/>
            </a:xfrm>
            <a:prstGeom prst="rect">
              <a:avLst/>
            </a:prstGeom>
          </p:spPr>
          <p:txBody>
            <a:bodyPr vert="horz" wrap="none" lIns="0" tIns="0" rIns="0" bIns="0" rtlCol="0" anchor="ctr" anchorCtr="0">
              <a:no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 2" pitchFamily="18" charset="2"/>
                <a:buNone/>
                <a:tabLst/>
                <a:defRPr/>
              </a:pPr>
              <a:r>
                <a:rPr kumimoji="0" lang="en-US" sz="12200" b="0" i="0" u="none" strike="noStrike" kern="120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chemeClr val="tx1">
                          <a:alpha val="10000"/>
                        </a:schemeClr>
                      </a:gs>
                      <a:gs pos="100000">
                        <a:schemeClr val="tx1">
                          <a:alpha val="10000"/>
                        </a:schemeClr>
                      </a:gs>
                    </a:gsLst>
                    <a:lin ang="5400000" scaled="0"/>
                  </a:gradFill>
                  <a:effectLst>
                    <a:outerShdw blurRad="63500" dist="50800" dir="2700000" algn="tl" rotWithShape="0">
                      <a:prstClr val="black">
                        <a:alpha val="50000"/>
                      </a:prstClr>
                    </a:outerShdw>
                  </a:effectLst>
                  <a:uLnTx/>
                  <a:uFillTx/>
                  <a:latin typeface="Impact" pitchFamily="34" charset="0"/>
                  <a:ea typeface="+mn-ea"/>
                  <a:cs typeface="+mn-cs"/>
                </a:rPr>
                <a:t>“</a:t>
              </a:r>
            </a:p>
          </p:txBody>
        </p:sp>
        <p:sp>
          <p:nvSpPr>
            <p:cNvPr id="6" name="Text Placeholder 3"/>
            <p:cNvSpPr txBox="1">
              <a:spLocks/>
            </p:cNvSpPr>
            <p:nvPr/>
          </p:nvSpPr>
          <p:spPr>
            <a:xfrm rot="10800000">
              <a:off x="3581400" y="3581400"/>
              <a:ext cx="858331" cy="2081437"/>
            </a:xfrm>
            <a:prstGeom prst="rect">
              <a:avLst/>
            </a:prstGeom>
          </p:spPr>
          <p:txBody>
            <a:bodyPr vert="horz" wrap="none" lIns="0" tIns="0" rIns="0" bIns="0" rtlCol="0" anchor="ctr" anchorCtr="0">
              <a:no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 2" pitchFamily="18" charset="2"/>
                <a:buNone/>
                <a:tabLst/>
                <a:defRPr/>
              </a:pPr>
              <a:r>
                <a:rPr kumimoji="0" lang="en-US" sz="12200" b="0" i="0" u="none" strike="noStrike" kern="120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chemeClr val="tx1">
                          <a:alpha val="10000"/>
                        </a:schemeClr>
                      </a:gs>
                      <a:gs pos="100000">
                        <a:schemeClr val="tx1">
                          <a:alpha val="10000"/>
                        </a:schemeClr>
                      </a:gs>
                    </a:gsLst>
                    <a:lin ang="5400000" scaled="0"/>
                  </a:gradFill>
                  <a:effectLst>
                    <a:outerShdw blurRad="63500" dist="50800" dir="2700000" algn="tl" rotWithShape="0">
                      <a:prstClr val="black">
                        <a:alpha val="50000"/>
                      </a:prstClr>
                    </a:outerShdw>
                  </a:effectLst>
                  <a:uLnTx/>
                  <a:uFillTx/>
                  <a:latin typeface="Impact" pitchFamily="34" charset="0"/>
                  <a:ea typeface="+mn-ea"/>
                  <a:cs typeface="+mn-cs"/>
                </a:rPr>
                <a:t>“</a:t>
              </a:r>
            </a:p>
          </p:txBody>
        </p:sp>
      </p:grpSp>
      <p:sp>
        <p:nvSpPr>
          <p:cNvPr id="8" name="Title 1"/>
          <p:cNvSpPr txBox="1">
            <a:spLocks/>
          </p:cNvSpPr>
          <p:nvPr/>
        </p:nvSpPr>
        <p:spPr>
          <a:xfrm>
            <a:off x="4724400" y="2863850"/>
            <a:ext cx="3886200" cy="163195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He realized that  he was returning to the basics of life as he left the presidency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5105400" y="-76200"/>
            <a:ext cx="4009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/>
              <a:t>Lesson Two: Introducing the Farmers</a:t>
            </a:r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" y="6400800"/>
            <a:ext cx="4318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Global University of Theological Studies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uild="p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ontent Placeholder 21"/>
          <p:cNvSpPr>
            <a:spLocks noGrp="1"/>
          </p:cNvSpPr>
          <p:nvPr>
            <p:ph type="subTitle" idx="4294967295"/>
          </p:nvPr>
        </p:nvSpPr>
        <p:spPr>
          <a:xfrm>
            <a:off x="838200" y="1755775"/>
            <a:ext cx="7239000" cy="98742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4800" dirty="0"/>
              <a:t>	Farmers know that to reap an abundant crop they must sow their best.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4800" y="6400800"/>
            <a:ext cx="4318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Global University of Theological Studies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05400" y="-76200"/>
            <a:ext cx="4009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/>
              <a:t>Lesson Two: Introducing the Farmers</a:t>
            </a:r>
          </a:p>
          <a:p>
            <a:endParaRPr lang="en-US" dirty="0"/>
          </a:p>
        </p:txBody>
      </p:sp>
      <p:sp>
        <p:nvSpPr>
          <p:cNvPr id="6" name="L-Shape 5"/>
          <p:cNvSpPr/>
          <p:nvPr/>
        </p:nvSpPr>
        <p:spPr>
          <a:xfrm rot="16200000">
            <a:off x="3028951" y="628650"/>
            <a:ext cx="4572000" cy="6819900"/>
          </a:xfrm>
          <a:prstGeom prst="corner">
            <a:avLst>
              <a:gd name="adj1" fmla="val 2170"/>
              <a:gd name="adj2" fmla="val 156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ontent Placeholder 21"/>
          <p:cNvSpPr>
            <a:spLocks noGrp="1"/>
          </p:cNvSpPr>
          <p:nvPr>
            <p:ph type="subTitle" idx="4294967295"/>
          </p:nvPr>
        </p:nvSpPr>
        <p:spPr>
          <a:xfrm>
            <a:off x="5105400" y="5181600"/>
            <a:ext cx="3429000" cy="98742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2800" dirty="0">
                <a:solidFill>
                  <a:schemeClr val="tx1"/>
                </a:solidFill>
                <a:latin typeface="Helvetica"/>
                <a:cs typeface="Helvetica"/>
              </a:rPr>
              <a:t>- John Wesley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4800" y="6400800"/>
            <a:ext cx="4318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Global University of Theological Studies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05400" y="-76200"/>
            <a:ext cx="4009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/>
              <a:t>Lesson Two: Introducing the Farmers</a:t>
            </a:r>
          </a:p>
          <a:p>
            <a:endParaRPr lang="en-US" dirty="0"/>
          </a:p>
        </p:txBody>
      </p:sp>
      <p:sp>
        <p:nvSpPr>
          <p:cNvPr id="8" name="Content Placeholder 21"/>
          <p:cNvSpPr txBox="1">
            <a:spLocks/>
          </p:cNvSpPr>
          <p:nvPr/>
        </p:nvSpPr>
        <p:spPr>
          <a:xfrm rot="16200000">
            <a:off x="4189411" y="-1373187"/>
            <a:ext cx="841376" cy="6934197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uLnTx/>
                <a:uFillTx/>
                <a:ea typeface="+mn-ea"/>
                <a:cs typeface="Helvetica"/>
              </a:rPr>
              <a:t>By all the means you can,</a:t>
            </a:r>
          </a:p>
        </p:txBody>
      </p:sp>
      <p:sp>
        <p:nvSpPr>
          <p:cNvPr id="9" name="Content Placeholder 21"/>
          <p:cNvSpPr txBox="1">
            <a:spLocks/>
          </p:cNvSpPr>
          <p:nvPr/>
        </p:nvSpPr>
        <p:spPr>
          <a:xfrm rot="16200000">
            <a:off x="4189411" y="-839787"/>
            <a:ext cx="841376" cy="6934197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uLnTx/>
                <a:uFillTx/>
                <a:ea typeface="+mn-ea"/>
                <a:cs typeface="Helvetica"/>
              </a:rPr>
              <a:t>In all the ways you can,</a:t>
            </a:r>
          </a:p>
        </p:txBody>
      </p:sp>
      <p:sp>
        <p:nvSpPr>
          <p:cNvPr id="10" name="Content Placeholder 21"/>
          <p:cNvSpPr txBox="1">
            <a:spLocks/>
          </p:cNvSpPr>
          <p:nvPr/>
        </p:nvSpPr>
        <p:spPr>
          <a:xfrm rot="16200000">
            <a:off x="4189411" y="-306387"/>
            <a:ext cx="841376" cy="6934197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uLnTx/>
                <a:uFillTx/>
                <a:ea typeface="+mn-ea"/>
                <a:cs typeface="Helvetica"/>
              </a:rPr>
              <a:t>In all</a:t>
            </a:r>
            <a:r>
              <a:rPr kumimoji="0" lang="en-US" sz="4000" b="0" i="0" u="none" strike="noStrike" kern="1200" cap="none" spc="0" normalizeH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uLnTx/>
                <a:uFillTx/>
                <a:ea typeface="+mn-ea"/>
                <a:cs typeface="Helvetica"/>
              </a:rPr>
              <a:t> the places you can,</a:t>
            </a:r>
            <a:endParaRPr kumimoji="0" lang="en-US" sz="4000" b="0" i="0" u="none" strike="noStrike" kern="1200" cap="none" spc="0" normalizeH="0" baseline="0" noProof="0" dirty="0">
              <a:ln>
                <a:noFill/>
              </a:ln>
              <a:solidFill>
                <a:schemeClr val="accent1"/>
              </a:solidFill>
              <a:effectLst>
                <a:outerShdw blurRad="63500" dist="50800" dir="2700000" algn="tl" rotWithShape="0">
                  <a:prstClr val="black">
                    <a:alpha val="50000"/>
                  </a:prstClr>
                </a:outerShdw>
              </a:effectLst>
              <a:uLnTx/>
              <a:uFillTx/>
              <a:ea typeface="+mn-ea"/>
              <a:cs typeface="Helvetica"/>
            </a:endParaRPr>
          </a:p>
        </p:txBody>
      </p:sp>
      <p:sp>
        <p:nvSpPr>
          <p:cNvPr id="11" name="Content Placeholder 21"/>
          <p:cNvSpPr txBox="1">
            <a:spLocks/>
          </p:cNvSpPr>
          <p:nvPr/>
        </p:nvSpPr>
        <p:spPr>
          <a:xfrm rot="16200000">
            <a:off x="4189411" y="227013"/>
            <a:ext cx="841376" cy="6934197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uLnTx/>
                <a:uFillTx/>
                <a:ea typeface="+mn-ea"/>
                <a:cs typeface="Helvetica"/>
              </a:rPr>
              <a:t>At all the times you can,</a:t>
            </a:r>
          </a:p>
        </p:txBody>
      </p:sp>
      <p:sp>
        <p:nvSpPr>
          <p:cNvPr id="12" name="Content Placeholder 21"/>
          <p:cNvSpPr txBox="1">
            <a:spLocks/>
          </p:cNvSpPr>
          <p:nvPr/>
        </p:nvSpPr>
        <p:spPr>
          <a:xfrm rot="16200000">
            <a:off x="4189411" y="760413"/>
            <a:ext cx="841376" cy="6934197"/>
          </a:xfrm>
          <a:prstGeom prst="rect">
            <a:avLst/>
          </a:prstGeom>
        </p:spPr>
        <p:txBody>
          <a:bodyPr vert="eaVert" lIns="91440" tIns="45720" rIns="91440" bIns="45720" rtlCol="0">
            <a:noAutofit/>
          </a:bodyPr>
          <a:lstStyle/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Wingdings 2" pitchFamily="18" charset="2"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uLnTx/>
                <a:uFillTx/>
                <a:ea typeface="+mn-ea"/>
                <a:cs typeface="Helvetica"/>
              </a:rPr>
              <a:t>To all the people you can,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845448" y="800100"/>
            <a:ext cx="7231752" cy="2209800"/>
            <a:chOff x="845448" y="800100"/>
            <a:chExt cx="7231752" cy="2209800"/>
          </a:xfrm>
        </p:grpSpPr>
        <p:sp>
          <p:nvSpPr>
            <p:cNvPr id="7" name="Content Placeholder 21"/>
            <p:cNvSpPr txBox="1">
              <a:spLocks/>
            </p:cNvSpPr>
            <p:nvPr/>
          </p:nvSpPr>
          <p:spPr>
            <a:xfrm rot="16200000">
              <a:off x="4189414" y="-1906587"/>
              <a:ext cx="841376" cy="6934197"/>
            </a:xfrm>
            <a:prstGeom prst="rect">
              <a:avLst/>
            </a:prstGeom>
          </p:spPr>
          <p:txBody>
            <a:bodyPr vert="eaVert" lIns="91440" tIns="45720" rIns="91440" bIns="45720" rtlCol="0">
              <a:noAutofit/>
            </a:bodyPr>
            <a:lstStyle/>
            <a:p>
              <a:pPr marL="342900" marR="0" lvl="0" indent="-342900" algn="ctr" defTabSz="914400" rtl="0" eaLnBrk="1" fontAlgn="auto" latinLnBrk="0" hangingPunct="1">
                <a:lnSpc>
                  <a:spcPct val="100000"/>
                </a:lnSpc>
                <a:spcBef>
                  <a:spcPts val="2000"/>
                </a:spcBef>
                <a:spcAft>
                  <a:spcPts val="0"/>
                </a:spcAft>
                <a:buClrTx/>
                <a:buSzTx/>
                <a:buFont typeface="Wingdings 2" pitchFamily="18" charset="2"/>
                <a:buNone/>
                <a:tabLst/>
                <a:defRPr/>
              </a:pPr>
              <a:r>
                <a:rPr kumimoji="0" 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>
                    <a:outerShdw blurRad="63500" dist="50800" dir="2700000" algn="tl" rotWithShape="0">
                      <a:prstClr val="black">
                        <a:alpha val="50000"/>
                      </a:prstClr>
                    </a:outerShdw>
                  </a:effectLst>
                  <a:uLnTx/>
                  <a:uFillTx/>
                  <a:ea typeface="+mn-ea"/>
                  <a:cs typeface="Helvetica"/>
                </a:rPr>
                <a:t>“Do all the good you can,</a:t>
              </a:r>
            </a:p>
          </p:txBody>
        </p:sp>
        <p:sp>
          <p:nvSpPr>
            <p:cNvPr id="14" name="Text Placeholder 3"/>
            <p:cNvSpPr txBox="1">
              <a:spLocks/>
            </p:cNvSpPr>
            <p:nvPr/>
          </p:nvSpPr>
          <p:spPr>
            <a:xfrm>
              <a:off x="845448" y="800100"/>
              <a:ext cx="858331" cy="2209800"/>
            </a:xfrm>
            <a:prstGeom prst="rect">
              <a:avLst/>
            </a:prstGeom>
          </p:spPr>
          <p:txBody>
            <a:bodyPr vert="horz" wrap="none" lIns="0" tIns="0" rIns="0" bIns="0" rtlCol="0" anchor="ctr" anchorCtr="0">
              <a:no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 2" pitchFamily="18" charset="2"/>
                <a:buNone/>
                <a:tabLst/>
                <a:defRPr/>
              </a:pPr>
              <a:r>
                <a:rPr kumimoji="0" lang="en-US" sz="12200" b="0" i="0" u="none" strike="noStrike" kern="120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chemeClr val="tx1">
                          <a:alpha val="10000"/>
                        </a:schemeClr>
                      </a:gs>
                      <a:gs pos="100000">
                        <a:schemeClr val="tx1">
                          <a:alpha val="10000"/>
                        </a:schemeClr>
                      </a:gs>
                    </a:gsLst>
                    <a:lin ang="5400000" scaled="0"/>
                  </a:gradFill>
                  <a:effectLst>
                    <a:outerShdw blurRad="63500" dist="50800" dir="2700000" algn="tl" rotWithShape="0">
                      <a:prstClr val="black">
                        <a:alpha val="50000"/>
                      </a:prstClr>
                    </a:outerShdw>
                  </a:effectLst>
                  <a:uLnTx/>
                  <a:uFillTx/>
                  <a:latin typeface="Impact" pitchFamily="34" charset="0"/>
                  <a:ea typeface="+mn-ea"/>
                  <a:cs typeface="+mn-cs"/>
                </a:rPr>
                <a:t>“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143000" y="3276600"/>
            <a:ext cx="6934197" cy="2209800"/>
            <a:chOff x="1143000" y="3276600"/>
            <a:chExt cx="6934197" cy="2209800"/>
          </a:xfrm>
        </p:grpSpPr>
        <p:sp>
          <p:nvSpPr>
            <p:cNvPr id="13" name="Content Placeholder 21"/>
            <p:cNvSpPr txBox="1">
              <a:spLocks/>
            </p:cNvSpPr>
            <p:nvPr/>
          </p:nvSpPr>
          <p:spPr>
            <a:xfrm rot="16200000">
              <a:off x="4189411" y="1293813"/>
              <a:ext cx="841376" cy="6934197"/>
            </a:xfrm>
            <a:prstGeom prst="rect">
              <a:avLst/>
            </a:prstGeom>
          </p:spPr>
          <p:txBody>
            <a:bodyPr vert="eaVert" lIns="91440" tIns="45720" rIns="91440" bIns="45720" rtlCol="0">
              <a:noAutofit/>
            </a:bodyPr>
            <a:lstStyle/>
            <a:p>
              <a:pPr marL="342900" marR="0" lvl="0" indent="-342900" algn="ctr" defTabSz="914400" rtl="0" eaLnBrk="1" fontAlgn="auto" latinLnBrk="0" hangingPunct="1">
                <a:lnSpc>
                  <a:spcPct val="100000"/>
                </a:lnSpc>
                <a:spcBef>
                  <a:spcPts val="2000"/>
                </a:spcBef>
                <a:spcAft>
                  <a:spcPts val="0"/>
                </a:spcAft>
                <a:buClrTx/>
                <a:buSzTx/>
                <a:buFont typeface="Wingdings 2" pitchFamily="18" charset="2"/>
                <a:buNone/>
                <a:tabLst/>
                <a:defRPr/>
              </a:pPr>
              <a:r>
                <a:rPr kumimoji="0" lang="en-US" sz="4000" b="0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>
                    <a:outerShdw blurRad="63500" dist="50800" dir="2700000" algn="tl" rotWithShape="0">
                      <a:prstClr val="black">
                        <a:alpha val="50000"/>
                      </a:prstClr>
                    </a:outerShdw>
                  </a:effectLst>
                  <a:uLnTx/>
                  <a:uFillTx/>
                  <a:ea typeface="+mn-ea"/>
                  <a:cs typeface="Helvetica"/>
                </a:rPr>
                <a:t>As long as you can."</a:t>
              </a:r>
            </a:p>
          </p:txBody>
        </p:sp>
        <p:sp>
          <p:nvSpPr>
            <p:cNvPr id="15" name="Text Placeholder 3"/>
            <p:cNvSpPr txBox="1">
              <a:spLocks/>
            </p:cNvSpPr>
            <p:nvPr/>
          </p:nvSpPr>
          <p:spPr>
            <a:xfrm rot="10800000">
              <a:off x="7086601" y="3276600"/>
              <a:ext cx="858331" cy="2209800"/>
            </a:xfrm>
            <a:prstGeom prst="rect">
              <a:avLst/>
            </a:prstGeom>
          </p:spPr>
          <p:txBody>
            <a:bodyPr vert="horz" wrap="none" lIns="0" tIns="0" rIns="0" bIns="0" rtlCol="0" anchor="ctr" anchorCtr="0">
              <a:noAutofit/>
            </a:bodyPr>
            <a:lstStyle/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 2" pitchFamily="18" charset="2"/>
                <a:buNone/>
                <a:tabLst/>
                <a:defRPr/>
              </a:pPr>
              <a:r>
                <a:rPr kumimoji="0" lang="en-US" sz="12200" b="0" i="0" u="none" strike="noStrike" kern="1200" cap="none" spc="0" normalizeH="0" baseline="0" noProof="0" dirty="0">
                  <a:ln>
                    <a:noFill/>
                  </a:ln>
                  <a:gradFill>
                    <a:gsLst>
                      <a:gs pos="0">
                        <a:schemeClr val="tx1">
                          <a:alpha val="10000"/>
                        </a:schemeClr>
                      </a:gs>
                      <a:gs pos="100000">
                        <a:schemeClr val="tx1">
                          <a:alpha val="10000"/>
                        </a:schemeClr>
                      </a:gs>
                    </a:gsLst>
                    <a:lin ang="5400000" scaled="0"/>
                  </a:gradFill>
                  <a:effectLst>
                    <a:outerShdw blurRad="63500" dist="50800" dir="2700000" algn="tl" rotWithShape="0">
                      <a:prstClr val="black">
                        <a:alpha val="50000"/>
                      </a:prstClr>
                    </a:outerShdw>
                  </a:effectLst>
                  <a:uLnTx/>
                  <a:uFillTx/>
                  <a:latin typeface="Impact" pitchFamily="34" charset="0"/>
                  <a:ea typeface="+mn-ea"/>
                  <a:cs typeface="+mn-cs"/>
                </a:rPr>
                <a:t>“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  <p:bldP spid="8" grpId="0" build="p"/>
      <p:bldP spid="9" grpId="0" build="p"/>
      <p:bldP spid="10" grpId="0" build="p"/>
      <p:bldP spid="11" grpId="0" build="p"/>
      <p:bldP spid="1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ontent Placeholder 21"/>
          <p:cNvSpPr>
            <a:spLocks noGrp="1"/>
          </p:cNvSpPr>
          <p:nvPr>
            <p:ph type="subTitle" idx="4294967295"/>
          </p:nvPr>
        </p:nvSpPr>
        <p:spPr>
          <a:xfrm>
            <a:off x="838200" y="1831975"/>
            <a:ext cx="7196138" cy="987425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5400" dirty="0"/>
              <a:t>“A farmer went out to sow his seed”</a:t>
            </a:r>
          </a:p>
          <a:p>
            <a:pPr algn="ctr">
              <a:buNone/>
            </a:pPr>
            <a:r>
              <a:rPr lang="en-US" sz="5400" dirty="0"/>
              <a:t>(Matthew 13:3).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4800" y="6400800"/>
            <a:ext cx="4318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Global University of Theological Studies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05400" y="-76200"/>
            <a:ext cx="4009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/>
              <a:t>Lesson Two: Introducing the Farmers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04800" y="6400800"/>
            <a:ext cx="4318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Global University of Theological Studies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105400" y="-76200"/>
            <a:ext cx="4009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/>
              <a:t>Lesson Two: Introducing the Farmers</a:t>
            </a:r>
          </a:p>
          <a:p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4419601" y="533400"/>
            <a:ext cx="43434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dirty="0"/>
              <a:t>“I keep six honest serving-men (They taught me all I knew). Their names are, What and Why and When And How and Where and Who.”</a:t>
            </a:r>
          </a:p>
        </p:txBody>
      </p:sp>
      <p:pic>
        <p:nvPicPr>
          <p:cNvPr id="14" name="Picture 13" descr="justso-cover-puffin1995.jp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8200" y="685800"/>
            <a:ext cx="3311610" cy="5105400"/>
          </a:xfrm>
          <a:prstGeom prst="rect">
            <a:avLst/>
          </a:prstGeom>
        </p:spPr>
      </p:pic>
      <p:sp>
        <p:nvSpPr>
          <p:cNvPr id="15" name="Rectangle 14"/>
          <p:cNvSpPr/>
          <p:nvPr/>
        </p:nvSpPr>
        <p:spPr>
          <a:xfrm>
            <a:off x="4699347" y="4133672"/>
            <a:ext cx="3606453" cy="1200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dirty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Rudyard Kipling in </a:t>
            </a:r>
            <a:r>
              <a:rPr lang="en-US" sz="2400" i="1" dirty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Just So Stories</a:t>
            </a:r>
            <a:r>
              <a:rPr lang="en-US" sz="2400" dirty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</a:rPr>
              <a:t> (1902) “The Elephant’s Child”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ontent Placeholder 21"/>
          <p:cNvSpPr>
            <a:spLocks noGrp="1"/>
          </p:cNvSpPr>
          <p:nvPr>
            <p:ph type="body" orient="vert" idx="1"/>
          </p:nvPr>
        </p:nvSpPr>
        <p:spPr>
          <a:xfrm rot="16200000">
            <a:off x="1172369" y="580231"/>
            <a:ext cx="4618832" cy="6353969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en-US" sz="5400" dirty="0">
                <a:solidFill>
                  <a:schemeClr val="accent1"/>
                </a:solidFill>
                <a:latin typeface="Helvetica"/>
                <a:cs typeface="Helvetica"/>
              </a:rPr>
              <a:t>	We will be using six hard-working farmers to assist us in our study.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4800" y="6400800"/>
            <a:ext cx="4318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Global University of Theological Studies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5105400" y="-76200"/>
            <a:ext cx="4009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/>
              <a:t>Lesson Two: Introducing the Farmers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ontent Placeholder 2"/>
          <p:cNvSpPr txBox="1">
            <a:spLocks/>
          </p:cNvSpPr>
          <p:nvPr/>
        </p:nvSpPr>
        <p:spPr>
          <a:xfrm>
            <a:off x="457200" y="304800"/>
            <a:ext cx="8229600" cy="762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463550" lvl="0" indent="-463550" algn="ctr" defTabSz="914400">
              <a:spcBef>
                <a:spcPts val="2000"/>
              </a:spcBef>
              <a:buSzPct val="90000"/>
            </a:pPr>
            <a:r>
              <a:rPr lang="en-US" sz="6000" dirty="0">
                <a:solidFill>
                  <a:srgbClr val="000000"/>
                </a:solidFill>
                <a:cs typeface="Helvetica"/>
              </a:rPr>
              <a:t>Their names are:</a:t>
            </a:r>
            <a:endParaRPr kumimoji="0" lang="en-US" sz="6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+mn-ea"/>
              <a:cs typeface="Helvetic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6400800"/>
            <a:ext cx="4318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Global University of Theological Studies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105400" y="-76200"/>
            <a:ext cx="4009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/>
              <a:t>Lesson Two: Introducing the Farmers</a:t>
            </a:r>
          </a:p>
          <a:p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685800" y="1828800"/>
            <a:ext cx="2439987" cy="685800"/>
          </a:xfrm>
        </p:spPr>
        <p:txBody>
          <a:bodyPr>
            <a:noAutofit/>
          </a:bodyPr>
          <a:lstStyle/>
          <a:p>
            <a:pPr>
              <a:buFont typeface="Courier New"/>
              <a:buChar char="o"/>
            </a:pPr>
            <a:r>
              <a:rPr lang="en-US" sz="4000" dirty="0"/>
              <a:t>What?</a:t>
            </a: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1901032" y="2514600"/>
            <a:ext cx="2439987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Why?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121025" y="3200400"/>
            <a:ext cx="2439987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When?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4341019" y="3886200"/>
            <a:ext cx="2439987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Where?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5561012" y="4572000"/>
            <a:ext cx="2439987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How?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6781006" y="5257800"/>
            <a:ext cx="2439987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kumimoji="0" lang="en-US" sz="40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Who?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8" grpId="0" build="p"/>
      <p:bldP spid="9" grpId="0" build="p"/>
      <p:bldP spid="10" grpId="0" build="p"/>
      <p:bldP spid="11" grpId="0" build="p"/>
      <p:bldP spid="12" grpId="0" build="p"/>
      <p:bldP spid="1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" y="1295400"/>
            <a:ext cx="8001000" cy="1754327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/>
            <a:r>
              <a:rPr lang="en-US" sz="3600" dirty="0"/>
              <a:t>Students in a first year Bible school class in Ghana came up with the following points concerning farmers. </a:t>
            </a:r>
            <a:endParaRPr lang="en-US" sz="3600" dirty="0">
              <a:latin typeface="Helvetica"/>
              <a:cs typeface="Helvetica"/>
            </a:endParaRPr>
          </a:p>
        </p:txBody>
      </p:sp>
      <p:sp>
        <p:nvSpPr>
          <p:cNvPr id="7" name="L-Shape 6"/>
          <p:cNvSpPr/>
          <p:nvPr/>
        </p:nvSpPr>
        <p:spPr>
          <a:xfrm rot="16200000">
            <a:off x="3028951" y="628650"/>
            <a:ext cx="4572000" cy="6819900"/>
          </a:xfrm>
          <a:prstGeom prst="corner">
            <a:avLst>
              <a:gd name="adj1" fmla="val 2170"/>
              <a:gd name="adj2" fmla="val 156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04800" y="6400800"/>
            <a:ext cx="4318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Global University of Theological Studies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05400" y="-76200"/>
            <a:ext cx="4009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/>
              <a:t>Lesson Two: Introducing the Farmers</a:t>
            </a:r>
          </a:p>
          <a:p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457200" y="3810000"/>
            <a:ext cx="8001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3600" dirty="0"/>
              <a:t>Use your imagination and see how these points relate to evangelism.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>
                <a:solidFill>
                  <a:srgbClr val="000000"/>
                </a:solidFill>
                <a:cs typeface="Helvetica"/>
              </a:rPr>
              <a:t>A Farmer: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57200" y="1905000"/>
            <a:ext cx="8229600" cy="4495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04800" y="6400800"/>
            <a:ext cx="4318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Global University of Theological Studies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05400" y="-76200"/>
            <a:ext cx="4009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/>
              <a:t>Lesson Two: Introducing the Farmers</a:t>
            </a:r>
          </a:p>
          <a:p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914400" y="1905000"/>
            <a:ext cx="7313613" cy="685800"/>
          </a:xfrm>
        </p:spPr>
        <p:txBody>
          <a:bodyPr>
            <a:noAutofit/>
          </a:bodyPr>
          <a:lstStyle/>
          <a:p>
            <a:pPr>
              <a:buFont typeface="Courier New"/>
              <a:buChar char="o"/>
            </a:pPr>
            <a:r>
              <a:rPr lang="en-US" sz="3200" dirty="0"/>
              <a:t>Always looks at seasons. He knows when to plant and when to harvest.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914400" y="3048000"/>
            <a:ext cx="7313613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Puts great value on his seeds because he knows the</a:t>
            </a:r>
            <a:r>
              <a:rPr kumimoji="0" lang="en-US" sz="3200" b="0" i="0" u="none" strike="noStrike" kern="1200" cap="none" spc="0" normalizeH="0" noProof="0" dirty="0">
                <a:ln>
                  <a:noFill/>
                </a:ln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seeds he sows today determines the harvest he will reap tomorrow.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63500" dist="50800" dir="2700000" algn="tl" rotWithShape="0">
                  <a:prstClr val="black">
                    <a:alpha val="50000"/>
                  </a:prst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914400" y="5181600"/>
            <a:ext cx="7313613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Protects the plants from weeds, heat, insects,</a:t>
            </a:r>
            <a:r>
              <a:rPr kumimoji="0" lang="en-US" sz="3200" b="0" i="0" u="none" strike="noStrike" kern="1200" cap="none" spc="0" normalizeH="0" noProof="0" dirty="0">
                <a:ln>
                  <a:noFill/>
                </a:ln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and animals.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>
                <a:outerShdw blurRad="63500" dist="50800" dir="2700000" algn="tl" rotWithShape="0">
                  <a:prstClr val="black">
                    <a:alpha val="50000"/>
                  </a:prst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0" grpId="0" build="p"/>
      <p:bldP spid="11" grpId="0" build="p"/>
      <p:bldP spid="12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>
                <a:solidFill>
                  <a:srgbClr val="000000"/>
                </a:solidFill>
                <a:cs typeface="Helvetica"/>
              </a:rPr>
              <a:t>A Farmer: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57200" y="1905000"/>
            <a:ext cx="8229600" cy="4495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04800" y="6400800"/>
            <a:ext cx="4318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Global University of Theological Studies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05400" y="-76200"/>
            <a:ext cx="4009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/>
              <a:t>Lesson Two: Introducing the Farmers</a:t>
            </a:r>
          </a:p>
          <a:p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914400" y="1981200"/>
            <a:ext cx="7313613" cy="685800"/>
          </a:xfrm>
        </p:spPr>
        <p:txBody>
          <a:bodyPr>
            <a:noAutofit/>
          </a:bodyPr>
          <a:lstStyle/>
          <a:p>
            <a:pPr>
              <a:buFont typeface="Courier New"/>
              <a:buChar char="o"/>
            </a:pPr>
            <a:r>
              <a:rPr lang="en-US" sz="3200" dirty="0"/>
              <a:t>Values time. He knows how to work hard and use effective time management skills.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914400" y="3581400"/>
            <a:ext cx="7313613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Practices pruning, and watering.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914400" y="4267200"/>
            <a:ext cx="7462837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Is patient. He waits for the appropriate time to plant and harvest.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914400" y="5486400"/>
            <a:ext cx="7462837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Knows when he is winning or losing.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2" grpId="0" build="p"/>
      <p:bldP spid="11" grpId="0" build="p"/>
      <p:bldP spid="1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6000" dirty="0">
                <a:solidFill>
                  <a:srgbClr val="000000"/>
                </a:solidFill>
                <a:cs typeface="Helvetica"/>
              </a:rPr>
              <a:t>A Farmer:</a:t>
            </a:r>
          </a:p>
        </p:txBody>
      </p:sp>
      <p:sp>
        <p:nvSpPr>
          <p:cNvPr id="24" name="Rectangle 23"/>
          <p:cNvSpPr/>
          <p:nvPr/>
        </p:nvSpPr>
        <p:spPr>
          <a:xfrm>
            <a:off x="457200" y="1905000"/>
            <a:ext cx="8229600" cy="4495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04800" y="6400800"/>
            <a:ext cx="43183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Global University of Theological Studies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05400" y="-76200"/>
            <a:ext cx="40091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en-US" dirty="0"/>
              <a:t>Lesson Two: Introducing the Farmers</a:t>
            </a:r>
          </a:p>
          <a:p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914400" y="1981200"/>
            <a:ext cx="7313613" cy="685800"/>
          </a:xfrm>
        </p:spPr>
        <p:txBody>
          <a:bodyPr>
            <a:noAutofit/>
          </a:bodyPr>
          <a:lstStyle/>
          <a:p>
            <a:pPr>
              <a:buFont typeface="Courier New"/>
              <a:buChar char="o"/>
            </a:pPr>
            <a:r>
              <a:rPr lang="en-US" sz="3200" dirty="0"/>
              <a:t>Plants, but realizes that God gives the increase.</a:t>
            </a: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914400" y="2971800"/>
            <a:ext cx="7313613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Looks for the best, fertile land.</a:t>
            </a: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914400" y="3581400"/>
            <a:ext cx="7462837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Builds storehouses to keep the harvested crops.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914400" y="4648200"/>
            <a:ext cx="7462837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Knows the value of his crops.</a:t>
            </a: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914400" y="5181600"/>
            <a:ext cx="7462837" cy="685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 typeface="Courier New"/>
              <a:buChar char="o"/>
              <a:tabLst/>
              <a:defRPr/>
            </a:pPr>
            <a:r>
              <a:rPr kumimoji="0" lang="en-US" sz="32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Realizes it takes time to prepare the land. He is longsuffering.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  <p:bldP spid="12" grpId="0" build="p"/>
      <p:bldP spid="11" grpId="0" build="p"/>
      <p:bldP spid="13" grpId="0" build="p"/>
      <p:bldP spid="14" grpId="0" build="p"/>
    </p:bld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</a:majorFont>
      <a:minorFont>
        <a:latin typeface="Book Antiqua"/>
        <a:ea typeface=""/>
        <a:cs typeface=""/>
        <a:font script="Jpan" typeface="ＭＳ 明朝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901</TotalTime>
  <Words>701</Words>
  <Application>Microsoft Macintosh PowerPoint</Application>
  <PresentationFormat>On-screen Show (4:3)</PresentationFormat>
  <Paragraphs>104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5" baseType="lpstr">
      <vt:lpstr>Arial</vt:lpstr>
      <vt:lpstr>Book Antiqua</vt:lpstr>
      <vt:lpstr>Calibri</vt:lpstr>
      <vt:lpstr>Courier New</vt:lpstr>
      <vt:lpstr>Helvetica</vt:lpstr>
      <vt:lpstr>Impact</vt:lpstr>
      <vt:lpstr>Rockwell</vt:lpstr>
      <vt:lpstr>Wingdings 2</vt:lpstr>
      <vt:lpstr>Habitat</vt:lpstr>
      <vt:lpstr>Evangelism 1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 Farmer:</vt:lpstr>
      <vt:lpstr>A Farmer:</vt:lpstr>
      <vt:lpstr>A Farmer:</vt:lpstr>
      <vt:lpstr>A Farmer:</vt:lpstr>
      <vt:lpstr>A Farmer:</vt:lpstr>
      <vt:lpstr>A Farmer:</vt:lpstr>
      <vt:lpstr>A Farmer:</vt:lpstr>
      <vt:lpstr>One African leader on the last night of his presidency said,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EVANGE</dc:title>
  <dc:creator>Austin</dc:creator>
  <cp:lastModifiedBy>Angie Clark</cp:lastModifiedBy>
  <cp:revision>92</cp:revision>
  <dcterms:created xsi:type="dcterms:W3CDTF">2010-06-14T15:31:20Z</dcterms:created>
  <dcterms:modified xsi:type="dcterms:W3CDTF">2018-02-09T20:53:53Z</dcterms:modified>
</cp:coreProperties>
</file>