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7" r:id="rId3"/>
    <p:sldId id="325" r:id="rId4"/>
    <p:sldId id="299" r:id="rId5"/>
    <p:sldId id="326" r:id="rId6"/>
    <p:sldId id="327" r:id="rId7"/>
    <p:sldId id="328" r:id="rId8"/>
    <p:sldId id="329" r:id="rId9"/>
    <p:sldId id="330" r:id="rId10"/>
    <p:sldId id="331" r:id="rId11"/>
    <p:sldId id="302" r:id="rId12"/>
    <p:sldId id="301" r:id="rId13"/>
    <p:sldId id="317" r:id="rId14"/>
    <p:sldId id="318" r:id="rId15"/>
    <p:sldId id="332" r:id="rId16"/>
    <p:sldId id="333" r:id="rId17"/>
    <p:sldId id="334" r:id="rId18"/>
    <p:sldId id="335" r:id="rId19"/>
    <p:sldId id="33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613E"/>
    <a:srgbClr val="458552"/>
    <a:srgbClr val="458653"/>
    <a:srgbClr val="ECB128"/>
    <a:srgbClr val="EFB228"/>
    <a:srgbClr val="EEAA26"/>
    <a:srgbClr val="E3881E"/>
    <a:srgbClr val="045D2B"/>
    <a:srgbClr val="0F3423"/>
    <a:srgbClr val="255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553" autoAdjust="0"/>
  </p:normalViewPr>
  <p:slideViewPr>
    <p:cSldViewPr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AA511-AE3A-F643-A99A-5D6EAB730823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1DF5B-61D6-B24D-872C-89CAD3F9B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4A3F5-F9D7-BE4B-8E98-E0E6A6EBBC9E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C636A-307E-884B-9133-8AE82022C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C636A-307E-884B-9133-8AE82022C37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6A0B-D499-425D-9760-7E378B1D24E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B973-48D0-47D2-BD1A-81DAC74A0928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14E26-7EC0-4FCC-8AD8-71E9EC27DEDB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70FB-149D-4255-9221-CF258F891615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52B54-BC1D-466E-98B4-B0082340936C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C9F-E380-43A3-ADC1-0217F1EB7573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791-6992-4CCF-A244-B250C8BB22F1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0578-B892-4967-98F8-D0B4A045ADFD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CBDCDF1B-54EC-4432-8649-0FE40DD46F86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072" y="3657600"/>
            <a:ext cx="5977128" cy="1470025"/>
          </a:xfrm>
        </p:spPr>
        <p:txBody>
          <a:bodyPr/>
          <a:lstStyle/>
          <a:p>
            <a:r>
              <a:rPr lang="en-US" sz="7200" dirty="0">
                <a:solidFill>
                  <a:srgbClr val="0F3423"/>
                </a:solidFill>
              </a:rPr>
              <a:t>Evangelism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5410200"/>
            <a:ext cx="2743200" cy="987552"/>
          </a:xfrm>
        </p:spPr>
        <p:txBody>
          <a:bodyPr/>
          <a:lstStyle/>
          <a:p>
            <a:r>
              <a:rPr lang="en-US" sz="2000" dirty="0">
                <a:solidFill>
                  <a:srgbClr val="0F3423"/>
                </a:solidFill>
              </a:rPr>
              <a:t>James G. </a:t>
            </a:r>
            <a:r>
              <a:rPr lang="en-US" sz="2000" dirty="0" err="1">
                <a:solidFill>
                  <a:srgbClr val="0F3423"/>
                </a:solidFill>
              </a:rPr>
              <a:t>Poitras</a:t>
            </a:r>
            <a:endParaRPr lang="en-US" sz="2000" dirty="0">
              <a:solidFill>
                <a:srgbClr val="0F3423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571999" y="5160814"/>
            <a:ext cx="4571997" cy="706586"/>
          </a:xfrm>
          <a:prstGeom prst="rect">
            <a:avLst/>
          </a:prstGeom>
        </p:spPr>
        <p:txBody>
          <a:bodyPr vert="horz" lIns="91440" tIns="0" rIns="45720" bIns="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2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 Five:</a:t>
            </a:r>
            <a:r>
              <a:rPr kumimoji="0" lang="en-US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What Is Evangelism?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914400"/>
            <a:ext cx="7924800" cy="1209964"/>
          </a:xfrm>
          <a:prstGeom prst="rect">
            <a:avLst/>
          </a:prstGeom>
        </p:spPr>
        <p:txBody>
          <a:bodyPr vert="horz" lIns="45720" tIns="0" rIns="4572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/>
                <a:ea typeface="+mj-ea"/>
                <a:cs typeface="Impact"/>
              </a:rPr>
              <a:t>Global University of</a:t>
            </a:r>
          </a:p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200" dirty="0">
              <a:latin typeface="Impact"/>
              <a:ea typeface="+mj-ea"/>
              <a:cs typeface="Impact"/>
            </a:endParaRPr>
          </a:p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/>
                <a:ea typeface="+mj-ea"/>
                <a:cs typeface="Impact"/>
              </a:rPr>
              <a:t> Theological Studies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1122215" y="3200400"/>
            <a:ext cx="8021782" cy="2209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Impact" pitchFamily="34" charset="0"/>
                <a:ea typeface="+mn-ea"/>
                <a:cs typeface="+mn-cs"/>
              </a:rPr>
              <a:t>Evangelism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Evangelism is: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762000" y="52609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endParaRPr lang="en-US" sz="32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1908175"/>
            <a:ext cx="8486449" cy="434022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762000" y="21336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15. Lighting the world (Matthew 5:14).</a:t>
            </a:r>
          </a:p>
        </p:txBody>
      </p:sp>
      <p:sp>
        <p:nvSpPr>
          <p:cNvPr id="15" name="Content Placeholder 21"/>
          <p:cNvSpPr txBox="1">
            <a:spLocks/>
          </p:cNvSpPr>
          <p:nvPr/>
        </p:nvSpPr>
        <p:spPr>
          <a:xfrm>
            <a:off x="762000" y="27432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16. Turning people from darkness to light (Acts 26:18).</a:t>
            </a:r>
          </a:p>
        </p:txBody>
      </p:sp>
      <p:sp>
        <p:nvSpPr>
          <p:cNvPr id="17" name="Content Placeholder 21"/>
          <p:cNvSpPr txBox="1">
            <a:spLocks/>
          </p:cNvSpPr>
          <p:nvPr/>
        </p:nvSpPr>
        <p:spPr>
          <a:xfrm>
            <a:off x="762000" y="38100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17. Bearing precious seed that develops into fruit that will remain (John15:8, 16).</a:t>
            </a: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>
            <a:off x="762000" y="53371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18. Seeking the lost (Luke 19:10).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7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3" name="Content Placeholder 21"/>
          <p:cNvSpPr txBox="1">
            <a:spLocks/>
          </p:cNvSpPr>
          <p:nvPr/>
        </p:nvSpPr>
        <p:spPr>
          <a:xfrm rot="16200000">
            <a:off x="6094415" y="-534985"/>
            <a:ext cx="841376" cy="4952993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eaVert" lIns="91440" tIns="45720" rIns="91440" bIns="45720" rtlCol="0">
            <a:noAutofit/>
          </a:bodyPr>
          <a:lstStyle/>
          <a:p>
            <a:pPr marL="342900" lvl="0" indent="-342900" algn="ctr" defTabSz="914400">
              <a:spcBef>
                <a:spcPts val="2000"/>
              </a:spcBef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ea typeface="+mn-ea"/>
                <a:cs typeface="Helvetica"/>
              </a:rPr>
              <a:t>	Evangelism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ea typeface="+mn-ea"/>
                <a:cs typeface="Helvetica"/>
              </a:rPr>
              <a:t> is like a garden; if it is not planted, it cannot be harvested.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ea typeface="+mn-ea"/>
              <a:cs typeface="Helvetica"/>
            </a:endParaRPr>
          </a:p>
        </p:txBody>
      </p:sp>
      <p:pic>
        <p:nvPicPr>
          <p:cNvPr id="10" name="Picture 9" descr="radish2_000620_t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15" y="2057400"/>
            <a:ext cx="3552289" cy="2664217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228600"/>
            <a:ext cx="7467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W. E. </a:t>
            </a:r>
            <a:r>
              <a:rPr lang="en-US" sz="2800" dirty="0" err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McCumber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in Everybody Into the Field explains that in pagan times the announcement of the emperor’s birthday or his ascension to the throne was called an “evangel.”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4648200"/>
            <a:ext cx="8229600" cy="457200"/>
            <a:chOff x="457200" y="3048000"/>
            <a:chExt cx="8229600" cy="4572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57200" y="3275012"/>
              <a:ext cx="8229600" cy="1588"/>
            </a:xfrm>
            <a:prstGeom prst="line">
              <a:avLst/>
            </a:prstGeom>
            <a:ln w="28575" cmpd="sng">
              <a:head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267200" y="30480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495800" y="31242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200" y="2322493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church later adopted this terminology in talking about the gospel.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8200" y="3200400"/>
            <a:ext cx="746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He defines evangelism as “everything the church does that aims at the conversion of people.”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8200" y="51054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is more than just good news. It is God’s news!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1295400"/>
            <a:ext cx="7467600" cy="424731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Evangelism has been likened to one beggar telling another beggar where to go to get bread.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4000" dirty="0"/>
              <a:t>The great commission is found in five locations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>
            <a:off x="2133600" y="2898775"/>
            <a:ext cx="52578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4000" dirty="0">
                <a:solidFill>
                  <a:schemeClr val="bg1"/>
                </a:solidFill>
              </a:rPr>
              <a:t>Mark 16:15-18.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1"/>
          <p:cNvSpPr txBox="1">
            <a:spLocks/>
          </p:cNvSpPr>
          <p:nvPr/>
        </p:nvSpPr>
        <p:spPr>
          <a:xfrm>
            <a:off x="2895600" y="3660775"/>
            <a:ext cx="48006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4000" dirty="0">
                <a:solidFill>
                  <a:schemeClr val="bg1"/>
                </a:solidFill>
              </a:rPr>
              <a:t>Luke 24:47-49.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1"/>
          <p:cNvSpPr txBox="1">
            <a:spLocks/>
          </p:cNvSpPr>
          <p:nvPr/>
        </p:nvSpPr>
        <p:spPr>
          <a:xfrm>
            <a:off x="3733800" y="4422775"/>
            <a:ext cx="4953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4000" dirty="0">
                <a:solidFill>
                  <a:schemeClr val="bg1"/>
                </a:solidFill>
              </a:rPr>
              <a:t>John 20:21-22.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Content Placeholder 21"/>
          <p:cNvSpPr txBox="1">
            <a:spLocks/>
          </p:cNvSpPr>
          <p:nvPr/>
        </p:nvSpPr>
        <p:spPr>
          <a:xfrm>
            <a:off x="4648200" y="5184775"/>
            <a:ext cx="43434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4000" dirty="0">
                <a:solidFill>
                  <a:schemeClr val="bg1"/>
                </a:solidFill>
              </a:rPr>
              <a:t>Acts 1:8.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66800" y="2136774"/>
            <a:ext cx="6858000" cy="3883025"/>
            <a:chOff x="1066800" y="2136774"/>
            <a:chExt cx="6858000" cy="3883025"/>
          </a:xfrm>
        </p:grpSpPr>
        <p:sp>
          <p:nvSpPr>
            <p:cNvPr id="16" name="Content Placeholder 21"/>
            <p:cNvSpPr txBox="1">
              <a:spLocks/>
            </p:cNvSpPr>
            <p:nvPr/>
          </p:nvSpPr>
          <p:spPr>
            <a:xfrm>
              <a:off x="1371600" y="2136775"/>
              <a:ext cx="5943600" cy="835025"/>
            </a:xfrm>
            <a:prstGeom prst="rect">
              <a:avLst/>
            </a:prstGeom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 defTabSz="914400">
                <a:spcBef>
                  <a:spcPts val="2000"/>
                </a:spcBef>
                <a:buFont typeface="Courier New"/>
                <a:buChar char="o"/>
                <a:defRPr/>
              </a:pPr>
              <a:r>
                <a:rPr lang="en-US" sz="4000" dirty="0">
                  <a:solidFill>
                    <a:schemeClr val="bg1"/>
                  </a:solidFill>
                </a:rPr>
                <a:t>Matthew 28:19-20.</a:t>
              </a: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66800" y="2136774"/>
              <a:ext cx="6858000" cy="38830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362"/>
            <a:ext cx="8001000" cy="1417638"/>
          </a:xfrm>
        </p:spPr>
        <p:txBody>
          <a:bodyPr/>
          <a:lstStyle/>
          <a:p>
            <a:r>
              <a:rPr lang="en-US" sz="4400" dirty="0"/>
              <a:t>Why obey the great commission?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609600" y="16764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finishes the job Christ started and allows us to fulfill our purpose (and His) on the earth.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609600" y="32004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helps us discover our potential and use our talents for the expansion of the kingdom.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21"/>
          <p:cNvSpPr txBox="1">
            <a:spLocks/>
          </p:cNvSpPr>
          <p:nvPr/>
        </p:nvSpPr>
        <p:spPr>
          <a:xfrm>
            <a:off x="609600" y="4803775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 Evangelism provides new members for the church and members provide the needed finance.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1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362"/>
            <a:ext cx="8001000" cy="1417638"/>
          </a:xfrm>
        </p:spPr>
        <p:txBody>
          <a:bodyPr/>
          <a:lstStyle/>
          <a:p>
            <a:r>
              <a:rPr lang="en-US" sz="4400" dirty="0"/>
              <a:t>Why obey the great commission?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609600" y="16764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Obedience brings the joy to the soul- winner. Leading someone to the truth is the greatest contribution you can ever make to his life.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609600" y="37338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5. </a:t>
            </a: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helps us to establish life-long relationships with others.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1"/>
          <p:cNvSpPr txBox="1">
            <a:spLocks/>
          </p:cNvSpPr>
          <p:nvPr/>
        </p:nvSpPr>
        <p:spPr>
          <a:xfrm>
            <a:off x="609600" y="4879975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6. It builds up church attendance and assures the future of the church.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362"/>
            <a:ext cx="8001000" cy="1417638"/>
          </a:xfrm>
        </p:spPr>
        <p:txBody>
          <a:bodyPr/>
          <a:lstStyle/>
          <a:p>
            <a:r>
              <a:rPr lang="en-US" sz="4400" dirty="0"/>
              <a:t>Why obey the great commission?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609600" y="16764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7. </a:t>
            </a: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causes rejoicing in heaven.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609600" y="26670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8. </a:t>
            </a: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reminds us that we too were once sinners.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1"/>
          <p:cNvSpPr txBox="1">
            <a:spLocks/>
          </p:cNvSpPr>
          <p:nvPr/>
        </p:nvSpPr>
        <p:spPr>
          <a:xfrm>
            <a:off x="609600" y="4038600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9. It keeps us on fire for God.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1"/>
          <p:cNvSpPr txBox="1">
            <a:spLocks/>
          </p:cNvSpPr>
          <p:nvPr/>
        </p:nvSpPr>
        <p:spPr>
          <a:xfrm>
            <a:off x="609600" y="5032375"/>
            <a:ext cx="8001000" cy="8350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10. It allows us to have a greater passion for the lost and vision to reach them.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393918"/>
            <a:ext cx="746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Think about it. If you knew you had only five minutes left to live and many people were listening to your last words, what would you say?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200" y="22098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With Jesus’ last earthly words He reminded His disciples of what He expected from them.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8200" y="32004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He expected that wherever they went, they would tell others the good news about Him.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4343400"/>
            <a:ext cx="8229600" cy="1733729"/>
            <a:chOff x="457200" y="4343400"/>
            <a:chExt cx="8229600" cy="1733729"/>
          </a:xfrm>
        </p:grpSpPr>
        <p:grpSp>
          <p:nvGrpSpPr>
            <p:cNvPr id="2" name="Group 12"/>
            <p:cNvGrpSpPr/>
            <p:nvPr/>
          </p:nvGrpSpPr>
          <p:grpSpPr>
            <a:xfrm>
              <a:off x="457200" y="4343400"/>
              <a:ext cx="8229600" cy="457200"/>
              <a:chOff x="457200" y="3048000"/>
              <a:chExt cx="8229600" cy="45720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457200" y="3275012"/>
                <a:ext cx="8229600" cy="1588"/>
              </a:xfrm>
              <a:prstGeom prst="line">
                <a:avLst/>
              </a:prstGeom>
              <a:ln w="28575" cmpd="sng">
                <a:head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4267200" y="3048000"/>
                <a:ext cx="533400" cy="3810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4495800" y="3124200"/>
                <a:ext cx="533400" cy="3810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838200" y="4876800"/>
              <a:ext cx="7467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</a:rPr>
                <a:t>It was not only a command, but also a promise.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subTitle" idx="4294967295"/>
          </p:nvPr>
        </p:nvSpPr>
        <p:spPr>
          <a:xfrm>
            <a:off x="838200" y="990600"/>
            <a:ext cx="7239000" cy="98742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/>
              <a:t>“But when the Holy Spirit has come upon you, you will receive power and will tell people about me everywhere" </a:t>
            </a:r>
          </a:p>
          <a:p>
            <a:pPr algn="ctr">
              <a:buNone/>
            </a:pPr>
            <a:r>
              <a:rPr lang="en-US" sz="4800" dirty="0"/>
              <a:t>(Acts 1:8, NLT).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subTitle" idx="4294967295"/>
          </p:nvPr>
        </p:nvSpPr>
        <p:spPr>
          <a:xfrm>
            <a:off x="838200" y="1527175"/>
            <a:ext cx="7239000" cy="98742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/>
              <a:t>“For the Son of man is come to seek and to save that which was lost”</a:t>
            </a:r>
          </a:p>
          <a:p>
            <a:pPr algn="ctr">
              <a:buNone/>
            </a:pPr>
            <a:r>
              <a:rPr lang="en-US" sz="4800" dirty="0"/>
              <a:t>(Luke 19:10).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subTitle" idx="4294967295"/>
          </p:nvPr>
        </p:nvSpPr>
        <p:spPr>
          <a:xfrm>
            <a:off x="838200" y="457200"/>
            <a:ext cx="7239000" cy="987425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tx1"/>
                </a:solidFill>
              </a:rPr>
              <a:t>Close your eyes.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6" name="Content Placeholder 21"/>
          <p:cNvSpPr txBox="1">
            <a:spLocks/>
          </p:cNvSpPr>
          <p:nvPr/>
        </p:nvSpPr>
        <p:spPr>
          <a:xfrm>
            <a:off x="838200" y="1292225"/>
            <a:ext cx="7239000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 defTabSz="914400">
              <a:spcBef>
                <a:spcPts val="2000"/>
              </a:spcBef>
            </a:pPr>
            <a:r>
              <a:rPr lang="en-US" sz="4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Allow your mind to draw a picture of evangelism or an evangelist in action.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1"/>
          <p:cNvSpPr txBox="1">
            <a:spLocks/>
          </p:cNvSpPr>
          <p:nvPr/>
        </p:nvSpPr>
        <p:spPr>
          <a:xfrm>
            <a:off x="838200" y="4803775"/>
            <a:ext cx="7239000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 defTabSz="914400">
              <a:spcBef>
                <a:spcPts val="2000"/>
              </a:spcBef>
            </a:pPr>
            <a:r>
              <a:rPr lang="en-US" sz="5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do you see?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4419600"/>
            <a:ext cx="8229600" cy="457200"/>
            <a:chOff x="457200" y="3048000"/>
            <a:chExt cx="8229600" cy="4572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57200" y="3275012"/>
              <a:ext cx="8229600" cy="1588"/>
            </a:xfrm>
            <a:prstGeom prst="line">
              <a:avLst/>
            </a:prstGeom>
            <a:ln w="28575" cmpd="sng">
              <a:head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267200" y="30480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495800" y="31242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Do you see…</a:t>
            </a:r>
          </a:p>
        </p:txBody>
      </p:sp>
      <p:sp>
        <p:nvSpPr>
          <p:cNvPr id="8" name="Content Placeholder 21"/>
          <p:cNvSpPr txBox="1">
            <a:spLocks/>
          </p:cNvSpPr>
          <p:nvPr/>
        </p:nvSpPr>
        <p:spPr>
          <a:xfrm>
            <a:off x="304799" y="2136775"/>
            <a:ext cx="8486449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crusade with thousands of people gathered listening to a fiery, anointed evangelist?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304800" y="3965575"/>
            <a:ext cx="8486449" cy="6826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someone passing out tracts?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>
            <a:off x="304800" y="4727575"/>
            <a:ext cx="8486449" cy="6826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believer sharing his testimony with an unbeliever?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Do you see…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0" name="Content Placeholder 21"/>
          <p:cNvSpPr txBox="1">
            <a:spLocks/>
          </p:cNvSpPr>
          <p:nvPr/>
        </p:nvSpPr>
        <p:spPr>
          <a:xfrm>
            <a:off x="304800" y="2136775"/>
            <a:ext cx="8486449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preacher preparing a radio broadcast?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1"/>
          <p:cNvSpPr txBox="1">
            <a:spLocks/>
          </p:cNvSpPr>
          <p:nvPr/>
        </p:nvSpPr>
        <p:spPr>
          <a:xfrm>
            <a:off x="304800" y="3355975"/>
            <a:ext cx="8486449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defTabSz="914400">
              <a:spcBef>
                <a:spcPts val="2000"/>
              </a:spcBef>
              <a:buFont typeface="Courier New"/>
              <a:buChar char="o"/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revival meeting in your local church?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7200" y="4114800"/>
            <a:ext cx="8229600" cy="457200"/>
            <a:chOff x="457200" y="3048000"/>
            <a:chExt cx="8229600" cy="4572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57200" y="3275012"/>
              <a:ext cx="8229600" cy="1588"/>
            </a:xfrm>
            <a:prstGeom prst="line">
              <a:avLst/>
            </a:prstGeom>
            <a:ln w="28575" cmpd="sng">
              <a:head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267200" y="30480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495800" y="31242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ontent Placeholder 21"/>
          <p:cNvSpPr txBox="1">
            <a:spLocks/>
          </p:cNvSpPr>
          <p:nvPr/>
        </p:nvSpPr>
        <p:spPr>
          <a:xfrm>
            <a:off x="304800" y="4651375"/>
            <a:ext cx="8486449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 defTabSz="914400">
              <a:spcBef>
                <a:spcPts val="2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picture you imagined explains much about your concept of evangelism.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Evangelism is: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0" name="Content Placeholder 21"/>
          <p:cNvSpPr txBox="1">
            <a:spLocks/>
          </p:cNvSpPr>
          <p:nvPr/>
        </p:nvSpPr>
        <p:spPr>
          <a:xfrm>
            <a:off x="762000" y="21367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 Sowing (planting) the seed (Psalms 126:6).</a:t>
            </a: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>
            <a:off x="762000" y="3124200"/>
            <a:ext cx="7612063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endParaRPr lang="en-US" sz="36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Content Placeholder 21"/>
          <p:cNvSpPr txBox="1">
            <a:spLocks/>
          </p:cNvSpPr>
          <p:nvPr/>
        </p:nvSpPr>
        <p:spPr>
          <a:xfrm>
            <a:off x="762000" y="33559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 Reaping the harvest. Jews historically called their rabbis and students “reapers” and their work of instruction “the harvest” (Matthew 9:37-38).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762000" y="52609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endParaRPr lang="en-US" sz="32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1908175"/>
            <a:ext cx="8486449" cy="434022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4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Evangelism is: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762000" y="52609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endParaRPr lang="en-US" sz="32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1908175"/>
            <a:ext cx="8486449" cy="434022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762000" y="22860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 Fishing for men (Matthew 4:19).</a:t>
            </a:r>
          </a:p>
        </p:txBody>
      </p:sp>
      <p:sp>
        <p:nvSpPr>
          <p:cNvPr id="15" name="Content Placeholder 21"/>
          <p:cNvSpPr txBox="1">
            <a:spLocks/>
          </p:cNvSpPr>
          <p:nvPr/>
        </p:nvSpPr>
        <p:spPr>
          <a:xfrm>
            <a:off x="762000" y="32035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4. Persuading men (2 Corinthians5:11).</a:t>
            </a:r>
          </a:p>
        </p:txBody>
      </p:sp>
      <p:sp>
        <p:nvSpPr>
          <p:cNvPr id="17" name="Content Placeholder 21"/>
          <p:cNvSpPr txBox="1">
            <a:spLocks/>
          </p:cNvSpPr>
          <p:nvPr/>
        </p:nvSpPr>
        <p:spPr>
          <a:xfrm>
            <a:off x="762000" y="41941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5. Rescuing men (Jude 22-23).</a:t>
            </a:r>
          </a:p>
        </p:txBody>
      </p:sp>
      <p:sp>
        <p:nvSpPr>
          <p:cNvPr id="18" name="Content Placeholder 21"/>
          <p:cNvSpPr txBox="1">
            <a:spLocks/>
          </p:cNvSpPr>
          <p:nvPr/>
        </p:nvSpPr>
        <p:spPr>
          <a:xfrm>
            <a:off x="762000" y="51085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6. Sharing the good news (Luke 2:10).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Evangelism is: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762000" y="52609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endParaRPr lang="en-US" sz="32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1908175"/>
            <a:ext cx="8486449" cy="434022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762000" y="21336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7. Winning souls into the kingdom of God (Proverbs 11:30).</a:t>
            </a:r>
          </a:p>
        </p:txBody>
      </p:sp>
      <p:sp>
        <p:nvSpPr>
          <p:cNvPr id="15" name="Content Placeholder 21"/>
          <p:cNvSpPr txBox="1">
            <a:spLocks/>
          </p:cNvSpPr>
          <p:nvPr/>
        </p:nvSpPr>
        <p:spPr>
          <a:xfrm>
            <a:off x="762000" y="33528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8. Fulfilling the great </a:t>
            </a:r>
            <a:r>
              <a:rPr lang="en-US" sz="3200" dirty="0" err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commission(Matthew</a:t>
            </a: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28:19-20).</a:t>
            </a:r>
          </a:p>
        </p:txBody>
      </p:sp>
      <p:sp>
        <p:nvSpPr>
          <p:cNvPr id="17" name="Content Placeholder 21"/>
          <p:cNvSpPr txBox="1">
            <a:spLocks/>
          </p:cNvSpPr>
          <p:nvPr/>
        </p:nvSpPr>
        <p:spPr>
          <a:xfrm>
            <a:off x="762000" y="45720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9. Going (Mark 16:15).</a:t>
            </a: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>
            <a:off x="762000" y="53371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10. Witnessing (Acts 1:8).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7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06362"/>
            <a:ext cx="7612063" cy="1417638"/>
          </a:xfrm>
        </p:spPr>
        <p:txBody>
          <a:bodyPr/>
          <a:lstStyle/>
          <a:p>
            <a:r>
              <a:rPr lang="en-US" sz="6600" dirty="0"/>
              <a:t>Evangelism is: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16" name="Content Placeholder 21"/>
          <p:cNvSpPr txBox="1">
            <a:spLocks/>
          </p:cNvSpPr>
          <p:nvPr/>
        </p:nvSpPr>
        <p:spPr>
          <a:xfrm>
            <a:off x="762000" y="52609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endParaRPr lang="en-US" sz="32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1908175"/>
            <a:ext cx="8486449" cy="434022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>
            <a:off x="762000" y="21336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11. Answering questions concerning the hope within (1 Peter 3:15).</a:t>
            </a:r>
          </a:p>
        </p:txBody>
      </p:sp>
      <p:sp>
        <p:nvSpPr>
          <p:cNvPr id="15" name="Content Placeholder 21"/>
          <p:cNvSpPr txBox="1">
            <a:spLocks/>
          </p:cNvSpPr>
          <p:nvPr/>
        </p:nvSpPr>
        <p:spPr>
          <a:xfrm>
            <a:off x="762000" y="32004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12. Speaking the truth in love (Ephesians 4:15).</a:t>
            </a:r>
          </a:p>
        </p:txBody>
      </p:sp>
      <p:sp>
        <p:nvSpPr>
          <p:cNvPr id="17" name="Content Placeholder 21"/>
          <p:cNvSpPr txBox="1">
            <a:spLocks/>
          </p:cNvSpPr>
          <p:nvPr/>
        </p:nvSpPr>
        <p:spPr>
          <a:xfrm>
            <a:off x="762000" y="4267200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13. Guiding others to salvation (Acts8:29-30).</a:t>
            </a: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>
            <a:off x="762000" y="5337175"/>
            <a:ext cx="7615237" cy="98742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742950" lvl="0" indent="-742950" defTabSz="914400">
              <a:spcBef>
                <a:spcPts val="2000"/>
              </a:spcBef>
              <a:defRPr/>
            </a:pPr>
            <a:r>
              <a:rPr lang="en-US" sz="3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14. Salting the earth (Matthew 5:13).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86400" y="-76200"/>
            <a:ext cx="364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Five: What Is Evangelism?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7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1461</TotalTime>
  <Words>964</Words>
  <Application>Microsoft Macintosh PowerPoint</Application>
  <PresentationFormat>On-screen Show (4:3)</PresentationFormat>
  <Paragraphs>111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Courier New</vt:lpstr>
      <vt:lpstr>Helvetica</vt:lpstr>
      <vt:lpstr>Impact</vt:lpstr>
      <vt:lpstr>Rockwell</vt:lpstr>
      <vt:lpstr>Wingdings 2</vt:lpstr>
      <vt:lpstr>Habitat</vt:lpstr>
      <vt:lpstr>Evangelism 1</vt:lpstr>
      <vt:lpstr>PowerPoint Presentation</vt:lpstr>
      <vt:lpstr>PowerPoint Presentation</vt:lpstr>
      <vt:lpstr>Do you see…</vt:lpstr>
      <vt:lpstr>Do you see…</vt:lpstr>
      <vt:lpstr>Evangelism is:</vt:lpstr>
      <vt:lpstr>Evangelism is:</vt:lpstr>
      <vt:lpstr>Evangelism is:</vt:lpstr>
      <vt:lpstr>Evangelism is:</vt:lpstr>
      <vt:lpstr>Evangelism is:</vt:lpstr>
      <vt:lpstr>PowerPoint Presentation</vt:lpstr>
      <vt:lpstr>PowerPoint Presentation</vt:lpstr>
      <vt:lpstr>PowerPoint Presentation</vt:lpstr>
      <vt:lpstr>The great commission is found in five locations</vt:lpstr>
      <vt:lpstr>Why obey the great commission?</vt:lpstr>
      <vt:lpstr>Why obey the great commission?</vt:lpstr>
      <vt:lpstr>Why obey the great commission?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</dc:title>
  <dc:creator>Austin</dc:creator>
  <cp:lastModifiedBy>Angie Clark</cp:lastModifiedBy>
  <cp:revision>150</cp:revision>
  <dcterms:created xsi:type="dcterms:W3CDTF">2010-06-18T03:59:33Z</dcterms:created>
  <dcterms:modified xsi:type="dcterms:W3CDTF">2018-02-09T20:56:54Z</dcterms:modified>
</cp:coreProperties>
</file>