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8"/>
  </p:notesMasterIdLst>
  <p:handoutMasterIdLst>
    <p:handoutMasterId r:id="rId29"/>
  </p:handoutMasterIdLst>
  <p:sldIdLst>
    <p:sldId id="256" r:id="rId2"/>
    <p:sldId id="297" r:id="rId3"/>
    <p:sldId id="475" r:id="rId4"/>
    <p:sldId id="476" r:id="rId5"/>
    <p:sldId id="477" r:id="rId6"/>
    <p:sldId id="373" r:id="rId7"/>
    <p:sldId id="421" r:id="rId8"/>
    <p:sldId id="478" r:id="rId9"/>
    <p:sldId id="479" r:id="rId10"/>
    <p:sldId id="480" r:id="rId11"/>
    <p:sldId id="481" r:id="rId12"/>
    <p:sldId id="482" r:id="rId13"/>
    <p:sldId id="483" r:id="rId14"/>
    <p:sldId id="484" r:id="rId15"/>
    <p:sldId id="485" r:id="rId16"/>
    <p:sldId id="486" r:id="rId17"/>
    <p:sldId id="487" r:id="rId18"/>
    <p:sldId id="488" r:id="rId19"/>
    <p:sldId id="489" r:id="rId20"/>
    <p:sldId id="490" r:id="rId21"/>
    <p:sldId id="491" r:id="rId22"/>
    <p:sldId id="492" r:id="rId23"/>
    <p:sldId id="493" r:id="rId24"/>
    <p:sldId id="467" r:id="rId25"/>
    <p:sldId id="468" r:id="rId26"/>
    <p:sldId id="472"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848"/>
    <a:srgbClr val="1E5541"/>
    <a:srgbClr val="2C613E"/>
    <a:srgbClr val="458552"/>
    <a:srgbClr val="458653"/>
    <a:srgbClr val="ECB128"/>
    <a:srgbClr val="EFB228"/>
    <a:srgbClr val="EEAA26"/>
    <a:srgbClr val="E3881E"/>
    <a:srgbClr val="045D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1.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oleObject" Target="???" TargetMode="External"/><Relationship Id="rId2" Type="http://schemas.openxmlformats.org/officeDocument/2006/relationships/slideLayout" Target="../slideLayouts/slideLayout8.xml"/><Relationship Id="rId1" Type="http://schemas.openxmlformats.org/officeDocument/2006/relationships/vmlDrawing" Target="../drawings/vmlDrawing1.vml"/><Relationship Id="rId4" Type="http://schemas.openxmlformats.org/officeDocument/2006/relationships/image" Target="../media/image11.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038600" y="5160814"/>
            <a:ext cx="49529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Thirteen: Where to Evangelize?</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dirty="0"/>
              <a:t>Village or Rural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2272605"/>
            <a:ext cx="8594368" cy="1384995"/>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“For the Son of man is not come to destroy men's lives, but to save them. And they went to another village” (Luke 9:56).</a:t>
            </a:r>
          </a:p>
        </p:txBody>
      </p:sp>
      <p:sp>
        <p:nvSpPr>
          <p:cNvPr id="5" name="TextBox 4"/>
          <p:cNvSpPr txBox="1"/>
          <p:nvPr/>
        </p:nvSpPr>
        <p:spPr>
          <a:xfrm>
            <a:off x="304800" y="3899118"/>
            <a:ext cx="8594368" cy="1815882"/>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“And they, when they had testified and preached the word of the Lord, returned to Jerusalem, and preached the gospel in many villages of the Samaritans” (Acts 8:25).</a:t>
            </a:r>
          </a:p>
        </p:txBody>
      </p:sp>
      <p:sp>
        <p:nvSpPr>
          <p:cNvPr id="6" name="TextBox 5"/>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dirty="0"/>
              <a:t>Village or Rural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600200"/>
            <a:ext cx="8594368" cy="1384995"/>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“For the Son of man is not come to destroy men's lives, but to save them. And they went to another village” (Luke 9:56).</a:t>
            </a:r>
          </a:p>
        </p:txBody>
      </p:sp>
      <p:sp>
        <p:nvSpPr>
          <p:cNvPr id="5" name="TextBox 4"/>
          <p:cNvSpPr txBox="1"/>
          <p:nvPr/>
        </p:nvSpPr>
        <p:spPr>
          <a:xfrm>
            <a:off x="304800" y="2819400"/>
            <a:ext cx="8594368" cy="1815882"/>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“And they, when they had testified and preached the word of the Lord, returned to Jerusalem, and preached the gospel in many villages of the Samaritans” (Acts 8:25).</a:t>
            </a:r>
          </a:p>
        </p:txBody>
      </p:sp>
      <p:sp>
        <p:nvSpPr>
          <p:cNvPr id="6" name="TextBox 5"/>
          <p:cNvSpPr txBox="1"/>
          <p:nvPr/>
        </p:nvSpPr>
        <p:spPr>
          <a:xfrm>
            <a:off x="304800" y="4538008"/>
            <a:ext cx="8594368" cy="1938992"/>
          </a:xfrm>
          <a:prstGeom prst="rect">
            <a:avLst/>
          </a:prstGeom>
          <a:noFill/>
        </p:spPr>
        <p:txBody>
          <a:bodyPr wrap="square" rtlCol="0">
            <a:spAutoFit/>
          </a:bodyPr>
          <a:lstStyle/>
          <a:p>
            <a:pPr algn="ctr"/>
            <a:r>
              <a:rPr lang="en-US" sz="2400" dirty="0"/>
              <a:t>Each person we pass is a soul for whom Jesus Christ died. Try repeating that in your mind each time you see a person on your way home today. Say, “That is a soul that Jesus Christ died for.” By the time you reach home, you will likely go to your knees, burdened for lost humanity.</a:t>
            </a:r>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dirty="0"/>
              <a:t>Village or Rural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695272"/>
            <a:ext cx="8594368" cy="1200328"/>
          </a:xfrm>
          <a:prstGeom prst="rect">
            <a:avLst/>
          </a:prstGeom>
          <a:noFill/>
        </p:spPr>
        <p:txBody>
          <a:bodyPr wrap="square" rtlCol="0">
            <a:spAutoFit/>
          </a:bodyPr>
          <a:lstStyle/>
          <a:p>
            <a:pPr algn="ctr"/>
            <a:r>
              <a:rPr lang="en-US" sz="2400" dirty="0"/>
              <a:t>Jesus reached for the lowest. He was not content with reaching the religious people. He went out of His way for those that were despised and rejected in society.  </a:t>
            </a:r>
          </a:p>
        </p:txBody>
      </p:sp>
      <p:sp>
        <p:nvSpPr>
          <p:cNvPr id="5" name="TextBox 4"/>
          <p:cNvSpPr txBox="1"/>
          <p:nvPr/>
        </p:nvSpPr>
        <p:spPr>
          <a:xfrm>
            <a:off x="304800" y="2861369"/>
            <a:ext cx="8594368" cy="3539431"/>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“So that servant came, and </a:t>
            </a:r>
            <a:r>
              <a:rPr lang="en-US" sz="2800" dirty="0" err="1">
                <a:solidFill>
                  <a:srgbClr val="FFFFFF"/>
                </a:solidFill>
                <a:effectLst>
                  <a:outerShdw blurRad="50800" dist="38100" dir="2700000">
                    <a:srgbClr val="000000">
                      <a:alpha val="43000"/>
                    </a:srgbClr>
                  </a:outerShdw>
                </a:effectLst>
              </a:rPr>
              <a:t>shewed</a:t>
            </a:r>
            <a:r>
              <a:rPr lang="en-US" sz="2800" dirty="0">
                <a:solidFill>
                  <a:srgbClr val="FFFFFF"/>
                </a:solidFill>
                <a:effectLst>
                  <a:outerShdw blurRad="50800" dist="38100" dir="2700000">
                    <a:srgbClr val="000000">
                      <a:alpha val="43000"/>
                    </a:srgbClr>
                  </a:outerShdw>
                </a:effectLst>
              </a:rPr>
              <a:t> his lord these things. Then the master of the house being angry said to his servant, Go out quickly into the streets and lanes of the city, and bring in hither the poor, and the maimed, and the halt, and the blind. And the lord said unto the servant, Go out into the highways and hedges, and compel them to come in, that my house may be filled” (Luke 14:21-23).</a:t>
            </a:r>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Modern Translation</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32" name="Group 31"/>
          <p:cNvGrpSpPr/>
          <p:nvPr/>
        </p:nvGrpSpPr>
        <p:grpSpPr>
          <a:xfrm>
            <a:off x="609600" y="5725180"/>
            <a:ext cx="7823547" cy="523220"/>
            <a:chOff x="609600" y="4730115"/>
            <a:chExt cx="7823547" cy="523220"/>
          </a:xfrm>
        </p:grpSpPr>
        <p:sp>
          <p:nvSpPr>
            <p:cNvPr id="24" name="TextBox 23"/>
            <p:cNvSpPr txBox="1"/>
            <p:nvPr/>
          </p:nvSpPr>
          <p:spPr>
            <a:xfrm>
              <a:off x="609600" y="4730115"/>
              <a:ext cx="3810000" cy="523220"/>
            </a:xfrm>
            <a:prstGeom prst="rect">
              <a:avLst/>
            </a:prstGeom>
            <a:noFill/>
          </p:spPr>
          <p:txBody>
            <a:bodyPr wrap="square" rtlCol="0">
              <a:spAutoFit/>
            </a:bodyPr>
            <a:lstStyle/>
            <a:p>
              <a:r>
                <a:rPr lang="en-US" sz="2800" dirty="0"/>
                <a:t>Hedges</a:t>
              </a:r>
            </a:p>
          </p:txBody>
        </p:sp>
        <p:sp>
          <p:nvSpPr>
            <p:cNvPr id="25" name="TextBox 24"/>
            <p:cNvSpPr txBox="1"/>
            <p:nvPr/>
          </p:nvSpPr>
          <p:spPr>
            <a:xfrm>
              <a:off x="4623147" y="4730115"/>
              <a:ext cx="3810000" cy="523220"/>
            </a:xfrm>
            <a:prstGeom prst="rect">
              <a:avLst/>
            </a:prstGeom>
            <a:noFill/>
          </p:spPr>
          <p:txBody>
            <a:bodyPr wrap="square" rtlCol="0">
              <a:spAutoFit/>
            </a:bodyPr>
            <a:lstStyle/>
            <a:p>
              <a:r>
                <a:rPr lang="en-US" sz="2800" dirty="0"/>
                <a:t>Countryside, villages</a:t>
              </a:r>
            </a:p>
          </p:txBody>
        </p:sp>
      </p:grpSp>
      <p:sp>
        <p:nvSpPr>
          <p:cNvPr id="33" name="TextBox 32"/>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grpSp>
        <p:nvGrpSpPr>
          <p:cNvPr id="43" name="Group 42"/>
          <p:cNvGrpSpPr/>
          <p:nvPr/>
        </p:nvGrpSpPr>
        <p:grpSpPr>
          <a:xfrm>
            <a:off x="304800" y="2438400"/>
            <a:ext cx="8518167" cy="533400"/>
            <a:chOff x="304800" y="2438400"/>
            <a:chExt cx="8518167" cy="533400"/>
          </a:xfrm>
        </p:grpSpPr>
        <p:grpSp>
          <p:nvGrpSpPr>
            <p:cNvPr id="26" name="Group 25"/>
            <p:cNvGrpSpPr/>
            <p:nvPr/>
          </p:nvGrpSpPr>
          <p:grpSpPr>
            <a:xfrm>
              <a:off x="609600" y="2438400"/>
              <a:ext cx="7823547" cy="523220"/>
              <a:chOff x="609600" y="2357735"/>
              <a:chExt cx="7823547" cy="523220"/>
            </a:xfrm>
          </p:grpSpPr>
          <p:sp>
            <p:nvSpPr>
              <p:cNvPr id="11" name="TextBox 10"/>
              <p:cNvSpPr txBox="1"/>
              <p:nvPr/>
            </p:nvSpPr>
            <p:spPr>
              <a:xfrm>
                <a:off x="609600" y="2357735"/>
                <a:ext cx="3810000" cy="523220"/>
              </a:xfrm>
              <a:prstGeom prst="rect">
                <a:avLst/>
              </a:prstGeom>
              <a:noFill/>
            </p:spPr>
            <p:txBody>
              <a:bodyPr wrap="square" rtlCol="0">
                <a:spAutoFit/>
              </a:bodyPr>
              <a:lstStyle/>
              <a:p>
                <a:r>
                  <a:rPr lang="en-US" sz="2800" dirty="0"/>
                  <a:t>Lanes</a:t>
                </a:r>
              </a:p>
            </p:txBody>
          </p:sp>
          <p:sp>
            <p:nvSpPr>
              <p:cNvPr id="13" name="TextBox 12"/>
              <p:cNvSpPr txBox="1"/>
              <p:nvPr/>
            </p:nvSpPr>
            <p:spPr>
              <a:xfrm>
                <a:off x="4623147" y="2357735"/>
                <a:ext cx="3810000" cy="523220"/>
              </a:xfrm>
              <a:prstGeom prst="rect">
                <a:avLst/>
              </a:prstGeom>
              <a:noFill/>
            </p:spPr>
            <p:txBody>
              <a:bodyPr wrap="square" rtlCol="0">
                <a:spAutoFit/>
              </a:bodyPr>
              <a:lstStyle/>
              <a:p>
                <a:r>
                  <a:rPr lang="en-US" sz="2800" dirty="0"/>
                  <a:t>Residential Areas</a:t>
                </a:r>
              </a:p>
            </p:txBody>
          </p:sp>
        </p:grpSp>
        <p:cxnSp>
          <p:nvCxnSpPr>
            <p:cNvPr id="36" name="Straight Connector 35"/>
            <p:cNvCxnSpPr/>
            <p:nvPr/>
          </p:nvCxnSpPr>
          <p:spPr>
            <a:xfrm>
              <a:off x="304800" y="29702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4" name="Group 43"/>
          <p:cNvGrpSpPr/>
          <p:nvPr/>
        </p:nvGrpSpPr>
        <p:grpSpPr>
          <a:xfrm>
            <a:off x="304800" y="2932093"/>
            <a:ext cx="8518169" cy="954107"/>
            <a:chOff x="304800" y="2932093"/>
            <a:chExt cx="8518169" cy="954107"/>
          </a:xfrm>
        </p:grpSpPr>
        <p:grpSp>
          <p:nvGrpSpPr>
            <p:cNvPr id="27" name="Group 26"/>
            <p:cNvGrpSpPr/>
            <p:nvPr/>
          </p:nvGrpSpPr>
          <p:grpSpPr>
            <a:xfrm>
              <a:off x="609600" y="2932093"/>
              <a:ext cx="8213369" cy="954107"/>
              <a:chOff x="609600" y="2743200"/>
              <a:chExt cx="7439446" cy="954107"/>
            </a:xfrm>
          </p:grpSpPr>
          <p:sp>
            <p:nvSpPr>
              <p:cNvPr id="14" name="TextBox 13"/>
              <p:cNvSpPr txBox="1"/>
              <p:nvPr/>
            </p:nvSpPr>
            <p:spPr>
              <a:xfrm>
                <a:off x="609600" y="2743200"/>
                <a:ext cx="3810000" cy="523220"/>
              </a:xfrm>
              <a:prstGeom prst="rect">
                <a:avLst/>
              </a:prstGeom>
              <a:noFill/>
            </p:spPr>
            <p:txBody>
              <a:bodyPr wrap="square" rtlCol="0">
                <a:spAutoFit/>
              </a:bodyPr>
              <a:lstStyle/>
              <a:p>
                <a:r>
                  <a:rPr lang="en-US" sz="2800" dirty="0"/>
                  <a:t>Poor</a:t>
                </a:r>
              </a:p>
            </p:txBody>
          </p:sp>
          <p:sp>
            <p:nvSpPr>
              <p:cNvPr id="15" name="TextBox 14"/>
              <p:cNvSpPr txBox="1"/>
              <p:nvPr/>
            </p:nvSpPr>
            <p:spPr>
              <a:xfrm>
                <a:off x="4278049" y="2743200"/>
                <a:ext cx="3770997" cy="954107"/>
              </a:xfrm>
              <a:prstGeom prst="rect">
                <a:avLst/>
              </a:prstGeom>
              <a:noFill/>
            </p:spPr>
            <p:txBody>
              <a:bodyPr wrap="square" rtlCol="0">
                <a:spAutoFit/>
              </a:bodyPr>
              <a:lstStyle/>
              <a:p>
                <a:r>
                  <a:rPr lang="en-US" sz="2800" dirty="0"/>
                  <a:t>Homeless, poverty-stricken</a:t>
                </a:r>
              </a:p>
            </p:txBody>
          </p:sp>
        </p:grpSp>
        <p:cxnSp>
          <p:nvCxnSpPr>
            <p:cNvPr id="37" name="Straight Connector 36"/>
            <p:cNvCxnSpPr/>
            <p:nvPr/>
          </p:nvCxnSpPr>
          <p:spPr>
            <a:xfrm>
              <a:off x="304800" y="38846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5" name="Group 44"/>
          <p:cNvGrpSpPr/>
          <p:nvPr/>
        </p:nvGrpSpPr>
        <p:grpSpPr>
          <a:xfrm>
            <a:off x="304800" y="3810000"/>
            <a:ext cx="8518167" cy="533400"/>
            <a:chOff x="304800" y="3810000"/>
            <a:chExt cx="8518167" cy="533400"/>
          </a:xfrm>
        </p:grpSpPr>
        <p:grpSp>
          <p:nvGrpSpPr>
            <p:cNvPr id="28" name="Group 27"/>
            <p:cNvGrpSpPr/>
            <p:nvPr/>
          </p:nvGrpSpPr>
          <p:grpSpPr>
            <a:xfrm>
              <a:off x="609600" y="3810000"/>
              <a:ext cx="7823547" cy="523220"/>
              <a:chOff x="609600" y="3119735"/>
              <a:chExt cx="7823547" cy="523220"/>
            </a:xfrm>
          </p:grpSpPr>
          <p:sp>
            <p:nvSpPr>
              <p:cNvPr id="16" name="TextBox 15"/>
              <p:cNvSpPr txBox="1"/>
              <p:nvPr/>
            </p:nvSpPr>
            <p:spPr>
              <a:xfrm>
                <a:off x="609600" y="3119735"/>
                <a:ext cx="3810000" cy="523220"/>
              </a:xfrm>
              <a:prstGeom prst="rect">
                <a:avLst/>
              </a:prstGeom>
              <a:noFill/>
            </p:spPr>
            <p:txBody>
              <a:bodyPr wrap="square" rtlCol="0">
                <a:spAutoFit/>
              </a:bodyPr>
              <a:lstStyle/>
              <a:p>
                <a:r>
                  <a:rPr lang="en-US" sz="2800" dirty="0"/>
                  <a:t>Maimed</a:t>
                </a:r>
              </a:p>
            </p:txBody>
          </p:sp>
          <p:sp>
            <p:nvSpPr>
              <p:cNvPr id="17" name="TextBox 16"/>
              <p:cNvSpPr txBox="1"/>
              <p:nvPr/>
            </p:nvSpPr>
            <p:spPr>
              <a:xfrm>
                <a:off x="4623147" y="3119735"/>
                <a:ext cx="3810000" cy="523220"/>
              </a:xfrm>
              <a:prstGeom prst="rect">
                <a:avLst/>
              </a:prstGeom>
              <a:noFill/>
            </p:spPr>
            <p:txBody>
              <a:bodyPr wrap="square" rtlCol="0">
                <a:spAutoFit/>
              </a:bodyPr>
              <a:lstStyle/>
              <a:p>
                <a:r>
                  <a:rPr lang="en-US" sz="2800" dirty="0"/>
                  <a:t>Hospitals, sick</a:t>
                </a:r>
              </a:p>
            </p:txBody>
          </p:sp>
        </p:grpSp>
        <p:cxnSp>
          <p:nvCxnSpPr>
            <p:cNvPr id="38" name="Straight Connector 37"/>
            <p:cNvCxnSpPr/>
            <p:nvPr/>
          </p:nvCxnSpPr>
          <p:spPr>
            <a:xfrm>
              <a:off x="304800" y="43418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6" name="Group 45"/>
          <p:cNvGrpSpPr/>
          <p:nvPr/>
        </p:nvGrpSpPr>
        <p:grpSpPr>
          <a:xfrm>
            <a:off x="304800" y="4267200"/>
            <a:ext cx="8518167" cy="533400"/>
            <a:chOff x="304800" y="4267200"/>
            <a:chExt cx="8518167" cy="533400"/>
          </a:xfrm>
        </p:grpSpPr>
        <p:grpSp>
          <p:nvGrpSpPr>
            <p:cNvPr id="29" name="Group 28"/>
            <p:cNvGrpSpPr/>
            <p:nvPr/>
          </p:nvGrpSpPr>
          <p:grpSpPr>
            <a:xfrm>
              <a:off x="609600" y="4267200"/>
              <a:ext cx="7823547" cy="523220"/>
              <a:chOff x="609600" y="3500735"/>
              <a:chExt cx="7823547" cy="523220"/>
            </a:xfrm>
          </p:grpSpPr>
          <p:sp>
            <p:nvSpPr>
              <p:cNvPr id="18" name="TextBox 17"/>
              <p:cNvSpPr txBox="1"/>
              <p:nvPr/>
            </p:nvSpPr>
            <p:spPr>
              <a:xfrm>
                <a:off x="609600" y="3500735"/>
                <a:ext cx="3810000" cy="523220"/>
              </a:xfrm>
              <a:prstGeom prst="rect">
                <a:avLst/>
              </a:prstGeom>
              <a:noFill/>
            </p:spPr>
            <p:txBody>
              <a:bodyPr wrap="square" rtlCol="0">
                <a:spAutoFit/>
              </a:bodyPr>
              <a:lstStyle/>
              <a:p>
                <a:r>
                  <a:rPr lang="en-US" sz="2800" dirty="0"/>
                  <a:t>Halt</a:t>
                </a:r>
              </a:p>
            </p:txBody>
          </p:sp>
          <p:sp>
            <p:nvSpPr>
              <p:cNvPr id="19" name="TextBox 18"/>
              <p:cNvSpPr txBox="1"/>
              <p:nvPr/>
            </p:nvSpPr>
            <p:spPr>
              <a:xfrm>
                <a:off x="4623147" y="3500735"/>
                <a:ext cx="3810000" cy="523220"/>
              </a:xfrm>
              <a:prstGeom prst="rect">
                <a:avLst/>
              </a:prstGeom>
              <a:noFill/>
            </p:spPr>
            <p:txBody>
              <a:bodyPr wrap="square" rtlCol="0">
                <a:spAutoFit/>
              </a:bodyPr>
              <a:lstStyle/>
              <a:p>
                <a:r>
                  <a:rPr lang="en-US" sz="2800" dirty="0"/>
                  <a:t>Elderly</a:t>
                </a:r>
              </a:p>
            </p:txBody>
          </p:sp>
        </p:grpSp>
        <p:cxnSp>
          <p:nvCxnSpPr>
            <p:cNvPr id="39" name="Straight Connector 38"/>
            <p:cNvCxnSpPr/>
            <p:nvPr/>
          </p:nvCxnSpPr>
          <p:spPr>
            <a:xfrm>
              <a:off x="304800" y="47990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7" name="Group 46"/>
          <p:cNvGrpSpPr/>
          <p:nvPr/>
        </p:nvGrpSpPr>
        <p:grpSpPr>
          <a:xfrm>
            <a:off x="304800" y="4724400"/>
            <a:ext cx="8518167" cy="533400"/>
            <a:chOff x="304800" y="4724400"/>
            <a:chExt cx="8518167" cy="533400"/>
          </a:xfrm>
        </p:grpSpPr>
        <p:grpSp>
          <p:nvGrpSpPr>
            <p:cNvPr id="30" name="Group 29"/>
            <p:cNvGrpSpPr/>
            <p:nvPr/>
          </p:nvGrpSpPr>
          <p:grpSpPr>
            <a:xfrm>
              <a:off x="609600" y="4724400"/>
              <a:ext cx="7823547" cy="523220"/>
              <a:chOff x="609600" y="3881735"/>
              <a:chExt cx="7823547" cy="523220"/>
            </a:xfrm>
          </p:grpSpPr>
          <p:sp>
            <p:nvSpPr>
              <p:cNvPr id="20" name="TextBox 19"/>
              <p:cNvSpPr txBox="1"/>
              <p:nvPr/>
            </p:nvSpPr>
            <p:spPr>
              <a:xfrm>
                <a:off x="609600" y="3881735"/>
                <a:ext cx="3810000" cy="523220"/>
              </a:xfrm>
              <a:prstGeom prst="rect">
                <a:avLst/>
              </a:prstGeom>
              <a:noFill/>
            </p:spPr>
            <p:txBody>
              <a:bodyPr wrap="square" rtlCol="0">
                <a:spAutoFit/>
              </a:bodyPr>
              <a:lstStyle/>
              <a:p>
                <a:r>
                  <a:rPr lang="en-US" sz="2800" dirty="0"/>
                  <a:t>Blind</a:t>
                </a:r>
              </a:p>
            </p:txBody>
          </p:sp>
          <p:sp>
            <p:nvSpPr>
              <p:cNvPr id="21" name="TextBox 20"/>
              <p:cNvSpPr txBox="1"/>
              <p:nvPr/>
            </p:nvSpPr>
            <p:spPr>
              <a:xfrm>
                <a:off x="4623147" y="3881735"/>
                <a:ext cx="3810000" cy="523220"/>
              </a:xfrm>
              <a:prstGeom prst="rect">
                <a:avLst/>
              </a:prstGeom>
              <a:noFill/>
            </p:spPr>
            <p:txBody>
              <a:bodyPr wrap="square" rtlCol="0">
                <a:spAutoFit/>
              </a:bodyPr>
              <a:lstStyle/>
              <a:p>
                <a:r>
                  <a:rPr lang="en-US" sz="2800" dirty="0"/>
                  <a:t>Handicapped</a:t>
                </a:r>
              </a:p>
            </p:txBody>
          </p:sp>
        </p:grpSp>
        <p:cxnSp>
          <p:nvCxnSpPr>
            <p:cNvPr id="40" name="Straight Connector 39"/>
            <p:cNvCxnSpPr/>
            <p:nvPr/>
          </p:nvCxnSpPr>
          <p:spPr>
            <a:xfrm>
              <a:off x="304800" y="52562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48" name="Group 47"/>
          <p:cNvGrpSpPr/>
          <p:nvPr/>
        </p:nvGrpSpPr>
        <p:grpSpPr>
          <a:xfrm>
            <a:off x="304800" y="5181600"/>
            <a:ext cx="8518167" cy="609600"/>
            <a:chOff x="304800" y="5181600"/>
            <a:chExt cx="8518167" cy="609600"/>
          </a:xfrm>
        </p:grpSpPr>
        <p:grpSp>
          <p:nvGrpSpPr>
            <p:cNvPr id="31" name="Group 30"/>
            <p:cNvGrpSpPr/>
            <p:nvPr/>
          </p:nvGrpSpPr>
          <p:grpSpPr>
            <a:xfrm>
              <a:off x="609600" y="5181600"/>
              <a:ext cx="7823547" cy="523220"/>
              <a:chOff x="609600" y="4262735"/>
              <a:chExt cx="7823547" cy="523220"/>
            </a:xfrm>
          </p:grpSpPr>
          <p:sp>
            <p:nvSpPr>
              <p:cNvPr id="22" name="TextBox 21"/>
              <p:cNvSpPr txBox="1"/>
              <p:nvPr/>
            </p:nvSpPr>
            <p:spPr>
              <a:xfrm>
                <a:off x="609600" y="4262735"/>
                <a:ext cx="3810000" cy="523220"/>
              </a:xfrm>
              <a:prstGeom prst="rect">
                <a:avLst/>
              </a:prstGeom>
              <a:noFill/>
            </p:spPr>
            <p:txBody>
              <a:bodyPr wrap="square" rtlCol="0">
                <a:spAutoFit/>
              </a:bodyPr>
              <a:lstStyle/>
              <a:p>
                <a:r>
                  <a:rPr lang="en-US" sz="2800" dirty="0"/>
                  <a:t>Highways</a:t>
                </a:r>
              </a:p>
            </p:txBody>
          </p:sp>
          <p:sp>
            <p:nvSpPr>
              <p:cNvPr id="23" name="TextBox 22"/>
              <p:cNvSpPr txBox="1"/>
              <p:nvPr/>
            </p:nvSpPr>
            <p:spPr>
              <a:xfrm>
                <a:off x="4623147" y="4262735"/>
                <a:ext cx="3810000" cy="523220"/>
              </a:xfrm>
              <a:prstGeom prst="rect">
                <a:avLst/>
              </a:prstGeom>
              <a:noFill/>
            </p:spPr>
            <p:txBody>
              <a:bodyPr wrap="square" rtlCol="0">
                <a:spAutoFit/>
              </a:bodyPr>
              <a:lstStyle/>
              <a:p>
                <a:r>
                  <a:rPr lang="en-US" sz="2800" dirty="0"/>
                  <a:t>Neighboring areas</a:t>
                </a:r>
              </a:p>
            </p:txBody>
          </p:sp>
        </p:grpSp>
        <p:cxnSp>
          <p:nvCxnSpPr>
            <p:cNvPr id="41" name="Straight Connector 40"/>
            <p:cNvCxnSpPr/>
            <p:nvPr/>
          </p:nvCxnSpPr>
          <p:spPr>
            <a:xfrm>
              <a:off x="304800" y="5789612"/>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grpSp>
        <p:nvGrpSpPr>
          <p:cNvPr id="51" name="Group 50"/>
          <p:cNvGrpSpPr/>
          <p:nvPr/>
        </p:nvGrpSpPr>
        <p:grpSpPr>
          <a:xfrm>
            <a:off x="304800" y="1905000"/>
            <a:ext cx="8518167" cy="4420394"/>
            <a:chOff x="304800" y="1905000"/>
            <a:chExt cx="8518167" cy="4420394"/>
          </a:xfrm>
        </p:grpSpPr>
        <p:grpSp>
          <p:nvGrpSpPr>
            <p:cNvPr id="42" name="Group 41"/>
            <p:cNvGrpSpPr/>
            <p:nvPr/>
          </p:nvGrpSpPr>
          <p:grpSpPr>
            <a:xfrm>
              <a:off x="304800" y="1905000"/>
              <a:ext cx="8518167" cy="4419600"/>
              <a:chOff x="304800" y="1905000"/>
              <a:chExt cx="8518167" cy="4419600"/>
            </a:xfrm>
          </p:grpSpPr>
          <p:grpSp>
            <p:nvGrpSpPr>
              <p:cNvPr id="10" name="Group 9"/>
              <p:cNvGrpSpPr/>
              <p:nvPr/>
            </p:nvGrpSpPr>
            <p:grpSpPr>
              <a:xfrm>
                <a:off x="304800" y="1905000"/>
                <a:ext cx="8518167" cy="4419600"/>
                <a:chOff x="304800" y="1905000"/>
                <a:chExt cx="8518167" cy="4419600"/>
              </a:xfrm>
            </p:grpSpPr>
            <p:grpSp>
              <p:nvGrpSpPr>
                <p:cNvPr id="6" name="Group 5"/>
                <p:cNvGrpSpPr/>
                <p:nvPr/>
              </p:nvGrpSpPr>
              <p:grpSpPr>
                <a:xfrm>
                  <a:off x="304800" y="1905000"/>
                  <a:ext cx="8518167" cy="4419600"/>
                  <a:chOff x="304800" y="1905000"/>
                  <a:chExt cx="8518167" cy="4419600"/>
                </a:xfrm>
              </p:grpSpPr>
              <p:sp>
                <p:nvSpPr>
                  <p:cNvPr id="7" name="Rectangle 6"/>
                  <p:cNvSpPr/>
                  <p:nvPr/>
                </p:nvSpPr>
                <p:spPr>
                  <a:xfrm>
                    <a:off x="304800" y="1905000"/>
                    <a:ext cx="8518167" cy="44196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000"/>
                  </a:p>
                </p:txBody>
              </p:sp>
              <p:sp>
                <p:nvSpPr>
                  <p:cNvPr id="8" name="TextBox 7"/>
                  <p:cNvSpPr txBox="1"/>
                  <p:nvPr/>
                </p:nvSpPr>
                <p:spPr>
                  <a:xfrm>
                    <a:off x="609600" y="1905000"/>
                    <a:ext cx="3810000" cy="523220"/>
                  </a:xfrm>
                  <a:prstGeom prst="rect">
                    <a:avLst/>
                  </a:prstGeom>
                  <a:noFill/>
                </p:spPr>
                <p:txBody>
                  <a:bodyPr wrap="square" rtlCol="0">
                    <a:spAutoFit/>
                  </a:bodyPr>
                  <a:lstStyle/>
                  <a:p>
                    <a:r>
                      <a:rPr lang="en-US" sz="2800" dirty="0"/>
                      <a:t>Streets</a:t>
                    </a:r>
                  </a:p>
                </p:txBody>
              </p:sp>
            </p:grpSp>
            <p:sp>
              <p:nvSpPr>
                <p:cNvPr id="9" name="TextBox 8"/>
                <p:cNvSpPr txBox="1"/>
                <p:nvPr/>
              </p:nvSpPr>
              <p:spPr>
                <a:xfrm>
                  <a:off x="4623147" y="1905000"/>
                  <a:ext cx="3810000" cy="523220"/>
                </a:xfrm>
                <a:prstGeom prst="rect">
                  <a:avLst/>
                </a:prstGeom>
                <a:noFill/>
              </p:spPr>
              <p:txBody>
                <a:bodyPr wrap="square" rtlCol="0">
                  <a:spAutoFit/>
                </a:bodyPr>
                <a:lstStyle/>
                <a:p>
                  <a:r>
                    <a:rPr lang="en-US" sz="2800" dirty="0"/>
                    <a:t>Inner City</a:t>
                  </a:r>
                </a:p>
              </p:txBody>
            </p:sp>
          </p:grpSp>
          <p:cxnSp>
            <p:nvCxnSpPr>
              <p:cNvPr id="35" name="Straight Connector 34"/>
              <p:cNvCxnSpPr/>
              <p:nvPr/>
            </p:nvCxnSpPr>
            <p:spPr>
              <a:xfrm>
                <a:off x="304800" y="2438400"/>
                <a:ext cx="8518167"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cxnSp>
          <p:nvCxnSpPr>
            <p:cNvPr id="50" name="Straight Connector 49"/>
            <p:cNvCxnSpPr/>
            <p:nvPr/>
          </p:nvCxnSpPr>
          <p:spPr>
            <a:xfrm rot="5400000">
              <a:off x="2209800" y="4114800"/>
              <a:ext cx="4419600" cy="1588"/>
            </a:xfrm>
            <a:prstGeom prst="line">
              <a:avLst/>
            </a:prstGeom>
            <a:ln w="12700" cap="flat" cmpd="sng" algn="ctr">
              <a:solidFill>
                <a:schemeClr val="accent1">
                  <a:shade val="80000"/>
                </a:schemeClr>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45"/>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46"/>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4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8"/>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idx="4294967295"/>
          </p:nvPr>
        </p:nvSpPr>
        <p:spPr>
          <a:xfrm>
            <a:off x="304443" y="182562"/>
            <a:ext cx="8594725" cy="1417638"/>
          </a:xfrm>
        </p:spPr>
        <p:txBody>
          <a:bodyPr/>
          <a:lstStyle/>
          <a:p>
            <a:r>
              <a:rPr lang="en-US" dirty="0">
                <a:solidFill>
                  <a:schemeClr val="accent1"/>
                </a:solidFill>
                <a:effectLst>
                  <a:outerShdw blurRad="50800" dist="38100" dir="2700000">
                    <a:srgbClr val="000000">
                      <a:alpha val="43000"/>
                    </a:srgbClr>
                  </a:outerShdw>
                </a:effectLst>
              </a:rPr>
              <a:t>Looking Through the Windows of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grpSp>
        <p:nvGrpSpPr>
          <p:cNvPr id="9" name="Group 8"/>
          <p:cNvGrpSpPr/>
          <p:nvPr/>
        </p:nvGrpSpPr>
        <p:grpSpPr>
          <a:xfrm>
            <a:off x="304800" y="1789569"/>
            <a:ext cx="8594368" cy="4535031"/>
            <a:chOff x="304800" y="1789569"/>
            <a:chExt cx="8594368" cy="4535031"/>
          </a:xfrm>
        </p:grpSpPr>
        <p:sp>
          <p:nvSpPr>
            <p:cNvPr id="5" name="TextBox 4"/>
            <p:cNvSpPr txBox="1"/>
            <p:nvPr/>
          </p:nvSpPr>
          <p:spPr>
            <a:xfrm>
              <a:off x="304800" y="4077831"/>
              <a:ext cx="8594368" cy="2246769"/>
            </a:xfrm>
            <a:prstGeom prst="rect">
              <a:avLst/>
            </a:prstGeom>
            <a:noFill/>
          </p:spPr>
          <p:txBody>
            <a:bodyPr wrap="square" rtlCol="0">
              <a:spAutoFit/>
            </a:bodyPr>
            <a:lstStyle/>
            <a:p>
              <a:pPr algn="ctr"/>
              <a:r>
                <a:rPr lang="en-US" sz="2800" dirty="0"/>
                <a:t>To find the lost start looking for them (Luke 19:10). Pray that the Lord will give you sensitivity for those who need to know Him (Luke 15:1-10). Look out the window to a lost world. Go ahead, and take a look. What do you see?</a:t>
              </a:r>
            </a:p>
          </p:txBody>
        </p:sp>
        <p:graphicFrame>
          <p:nvGraphicFramePr>
            <p:cNvPr id="48130" name="Object 2"/>
            <p:cNvGraphicFramePr>
              <a:graphicFrameLocks noChangeAspect="1"/>
            </p:cNvGraphicFramePr>
            <p:nvPr/>
          </p:nvGraphicFramePr>
          <p:xfrm>
            <a:off x="1938079" y="1789569"/>
            <a:ext cx="5370135" cy="2249031"/>
          </p:xfrm>
          <a:graphic>
            <a:graphicData uri="http://schemas.openxmlformats.org/presentationml/2006/ole">
              <mc:AlternateContent xmlns:mc="http://schemas.openxmlformats.org/markup-compatibility/2006">
                <mc:Choice xmlns:v="urn:schemas-microsoft-com:vml" Requires="v">
                  <p:oleObj spid="_x0000_s48131" name="Document" r:id="rId3" imgW="2971800" imgH="1244600" progId="Word.Document.12">
                    <p:link updateAutomatic="1"/>
                  </p:oleObj>
                </mc:Choice>
                <mc:Fallback>
                  <p:oleObj name="Document" r:id="rId3" imgW="2971800" imgH="1244600" progId="Word.Document.12">
                    <p:link updateAutomatic="1"/>
                    <p:pic>
                      <p:nvPicPr>
                        <p:cNvPr id="0"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38079" y="1789569"/>
                          <a:ext cx="5370135" cy="224903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oleObj>
                </mc:Fallback>
              </mc:AlternateContent>
            </a:graphicData>
          </a:graphic>
        </p:graphicFrame>
      </p:grpSp>
      <p:sp>
        <p:nvSpPr>
          <p:cNvPr id="8" name="TextBox 7"/>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10/40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47195"/>
            <a:ext cx="8594368" cy="4401205"/>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The majority of unreached people in our world live in a rectangular-shaped window referred to as the 10/40 Window or the Resistant Belt. The window extends from West Africa to East Asia, from ten degrees north to forty degrees north of the equator. It includes sixty-one countries.  The Christian Information Network website (accessed 4/9/99) in an article by Luis Bush (“Getting to the Core of the Core”) suggests that this window confronts us with several considerations:  </a:t>
            </a:r>
          </a:p>
        </p:txBody>
      </p:sp>
      <p:sp>
        <p:nvSpPr>
          <p:cNvPr id="6" name="TextBox 5"/>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10/40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47195"/>
            <a:ext cx="8594368" cy="954107"/>
          </a:xfrm>
          <a:prstGeom prst="rect">
            <a:avLst/>
          </a:prstGeom>
          <a:noFill/>
        </p:spPr>
        <p:txBody>
          <a:bodyPr wrap="square" rtlCol="0">
            <a:spAutoFit/>
          </a:bodyPr>
          <a:lstStyle/>
          <a:p>
            <a:pPr lvl="0">
              <a:buFont typeface="Courier New"/>
              <a:buChar char="o"/>
            </a:pPr>
            <a:r>
              <a:rPr lang="en-US" sz="2800" dirty="0"/>
              <a:t> It contains thirty-seven of the fifty least evangelized countries.</a:t>
            </a:r>
          </a:p>
          <a:p>
            <a:pPr lvl="0"/>
            <a:endParaRPr lang="en-US" sz="2800" dirty="0"/>
          </a:p>
        </p:txBody>
      </p:sp>
      <p:sp>
        <p:nvSpPr>
          <p:cNvPr id="5" name="TextBox 4"/>
          <p:cNvSpPr txBox="1"/>
          <p:nvPr/>
        </p:nvSpPr>
        <p:spPr>
          <a:xfrm>
            <a:off x="304800" y="2858631"/>
            <a:ext cx="8594368" cy="2246769"/>
          </a:xfrm>
          <a:prstGeom prst="rect">
            <a:avLst/>
          </a:prstGeom>
          <a:noFill/>
        </p:spPr>
        <p:txBody>
          <a:bodyPr wrap="square" rtlCol="0">
            <a:spAutoFit/>
          </a:bodyPr>
          <a:lstStyle/>
          <a:p>
            <a:pPr>
              <a:buFont typeface="Courier New"/>
              <a:buChar char="o"/>
            </a:pPr>
            <a:r>
              <a:rPr lang="en-US" sz="2800" dirty="0"/>
              <a:t> The dominance of Muslims (700 million), Hindus (700 million), and Buddhists (encompasses all of China with a population of 1.2 billion), representing billions of lost people.</a:t>
            </a:r>
          </a:p>
          <a:p>
            <a:pPr lvl="0"/>
            <a:endParaRPr lang="en-US" sz="2800" dirty="0"/>
          </a:p>
        </p:txBody>
      </p:sp>
      <p:sp>
        <p:nvSpPr>
          <p:cNvPr id="6" name="TextBox 5"/>
          <p:cNvSpPr txBox="1"/>
          <p:nvPr/>
        </p:nvSpPr>
        <p:spPr>
          <a:xfrm>
            <a:off x="304800" y="4711005"/>
            <a:ext cx="8594368" cy="1384995"/>
          </a:xfrm>
          <a:prstGeom prst="rect">
            <a:avLst/>
          </a:prstGeom>
          <a:noFill/>
        </p:spPr>
        <p:txBody>
          <a:bodyPr wrap="square" rtlCol="0">
            <a:spAutoFit/>
          </a:bodyPr>
          <a:lstStyle/>
          <a:p>
            <a:pPr lvl="0">
              <a:buFont typeface="Courier New"/>
              <a:buChar char="o"/>
            </a:pPr>
            <a:r>
              <a:rPr lang="en-US" sz="2800" dirty="0"/>
              <a:t> Two-thirds of the world’s population lives in this area (four billion people).</a:t>
            </a:r>
          </a:p>
          <a:p>
            <a:pPr lvl="0"/>
            <a:endParaRPr lang="en-US" sz="2800" dirty="0"/>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10/40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47195"/>
            <a:ext cx="8594368" cy="1384995"/>
          </a:xfrm>
          <a:prstGeom prst="rect">
            <a:avLst/>
          </a:prstGeom>
          <a:noFill/>
        </p:spPr>
        <p:txBody>
          <a:bodyPr wrap="square" rtlCol="0">
            <a:spAutoFit/>
          </a:bodyPr>
          <a:lstStyle/>
          <a:p>
            <a:pPr>
              <a:buFont typeface="Courier New"/>
              <a:buChar char="o"/>
            </a:pPr>
            <a:r>
              <a:rPr lang="en-US" sz="2800" dirty="0"/>
              <a:t> Of the world’s poorest, eight out of ten live in this area. The gospel is for the poor (Luke 4:18; 6:20; 7:22).</a:t>
            </a:r>
          </a:p>
          <a:p>
            <a:pPr lvl="0"/>
            <a:endParaRPr lang="en-US" sz="2800" dirty="0"/>
          </a:p>
        </p:txBody>
      </p:sp>
      <p:sp>
        <p:nvSpPr>
          <p:cNvPr id="5" name="TextBox 4"/>
          <p:cNvSpPr txBox="1"/>
          <p:nvPr/>
        </p:nvSpPr>
        <p:spPr>
          <a:xfrm>
            <a:off x="304800" y="2908519"/>
            <a:ext cx="8594368" cy="954107"/>
          </a:xfrm>
          <a:prstGeom prst="rect">
            <a:avLst/>
          </a:prstGeom>
          <a:noFill/>
        </p:spPr>
        <p:txBody>
          <a:bodyPr wrap="square" rtlCol="0">
            <a:spAutoFit/>
          </a:bodyPr>
          <a:lstStyle/>
          <a:p>
            <a:pPr lvl="0">
              <a:buFont typeface="Courier New"/>
              <a:buChar char="o"/>
            </a:pPr>
            <a:r>
              <a:rPr lang="en-US" sz="2800" dirty="0"/>
              <a:t> Unreached people groups.</a:t>
            </a:r>
          </a:p>
          <a:p>
            <a:pPr lvl="0"/>
            <a:endParaRPr lang="en-US" sz="2800" dirty="0"/>
          </a:p>
        </p:txBody>
      </p:sp>
      <p:sp>
        <p:nvSpPr>
          <p:cNvPr id="6" name="TextBox 5"/>
          <p:cNvSpPr txBox="1"/>
          <p:nvPr/>
        </p:nvSpPr>
        <p:spPr>
          <a:xfrm>
            <a:off x="304800" y="3541693"/>
            <a:ext cx="8594368" cy="1384995"/>
          </a:xfrm>
          <a:prstGeom prst="rect">
            <a:avLst/>
          </a:prstGeom>
          <a:noFill/>
        </p:spPr>
        <p:txBody>
          <a:bodyPr wrap="square" rtlCol="0">
            <a:spAutoFit/>
          </a:bodyPr>
          <a:lstStyle/>
          <a:p>
            <a:pPr>
              <a:buFont typeface="Courier New"/>
              <a:buChar char="o"/>
            </a:pPr>
            <a:r>
              <a:rPr lang="en-US" sz="2800" dirty="0"/>
              <a:t> Least evangelized mega cities. All of the top fifty least evangelized cities are in the 10/40 Window.</a:t>
            </a:r>
          </a:p>
          <a:p>
            <a:pPr lvl="0"/>
            <a:endParaRPr lang="en-US" sz="2800" dirty="0"/>
          </a:p>
        </p:txBody>
      </p:sp>
      <p:sp>
        <p:nvSpPr>
          <p:cNvPr id="7" name="TextBox 6"/>
          <p:cNvSpPr txBox="1"/>
          <p:nvPr/>
        </p:nvSpPr>
        <p:spPr>
          <a:xfrm>
            <a:off x="304800" y="4684693"/>
            <a:ext cx="8594368" cy="954107"/>
          </a:xfrm>
          <a:prstGeom prst="rect">
            <a:avLst/>
          </a:prstGeom>
          <a:noFill/>
        </p:spPr>
        <p:txBody>
          <a:bodyPr wrap="square" rtlCol="0">
            <a:spAutoFit/>
          </a:bodyPr>
          <a:lstStyle/>
          <a:p>
            <a:pPr>
              <a:buFont typeface="Courier New"/>
              <a:buChar char="o"/>
            </a:pPr>
            <a:r>
              <a:rPr lang="en-US" sz="2800" dirty="0"/>
              <a:t> The stronghold of Satan is within the Resistant Belt.</a:t>
            </a:r>
          </a:p>
          <a:p>
            <a:pPr lvl="0"/>
            <a:endParaRPr lang="en-US" sz="2800" dirty="0"/>
          </a:p>
        </p:txBody>
      </p:sp>
      <p:sp>
        <p:nvSpPr>
          <p:cNvPr id="8" name="TextBox 7"/>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P spid="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4/14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47195"/>
            <a:ext cx="8594368" cy="3970318"/>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Gerry </a:t>
            </a:r>
            <a:r>
              <a:rPr lang="en-US" sz="2800" dirty="0" err="1">
                <a:solidFill>
                  <a:srgbClr val="FFFFFF"/>
                </a:solidFill>
                <a:effectLst>
                  <a:outerShdw blurRad="50800" dist="38100" dir="2700000">
                    <a:srgbClr val="000000">
                      <a:alpha val="43000"/>
                    </a:srgbClr>
                  </a:outerShdw>
                </a:effectLst>
              </a:rPr>
              <a:t>Dueck</a:t>
            </a:r>
            <a:r>
              <a:rPr lang="en-US" sz="2800" dirty="0">
                <a:solidFill>
                  <a:srgbClr val="FFFFFF"/>
                </a:solidFill>
                <a:effectLst>
                  <a:outerShdw blurRad="50800" dist="38100" dir="2700000">
                    <a:srgbClr val="000000">
                      <a:alpha val="43000"/>
                    </a:srgbClr>
                  </a:outerShdw>
                </a:effectLst>
              </a:rPr>
              <a:t> of the Children’s Mission Resource Center believes that reaching children is the key to reaching the 10/40 Window. He calls them the 4/14 Window because 86% of people who become Christians do so between the ages of 4 and 14. This makes children and young people the “world’s most fruitful field.” Children are the adults and leaders of the future. To impact the future, reach the children now.  </a:t>
            </a:r>
          </a:p>
        </p:txBody>
      </p:sp>
      <p:sp>
        <p:nvSpPr>
          <p:cNvPr id="9" name="TextBox 8"/>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4/14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610380"/>
            <a:ext cx="8594368" cy="523220"/>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Consider the following:</a:t>
            </a:r>
          </a:p>
        </p:txBody>
      </p:sp>
      <p:sp>
        <p:nvSpPr>
          <p:cNvPr id="5" name="TextBox 4"/>
          <p:cNvSpPr txBox="1"/>
          <p:nvPr/>
        </p:nvSpPr>
        <p:spPr>
          <a:xfrm>
            <a:off x="304800" y="2152473"/>
            <a:ext cx="8594368" cy="461665"/>
          </a:xfrm>
          <a:prstGeom prst="rect">
            <a:avLst/>
          </a:prstGeom>
          <a:noFill/>
        </p:spPr>
        <p:txBody>
          <a:bodyPr wrap="square" rtlCol="0">
            <a:spAutoFit/>
          </a:bodyPr>
          <a:lstStyle/>
          <a:p>
            <a:pPr>
              <a:buFont typeface="Arial"/>
              <a:buChar char="•"/>
            </a:pPr>
            <a:r>
              <a:rPr lang="en-US" sz="2400" dirty="0">
                <a:effectLst>
                  <a:outerShdw blurRad="50800" dist="38100" dir="2700000">
                    <a:srgbClr val="000000">
                      <a:alpha val="43000"/>
                    </a:srgbClr>
                  </a:outerShdw>
                </a:effectLst>
              </a:rPr>
              <a:t> </a:t>
            </a:r>
            <a:r>
              <a:rPr lang="en-US" sz="2400" dirty="0"/>
              <a:t>Every day 35,000 children die of malnutrition.</a:t>
            </a:r>
          </a:p>
          <a:p>
            <a:endParaRPr lang="en-US" sz="2400" dirty="0">
              <a:solidFill>
                <a:srgbClr val="FFFFFF"/>
              </a:solidFill>
              <a:effectLst>
                <a:outerShdw blurRad="50800" dist="38100" dir="2700000">
                  <a:srgbClr val="000000">
                    <a:alpha val="43000"/>
                  </a:srgbClr>
                </a:outerShdw>
              </a:effectLst>
            </a:endParaRPr>
          </a:p>
        </p:txBody>
      </p:sp>
      <p:sp>
        <p:nvSpPr>
          <p:cNvPr id="6" name="TextBox 5"/>
          <p:cNvSpPr txBox="1"/>
          <p:nvPr/>
        </p:nvSpPr>
        <p:spPr>
          <a:xfrm>
            <a:off x="304800" y="2609672"/>
            <a:ext cx="8594368" cy="1200328"/>
          </a:xfrm>
          <a:prstGeom prst="rect">
            <a:avLst/>
          </a:prstGeom>
          <a:noFill/>
        </p:spPr>
        <p:txBody>
          <a:bodyPr wrap="square" rtlCol="0">
            <a:spAutoFit/>
          </a:bodyPr>
          <a:lstStyle/>
          <a:p>
            <a:pPr>
              <a:buFont typeface="Arial"/>
              <a:buChar char="•"/>
            </a:pPr>
            <a:r>
              <a:rPr lang="en-US" sz="2400" dirty="0"/>
              <a:t> Every year 40 million are aborted. Twenty-nine percent of all children are never born.</a:t>
            </a:r>
          </a:p>
          <a:p>
            <a:pPr>
              <a:buFont typeface="Arial"/>
              <a:buChar char="•"/>
            </a:pPr>
            <a:endParaRPr lang="en-US" sz="2400" dirty="0">
              <a:solidFill>
                <a:srgbClr val="FFFFFF"/>
              </a:solidFill>
              <a:effectLst>
                <a:outerShdw blurRad="50800" dist="38100" dir="2700000">
                  <a:srgbClr val="000000">
                    <a:alpha val="43000"/>
                  </a:srgbClr>
                </a:outerShdw>
              </a:effectLst>
            </a:endParaRPr>
          </a:p>
        </p:txBody>
      </p:sp>
      <p:sp>
        <p:nvSpPr>
          <p:cNvPr id="7" name="TextBox 6"/>
          <p:cNvSpPr txBox="1"/>
          <p:nvPr/>
        </p:nvSpPr>
        <p:spPr>
          <a:xfrm>
            <a:off x="304800" y="3436203"/>
            <a:ext cx="8594368" cy="830997"/>
          </a:xfrm>
          <a:prstGeom prst="rect">
            <a:avLst/>
          </a:prstGeom>
          <a:noFill/>
        </p:spPr>
        <p:txBody>
          <a:bodyPr wrap="square" rtlCol="0">
            <a:spAutoFit/>
          </a:bodyPr>
          <a:lstStyle/>
          <a:p>
            <a:pPr>
              <a:buFont typeface="Arial"/>
              <a:buChar char="•"/>
            </a:pPr>
            <a:r>
              <a:rPr lang="en-US" sz="2400" dirty="0">
                <a:solidFill>
                  <a:srgbClr val="000000"/>
                </a:solidFill>
                <a:effectLst>
                  <a:outerShdw blurRad="50800" dist="38100" dir="2700000">
                    <a:srgbClr val="000000">
                      <a:alpha val="43000"/>
                    </a:srgbClr>
                  </a:outerShdw>
                </a:effectLst>
              </a:rPr>
              <a:t> </a:t>
            </a:r>
            <a:r>
              <a:rPr lang="en-US" sz="2400" dirty="0">
                <a:solidFill>
                  <a:srgbClr val="000000"/>
                </a:solidFill>
              </a:rPr>
              <a:t>In Africa alone there are 322 million children under the age of fifteen. This represents forty-four percent of the population.</a:t>
            </a:r>
          </a:p>
          <a:p>
            <a:endParaRPr lang="en-US" sz="2400" dirty="0">
              <a:solidFill>
                <a:srgbClr val="000000"/>
              </a:solidFill>
              <a:effectLst>
                <a:outerShdw blurRad="50800" dist="38100" dir="2700000">
                  <a:srgbClr val="000000">
                    <a:alpha val="43000"/>
                  </a:srgbClr>
                </a:outerShdw>
              </a:effectLst>
            </a:endParaRPr>
          </a:p>
        </p:txBody>
      </p:sp>
      <p:sp>
        <p:nvSpPr>
          <p:cNvPr id="8" name="TextBox 7"/>
          <p:cNvSpPr txBox="1"/>
          <p:nvPr/>
        </p:nvSpPr>
        <p:spPr>
          <a:xfrm>
            <a:off x="304800" y="4191000"/>
            <a:ext cx="8594368" cy="830997"/>
          </a:xfrm>
          <a:prstGeom prst="rect">
            <a:avLst/>
          </a:prstGeom>
          <a:noFill/>
        </p:spPr>
        <p:txBody>
          <a:bodyPr wrap="square" rtlCol="0">
            <a:spAutoFit/>
          </a:bodyPr>
          <a:lstStyle/>
          <a:p>
            <a:pPr>
              <a:buFont typeface="Arial"/>
              <a:buChar char="•"/>
            </a:pPr>
            <a:r>
              <a:rPr lang="en-US" sz="2400" dirty="0">
                <a:solidFill>
                  <a:srgbClr val="000000"/>
                </a:solidFill>
                <a:effectLst>
                  <a:outerShdw blurRad="50800" dist="38100" dir="2700000">
                    <a:srgbClr val="000000">
                      <a:alpha val="43000"/>
                    </a:srgbClr>
                  </a:outerShdw>
                </a:effectLst>
              </a:rPr>
              <a:t> </a:t>
            </a:r>
            <a:r>
              <a:rPr lang="en-US" sz="2400" dirty="0"/>
              <a:t>In South Africa 60,000 babies are infected with AIDS each year. Most of them will never see their second birthday.</a:t>
            </a:r>
          </a:p>
          <a:p>
            <a:endParaRPr lang="en-US" sz="2400" dirty="0">
              <a:solidFill>
                <a:srgbClr val="000000"/>
              </a:solidFill>
              <a:effectLst>
                <a:outerShdw blurRad="50800" dist="38100" dir="2700000">
                  <a:srgbClr val="000000">
                    <a:alpha val="43000"/>
                  </a:srgbClr>
                </a:outerShdw>
              </a:effectLst>
            </a:endParaRPr>
          </a:p>
        </p:txBody>
      </p:sp>
      <p:sp>
        <p:nvSpPr>
          <p:cNvPr id="9" name="TextBox 8"/>
          <p:cNvSpPr txBox="1"/>
          <p:nvPr/>
        </p:nvSpPr>
        <p:spPr>
          <a:xfrm>
            <a:off x="304800" y="5029200"/>
            <a:ext cx="8594368" cy="830997"/>
          </a:xfrm>
          <a:prstGeom prst="rect">
            <a:avLst/>
          </a:prstGeom>
          <a:noFill/>
        </p:spPr>
        <p:txBody>
          <a:bodyPr wrap="square" rtlCol="0">
            <a:spAutoFit/>
          </a:bodyPr>
          <a:lstStyle/>
          <a:p>
            <a:pPr>
              <a:buFont typeface="Arial"/>
              <a:buChar char="•"/>
            </a:pPr>
            <a:r>
              <a:rPr lang="en-US" sz="2400" dirty="0">
                <a:solidFill>
                  <a:srgbClr val="000000"/>
                </a:solidFill>
                <a:effectLst>
                  <a:outerShdw blurRad="50800" dist="38100" dir="2700000">
                    <a:srgbClr val="000000">
                      <a:alpha val="43000"/>
                    </a:srgbClr>
                  </a:outerShdw>
                </a:effectLst>
              </a:rPr>
              <a:t> </a:t>
            </a:r>
            <a:r>
              <a:rPr lang="en-US" sz="2400" dirty="0"/>
              <a:t>It is estimated that by 2010 there will be 40 million AIDS orphans in Africa</a:t>
            </a:r>
          </a:p>
          <a:p>
            <a:endParaRPr lang="en-US" sz="2400" dirty="0">
              <a:solidFill>
                <a:srgbClr val="000000"/>
              </a:solidFill>
              <a:effectLst>
                <a:outerShdw blurRad="50800" dist="38100" dir="2700000">
                  <a:srgbClr val="000000">
                    <a:alpha val="43000"/>
                  </a:srgbClr>
                </a:outerShdw>
              </a:effectLst>
            </a:endParaRPr>
          </a:p>
        </p:txBody>
      </p:sp>
      <p:sp>
        <p:nvSpPr>
          <p:cNvPr id="10" name="TextBox 9"/>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P spid="7" grpId="0"/>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
        <p:nvSpPr>
          <p:cNvPr id="6" name="TextBox 5"/>
          <p:cNvSpPr txBox="1"/>
          <p:nvPr/>
        </p:nvSpPr>
        <p:spPr>
          <a:xfrm>
            <a:off x="533400" y="2046982"/>
            <a:ext cx="8077200" cy="1569660"/>
          </a:xfrm>
          <a:prstGeom prst="rect">
            <a:avLst/>
          </a:prstGeom>
          <a:noFill/>
        </p:spPr>
        <p:txBody>
          <a:bodyPr wrap="square" rtlCol="0">
            <a:spAutoFit/>
          </a:bodyPr>
          <a:lstStyle/>
          <a:p>
            <a:pPr algn="ctr"/>
            <a:r>
              <a:rPr lang="en-US" sz="4800" dirty="0">
                <a:solidFill>
                  <a:schemeClr val="bg1"/>
                </a:solidFill>
                <a:effectLst>
                  <a:outerShdw blurRad="50800" dist="38100" dir="2700000">
                    <a:srgbClr val="000000">
                      <a:alpha val="43000"/>
                    </a:srgbClr>
                  </a:outerShdw>
                </a:effectLst>
              </a:rPr>
              <a:t>“The field is the world.”</a:t>
            </a:r>
          </a:p>
          <a:p>
            <a:pPr algn="ctr"/>
            <a:r>
              <a:rPr lang="en-US" sz="4800" dirty="0">
                <a:solidFill>
                  <a:schemeClr val="bg1"/>
                </a:solidFill>
                <a:effectLst>
                  <a:outerShdw blurRad="50800" dist="38100" dir="2700000">
                    <a:srgbClr val="000000">
                      <a:alpha val="43000"/>
                    </a:srgbClr>
                  </a:outerShdw>
                </a:effectLst>
              </a:rPr>
              <a:t>(Matthew 13:38)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4/14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676400"/>
            <a:ext cx="8594368" cy="4893647"/>
          </a:xfrm>
          <a:prstGeom prst="rect">
            <a:avLst/>
          </a:prstGeom>
          <a:noFill/>
        </p:spPr>
        <p:txBody>
          <a:bodyPr wrap="square" rtlCol="0">
            <a:spAutoFit/>
          </a:bodyPr>
          <a:lstStyle/>
          <a:p>
            <a:pPr algn="ctr"/>
            <a:r>
              <a:rPr lang="en-US" sz="2400" dirty="0"/>
              <a:t>George </a:t>
            </a:r>
            <a:r>
              <a:rPr lang="en-US" sz="2400" dirty="0" err="1"/>
              <a:t>Barna</a:t>
            </a:r>
            <a:r>
              <a:rPr lang="en-US" sz="2400" dirty="0"/>
              <a:t> in </a:t>
            </a:r>
            <a:r>
              <a:rPr lang="en-US" sz="2400" i="1" dirty="0"/>
              <a:t>The Habits of Highly Effective Churches</a:t>
            </a:r>
            <a:r>
              <a:rPr lang="en-US" sz="2400" dirty="0"/>
              <a:t> writes, “Highly effective churches are strategic in their evangelistic efforts . . . They devote most of their evangelistic resources to reaching kids. Our research shows that a majority of people who accept Christ as their Savior do so before the age of eighteen—nearly two out of three believers. Thus, focusing on young people is a wise investment of the church’s limited evangelistic resources . . . These churches want to maximize their influence for Christ and therefore make the most of the apparent opportunity. Across the board these churches note that evangelism among adolescents and early teens is also a much simpler process than trying to penetrate the hardened hearts of adults.” </a:t>
            </a:r>
          </a:p>
        </p:txBody>
      </p:sp>
      <p:sp>
        <p:nvSpPr>
          <p:cNvPr id="6" name="TextBox 5"/>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4/14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65293"/>
            <a:ext cx="8594368" cy="954107"/>
          </a:xfrm>
          <a:prstGeom prst="rect">
            <a:avLst/>
          </a:prstGeom>
          <a:noFill/>
        </p:spPr>
        <p:txBody>
          <a:bodyPr wrap="square" rtlCol="0">
            <a:spAutoFit/>
          </a:bodyPr>
          <a:lstStyle/>
          <a:p>
            <a:pPr algn="ctr"/>
            <a:r>
              <a:rPr lang="en-US" sz="2800" dirty="0"/>
              <a:t>Jesus is concerned about evangelism among the world’s children.</a:t>
            </a:r>
          </a:p>
        </p:txBody>
      </p:sp>
      <p:sp>
        <p:nvSpPr>
          <p:cNvPr id="5" name="TextBox 4"/>
          <p:cNvSpPr txBox="1"/>
          <p:nvPr/>
        </p:nvSpPr>
        <p:spPr>
          <a:xfrm>
            <a:off x="304800" y="2743200"/>
            <a:ext cx="8594368" cy="1384995"/>
          </a:xfrm>
          <a:prstGeom prst="rect">
            <a:avLst/>
          </a:prstGeom>
          <a:noFill/>
        </p:spPr>
        <p:txBody>
          <a:bodyPr wrap="square" rtlCol="0">
            <a:spAutoFit/>
          </a:bodyPr>
          <a:lstStyle/>
          <a:p>
            <a:pPr algn="ctr"/>
            <a:r>
              <a:rPr lang="en-US" sz="2800" dirty="0">
                <a:solidFill>
                  <a:schemeClr val="accent1"/>
                </a:solidFill>
                <a:effectLst>
                  <a:outerShdw blurRad="50800" dist="38100" dir="2700000">
                    <a:srgbClr val="000000">
                      <a:alpha val="43000"/>
                    </a:srgbClr>
                  </a:outerShdw>
                </a:effectLst>
              </a:rPr>
              <a:t>“In the same way your Father in heaven is not willing that any of these little ones should be lost” (Matthew 18:14, </a:t>
            </a:r>
            <a:r>
              <a:rPr lang="en-US" sz="2800" i="1" dirty="0">
                <a:solidFill>
                  <a:schemeClr val="accent1"/>
                </a:solidFill>
                <a:effectLst>
                  <a:outerShdw blurRad="50800" dist="38100" dir="2700000">
                    <a:srgbClr val="000000">
                      <a:alpha val="43000"/>
                    </a:srgbClr>
                  </a:outerShdw>
                </a:effectLst>
              </a:rPr>
              <a:t>NIV</a:t>
            </a:r>
            <a:r>
              <a:rPr lang="en-US" sz="2800" dirty="0">
                <a:solidFill>
                  <a:schemeClr val="accent1"/>
                </a:solidFill>
                <a:effectLst>
                  <a:outerShdw blurRad="50800" dist="38100" dir="2700000">
                    <a:srgbClr val="000000">
                      <a:alpha val="43000"/>
                    </a:srgbClr>
                  </a:outerShdw>
                </a:effectLst>
              </a:rPr>
              <a:t>). </a:t>
            </a:r>
          </a:p>
        </p:txBody>
      </p:sp>
      <p:sp>
        <p:nvSpPr>
          <p:cNvPr id="6" name="TextBox 5"/>
          <p:cNvSpPr txBox="1"/>
          <p:nvPr/>
        </p:nvSpPr>
        <p:spPr>
          <a:xfrm>
            <a:off x="304800" y="4038600"/>
            <a:ext cx="8594368" cy="2246769"/>
          </a:xfrm>
          <a:prstGeom prst="rect">
            <a:avLst/>
          </a:prstGeom>
          <a:noFill/>
        </p:spPr>
        <p:txBody>
          <a:bodyPr wrap="square" rtlCol="0">
            <a:spAutoFit/>
          </a:bodyPr>
          <a:lstStyle/>
          <a:p>
            <a:pPr algn="ctr"/>
            <a:r>
              <a:rPr lang="en-US" sz="2800" dirty="0"/>
              <a:t>Parents and pastors need to be concerned too. A national church survey conducted by the Ghana Evangelism Committee found that “no provision for children and youth” was one of the major reasons that people stopped attending church.</a:t>
            </a:r>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15/45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65293"/>
            <a:ext cx="8594368" cy="3970318"/>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One of the largest unreached people groups in the world is in the 15/45 Window. These are the people infected with HIV/AIDS, most often between the ages of 15 and 45. Ninety percent of these people are without knowledge of the gospel. They die without a personal relationship with the Lord. Regardless of the circumstances that have caused them to become infected, they have a right to hear the gospel. The need is urgent.</a:t>
            </a:r>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5400" dirty="0"/>
              <a:t>The 15/45 Window</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1865293"/>
            <a:ext cx="8594368" cy="707886"/>
          </a:xfrm>
          <a:prstGeom prst="rect">
            <a:avLst/>
          </a:prstGeom>
          <a:noFill/>
        </p:spPr>
        <p:txBody>
          <a:bodyPr wrap="square" rtlCol="0">
            <a:spAutoFit/>
          </a:bodyPr>
          <a:lstStyle/>
          <a:p>
            <a:pPr>
              <a:buFont typeface="Courier New"/>
              <a:buChar char="o"/>
            </a:pPr>
            <a:r>
              <a:rPr lang="en-US" sz="2000" dirty="0"/>
              <a:t> Worldwide 36.1 million people have AIDS and 26.1 million of them are in sub-Saharan Africa.</a:t>
            </a:r>
          </a:p>
        </p:txBody>
      </p:sp>
      <p:sp>
        <p:nvSpPr>
          <p:cNvPr id="5" name="TextBox 4"/>
          <p:cNvSpPr txBox="1"/>
          <p:nvPr/>
        </p:nvSpPr>
        <p:spPr>
          <a:xfrm>
            <a:off x="304800" y="2492514"/>
            <a:ext cx="8594368" cy="707886"/>
          </a:xfrm>
          <a:prstGeom prst="rect">
            <a:avLst/>
          </a:prstGeom>
          <a:noFill/>
        </p:spPr>
        <p:txBody>
          <a:bodyPr wrap="square" rtlCol="0">
            <a:spAutoFit/>
          </a:bodyPr>
          <a:lstStyle/>
          <a:p>
            <a:pPr>
              <a:buFont typeface="Courier New"/>
              <a:buChar char="o"/>
            </a:pPr>
            <a:r>
              <a:rPr lang="en-US" sz="2000" dirty="0"/>
              <a:t> It is projected that by 2005, more than 100 million people will become HIV positive. </a:t>
            </a:r>
          </a:p>
        </p:txBody>
      </p:sp>
      <p:sp>
        <p:nvSpPr>
          <p:cNvPr id="6" name="TextBox 5"/>
          <p:cNvSpPr txBox="1"/>
          <p:nvPr/>
        </p:nvSpPr>
        <p:spPr>
          <a:xfrm>
            <a:off x="304800" y="3102114"/>
            <a:ext cx="8594368" cy="707886"/>
          </a:xfrm>
          <a:prstGeom prst="rect">
            <a:avLst/>
          </a:prstGeom>
          <a:noFill/>
        </p:spPr>
        <p:txBody>
          <a:bodyPr wrap="square" rtlCol="0">
            <a:spAutoFit/>
          </a:bodyPr>
          <a:lstStyle/>
          <a:p>
            <a:pPr>
              <a:buFont typeface="Courier New"/>
              <a:buChar char="o"/>
            </a:pPr>
            <a:r>
              <a:rPr lang="en-US" sz="2000" dirty="0"/>
              <a:t> Only 10% of the world’s population lives in Africa, but it is home to seventy percent of the world’s HIV infected people.</a:t>
            </a:r>
          </a:p>
        </p:txBody>
      </p:sp>
      <p:sp>
        <p:nvSpPr>
          <p:cNvPr id="7" name="TextBox 6"/>
          <p:cNvSpPr txBox="1"/>
          <p:nvPr/>
        </p:nvSpPr>
        <p:spPr>
          <a:xfrm>
            <a:off x="304800" y="3787914"/>
            <a:ext cx="8594368" cy="707886"/>
          </a:xfrm>
          <a:prstGeom prst="rect">
            <a:avLst/>
          </a:prstGeom>
          <a:noFill/>
        </p:spPr>
        <p:txBody>
          <a:bodyPr wrap="square" rtlCol="0">
            <a:spAutoFit/>
          </a:bodyPr>
          <a:lstStyle/>
          <a:p>
            <a:pPr>
              <a:buFont typeface="Courier New"/>
              <a:buChar char="o"/>
            </a:pPr>
            <a:r>
              <a:rPr lang="en-US" sz="2000" dirty="0"/>
              <a:t> Already, 13 million Africans have died of AIDS. In the next five years, 10 million more will likely die.</a:t>
            </a:r>
          </a:p>
        </p:txBody>
      </p:sp>
      <p:sp>
        <p:nvSpPr>
          <p:cNvPr id="8" name="TextBox 7"/>
          <p:cNvSpPr txBox="1"/>
          <p:nvPr/>
        </p:nvSpPr>
        <p:spPr>
          <a:xfrm>
            <a:off x="304800" y="4397514"/>
            <a:ext cx="8594368" cy="400110"/>
          </a:xfrm>
          <a:prstGeom prst="rect">
            <a:avLst/>
          </a:prstGeom>
          <a:noFill/>
        </p:spPr>
        <p:txBody>
          <a:bodyPr wrap="square" rtlCol="0">
            <a:spAutoFit/>
          </a:bodyPr>
          <a:lstStyle/>
          <a:p>
            <a:pPr>
              <a:buFont typeface="Courier New"/>
              <a:buChar char="o"/>
            </a:pPr>
            <a:r>
              <a:rPr lang="en-US" sz="2000" dirty="0"/>
              <a:t> In sub-Saharan Africa, there are 5,500 funerals a day.</a:t>
            </a:r>
          </a:p>
        </p:txBody>
      </p:sp>
      <p:sp>
        <p:nvSpPr>
          <p:cNvPr id="9" name="TextBox 8"/>
          <p:cNvSpPr txBox="1"/>
          <p:nvPr/>
        </p:nvSpPr>
        <p:spPr>
          <a:xfrm>
            <a:off x="304800" y="4781490"/>
            <a:ext cx="8594368" cy="400110"/>
          </a:xfrm>
          <a:prstGeom prst="rect">
            <a:avLst/>
          </a:prstGeom>
          <a:noFill/>
        </p:spPr>
        <p:txBody>
          <a:bodyPr wrap="square" rtlCol="0">
            <a:spAutoFit/>
          </a:bodyPr>
          <a:lstStyle/>
          <a:p>
            <a:pPr>
              <a:buFont typeface="Courier New"/>
              <a:buChar char="o"/>
            </a:pPr>
            <a:r>
              <a:rPr lang="en-US" sz="2000" dirty="0"/>
              <a:t> AIDS kills 8,000 per day globally.</a:t>
            </a:r>
          </a:p>
        </p:txBody>
      </p:sp>
      <p:sp>
        <p:nvSpPr>
          <p:cNvPr id="10" name="TextBox 9"/>
          <p:cNvSpPr txBox="1"/>
          <p:nvPr/>
        </p:nvSpPr>
        <p:spPr>
          <a:xfrm>
            <a:off x="304800" y="5410200"/>
            <a:ext cx="8594368" cy="954107"/>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How are we doing with getting others to join in the Christian race?</a:t>
            </a:r>
          </a:p>
        </p:txBody>
      </p:sp>
      <p:sp>
        <p:nvSpPr>
          <p:cNvPr id="11" name="TextBox 10"/>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5" grpId="0"/>
      <p:bldP spid="6" grpId="0"/>
      <p:bldP spid="7" grpId="0"/>
      <p:bldP spid="8" grpId="0"/>
      <p:bldP spid="9" grpId="0"/>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381000"/>
            <a:ext cx="4191000" cy="1295400"/>
          </a:xfrm>
        </p:spPr>
        <p:txBody>
          <a:bodyPr anchor="t">
            <a:noAutofit/>
          </a:bodyPr>
          <a:lstStyle/>
          <a:p>
            <a:pPr algn="ctr">
              <a:buNone/>
            </a:pPr>
            <a:r>
              <a:rPr lang="en-US" dirty="0"/>
              <a:t>	Islam is reaching out to the entire world. We must reach the world with the liberating, life-changing gospel.</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5" name="Content Placeholder 2"/>
          <p:cNvSpPr txBox="1">
            <a:spLocks/>
          </p:cNvSpPr>
          <p:nvPr/>
        </p:nvSpPr>
        <p:spPr>
          <a:xfrm>
            <a:off x="4191000" y="990600"/>
            <a:ext cx="4765876" cy="1295400"/>
          </a:xfrm>
          <a:prstGeom prst="rect">
            <a:avLst/>
          </a:prstGeom>
        </p:spPr>
        <p:txBody>
          <a:bodyPr vert="horz" lIns="91440" tIns="45720" rIns="91440" bIns="45720" rtlCol="0">
            <a:noAutofit/>
          </a:bodyPr>
          <a:lstStyle/>
          <a:p>
            <a:pPr algn="ctr"/>
            <a:r>
              <a:rPr lang="en-US" sz="2800" dirty="0">
                <a:solidFill>
                  <a:schemeClr val="accent1"/>
                </a:solidFill>
                <a:effectLst>
                  <a:outerShdw blurRad="50800" dist="38100" dir="2700000">
                    <a:srgbClr val="000000">
                      <a:alpha val="43000"/>
                    </a:srgbClr>
                  </a:outerShdw>
                </a:effectLst>
              </a:rPr>
              <a:t>We must “go” and establish churches if we expect to evangelize the lost world.  </a:t>
            </a:r>
          </a:p>
        </p:txBody>
      </p:sp>
      <p:sp>
        <p:nvSpPr>
          <p:cNvPr id="6" name="Content Placeholder 2"/>
          <p:cNvSpPr txBox="1">
            <a:spLocks/>
          </p:cNvSpPr>
          <p:nvPr/>
        </p:nvSpPr>
        <p:spPr>
          <a:xfrm>
            <a:off x="304800" y="2286000"/>
            <a:ext cx="3886200" cy="1295400"/>
          </a:xfrm>
          <a:prstGeom prst="rect">
            <a:avLst/>
          </a:prstGeom>
        </p:spPr>
        <p:txBody>
          <a:bodyPr vert="horz" lIns="91440" tIns="45720" rIns="91440" bIns="45720" rtlCol="0" anchor="t">
            <a:noAutofit/>
          </a:bodyPr>
          <a:lstStyle/>
          <a:p>
            <a:pPr algn="ctr"/>
            <a:r>
              <a:rPr lang="en-US" sz="2400" dirty="0">
                <a:effectLst>
                  <a:outerShdw blurRad="50800" dist="38100" dir="2700000">
                    <a:srgbClr val="000000">
                      <a:alpha val="43000"/>
                    </a:srgbClr>
                  </a:outerShdw>
                </a:effectLst>
              </a:rPr>
              <a:t>About 1.7 billion people in the world claim to be some form of Christian. Statistics show that Islam is increasing by 16% per year, Hinduism by 13%, and Buddhism by 10% and Christianity by only 9%. What is the fastest growing religion in the world? Ouch! </a:t>
            </a:r>
          </a:p>
        </p:txBody>
      </p:sp>
      <p:sp>
        <p:nvSpPr>
          <p:cNvPr id="7" name="Content Placeholder 2"/>
          <p:cNvSpPr txBox="1">
            <a:spLocks/>
          </p:cNvSpPr>
          <p:nvPr/>
        </p:nvSpPr>
        <p:spPr>
          <a:xfrm>
            <a:off x="4191000" y="2438400"/>
            <a:ext cx="4765876" cy="1295400"/>
          </a:xfrm>
          <a:prstGeom prst="rect">
            <a:avLst/>
          </a:prstGeom>
        </p:spPr>
        <p:txBody>
          <a:bodyPr vert="horz" lIns="91440" tIns="45720" rIns="91440" bIns="45720" rtlCol="0">
            <a:noAutofit/>
          </a:bodyPr>
          <a:lstStyle/>
          <a:p>
            <a:pPr algn="ctr"/>
            <a:r>
              <a:rPr lang="en-US" sz="2800" dirty="0">
                <a:solidFill>
                  <a:schemeClr val="bg1"/>
                </a:solidFill>
                <a:effectLst>
                  <a:outerShdw blurRad="50800" dist="38100" dir="2700000">
                    <a:srgbClr val="000000">
                      <a:alpha val="43000"/>
                    </a:srgbClr>
                  </a:outerShdw>
                </a:effectLst>
              </a:rPr>
              <a:t>T. F. </a:t>
            </a:r>
            <a:r>
              <a:rPr lang="en-US" sz="2800" dirty="0" err="1">
                <a:solidFill>
                  <a:schemeClr val="bg1"/>
                </a:solidFill>
                <a:effectLst>
                  <a:outerShdw blurRad="50800" dist="38100" dir="2700000">
                    <a:srgbClr val="000000">
                      <a:alpha val="43000"/>
                    </a:srgbClr>
                  </a:outerShdw>
                </a:effectLst>
              </a:rPr>
              <a:t>Tenney</a:t>
            </a:r>
            <a:r>
              <a:rPr lang="en-US" sz="2800" dirty="0">
                <a:solidFill>
                  <a:schemeClr val="bg1"/>
                </a:solidFill>
                <a:effectLst>
                  <a:outerShdw blurRad="50800" dist="38100" dir="2700000">
                    <a:srgbClr val="000000">
                      <a:alpha val="43000"/>
                    </a:srgbClr>
                  </a:outerShdw>
                </a:effectLst>
              </a:rPr>
              <a:t> once asked, “Which part of the word ‘GO!’ don’t you understand?”</a:t>
            </a:r>
          </a:p>
        </p:txBody>
      </p:sp>
      <p:sp>
        <p:nvSpPr>
          <p:cNvPr id="8" name="Content Placeholder 2"/>
          <p:cNvSpPr txBox="1">
            <a:spLocks/>
          </p:cNvSpPr>
          <p:nvPr/>
        </p:nvSpPr>
        <p:spPr>
          <a:xfrm>
            <a:off x="4191000" y="4267200"/>
            <a:ext cx="4765876" cy="1295400"/>
          </a:xfrm>
          <a:prstGeom prst="rect">
            <a:avLst/>
          </a:prstGeom>
        </p:spPr>
        <p:txBody>
          <a:bodyPr vert="horz" lIns="91440" tIns="45720" rIns="91440" bIns="45720" rtlCol="0">
            <a:noAutofit/>
          </a:bodyPr>
          <a:lstStyle/>
          <a:p>
            <a:pPr algn="ctr"/>
            <a:r>
              <a:rPr lang="en-US" sz="2800" dirty="0">
                <a:solidFill>
                  <a:srgbClr val="FFFFFF"/>
                </a:solidFill>
                <a:effectLst>
                  <a:outerShdw blurRad="50800" dist="38100" dir="2700000">
                    <a:srgbClr val="000000">
                      <a:alpha val="43000"/>
                    </a:srgbClr>
                  </a:outerShdw>
                </a:effectLst>
              </a:rPr>
              <a:t>Taking the “whole gospel to the whole world” is the task of the entire church.</a:t>
            </a:r>
          </a:p>
        </p:txBody>
      </p:sp>
      <p:sp>
        <p:nvSpPr>
          <p:cNvPr id="9" name="TextBox 8"/>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5">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5" grpId="0" build="p"/>
      <p:bldP spid="6" grpId="0" build="p"/>
      <p:bldP spid="7" grpId="0" build="p"/>
      <p:bldP spid="8"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604420"/>
            <a:ext cx="8652076" cy="5262980"/>
          </a:xfrm>
          <a:prstGeom prst="rect">
            <a:avLst/>
          </a:prstGeom>
          <a:noFill/>
        </p:spPr>
        <p:txBody>
          <a:bodyPr wrap="square" rtlCol="0">
            <a:spAutoFit/>
          </a:bodyPr>
          <a:lstStyle/>
          <a:p>
            <a:pPr algn="ctr"/>
            <a:r>
              <a:rPr lang="en-US" sz="2800" dirty="0"/>
              <a:t>The focus of the gospel is outward to a lost world.  We come to church to fellowship and worship our God.  However, we should not become inwardly focused by placing too much attention on maintaining programs inside the church.  We come to church to worship, but we leave the church to witness.  Once we walk out of the doors of the local assembly, we are in a mission field.  Here we meet unbelievers where they feel comfortable—on their grounds.  We cannot expect the sinners to come to the gospel.  We should take the gospel to the sinners. We must be like a city set on a hill (Matthew 5:15).</a:t>
            </a:r>
          </a:p>
        </p:txBody>
      </p:sp>
      <p:sp>
        <p:nvSpPr>
          <p:cNvPr id="9" name="TextBox 8"/>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304800" y="533400"/>
            <a:ext cx="8652076" cy="3416320"/>
          </a:xfrm>
          <a:prstGeom prst="rect">
            <a:avLst/>
          </a:prstGeom>
          <a:noFill/>
        </p:spPr>
        <p:txBody>
          <a:bodyPr wrap="square" rtlCol="0">
            <a:spAutoFit/>
          </a:bodyPr>
          <a:lstStyle/>
          <a:p>
            <a:pPr algn="ctr"/>
            <a:r>
              <a:rPr lang="en-US" sz="2400" dirty="0" err="1"/>
              <a:t>Reinhard</a:t>
            </a:r>
            <a:r>
              <a:rPr lang="en-US" sz="2400" dirty="0"/>
              <a:t> </a:t>
            </a:r>
            <a:r>
              <a:rPr lang="en-US" sz="2400" dirty="0" err="1"/>
              <a:t>Bonnke</a:t>
            </a:r>
            <a:r>
              <a:rPr lang="en-US" sz="2400" dirty="0"/>
              <a:t> wrote, “Observance of the Apostolic Ministry.”  In it he states, “The apostolic ministry can be summed up in one word: ‘Go!’  Our task is no smaller than that of the first apostles nor is it any different.  Indeed, we can be sure of one thing: If we go as they went we shall get what they got.  The task remains unchanged, and neither has God changed in the slightest degree.  God will do for us what He did for the apostles if we do for God what the apostles did, because God never changes.”</a:t>
            </a:r>
          </a:p>
        </p:txBody>
      </p:sp>
      <p:sp>
        <p:nvSpPr>
          <p:cNvPr id="18" name="TextBox 17"/>
          <p:cNvSpPr txBox="1"/>
          <p:nvPr/>
        </p:nvSpPr>
        <p:spPr>
          <a:xfrm>
            <a:off x="304800" y="4025920"/>
            <a:ext cx="8652076" cy="2062103"/>
          </a:xfrm>
          <a:prstGeom prst="rect">
            <a:avLst/>
          </a:prstGeom>
          <a:noFill/>
        </p:spPr>
        <p:txBody>
          <a:bodyPr wrap="square" rtlCol="0">
            <a:spAutoFit/>
          </a:bodyPr>
          <a:lstStyle/>
          <a:p>
            <a:pPr algn="ctr"/>
            <a:r>
              <a:rPr lang="en-US" sz="3200" dirty="0">
                <a:solidFill>
                  <a:srgbClr val="FFFFFF"/>
                </a:solidFill>
                <a:effectLst>
                  <a:outerShdw blurRad="50800" dist="38100" dir="2700000">
                    <a:srgbClr val="000000">
                      <a:alpha val="43000"/>
                    </a:srgbClr>
                  </a:outerShdw>
                </a:effectLst>
              </a:rPr>
              <a:t>“And daily in the temple, and in every house, they ceased not to teach and preach Jesus Christ.” </a:t>
            </a:r>
          </a:p>
          <a:p>
            <a:pPr algn="ctr"/>
            <a:r>
              <a:rPr lang="en-US" sz="3200" dirty="0">
                <a:solidFill>
                  <a:srgbClr val="FFFFFF"/>
                </a:solidFill>
                <a:effectLst>
                  <a:outerShdw blurRad="50800" dist="38100" dir="2700000">
                    <a:srgbClr val="000000">
                      <a:alpha val="43000"/>
                    </a:srgbClr>
                  </a:outerShdw>
                </a:effectLst>
              </a:rPr>
              <a:t>(Acts 5:42)</a:t>
            </a:r>
          </a:p>
        </p:txBody>
      </p:sp>
      <p:sp>
        <p:nvSpPr>
          <p:cNvPr id="7" name="TextBox 6"/>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fade">
                                      <p:cBhvr>
                                        <p:cTn id="11" dur="2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18"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
        <p:nvSpPr>
          <p:cNvPr id="6" name="TextBox 5"/>
          <p:cNvSpPr txBox="1"/>
          <p:nvPr/>
        </p:nvSpPr>
        <p:spPr>
          <a:xfrm>
            <a:off x="304800" y="168056"/>
            <a:ext cx="3962400" cy="3108544"/>
          </a:xfrm>
          <a:prstGeom prst="rect">
            <a:avLst/>
          </a:prstGeom>
          <a:noFill/>
        </p:spPr>
        <p:txBody>
          <a:bodyPr wrap="square" rtlCol="0">
            <a:spAutoFit/>
          </a:bodyPr>
          <a:lstStyle/>
          <a:p>
            <a:pPr algn="ctr"/>
            <a:r>
              <a:rPr lang="en-US" sz="2800" dirty="0">
                <a:solidFill>
                  <a:schemeClr val="bg1"/>
                </a:solidFill>
                <a:effectLst>
                  <a:outerShdw blurRad="50800" dist="38100" dir="2700000">
                    <a:srgbClr val="000000">
                      <a:alpha val="43000"/>
                    </a:srgbClr>
                  </a:outerShdw>
                </a:effectLst>
              </a:rPr>
              <a:t>Where do we begin to share Christ? Start at home. We first share the truth where we are and with those closest to us (our area of influence). </a:t>
            </a:r>
          </a:p>
        </p:txBody>
      </p:sp>
      <p:sp>
        <p:nvSpPr>
          <p:cNvPr id="7" name="TextBox 6"/>
          <p:cNvSpPr txBox="1"/>
          <p:nvPr/>
        </p:nvSpPr>
        <p:spPr>
          <a:xfrm>
            <a:off x="304800" y="3178076"/>
            <a:ext cx="3962400" cy="3108544"/>
          </a:xfrm>
          <a:prstGeom prst="rect">
            <a:avLst/>
          </a:prstGeom>
          <a:noFill/>
        </p:spPr>
        <p:txBody>
          <a:bodyPr wrap="square" rtlCol="0">
            <a:spAutoFit/>
          </a:bodyPr>
          <a:lstStyle/>
          <a:p>
            <a:pPr algn="ctr"/>
            <a:r>
              <a:rPr lang="en-US" sz="2800" dirty="0">
                <a:effectLst>
                  <a:outerShdw blurRad="50800" dist="38100" dir="2700000">
                    <a:srgbClr val="000000">
                      <a:alpha val="43000"/>
                    </a:srgbClr>
                  </a:outerShdw>
                </a:effectLst>
              </a:rPr>
              <a:t>“If a person’s Christianity isn’t believable at home, then there’s no sense taking it on the road” (</a:t>
            </a:r>
            <a:r>
              <a:rPr lang="en-US" sz="2800" i="1" dirty="0">
                <a:effectLst>
                  <a:outerShdw blurRad="50800" dist="38100" dir="2700000">
                    <a:srgbClr val="000000">
                      <a:alpha val="43000"/>
                    </a:srgbClr>
                  </a:outerShdw>
                </a:effectLst>
              </a:rPr>
              <a:t>Acts Commentary</a:t>
            </a:r>
            <a:r>
              <a:rPr lang="en-US" sz="2800" dirty="0">
                <a:effectLst>
                  <a:outerShdw blurRad="50800" dist="38100" dir="2700000">
                    <a:srgbClr val="000000">
                      <a:alpha val="43000"/>
                    </a:srgbClr>
                  </a:outerShdw>
                </a:effectLst>
              </a:rPr>
              <a:t>, page 10).</a:t>
            </a:r>
          </a:p>
        </p:txBody>
      </p:sp>
      <p:sp>
        <p:nvSpPr>
          <p:cNvPr id="11" name="TextBox 10"/>
          <p:cNvSpPr txBox="1"/>
          <p:nvPr/>
        </p:nvSpPr>
        <p:spPr>
          <a:xfrm>
            <a:off x="4267199" y="382012"/>
            <a:ext cx="4752907" cy="3046988"/>
          </a:xfrm>
          <a:prstGeom prst="rect">
            <a:avLst/>
          </a:prstGeom>
          <a:noFill/>
        </p:spPr>
        <p:txBody>
          <a:bodyPr wrap="square" rtlCol="0">
            <a:spAutoFit/>
          </a:bodyPr>
          <a:lstStyle/>
          <a:p>
            <a:pPr algn="ctr"/>
            <a:r>
              <a:rPr lang="en-US" sz="2400" dirty="0"/>
              <a:t>The Lord established this pattern in Acts 1:8. Notice the direction given. Take the message where you are right now and start moving outward. It becomes like the ripples caused by throwing a stone in a lake. The ripple continues to move outward.</a:t>
            </a:r>
          </a:p>
        </p:txBody>
      </p:sp>
      <p:sp>
        <p:nvSpPr>
          <p:cNvPr id="12" name="TextBox 11"/>
          <p:cNvSpPr txBox="1"/>
          <p:nvPr/>
        </p:nvSpPr>
        <p:spPr>
          <a:xfrm>
            <a:off x="4267200" y="3570744"/>
            <a:ext cx="4752907" cy="2677656"/>
          </a:xfrm>
          <a:prstGeom prst="rect">
            <a:avLst/>
          </a:prstGeom>
          <a:noFill/>
          <a:effectLst/>
        </p:spPr>
        <p:txBody>
          <a:bodyPr wrap="square" rtlCol="0">
            <a:spAutoFit/>
          </a:bodyPr>
          <a:lstStyle/>
          <a:p>
            <a:pPr algn="ctr"/>
            <a:r>
              <a:rPr lang="en-US" sz="2400" dirty="0">
                <a:solidFill>
                  <a:schemeClr val="bg1"/>
                </a:solidFill>
                <a:effectLst>
                  <a:outerShdw blurRad="50800" dist="38100" dir="2700000">
                    <a:srgbClr val="000000">
                      <a:alpha val="43000"/>
                    </a:srgbClr>
                  </a:outerShdw>
                </a:effectLst>
              </a:rPr>
              <a:t>“But ye shall receive power, after that the Holy Ghost is come upon you: and ye shall be witnesses unto me both in Jerusalem, and in all Judaea, and in Samaria, and unto the uttermost part of the earth” (Acts 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1" grpId="0"/>
      <p:bldP spid="1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
        <p:nvSpPr>
          <p:cNvPr id="6" name="TextBox 5"/>
          <p:cNvSpPr txBox="1"/>
          <p:nvPr/>
        </p:nvSpPr>
        <p:spPr>
          <a:xfrm>
            <a:off x="200094" y="381000"/>
            <a:ext cx="8715306" cy="4524316"/>
          </a:xfrm>
          <a:prstGeom prst="rect">
            <a:avLst/>
          </a:prstGeom>
          <a:noFill/>
        </p:spPr>
        <p:txBody>
          <a:bodyPr wrap="square" rtlCol="0">
            <a:spAutoFit/>
          </a:bodyPr>
          <a:lstStyle/>
          <a:p>
            <a:pPr algn="ctr"/>
            <a:r>
              <a:rPr lang="en-US" sz="3600" dirty="0"/>
              <a:t>Jesus told a story of a farmer that went out to sow his seed. The means of sowing at the time was to dip one’s hand into a sack of seed and then disburse it in a spreading motion. Other farmers held their seed in an upturned garment, casting it out as they walked. Some grew. Some did not.  </a:t>
            </a:r>
            <a:endParaRPr lang="en-US" sz="36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304800" y="4895671"/>
            <a:ext cx="8610600" cy="1200329"/>
          </a:xfrm>
          <a:prstGeom prst="rect">
            <a:avLst/>
          </a:prstGeom>
          <a:noFill/>
        </p:spPr>
        <p:txBody>
          <a:bodyPr wrap="square" rtlCol="0">
            <a:spAutoFit/>
          </a:bodyPr>
          <a:lstStyle/>
          <a:p>
            <a:pPr algn="ctr"/>
            <a:r>
              <a:rPr lang="en-US" sz="3600" dirty="0">
                <a:solidFill>
                  <a:srgbClr val="FFFFFF"/>
                </a:solidFill>
                <a:effectLst>
                  <a:outerShdw blurRad="50800" dist="38100" dir="2700000">
                    <a:srgbClr val="000000">
                      <a:alpha val="43000"/>
                    </a:srgbClr>
                  </a:outerShdw>
                </a:effectLst>
              </a:rPr>
              <a:t>Where should we evangelize? Everywhere. Anywhere.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
        <p:nvSpPr>
          <p:cNvPr id="6" name="TextBox 5"/>
          <p:cNvSpPr txBox="1"/>
          <p:nvPr/>
        </p:nvSpPr>
        <p:spPr>
          <a:xfrm>
            <a:off x="381000" y="493455"/>
            <a:ext cx="8382000" cy="2554545"/>
          </a:xfrm>
          <a:prstGeom prst="rect">
            <a:avLst/>
          </a:prstGeom>
          <a:noFill/>
        </p:spPr>
        <p:txBody>
          <a:bodyPr wrap="square" rtlCol="0">
            <a:spAutoFit/>
          </a:bodyPr>
          <a:lstStyle/>
          <a:p>
            <a:pPr algn="ctr"/>
            <a:r>
              <a:rPr lang="en-US" sz="4000" dirty="0">
                <a:solidFill>
                  <a:srgbClr val="FFFFFF"/>
                </a:solidFill>
                <a:effectLst>
                  <a:outerShdw blurRad="50800" dist="38100" dir="2700000">
                    <a:srgbClr val="000000">
                      <a:alpha val="43000"/>
                    </a:srgbClr>
                  </a:outerShdw>
                </a:effectLst>
              </a:rPr>
              <a:t>“Therefore they that were scattered abroad went every where preaching the word” </a:t>
            </a:r>
          </a:p>
          <a:p>
            <a:pPr algn="ctr"/>
            <a:r>
              <a:rPr lang="en-US" sz="4000" dirty="0">
                <a:solidFill>
                  <a:srgbClr val="FFFFFF"/>
                </a:solidFill>
                <a:effectLst>
                  <a:outerShdw blurRad="50800" dist="38100" dir="2700000">
                    <a:srgbClr val="000000">
                      <a:alpha val="43000"/>
                    </a:srgbClr>
                  </a:outerShdw>
                </a:effectLst>
              </a:rPr>
              <a:t>(Acts 8:4).</a:t>
            </a:r>
          </a:p>
        </p:txBody>
      </p:sp>
      <p:sp>
        <p:nvSpPr>
          <p:cNvPr id="7" name="TextBox 6"/>
          <p:cNvSpPr txBox="1"/>
          <p:nvPr/>
        </p:nvSpPr>
        <p:spPr>
          <a:xfrm>
            <a:off x="304800" y="3048000"/>
            <a:ext cx="8610600" cy="3170099"/>
          </a:xfrm>
          <a:prstGeom prst="rect">
            <a:avLst/>
          </a:prstGeom>
          <a:noFill/>
        </p:spPr>
        <p:txBody>
          <a:bodyPr wrap="square" rtlCol="0">
            <a:spAutoFit/>
          </a:bodyPr>
          <a:lstStyle/>
          <a:p>
            <a:pPr algn="ctr"/>
            <a:r>
              <a:rPr lang="en-US" sz="4000" dirty="0">
                <a:solidFill>
                  <a:srgbClr val="FFFFFF"/>
                </a:solidFill>
                <a:effectLst>
                  <a:outerShdw blurRad="50800" dist="38100" dir="2700000">
                    <a:srgbClr val="000000">
                      <a:alpha val="43000"/>
                    </a:srgbClr>
                  </a:outerShdw>
                </a:effectLst>
              </a:rPr>
              <a:t>“And they went forth, and preached everywhere, the Lord working with them, and confirming the word with signs following. Amen” </a:t>
            </a:r>
          </a:p>
          <a:p>
            <a:pPr algn="ctr"/>
            <a:r>
              <a:rPr lang="en-US" sz="4000" dirty="0">
                <a:solidFill>
                  <a:srgbClr val="FFFFFF"/>
                </a:solidFill>
                <a:effectLst>
                  <a:outerShdw blurRad="50800" dist="38100" dir="2700000">
                    <a:srgbClr val="000000">
                      <a:alpha val="43000"/>
                    </a:srgbClr>
                  </a:outerShdw>
                </a:effectLst>
              </a:rPr>
              <a:t>(Mark 16:20).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 y="76200"/>
            <a:ext cx="4191000" cy="1295400"/>
          </a:xfrm>
        </p:spPr>
        <p:txBody>
          <a:bodyPr anchor="t">
            <a:noAutofit/>
          </a:bodyPr>
          <a:lstStyle/>
          <a:p>
            <a:pPr algn="ctr">
              <a:buNone/>
            </a:pPr>
            <a:r>
              <a:rPr lang="en-US" dirty="0">
                <a:solidFill>
                  <a:schemeClr val="tx1"/>
                </a:solidFill>
              </a:rPr>
              <a:t>	Since the field is the world, we should sow the seed wherever and whenever we can.</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7" name="Content Placeholder 2"/>
          <p:cNvSpPr txBox="1">
            <a:spLocks/>
          </p:cNvSpPr>
          <p:nvPr/>
        </p:nvSpPr>
        <p:spPr>
          <a:xfrm>
            <a:off x="152400" y="1524000"/>
            <a:ext cx="4191000" cy="1295400"/>
          </a:xfrm>
          <a:prstGeom prst="rect">
            <a:avLst/>
          </a:prstGeom>
        </p:spPr>
        <p:txBody>
          <a:bodyPr vert="horz" lIns="91440" tIns="45720" rIns="91440" bIns="45720" rtlCol="0" anchor="t">
            <a:noAutofit/>
          </a:bodyPr>
          <a:lstStyle/>
          <a:p>
            <a:pPr algn="ctr"/>
            <a:r>
              <a:rPr lang="en-US" sz="2800" dirty="0">
                <a:solidFill>
                  <a:srgbClr val="FFFFFF"/>
                </a:solidFill>
                <a:effectLst>
                  <a:outerShdw blurRad="50800" dist="38100" dir="2700000">
                    <a:srgbClr val="000000">
                      <a:alpha val="43000"/>
                    </a:srgbClr>
                  </a:outerShdw>
                </a:effectLst>
              </a:rPr>
              <a:t>Over fifty per cent of the world’s population lives in cities. There are five hundred cities in the world with a population greater than one million people. Seventeen of these cities have populations greater than ten million.  Seven are in the Muslim world. </a:t>
            </a:r>
          </a:p>
        </p:txBody>
      </p:sp>
      <p:grpSp>
        <p:nvGrpSpPr>
          <p:cNvPr id="10" name="Group 9"/>
          <p:cNvGrpSpPr/>
          <p:nvPr/>
        </p:nvGrpSpPr>
        <p:grpSpPr>
          <a:xfrm>
            <a:off x="4318347" y="359743"/>
            <a:ext cx="4597053" cy="4517057"/>
            <a:chOff x="4318347" y="359743"/>
            <a:chExt cx="4597053" cy="4517057"/>
          </a:xfrm>
        </p:grpSpPr>
        <p:sp>
          <p:nvSpPr>
            <p:cNvPr id="15" name="Content Placeholder 2"/>
            <p:cNvSpPr txBox="1">
              <a:spLocks/>
            </p:cNvSpPr>
            <p:nvPr/>
          </p:nvSpPr>
          <p:spPr>
            <a:xfrm>
              <a:off x="4318347" y="3581400"/>
              <a:ext cx="4597053" cy="1295400"/>
            </a:xfrm>
            <a:prstGeom prst="rect">
              <a:avLst/>
            </a:prstGeom>
          </p:spPr>
          <p:txBody>
            <a:bodyPr vert="horz" lIns="91440" tIns="45720" rIns="91440" bIns="45720" rtlCol="0">
              <a:noAutofit/>
            </a:bodyPr>
            <a:lstStyle/>
            <a:p>
              <a:pPr algn="ctr"/>
              <a:r>
                <a:rPr lang="en-US" sz="2400" dirty="0"/>
                <a:t>Throughout Paul’s ministry, he planted churches in cities. He was looking beyond the city to the surrounding region. These cities were strategically located on major trade routes. This helped to speed up the spreading of the gospel.</a:t>
              </a:r>
            </a:p>
          </p:txBody>
        </p:sp>
        <p:pic>
          <p:nvPicPr>
            <p:cNvPr id="8" name="Picture 7" descr="glassglobe.jpg"/>
            <p:cNvPicPr>
              <a:picLocks noChangeAspect="1"/>
            </p:cNvPicPr>
            <p:nvPr/>
          </p:nvPicPr>
          <p:blipFill>
            <a:blip r:embed="rId2"/>
            <a:stretch>
              <a:fillRect/>
            </a:stretch>
          </p:blipFill>
          <p:spPr>
            <a:xfrm>
              <a:off x="5334000" y="359743"/>
              <a:ext cx="2648168" cy="3221657"/>
            </a:xfrm>
            <a:prstGeom prst="rect">
              <a:avLst/>
            </a:prstGeom>
          </p:spPr>
        </p:pic>
      </p:grpSp>
      <p:sp>
        <p:nvSpPr>
          <p:cNvPr id="9" name="TextBox 8"/>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sz="7200" dirty="0"/>
              <a:t>Cities: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1600200"/>
            <a:ext cx="7612063" cy="523220"/>
          </a:xfrm>
          <a:prstGeom prst="rect">
            <a:avLst/>
          </a:prstGeom>
          <a:noFill/>
        </p:spPr>
        <p:txBody>
          <a:bodyPr wrap="square" rtlCol="0">
            <a:spAutoFit/>
          </a:bodyPr>
          <a:lstStyle/>
          <a:p>
            <a:pPr marL="342900" indent="-342900">
              <a:buFont typeface="Courier New"/>
              <a:buChar char="o"/>
            </a:pPr>
            <a:r>
              <a:rPr lang="en-US" sz="2800" dirty="0"/>
              <a:t>Are open to change</a:t>
            </a:r>
          </a:p>
        </p:txBody>
      </p:sp>
      <p:sp>
        <p:nvSpPr>
          <p:cNvPr id="8" name="TextBox 7"/>
          <p:cNvSpPr txBox="1"/>
          <p:nvPr/>
        </p:nvSpPr>
        <p:spPr>
          <a:xfrm>
            <a:off x="762000" y="2017693"/>
            <a:ext cx="8137168" cy="523220"/>
          </a:xfrm>
          <a:prstGeom prst="rect">
            <a:avLst/>
          </a:prstGeom>
          <a:noFill/>
        </p:spPr>
        <p:txBody>
          <a:bodyPr wrap="square" rtlCol="0">
            <a:spAutoFit/>
          </a:bodyPr>
          <a:lstStyle/>
          <a:p>
            <a:pPr marL="342900" indent="-342900">
              <a:buFont typeface="Courier New"/>
              <a:buChar char="o"/>
            </a:pPr>
            <a:r>
              <a:rPr lang="en-US" sz="2800" dirty="0"/>
              <a:t>Have the necessary resources (including people)</a:t>
            </a:r>
          </a:p>
        </p:txBody>
      </p:sp>
      <p:sp>
        <p:nvSpPr>
          <p:cNvPr id="11" name="TextBox 10"/>
          <p:cNvSpPr txBox="1"/>
          <p:nvPr/>
        </p:nvSpPr>
        <p:spPr>
          <a:xfrm>
            <a:off x="762000" y="2438400"/>
            <a:ext cx="8137168" cy="1815882"/>
          </a:xfrm>
          <a:prstGeom prst="rect">
            <a:avLst/>
          </a:prstGeom>
          <a:noFill/>
        </p:spPr>
        <p:txBody>
          <a:bodyPr wrap="square" rtlCol="0">
            <a:spAutoFit/>
          </a:bodyPr>
          <a:lstStyle/>
          <a:p>
            <a:pPr marL="342900" lvl="0" indent="-342900">
              <a:buFont typeface="Courier New"/>
              <a:buChar char="o"/>
            </a:pPr>
            <a:r>
              <a:rPr lang="en-US" sz="2800" dirty="0"/>
              <a:t>Have potential for contact with the surrounding region and quicken the sharing of the gospel with the masses.</a:t>
            </a:r>
          </a:p>
          <a:p>
            <a:pPr marL="342900" indent="-342900">
              <a:buFont typeface="Courier New"/>
              <a:buChar char="o"/>
            </a:pPr>
            <a:endParaRPr lang="en-US" sz="2800" dirty="0"/>
          </a:p>
        </p:txBody>
      </p:sp>
      <p:sp>
        <p:nvSpPr>
          <p:cNvPr id="12" name="TextBox 11"/>
          <p:cNvSpPr txBox="1"/>
          <p:nvPr/>
        </p:nvSpPr>
        <p:spPr>
          <a:xfrm>
            <a:off x="304800" y="3733800"/>
            <a:ext cx="8594368" cy="2677656"/>
          </a:xfrm>
          <a:prstGeom prst="rect">
            <a:avLst/>
          </a:prstGeom>
          <a:noFill/>
        </p:spPr>
        <p:txBody>
          <a:bodyPr wrap="square" rtlCol="0">
            <a:spAutoFit/>
          </a:bodyPr>
          <a:lstStyle/>
          <a:p>
            <a:pPr marL="342900" indent="-342900" algn="ctr"/>
            <a:r>
              <a:rPr lang="en-US" sz="2400" dirty="0">
                <a:solidFill>
                  <a:srgbClr val="FFFFFF"/>
                </a:solidFill>
                <a:effectLst>
                  <a:outerShdw blurRad="50800" dist="38100" dir="2700000">
                    <a:srgbClr val="000000">
                      <a:alpha val="43000"/>
                    </a:srgbClr>
                  </a:outerShdw>
                </a:effectLst>
              </a:rPr>
              <a:t>Jerry Richardson in his seminar, “Waking the Giant,” stated that we must “train men to meet the challenge of a new day. Rural evangelism is needed in many areas. However, more and more of the population are no longer in villages, but in large metropolitan cities. How will we meet the challenge? If we are going to reach the people, we will have to go to where they are.”  </a:t>
            </a:r>
          </a:p>
        </p:txBody>
      </p:sp>
      <p:sp>
        <p:nvSpPr>
          <p:cNvPr id="10" name="TextBox 9"/>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1"/>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1" grpId="0"/>
      <p:bldP spid="1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dirty="0"/>
              <a:t>Village or Rural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2096631"/>
            <a:ext cx="8594368" cy="2246769"/>
          </a:xfrm>
          <a:prstGeom prst="rect">
            <a:avLst/>
          </a:prstGeom>
          <a:noFill/>
        </p:spPr>
        <p:txBody>
          <a:bodyPr wrap="square" rtlCol="0">
            <a:spAutoFit/>
          </a:bodyPr>
          <a:lstStyle/>
          <a:p>
            <a:pPr algn="ctr"/>
            <a:r>
              <a:rPr lang="en-US" sz="2800" dirty="0"/>
              <a:t>Villages or small, rural towns should not be left out of the evangelism picture. Jesus cared for all people, regardless of their status in life, or where they lived. Ghana alone has nearly 15,000 villages without a Protestant church. </a:t>
            </a:r>
          </a:p>
        </p:txBody>
      </p:sp>
      <p:sp>
        <p:nvSpPr>
          <p:cNvPr id="9" name="TextBox 8"/>
          <p:cNvSpPr txBox="1"/>
          <p:nvPr/>
        </p:nvSpPr>
        <p:spPr>
          <a:xfrm>
            <a:off x="304800" y="4684693"/>
            <a:ext cx="8594368" cy="1200329"/>
          </a:xfrm>
          <a:prstGeom prst="rect">
            <a:avLst/>
          </a:prstGeom>
          <a:noFill/>
        </p:spPr>
        <p:txBody>
          <a:bodyPr wrap="square" rtlCol="0">
            <a:spAutoFit/>
          </a:bodyPr>
          <a:lstStyle/>
          <a:p>
            <a:pPr algn="ctr"/>
            <a:r>
              <a:rPr lang="en-US" sz="3600" dirty="0">
                <a:solidFill>
                  <a:srgbClr val="FFFFFF"/>
                </a:solidFill>
                <a:effectLst>
                  <a:outerShdw blurRad="50800" dist="38100" dir="2700000">
                    <a:srgbClr val="000000">
                      <a:alpha val="43000"/>
                    </a:srgbClr>
                  </a:outerShdw>
                </a:effectLst>
              </a:rPr>
              <a:t>“And he went round about the villages, teaching” (Mark 6:6).</a:t>
            </a:r>
          </a:p>
        </p:txBody>
      </p:sp>
      <p:sp>
        <p:nvSpPr>
          <p:cNvPr id="13" name="TextBox 12"/>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9"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dirty="0"/>
              <a:t>Village or Rural Evangelism</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2" name="TextBox 11"/>
          <p:cNvSpPr txBox="1"/>
          <p:nvPr/>
        </p:nvSpPr>
        <p:spPr>
          <a:xfrm>
            <a:off x="304800" y="2096631"/>
            <a:ext cx="8594368" cy="3539431"/>
          </a:xfrm>
          <a:prstGeom prst="rect">
            <a:avLst/>
          </a:prstGeom>
          <a:noFill/>
        </p:spPr>
        <p:txBody>
          <a:bodyPr wrap="square" rtlCol="0">
            <a:spAutoFit/>
          </a:bodyPr>
          <a:lstStyle/>
          <a:p>
            <a:pPr algn="ctr"/>
            <a:r>
              <a:rPr lang="en-US" sz="2800" dirty="0">
                <a:solidFill>
                  <a:srgbClr val="FFFFFF"/>
                </a:solidFill>
                <a:effectLst>
                  <a:outerShdw blurRad="50800" dist="38100" dir="2700000">
                    <a:srgbClr val="000000">
                      <a:alpha val="43000"/>
                    </a:srgbClr>
                  </a:outerShdw>
                </a:effectLst>
              </a:rPr>
              <a:t>“And ran through that whole region round about, and began to carry about in beds those that were sick, where they heard he was. And whithersoever he entered, into villages, or cities, or country, they laid the sick in the streets, and besought him that they might touch if it were but the border of his garment: and as many as touched him were made whole” (Mark 6:55-56).</a:t>
            </a:r>
          </a:p>
        </p:txBody>
      </p:sp>
      <p:sp>
        <p:nvSpPr>
          <p:cNvPr id="6" name="TextBox 5"/>
          <p:cNvSpPr txBox="1"/>
          <p:nvPr/>
        </p:nvSpPr>
        <p:spPr>
          <a:xfrm>
            <a:off x="4876800" y="-76200"/>
            <a:ext cx="4143307" cy="369332"/>
          </a:xfrm>
          <a:prstGeom prst="rect">
            <a:avLst/>
          </a:prstGeom>
          <a:noFill/>
        </p:spPr>
        <p:txBody>
          <a:bodyPr wrap="none" rtlCol="0">
            <a:spAutoFit/>
          </a:bodyPr>
          <a:lstStyle/>
          <a:p>
            <a:pPr lvl="0"/>
            <a:r>
              <a:rPr lang="en-US" dirty="0"/>
              <a:t>Lesson Thirteen: Where to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3110</TotalTime>
  <Words>2571</Words>
  <Application>Microsoft Macintosh PowerPoint</Application>
  <PresentationFormat>On-screen Show (4:3)</PresentationFormat>
  <Paragraphs>157</Paragraphs>
  <Slides>26</Slides>
  <Notes>1</Notes>
  <HiddenSlides>0</HiddenSlides>
  <MMClips>0</MMClips>
  <ScaleCrop>false</ScaleCrop>
  <HeadingPairs>
    <vt:vector size="8" baseType="variant">
      <vt:variant>
        <vt:lpstr>Fonts Used</vt:lpstr>
      </vt:variant>
      <vt:variant>
        <vt:i4>7</vt:i4>
      </vt:variant>
      <vt:variant>
        <vt:lpstr>Theme</vt:lpstr>
      </vt:variant>
      <vt:variant>
        <vt:i4>1</vt:i4>
      </vt:variant>
      <vt:variant>
        <vt:lpstr>Links</vt:lpstr>
      </vt:variant>
      <vt:variant>
        <vt:i4>1</vt:i4>
      </vt:variant>
      <vt:variant>
        <vt:lpstr>Slide Titles</vt:lpstr>
      </vt:variant>
      <vt:variant>
        <vt:i4>26</vt:i4>
      </vt:variant>
    </vt:vector>
  </HeadingPairs>
  <TitlesOfParts>
    <vt:vector size="35" baseType="lpstr">
      <vt:lpstr>Arial</vt:lpstr>
      <vt:lpstr>Book Antiqua</vt:lpstr>
      <vt:lpstr>Calibri</vt:lpstr>
      <vt:lpstr>Courier New</vt:lpstr>
      <vt:lpstr>Impact</vt:lpstr>
      <vt:lpstr>Rockwell</vt:lpstr>
      <vt:lpstr>Wingdings 2</vt:lpstr>
      <vt:lpstr>Habitat</vt:lpstr>
      <vt:lpstr>???</vt:lpstr>
      <vt:lpstr>Evangelism 1</vt:lpstr>
      <vt:lpstr>PowerPoint Presentation</vt:lpstr>
      <vt:lpstr>PowerPoint Presentation</vt:lpstr>
      <vt:lpstr>PowerPoint Presentation</vt:lpstr>
      <vt:lpstr>PowerPoint Presentation</vt:lpstr>
      <vt:lpstr>PowerPoint Presentation</vt:lpstr>
      <vt:lpstr>Cities:</vt:lpstr>
      <vt:lpstr>Village or Rural Evangelism</vt:lpstr>
      <vt:lpstr>Village or Rural Evangelism</vt:lpstr>
      <vt:lpstr>Village or Rural Evangelism</vt:lpstr>
      <vt:lpstr>Village or Rural Evangelism</vt:lpstr>
      <vt:lpstr>Village or Rural Evangelism</vt:lpstr>
      <vt:lpstr>The Modern Translation</vt:lpstr>
      <vt:lpstr>Looking Through the Windows of Evangelism</vt:lpstr>
      <vt:lpstr>The 10/40 Window</vt:lpstr>
      <vt:lpstr>The 10/40 Window</vt:lpstr>
      <vt:lpstr>The 10/40 Window</vt:lpstr>
      <vt:lpstr>The 4/14 Window</vt:lpstr>
      <vt:lpstr>The 4/14 Window</vt:lpstr>
      <vt:lpstr>The 4/14 Window</vt:lpstr>
      <vt:lpstr>The 4/14 Window</vt:lpstr>
      <vt:lpstr>The 15/45 Window</vt:lpstr>
      <vt:lpstr>The 15/45 Window</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320</cp:revision>
  <dcterms:created xsi:type="dcterms:W3CDTF">2010-08-07T04:49:02Z</dcterms:created>
  <dcterms:modified xsi:type="dcterms:W3CDTF">2018-02-09T20:55:20Z</dcterms:modified>
</cp:coreProperties>
</file>