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6" r:id="rId2"/>
    <p:sldId id="297" r:id="rId3"/>
    <p:sldId id="299" r:id="rId4"/>
    <p:sldId id="298" r:id="rId5"/>
    <p:sldId id="300" r:id="rId6"/>
    <p:sldId id="301" r:id="rId7"/>
    <p:sldId id="302" r:id="rId8"/>
    <p:sldId id="303" r:id="rId9"/>
    <p:sldId id="304" r:id="rId10"/>
    <p:sldId id="305" r:id="rId11"/>
    <p:sldId id="306" r:id="rId12"/>
    <p:sldId id="307" r:id="rId13"/>
    <p:sldId id="308" r:id="rId14"/>
    <p:sldId id="309" r:id="rId15"/>
    <p:sldId id="310" r:id="rId16"/>
    <p:sldId id="311" r:id="rId17"/>
    <p:sldId id="312" r:id="rId18"/>
    <p:sldId id="313" r:id="rId19"/>
    <p:sldId id="314" r:id="rId20"/>
    <p:sldId id="315" r:id="rId21"/>
    <p:sldId id="316" r:id="rId2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C613E"/>
    <a:srgbClr val="458552"/>
    <a:srgbClr val="458653"/>
    <a:srgbClr val="ECB128"/>
    <a:srgbClr val="EFB228"/>
    <a:srgbClr val="EEAA26"/>
    <a:srgbClr val="E3881E"/>
    <a:srgbClr val="045D2B"/>
    <a:srgbClr val="0F3423"/>
    <a:srgbClr val="2559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3429000" y="5160814"/>
            <a:ext cx="5638800"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Three: Between</a:t>
            </a:r>
            <a:r>
              <a:rPr kumimoji="0" lang="en-US" sz="2200" b="0" i="0" u="none" strike="noStrike" kern="1200" cap="none" spc="0" normalizeH="0" noProof="0" dirty="0">
                <a:ln>
                  <a:noFill/>
                </a:ln>
                <a:solidFill>
                  <a:schemeClr val="tx1"/>
                </a:solidFill>
                <a:effectLst/>
                <a:uLnTx/>
                <a:uFillTx/>
                <a:latin typeface="+mn-lt"/>
                <a:ea typeface="+mn-ea"/>
                <a:cs typeface="+mn-cs"/>
              </a:rPr>
              <a:t> Sowing &amp; Reaping</a:t>
            </a:r>
            <a:endParaRPr kumimoji="0" lang="en-US" sz="2200" b="0" i="0" u="none" strike="noStrike" kern="1200" cap="none" spc="0" normalizeH="0" baseline="0" noProof="0" dirty="0">
              <a:ln>
                <a:noFill/>
              </a:ln>
              <a:solidFill>
                <a:schemeClr val="tx1"/>
              </a:solidFill>
              <a:effectLst/>
              <a:uLnTx/>
              <a:uFillTx/>
              <a:latin typeface="+mn-lt"/>
              <a:ea typeface="+mn-ea"/>
              <a:cs typeface="+mn-cs"/>
            </a:endParaRP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3157491" y="-2584402"/>
            <a:ext cx="1497106" cy="6818312"/>
          </a:xfrm>
        </p:spPr>
        <p:txBody>
          <a:bodyPr/>
          <a:lstStyle/>
          <a:p>
            <a:r>
              <a:rPr lang="en-US" dirty="0">
                <a:solidFill>
                  <a:schemeClr val="accent1"/>
                </a:solidFill>
                <a:effectLst>
                  <a:outerShdw blurRad="50800" dist="38100" dir="2700000">
                    <a:srgbClr val="000000">
                      <a:alpha val="43000"/>
                    </a:srgbClr>
                  </a:outerShdw>
                </a:effectLst>
              </a:rPr>
              <a:t>To Reap a Harvest We Need:</a:t>
            </a:r>
          </a:p>
        </p:txBody>
      </p:sp>
      <p:sp>
        <p:nvSpPr>
          <p:cNvPr id="3" name="Vertical Text Placeholder 2"/>
          <p:cNvSpPr>
            <a:spLocks noGrp="1"/>
          </p:cNvSpPr>
          <p:nvPr>
            <p:ph type="body" orient="vert" idx="1"/>
          </p:nvPr>
        </p:nvSpPr>
        <p:spPr>
          <a:xfrm rot="16200000">
            <a:off x="3677444" y="-771525"/>
            <a:ext cx="838200" cy="6496050"/>
          </a:xfrm>
        </p:spPr>
        <p:txBody>
          <a:bodyPr/>
          <a:lstStyle/>
          <a:p>
            <a:pPr>
              <a:buFont typeface="Wingdings" charset="2"/>
              <a:buChar char="ü"/>
            </a:pPr>
            <a:r>
              <a:rPr lang="en-US" sz="3200" dirty="0"/>
              <a:t>Seed (the Word of God)</a:t>
            </a:r>
          </a:p>
        </p:txBody>
      </p:sp>
      <p:sp>
        <p:nvSpPr>
          <p:cNvPr id="4" name="Vertical Text Placeholder 2"/>
          <p:cNvSpPr txBox="1">
            <a:spLocks/>
          </p:cNvSpPr>
          <p:nvPr/>
        </p:nvSpPr>
        <p:spPr>
          <a:xfrm rot="16200000">
            <a:off x="3648075" y="295275"/>
            <a:ext cx="838200" cy="6496050"/>
          </a:xfrm>
          <a:prstGeom prst="rect">
            <a:avLst/>
          </a:prstGeom>
        </p:spPr>
        <p:txBody>
          <a:bodyPr vert="eaVert"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charset="2"/>
              <a:buChar char="ü"/>
              <a:tabLst/>
              <a:defRPr/>
            </a:pP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Soil (the unreached), and</a:t>
            </a:r>
          </a:p>
        </p:txBody>
      </p:sp>
      <p:sp>
        <p:nvSpPr>
          <p:cNvPr id="5" name="Vertical Text Placeholder 2"/>
          <p:cNvSpPr txBox="1">
            <a:spLocks/>
          </p:cNvSpPr>
          <p:nvPr/>
        </p:nvSpPr>
        <p:spPr>
          <a:xfrm rot="16200000">
            <a:off x="3648075" y="1362076"/>
            <a:ext cx="838200" cy="6496050"/>
          </a:xfrm>
          <a:prstGeom prst="rect">
            <a:avLst/>
          </a:prstGeom>
        </p:spPr>
        <p:txBody>
          <a:bodyPr vert="eaVert" lIns="91440" tIns="45720" rIns="91440" bIns="45720" rtlCol="0">
            <a:noAutofit/>
          </a:bodyPr>
          <a:lstStyle/>
          <a:p>
            <a:pPr marL="342900" marR="0" lvl="0" indent="-342900" algn="l" defTabSz="914400" rtl="0" eaLnBrk="1" fontAlgn="auto" latinLnBrk="0" hangingPunct="1">
              <a:lnSpc>
                <a:spcPct val="100000"/>
              </a:lnSpc>
              <a:spcBef>
                <a:spcPts val="2000"/>
              </a:spcBef>
              <a:spcAft>
                <a:spcPts val="0"/>
              </a:spcAft>
              <a:buClrTx/>
              <a:buSzTx/>
              <a:buFont typeface="Wingdings" charset="2"/>
              <a:buChar char="ü"/>
              <a:tabLst/>
              <a:defRPr/>
            </a:pPr>
            <a:r>
              <a:rPr kumimoji="0" lang="en-US" sz="3200" b="0" i="0" u="none" strike="noStrike" kern="1200" cap="none" spc="0" normalizeH="0" baseline="0" noProof="0" dirty="0" err="1">
                <a:ln>
                  <a:noFill/>
                </a:ln>
                <a:solidFill>
                  <a:schemeClr val="bg1"/>
                </a:solidFill>
                <a:effectLst>
                  <a:outerShdw blurRad="63500" dist="50800" dir="2700000" algn="tl" rotWithShape="0">
                    <a:prstClr val="black">
                      <a:alpha val="50000"/>
                    </a:prstClr>
                  </a:outerShdw>
                </a:effectLst>
                <a:uLnTx/>
                <a:uFillTx/>
                <a:latin typeface="+mn-lt"/>
                <a:ea typeface="+mn-ea"/>
                <a:cs typeface="+mn-cs"/>
              </a:rPr>
              <a:t>Sower</a:t>
            </a: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(the evangelist</a:t>
            </a:r>
            <a:r>
              <a:rPr kumimoji="0" lang="en-US" sz="3200" b="0" i="0" u="none" strike="noStrike" kern="1200" cap="none" spc="0" normalizeH="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or witness)</a:t>
            </a:r>
            <a:endPar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grpSp>
        <p:nvGrpSpPr>
          <p:cNvPr id="11" name="Group 10"/>
          <p:cNvGrpSpPr/>
          <p:nvPr/>
        </p:nvGrpSpPr>
        <p:grpSpPr>
          <a:xfrm>
            <a:off x="457200" y="1600200"/>
            <a:ext cx="6858000" cy="457200"/>
            <a:chOff x="457200" y="1600200"/>
            <a:chExt cx="6858000" cy="457200"/>
          </a:xfrm>
        </p:grpSpPr>
        <p:cxnSp>
          <p:nvCxnSpPr>
            <p:cNvPr id="6" name="Straight Connector 5"/>
            <p:cNvCxnSpPr/>
            <p:nvPr/>
          </p:nvCxnSpPr>
          <p:spPr>
            <a:xfrm>
              <a:off x="457200" y="1827212"/>
              <a:ext cx="6858000" cy="1588"/>
            </a:xfrm>
            <a:prstGeom prst="line">
              <a:avLst/>
            </a:prstGeom>
            <a:ln w="28575" cmpd="sng">
              <a:solidFill>
                <a:srgbClr val="000000">
                  <a:alpha val="27000"/>
                </a:srgbClr>
              </a:solidFill>
              <a:headEnd type="none"/>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3467100" y="1600200"/>
              <a:ext cx="533400" cy="381000"/>
            </a:xfrm>
            <a:prstGeom prst="line">
              <a:avLst/>
            </a:prstGeom>
            <a:ln>
              <a:solidFill>
                <a:srgbClr val="000000">
                  <a:alpha val="27000"/>
                </a:srgbClr>
              </a:solidFill>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3695700" y="1676400"/>
              <a:ext cx="533400" cy="381000"/>
            </a:xfrm>
            <a:prstGeom prst="line">
              <a:avLst/>
            </a:prstGeom>
            <a:ln>
              <a:solidFill>
                <a:srgbClr val="000000">
                  <a:alpha val="27000"/>
                </a:srgbClr>
              </a:solidFill>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457200" y="762000"/>
            <a:ext cx="5765800" cy="646331"/>
            <a:chOff x="457200" y="762000"/>
            <a:chExt cx="5765800" cy="646331"/>
          </a:xfrm>
        </p:grpSpPr>
        <p:cxnSp>
          <p:nvCxnSpPr>
            <p:cNvPr id="5" name="Straight Connector 4"/>
            <p:cNvCxnSpPr/>
            <p:nvPr/>
          </p:nvCxnSpPr>
          <p:spPr>
            <a:xfrm>
              <a:off x="457200" y="1370012"/>
              <a:ext cx="5765800" cy="1588"/>
            </a:xfrm>
            <a:prstGeom prst="line">
              <a:avLst/>
            </a:prstGeom>
          </p:spPr>
          <p:style>
            <a:lnRef idx="2">
              <a:schemeClr val="accent1"/>
            </a:lnRef>
            <a:fillRef idx="0">
              <a:schemeClr val="accent1"/>
            </a:fillRef>
            <a:effectRef idx="1">
              <a:schemeClr val="accent1"/>
            </a:effectRef>
            <a:fontRef idx="minor">
              <a:schemeClr val="tx1"/>
            </a:fontRef>
          </p:style>
        </p:cxnSp>
        <p:sp>
          <p:nvSpPr>
            <p:cNvPr id="3" name="TextBox 2"/>
            <p:cNvSpPr txBox="1"/>
            <p:nvPr/>
          </p:nvSpPr>
          <p:spPr>
            <a:xfrm>
              <a:off x="457200" y="762000"/>
              <a:ext cx="5765800" cy="646331"/>
            </a:xfrm>
            <a:prstGeom prst="rect">
              <a:avLst/>
            </a:prstGeom>
            <a:noFill/>
          </p:spPr>
          <p:txBody>
            <a:bodyPr wrap="square" rtlCol="0">
              <a:spAutoFit/>
            </a:bodyPr>
            <a:lstStyle/>
            <a:p>
              <a:r>
                <a:rPr lang="en-US" sz="3600" dirty="0">
                  <a:effectLst>
                    <a:outerShdw blurRad="50800" dist="38100" dir="2700000">
                      <a:srgbClr val="000000">
                        <a:alpha val="43000"/>
                      </a:srgbClr>
                    </a:outerShdw>
                  </a:effectLst>
                </a:rPr>
                <a:t>Farm Life Follows a Cycle:</a:t>
              </a:r>
            </a:p>
          </p:txBody>
        </p:sp>
      </p:grpSp>
      <p:grpSp>
        <p:nvGrpSpPr>
          <p:cNvPr id="23" name="Group 22"/>
          <p:cNvGrpSpPr/>
          <p:nvPr/>
        </p:nvGrpSpPr>
        <p:grpSpPr>
          <a:xfrm>
            <a:off x="5257800" y="2438400"/>
            <a:ext cx="3412066" cy="2743200"/>
            <a:chOff x="5257800" y="2438400"/>
            <a:chExt cx="3412066" cy="2743200"/>
          </a:xfrm>
        </p:grpSpPr>
        <p:pic>
          <p:nvPicPr>
            <p:cNvPr id="2" name="Picture 1" descr="jba0371.jpg"/>
            <p:cNvPicPr>
              <a:picLocks noChangeAspect="1"/>
            </p:cNvPicPr>
            <p:nvPr/>
          </p:nvPicPr>
          <p:blipFill>
            <a:blip r:embed="rId2"/>
            <a:stretch>
              <a:fillRect/>
            </a:stretch>
          </p:blipFill>
          <p:spPr>
            <a:xfrm>
              <a:off x="5367867" y="2514600"/>
              <a:ext cx="3166533" cy="2514600"/>
            </a:xfrm>
            <a:prstGeom prst="rect">
              <a:avLst/>
            </a:prstGeom>
          </p:spPr>
        </p:pic>
        <p:sp>
          <p:nvSpPr>
            <p:cNvPr id="6" name="Rectangle 5"/>
            <p:cNvSpPr/>
            <p:nvPr/>
          </p:nvSpPr>
          <p:spPr>
            <a:xfrm>
              <a:off x="5257800" y="2438400"/>
              <a:ext cx="3412066" cy="27432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7" name="TextBox 6"/>
          <p:cNvSpPr txBox="1"/>
          <p:nvPr/>
        </p:nvSpPr>
        <p:spPr>
          <a:xfrm>
            <a:off x="342900" y="2024390"/>
            <a:ext cx="2514600" cy="523220"/>
          </a:xfrm>
          <a:prstGeom prst="rect">
            <a:avLst/>
          </a:prstGeom>
          <a:noFill/>
          <a:effectLst>
            <a:outerShdw blurRad="50800" dist="38100" dir="2700000">
              <a:srgbClr val="000000">
                <a:alpha val="43000"/>
              </a:srgbClr>
            </a:outerShdw>
          </a:effectLst>
        </p:spPr>
        <p:txBody>
          <a:bodyPr wrap="square" rtlCol="0">
            <a:spAutoFit/>
          </a:bodyPr>
          <a:lstStyle/>
          <a:p>
            <a:r>
              <a:rPr lang="en-US" sz="2800" dirty="0"/>
              <a:t>Early Rains</a:t>
            </a:r>
          </a:p>
        </p:txBody>
      </p:sp>
      <p:sp>
        <p:nvSpPr>
          <p:cNvPr id="8" name="TextBox 7"/>
          <p:cNvSpPr txBox="1"/>
          <p:nvPr/>
        </p:nvSpPr>
        <p:spPr>
          <a:xfrm>
            <a:off x="685800" y="2743200"/>
            <a:ext cx="2514600" cy="523220"/>
          </a:xfrm>
          <a:prstGeom prst="rect">
            <a:avLst/>
          </a:prstGeom>
          <a:noFill/>
          <a:effectLst>
            <a:outerShdw blurRad="50800" dist="38100" dir="2700000">
              <a:srgbClr val="000000">
                <a:alpha val="43000"/>
              </a:srgbClr>
            </a:outerShdw>
          </a:effectLst>
        </p:spPr>
        <p:txBody>
          <a:bodyPr wrap="square" rtlCol="0">
            <a:spAutoFit/>
          </a:bodyPr>
          <a:lstStyle/>
          <a:p>
            <a:r>
              <a:rPr lang="en-US" sz="2800" dirty="0"/>
              <a:t>Fields Plowed</a:t>
            </a:r>
          </a:p>
        </p:txBody>
      </p:sp>
      <p:sp>
        <p:nvSpPr>
          <p:cNvPr id="9" name="TextBox 8"/>
          <p:cNvSpPr txBox="1"/>
          <p:nvPr/>
        </p:nvSpPr>
        <p:spPr>
          <a:xfrm>
            <a:off x="1066800" y="3505200"/>
            <a:ext cx="2514600" cy="523220"/>
          </a:xfrm>
          <a:prstGeom prst="rect">
            <a:avLst/>
          </a:prstGeom>
          <a:noFill/>
          <a:effectLst>
            <a:outerShdw blurRad="50800" dist="38100" dir="2700000">
              <a:srgbClr val="000000">
                <a:alpha val="43000"/>
              </a:srgbClr>
            </a:outerShdw>
          </a:effectLst>
        </p:spPr>
        <p:txBody>
          <a:bodyPr wrap="square" rtlCol="0">
            <a:spAutoFit/>
          </a:bodyPr>
          <a:lstStyle/>
          <a:p>
            <a:r>
              <a:rPr lang="en-US" sz="2800" dirty="0"/>
              <a:t>Seeds Planted</a:t>
            </a:r>
          </a:p>
        </p:txBody>
      </p:sp>
      <p:sp>
        <p:nvSpPr>
          <p:cNvPr id="10" name="TextBox 9"/>
          <p:cNvSpPr txBox="1"/>
          <p:nvPr/>
        </p:nvSpPr>
        <p:spPr>
          <a:xfrm>
            <a:off x="1524000" y="4267200"/>
            <a:ext cx="3505200" cy="523220"/>
          </a:xfrm>
          <a:prstGeom prst="rect">
            <a:avLst/>
          </a:prstGeom>
          <a:noFill/>
          <a:effectLst>
            <a:outerShdw blurRad="50800" dist="38100" dir="2700000">
              <a:srgbClr val="000000">
                <a:alpha val="43000"/>
              </a:srgbClr>
            </a:outerShdw>
          </a:effectLst>
        </p:spPr>
        <p:txBody>
          <a:bodyPr wrap="square" rtlCol="0">
            <a:spAutoFit/>
          </a:bodyPr>
          <a:lstStyle/>
          <a:p>
            <a:r>
              <a:rPr lang="en-US" sz="2800" dirty="0"/>
              <a:t>Crops Cultivated</a:t>
            </a:r>
          </a:p>
        </p:txBody>
      </p:sp>
      <p:sp>
        <p:nvSpPr>
          <p:cNvPr id="11" name="TextBox 10"/>
          <p:cNvSpPr txBox="1"/>
          <p:nvPr/>
        </p:nvSpPr>
        <p:spPr>
          <a:xfrm>
            <a:off x="2057400" y="5039380"/>
            <a:ext cx="3352800" cy="523220"/>
          </a:xfrm>
          <a:prstGeom prst="rect">
            <a:avLst/>
          </a:prstGeom>
          <a:noFill/>
          <a:effectLst>
            <a:outerShdw blurRad="50800" dist="38100" dir="2700000">
              <a:srgbClr val="000000">
                <a:alpha val="43000"/>
              </a:srgbClr>
            </a:outerShdw>
          </a:effectLst>
        </p:spPr>
        <p:txBody>
          <a:bodyPr wrap="square" rtlCol="0">
            <a:spAutoFit/>
          </a:bodyPr>
          <a:lstStyle/>
          <a:p>
            <a:r>
              <a:rPr lang="en-US" sz="2800" dirty="0"/>
              <a:t>Crops Harvested</a:t>
            </a:r>
          </a:p>
        </p:txBody>
      </p:sp>
      <p:sp>
        <p:nvSpPr>
          <p:cNvPr id="20" name="TextBox 1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21" name="TextBox 20"/>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1"/>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8945" y="76200"/>
            <a:ext cx="8037233" cy="946150"/>
          </a:xfrm>
        </p:spPr>
        <p:txBody>
          <a:bodyPr/>
          <a:lstStyle/>
          <a:p>
            <a:r>
              <a:rPr lang="en-US" sz="4800" dirty="0">
                <a:solidFill>
                  <a:schemeClr val="bg1"/>
                </a:solidFill>
              </a:rPr>
              <a:t>SEASONS</a:t>
            </a:r>
          </a:p>
        </p:txBody>
      </p:sp>
      <p:sp>
        <p:nvSpPr>
          <p:cNvPr id="3" name="Content Placeholder 2"/>
          <p:cNvSpPr>
            <a:spLocks noGrp="1"/>
          </p:cNvSpPr>
          <p:nvPr>
            <p:ph idx="1"/>
          </p:nvPr>
        </p:nvSpPr>
        <p:spPr>
          <a:xfrm>
            <a:off x="608947" y="1143000"/>
            <a:ext cx="3277253" cy="609600"/>
          </a:xfrm>
        </p:spPr>
        <p:txBody>
          <a:bodyPr>
            <a:normAutofit/>
          </a:bodyPr>
          <a:lstStyle/>
          <a:p>
            <a:pPr>
              <a:buNone/>
            </a:pPr>
            <a:r>
              <a:rPr lang="en-US" sz="2800" dirty="0"/>
              <a:t>Preparing the Soil</a:t>
            </a:r>
          </a:p>
        </p:txBody>
      </p:sp>
      <p:sp>
        <p:nvSpPr>
          <p:cNvPr id="13" name="Content Placeholder 2"/>
          <p:cNvSpPr txBox="1">
            <a:spLocks/>
          </p:cNvSpPr>
          <p:nvPr/>
        </p:nvSpPr>
        <p:spPr>
          <a:xfrm>
            <a:off x="609600" y="1676400"/>
            <a:ext cx="3277253"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Planting the Seed</a:t>
            </a:r>
          </a:p>
        </p:txBody>
      </p:sp>
      <p:sp>
        <p:nvSpPr>
          <p:cNvPr id="14" name="Content Placeholder 2"/>
          <p:cNvSpPr txBox="1">
            <a:spLocks/>
          </p:cNvSpPr>
          <p:nvPr/>
        </p:nvSpPr>
        <p:spPr>
          <a:xfrm>
            <a:off x="609600" y="2209800"/>
            <a:ext cx="4114800"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Cultivating (Watering)</a:t>
            </a:r>
          </a:p>
        </p:txBody>
      </p:sp>
      <p:sp>
        <p:nvSpPr>
          <p:cNvPr id="15" name="Content Placeholder 2"/>
          <p:cNvSpPr txBox="1">
            <a:spLocks/>
          </p:cNvSpPr>
          <p:nvPr/>
        </p:nvSpPr>
        <p:spPr>
          <a:xfrm>
            <a:off x="250358" y="2743200"/>
            <a:ext cx="4376084" cy="10668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Nurturing (Pulling</a:t>
            </a:r>
            <a:r>
              <a:rPr kumimoji="0" lang="en-US" sz="2800" b="0" i="0" u="none" strike="noStrike" kern="1200" cap="none" spc="0" normalizeH="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the Weeds)</a:t>
            </a:r>
            <a:endPar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16" name="Content Placeholder 2"/>
          <p:cNvSpPr txBox="1">
            <a:spLocks/>
          </p:cNvSpPr>
          <p:nvPr/>
        </p:nvSpPr>
        <p:spPr>
          <a:xfrm>
            <a:off x="609600" y="5105400"/>
            <a:ext cx="3277253"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Harvest</a:t>
            </a:r>
          </a:p>
        </p:txBody>
      </p:sp>
      <p:sp>
        <p:nvSpPr>
          <p:cNvPr id="17" name="Content Placeholder 2"/>
          <p:cNvSpPr txBox="1">
            <a:spLocks/>
          </p:cNvSpPr>
          <p:nvPr/>
        </p:nvSpPr>
        <p:spPr>
          <a:xfrm>
            <a:off x="609600" y="5715000"/>
            <a:ext cx="4038600" cy="6096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Process Begins Again</a:t>
            </a:r>
          </a:p>
        </p:txBody>
      </p:sp>
      <p:grpSp>
        <p:nvGrpSpPr>
          <p:cNvPr id="34" name="Group 33"/>
          <p:cNvGrpSpPr/>
          <p:nvPr/>
        </p:nvGrpSpPr>
        <p:grpSpPr>
          <a:xfrm>
            <a:off x="608946" y="1143000"/>
            <a:ext cx="8036579" cy="5125244"/>
            <a:chOff x="608946" y="1143000"/>
            <a:chExt cx="8036579" cy="5125244"/>
          </a:xfrm>
        </p:grpSpPr>
        <p:sp>
          <p:nvSpPr>
            <p:cNvPr id="5" name="Rectangle 4"/>
            <p:cNvSpPr/>
            <p:nvPr/>
          </p:nvSpPr>
          <p:spPr>
            <a:xfrm>
              <a:off x="608946" y="1143000"/>
              <a:ext cx="8036579" cy="5124450"/>
            </a:xfrm>
            <a:prstGeom prst="rect">
              <a:avLst/>
            </a:prstGeom>
            <a:no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7" name="Straight Connector 6"/>
            <p:cNvCxnSpPr>
              <a:stCxn id="5" idx="0"/>
              <a:endCxn id="5" idx="2"/>
            </p:cNvCxnSpPr>
            <p:nvPr/>
          </p:nvCxnSpPr>
          <p:spPr>
            <a:xfrm rot="16200000" flipH="1">
              <a:off x="2065011" y="3705225"/>
              <a:ext cx="5124450" cy="1588"/>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grpSp>
        <p:nvGrpSpPr>
          <p:cNvPr id="35" name="Group 34"/>
          <p:cNvGrpSpPr/>
          <p:nvPr/>
        </p:nvGrpSpPr>
        <p:grpSpPr>
          <a:xfrm>
            <a:off x="608946" y="1143000"/>
            <a:ext cx="8036579" cy="609600"/>
            <a:chOff x="608946" y="1143000"/>
            <a:chExt cx="8036579" cy="609600"/>
          </a:xfrm>
        </p:grpSpPr>
        <p:sp>
          <p:nvSpPr>
            <p:cNvPr id="18" name="Content Placeholder 2"/>
            <p:cNvSpPr txBox="1">
              <a:spLocks/>
            </p:cNvSpPr>
            <p:nvPr/>
          </p:nvSpPr>
          <p:spPr>
            <a:xfrm>
              <a:off x="4724400" y="1143000"/>
              <a:ext cx="3277253"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Prayer</a:t>
              </a:r>
            </a:p>
          </p:txBody>
        </p:sp>
        <p:cxnSp>
          <p:nvCxnSpPr>
            <p:cNvPr id="24" name="Straight Connector 23"/>
            <p:cNvCxnSpPr/>
            <p:nvPr/>
          </p:nvCxnSpPr>
          <p:spPr>
            <a:xfrm>
              <a:off x="608946" y="1676400"/>
              <a:ext cx="8036579" cy="1588"/>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grpSp>
        <p:nvGrpSpPr>
          <p:cNvPr id="36" name="Group 35"/>
          <p:cNvGrpSpPr/>
          <p:nvPr/>
        </p:nvGrpSpPr>
        <p:grpSpPr>
          <a:xfrm>
            <a:off x="609600" y="1676400"/>
            <a:ext cx="8036579" cy="609600"/>
            <a:chOff x="609600" y="1676400"/>
            <a:chExt cx="8036579" cy="609600"/>
          </a:xfrm>
        </p:grpSpPr>
        <p:sp>
          <p:nvSpPr>
            <p:cNvPr id="19" name="Content Placeholder 2"/>
            <p:cNvSpPr txBox="1">
              <a:spLocks/>
            </p:cNvSpPr>
            <p:nvPr/>
          </p:nvSpPr>
          <p:spPr>
            <a:xfrm>
              <a:off x="4724400" y="1676400"/>
              <a:ext cx="3277253"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God’s Word</a:t>
              </a:r>
            </a:p>
          </p:txBody>
        </p:sp>
        <p:cxnSp>
          <p:nvCxnSpPr>
            <p:cNvPr id="27" name="Straight Connector 26"/>
            <p:cNvCxnSpPr/>
            <p:nvPr/>
          </p:nvCxnSpPr>
          <p:spPr>
            <a:xfrm>
              <a:off x="609600" y="2209800"/>
              <a:ext cx="8036579" cy="1588"/>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grpSp>
        <p:nvGrpSpPr>
          <p:cNvPr id="37" name="Group 36"/>
          <p:cNvGrpSpPr/>
          <p:nvPr/>
        </p:nvGrpSpPr>
        <p:grpSpPr>
          <a:xfrm>
            <a:off x="609600" y="2209800"/>
            <a:ext cx="8036579" cy="609600"/>
            <a:chOff x="609600" y="2209800"/>
            <a:chExt cx="8036579" cy="609600"/>
          </a:xfrm>
        </p:grpSpPr>
        <p:sp>
          <p:nvSpPr>
            <p:cNvPr id="20" name="Content Placeholder 2"/>
            <p:cNvSpPr txBox="1">
              <a:spLocks/>
            </p:cNvSpPr>
            <p:nvPr/>
          </p:nvSpPr>
          <p:spPr>
            <a:xfrm>
              <a:off x="4724400" y="2209800"/>
              <a:ext cx="3277253"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1 Corinthians 3:5-6</a:t>
              </a:r>
            </a:p>
          </p:txBody>
        </p:sp>
        <p:cxnSp>
          <p:nvCxnSpPr>
            <p:cNvPr id="28" name="Straight Connector 27"/>
            <p:cNvCxnSpPr/>
            <p:nvPr/>
          </p:nvCxnSpPr>
          <p:spPr>
            <a:xfrm>
              <a:off x="609600" y="2743200"/>
              <a:ext cx="8036579" cy="1588"/>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grpSp>
        <p:nvGrpSpPr>
          <p:cNvPr id="38" name="Group 37"/>
          <p:cNvGrpSpPr/>
          <p:nvPr/>
        </p:nvGrpSpPr>
        <p:grpSpPr>
          <a:xfrm>
            <a:off x="609600" y="2743200"/>
            <a:ext cx="8036579" cy="2362200"/>
            <a:chOff x="609600" y="2743200"/>
            <a:chExt cx="8036579" cy="2362200"/>
          </a:xfrm>
        </p:grpSpPr>
        <p:sp>
          <p:nvSpPr>
            <p:cNvPr id="21" name="Content Placeholder 2"/>
            <p:cNvSpPr txBox="1">
              <a:spLocks/>
            </p:cNvSpPr>
            <p:nvPr/>
          </p:nvSpPr>
          <p:spPr>
            <a:xfrm>
              <a:off x="4343399" y="2743200"/>
              <a:ext cx="4302779" cy="1981200"/>
            </a:xfrm>
            <a:prstGeom prst="rect">
              <a:avLst/>
            </a:prstGeom>
          </p:spPr>
          <p:txBody>
            <a:bodyPr vert="horz" lIns="91440" tIns="45720" rIns="91440" bIns="45720" rtlCol="0">
              <a:no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Address doubts and</a:t>
              </a:r>
              <a:r>
                <a:rPr kumimoji="0" lang="en-US" sz="2800" b="0" i="0" u="none" strike="noStrike" kern="1200" cap="none" spc="0" normalizeH="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a:t>
              </a: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questions.</a:t>
              </a:r>
              <a:r>
                <a:rPr kumimoji="0" lang="en-US" sz="2800" b="0" i="0" u="none" strike="noStrike" kern="1200" cap="none" spc="0" normalizeH="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Continue to cultivate the relationship with the potential convert.</a:t>
              </a:r>
              <a:endPar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cxnSp>
          <p:nvCxnSpPr>
            <p:cNvPr id="29" name="Straight Connector 28"/>
            <p:cNvCxnSpPr/>
            <p:nvPr/>
          </p:nvCxnSpPr>
          <p:spPr>
            <a:xfrm>
              <a:off x="609600" y="5103812"/>
              <a:ext cx="8036579" cy="1588"/>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grpSp>
        <p:nvGrpSpPr>
          <p:cNvPr id="39" name="Group 38"/>
          <p:cNvGrpSpPr/>
          <p:nvPr/>
        </p:nvGrpSpPr>
        <p:grpSpPr>
          <a:xfrm>
            <a:off x="609600" y="5105400"/>
            <a:ext cx="8036579" cy="609600"/>
            <a:chOff x="609600" y="5105400"/>
            <a:chExt cx="8036579" cy="609600"/>
          </a:xfrm>
        </p:grpSpPr>
        <p:sp>
          <p:nvSpPr>
            <p:cNvPr id="22" name="Content Placeholder 2"/>
            <p:cNvSpPr txBox="1">
              <a:spLocks/>
            </p:cNvSpPr>
            <p:nvPr/>
          </p:nvSpPr>
          <p:spPr>
            <a:xfrm>
              <a:off x="4648200" y="5105400"/>
              <a:ext cx="3997979" cy="609600"/>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Prospect is Converted</a:t>
              </a:r>
            </a:p>
          </p:txBody>
        </p:sp>
        <p:cxnSp>
          <p:nvCxnSpPr>
            <p:cNvPr id="30" name="Straight Connector 29"/>
            <p:cNvCxnSpPr/>
            <p:nvPr/>
          </p:nvCxnSpPr>
          <p:spPr>
            <a:xfrm>
              <a:off x="609600" y="5713412"/>
              <a:ext cx="8036579" cy="1588"/>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grpSp>
      <p:sp>
        <p:nvSpPr>
          <p:cNvPr id="31" name="TextBox 30"/>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32" name="TextBox 31"/>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1"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3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35"/>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36"/>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 presetClass="entr" presetSubtype="0" fill="hold" grpId="0" nodeType="clickEffect">
                                  <p:stCondLst>
                                    <p:cond delay="0"/>
                                  </p:stCondLst>
                                  <p:childTnLst>
                                    <p:set>
                                      <p:cBhvr>
                                        <p:cTn id="31" dur="1" fill="hold">
                                          <p:stCondLst>
                                            <p:cond delay="0"/>
                                          </p:stCondLst>
                                        </p:cTn>
                                        <p:tgtEl>
                                          <p:spTgt spid="14"/>
                                        </p:tgtEl>
                                        <p:attrNameLst>
                                          <p:attrName>style.visibility</p:attrName>
                                        </p:attrNameLst>
                                      </p:cBhvr>
                                      <p:to>
                                        <p:strVal val="visible"/>
                                      </p:to>
                                    </p:set>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7"/>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1" presetClass="entr" presetSubtype="0" fill="hold" grpId="0" nodeType="clickEffect">
                                  <p:stCondLst>
                                    <p:cond delay="0"/>
                                  </p:stCondLst>
                                  <p:childTnLst>
                                    <p:set>
                                      <p:cBhvr>
                                        <p:cTn id="39" dur="1" fill="hold">
                                          <p:stCondLst>
                                            <p:cond delay="0"/>
                                          </p:stCondLst>
                                        </p:cTn>
                                        <p:tgtEl>
                                          <p:spTgt spid="15"/>
                                        </p:tgtEl>
                                        <p:attrNameLst>
                                          <p:attrName>style.visibility</p:attrName>
                                        </p:attrNameLst>
                                      </p:cBhvr>
                                      <p:to>
                                        <p:strVal val="visible"/>
                                      </p:to>
                                    </p:set>
                                  </p:childTnLst>
                                </p:cTn>
                              </p:par>
                            </p:childTnLst>
                          </p:cTn>
                        </p:par>
                      </p:childTnLst>
                    </p:cTn>
                  </p:par>
                  <p:par>
                    <p:cTn id="40" fill="hold">
                      <p:stCondLst>
                        <p:cond delay="indefinite"/>
                      </p:stCondLst>
                      <p:childTnLst>
                        <p:par>
                          <p:cTn id="41" fill="hold">
                            <p:stCondLst>
                              <p:cond delay="0"/>
                            </p:stCondLst>
                            <p:childTnLst>
                              <p:par>
                                <p:cTn id="42" presetID="1" presetClass="entr" presetSubtype="0" fill="hold" nodeType="clickEffect">
                                  <p:stCondLst>
                                    <p:cond delay="0"/>
                                  </p:stCondLst>
                                  <p:childTnLst>
                                    <p:set>
                                      <p:cBhvr>
                                        <p:cTn id="43" dur="1" fill="hold">
                                          <p:stCondLst>
                                            <p:cond delay="0"/>
                                          </p:stCondLst>
                                        </p:cTn>
                                        <p:tgtEl>
                                          <p:spTgt spid="38"/>
                                        </p:tgtEl>
                                        <p:attrNameLst>
                                          <p:attrName>style.visibility</p:attrName>
                                        </p:attrNameLst>
                                      </p:cBhvr>
                                      <p:to>
                                        <p:strVal val="visible"/>
                                      </p:to>
                                    </p:set>
                                  </p:childTnLst>
                                </p:cTn>
                              </p:par>
                            </p:childTnLst>
                          </p:cTn>
                        </p:par>
                      </p:childTnLst>
                    </p:cTn>
                  </p:par>
                  <p:par>
                    <p:cTn id="44" fill="hold">
                      <p:stCondLst>
                        <p:cond delay="indefinite"/>
                      </p:stCondLst>
                      <p:childTnLst>
                        <p:par>
                          <p:cTn id="45" fill="hold">
                            <p:stCondLst>
                              <p:cond delay="0"/>
                            </p:stCondLst>
                            <p:childTnLst>
                              <p:par>
                                <p:cTn id="46" presetID="1" presetClass="entr" presetSubtype="0" fill="hold" grpId="0" nodeType="clickEffect">
                                  <p:stCondLst>
                                    <p:cond delay="0"/>
                                  </p:stCondLst>
                                  <p:childTnLst>
                                    <p:set>
                                      <p:cBhvr>
                                        <p:cTn id="47" dur="1" fill="hold">
                                          <p:stCondLst>
                                            <p:cond delay="0"/>
                                          </p:stCondLst>
                                        </p:cTn>
                                        <p:tgtEl>
                                          <p:spTgt spid="16"/>
                                        </p:tgtEl>
                                        <p:attrNameLst>
                                          <p:attrName>style.visibility</p:attrName>
                                        </p:attrNameLst>
                                      </p:cBhvr>
                                      <p:to>
                                        <p:strVal val="visible"/>
                                      </p:to>
                                    </p:set>
                                  </p:childTnLst>
                                </p:cTn>
                              </p:par>
                            </p:childTnLst>
                          </p:cTn>
                        </p:par>
                      </p:childTnLst>
                    </p:cTn>
                  </p:par>
                  <p:par>
                    <p:cTn id="48" fill="hold">
                      <p:stCondLst>
                        <p:cond delay="indefinite"/>
                      </p:stCondLst>
                      <p:childTnLst>
                        <p:par>
                          <p:cTn id="49" fill="hold">
                            <p:stCondLst>
                              <p:cond delay="0"/>
                            </p:stCondLst>
                            <p:childTnLst>
                              <p:par>
                                <p:cTn id="50" presetID="1" presetClass="entr" presetSubtype="0" fill="hold" nodeType="clickEffect">
                                  <p:stCondLst>
                                    <p:cond delay="0"/>
                                  </p:stCondLst>
                                  <p:childTnLst>
                                    <p:set>
                                      <p:cBhvr>
                                        <p:cTn id="51" dur="1" fill="hold">
                                          <p:stCondLst>
                                            <p:cond delay="0"/>
                                          </p:stCondLst>
                                        </p:cTn>
                                        <p:tgtEl>
                                          <p:spTgt spid="39"/>
                                        </p:tgtEl>
                                        <p:attrNameLst>
                                          <p:attrName>style.visibility</p:attrName>
                                        </p:attrNameLst>
                                      </p:cBhvr>
                                      <p:to>
                                        <p:strVal val="visible"/>
                                      </p:to>
                                    </p:set>
                                  </p:childTnLst>
                                </p:cTn>
                              </p:par>
                            </p:childTnLst>
                          </p:cTn>
                        </p:par>
                      </p:childTnLst>
                    </p:cTn>
                  </p:par>
                  <p:par>
                    <p:cTn id="52" fill="hold">
                      <p:stCondLst>
                        <p:cond delay="indefinite"/>
                      </p:stCondLst>
                      <p:childTnLst>
                        <p:par>
                          <p:cTn id="53" fill="hold">
                            <p:stCondLst>
                              <p:cond delay="0"/>
                            </p:stCondLst>
                            <p:childTnLst>
                              <p:par>
                                <p:cTn id="54" presetID="1" presetClass="entr" presetSubtype="0" fill="hold" grpId="0" nodeType="clickEffect">
                                  <p:stCondLst>
                                    <p:cond delay="0"/>
                                  </p:stCondLst>
                                  <p:childTnLst>
                                    <p:set>
                                      <p:cBhvr>
                                        <p:cTn id="55"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P spid="13" grpId="0"/>
      <p:bldP spid="14" grpId="0"/>
      <p:bldP spid="15" grpId="0"/>
      <p:bldP spid="16"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533400"/>
            <a:ext cx="7467600" cy="2308324"/>
          </a:xfrm>
          <a:prstGeom prst="rect">
            <a:avLst/>
          </a:prstGeom>
          <a:noFill/>
        </p:spPr>
        <p:txBody>
          <a:bodyPr wrap="square" rtlCol="0">
            <a:spAutoFit/>
          </a:bodyPr>
          <a:lstStyle/>
          <a:p>
            <a:pPr algn="ctr"/>
            <a:r>
              <a:rPr lang="en-US" sz="3600" dirty="0">
                <a:effectLst>
                  <a:outerShdw blurRad="50800" dist="38100" dir="2700000">
                    <a:srgbClr val="000000">
                      <a:alpha val="43000"/>
                    </a:srgbClr>
                  </a:outerShdw>
                </a:effectLst>
              </a:rPr>
              <a:t>Between sowing and reaping, there are many dangers – drought, dry winds, locusts or other bugs, weeds (tares/thorns), and theft by birds.</a:t>
            </a:r>
          </a:p>
        </p:txBody>
      </p:sp>
      <p:grpSp>
        <p:nvGrpSpPr>
          <p:cNvPr id="14" name="Group 13"/>
          <p:cNvGrpSpPr/>
          <p:nvPr/>
        </p:nvGrpSpPr>
        <p:grpSpPr>
          <a:xfrm>
            <a:off x="457200" y="3048000"/>
            <a:ext cx="8229600" cy="457200"/>
            <a:chOff x="457200" y="3048000"/>
            <a:chExt cx="8229600" cy="457200"/>
          </a:xfrm>
        </p:grpSpPr>
        <p:cxnSp>
          <p:nvCxnSpPr>
            <p:cNvPr id="9" name="Straight Connector 8"/>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7" name="TextBox 6"/>
          <p:cNvSpPr txBox="1"/>
          <p:nvPr/>
        </p:nvSpPr>
        <p:spPr>
          <a:xfrm>
            <a:off x="838200" y="3429000"/>
            <a:ext cx="7467600" cy="1200329"/>
          </a:xfrm>
          <a:prstGeom prst="rect">
            <a:avLst/>
          </a:prstGeom>
          <a:noFill/>
        </p:spPr>
        <p:txBody>
          <a:bodyPr wrap="square" rtlCol="0">
            <a:spAutoFit/>
          </a:bodyPr>
          <a:lstStyle/>
          <a:p>
            <a:pPr algn="ctr"/>
            <a:r>
              <a:rPr lang="en-US" sz="3600" dirty="0">
                <a:effectLst>
                  <a:outerShdw blurRad="50800" dist="38100" dir="2700000">
                    <a:srgbClr val="000000">
                      <a:alpha val="43000"/>
                    </a:srgbClr>
                  </a:outerShdw>
                </a:effectLst>
              </a:rPr>
              <a:t>In Bible times, crops were protected by watchmen (Jeremiah 4:17).</a:t>
            </a:r>
          </a:p>
        </p:txBody>
      </p:sp>
      <p:sp>
        <p:nvSpPr>
          <p:cNvPr id="8" name="TextBox 7"/>
          <p:cNvSpPr txBox="1"/>
          <p:nvPr/>
        </p:nvSpPr>
        <p:spPr>
          <a:xfrm>
            <a:off x="838200" y="4614208"/>
            <a:ext cx="7467600" cy="1938992"/>
          </a:xfrm>
          <a:prstGeom prst="rect">
            <a:avLst/>
          </a:prstGeom>
          <a:noFill/>
        </p:spPr>
        <p:txBody>
          <a:bodyPr wrap="square" rtlCol="0">
            <a:spAutoFit/>
          </a:bodyPr>
          <a:lstStyle/>
          <a:p>
            <a:pPr algn="ctr"/>
            <a:r>
              <a:rPr lang="en-US" sz="4000" dirty="0">
                <a:solidFill>
                  <a:schemeClr val="bg1"/>
                </a:solidFill>
                <a:effectLst>
                  <a:outerShdw blurRad="50800" dist="38100" dir="2700000">
                    <a:srgbClr val="000000">
                      <a:alpha val="43000"/>
                    </a:srgbClr>
                  </a:outerShdw>
                </a:effectLst>
              </a:rPr>
              <a:t>The need for watchmen increased as the time of harvest neared.</a:t>
            </a: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TextBox 12"/>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988873"/>
            <a:ext cx="7467600" cy="1754327"/>
          </a:xfrm>
          <a:prstGeom prst="rect">
            <a:avLst/>
          </a:prstGeom>
          <a:noFill/>
        </p:spPr>
        <p:txBody>
          <a:bodyPr wrap="square" rtlCol="0">
            <a:spAutoFit/>
          </a:bodyPr>
          <a:lstStyle/>
          <a:p>
            <a:pPr algn="ctr"/>
            <a:r>
              <a:rPr lang="en-US" sz="3600" dirty="0">
                <a:effectLst>
                  <a:outerShdw blurRad="50800" dist="38100" dir="2700000">
                    <a:srgbClr val="000000">
                      <a:alpha val="43000"/>
                    </a:srgbClr>
                  </a:outerShdw>
                </a:effectLst>
              </a:rPr>
              <a:t>There cannot be reaping until sowing takes place. Someone must sow before another can reap.</a:t>
            </a:r>
          </a:p>
        </p:txBody>
      </p:sp>
      <p:grpSp>
        <p:nvGrpSpPr>
          <p:cNvPr id="14" name="Group 13"/>
          <p:cNvGrpSpPr/>
          <p:nvPr/>
        </p:nvGrpSpPr>
        <p:grpSpPr>
          <a:xfrm>
            <a:off x="457200" y="3048000"/>
            <a:ext cx="8229600" cy="457200"/>
            <a:chOff x="457200" y="3048000"/>
            <a:chExt cx="8229600" cy="457200"/>
          </a:xfrm>
        </p:grpSpPr>
        <p:cxnSp>
          <p:nvCxnSpPr>
            <p:cNvPr id="9" name="Straight Connector 8"/>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7" name="TextBox 6"/>
          <p:cNvSpPr txBox="1"/>
          <p:nvPr/>
        </p:nvSpPr>
        <p:spPr>
          <a:xfrm>
            <a:off x="838200" y="3635276"/>
            <a:ext cx="7467600" cy="2308324"/>
          </a:xfrm>
          <a:prstGeom prst="rect">
            <a:avLst/>
          </a:prstGeom>
          <a:noFill/>
        </p:spPr>
        <p:txBody>
          <a:bodyPr wrap="square" rtlCol="0">
            <a:spAutoFit/>
          </a:bodyPr>
          <a:lstStyle/>
          <a:p>
            <a:pPr algn="ctr"/>
            <a:r>
              <a:rPr lang="en-US" sz="3600" dirty="0">
                <a:effectLst>
                  <a:outerShdw blurRad="50800" dist="38100" dir="2700000">
                    <a:srgbClr val="000000">
                      <a:alpha val="43000"/>
                    </a:srgbClr>
                  </a:outerShdw>
                </a:effectLst>
              </a:rPr>
              <a:t>When someone comes forward in an altar service, they bring a long history of soil being prepared and seeds being planted.</a:t>
            </a: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TextBox 12"/>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536575"/>
            <a:ext cx="7239000" cy="987425"/>
          </a:xfrm>
        </p:spPr>
        <p:txBody>
          <a:bodyPr>
            <a:noAutofit/>
          </a:bodyPr>
          <a:lstStyle/>
          <a:p>
            <a:pPr algn="ctr">
              <a:buNone/>
            </a:pPr>
            <a:r>
              <a:rPr lang="en-US" sz="3200" dirty="0"/>
              <a:t>“And he that </a:t>
            </a:r>
            <a:r>
              <a:rPr lang="en-US" sz="3200" dirty="0" err="1"/>
              <a:t>reapeth</a:t>
            </a:r>
            <a:r>
              <a:rPr lang="en-US" sz="3200" dirty="0"/>
              <a:t> </a:t>
            </a:r>
            <a:r>
              <a:rPr lang="en-US" sz="3200" dirty="0" err="1"/>
              <a:t>receiveth</a:t>
            </a:r>
            <a:r>
              <a:rPr lang="en-US" sz="3200" dirty="0"/>
              <a:t> wages, and </a:t>
            </a:r>
            <a:r>
              <a:rPr lang="en-US" sz="3200" dirty="0" err="1"/>
              <a:t>gathereth</a:t>
            </a:r>
            <a:r>
              <a:rPr lang="en-US" sz="3200" dirty="0"/>
              <a:t> fruit unto life eternal: that both he that </a:t>
            </a:r>
            <a:r>
              <a:rPr lang="en-US" sz="3200" dirty="0" err="1"/>
              <a:t>soweth</a:t>
            </a:r>
            <a:r>
              <a:rPr lang="en-US" sz="3200" dirty="0"/>
              <a:t> and he that </a:t>
            </a:r>
            <a:r>
              <a:rPr lang="en-US" sz="3200" dirty="0" err="1"/>
              <a:t>reapeth</a:t>
            </a:r>
            <a:r>
              <a:rPr lang="en-US" sz="3200" dirty="0"/>
              <a:t> may rejoice together. And herein is that saying true, One </a:t>
            </a:r>
            <a:r>
              <a:rPr lang="en-US" sz="3200" dirty="0" err="1"/>
              <a:t>soweth</a:t>
            </a:r>
            <a:r>
              <a:rPr lang="en-US" sz="3200" dirty="0"/>
              <a:t>, and another </a:t>
            </a:r>
            <a:r>
              <a:rPr lang="en-US" sz="3200" dirty="0" err="1"/>
              <a:t>reapeth</a:t>
            </a:r>
            <a:r>
              <a:rPr lang="en-US" sz="3200" dirty="0"/>
              <a:t>. I sent you to reap that whereon ye bestowed no </a:t>
            </a:r>
            <a:r>
              <a:rPr lang="en-US" sz="3200" dirty="0" err="1"/>
              <a:t>labour</a:t>
            </a:r>
            <a:r>
              <a:rPr lang="en-US" sz="3200" dirty="0"/>
              <a:t>: other men </a:t>
            </a:r>
            <a:r>
              <a:rPr lang="en-US" sz="3200" dirty="0" err="1"/>
              <a:t>laboured</a:t>
            </a:r>
            <a:r>
              <a:rPr lang="en-US" sz="3200" dirty="0"/>
              <a:t>, and ye are entered into their </a:t>
            </a:r>
            <a:r>
              <a:rPr lang="en-US" sz="3200" dirty="0" err="1"/>
              <a:t>labours</a:t>
            </a:r>
            <a:r>
              <a:rPr lang="en-US" sz="3200" dirty="0"/>
              <a:t>.”</a:t>
            </a:r>
          </a:p>
          <a:p>
            <a:pPr algn="ctr">
              <a:buNone/>
            </a:pPr>
            <a:r>
              <a:rPr lang="en-US" sz="3200" dirty="0"/>
              <a:t>(John 4:36-38)</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155668"/>
            <a:ext cx="7612063" cy="606332"/>
          </a:xfrm>
          <a:effectLst>
            <a:outerShdw blurRad="50800" dist="38100" dir="2700000">
              <a:srgbClr val="000000">
                <a:alpha val="43000"/>
              </a:srgbClr>
            </a:outerShdw>
          </a:effectLst>
        </p:spPr>
        <p:txBody>
          <a:bodyPr/>
          <a:lstStyle/>
          <a:p>
            <a:r>
              <a:rPr lang="en-US" sz="5400" dirty="0"/>
              <a:t>Four Principles</a:t>
            </a:r>
          </a:p>
        </p:txBody>
      </p:sp>
      <p:sp>
        <p:nvSpPr>
          <p:cNvPr id="5" name="Content Placeholder 21"/>
          <p:cNvSpPr txBox="1">
            <a:spLocks/>
          </p:cNvSpPr>
          <p:nvPr/>
        </p:nvSpPr>
        <p:spPr>
          <a:xfrm>
            <a:off x="838200" y="1600200"/>
            <a:ext cx="7924800" cy="987425"/>
          </a:xfrm>
          <a:prstGeom prst="rect">
            <a:avLst/>
          </a:prstGeom>
        </p:spPr>
        <p:txBody>
          <a:bodyPr vert="horz" lIns="91440" tIns="45720" rIns="91440" bIns="45720" rtlCol="0">
            <a:noAutofit/>
          </a:bodyPr>
          <a:lstStyle/>
          <a:p>
            <a:pPr marL="342900" lvl="0" indent="-342900" defTabSz="914400">
              <a:spcBef>
                <a:spcPts val="2000"/>
              </a:spcBef>
              <a:defRPr/>
            </a:pPr>
            <a:r>
              <a:rPr lang="en-US" sz="2800" dirty="0">
                <a:solidFill>
                  <a:srgbClr val="FFFFFF"/>
                </a:solidFill>
                <a:effectLst>
                  <a:outerShdw blurRad="50800" dist="38100" dir="2700000" algn="tl" rotWithShape="0">
                    <a:srgbClr val="000000">
                      <a:alpha val="43000"/>
                    </a:srgbClr>
                  </a:outerShdw>
                </a:effectLst>
              </a:rPr>
              <a:t>1. The </a:t>
            </a:r>
            <a:r>
              <a:rPr lang="en-US" sz="2800" dirty="0">
                <a:solidFill>
                  <a:srgbClr val="FFFFFF"/>
                </a:solidFill>
                <a:effectLst>
                  <a:outerShdw blurRad="50800" dist="38100" dir="2700000">
                    <a:srgbClr val="000000">
                      <a:alpha val="43000"/>
                    </a:srgbClr>
                  </a:outerShdw>
                </a:effectLst>
              </a:rPr>
              <a:t>labor of ministry includes both sowing and reaping.</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4" name="Title 1"/>
          <p:cNvSpPr txBox="1">
            <a:spLocks/>
          </p:cNvSpPr>
          <p:nvPr/>
        </p:nvSpPr>
        <p:spPr>
          <a:xfrm>
            <a:off x="762000" y="765268"/>
            <a:ext cx="7612063" cy="606332"/>
          </a:xfrm>
          <a:prstGeom prst="rect">
            <a:avLst/>
          </a:prstGeom>
          <a:effectLst>
            <a:outerShdw blurRad="50800" dist="38100" dir="2700000">
              <a:srgbClr val="000000">
                <a:alpha val="43000"/>
              </a:srgbClr>
            </a:outerShdw>
          </a:effectLst>
        </p:spPr>
        <p:txBody>
          <a:bodyPr vert="horz" lIns="91440" tIns="45720" rIns="91440" bIns="45720" rtlCol="0" anchor="ctr" anchorCtr="0">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32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rPr>
              <a:t>From “Sowing Circle” by Tim Downs</a:t>
            </a:r>
            <a:endParaRPr kumimoji="0" lang="en-US" sz="4000" b="0" i="0" u="none" strike="noStrike" kern="1200" cap="none" spc="0" normalizeH="0" baseline="0" noProof="0" dirty="0">
              <a:ln>
                <a:noFill/>
              </a:ln>
              <a:solidFill>
                <a:schemeClr val="tx2"/>
              </a:solidFill>
              <a:effectLst>
                <a:outerShdw blurRad="50800" dist="25400" dir="2700000" algn="tl" rotWithShape="0">
                  <a:schemeClr val="bg1">
                    <a:alpha val="40000"/>
                  </a:schemeClr>
                </a:outerShdw>
              </a:effectLst>
              <a:uLnTx/>
              <a:uFillTx/>
              <a:latin typeface="+mj-lt"/>
              <a:ea typeface="+mj-ea"/>
              <a:cs typeface="+mj-cs"/>
            </a:endParaRPr>
          </a:p>
        </p:txBody>
      </p:sp>
      <p:sp>
        <p:nvSpPr>
          <p:cNvPr id="6" name="Content Placeholder 21"/>
          <p:cNvSpPr txBox="1">
            <a:spLocks/>
          </p:cNvSpPr>
          <p:nvPr/>
        </p:nvSpPr>
        <p:spPr>
          <a:xfrm>
            <a:off x="838200" y="2441575"/>
            <a:ext cx="7924800" cy="987425"/>
          </a:xfrm>
          <a:prstGeom prst="rect">
            <a:avLst/>
          </a:prstGeom>
        </p:spPr>
        <p:txBody>
          <a:bodyPr vert="horz" lIns="91440" tIns="45720" rIns="91440" bIns="45720" rtlCol="0">
            <a:noAutofit/>
          </a:bodyPr>
          <a:lstStyle/>
          <a:p>
            <a:pPr marL="342900" lvl="0" indent="-342900" defTabSz="914400">
              <a:spcBef>
                <a:spcPts val="2000"/>
              </a:spcBef>
              <a:defRPr/>
            </a:pPr>
            <a:r>
              <a:rPr lang="en-US" sz="2800" dirty="0">
                <a:solidFill>
                  <a:srgbClr val="FFFFFF"/>
                </a:solidFill>
                <a:effectLst>
                  <a:outerShdw blurRad="50800" dist="38100" dir="2700000" algn="tl" rotWithShape="0">
                    <a:srgbClr val="000000">
                      <a:alpha val="43000"/>
                    </a:srgbClr>
                  </a:outerShdw>
                </a:effectLst>
              </a:rPr>
              <a:t>2. </a:t>
            </a:r>
            <a:r>
              <a:rPr lang="en-US" sz="2800" dirty="0">
                <a:solidFill>
                  <a:srgbClr val="FFFFFF"/>
                </a:solidFill>
                <a:effectLst>
                  <a:outerShdw blurRad="50800" dist="38100" dir="2700000">
                    <a:srgbClr val="000000">
                      <a:alpha val="43000"/>
                    </a:srgbClr>
                  </a:outerShdw>
                </a:effectLst>
              </a:rPr>
              <a:t>The reaper’s success depends on the work of the </a:t>
            </a:r>
            <a:r>
              <a:rPr lang="en-US" sz="2800" dirty="0" err="1">
                <a:solidFill>
                  <a:srgbClr val="FFFFFF"/>
                </a:solidFill>
                <a:effectLst>
                  <a:outerShdw blurRad="50800" dist="38100" dir="2700000">
                    <a:srgbClr val="000000">
                      <a:alpha val="43000"/>
                    </a:srgbClr>
                  </a:outerShdw>
                </a:effectLst>
              </a:rPr>
              <a:t>sower</a:t>
            </a:r>
            <a:r>
              <a:rPr lang="en-US" sz="2800" dirty="0">
                <a:solidFill>
                  <a:srgbClr val="FFFFFF"/>
                </a:solidFill>
                <a:effectLst>
                  <a:outerShdw blurRad="50800" dist="38100" dir="2700000">
                    <a:srgbClr val="000000">
                      <a:alpha val="43000"/>
                    </a:srgbClr>
                  </a:outerShdw>
                </a:effectLst>
              </a:rPr>
              <a:t>. “I sent you to reap what you have not worked for.”</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7" name="Content Placeholder 21"/>
          <p:cNvSpPr txBox="1">
            <a:spLocks/>
          </p:cNvSpPr>
          <p:nvPr/>
        </p:nvSpPr>
        <p:spPr>
          <a:xfrm>
            <a:off x="838199" y="3733800"/>
            <a:ext cx="7924801" cy="987425"/>
          </a:xfrm>
          <a:prstGeom prst="rect">
            <a:avLst/>
          </a:prstGeom>
        </p:spPr>
        <p:txBody>
          <a:bodyPr vert="horz" lIns="91440" tIns="45720" rIns="91440" bIns="45720" rtlCol="0">
            <a:noAutofit/>
          </a:bodyPr>
          <a:lstStyle/>
          <a:p>
            <a:pPr marL="342900" lvl="0" indent="-342900" defTabSz="914400">
              <a:spcBef>
                <a:spcPts val="2000"/>
              </a:spcBef>
              <a:defRPr/>
            </a:pPr>
            <a:r>
              <a:rPr lang="en-US" sz="2800" dirty="0">
                <a:solidFill>
                  <a:srgbClr val="FFFFFF"/>
                </a:solidFill>
                <a:effectLst>
                  <a:outerShdw blurRad="50800" dist="38100" dir="2700000" algn="tl" rotWithShape="0">
                    <a:srgbClr val="000000">
                      <a:alpha val="43000"/>
                    </a:srgbClr>
                  </a:outerShdw>
                </a:effectLst>
              </a:rPr>
              <a:t>3. </a:t>
            </a:r>
            <a:r>
              <a:rPr lang="en-US" sz="2800" dirty="0">
                <a:solidFill>
                  <a:srgbClr val="FFFFFF"/>
                </a:solidFill>
                <a:effectLst>
                  <a:outerShdw blurRad="50800" dist="38100" dir="2700000">
                    <a:srgbClr val="000000">
                      <a:alpha val="43000"/>
                    </a:srgbClr>
                  </a:outerShdw>
                </a:effectLst>
              </a:rPr>
              <a:t>The </a:t>
            </a:r>
            <a:r>
              <a:rPr lang="en-US" sz="2800" dirty="0" err="1">
                <a:solidFill>
                  <a:srgbClr val="FFFFFF"/>
                </a:solidFill>
                <a:effectLst>
                  <a:outerShdw blurRad="50800" dist="38100" dir="2700000">
                    <a:srgbClr val="000000">
                      <a:alpha val="43000"/>
                    </a:srgbClr>
                  </a:outerShdw>
                </a:effectLst>
              </a:rPr>
              <a:t>sower</a:t>
            </a:r>
            <a:r>
              <a:rPr lang="en-US" sz="2800" dirty="0">
                <a:solidFill>
                  <a:srgbClr val="FFFFFF"/>
                </a:solidFill>
                <a:effectLst>
                  <a:outerShdw blurRad="50800" dist="38100" dir="2700000">
                    <a:srgbClr val="000000">
                      <a:alpha val="43000"/>
                    </a:srgbClr>
                  </a:outerShdw>
                </a:effectLst>
              </a:rPr>
              <a:t> has the harder job. “Others have done the hard work, and you have reaped the benefits of their labor.” It takes one day to harvest what has been nurtured for months.</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8" name="Content Placeholder 21"/>
          <p:cNvSpPr txBox="1">
            <a:spLocks/>
          </p:cNvSpPr>
          <p:nvPr/>
        </p:nvSpPr>
        <p:spPr>
          <a:xfrm>
            <a:off x="838200" y="5486400"/>
            <a:ext cx="7924800" cy="987425"/>
          </a:xfrm>
          <a:prstGeom prst="rect">
            <a:avLst/>
          </a:prstGeom>
        </p:spPr>
        <p:txBody>
          <a:bodyPr vert="horz" lIns="91440" tIns="45720" rIns="91440" bIns="45720" rtlCol="0">
            <a:noAutofit/>
          </a:bodyPr>
          <a:lstStyle/>
          <a:p>
            <a:pPr marL="342900" lvl="0" indent="-342900" defTabSz="914400">
              <a:spcBef>
                <a:spcPts val="2000"/>
              </a:spcBef>
              <a:defRPr/>
            </a:pPr>
            <a:r>
              <a:rPr lang="en-US" sz="2800" dirty="0">
                <a:solidFill>
                  <a:srgbClr val="FFFFFF"/>
                </a:solidFill>
                <a:effectLst>
                  <a:outerShdw blurRad="50800" dist="38100" dir="2700000" algn="tl" rotWithShape="0">
                    <a:srgbClr val="000000">
                      <a:alpha val="43000"/>
                    </a:srgbClr>
                  </a:outerShdw>
                </a:effectLst>
              </a:rPr>
              <a:t>4. </a:t>
            </a:r>
            <a:r>
              <a:rPr lang="en-US" sz="2800" dirty="0">
                <a:solidFill>
                  <a:srgbClr val="FFFFFF"/>
                </a:solidFill>
                <a:effectLst>
                  <a:outerShdw blurRad="50800" dist="38100" dir="2700000">
                    <a:srgbClr val="000000">
                      <a:alpha val="43000"/>
                    </a:srgbClr>
                  </a:outerShdw>
                </a:effectLst>
              </a:rPr>
              <a:t>The </a:t>
            </a:r>
            <a:r>
              <a:rPr lang="en-US" sz="2800" dirty="0" err="1">
                <a:solidFill>
                  <a:srgbClr val="FFFFFF"/>
                </a:solidFill>
                <a:effectLst>
                  <a:outerShdw blurRad="50800" dist="38100" dir="2700000">
                    <a:srgbClr val="000000">
                      <a:alpha val="43000"/>
                    </a:srgbClr>
                  </a:outerShdw>
                </a:effectLst>
              </a:rPr>
              <a:t>sower</a:t>
            </a:r>
            <a:r>
              <a:rPr lang="en-US" sz="2800" dirty="0">
                <a:solidFill>
                  <a:srgbClr val="FFFFFF"/>
                </a:solidFill>
                <a:effectLst>
                  <a:outerShdw blurRad="50800" dist="38100" dir="2700000">
                    <a:srgbClr val="000000">
                      <a:alpha val="43000"/>
                    </a:srgbClr>
                  </a:outerShdw>
                </a:effectLst>
              </a:rPr>
              <a:t> and reaper work as a team. “The </a:t>
            </a:r>
            <a:r>
              <a:rPr lang="en-US" sz="2800" dirty="0" err="1">
                <a:solidFill>
                  <a:srgbClr val="FFFFFF"/>
                </a:solidFill>
                <a:effectLst>
                  <a:outerShdw blurRad="50800" dist="38100" dir="2700000">
                    <a:srgbClr val="000000">
                      <a:alpha val="43000"/>
                    </a:srgbClr>
                  </a:outerShdw>
                </a:effectLst>
              </a:rPr>
              <a:t>sower</a:t>
            </a:r>
            <a:r>
              <a:rPr lang="en-US" sz="2800" dirty="0">
                <a:solidFill>
                  <a:srgbClr val="FFFFFF"/>
                </a:solidFill>
                <a:effectLst>
                  <a:outerShdw blurRad="50800" dist="38100" dir="2700000">
                    <a:srgbClr val="000000">
                      <a:alpha val="43000"/>
                    </a:srgbClr>
                  </a:outerShdw>
                </a:effectLst>
              </a:rPr>
              <a:t> and the reaper may be glad together.”</a:t>
            </a:r>
            <a:endParaRPr kumimoji="0" lang="en-US" sz="28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n-lt"/>
              <a:ea typeface="+mn-ea"/>
              <a:cs typeface="+mn-cs"/>
            </a:endParaRPr>
          </a:p>
        </p:txBody>
      </p:sp>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6"/>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4" grpId="0"/>
      <p:bldP spid="6" grpId="0"/>
      <p:bldP spid="7" grpId="0"/>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rot="16200000">
            <a:off x="3137647" y="-2604246"/>
            <a:ext cx="1497106" cy="6858000"/>
          </a:xfrm>
        </p:spPr>
        <p:txBody>
          <a:bodyPr/>
          <a:lstStyle/>
          <a:p>
            <a:r>
              <a:rPr lang="en-US" dirty="0">
                <a:solidFill>
                  <a:schemeClr val="accent1"/>
                </a:solidFill>
                <a:effectLst>
                  <a:outerShdw blurRad="50800" dist="38100" dir="2700000">
                    <a:srgbClr val="000000">
                      <a:alpha val="43000"/>
                    </a:srgbClr>
                  </a:outerShdw>
                </a:effectLst>
              </a:rPr>
              <a:t>The Law of the Harvest teaches us that:</a:t>
            </a:r>
          </a:p>
        </p:txBody>
      </p:sp>
      <p:sp>
        <p:nvSpPr>
          <p:cNvPr id="3" name="Vertical Text Placeholder 2"/>
          <p:cNvSpPr>
            <a:spLocks noGrp="1"/>
          </p:cNvSpPr>
          <p:nvPr>
            <p:ph type="body" orient="vert" idx="1"/>
          </p:nvPr>
        </p:nvSpPr>
        <p:spPr>
          <a:xfrm rot="16200000">
            <a:off x="3677444" y="-771525"/>
            <a:ext cx="838200" cy="6496050"/>
          </a:xfrm>
        </p:spPr>
        <p:txBody>
          <a:bodyPr>
            <a:normAutofit/>
          </a:bodyPr>
          <a:lstStyle/>
          <a:p>
            <a:pPr>
              <a:buFont typeface="Wingdings" charset="2"/>
              <a:buChar char="ü"/>
            </a:pPr>
            <a:r>
              <a:rPr lang="en-US" sz="3200" dirty="0"/>
              <a:t>You reap later than you plant.</a:t>
            </a:r>
          </a:p>
        </p:txBody>
      </p:sp>
      <p:sp>
        <p:nvSpPr>
          <p:cNvPr id="4" name="Vertical Text Placeholder 2"/>
          <p:cNvSpPr txBox="1">
            <a:spLocks/>
          </p:cNvSpPr>
          <p:nvPr/>
        </p:nvSpPr>
        <p:spPr>
          <a:xfrm rot="16200000">
            <a:off x="3876675" y="-85725"/>
            <a:ext cx="838200" cy="6953250"/>
          </a:xfrm>
          <a:prstGeom prst="rect">
            <a:avLst/>
          </a:prstGeom>
        </p:spPr>
        <p:txBody>
          <a:bodyPr vert="eaVert" lIns="91440" tIns="45720" rIns="91440" bIns="45720" rtlCol="0">
            <a:noAutofit/>
          </a:bodyPr>
          <a:lstStyle/>
          <a:p>
            <a:pPr marL="342900" marR="0" lvl="0" indent="-342900" algn="l" defTabSz="914400" rtl="0" eaLnBrk="1" fontAlgn="auto" latinLnBrk="0" hangingPunct="1">
              <a:lnSpc>
                <a:spcPct val="100000"/>
              </a:lnSpc>
              <a:spcBef>
                <a:spcPts val="2000"/>
              </a:spcBef>
              <a:spcAft>
                <a:spcPts val="0"/>
              </a:spcAft>
              <a:buClrTx/>
              <a:buSzTx/>
              <a:buFont typeface="Wingdings" charset="2"/>
              <a:buChar char="ü"/>
              <a:tabLst/>
              <a:defRPr/>
            </a:pP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If</a:t>
            </a:r>
            <a:r>
              <a:rPr kumimoji="0" lang="en-US" sz="3200" b="0" i="0" u="none" strike="noStrike" kern="1200" cap="none" spc="0" normalizeH="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you do not plant, you will not reap.</a:t>
            </a:r>
            <a:endPar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5" name="Vertical Text Placeholder 2"/>
          <p:cNvSpPr txBox="1">
            <a:spLocks/>
          </p:cNvSpPr>
          <p:nvPr/>
        </p:nvSpPr>
        <p:spPr>
          <a:xfrm rot="16200000">
            <a:off x="3648075" y="1362076"/>
            <a:ext cx="838200" cy="6496050"/>
          </a:xfrm>
          <a:prstGeom prst="rect">
            <a:avLst/>
          </a:prstGeom>
        </p:spPr>
        <p:txBody>
          <a:bodyPr vert="eaVert" lIns="91440" tIns="45720" rIns="91440" bIns="45720" rtlCol="0">
            <a:noAutofit/>
          </a:bodyPr>
          <a:lstStyle/>
          <a:p>
            <a:pPr marL="342900" marR="0" lvl="0" indent="-342900" algn="l" defTabSz="914400" rtl="0" eaLnBrk="1" fontAlgn="auto" latinLnBrk="0" hangingPunct="1">
              <a:lnSpc>
                <a:spcPct val="100000"/>
              </a:lnSpc>
              <a:spcBef>
                <a:spcPts val="2000"/>
              </a:spcBef>
              <a:spcAft>
                <a:spcPts val="0"/>
              </a:spcAft>
              <a:buClrTx/>
              <a:buSzTx/>
              <a:buFont typeface="Wingdings" charset="2"/>
              <a:buChar char="ü"/>
              <a:tabLst/>
              <a:defRPr/>
            </a:pP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You reap in proportion to what you have planted. (Read 2</a:t>
            </a:r>
            <a:r>
              <a:rPr kumimoji="0" lang="en-US" sz="3200" b="0" i="0" u="none" strike="noStrike" kern="1200" cap="none" spc="0" normalizeH="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Corinthians 9:6-8)</a:t>
            </a:r>
            <a:endPar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grpSp>
        <p:nvGrpSpPr>
          <p:cNvPr id="11" name="Group 10"/>
          <p:cNvGrpSpPr/>
          <p:nvPr/>
        </p:nvGrpSpPr>
        <p:grpSpPr>
          <a:xfrm>
            <a:off x="457200" y="1600200"/>
            <a:ext cx="6858000" cy="457200"/>
            <a:chOff x="457200" y="1600200"/>
            <a:chExt cx="6858000" cy="457200"/>
          </a:xfrm>
        </p:grpSpPr>
        <p:cxnSp>
          <p:nvCxnSpPr>
            <p:cNvPr id="6" name="Straight Connector 5"/>
            <p:cNvCxnSpPr/>
            <p:nvPr/>
          </p:nvCxnSpPr>
          <p:spPr>
            <a:xfrm>
              <a:off x="457200" y="1827212"/>
              <a:ext cx="6858000" cy="1588"/>
            </a:xfrm>
            <a:prstGeom prst="line">
              <a:avLst/>
            </a:prstGeom>
            <a:ln w="28575" cmpd="sng">
              <a:solidFill>
                <a:srgbClr val="000000">
                  <a:alpha val="27000"/>
                </a:srgbClr>
              </a:solidFill>
              <a:headEnd type="none"/>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3467100" y="1600200"/>
              <a:ext cx="533400" cy="381000"/>
            </a:xfrm>
            <a:prstGeom prst="line">
              <a:avLst/>
            </a:prstGeom>
            <a:ln>
              <a:solidFill>
                <a:srgbClr val="000000">
                  <a:alpha val="27000"/>
                </a:srgbClr>
              </a:solidFill>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8" name="Straight Connector 7"/>
            <p:cNvCxnSpPr/>
            <p:nvPr/>
          </p:nvCxnSpPr>
          <p:spPr>
            <a:xfrm flipV="1">
              <a:off x="3695700" y="1676400"/>
              <a:ext cx="533400" cy="381000"/>
            </a:xfrm>
            <a:prstGeom prst="line">
              <a:avLst/>
            </a:prstGeom>
            <a:ln>
              <a:solidFill>
                <a:srgbClr val="000000">
                  <a:alpha val="27000"/>
                </a:srgbClr>
              </a:solidFill>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11"/>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4"/>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4" grpId="0"/>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536575"/>
            <a:ext cx="7239000" cy="987425"/>
          </a:xfrm>
        </p:spPr>
        <p:txBody>
          <a:bodyPr>
            <a:noAutofit/>
          </a:bodyPr>
          <a:lstStyle/>
          <a:p>
            <a:pPr algn="ctr">
              <a:buNone/>
            </a:pPr>
            <a:r>
              <a:rPr lang="en-US" sz="4000" dirty="0"/>
              <a:t>“Consider carefully what you hear," he continued. "With the measure you use, it will be measured to you-and even more. Whoever has will be given more; whoever does not have, even what he has will be taken from him" (Mark 4:24-25 NIV).</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762000"/>
            <a:ext cx="4038600" cy="1631950"/>
          </a:xfrm>
        </p:spPr>
        <p:txBody>
          <a:bodyPr/>
          <a:lstStyle/>
          <a:p>
            <a:r>
              <a:rPr lang="en-US" sz="4000" dirty="0"/>
              <a:t>You always reap more than you plant.</a:t>
            </a:r>
          </a:p>
        </p:txBody>
      </p:sp>
      <p:sp>
        <p:nvSpPr>
          <p:cNvPr id="4" name="Text Placeholder 3"/>
          <p:cNvSpPr>
            <a:spLocks noGrp="1"/>
          </p:cNvSpPr>
          <p:nvPr>
            <p:ph type="body" sz="half" idx="2"/>
          </p:nvPr>
        </p:nvSpPr>
        <p:spPr>
          <a:xfrm>
            <a:off x="608946" y="2743200"/>
            <a:ext cx="3250360" cy="3402012"/>
          </a:xfrm>
        </p:spPr>
        <p:txBody>
          <a:bodyPr/>
          <a:lstStyle/>
          <a:p>
            <a:r>
              <a:rPr lang="en-US" sz="2800" dirty="0"/>
              <a:t>Someone has said, “Any fool can count the seeds in one apple, but only God can count the apples in one seed.”</a:t>
            </a:r>
          </a:p>
        </p:txBody>
      </p:sp>
      <p:grpSp>
        <p:nvGrpSpPr>
          <p:cNvPr id="22" name="Group 21"/>
          <p:cNvGrpSpPr/>
          <p:nvPr/>
        </p:nvGrpSpPr>
        <p:grpSpPr>
          <a:xfrm>
            <a:off x="608946" y="2362200"/>
            <a:ext cx="3250360" cy="457200"/>
            <a:chOff x="608946" y="2362200"/>
            <a:chExt cx="3250360" cy="457200"/>
          </a:xfrm>
        </p:grpSpPr>
        <p:cxnSp>
          <p:nvCxnSpPr>
            <p:cNvPr id="5" name="Straight Connector 4"/>
            <p:cNvCxnSpPr/>
            <p:nvPr/>
          </p:nvCxnSpPr>
          <p:spPr>
            <a:xfrm>
              <a:off x="608946" y="2590800"/>
              <a:ext cx="3250360" cy="1588"/>
            </a:xfrm>
            <a:prstGeom prst="line">
              <a:avLst/>
            </a:prstGeom>
            <a:ln w="28575" cmpd="sng">
              <a:solidFill>
                <a:srgbClr val="2C613E">
                  <a:alpha val="27000"/>
                </a:srgbClr>
              </a:solidFill>
              <a:headEnd type="none"/>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6" name="Straight Connector 5"/>
            <p:cNvCxnSpPr/>
            <p:nvPr/>
          </p:nvCxnSpPr>
          <p:spPr>
            <a:xfrm flipV="1">
              <a:off x="1828800" y="2362200"/>
              <a:ext cx="533400" cy="381000"/>
            </a:xfrm>
            <a:prstGeom prst="line">
              <a:avLst/>
            </a:prstGeom>
            <a:ln>
              <a:solidFill>
                <a:srgbClr val="2C613E">
                  <a:alpha val="27000"/>
                </a:srgbClr>
              </a:solidFill>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cxnSp>
          <p:nvCxnSpPr>
            <p:cNvPr id="7" name="Straight Connector 6"/>
            <p:cNvCxnSpPr/>
            <p:nvPr/>
          </p:nvCxnSpPr>
          <p:spPr>
            <a:xfrm flipV="1">
              <a:off x="2057400" y="2438400"/>
              <a:ext cx="533400" cy="381000"/>
            </a:xfrm>
            <a:prstGeom prst="line">
              <a:avLst/>
            </a:prstGeom>
            <a:ln>
              <a:solidFill>
                <a:srgbClr val="2C613E">
                  <a:alpha val="27000"/>
                </a:srgbClr>
              </a:solidFill>
            </a:ln>
            <a:effectLst>
              <a:outerShdw blurRad="50800" dist="38100" dir="2700000">
                <a:srgbClr val="000000">
                  <a:alpha val="43000"/>
                </a:srgbClr>
              </a:outerShdw>
            </a:effectLst>
          </p:spPr>
          <p:style>
            <a:lnRef idx="2">
              <a:schemeClr val="accent1"/>
            </a:lnRef>
            <a:fillRef idx="0">
              <a:schemeClr val="accent1"/>
            </a:fillRef>
            <a:effectRef idx="1">
              <a:schemeClr val="accent1"/>
            </a:effectRef>
            <a:fontRef idx="minor">
              <a:schemeClr val="tx1"/>
            </a:fontRef>
          </p:style>
        </p:cxnSp>
      </p:grpSp>
      <p:pic>
        <p:nvPicPr>
          <p:cNvPr id="19" name="Content Placeholder 18" descr="apple_seed.jpg"/>
          <p:cNvPicPr>
            <a:picLocks noGrp="1" noChangeAspect="1"/>
          </p:cNvPicPr>
          <p:nvPr>
            <p:ph idx="1"/>
          </p:nvPr>
        </p:nvPicPr>
        <p:blipFill>
          <a:blip r:embed="rId2"/>
          <a:stretch>
            <a:fillRect/>
          </a:stretch>
        </p:blipFill>
        <p:spPr>
          <a:xfrm>
            <a:off x="4410924" y="1371600"/>
            <a:ext cx="4430232" cy="3810000"/>
          </a:xfrm>
        </p:spPr>
      </p:pic>
      <p:sp>
        <p:nvSpPr>
          <p:cNvPr id="20" name="TextBox 1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21" name="TextBox 20"/>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20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1066800"/>
            <a:ext cx="7239000" cy="987425"/>
          </a:xfrm>
        </p:spPr>
        <p:txBody>
          <a:bodyPr>
            <a:noAutofit/>
          </a:bodyPr>
          <a:lstStyle/>
          <a:p>
            <a:pPr algn="ctr">
              <a:buNone/>
            </a:pPr>
            <a:r>
              <a:rPr lang="en-US" sz="4800" dirty="0"/>
              <a:t>“Be not deceived; God is not mocked: for whatsoever a man </a:t>
            </a:r>
            <a:r>
              <a:rPr lang="en-US" sz="4800" dirty="0" err="1"/>
              <a:t>soweth</a:t>
            </a:r>
            <a:r>
              <a:rPr lang="en-US" sz="4800" dirty="0"/>
              <a:t>, that shall he also reap”</a:t>
            </a:r>
          </a:p>
          <a:p>
            <a:pPr algn="ctr">
              <a:buNone/>
            </a:pPr>
            <a:r>
              <a:rPr lang="en-US" sz="4800" dirty="0"/>
              <a:t>(Galatians 6:7). </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76200"/>
            <a:ext cx="7467600" cy="646331"/>
          </a:xfrm>
          <a:prstGeom prst="rect">
            <a:avLst/>
          </a:prstGeom>
          <a:noFill/>
          <a:effectLst>
            <a:outerShdw blurRad="50800" dist="38100" dir="2700000">
              <a:srgbClr val="000000">
                <a:alpha val="43000"/>
              </a:srgbClr>
            </a:outerShdw>
          </a:effectLst>
        </p:spPr>
        <p:txBody>
          <a:bodyPr wrap="square" rtlCol="0">
            <a:spAutoFit/>
          </a:bodyPr>
          <a:lstStyle/>
          <a:p>
            <a:pPr algn="ctr"/>
            <a:r>
              <a:rPr lang="en-US" sz="3600" dirty="0"/>
              <a:t>One small kernel of corn is planted.</a:t>
            </a:r>
            <a:endParaRPr lang="en-US" sz="3600" dirty="0">
              <a:effectLst>
                <a:outerShdw blurRad="50800" dist="38100" dir="2700000">
                  <a:srgbClr val="000000">
                    <a:alpha val="43000"/>
                  </a:srgbClr>
                </a:outerShdw>
              </a:effectLst>
            </a:endParaRPr>
          </a:p>
        </p:txBody>
      </p:sp>
      <p:grpSp>
        <p:nvGrpSpPr>
          <p:cNvPr id="17" name="Group 16"/>
          <p:cNvGrpSpPr/>
          <p:nvPr/>
        </p:nvGrpSpPr>
        <p:grpSpPr>
          <a:xfrm>
            <a:off x="457200" y="3962400"/>
            <a:ext cx="8229600" cy="457200"/>
            <a:chOff x="457200" y="3962400"/>
            <a:chExt cx="8229600" cy="457200"/>
          </a:xfrm>
        </p:grpSpPr>
        <p:cxnSp>
          <p:nvCxnSpPr>
            <p:cNvPr id="9" name="Straight Connector 8"/>
            <p:cNvCxnSpPr/>
            <p:nvPr/>
          </p:nvCxnSpPr>
          <p:spPr>
            <a:xfrm>
              <a:off x="457200" y="41894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67200" y="39624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495800" y="40386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8" name="TextBox 7"/>
          <p:cNvSpPr txBox="1"/>
          <p:nvPr/>
        </p:nvSpPr>
        <p:spPr>
          <a:xfrm>
            <a:off x="838200" y="609600"/>
            <a:ext cx="7467600" cy="1200329"/>
          </a:xfrm>
          <a:prstGeom prst="rect">
            <a:avLst/>
          </a:prstGeom>
          <a:noFill/>
          <a:effectLst>
            <a:outerShdw blurRad="50800" dist="38100" dir="2700000">
              <a:srgbClr val="000000">
                <a:alpha val="43000"/>
              </a:srgbClr>
            </a:outerShdw>
          </a:effectLst>
        </p:spPr>
        <p:txBody>
          <a:bodyPr wrap="square" rtlCol="0">
            <a:spAutoFit/>
          </a:bodyPr>
          <a:lstStyle/>
          <a:p>
            <a:pPr algn="ctr"/>
            <a:r>
              <a:rPr lang="en-US" sz="3600" dirty="0"/>
              <a:t>It produces two stalks, and each one has two ears of corn.</a:t>
            </a:r>
            <a:endParaRPr lang="en-US" sz="3600" dirty="0">
              <a:effectLst>
                <a:outerShdw blurRad="50800" dist="38100" dir="2700000">
                  <a:srgbClr val="000000">
                    <a:alpha val="43000"/>
                  </a:srgbClr>
                </a:outerShdw>
              </a:effectLst>
            </a:endParaRPr>
          </a:p>
        </p:txBody>
      </p:sp>
      <p:sp>
        <p:nvSpPr>
          <p:cNvPr id="12" name="TextBox 11"/>
          <p:cNvSpPr txBox="1"/>
          <p:nvPr/>
        </p:nvSpPr>
        <p:spPr>
          <a:xfrm>
            <a:off x="838200" y="1676400"/>
            <a:ext cx="7467600" cy="1200329"/>
          </a:xfrm>
          <a:prstGeom prst="rect">
            <a:avLst/>
          </a:prstGeom>
          <a:noFill/>
          <a:effectLst>
            <a:outerShdw blurRad="50800" dist="38100" dir="2700000">
              <a:srgbClr val="000000">
                <a:alpha val="43000"/>
              </a:srgbClr>
            </a:outerShdw>
          </a:effectLst>
        </p:spPr>
        <p:txBody>
          <a:bodyPr wrap="square" rtlCol="0">
            <a:spAutoFit/>
          </a:bodyPr>
          <a:lstStyle/>
          <a:p>
            <a:pPr algn="ctr"/>
            <a:r>
              <a:rPr lang="en-US" sz="3600" dirty="0"/>
              <a:t>Each ear contains over seven hundred kernels of corn.</a:t>
            </a:r>
            <a:endParaRPr lang="en-US" sz="3600" dirty="0">
              <a:effectLst>
                <a:outerShdw blurRad="50800" dist="38100" dir="2700000">
                  <a:srgbClr val="000000">
                    <a:alpha val="43000"/>
                  </a:srgbClr>
                </a:outerShdw>
              </a:effectLst>
            </a:endParaRPr>
          </a:p>
        </p:txBody>
      </p:sp>
      <p:sp>
        <p:nvSpPr>
          <p:cNvPr id="13" name="TextBox 12"/>
          <p:cNvSpPr txBox="1"/>
          <p:nvPr/>
        </p:nvSpPr>
        <p:spPr>
          <a:xfrm>
            <a:off x="838200" y="2762071"/>
            <a:ext cx="7467600" cy="1200329"/>
          </a:xfrm>
          <a:prstGeom prst="rect">
            <a:avLst/>
          </a:prstGeom>
          <a:noFill/>
          <a:effectLst>
            <a:outerShdw blurRad="50800" dist="38100" dir="2700000">
              <a:srgbClr val="000000">
                <a:alpha val="43000"/>
              </a:srgbClr>
            </a:outerShdw>
          </a:effectLst>
        </p:spPr>
        <p:txBody>
          <a:bodyPr wrap="square" rtlCol="0">
            <a:spAutoFit/>
          </a:bodyPr>
          <a:lstStyle/>
          <a:p>
            <a:pPr algn="ctr"/>
            <a:r>
              <a:rPr lang="en-US" sz="3600" dirty="0"/>
              <a:t>From one small seed 2,800 more kernels are produced.</a:t>
            </a:r>
            <a:endParaRPr lang="en-US" sz="3600" dirty="0">
              <a:effectLst>
                <a:outerShdw blurRad="50800" dist="38100" dir="2700000">
                  <a:srgbClr val="000000">
                    <a:alpha val="43000"/>
                  </a:srgbClr>
                </a:outerShdw>
              </a:effectLst>
            </a:endParaRPr>
          </a:p>
        </p:txBody>
      </p:sp>
      <p:sp>
        <p:nvSpPr>
          <p:cNvPr id="14" name="TextBox 13"/>
          <p:cNvSpPr txBox="1"/>
          <p:nvPr/>
        </p:nvSpPr>
        <p:spPr>
          <a:xfrm>
            <a:off x="838200" y="4321076"/>
            <a:ext cx="7467600" cy="2308324"/>
          </a:xfrm>
          <a:prstGeom prst="rect">
            <a:avLst/>
          </a:prstGeom>
          <a:noFill/>
          <a:effectLst>
            <a:outerShdw blurRad="50800" dist="38100" dir="2700000">
              <a:srgbClr val="000000">
                <a:alpha val="43000"/>
              </a:srgbClr>
            </a:outerShdw>
          </a:effectLst>
        </p:spPr>
        <p:txBody>
          <a:bodyPr wrap="square" rtlCol="0">
            <a:spAutoFit/>
          </a:bodyPr>
          <a:lstStyle/>
          <a:p>
            <a:pPr algn="ctr"/>
            <a:r>
              <a:rPr lang="en-US" sz="3600" dirty="0">
                <a:solidFill>
                  <a:srgbClr val="FFFFFF"/>
                </a:solidFill>
              </a:rPr>
              <a:t>Farmers value their seed, knowing that the seeds sown today will determine the harvest reaped tomorrow.</a:t>
            </a:r>
            <a:endParaRPr lang="en-US" sz="3600" dirty="0">
              <a:solidFill>
                <a:srgbClr val="FFFFFF"/>
              </a:solidFill>
              <a:effectLst>
                <a:outerShdw blurRad="50800" dist="38100" dir="2700000">
                  <a:srgbClr val="000000">
                    <a:alpha val="43000"/>
                  </a:srgbClr>
                </a:outerShdw>
              </a:effectLst>
            </a:endParaRPr>
          </a:p>
        </p:txBody>
      </p:sp>
      <p:sp>
        <p:nvSpPr>
          <p:cNvPr id="15" name="TextBox 14"/>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6" name="TextBox 15"/>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fade">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
                                        </p:tgtEl>
                                        <p:attrNameLst>
                                          <p:attrName>style.visibility</p:attrName>
                                        </p:attrNameLst>
                                      </p:cBhvr>
                                      <p:to>
                                        <p:strVal val="visible"/>
                                      </p:to>
                                    </p:set>
                                    <p:animEffect transition="in" filter="fade">
                                      <p:cBhvr>
                                        <p:cTn id="17" dur="2000"/>
                                        <p:tgtEl>
                                          <p:spTgt spid="12"/>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2000"/>
                                        <p:tgtEl>
                                          <p:spTgt spid="13"/>
                                        </p:tgtEl>
                                      </p:cBhvr>
                                    </p:animEffec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8" grpId="0"/>
      <p:bldP spid="12" grpId="0"/>
      <p:bldP spid="13" grpId="0"/>
      <p:bldP spid="14"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76200"/>
            <a:ext cx="7467600" cy="1754327"/>
          </a:xfrm>
          <a:prstGeom prst="rect">
            <a:avLst/>
          </a:prstGeom>
          <a:noFill/>
          <a:effectLst>
            <a:outerShdw blurRad="50800" dist="38100" dir="2700000">
              <a:srgbClr val="000000">
                <a:alpha val="43000"/>
              </a:srgbClr>
            </a:outerShdw>
          </a:effectLst>
        </p:spPr>
        <p:txBody>
          <a:bodyPr wrap="square" rtlCol="0">
            <a:spAutoFit/>
          </a:bodyPr>
          <a:lstStyle/>
          <a:p>
            <a:pPr algn="ctr"/>
            <a:r>
              <a:rPr lang="en-US" sz="3600" dirty="0">
                <a:effectLst>
                  <a:outerShdw blurRad="50800" dist="38100" dir="2700000">
                    <a:srgbClr val="000000">
                      <a:alpha val="43000"/>
                    </a:srgbClr>
                  </a:outerShdw>
                </a:effectLst>
              </a:rPr>
              <a:t>If seeds are carefully and prayerfully planted, God will cause them to produce.</a:t>
            </a:r>
          </a:p>
        </p:txBody>
      </p:sp>
      <p:grpSp>
        <p:nvGrpSpPr>
          <p:cNvPr id="17" name="Group 16"/>
          <p:cNvGrpSpPr/>
          <p:nvPr/>
        </p:nvGrpSpPr>
        <p:grpSpPr>
          <a:xfrm>
            <a:off x="457200" y="1752600"/>
            <a:ext cx="8229600" cy="457200"/>
            <a:chOff x="457200" y="1752600"/>
            <a:chExt cx="8229600" cy="457200"/>
          </a:xfrm>
        </p:grpSpPr>
        <p:cxnSp>
          <p:nvCxnSpPr>
            <p:cNvPr id="9" name="Straight Connector 8"/>
            <p:cNvCxnSpPr/>
            <p:nvPr/>
          </p:nvCxnSpPr>
          <p:spPr>
            <a:xfrm>
              <a:off x="457200" y="19796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67200" y="17526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495800" y="18288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14" name="TextBox 13"/>
          <p:cNvSpPr txBox="1"/>
          <p:nvPr/>
        </p:nvSpPr>
        <p:spPr>
          <a:xfrm>
            <a:off x="838200" y="2057400"/>
            <a:ext cx="7467600" cy="4524316"/>
          </a:xfrm>
          <a:prstGeom prst="rect">
            <a:avLst/>
          </a:prstGeom>
          <a:noFill/>
          <a:effectLst>
            <a:outerShdw blurRad="50800" dist="38100" dir="2700000">
              <a:srgbClr val="000000">
                <a:alpha val="43000"/>
              </a:srgbClr>
            </a:outerShdw>
          </a:effectLst>
        </p:spPr>
        <p:txBody>
          <a:bodyPr wrap="square" rtlCol="0">
            <a:spAutoFit/>
          </a:bodyPr>
          <a:lstStyle/>
          <a:p>
            <a:pPr algn="ctr"/>
            <a:r>
              <a:rPr lang="en-US" sz="3600" dirty="0">
                <a:solidFill>
                  <a:srgbClr val="FFFFFF"/>
                </a:solidFill>
                <a:effectLst>
                  <a:outerShdw blurRad="50800" dist="38100" dir="2700000">
                    <a:srgbClr val="000000">
                      <a:alpha val="43000"/>
                    </a:srgbClr>
                  </a:outerShdw>
                </a:effectLst>
              </a:rPr>
              <a:t>A farmer evaluates everything he does to see if the activity contributes to the harvest. Harvest is that amazing season when farmers gather the fruits of their effort. It is always harvest time for the church. The world is a field, ready to be harvested (John 4:35).</a:t>
            </a:r>
          </a:p>
        </p:txBody>
      </p:sp>
      <p:sp>
        <p:nvSpPr>
          <p:cNvPr id="15" name="TextBox 14"/>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6" name="TextBox 15"/>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animEffect transition="in" filter="fade">
                                      <p:cBhvr>
                                        <p:cTn id="15"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4"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The Law of the Harvest</a:t>
            </a:r>
          </a:p>
        </p:txBody>
      </p:sp>
      <p:sp>
        <p:nvSpPr>
          <p:cNvPr id="8" name="Content Placeholder 21"/>
          <p:cNvSpPr txBox="1">
            <a:spLocks/>
          </p:cNvSpPr>
          <p:nvPr/>
        </p:nvSpPr>
        <p:spPr>
          <a:xfrm>
            <a:off x="685800" y="2136775"/>
            <a:ext cx="4114800" cy="987425"/>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lang="en-US" sz="3600" dirty="0">
                <a:solidFill>
                  <a:schemeClr val="bg1"/>
                </a:solidFill>
                <a:effectLst>
                  <a:outerShdw blurRad="63500" dist="50800" dir="2700000" algn="tl" rotWithShape="0">
                    <a:prstClr val="black">
                      <a:alpha val="50000"/>
                    </a:prstClr>
                  </a:outerShdw>
                </a:effectLst>
              </a:rPr>
              <a:t>God promised that what we sow, we shall reap.</a:t>
            </a:r>
            <a:endParaRPr kumimoji="0" lang="en-US" sz="36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9" name="Content Placeholder 21"/>
          <p:cNvSpPr txBox="1">
            <a:spLocks/>
          </p:cNvSpPr>
          <p:nvPr/>
        </p:nvSpPr>
        <p:spPr>
          <a:xfrm>
            <a:off x="685800" y="3962400"/>
            <a:ext cx="4114800" cy="987425"/>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lang="en-US" sz="3600" dirty="0">
                <a:solidFill>
                  <a:schemeClr val="bg1"/>
                </a:solidFill>
                <a:effectLst>
                  <a:outerShdw blurRad="63500" dist="50800" dir="2700000" algn="tl" rotWithShape="0">
                    <a:prstClr val="black">
                      <a:alpha val="50000"/>
                    </a:prstClr>
                  </a:outerShdw>
                </a:effectLst>
              </a:rPr>
              <a:t>We cannot reap a harvest if we are not involved in sowing the seed.</a:t>
            </a:r>
            <a:endParaRPr kumimoji="0" lang="en-US" sz="36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grpSp>
        <p:nvGrpSpPr>
          <p:cNvPr id="12" name="Group 11"/>
          <p:cNvGrpSpPr/>
          <p:nvPr/>
        </p:nvGrpSpPr>
        <p:grpSpPr>
          <a:xfrm>
            <a:off x="4724400" y="3352800"/>
            <a:ext cx="4114800" cy="1371600"/>
            <a:chOff x="4724400" y="3352800"/>
            <a:chExt cx="4114800" cy="1371600"/>
          </a:xfrm>
        </p:grpSpPr>
        <p:sp>
          <p:nvSpPr>
            <p:cNvPr id="11" name="Rectangle 10"/>
            <p:cNvSpPr/>
            <p:nvPr/>
          </p:nvSpPr>
          <p:spPr>
            <a:xfrm>
              <a:off x="4800600" y="3352800"/>
              <a:ext cx="4038600" cy="1371600"/>
            </a:xfrm>
            <a:prstGeom prst="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
          <p:nvSpPr>
            <p:cNvPr id="10" name="Content Placeholder 21"/>
            <p:cNvSpPr txBox="1">
              <a:spLocks/>
            </p:cNvSpPr>
            <p:nvPr/>
          </p:nvSpPr>
          <p:spPr>
            <a:xfrm>
              <a:off x="4724400" y="3352800"/>
              <a:ext cx="4114800" cy="987425"/>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lang="en-US" sz="4000" dirty="0">
                  <a:solidFill>
                    <a:schemeClr val="accent1"/>
                  </a:solidFill>
                  <a:effectLst>
                    <a:outerShdw blurRad="63500" dist="50800" dir="2700000" algn="tl" rotWithShape="0">
                      <a:prstClr val="black">
                        <a:alpha val="50000"/>
                      </a:prstClr>
                    </a:outerShdw>
                  </a:effectLst>
                  <a:latin typeface="Helvetica"/>
                  <a:cs typeface="Helvetica"/>
                </a:rPr>
                <a:t>What you sow is what you get!</a:t>
              </a:r>
              <a:endParaRPr kumimoji="0" lang="en-US" sz="4000" b="0" i="0" u="none" strike="noStrike" kern="1200" cap="none" spc="0" normalizeH="0" baseline="0" noProof="0" dirty="0">
                <a:ln>
                  <a:noFill/>
                </a:ln>
                <a:solidFill>
                  <a:schemeClr val="accent1"/>
                </a:solidFill>
                <a:effectLst>
                  <a:outerShdw blurRad="63500" dist="50800" dir="2700000" algn="tl" rotWithShape="0">
                    <a:prstClr val="black">
                      <a:alpha val="50000"/>
                    </a:prstClr>
                  </a:outerShdw>
                </a:effectLst>
                <a:uLnTx/>
                <a:uFillTx/>
                <a:latin typeface="Helvetica"/>
                <a:ea typeface="+mn-ea"/>
                <a:cs typeface="Helvetica"/>
              </a:endParaRPr>
            </a:p>
          </p:txBody>
        </p:sp>
      </p:grpSp>
      <p:sp>
        <p:nvSpPr>
          <p:cNvPr id="13" name="TextBox 1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4" name="TextBox 13"/>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5105400" y="4114800"/>
            <a:ext cx="3429000" cy="987425"/>
          </a:xfrm>
        </p:spPr>
        <p:txBody>
          <a:bodyPr>
            <a:noAutofit/>
          </a:bodyPr>
          <a:lstStyle/>
          <a:p>
            <a:pPr algn="ctr">
              <a:buNone/>
            </a:pPr>
            <a:r>
              <a:rPr lang="en-US" sz="2800" dirty="0">
                <a:solidFill>
                  <a:schemeClr val="tx1"/>
                </a:solidFill>
                <a:latin typeface="Helvetica"/>
                <a:cs typeface="Helvetica"/>
              </a:rPr>
              <a:t>- Robert Louis Stevenson</a:t>
            </a:r>
          </a:p>
        </p:txBody>
      </p:sp>
      <p:grpSp>
        <p:nvGrpSpPr>
          <p:cNvPr id="19" name="Group 18"/>
          <p:cNvGrpSpPr/>
          <p:nvPr/>
        </p:nvGrpSpPr>
        <p:grpSpPr>
          <a:xfrm>
            <a:off x="304800" y="1219200"/>
            <a:ext cx="8229600" cy="3048000"/>
            <a:chOff x="304800" y="1219200"/>
            <a:chExt cx="8229600" cy="3048000"/>
          </a:xfrm>
        </p:grpSpPr>
        <p:grpSp>
          <p:nvGrpSpPr>
            <p:cNvPr id="18" name="Group 17"/>
            <p:cNvGrpSpPr/>
            <p:nvPr/>
          </p:nvGrpSpPr>
          <p:grpSpPr>
            <a:xfrm>
              <a:off x="304800" y="1219200"/>
              <a:ext cx="8229600" cy="2209800"/>
              <a:chOff x="304800" y="1219200"/>
              <a:chExt cx="8229600" cy="2209800"/>
            </a:xfrm>
          </p:grpSpPr>
          <p:sp>
            <p:nvSpPr>
              <p:cNvPr id="7" name="Content Placeholder 21"/>
              <p:cNvSpPr txBox="1">
                <a:spLocks/>
              </p:cNvSpPr>
              <p:nvPr/>
            </p:nvSpPr>
            <p:spPr>
              <a:xfrm rot="16200000">
                <a:off x="4189410" y="-1674813"/>
                <a:ext cx="841376" cy="7848604"/>
              </a:xfrm>
              <a:prstGeom prst="rect">
                <a:avLst/>
              </a:prstGeom>
            </p:spPr>
            <p:txBody>
              <a:bodyPr vert="eaVert"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4400" b="0" i="0" u="none" strike="noStrike" kern="1200" cap="none" spc="0" normalizeH="0" baseline="0" noProof="0" dirty="0">
                    <a:ln>
                      <a:noFill/>
                    </a:ln>
                    <a:solidFill>
                      <a:schemeClr val="accent1"/>
                    </a:solidFill>
                    <a:effectLst>
                      <a:outerShdw blurRad="63500" dist="50800" dir="2700000" algn="tl" rotWithShape="0">
                        <a:prstClr val="black">
                          <a:alpha val="50000"/>
                        </a:prstClr>
                      </a:outerShdw>
                    </a:effectLst>
                    <a:uLnTx/>
                    <a:uFillTx/>
                    <a:ea typeface="+mn-ea"/>
                    <a:cs typeface="Helvetica"/>
                  </a:rPr>
                  <a:t>“Don’t judge each day by the harvest you reap but by the seeds you plant.”</a:t>
                </a:r>
              </a:p>
            </p:txBody>
          </p:sp>
          <p:sp>
            <p:nvSpPr>
              <p:cNvPr id="14" name="Text Placeholder 3"/>
              <p:cNvSpPr txBox="1">
                <a:spLocks/>
              </p:cNvSpPr>
              <p:nvPr/>
            </p:nvSpPr>
            <p:spPr>
              <a:xfrm>
                <a:off x="304800" y="12192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grpSp>
        <p:sp>
          <p:nvSpPr>
            <p:cNvPr id="15" name="Text Placeholder 3"/>
            <p:cNvSpPr txBox="1">
              <a:spLocks/>
            </p:cNvSpPr>
            <p:nvPr/>
          </p:nvSpPr>
          <p:spPr>
            <a:xfrm rot="10800000">
              <a:off x="7142669" y="2057400"/>
              <a:ext cx="858331"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grpSp>
      <p:sp>
        <p:nvSpPr>
          <p:cNvPr id="8" name="TextBox 7"/>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9" name="TextBox 8"/>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2000"/>
                                        <p:tgtEl>
                                          <p:spTgt spid="1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838200" y="536575"/>
            <a:ext cx="7239000" cy="987425"/>
          </a:xfrm>
        </p:spPr>
        <p:txBody>
          <a:bodyPr>
            <a:noAutofit/>
          </a:bodyPr>
          <a:lstStyle/>
          <a:p>
            <a:pPr algn="ctr">
              <a:buNone/>
            </a:pPr>
            <a:r>
              <a:rPr lang="en-US" sz="3600" dirty="0"/>
              <a:t>“He that </a:t>
            </a:r>
            <a:r>
              <a:rPr lang="en-US" sz="3600" dirty="0" err="1"/>
              <a:t>observeth</a:t>
            </a:r>
            <a:r>
              <a:rPr lang="en-US" sz="3600" dirty="0"/>
              <a:t> the wind shall not sow; and he that </a:t>
            </a:r>
            <a:r>
              <a:rPr lang="en-US" sz="3600" dirty="0" err="1"/>
              <a:t>regardeth</a:t>
            </a:r>
            <a:r>
              <a:rPr lang="en-US" sz="3600" dirty="0"/>
              <a:t> the clouds shall not reap. In the morning sow thy seed, and in the evening withhold not </a:t>
            </a:r>
            <a:r>
              <a:rPr lang="en-US" sz="3600" dirty="0" err="1"/>
              <a:t>thine</a:t>
            </a:r>
            <a:r>
              <a:rPr lang="en-US" sz="3600" dirty="0"/>
              <a:t> hand: for thou </a:t>
            </a:r>
            <a:r>
              <a:rPr lang="en-US" sz="3600" dirty="0" err="1"/>
              <a:t>knowest</a:t>
            </a:r>
            <a:r>
              <a:rPr lang="en-US" sz="3600" dirty="0"/>
              <a:t> not whether shall prosper, either this or that, or whether they both shall be alike good”</a:t>
            </a:r>
            <a:endParaRPr lang="en-US" sz="5400" dirty="0"/>
          </a:p>
          <a:p>
            <a:pPr algn="ctr">
              <a:buNone/>
            </a:pPr>
            <a:r>
              <a:rPr lang="en-US" sz="3600" dirty="0"/>
              <a:t>(Ecclesiastes 11:4,6).</a:t>
            </a:r>
            <a:endParaRPr lang="en-US" sz="3200" dirty="0"/>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
        <p:nvSpPr>
          <p:cNvPr id="6" name="Rectangle 5"/>
          <p:cNvSpPr/>
          <p:nvPr/>
        </p:nvSpPr>
        <p:spPr>
          <a:xfrm>
            <a:off x="838200" y="536575"/>
            <a:ext cx="7239000" cy="5178425"/>
          </a:xfrm>
          <a:prstGeom prst="rect">
            <a:avLst/>
          </a:prstGeom>
          <a:no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animEffect transition="in" filter="fade">
                                      <p:cBhvr>
                                        <p:cTn id="7" dur="2000"/>
                                        <p:tgtEl>
                                          <p:spTgt spid="2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22">
                                            <p:txEl>
                                              <p:pRg st="1" end="1"/>
                                            </p:txEl>
                                          </p:spTgt>
                                        </p:tgtEl>
                                        <p:attrNameLst>
                                          <p:attrName>style.visibility</p:attrName>
                                        </p:attrNameLst>
                                      </p:cBhvr>
                                      <p:to>
                                        <p:strVal val="visible"/>
                                      </p:to>
                                    </p:set>
                                    <p:animEffect transition="in" filter="fade">
                                      <p:cBhvr>
                                        <p:cTn id="12" dur="2000"/>
                                        <p:tgtEl>
                                          <p:spTgt spid="2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1219200"/>
            <a:ext cx="7467600" cy="1754327"/>
          </a:xfrm>
          <a:prstGeom prst="rect">
            <a:avLst/>
          </a:prstGeom>
          <a:noFill/>
        </p:spPr>
        <p:txBody>
          <a:bodyPr wrap="square" rtlCol="0">
            <a:spAutoFit/>
          </a:bodyPr>
          <a:lstStyle/>
          <a:p>
            <a:pPr algn="ctr"/>
            <a:r>
              <a:rPr lang="en-US" sz="3600" dirty="0">
                <a:effectLst>
                  <a:outerShdw blurRad="50800" dist="38100" dir="2700000">
                    <a:srgbClr val="000000">
                      <a:alpha val="43000"/>
                    </a:srgbClr>
                  </a:outerShdw>
                </a:effectLst>
              </a:rPr>
              <a:t>Our job is to sow the seed, despite the prevailing </a:t>
            </a:r>
            <a:r>
              <a:rPr lang="en-US" sz="3600" dirty="0">
                <a:effectLst>
                  <a:outerShdw blurRad="50800" dist="38100" dir="2700000">
                    <a:srgbClr val="000000">
                      <a:alpha val="43000"/>
                    </a:srgbClr>
                  </a:outerShdw>
                </a:effectLst>
                <a:latin typeface="+mj-lt"/>
              </a:rPr>
              <a:t>circumstances</a:t>
            </a:r>
            <a:r>
              <a:rPr lang="en-US" sz="3600" dirty="0">
                <a:effectLst>
                  <a:outerShdw blurRad="50800" dist="38100" dir="2700000">
                    <a:srgbClr val="000000">
                      <a:alpha val="43000"/>
                    </a:srgbClr>
                  </a:outerShdw>
                </a:effectLst>
              </a:rPr>
              <a:t> around us</a:t>
            </a:r>
          </a:p>
        </p:txBody>
      </p:sp>
      <p:sp>
        <p:nvSpPr>
          <p:cNvPr id="6" name="TextBox 5"/>
          <p:cNvSpPr txBox="1"/>
          <p:nvPr/>
        </p:nvSpPr>
        <p:spPr>
          <a:xfrm>
            <a:off x="838200" y="3810000"/>
            <a:ext cx="7467600" cy="1569660"/>
          </a:xfrm>
          <a:prstGeom prst="rect">
            <a:avLst/>
          </a:prstGeom>
          <a:noFill/>
        </p:spPr>
        <p:txBody>
          <a:bodyPr wrap="square" rtlCol="0">
            <a:spAutoFit/>
          </a:bodyPr>
          <a:lstStyle/>
          <a:p>
            <a:pPr algn="ctr"/>
            <a:r>
              <a:rPr lang="en-US" sz="4800" dirty="0">
                <a:effectLst>
                  <a:outerShdw blurRad="50800" dist="38100" dir="2700000">
                    <a:srgbClr val="000000">
                      <a:alpha val="43000"/>
                    </a:srgbClr>
                  </a:outerShdw>
                </a:effectLst>
              </a:rPr>
              <a:t>And leave the RESULTS up to GOD</a:t>
            </a:r>
          </a:p>
        </p:txBody>
      </p:sp>
      <p:grpSp>
        <p:nvGrpSpPr>
          <p:cNvPr id="13" name="Group 12"/>
          <p:cNvGrpSpPr/>
          <p:nvPr/>
        </p:nvGrpSpPr>
        <p:grpSpPr>
          <a:xfrm>
            <a:off x="457200" y="3048000"/>
            <a:ext cx="8229600" cy="457200"/>
            <a:chOff x="457200" y="3048000"/>
            <a:chExt cx="8229600" cy="457200"/>
          </a:xfrm>
        </p:grpSpPr>
        <p:cxnSp>
          <p:nvCxnSpPr>
            <p:cNvPr id="9" name="Straight Connector 8"/>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8" name="TextBox 7"/>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fade">
                                      <p:cBhvr>
                                        <p:cTn id="15"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kwame-nkrumah2.jpg"/>
          <p:cNvPicPr>
            <a:picLocks noGrp="1" noChangeAspect="1"/>
          </p:cNvPicPr>
          <p:nvPr>
            <p:ph idx="1"/>
          </p:nvPr>
        </p:nvPicPr>
        <p:blipFill>
          <a:blip r:embed="rId2"/>
          <a:stretch>
            <a:fillRect/>
          </a:stretch>
        </p:blipFill>
        <p:spPr>
          <a:xfrm>
            <a:off x="304800" y="1023834"/>
            <a:ext cx="4149725" cy="4600782"/>
          </a:xfrm>
        </p:spPr>
      </p:pic>
      <p:sp>
        <p:nvSpPr>
          <p:cNvPr id="6" name="TextBox 5"/>
          <p:cNvSpPr txBox="1"/>
          <p:nvPr/>
        </p:nvSpPr>
        <p:spPr>
          <a:xfrm>
            <a:off x="609600" y="5605046"/>
            <a:ext cx="4149725" cy="338554"/>
          </a:xfrm>
          <a:prstGeom prst="rect">
            <a:avLst/>
          </a:prstGeom>
          <a:noFill/>
        </p:spPr>
        <p:txBody>
          <a:bodyPr wrap="square" rtlCol="0">
            <a:spAutoFit/>
          </a:bodyPr>
          <a:lstStyle/>
          <a:p>
            <a:r>
              <a:rPr lang="en-US" sz="1600" dirty="0">
                <a:solidFill>
                  <a:srgbClr val="000000"/>
                </a:solidFill>
              </a:rPr>
              <a:t>Ghana’s first President, </a:t>
            </a:r>
            <a:r>
              <a:rPr lang="en-US" sz="1600" dirty="0" err="1">
                <a:solidFill>
                  <a:srgbClr val="000000"/>
                </a:solidFill>
              </a:rPr>
              <a:t>Kwame</a:t>
            </a:r>
            <a:r>
              <a:rPr lang="en-US" sz="1600" dirty="0">
                <a:solidFill>
                  <a:srgbClr val="000000"/>
                </a:solidFill>
              </a:rPr>
              <a:t> Nkrumah</a:t>
            </a:r>
          </a:p>
        </p:txBody>
      </p:sp>
      <p:sp>
        <p:nvSpPr>
          <p:cNvPr id="7" name="Content Placeholder 21"/>
          <p:cNvSpPr txBox="1">
            <a:spLocks/>
          </p:cNvSpPr>
          <p:nvPr/>
        </p:nvSpPr>
        <p:spPr>
          <a:xfrm rot="16200000">
            <a:off x="6208710" y="-801690"/>
            <a:ext cx="841376" cy="4724403"/>
          </a:xfrm>
          <a:prstGeom prst="rect">
            <a:avLst/>
          </a:prstGeom>
        </p:spPr>
        <p:txBody>
          <a:bodyPr vert="eaVert"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4000" b="0" i="0" u="none" strike="noStrike" kern="1200" cap="none" spc="0" normalizeH="0" baseline="0" noProof="0" dirty="0">
                <a:ln>
                  <a:noFill/>
                </a:ln>
                <a:effectLst>
                  <a:outerShdw blurRad="63500" dist="50800" dir="2700000" algn="tl" rotWithShape="0">
                    <a:prstClr val="black">
                      <a:alpha val="50000"/>
                    </a:prstClr>
                  </a:outerShdw>
                </a:effectLst>
                <a:uLnTx/>
                <a:uFillTx/>
                <a:ea typeface="+mn-ea"/>
                <a:cs typeface="Helvetica"/>
              </a:rPr>
              <a:t>“I have sown the seed and indeed it will germinate.”</a:t>
            </a:r>
          </a:p>
        </p:txBody>
      </p:sp>
      <p:sp>
        <p:nvSpPr>
          <p:cNvPr id="8" name="Content Placeholder 21"/>
          <p:cNvSpPr txBox="1">
            <a:spLocks/>
          </p:cNvSpPr>
          <p:nvPr/>
        </p:nvSpPr>
        <p:spPr>
          <a:xfrm rot="16200000">
            <a:off x="6284912" y="1789114"/>
            <a:ext cx="841376" cy="4114800"/>
          </a:xfrm>
          <a:prstGeom prst="rect">
            <a:avLst/>
          </a:prstGeom>
        </p:spPr>
        <p:txBody>
          <a:bodyPr vert="eaVert"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3200" b="0" i="0" u="none" strike="noStrike" kern="1200" cap="none" spc="0" normalizeH="0" baseline="0" noProof="0" dirty="0">
                <a:ln>
                  <a:noFill/>
                </a:ln>
                <a:effectLst>
                  <a:outerShdw blurRad="63500" dist="50800" dir="2700000" algn="tl" rotWithShape="0">
                    <a:prstClr val="black">
                      <a:alpha val="50000"/>
                    </a:prstClr>
                  </a:outerShdw>
                </a:effectLst>
                <a:uLnTx/>
                <a:uFillTx/>
                <a:ea typeface="+mn-ea"/>
                <a:cs typeface="Helvetica"/>
              </a:rPr>
              <a:t>	</a:t>
            </a:r>
            <a:r>
              <a:rPr lang="en-US" sz="3200" dirty="0">
                <a:effectLst>
                  <a:outerShdw blurRad="63500" dist="50800" dir="2700000" algn="tl" rotWithShape="0">
                    <a:prstClr val="black">
                      <a:alpha val="50000"/>
                    </a:prstClr>
                  </a:outerShdw>
                </a:effectLst>
                <a:cs typeface="Helvetica"/>
              </a:rPr>
              <a:t> </a:t>
            </a:r>
            <a:r>
              <a:rPr kumimoji="0" lang="en-US" sz="3200" b="0" i="0" u="none" strike="noStrike" kern="1200" cap="none" spc="0" normalizeH="0" baseline="0" noProof="0" dirty="0">
                <a:ln>
                  <a:noFill/>
                </a:ln>
                <a:effectLst>
                  <a:outerShdw blurRad="63500" dist="50800" dir="2700000" algn="tl" rotWithShape="0">
                    <a:prstClr val="black">
                      <a:alpha val="50000"/>
                    </a:prstClr>
                  </a:outerShdw>
                </a:effectLst>
                <a:uLnTx/>
                <a:uFillTx/>
                <a:ea typeface="+mn-ea"/>
                <a:cs typeface="Helvetica"/>
              </a:rPr>
              <a:t>He understood the law of</a:t>
            </a:r>
            <a:r>
              <a:rPr kumimoji="0" lang="en-US" sz="3200" b="0" i="0" u="none" strike="noStrike" kern="1200" cap="none" spc="0" normalizeH="0" noProof="0" dirty="0">
                <a:ln>
                  <a:noFill/>
                </a:ln>
                <a:effectLst>
                  <a:outerShdw blurRad="63500" dist="50800" dir="2700000" algn="tl" rotWithShape="0">
                    <a:prstClr val="black">
                      <a:alpha val="50000"/>
                    </a:prstClr>
                  </a:outerShdw>
                </a:effectLst>
                <a:uLnTx/>
                <a:uFillTx/>
                <a:ea typeface="+mn-ea"/>
                <a:cs typeface="Helvetica"/>
              </a:rPr>
              <a:t> sowing and reaping.</a:t>
            </a:r>
            <a:endParaRPr kumimoji="0" lang="en-US" sz="3200" b="0" i="0" u="none" strike="noStrike" kern="1200" cap="none" spc="0" normalizeH="0" baseline="0" noProof="0" dirty="0">
              <a:ln>
                <a:noFill/>
              </a:ln>
              <a:effectLst>
                <a:outerShdw blurRad="63500" dist="50800" dir="2700000" algn="tl" rotWithShape="0">
                  <a:prstClr val="black">
                    <a:alpha val="50000"/>
                  </a:prstClr>
                </a:outerShdw>
              </a:effectLst>
              <a:uLnTx/>
              <a:uFillTx/>
              <a:ea typeface="+mn-ea"/>
              <a:cs typeface="Helvetica"/>
            </a:endParaRPr>
          </a:p>
        </p:txBody>
      </p:sp>
      <p:sp>
        <p:nvSpPr>
          <p:cNvPr id="9" name="TextBox 8"/>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a:t>A Look at the Scriptures</a:t>
            </a:r>
          </a:p>
        </p:txBody>
      </p:sp>
      <p:sp>
        <p:nvSpPr>
          <p:cNvPr id="5" name="Content Placeholder 21"/>
          <p:cNvSpPr txBox="1">
            <a:spLocks/>
          </p:cNvSpPr>
          <p:nvPr/>
        </p:nvSpPr>
        <p:spPr>
          <a:xfrm>
            <a:off x="838200" y="1908175"/>
            <a:ext cx="7239000" cy="987425"/>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“Be not deceived; God is not mocked: for whatsoever a man </a:t>
            </a:r>
            <a:r>
              <a:rPr kumimoji="0" lang="en-US" sz="3200" b="0" i="0" u="none" strike="noStrike" kern="1200" cap="none" spc="0" normalizeH="0" baseline="0" noProof="0" dirty="0" err="1">
                <a:ln>
                  <a:noFill/>
                </a:ln>
                <a:solidFill>
                  <a:schemeClr val="bg1"/>
                </a:solidFill>
                <a:effectLst>
                  <a:outerShdw blurRad="63500" dist="50800" dir="2700000" algn="tl" rotWithShape="0">
                    <a:prstClr val="black">
                      <a:alpha val="50000"/>
                    </a:prstClr>
                  </a:outerShdw>
                </a:effectLst>
                <a:uLnTx/>
                <a:uFillTx/>
                <a:latin typeface="+mn-lt"/>
                <a:ea typeface="+mn-ea"/>
                <a:cs typeface="+mn-cs"/>
              </a:rPr>
              <a:t>soweth</a:t>
            </a: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that shall he also reap”</a:t>
            </a:r>
            <a:r>
              <a:rPr kumimoji="0" lang="en-US" sz="3200" b="0" i="0" u="none" strike="noStrike" kern="1200" cap="none" spc="0" normalizeH="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a:t>
            </a: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(Galatians 6:7). </a:t>
            </a:r>
          </a:p>
        </p:txBody>
      </p:sp>
      <p:sp>
        <p:nvSpPr>
          <p:cNvPr id="6" name="Content Placeholder 21"/>
          <p:cNvSpPr txBox="1">
            <a:spLocks/>
          </p:cNvSpPr>
          <p:nvPr/>
        </p:nvSpPr>
        <p:spPr>
          <a:xfrm>
            <a:off x="838200" y="3733800"/>
            <a:ext cx="7239000" cy="987425"/>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lang="en-US" sz="3200" dirty="0">
                <a:solidFill>
                  <a:schemeClr val="bg1"/>
                </a:solidFill>
                <a:effectLst>
                  <a:outerShdw blurRad="63500" dist="50800" dir="2700000" algn="tl" rotWithShape="0">
                    <a:prstClr val="black">
                      <a:alpha val="50000"/>
                    </a:prstClr>
                  </a:outerShdw>
                </a:effectLst>
              </a:rPr>
              <a:t>“But this I say, He which </a:t>
            </a:r>
            <a:r>
              <a:rPr lang="en-US" sz="3200" dirty="0" err="1">
                <a:solidFill>
                  <a:schemeClr val="bg1"/>
                </a:solidFill>
                <a:effectLst>
                  <a:outerShdw blurRad="63500" dist="50800" dir="2700000" algn="tl" rotWithShape="0">
                    <a:prstClr val="black">
                      <a:alpha val="50000"/>
                    </a:prstClr>
                  </a:outerShdw>
                </a:effectLst>
              </a:rPr>
              <a:t>soweth</a:t>
            </a:r>
            <a:r>
              <a:rPr lang="en-US" sz="3200" dirty="0">
                <a:solidFill>
                  <a:schemeClr val="bg1"/>
                </a:solidFill>
                <a:effectLst>
                  <a:outerShdw blurRad="63500" dist="50800" dir="2700000" algn="tl" rotWithShape="0">
                    <a:prstClr val="black">
                      <a:alpha val="50000"/>
                    </a:prstClr>
                  </a:outerShdw>
                </a:effectLst>
              </a:rPr>
              <a:t> sparingly shall reap also sparingly; and he which </a:t>
            </a:r>
            <a:r>
              <a:rPr lang="en-US" sz="3200" dirty="0" err="1">
                <a:solidFill>
                  <a:schemeClr val="bg1"/>
                </a:solidFill>
                <a:effectLst>
                  <a:outerShdw blurRad="63500" dist="50800" dir="2700000" algn="tl" rotWithShape="0">
                    <a:prstClr val="black">
                      <a:alpha val="50000"/>
                    </a:prstClr>
                  </a:outerShdw>
                </a:effectLst>
              </a:rPr>
              <a:t>soweth</a:t>
            </a:r>
            <a:r>
              <a:rPr lang="en-US" sz="3200" dirty="0">
                <a:solidFill>
                  <a:schemeClr val="bg1"/>
                </a:solidFill>
                <a:effectLst>
                  <a:outerShdw blurRad="63500" dist="50800" dir="2700000" algn="tl" rotWithShape="0">
                    <a:prstClr val="black">
                      <a:alpha val="50000"/>
                    </a:prstClr>
                  </a:outerShdw>
                </a:effectLst>
              </a:rPr>
              <a:t> bountifully shall reap also bountifully” (2 Corinthians 9:6).</a:t>
            </a:r>
            <a:endPar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8" name="TextBox 7"/>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build="p"/>
      <p:bldP spid="6"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effectLst>
            <a:outerShdw blurRad="50800" dist="38100" dir="2700000">
              <a:srgbClr val="000000">
                <a:alpha val="43000"/>
              </a:srgbClr>
            </a:outerShdw>
          </a:effectLst>
        </p:spPr>
        <p:txBody>
          <a:bodyPr/>
          <a:lstStyle/>
          <a:p>
            <a:r>
              <a:rPr lang="en-US" dirty="0"/>
              <a:t>A Look at the Scriptures</a:t>
            </a:r>
          </a:p>
        </p:txBody>
      </p:sp>
      <p:sp>
        <p:nvSpPr>
          <p:cNvPr id="5" name="Content Placeholder 21"/>
          <p:cNvSpPr txBox="1">
            <a:spLocks/>
          </p:cNvSpPr>
          <p:nvPr/>
        </p:nvSpPr>
        <p:spPr>
          <a:xfrm>
            <a:off x="838200" y="1908175"/>
            <a:ext cx="7239000" cy="987425"/>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“So shall my word be that </a:t>
            </a:r>
            <a:r>
              <a:rPr kumimoji="0" lang="en-US" sz="3200" b="0" i="0" u="none" strike="noStrike" kern="1200" cap="none" spc="0" normalizeH="0" baseline="0" noProof="0" dirty="0" err="1">
                <a:ln>
                  <a:noFill/>
                </a:ln>
                <a:solidFill>
                  <a:schemeClr val="bg1"/>
                </a:solidFill>
                <a:effectLst>
                  <a:outerShdw blurRad="63500" dist="50800" dir="2700000" algn="tl" rotWithShape="0">
                    <a:prstClr val="black">
                      <a:alpha val="50000"/>
                    </a:prstClr>
                  </a:outerShdw>
                </a:effectLst>
                <a:uLnTx/>
                <a:uFillTx/>
                <a:latin typeface="+mn-lt"/>
                <a:ea typeface="+mn-ea"/>
                <a:cs typeface="+mn-cs"/>
              </a:rPr>
              <a:t>goeth</a:t>
            </a:r>
            <a:r>
              <a:rPr kumimoji="0" lang="en-US" sz="32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 forth out of my mouth: it shall not return unto me void, but it shall accomplish that which I please, and it shall prosper in the thing whereto I sent it” (Isaiah 55:11).</a:t>
            </a:r>
          </a:p>
        </p:txBody>
      </p:sp>
      <p:sp>
        <p:nvSpPr>
          <p:cNvPr id="4" name="TextBox 3"/>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4572000" y="-76200"/>
            <a:ext cx="4495303" cy="369332"/>
          </a:xfrm>
          <a:prstGeom prst="rect">
            <a:avLst/>
          </a:prstGeom>
          <a:noFill/>
        </p:spPr>
        <p:txBody>
          <a:bodyPr wrap="none" rtlCol="0">
            <a:spAutoFit/>
          </a:bodyPr>
          <a:lstStyle/>
          <a:p>
            <a:pPr lvl="0"/>
            <a:r>
              <a:rPr lang="en-US" dirty="0"/>
              <a:t>Lesson Three: Between Sowing &amp; Reaping</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1220</TotalTime>
  <Words>1164</Words>
  <Application>Microsoft Macintosh PowerPoint</Application>
  <PresentationFormat>On-screen Show (4:3)</PresentationFormat>
  <Paragraphs>119</Paragraphs>
  <Slides>21</Slides>
  <Notes>1</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21</vt:i4>
      </vt:variant>
    </vt:vector>
  </HeadingPairs>
  <TitlesOfParts>
    <vt:vector size="30" baseType="lpstr">
      <vt:lpstr>Arial</vt:lpstr>
      <vt:lpstr>Book Antiqua</vt:lpstr>
      <vt:lpstr>Calibri</vt:lpstr>
      <vt:lpstr>Helvetica</vt:lpstr>
      <vt:lpstr>Impact</vt:lpstr>
      <vt:lpstr>Rockwell</vt:lpstr>
      <vt:lpstr>Wingdings</vt:lpstr>
      <vt:lpstr>Wingdings 2</vt:lpstr>
      <vt:lpstr>Habitat</vt:lpstr>
      <vt:lpstr>Evangelism 1</vt:lpstr>
      <vt:lpstr>PowerPoint Presentation</vt:lpstr>
      <vt:lpstr>The Law of the Harvest</vt:lpstr>
      <vt:lpstr>PowerPoint Presentation</vt:lpstr>
      <vt:lpstr>PowerPoint Presentation</vt:lpstr>
      <vt:lpstr>PowerPoint Presentation</vt:lpstr>
      <vt:lpstr>PowerPoint Presentation</vt:lpstr>
      <vt:lpstr>A Look at the Scriptures</vt:lpstr>
      <vt:lpstr>A Look at the Scriptures</vt:lpstr>
      <vt:lpstr>To Reap a Harvest We Need:</vt:lpstr>
      <vt:lpstr>PowerPoint Presentation</vt:lpstr>
      <vt:lpstr>SEASONS</vt:lpstr>
      <vt:lpstr>PowerPoint Presentation</vt:lpstr>
      <vt:lpstr>PowerPoint Presentation</vt:lpstr>
      <vt:lpstr>PowerPoint Presentation</vt:lpstr>
      <vt:lpstr>Four Principles</vt:lpstr>
      <vt:lpstr>The Law of the Harvest teaches us that:</vt:lpstr>
      <vt:lpstr>PowerPoint Presentation</vt:lpstr>
      <vt:lpstr>You always reap more than you plant.</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127</cp:revision>
  <dcterms:created xsi:type="dcterms:W3CDTF">2010-06-16T18:06:45Z</dcterms:created>
  <dcterms:modified xsi:type="dcterms:W3CDTF">2018-02-09T20:54:07Z</dcterms:modified>
</cp:coreProperties>
</file>