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2"/>
  </p:notesMasterIdLst>
  <p:handoutMasterIdLst>
    <p:handoutMasterId r:id="rId23"/>
  </p:handoutMasterIdLst>
  <p:sldIdLst>
    <p:sldId id="256" r:id="rId2"/>
    <p:sldId id="297" r:id="rId3"/>
    <p:sldId id="421" r:id="rId4"/>
    <p:sldId id="422" r:id="rId5"/>
    <p:sldId id="423" r:id="rId6"/>
    <p:sldId id="424" r:id="rId7"/>
    <p:sldId id="425" r:id="rId8"/>
    <p:sldId id="426" r:id="rId9"/>
    <p:sldId id="427" r:id="rId10"/>
    <p:sldId id="428" r:id="rId11"/>
    <p:sldId id="429" r:id="rId12"/>
    <p:sldId id="430" r:id="rId13"/>
    <p:sldId id="431" r:id="rId14"/>
    <p:sldId id="432" r:id="rId15"/>
    <p:sldId id="433" r:id="rId16"/>
    <p:sldId id="434" r:id="rId17"/>
    <p:sldId id="373" r:id="rId18"/>
    <p:sldId id="418" r:id="rId19"/>
    <p:sldId id="435" r:id="rId20"/>
    <p:sldId id="415" r:id="rId21"/>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C7848"/>
    <a:srgbClr val="1E5541"/>
    <a:srgbClr val="2C613E"/>
    <a:srgbClr val="458552"/>
    <a:srgbClr val="458653"/>
    <a:srgbClr val="ECB128"/>
    <a:srgbClr val="EFB228"/>
    <a:srgbClr val="EEAA26"/>
    <a:srgbClr val="E3881E"/>
    <a:srgbClr val="045D2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584" autoAdjust="0"/>
    <p:restoredTop sz="94553" autoAdjust="0"/>
  </p:normalViewPr>
  <p:slideViewPr>
    <p:cSldViewPr snapToObjects="1">
      <p:cViewPr varScale="1">
        <p:scale>
          <a:sx n="127" d="100"/>
          <a:sy n="127" d="100"/>
        </p:scale>
        <p:origin x="1296"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609AA511-AE3A-F643-A99A-5D6EAB730823}" type="datetimeFigureOut">
              <a:rPr lang="en-US" smtClean="0"/>
              <a:pPr/>
              <a:t>2/9/18</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AD1DF5B-61D6-B24D-872C-89CAD3F9B5F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64A3F5-F9D7-BE4B-8E98-E0E6A6EBBC9E}" type="datetimeFigureOut">
              <a:rPr lang="en-US" smtClean="0"/>
              <a:pPr/>
              <a:t>2/9/18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B2C636A-307E-884B-9133-8AE82022C3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B2C636A-307E-884B-9133-8AE82022C37B}" type="slidenum">
              <a:rPr lang="en-US" smtClean="0"/>
              <a:pPr/>
              <a:t>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US"/>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CDA6A0B-D499-425D-9760-7E378B1D24E7}"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7E6C1EDB-CE87-4BA6-95D9-AD3AE9C734F7}"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8AF02B71-8991-4516-A01E-F1A9ACD28BDC}" type="slidenum">
              <a:rPr smtClean="0"/>
              <a:pPr/>
              <a:t>‹#›</a:t>
            </a:fld>
            <a:endParaRPr/>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E401B973-48D0-47D2-BD1A-81DAC74A0928}"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US"/>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93714E26-7EC0-4FCC-8AD8-71E9EC27DEDB}"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Title Slide with Watermark">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a:t>Click to edit Master title style</a:t>
            </a:r>
            <a:endParaRPr/>
          </a:p>
        </p:txBody>
      </p:sp>
      <p:sp>
        <p:nvSpPr>
          <p:cNvPr id="3" name="Subtitle 2"/>
          <p:cNvSpPr>
            <a:spLocks noGrp="1"/>
          </p:cNvSpPr>
          <p:nvPr>
            <p:ph type="subTitle" idx="1"/>
          </p:nvPr>
        </p:nvSpPr>
        <p:spPr>
          <a:xfrm>
            <a:off x="3960813" y="5056909"/>
            <a:ext cx="4724400" cy="706586"/>
          </a:xfrm>
        </p:spPr>
        <p:txBody>
          <a:bodyPr lIns="91440" tIns="0" rIns="45720" bIns="0">
            <a:normAutofit/>
          </a:bodyPr>
          <a:lstStyle>
            <a:lvl1pPr marL="0" indent="0" algn="l">
              <a:lnSpc>
                <a:spcPts val="2600"/>
              </a:lnSpc>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7E6C1EDB-CE87-4BA6-95D9-AD3AE9C734F7}" type="datetime1">
              <a:rPr lang="en-US" smtClean="0"/>
              <a:pPr/>
              <a:t>2/9/18</a:t>
            </a:fld>
            <a:endParaRPr/>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r>
              <a:t>
              </a:t>
            </a:r>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8AF02B71-8991-4516-A01E-F1A9ACD28BDC}" type="slidenum">
              <a:rPr smtClean="0"/>
              <a:pPr/>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Section with Watermark">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10"/>
          </p:nvPr>
        </p:nvSpPr>
        <p:spPr/>
        <p:txBody>
          <a:bodyPr/>
          <a:lstStyle/>
          <a:p>
            <a:fld id="{589870FB-149D-4255-9221-CF258F891615}"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6" name="Slide Number Placeholder 5"/>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US"/>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a:p>
        </p:txBody>
      </p:sp>
      <p:sp>
        <p:nvSpPr>
          <p:cNvPr id="4" name="Date Placeholder 3"/>
          <p:cNvSpPr>
            <a:spLocks noGrp="1"/>
          </p:cNvSpPr>
          <p:nvPr>
            <p:ph type="dt" sz="half" idx="10"/>
          </p:nvPr>
        </p:nvSpPr>
        <p:spPr/>
        <p:txBody>
          <a:bodyPr/>
          <a:lstStyle/>
          <a:p>
            <a:fld id="{7E6C1EDB-CE87-4BA6-95D9-AD3AE9C734F7}" type="datetime1">
              <a:rPr lang="en-US" smtClean="0"/>
              <a:pPr/>
              <a:t>2/9/18</a:t>
            </a:fld>
            <a:endParaRPr/>
          </a:p>
        </p:txBody>
      </p:sp>
      <p:sp>
        <p:nvSpPr>
          <p:cNvPr id="5" name="Footer Placeholder 4"/>
          <p:cNvSpPr>
            <a:spLocks noGrp="1"/>
          </p:cNvSpPr>
          <p:nvPr>
            <p:ph type="ftr" sz="quarter" idx="11"/>
          </p:nvPr>
        </p:nvSpPr>
        <p:spPr/>
        <p:txBody>
          <a:bodyPr/>
          <a:lstStyle/>
          <a:p>
            <a:r>
              <a:t>
              </a:t>
            </a:r>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US"/>
              <a:t>Click icon to add picture</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US"/>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2/9/18</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US"/>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Date Placeholder 4"/>
          <p:cNvSpPr>
            <a:spLocks noGrp="1"/>
          </p:cNvSpPr>
          <p:nvPr>
            <p:ph type="dt" sz="half" idx="10"/>
          </p:nvPr>
        </p:nvSpPr>
        <p:spPr/>
        <p:txBody>
          <a:bodyPr/>
          <a:lstStyle/>
          <a:p>
            <a:fld id="{DDE52B54-BC1D-466E-98B4-B0082340936C}" type="datetime1">
              <a:rPr lang="en-US" smtClean="0"/>
              <a:pPr/>
              <a:t>2/9/18</a:t>
            </a:fld>
            <a:endParaRPr/>
          </a:p>
        </p:txBody>
      </p:sp>
      <p:sp>
        <p:nvSpPr>
          <p:cNvPr id="6" name="Footer Placeholder 5"/>
          <p:cNvSpPr>
            <a:spLocks noGrp="1"/>
          </p:cNvSpPr>
          <p:nvPr>
            <p:ph type="ftr" sz="quarter" idx="11"/>
          </p:nvPr>
        </p:nvSpPr>
        <p:spPr/>
        <p:txBody>
          <a:bodyPr/>
          <a:lstStyle/>
          <a:p>
            <a:r>
              <a:t>
              </a:t>
            </a:r>
          </a:p>
        </p:txBody>
      </p:sp>
      <p:sp>
        <p:nvSpPr>
          <p:cNvPr id="7" name="Slide Number Placeholder 6"/>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US"/>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7" name="Date Placeholder 6"/>
          <p:cNvSpPr>
            <a:spLocks noGrp="1"/>
          </p:cNvSpPr>
          <p:nvPr>
            <p:ph type="dt" sz="half" idx="10"/>
          </p:nvPr>
        </p:nvSpPr>
        <p:spPr/>
        <p:txBody>
          <a:bodyPr/>
          <a:lstStyle/>
          <a:p>
            <a:fld id="{A1508C9F-E380-43A3-ADC1-0217F1EB7573}" type="datetime1">
              <a:rPr lang="en-US" smtClean="0"/>
              <a:pPr/>
              <a:t>2/9/18</a:t>
            </a:fld>
            <a:endParaRPr/>
          </a:p>
        </p:txBody>
      </p:sp>
      <p:sp>
        <p:nvSpPr>
          <p:cNvPr id="8" name="Footer Placeholder 7"/>
          <p:cNvSpPr>
            <a:spLocks noGrp="1"/>
          </p:cNvSpPr>
          <p:nvPr>
            <p:ph type="ftr" sz="quarter" idx="11"/>
          </p:nvPr>
        </p:nvSpPr>
        <p:spPr/>
        <p:txBody>
          <a:bodyPr/>
          <a:lstStyle/>
          <a:p>
            <a:r>
              <a:t>
              </a:t>
            </a:r>
          </a:p>
        </p:txBody>
      </p:sp>
      <p:sp>
        <p:nvSpPr>
          <p:cNvPr id="9" name="Slide Number Placeholder 8"/>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a:p>
        </p:txBody>
      </p:sp>
      <p:sp>
        <p:nvSpPr>
          <p:cNvPr id="3" name="Date Placeholder 2"/>
          <p:cNvSpPr>
            <a:spLocks noGrp="1"/>
          </p:cNvSpPr>
          <p:nvPr>
            <p:ph type="dt" sz="half" idx="10"/>
          </p:nvPr>
        </p:nvSpPr>
        <p:spPr/>
        <p:txBody>
          <a:bodyPr/>
          <a:lstStyle/>
          <a:p>
            <a:fld id="{1B10C791-6992-4CCF-A244-B250C8BB22F1}" type="datetime1">
              <a:rPr lang="en-US" smtClean="0"/>
              <a:pPr/>
              <a:t>2/9/18</a:t>
            </a:fld>
            <a:endParaRPr/>
          </a:p>
        </p:txBody>
      </p:sp>
      <p:sp>
        <p:nvSpPr>
          <p:cNvPr id="4" name="Footer Placeholder 3"/>
          <p:cNvSpPr>
            <a:spLocks noGrp="1"/>
          </p:cNvSpPr>
          <p:nvPr>
            <p:ph type="ftr" sz="quarter" idx="11"/>
          </p:nvPr>
        </p:nvSpPr>
        <p:spPr/>
        <p:txBody>
          <a:bodyPr/>
          <a:lstStyle/>
          <a:p>
            <a:r>
              <a:t>
              </a:t>
            </a:r>
          </a:p>
        </p:txBody>
      </p:sp>
      <p:sp>
        <p:nvSpPr>
          <p:cNvPr id="5" name="Slide Number Placeholder 4"/>
          <p:cNvSpPr>
            <a:spLocks noGrp="1"/>
          </p:cNvSpPr>
          <p:nvPr>
            <p:ph type="sldNum" sz="quarter" idx="12"/>
          </p:nvPr>
        </p:nvSpPr>
        <p:spPr/>
        <p:txBody>
          <a:bodyPr/>
          <a:lstStyle/>
          <a:p>
            <a:fld id="{8AF02B71-8991-4516-A01E-F1A9ACD28BDC}" type="slidenum">
              <a:rPr smtClean="0"/>
              <a:pPr/>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1420578-B892-4967-98F8-D0B4A045ADFD}" type="datetime1">
              <a:rPr lang="en-US" smtClean="0"/>
              <a:pPr/>
              <a:t>2/9/18</a:t>
            </a:fld>
            <a:endParaRPr/>
          </a:p>
        </p:txBody>
      </p:sp>
      <p:sp>
        <p:nvSpPr>
          <p:cNvPr id="3" name="Footer Placeholder 2"/>
          <p:cNvSpPr>
            <a:spLocks noGrp="1"/>
          </p:cNvSpPr>
          <p:nvPr>
            <p:ph type="ftr" sz="quarter" idx="11"/>
          </p:nvPr>
        </p:nvSpPr>
        <p:spPr/>
        <p:txBody>
          <a:bodyPr/>
          <a:lstStyle/>
          <a:p>
            <a:r>
              <a:t>
              </a:t>
            </a:r>
          </a:p>
        </p:txBody>
      </p:sp>
      <p:sp>
        <p:nvSpPr>
          <p:cNvPr id="4" name="Slide Number Placeholder 3"/>
          <p:cNvSpPr>
            <a:spLocks noGrp="1"/>
          </p:cNvSpPr>
          <p:nvPr>
            <p:ph type="sldNum" sz="quarter" idx="12"/>
          </p:nvPr>
        </p:nvSpPr>
        <p:spPr/>
        <p:txBody>
          <a:bodyPr/>
          <a:lstStyle/>
          <a:p>
            <a:fld id="{8AF02B71-8991-4516-A01E-F1A9ACD28BDC}" type="slidenum">
              <a:rPr smtClean="0"/>
              <a:pPr/>
              <a:t>‹#›</a:t>
            </a:fld>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US"/>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ct val="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CBDCDF1B-54EC-4432-8649-0FE40DD46F86}" type="datetime1">
              <a:rPr lang="en-US" smtClean="0"/>
              <a:pPr/>
              <a:t>2/9/18</a:t>
            </a:fld>
            <a:endParaRPr/>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r>
              <a:t>
              </a:t>
            </a:r>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69E29E33-B620-47F9-BB04-8846C2A5AFCC}" type="slidenum">
              <a:rPr kumimoji="0" lang="en-US" smtClean="0"/>
              <a:pPr/>
              <a:t>‹#›</a:t>
            </a:fld>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US"/>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7E6C1EDB-CE87-4BA6-95D9-AD3AE9C734F7}" type="datetime1">
              <a:rPr lang="en-US" smtClean="0"/>
              <a:pPr/>
              <a:t>2/9/18</a:t>
            </a:fld>
            <a:endParaRPr/>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r>
              <a:t>
              </a:t>
            </a:r>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8AF02B71-8991-4516-A01E-F1A9ACD28BDC}" type="slidenum">
              <a:rPr smtClean="0"/>
              <a:pPr/>
              <a:t>‹#›</a:t>
            </a:fld>
            <a:endParaRP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862072" y="3657600"/>
            <a:ext cx="5977128" cy="1470025"/>
          </a:xfrm>
        </p:spPr>
        <p:txBody>
          <a:bodyPr/>
          <a:lstStyle/>
          <a:p>
            <a:r>
              <a:rPr lang="en-US" sz="7200" dirty="0">
                <a:solidFill>
                  <a:srgbClr val="0F3423"/>
                </a:solidFill>
              </a:rPr>
              <a:t>Evangelism 1</a:t>
            </a:r>
          </a:p>
        </p:txBody>
      </p:sp>
      <p:sp>
        <p:nvSpPr>
          <p:cNvPr id="3" name="Subtitle 2"/>
          <p:cNvSpPr>
            <a:spLocks noGrp="1"/>
          </p:cNvSpPr>
          <p:nvPr>
            <p:ph type="subTitle" idx="1"/>
          </p:nvPr>
        </p:nvSpPr>
        <p:spPr>
          <a:xfrm>
            <a:off x="4648200" y="5410200"/>
            <a:ext cx="2743200" cy="987552"/>
          </a:xfrm>
        </p:spPr>
        <p:txBody>
          <a:bodyPr/>
          <a:lstStyle/>
          <a:p>
            <a:r>
              <a:rPr lang="en-US" sz="2000" dirty="0">
                <a:solidFill>
                  <a:srgbClr val="0F3423"/>
                </a:solidFill>
              </a:rPr>
              <a:t>James G. </a:t>
            </a:r>
            <a:r>
              <a:rPr lang="en-US" sz="2000" dirty="0" err="1">
                <a:solidFill>
                  <a:srgbClr val="0F3423"/>
                </a:solidFill>
              </a:rPr>
              <a:t>Poitras</a:t>
            </a:r>
            <a:endParaRPr lang="en-US" sz="2000" dirty="0">
              <a:solidFill>
                <a:srgbClr val="0F3423"/>
              </a:solidFill>
            </a:endParaRPr>
          </a:p>
        </p:txBody>
      </p:sp>
      <p:sp>
        <p:nvSpPr>
          <p:cNvPr id="6" name="Subtitle 2"/>
          <p:cNvSpPr txBox="1">
            <a:spLocks/>
          </p:cNvSpPr>
          <p:nvPr/>
        </p:nvSpPr>
        <p:spPr>
          <a:xfrm>
            <a:off x="4419600" y="5160814"/>
            <a:ext cx="4495799" cy="706586"/>
          </a:xfrm>
          <a:prstGeom prst="rect">
            <a:avLst/>
          </a:prstGeom>
        </p:spPr>
        <p:txBody>
          <a:bodyPr vert="horz" lIns="91440" tIns="0" rIns="45720" bIns="0" rtlCol="0">
            <a:normAutofit/>
          </a:bodyPr>
          <a:lstStyle/>
          <a:p>
            <a:pPr marL="0" marR="0" lvl="0" indent="0" algn="l" defTabSz="914400" rtl="0" eaLnBrk="1" fontAlgn="auto" latinLnBrk="0" hangingPunct="1">
              <a:lnSpc>
                <a:spcPts val="2600"/>
              </a:lnSpc>
              <a:spcBef>
                <a:spcPts val="2000"/>
              </a:spcBef>
              <a:spcAft>
                <a:spcPts val="0"/>
              </a:spcAft>
              <a:buClrTx/>
              <a:buSzPct val="90000"/>
              <a:buFontTx/>
              <a:buNone/>
              <a:tabLst/>
              <a:defRPr/>
            </a:pPr>
            <a:r>
              <a:rPr kumimoji="0" lang="en-US" sz="2200" b="0" i="0" u="none" strike="noStrike" kern="1200" cap="none" spc="0" normalizeH="0" baseline="0" noProof="0" dirty="0">
                <a:ln>
                  <a:noFill/>
                </a:ln>
                <a:solidFill>
                  <a:schemeClr val="tx1"/>
                </a:solidFill>
                <a:effectLst/>
                <a:uLnTx/>
                <a:uFillTx/>
                <a:latin typeface="+mn-lt"/>
                <a:ea typeface="+mn-ea"/>
                <a:cs typeface="+mn-cs"/>
              </a:rPr>
              <a:t>Lesson Eleven: Why Evangelize?</a:t>
            </a:r>
          </a:p>
        </p:txBody>
      </p:sp>
      <p:sp>
        <p:nvSpPr>
          <p:cNvPr id="7" name="Title 1"/>
          <p:cNvSpPr txBox="1">
            <a:spLocks/>
          </p:cNvSpPr>
          <p:nvPr/>
        </p:nvSpPr>
        <p:spPr>
          <a:xfrm>
            <a:off x="533400" y="914400"/>
            <a:ext cx="7924800" cy="1209964"/>
          </a:xfrm>
          <a:prstGeom prst="rect">
            <a:avLst/>
          </a:prstGeom>
        </p:spPr>
        <p:txBody>
          <a:bodyPr vert="horz" lIns="45720" tIns="0" rIns="45720" bIns="0" rtlCol="0" anchor="b" anchorCtr="0">
            <a:noAutofit/>
          </a:bodyPr>
          <a:lstStyle/>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Global University of</a:t>
            </a:r>
          </a:p>
          <a:p>
            <a:pPr marL="0" marR="0" lvl="0" indent="0" algn="l" defTabSz="914400" rtl="0" eaLnBrk="1" fontAlgn="auto" latinLnBrk="0" hangingPunct="1">
              <a:lnSpc>
                <a:spcPts val="5000"/>
              </a:lnSpc>
              <a:spcBef>
                <a:spcPct val="0"/>
              </a:spcBef>
              <a:spcAft>
                <a:spcPts val="0"/>
              </a:spcAft>
              <a:buClrTx/>
              <a:buSzTx/>
              <a:buFontTx/>
              <a:buNone/>
              <a:tabLst/>
              <a:defRPr/>
            </a:pPr>
            <a:endParaRPr lang="en-US" sz="7200" dirty="0">
              <a:latin typeface="Impact"/>
              <a:ea typeface="+mj-ea"/>
              <a:cs typeface="Impact"/>
            </a:endParaRPr>
          </a:p>
          <a:p>
            <a:pPr marL="0" marR="0" lvl="0" indent="0" algn="l" defTabSz="914400" rtl="0" eaLnBrk="1" fontAlgn="auto" latinLnBrk="0" hangingPunct="1">
              <a:lnSpc>
                <a:spcPts val="5000"/>
              </a:lnSpc>
              <a:spcBef>
                <a:spcPct val="0"/>
              </a:spcBef>
              <a:spcAft>
                <a:spcPts val="0"/>
              </a:spcAft>
              <a:buClrTx/>
              <a:buSzTx/>
              <a:buFontTx/>
              <a:buNone/>
              <a:tabLst/>
              <a:defRPr/>
            </a:pPr>
            <a:r>
              <a:rPr kumimoji="0" lang="en-US" sz="7200" b="0" i="0" u="none" strike="noStrike" kern="1200" cap="none" spc="0" normalizeH="0" baseline="0" noProof="0" dirty="0">
                <a:ln>
                  <a:noFill/>
                </a:ln>
                <a:solidFill>
                  <a:schemeClr val="tx1"/>
                </a:solidFill>
                <a:effectLst/>
                <a:uLnTx/>
                <a:uFillTx/>
                <a:latin typeface="Impact"/>
                <a:ea typeface="+mj-ea"/>
                <a:cs typeface="Impact"/>
              </a:rPr>
              <a:t> Theological Studies</a:t>
            </a:r>
          </a:p>
        </p:txBody>
      </p:sp>
      <p:sp>
        <p:nvSpPr>
          <p:cNvPr id="9" name="Text Placeholder 3"/>
          <p:cNvSpPr txBox="1">
            <a:spLocks/>
          </p:cNvSpPr>
          <p:nvPr/>
        </p:nvSpPr>
        <p:spPr>
          <a:xfrm>
            <a:off x="1122215" y="3200400"/>
            <a:ext cx="8021782" cy="22098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Evangelism</a:t>
            </a:r>
          </a:p>
        </p:txBody>
      </p:sp>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1569660"/>
          </a:xfrm>
          <a:prstGeom prst="rect">
            <a:avLst/>
          </a:prstGeom>
          <a:noFill/>
        </p:spPr>
        <p:txBody>
          <a:bodyPr wrap="square" rtlCol="0">
            <a:spAutoFit/>
          </a:bodyPr>
          <a:lstStyle/>
          <a:p>
            <a:pPr marL="342900" indent="-342900">
              <a:spcAft>
                <a:spcPts val="1200"/>
              </a:spcAft>
            </a:pPr>
            <a:r>
              <a:rPr lang="en-US" sz="2400" dirty="0"/>
              <a:t>30. we love the unsaved. The most loving thing you can do is present the gospel to someone else (2 Corinthians 5:14-15). Evangelism shows the love of God to the world (John 3:16; 1 John 3:16).</a:t>
            </a:r>
          </a:p>
          <a:p>
            <a:pPr marL="342900" indent="-342900">
              <a:spcAft>
                <a:spcPts val="1200"/>
              </a:spcAft>
              <a:buFont typeface="+mj-lt"/>
              <a:buAutoNum type="arabicPeriod"/>
            </a:pPr>
            <a:endParaRPr lang="en-US" sz="2400" dirty="0"/>
          </a:p>
        </p:txBody>
      </p:sp>
      <p:sp>
        <p:nvSpPr>
          <p:cNvPr id="6" name="Rectangle 5"/>
          <p:cNvSpPr/>
          <p:nvPr/>
        </p:nvSpPr>
        <p:spPr>
          <a:xfrm>
            <a:off x="765173" y="3429000"/>
            <a:ext cx="7612063" cy="1200328"/>
          </a:xfrm>
          <a:prstGeom prst="rect">
            <a:avLst/>
          </a:prstGeom>
        </p:spPr>
        <p:txBody>
          <a:bodyPr wrap="square">
            <a:spAutoFit/>
          </a:bodyPr>
          <a:lstStyle/>
          <a:p>
            <a:pPr marL="342900" indent="-342900">
              <a:spcAft>
                <a:spcPts val="1200"/>
              </a:spcAft>
            </a:pPr>
            <a:r>
              <a:rPr lang="en-US" sz="2400" dirty="0"/>
              <a:t>31. we want to please God and bring glory to His name. Pleasing God is the chief aim of man (Ecclesiastes 12:13).</a:t>
            </a:r>
          </a:p>
        </p:txBody>
      </p:sp>
      <p:sp>
        <p:nvSpPr>
          <p:cNvPr id="7" name="Rectangle 6"/>
          <p:cNvSpPr/>
          <p:nvPr/>
        </p:nvSpPr>
        <p:spPr>
          <a:xfrm>
            <a:off x="765172" y="4724400"/>
            <a:ext cx="7612063" cy="830997"/>
          </a:xfrm>
          <a:prstGeom prst="rect">
            <a:avLst/>
          </a:prstGeom>
        </p:spPr>
        <p:txBody>
          <a:bodyPr wrap="square">
            <a:spAutoFit/>
          </a:bodyPr>
          <a:lstStyle/>
          <a:p>
            <a:pPr marL="342900" indent="-342900">
              <a:spcAft>
                <a:spcPts val="1200"/>
              </a:spcAft>
            </a:pPr>
            <a:r>
              <a:rPr lang="en-US" sz="2400" dirty="0"/>
              <a:t>32. it is the primary purpose of the church (Matthew 18:11, 20:28; Luke 19:10; John 10:10; 1 Timothy 1:15).</a:t>
            </a:r>
          </a:p>
        </p:txBody>
      </p:sp>
      <p:sp>
        <p:nvSpPr>
          <p:cNvPr id="8" name="Rectangle 7"/>
          <p:cNvSpPr/>
          <p:nvPr/>
        </p:nvSpPr>
        <p:spPr>
          <a:xfrm>
            <a:off x="765173" y="5638800"/>
            <a:ext cx="7612061" cy="461665"/>
          </a:xfrm>
          <a:prstGeom prst="rect">
            <a:avLst/>
          </a:prstGeom>
        </p:spPr>
        <p:txBody>
          <a:bodyPr wrap="square">
            <a:spAutoFit/>
          </a:bodyPr>
          <a:lstStyle/>
          <a:p>
            <a:pPr marL="342900" indent="-342900">
              <a:spcAft>
                <a:spcPts val="1200"/>
              </a:spcAft>
            </a:pPr>
            <a:r>
              <a:rPr lang="en-US" sz="2400" dirty="0"/>
              <a:t>33. harvest is necessary for us to exist.</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830997"/>
          </a:xfrm>
          <a:prstGeom prst="rect">
            <a:avLst/>
          </a:prstGeom>
          <a:noFill/>
        </p:spPr>
        <p:txBody>
          <a:bodyPr wrap="square" rtlCol="0">
            <a:spAutoFit/>
          </a:bodyPr>
          <a:lstStyle/>
          <a:p>
            <a:pPr marL="342900" indent="-342900">
              <a:spcAft>
                <a:spcPts val="1200"/>
              </a:spcAft>
            </a:pPr>
            <a:r>
              <a:rPr lang="en-US" sz="2400" dirty="0"/>
              <a:t>34. evangelism produces the church (Matthew 9:37-38; John 4:35).</a:t>
            </a:r>
          </a:p>
          <a:p>
            <a:pPr marL="342900" indent="-342900">
              <a:spcAft>
                <a:spcPts val="1200"/>
              </a:spcAft>
              <a:buFont typeface="+mj-lt"/>
              <a:buAutoNum type="arabicPeriod"/>
            </a:pPr>
            <a:endParaRPr lang="en-US" sz="2400" dirty="0"/>
          </a:p>
        </p:txBody>
      </p:sp>
      <p:sp>
        <p:nvSpPr>
          <p:cNvPr id="6" name="Rectangle 5"/>
          <p:cNvSpPr/>
          <p:nvPr/>
        </p:nvSpPr>
        <p:spPr>
          <a:xfrm>
            <a:off x="765173" y="2782669"/>
            <a:ext cx="7612063" cy="830997"/>
          </a:xfrm>
          <a:prstGeom prst="rect">
            <a:avLst/>
          </a:prstGeom>
        </p:spPr>
        <p:txBody>
          <a:bodyPr wrap="square">
            <a:spAutoFit/>
          </a:bodyPr>
          <a:lstStyle/>
          <a:p>
            <a:pPr marL="342900" indent="-342900">
              <a:spcAft>
                <a:spcPts val="1200"/>
              </a:spcAft>
            </a:pPr>
            <a:r>
              <a:rPr lang="en-US" sz="2400" dirty="0"/>
              <a:t>35. the gospel is the power of God unto salvation (Romans 1:16).</a:t>
            </a:r>
          </a:p>
        </p:txBody>
      </p:sp>
      <p:sp>
        <p:nvSpPr>
          <p:cNvPr id="7" name="Rectangle 6"/>
          <p:cNvSpPr/>
          <p:nvPr/>
        </p:nvSpPr>
        <p:spPr>
          <a:xfrm>
            <a:off x="765172" y="3676472"/>
            <a:ext cx="7612063" cy="1200328"/>
          </a:xfrm>
          <a:prstGeom prst="rect">
            <a:avLst/>
          </a:prstGeom>
        </p:spPr>
        <p:txBody>
          <a:bodyPr wrap="square">
            <a:spAutoFit/>
          </a:bodyPr>
          <a:lstStyle/>
          <a:p>
            <a:pPr marL="342900" indent="-342900">
              <a:spcAft>
                <a:spcPts val="1200"/>
              </a:spcAft>
            </a:pPr>
            <a:r>
              <a:rPr lang="en-US" sz="2400" dirty="0"/>
              <a:t>36. we know that what God says He means. All will stand before the judgment seat of Christ (2 Corinthians 5:10; Hebrews 9:27).</a:t>
            </a:r>
          </a:p>
        </p:txBody>
      </p:sp>
      <p:sp>
        <p:nvSpPr>
          <p:cNvPr id="8" name="Rectangle 7"/>
          <p:cNvSpPr/>
          <p:nvPr/>
        </p:nvSpPr>
        <p:spPr>
          <a:xfrm>
            <a:off x="765171" y="4916269"/>
            <a:ext cx="7612063" cy="830997"/>
          </a:xfrm>
          <a:prstGeom prst="rect">
            <a:avLst/>
          </a:prstGeom>
        </p:spPr>
        <p:txBody>
          <a:bodyPr wrap="square">
            <a:spAutoFit/>
          </a:bodyPr>
          <a:lstStyle/>
          <a:p>
            <a:pPr marL="342900" indent="-342900">
              <a:spcAft>
                <a:spcPts val="1200"/>
              </a:spcAft>
            </a:pPr>
            <a:r>
              <a:rPr lang="en-US" sz="2400" dirty="0"/>
              <a:t>37. Jesus has done so much for us. It must be shared (Acts 4:20).</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1569660"/>
          </a:xfrm>
          <a:prstGeom prst="rect">
            <a:avLst/>
          </a:prstGeom>
          <a:noFill/>
        </p:spPr>
        <p:txBody>
          <a:bodyPr wrap="square" rtlCol="0">
            <a:spAutoFit/>
          </a:bodyPr>
          <a:lstStyle/>
          <a:p>
            <a:pPr marL="342900" indent="-342900">
              <a:spcAft>
                <a:spcPts val="1200"/>
              </a:spcAft>
            </a:pPr>
            <a:r>
              <a:rPr lang="en-US" sz="2400" dirty="0"/>
              <a:t>38. I cannot help but evangelize. He has done so much for me I have got to tell somebody. “I couldn't keep from preaching it if I wanted to. I would be utterly miserable” (1 Corinthians 9:16, </a:t>
            </a:r>
            <a:r>
              <a:rPr lang="en-US" sz="2400" i="1" dirty="0"/>
              <a:t>TLB).</a:t>
            </a:r>
            <a:endParaRPr lang="en-US" sz="2400" dirty="0"/>
          </a:p>
          <a:p>
            <a:pPr marL="342900" indent="-342900">
              <a:spcAft>
                <a:spcPts val="1200"/>
              </a:spcAft>
              <a:buFont typeface="+mj-lt"/>
              <a:buAutoNum type="arabicPeriod"/>
            </a:pPr>
            <a:endParaRPr lang="en-US" sz="2400" dirty="0"/>
          </a:p>
        </p:txBody>
      </p:sp>
      <p:sp>
        <p:nvSpPr>
          <p:cNvPr id="6" name="TextBox 5"/>
          <p:cNvSpPr txBox="1"/>
          <p:nvPr/>
        </p:nvSpPr>
        <p:spPr>
          <a:xfrm>
            <a:off x="762000" y="3352800"/>
            <a:ext cx="7612063" cy="3046988"/>
          </a:xfrm>
          <a:prstGeom prst="rect">
            <a:avLst/>
          </a:prstGeom>
          <a:noFill/>
        </p:spPr>
        <p:txBody>
          <a:bodyPr wrap="square" rtlCol="0">
            <a:spAutoFit/>
          </a:bodyPr>
          <a:lstStyle/>
          <a:p>
            <a:pPr marL="342900" indent="-342900" algn="ctr">
              <a:spcAft>
                <a:spcPts val="1200"/>
              </a:spcAft>
            </a:pPr>
            <a:r>
              <a:rPr lang="en-US" sz="3200" dirty="0">
                <a:solidFill>
                  <a:srgbClr val="FFFFFF"/>
                </a:solidFill>
                <a:effectLst>
                  <a:outerShdw blurRad="50800" dist="38100" dir="2700000">
                    <a:srgbClr val="000000">
                      <a:alpha val="43000"/>
                    </a:srgbClr>
                  </a:outerShdw>
                </a:effectLst>
              </a:rPr>
              <a:t>	“Then I said, I will not make mention of him, nor speak any more in his name. But his word was in mine heart as a burning fire shut up in my bones, and I was weary with forbearing, and I could not stay” (Jeremiah 20:9).</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461665"/>
          </a:xfrm>
          <a:prstGeom prst="rect">
            <a:avLst/>
          </a:prstGeom>
          <a:noFill/>
        </p:spPr>
        <p:txBody>
          <a:bodyPr wrap="square" rtlCol="0">
            <a:spAutoFit/>
          </a:bodyPr>
          <a:lstStyle/>
          <a:p>
            <a:pPr marL="342900" indent="-342900">
              <a:spcAft>
                <a:spcPts val="1200"/>
              </a:spcAft>
            </a:pPr>
            <a:r>
              <a:rPr lang="en-US" sz="2400" dirty="0"/>
              <a:t>39. we are debtors (Romans 1:15-16).</a:t>
            </a:r>
          </a:p>
          <a:p>
            <a:pPr marL="342900" indent="-342900">
              <a:spcAft>
                <a:spcPts val="1200"/>
              </a:spcAft>
              <a:buFont typeface="+mj-lt"/>
              <a:buAutoNum type="arabicPeriod"/>
            </a:pPr>
            <a:endParaRPr lang="en-US" sz="2400" dirty="0"/>
          </a:p>
        </p:txBody>
      </p:sp>
      <p:sp>
        <p:nvSpPr>
          <p:cNvPr id="6" name="Rectangle 5"/>
          <p:cNvSpPr/>
          <p:nvPr/>
        </p:nvSpPr>
        <p:spPr>
          <a:xfrm>
            <a:off x="765173" y="2401669"/>
            <a:ext cx="7612063" cy="830997"/>
          </a:xfrm>
          <a:prstGeom prst="rect">
            <a:avLst/>
          </a:prstGeom>
        </p:spPr>
        <p:txBody>
          <a:bodyPr wrap="square">
            <a:spAutoFit/>
          </a:bodyPr>
          <a:lstStyle/>
          <a:p>
            <a:pPr marL="342900" indent="-342900">
              <a:spcAft>
                <a:spcPts val="1200"/>
              </a:spcAft>
            </a:pPr>
            <a:r>
              <a:rPr lang="en-US" sz="2400" dirty="0"/>
              <a:t>40. evangelism is an expression of a healthy church (Acts 1:8, 8:4).</a:t>
            </a:r>
          </a:p>
        </p:txBody>
      </p:sp>
      <p:sp>
        <p:nvSpPr>
          <p:cNvPr id="7" name="Rectangle 6"/>
          <p:cNvSpPr/>
          <p:nvPr/>
        </p:nvSpPr>
        <p:spPr>
          <a:xfrm>
            <a:off x="765173" y="3276600"/>
            <a:ext cx="7612064" cy="1938992"/>
          </a:xfrm>
          <a:prstGeom prst="rect">
            <a:avLst/>
          </a:prstGeom>
        </p:spPr>
        <p:txBody>
          <a:bodyPr wrap="square">
            <a:spAutoFit/>
          </a:bodyPr>
          <a:lstStyle/>
          <a:p>
            <a:pPr marL="342900" indent="-342900">
              <a:spcAft>
                <a:spcPts val="1200"/>
              </a:spcAft>
            </a:pPr>
            <a:r>
              <a:rPr lang="en-US" sz="2400" dirty="0"/>
              <a:t>41. it is an honor to be His agent (ambassador). We have a heavenly invitation to share the life- changing gospel with others. We represent the King of kings and speak on His behalf (2 Corinthians5:20; Ephesians 6:20).</a:t>
            </a:r>
          </a:p>
        </p:txBody>
      </p:sp>
      <p:sp>
        <p:nvSpPr>
          <p:cNvPr id="8" name="Rectangle 7"/>
          <p:cNvSpPr/>
          <p:nvPr/>
        </p:nvSpPr>
        <p:spPr>
          <a:xfrm>
            <a:off x="765172" y="5257800"/>
            <a:ext cx="7612063" cy="830997"/>
          </a:xfrm>
          <a:prstGeom prst="rect">
            <a:avLst/>
          </a:prstGeom>
        </p:spPr>
        <p:txBody>
          <a:bodyPr wrap="square">
            <a:spAutoFit/>
          </a:bodyPr>
          <a:lstStyle/>
          <a:p>
            <a:pPr marL="342900" indent="-342900">
              <a:spcAft>
                <a:spcPts val="1200"/>
              </a:spcAft>
            </a:pPr>
            <a:r>
              <a:rPr lang="en-US" sz="2400" dirty="0"/>
              <a:t>42. evangelism could hasten the coming of our King (Matthew24:14).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1200328"/>
          </a:xfrm>
          <a:prstGeom prst="rect">
            <a:avLst/>
          </a:prstGeom>
          <a:noFill/>
        </p:spPr>
        <p:txBody>
          <a:bodyPr wrap="square" rtlCol="0">
            <a:spAutoFit/>
          </a:bodyPr>
          <a:lstStyle/>
          <a:p>
            <a:pPr marL="342900" indent="-342900">
              <a:spcAft>
                <a:spcPts val="1200"/>
              </a:spcAft>
            </a:pPr>
            <a:r>
              <a:rPr lang="en-US" sz="2400" dirty="0"/>
              <a:t>43. Jesus said, “I will build my church” (Matthew 16:18). Through evangelism, we help build the church.</a:t>
            </a:r>
          </a:p>
          <a:p>
            <a:pPr marL="342900" indent="-342900">
              <a:spcAft>
                <a:spcPts val="1200"/>
              </a:spcAft>
              <a:buFont typeface="+mj-lt"/>
              <a:buAutoNum type="arabicPeriod"/>
            </a:pPr>
            <a:endParaRPr lang="en-US" sz="2400" dirty="0"/>
          </a:p>
        </p:txBody>
      </p:sp>
      <p:sp>
        <p:nvSpPr>
          <p:cNvPr id="6" name="Rectangle 5"/>
          <p:cNvSpPr/>
          <p:nvPr/>
        </p:nvSpPr>
        <p:spPr>
          <a:xfrm>
            <a:off x="765173" y="3048000"/>
            <a:ext cx="7612063" cy="1200328"/>
          </a:xfrm>
          <a:prstGeom prst="rect">
            <a:avLst/>
          </a:prstGeom>
        </p:spPr>
        <p:txBody>
          <a:bodyPr wrap="square">
            <a:spAutoFit/>
          </a:bodyPr>
          <a:lstStyle/>
          <a:p>
            <a:pPr marL="342900" indent="-342900">
              <a:spcAft>
                <a:spcPts val="1200"/>
              </a:spcAft>
            </a:pPr>
            <a:r>
              <a:rPr lang="en-US" sz="2400" dirty="0"/>
              <a:t>44. we want to hear the Lord of the harvest say, “Well done thou good and faithful servant” (Matthew 25:21).</a:t>
            </a:r>
          </a:p>
        </p:txBody>
      </p:sp>
      <p:sp>
        <p:nvSpPr>
          <p:cNvPr id="7" name="Rectangle 6"/>
          <p:cNvSpPr/>
          <p:nvPr/>
        </p:nvSpPr>
        <p:spPr>
          <a:xfrm>
            <a:off x="765174" y="4267200"/>
            <a:ext cx="7612062" cy="1200328"/>
          </a:xfrm>
          <a:prstGeom prst="rect">
            <a:avLst/>
          </a:prstGeom>
        </p:spPr>
        <p:txBody>
          <a:bodyPr wrap="square">
            <a:spAutoFit/>
          </a:bodyPr>
          <a:lstStyle/>
          <a:p>
            <a:pPr marL="342900" indent="-342900">
              <a:spcAft>
                <a:spcPts val="1200"/>
              </a:spcAft>
            </a:pPr>
            <a:r>
              <a:rPr lang="en-US" sz="2400" dirty="0"/>
              <a:t>45. great rewards are promised, both now and in eternity, to those that witness (Daniel 12:3; 1 Thessalonians 2:19-20).</a:t>
            </a:r>
          </a:p>
        </p:txBody>
      </p:sp>
      <p:sp>
        <p:nvSpPr>
          <p:cNvPr id="8" name="Rectangle 7"/>
          <p:cNvSpPr/>
          <p:nvPr/>
        </p:nvSpPr>
        <p:spPr>
          <a:xfrm>
            <a:off x="765174" y="5486400"/>
            <a:ext cx="7612062" cy="830997"/>
          </a:xfrm>
          <a:prstGeom prst="rect">
            <a:avLst/>
          </a:prstGeom>
        </p:spPr>
        <p:txBody>
          <a:bodyPr wrap="square">
            <a:spAutoFit/>
          </a:bodyPr>
          <a:lstStyle/>
          <a:p>
            <a:pPr marL="342900" indent="-342900">
              <a:spcAft>
                <a:spcPts val="1200"/>
              </a:spcAft>
            </a:pPr>
            <a:r>
              <a:rPr lang="en-US" sz="2400" dirty="0"/>
              <a:t>46. the fear of the Lord compels us to evangelize (2 Corinthians 5:11; Luke 12:47).</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676400"/>
            <a:ext cx="7612063" cy="830997"/>
          </a:xfrm>
          <a:prstGeom prst="rect">
            <a:avLst/>
          </a:prstGeom>
          <a:noFill/>
        </p:spPr>
        <p:txBody>
          <a:bodyPr wrap="square" rtlCol="0">
            <a:spAutoFit/>
          </a:bodyPr>
          <a:lstStyle/>
          <a:p>
            <a:pPr marL="342900" indent="-342900">
              <a:spcAft>
                <a:spcPts val="1200"/>
              </a:spcAft>
            </a:pPr>
            <a:r>
              <a:rPr lang="en-US" sz="2400" dirty="0"/>
              <a:t>47. we do not want the Lord to be ashamed of us (Mark 8:34-38).</a:t>
            </a:r>
          </a:p>
        </p:txBody>
      </p:sp>
      <p:sp>
        <p:nvSpPr>
          <p:cNvPr id="6" name="Rectangle 5"/>
          <p:cNvSpPr/>
          <p:nvPr/>
        </p:nvSpPr>
        <p:spPr>
          <a:xfrm>
            <a:off x="765173" y="2590800"/>
            <a:ext cx="7612063" cy="2308324"/>
          </a:xfrm>
          <a:prstGeom prst="rect">
            <a:avLst/>
          </a:prstGeom>
        </p:spPr>
        <p:txBody>
          <a:bodyPr wrap="square">
            <a:spAutoFit/>
          </a:bodyPr>
          <a:lstStyle/>
          <a:p>
            <a:pPr marL="342900" indent="-342900">
              <a:spcAft>
                <a:spcPts val="1200"/>
              </a:spcAft>
            </a:pPr>
            <a:r>
              <a:rPr lang="en-US" sz="2400" dirty="0"/>
              <a:t>48. there is no greater joy than bringing someone to Christ. Our joy is made full when we evangelize (1 John 1:3-4; John 15:11). Watchman Nee claimed that the two happiest days in every believer’s life are the day he is saved and the day he leads some one to Christ.</a:t>
            </a:r>
          </a:p>
        </p:txBody>
      </p:sp>
      <p:sp>
        <p:nvSpPr>
          <p:cNvPr id="7" name="Rectangle 6"/>
          <p:cNvSpPr/>
          <p:nvPr/>
        </p:nvSpPr>
        <p:spPr>
          <a:xfrm>
            <a:off x="765173" y="4876800"/>
            <a:ext cx="7612064" cy="1569660"/>
          </a:xfrm>
          <a:prstGeom prst="rect">
            <a:avLst/>
          </a:prstGeom>
        </p:spPr>
        <p:txBody>
          <a:bodyPr wrap="square">
            <a:spAutoFit/>
          </a:bodyPr>
          <a:lstStyle/>
          <a:p>
            <a:pPr marL="342900" indent="-342900">
              <a:spcAft>
                <a:spcPts val="1200"/>
              </a:spcAft>
            </a:pPr>
            <a:r>
              <a:rPr lang="en-US" sz="2400" dirty="0"/>
              <a:t>49. Involvement in evangelism produces a sense of direction, purpose and destiny for our lives (Acts 18:19-20). It gives us something worth living and dying for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4267200" y="4198203"/>
            <a:ext cx="4267200" cy="830997"/>
          </a:xfrm>
          <a:prstGeom prst="rect">
            <a:avLst/>
          </a:prstGeom>
          <a:noFill/>
        </p:spPr>
        <p:txBody>
          <a:bodyPr wrap="square" rtlCol="0">
            <a:spAutoFit/>
          </a:bodyPr>
          <a:lstStyle/>
          <a:p>
            <a:pPr algn="r"/>
            <a:r>
              <a:rPr lang="en-US" sz="2400" dirty="0">
                <a:effectLst>
                  <a:outerShdw blurRad="50800" dist="38100" dir="2700000">
                    <a:srgbClr val="000000">
                      <a:alpha val="43000"/>
                    </a:srgbClr>
                  </a:outerShdw>
                </a:effectLst>
              </a:rPr>
              <a:t>- P. F. </a:t>
            </a:r>
            <a:r>
              <a:rPr lang="en-US" sz="2400" dirty="0" err="1">
                <a:effectLst>
                  <a:outerShdw blurRad="50800" dist="38100" dir="2700000">
                    <a:srgbClr val="000000">
                      <a:alpha val="43000"/>
                    </a:srgbClr>
                  </a:outerShdw>
                </a:effectLst>
              </a:rPr>
              <a:t>Bresee</a:t>
            </a:r>
            <a:r>
              <a:rPr lang="en-US" sz="2400" dirty="0">
                <a:effectLst>
                  <a:outerShdw blurRad="50800" dist="38100" dir="2700000">
                    <a:srgbClr val="000000">
                      <a:alpha val="43000"/>
                    </a:srgbClr>
                  </a:outerShdw>
                </a:effectLst>
              </a:rPr>
              <a:t>, founder of the Church of the Nazarene</a:t>
            </a:r>
          </a:p>
        </p:txBody>
      </p:sp>
      <p:grpSp>
        <p:nvGrpSpPr>
          <p:cNvPr id="6" name="Group 5"/>
          <p:cNvGrpSpPr/>
          <p:nvPr/>
        </p:nvGrpSpPr>
        <p:grpSpPr>
          <a:xfrm>
            <a:off x="228600" y="1298575"/>
            <a:ext cx="8305800" cy="2873792"/>
            <a:chOff x="228600" y="1298575"/>
            <a:chExt cx="8305800" cy="2873792"/>
          </a:xfrm>
        </p:grpSpPr>
        <p:sp>
          <p:nvSpPr>
            <p:cNvPr id="2" name="TextBox 1"/>
            <p:cNvSpPr txBox="1"/>
            <p:nvPr/>
          </p:nvSpPr>
          <p:spPr>
            <a:xfrm>
              <a:off x="609600" y="1371600"/>
              <a:ext cx="7924800" cy="2800767"/>
            </a:xfrm>
            <a:prstGeom prst="rect">
              <a:avLst/>
            </a:prstGeom>
            <a:noFill/>
          </p:spPr>
          <p:txBody>
            <a:bodyPr wrap="square" rtlCol="0">
              <a:spAutoFit/>
            </a:bodyPr>
            <a:lstStyle/>
            <a:p>
              <a:pPr algn="ctr"/>
              <a:r>
                <a:rPr lang="en-US" sz="4400" dirty="0">
                  <a:solidFill>
                    <a:srgbClr val="FFFFFF"/>
                  </a:solidFill>
                  <a:effectLst>
                    <a:outerShdw blurRad="50800" dist="38100" dir="2700000">
                      <a:srgbClr val="000000">
                        <a:alpha val="43000"/>
                      </a:srgbClr>
                    </a:outerShdw>
                  </a:effectLst>
                </a:rPr>
                <a:t>“We are debtors to every man to give him the gospel in the same measure in which we have received it.”</a:t>
              </a:r>
            </a:p>
          </p:txBody>
        </p:sp>
        <p:sp>
          <p:nvSpPr>
            <p:cNvPr id="4" name="Text Placeholder 3"/>
            <p:cNvSpPr txBox="1">
              <a:spLocks/>
            </p:cNvSpPr>
            <p:nvPr/>
          </p:nvSpPr>
          <p:spPr>
            <a:xfrm>
              <a:off x="228600" y="1298575"/>
              <a:ext cx="858331" cy="1444625"/>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sp>
          <p:nvSpPr>
            <p:cNvPr id="5" name="Text Placeholder 3"/>
            <p:cNvSpPr txBox="1">
              <a:spLocks/>
            </p:cNvSpPr>
            <p:nvPr/>
          </p:nvSpPr>
          <p:spPr>
            <a:xfrm rot="10800000">
              <a:off x="6629401" y="2362200"/>
              <a:ext cx="858331" cy="1600200"/>
            </a:xfrm>
            <a:prstGeom prst="rect">
              <a:avLst/>
            </a:prstGeom>
          </p:spPr>
          <p:txBody>
            <a:bodyPr vert="horz" wrap="none" lIns="0" tIns="0" rIns="0" bIns="0" rtlCol="0" anchor="ctr" anchorCtr="0">
              <a:noAutofit/>
            </a:bodyPr>
            <a:lstStyle/>
            <a:p>
              <a:pPr marL="0" marR="0" lvl="0" indent="0" algn="r" defTabSz="914400" rtl="0" eaLnBrk="1" fontAlgn="auto" latinLnBrk="0" hangingPunct="1">
                <a:lnSpc>
                  <a:spcPct val="100000"/>
                </a:lnSpc>
                <a:spcBef>
                  <a:spcPts val="0"/>
                </a:spcBef>
                <a:spcAft>
                  <a:spcPts val="0"/>
                </a:spcAft>
                <a:buClrTx/>
                <a:buSzTx/>
                <a:buFont typeface="Wingdings 2" pitchFamily="18" charset="2"/>
                <a:buNone/>
                <a:tabLst/>
                <a:defRPr/>
              </a:pPr>
              <a:r>
                <a:rPr kumimoji="0" lang="en-US" sz="12200" b="0" i="0" u="none" strike="noStrike" kern="1200" cap="none" spc="0" normalizeH="0" baseline="0" noProof="0" dirty="0">
                  <a:ln>
                    <a:noFill/>
                  </a:ln>
                  <a:gradFill>
                    <a:gsLst>
                      <a:gs pos="0">
                        <a:schemeClr val="tx1">
                          <a:alpha val="10000"/>
                        </a:schemeClr>
                      </a:gs>
                      <a:gs pos="100000">
                        <a:schemeClr val="tx1">
                          <a:alpha val="10000"/>
                        </a:schemeClr>
                      </a:gs>
                    </a:gsLst>
                    <a:lin ang="5400000" scaled="0"/>
                  </a:gradFill>
                  <a:effectLst>
                    <a:outerShdw blurRad="63500" dist="50800" dir="2700000" algn="tl" rotWithShape="0">
                      <a:prstClr val="black">
                        <a:alpha val="50000"/>
                      </a:prstClr>
                    </a:outerShdw>
                  </a:effectLst>
                  <a:uLnTx/>
                  <a:uFillTx/>
                  <a:latin typeface="Impact" pitchFamily="34" charset="0"/>
                  <a:ea typeface="+mn-ea"/>
                  <a:cs typeface="+mn-cs"/>
                </a:rPr>
                <a:t>“</a:t>
              </a:r>
            </a:p>
          </p:txBody>
        </p:sp>
      </p:grpSp>
      <p:sp>
        <p:nvSpPr>
          <p:cNvPr id="7" name="TextBox 6"/>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8" name="TextBox 7"/>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76200" y="1066800"/>
            <a:ext cx="4302125" cy="1295400"/>
          </a:xfrm>
        </p:spPr>
        <p:txBody>
          <a:bodyPr>
            <a:noAutofit/>
          </a:bodyPr>
          <a:lstStyle/>
          <a:p>
            <a:pPr algn="ctr">
              <a:buNone/>
            </a:pPr>
            <a:r>
              <a:rPr lang="en-US" sz="2800" dirty="0"/>
              <a:t>First Commandment of Jesus:</a:t>
            </a:r>
          </a:p>
        </p:txBody>
      </p:sp>
      <p:sp>
        <p:nvSpPr>
          <p:cNvPr id="4" name="Text Placeholder 3"/>
          <p:cNvSpPr>
            <a:spLocks noGrp="1"/>
          </p:cNvSpPr>
          <p:nvPr>
            <p:ph type="body" sz="half" idx="2"/>
          </p:nvPr>
        </p:nvSpPr>
        <p:spPr>
          <a:xfrm>
            <a:off x="457200" y="304800"/>
            <a:ext cx="8229600" cy="685800"/>
          </a:xfrm>
          <a:effectLst>
            <a:outerShdw blurRad="50800" dist="38100" dir="2700000">
              <a:srgbClr val="000000">
                <a:alpha val="43000"/>
              </a:srgbClr>
            </a:outerShdw>
          </a:effectLst>
        </p:spPr>
        <p:txBody>
          <a:bodyPr/>
          <a:lstStyle/>
          <a:p>
            <a:r>
              <a:rPr lang="en-US" sz="3200" dirty="0">
                <a:solidFill>
                  <a:srgbClr val="000000"/>
                </a:solidFill>
              </a:rPr>
              <a:t>First and Last Commands of Jesus Christ</a:t>
            </a:r>
          </a:p>
        </p:txBody>
      </p:sp>
      <p:sp>
        <p:nvSpPr>
          <p:cNvPr id="40" name="TextBox 39"/>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3" name="Content Placeholder 2"/>
          <p:cNvSpPr txBox="1">
            <a:spLocks/>
          </p:cNvSpPr>
          <p:nvPr/>
        </p:nvSpPr>
        <p:spPr>
          <a:xfrm>
            <a:off x="0" y="1981200"/>
            <a:ext cx="4302125" cy="1295400"/>
          </a:xfrm>
          <a:prstGeom prst="rect">
            <a:avLst/>
          </a:prstGeom>
        </p:spPr>
        <p:txBody>
          <a:bodyPr vert="horz" lIns="91440" tIns="45720" rIns="91440" bIns="45720" rtlCol="0">
            <a:noAutofit/>
          </a:bodyPr>
          <a:lstStyle/>
          <a:p>
            <a:pPr marL="342900" lvl="0" indent="-342900" algn="ctr" defTabSz="914400">
              <a:spcBef>
                <a:spcPts val="2000"/>
              </a:spcBef>
            </a:pPr>
            <a:r>
              <a:rPr lang="en-US" sz="2800" dirty="0"/>
              <a:t>“And Jesus said unto them, Come ye after me, and I will make you to become fishers of men” (Mark 1:17).</a:t>
            </a:r>
            <a:endPar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4" name="Content Placeholder 2"/>
          <p:cNvSpPr txBox="1">
            <a:spLocks/>
          </p:cNvSpPr>
          <p:nvPr/>
        </p:nvSpPr>
        <p:spPr>
          <a:xfrm>
            <a:off x="4384675" y="1066800"/>
            <a:ext cx="4302125" cy="1295400"/>
          </a:xfrm>
          <a:prstGeom prst="rect">
            <a:avLst/>
          </a:prstGeom>
        </p:spPr>
        <p:txBody>
          <a:bodyPr vert="horz" lIns="91440" tIns="45720" rIns="91440" bIns="45720" rtlCol="0">
            <a:noAutofit/>
          </a:bodyPr>
          <a:lstStyle/>
          <a:p>
            <a:pPr marL="342900" marR="0" lvl="0" indent="-342900" algn="ctr" defTabSz="914400" rtl="0" eaLnBrk="1" fontAlgn="auto" latinLnBrk="0" hangingPunct="1">
              <a:lnSpc>
                <a:spcPct val="100000"/>
              </a:lnSpc>
              <a:spcBef>
                <a:spcPts val="2000"/>
              </a:spcBef>
              <a:spcAft>
                <a:spcPts val="0"/>
              </a:spcAft>
              <a:buClrTx/>
              <a:buSzTx/>
              <a:buFont typeface="Wingdings 2" pitchFamily="18" charset="2"/>
              <a:buNone/>
              <a:tabLst/>
              <a:defRPr/>
            </a:pPr>
            <a:r>
              <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rPr>
              <a:t>Last Commandment of Jesus:</a:t>
            </a:r>
          </a:p>
        </p:txBody>
      </p:sp>
      <p:sp>
        <p:nvSpPr>
          <p:cNvPr id="15" name="Content Placeholder 2"/>
          <p:cNvSpPr txBox="1">
            <a:spLocks/>
          </p:cNvSpPr>
          <p:nvPr/>
        </p:nvSpPr>
        <p:spPr>
          <a:xfrm>
            <a:off x="4308475" y="1981200"/>
            <a:ext cx="4302125" cy="1295400"/>
          </a:xfrm>
          <a:prstGeom prst="rect">
            <a:avLst/>
          </a:prstGeom>
        </p:spPr>
        <p:txBody>
          <a:bodyPr vert="horz" lIns="91440" tIns="45720" rIns="91440" bIns="45720" rtlCol="0">
            <a:noAutofit/>
          </a:bodyPr>
          <a:lstStyle/>
          <a:p>
            <a:pPr marL="342900" lvl="0" indent="-342900" algn="ctr" defTabSz="914400">
              <a:spcBef>
                <a:spcPts val="2000"/>
              </a:spcBef>
            </a:pPr>
            <a:r>
              <a:rPr lang="en-US" sz="2800" dirty="0"/>
              <a:t>“But ye shall receive power, after that the Holy Ghost is come upon you: and ye shall be witnesses unto me both in Jerusalem, and in all Judaea, and in Samaria, and unto the uttermost part of the earth” (Acts 1:8).</a:t>
            </a:r>
            <a:endParaRPr kumimoji="0" lang="en-US" sz="2800" b="0" i="0" u="none" strike="noStrike" kern="1200" cap="none" spc="0" normalizeH="0" baseline="0" noProof="0" dirty="0">
              <a:ln>
                <a:noFill/>
              </a:ln>
              <a:solidFill>
                <a:schemeClr val="bg1"/>
              </a:solidFill>
              <a:effectLst>
                <a:outerShdw blurRad="63500" dist="50800" dir="2700000" algn="tl" rotWithShape="0">
                  <a:prstClr val="black">
                    <a:alpha val="50000"/>
                  </a:prstClr>
                </a:outerShdw>
              </a:effectLst>
              <a:uLnTx/>
              <a:uFillTx/>
              <a:latin typeface="+mn-lt"/>
              <a:ea typeface="+mn-ea"/>
              <a:cs typeface="+mn-cs"/>
            </a:endParaRPr>
          </a:p>
        </p:txBody>
      </p:sp>
      <p:sp>
        <p:nvSpPr>
          <p:cNvPr id="16" name="TextBox 15"/>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20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grpId="0" nodeType="clickEffect">
                                  <p:stCondLst>
                                    <p:cond delay="0"/>
                                  </p:stCondLst>
                                  <p:childTnLst>
                                    <p:set>
                                      <p:cBhvr>
                                        <p:cTn id="15" dur="1" fill="hold">
                                          <p:stCondLst>
                                            <p:cond delay="0"/>
                                          </p:stCondLst>
                                        </p:cTn>
                                        <p:tgtEl>
                                          <p:spTgt spid="13">
                                            <p:txEl>
                                              <p:pRg st="0" end="0"/>
                                            </p:txEl>
                                          </p:spTgt>
                                        </p:tgtEl>
                                        <p:attrNameLst>
                                          <p:attrName>style.visibility</p:attrName>
                                        </p:attrNameLst>
                                      </p:cBhvr>
                                      <p:to>
                                        <p:strVal val="visible"/>
                                      </p:to>
                                    </p:set>
                                    <p:animEffect transition="in" filter="fade">
                                      <p:cBhvr>
                                        <p:cTn id="16" dur="2000"/>
                                        <p:tgtEl>
                                          <p:spTgt spid="1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4">
                                            <p:txEl>
                                              <p:pRg st="0" end="0"/>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15">
                                            <p:txEl>
                                              <p:pRg st="0" end="0"/>
                                            </p:txEl>
                                          </p:spTgt>
                                        </p:tgtEl>
                                        <p:attrNameLst>
                                          <p:attrName>style.visibility</p:attrName>
                                        </p:attrNameLst>
                                      </p:cBhvr>
                                      <p:to>
                                        <p:strVal val="visible"/>
                                      </p:to>
                                    </p:set>
                                    <p:animEffect transition="in" filter="fade">
                                      <p:cBhvr>
                                        <p:cTn id="25" dur="2000"/>
                                        <p:tgtEl>
                                          <p:spTgt spid="1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4" grpId="0" build="p"/>
      <p:bldP spid="13" grpId="0" build="p"/>
      <p:bldP spid="14" grpId="0" build="p"/>
      <p:bldP spid="15" grpId="0"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Placeholder 3"/>
          <p:cNvSpPr txBox="1">
            <a:spLocks/>
          </p:cNvSpPr>
          <p:nvPr/>
        </p:nvSpPr>
        <p:spPr>
          <a:xfrm>
            <a:off x="304801" y="76200"/>
            <a:ext cx="7010398"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800" dirty="0"/>
              <a:t>The church exists for three main reasons:</a:t>
            </a:r>
            <a:endParaRPr kumimoji="0" lang="en-US" sz="2800" b="0" i="0" u="none" strike="noStrike" kern="1200" cap="none" spc="0" normalizeH="0" baseline="0" noProof="0" dirty="0">
              <a:ln>
                <a:noFill/>
              </a:ln>
              <a:effectLst>
                <a:outerShdw blurRad="50800" dist="38100" dir="2700000">
                  <a:srgbClr val="000000">
                    <a:alpha val="43000"/>
                  </a:srgbClr>
                </a:outerShdw>
              </a:effectLst>
              <a:uLnTx/>
              <a:uFillTx/>
              <a:latin typeface="+mj-lt"/>
              <a:ea typeface="+mj-ea"/>
              <a:cs typeface="+mj-cs"/>
            </a:endParaRPr>
          </a:p>
        </p:txBody>
      </p:sp>
      <p:sp>
        <p:nvSpPr>
          <p:cNvPr id="12" name="TextBox 11"/>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17" name="Text Placeholder 3"/>
          <p:cNvSpPr txBox="1">
            <a:spLocks/>
          </p:cNvSpPr>
          <p:nvPr/>
        </p:nvSpPr>
        <p:spPr>
          <a:xfrm>
            <a:off x="457201" y="6096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defTabSz="914400">
              <a:spcBef>
                <a:spcPct val="0"/>
              </a:spcBef>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cap="small" dirty="0">
                <a:solidFill>
                  <a:srgbClr val="FFFFFF"/>
                </a:solidFill>
                <a:effectLst>
                  <a:outerShdw blurRad="50800" dist="38100" dir="2700000">
                    <a:srgbClr val="000000">
                      <a:alpha val="43000"/>
                    </a:srgbClr>
                  </a:outerShdw>
                </a:effectLst>
              </a:rPr>
              <a:t>To minister to God </a:t>
            </a:r>
            <a:r>
              <a:rPr lang="en-US" sz="2400" dirty="0">
                <a:solidFill>
                  <a:srgbClr val="FFFFFF"/>
                </a:solidFill>
                <a:effectLst>
                  <a:outerShdw blurRad="50800" dist="38100" dir="2700000">
                    <a:srgbClr val="000000">
                      <a:alpha val="43000"/>
                    </a:srgbClr>
                  </a:outerShdw>
                </a:effectLst>
              </a:rPr>
              <a:t>(relationship with God). This is expressed through prayer, fasting, worship, and Bible study.</a:t>
            </a:r>
            <a:endParaRPr kumimoji="0" lang="en-US" sz="2400" i="0" u="none" strike="noStrike" kern="1200" cap="small"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18" name="Text Placeholder 3"/>
          <p:cNvSpPr txBox="1">
            <a:spLocks/>
          </p:cNvSpPr>
          <p:nvPr/>
        </p:nvSpPr>
        <p:spPr>
          <a:xfrm>
            <a:off x="457200" y="17526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defTabSz="914400">
              <a:spcBef>
                <a:spcPct val="0"/>
              </a:spcBef>
              <a:buFont typeface="Courier New"/>
              <a:buChar char="o"/>
            </a:pPr>
            <a:r>
              <a:rPr kumimoji="0" lang="en-US" sz="2400" b="0" i="0" u="none" strike="noStrike" kern="1200" cap="none" spc="0" normalizeH="0" noProof="0" dirty="0">
                <a:ln>
                  <a:noFill/>
                </a:ln>
                <a:solidFill>
                  <a:srgbClr val="FFFFFF"/>
                </a:solidFill>
                <a:effectLst>
                  <a:outerShdw blurRad="50800" dist="38100" dir="2700000">
                    <a:srgbClr val="000000">
                      <a:alpha val="43000"/>
                    </a:srgbClr>
                  </a:outerShdw>
                </a:effectLst>
                <a:uLnTx/>
                <a:uFillTx/>
                <a:latin typeface="+mj-lt"/>
                <a:ea typeface="+mj-ea"/>
                <a:cs typeface="+mj-cs"/>
              </a:rPr>
              <a:t> </a:t>
            </a:r>
            <a:r>
              <a:rPr kumimoji="0" lang="en-US" sz="2400" b="0" i="0" u="none" strike="noStrike" kern="1200" cap="small" spc="0" normalizeH="0" noProof="0" dirty="0">
                <a:ln>
                  <a:noFill/>
                </a:ln>
                <a:solidFill>
                  <a:srgbClr val="FFFFFF"/>
                </a:solidFill>
                <a:effectLst>
                  <a:outerShdw blurRad="50800" dist="38100" dir="2700000">
                    <a:srgbClr val="000000">
                      <a:alpha val="43000"/>
                    </a:srgbClr>
                  </a:outerShdw>
                </a:effectLst>
                <a:uLnTx/>
                <a:uFillTx/>
                <a:latin typeface="+mj-lt"/>
                <a:ea typeface="+mj-ea"/>
                <a:cs typeface="+mj-cs"/>
              </a:rPr>
              <a:t>To minister to one another </a:t>
            </a:r>
            <a:r>
              <a:rPr kumimoji="0" lang="en-US" sz="2400" b="0" i="0" u="none" strike="noStrike" kern="1200" spc="0" normalizeH="0" noProof="0" dirty="0">
                <a:ln>
                  <a:noFill/>
                </a:ln>
                <a:solidFill>
                  <a:srgbClr val="FFFFFF"/>
                </a:solidFill>
                <a:effectLst>
                  <a:outerShdw blurRad="50800" dist="38100" dir="2700000">
                    <a:srgbClr val="000000">
                      <a:alpha val="43000"/>
                    </a:srgbClr>
                  </a:outerShdw>
                </a:effectLst>
                <a:uLnTx/>
                <a:uFillTx/>
                <a:latin typeface="+mj-lt"/>
                <a:ea typeface="+mj-ea"/>
                <a:cs typeface="+mj-cs"/>
              </a:rPr>
              <a:t>(relationship with other Christians). This is expressed through love, fellowship, and serving.</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19" name="Text Placeholder 3"/>
          <p:cNvSpPr txBox="1">
            <a:spLocks/>
          </p:cNvSpPr>
          <p:nvPr/>
        </p:nvSpPr>
        <p:spPr>
          <a:xfrm>
            <a:off x="457200" y="2895600"/>
            <a:ext cx="7010399" cy="5334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defTabSz="914400">
              <a:spcBef>
                <a:spcPct val="0"/>
              </a:spcBef>
              <a:buFont typeface="Courier New"/>
              <a:buChar char="o"/>
            </a:pPr>
            <a:r>
              <a:rPr lang="en-US" sz="2400" dirty="0">
                <a:solidFill>
                  <a:srgbClr val="FFFFFF"/>
                </a:solidFill>
                <a:effectLst>
                  <a:outerShdw blurRad="50800" dist="38100" dir="2700000">
                    <a:srgbClr val="000000">
                      <a:alpha val="43000"/>
                    </a:srgbClr>
                  </a:outerShdw>
                </a:effectLst>
              </a:rPr>
              <a:t> </a:t>
            </a:r>
            <a:r>
              <a:rPr lang="en-US" sz="2400" cap="small" dirty="0">
                <a:solidFill>
                  <a:srgbClr val="FFFFFF"/>
                </a:solidFill>
                <a:effectLst>
                  <a:outerShdw blurRad="50800" dist="38100" dir="2700000">
                    <a:srgbClr val="000000">
                      <a:alpha val="43000"/>
                    </a:srgbClr>
                  </a:outerShdw>
                </a:effectLst>
              </a:rPr>
              <a:t>To minister to the world </a:t>
            </a:r>
            <a:r>
              <a:rPr lang="en-US" sz="2400" dirty="0">
                <a:solidFill>
                  <a:srgbClr val="FFFFFF"/>
                </a:solidFill>
                <a:effectLst>
                  <a:outerShdw blurRad="50800" dist="38100" dir="2700000">
                    <a:srgbClr val="000000">
                      <a:alpha val="43000"/>
                    </a:srgbClr>
                  </a:outerShdw>
                </a:effectLst>
              </a:rPr>
              <a:t>(relationship with those who do not know the Lord Jesus). This is expressed through evangelism, outreach, church planting, and missions. 	(Mark Conner, </a:t>
            </a:r>
            <a:r>
              <a:rPr lang="en-US" sz="2400" i="1" dirty="0">
                <a:solidFill>
                  <a:srgbClr val="FFFFFF"/>
                </a:solidFill>
                <a:effectLst>
                  <a:outerShdw blurRad="50800" dist="38100" dir="2700000">
                    <a:srgbClr val="000000">
                      <a:alpha val="43000"/>
                    </a:srgbClr>
                  </a:outerShdw>
                </a:effectLst>
              </a:rPr>
              <a:t>Transforming Your Church</a:t>
            </a:r>
            <a:r>
              <a:rPr lang="en-US" sz="2400" dirty="0">
                <a:solidFill>
                  <a:srgbClr val="FFFFFF"/>
                </a:solidFill>
                <a:effectLst>
                  <a:outerShdw blurRad="50800" dist="38100" dir="2700000">
                    <a:srgbClr val="000000">
                      <a:alpha val="43000"/>
                    </a:srgbClr>
                  </a:outerShdw>
                </a:effectLst>
              </a:rPr>
              <a:t>)</a:t>
            </a:r>
            <a:endParaRPr kumimoji="0" lang="en-US" sz="2400" b="0" i="0" u="none" strike="noStrike" kern="1200" cap="none" spc="0" normalizeH="0" baseline="0" noProof="0" dirty="0">
              <a:ln>
                <a:noFill/>
              </a:ln>
              <a:solidFill>
                <a:srgbClr val="FFFFFF"/>
              </a:solidFill>
              <a:effectLst>
                <a:outerShdw blurRad="50800" dist="38100" dir="2700000">
                  <a:srgbClr val="000000">
                    <a:alpha val="43000"/>
                  </a:srgbClr>
                </a:outerShdw>
              </a:effectLst>
              <a:uLnTx/>
              <a:uFillTx/>
              <a:latin typeface="+mj-lt"/>
              <a:ea typeface="+mj-ea"/>
              <a:cs typeface="+mj-cs"/>
            </a:endParaRPr>
          </a:p>
        </p:txBody>
      </p:sp>
      <p:sp>
        <p:nvSpPr>
          <p:cNvPr id="22" name="Text Placeholder 3"/>
          <p:cNvSpPr txBox="1">
            <a:spLocks/>
          </p:cNvSpPr>
          <p:nvPr/>
        </p:nvSpPr>
        <p:spPr>
          <a:xfrm>
            <a:off x="152400" y="4800600"/>
            <a:ext cx="7391400" cy="1066800"/>
          </a:xfrm>
          <a:prstGeom prst="rect">
            <a:avLst/>
          </a:prstGeom>
          <a:effectLst>
            <a:outerShdw blurRad="50800" dist="38100" dir="2700000">
              <a:srgbClr val="000000">
                <a:alpha val="43000"/>
              </a:srgbClr>
            </a:outerShdw>
          </a:effectLst>
        </p:spPr>
        <p:txBody>
          <a:bodyPr vert="horz" lIns="91440" tIns="45720" rIns="91440" bIns="45720" rtlCol="0" anchor="t" anchorCtr="0">
            <a:noAutofit/>
          </a:bodyPr>
          <a:lstStyle/>
          <a:p>
            <a:pPr lvl="0" algn="ctr" defTabSz="914400">
              <a:spcBef>
                <a:spcPct val="0"/>
              </a:spcBef>
            </a:pPr>
            <a:r>
              <a:rPr lang="en-US" sz="2400" dirty="0">
                <a:solidFill>
                  <a:schemeClr val="accent1"/>
                </a:solidFill>
                <a:effectLst>
                  <a:outerShdw blurRad="50800" dist="38100" dir="2700000">
                    <a:srgbClr val="000000">
                      <a:alpha val="43000"/>
                    </a:srgbClr>
                  </a:outerShdw>
                </a:effectLst>
              </a:rPr>
              <a:t>The only one that cannot be done in heaven is number three. The only reason for the church to remain on the earth is for the purpose of evangelism. There will not be any evangelism in heaven.</a:t>
            </a:r>
            <a:endParaRPr kumimoji="0" lang="en-US" sz="2400" b="0" i="0" u="none" strike="noStrike" kern="1200" cap="none" spc="0" normalizeH="0" baseline="0" noProof="0" dirty="0">
              <a:ln>
                <a:noFill/>
              </a:ln>
              <a:solidFill>
                <a:schemeClr val="accent1"/>
              </a:solidFill>
              <a:effectLst>
                <a:outerShdw blurRad="50800" dist="38100" dir="2700000">
                  <a:srgbClr val="000000">
                    <a:alpha val="43000"/>
                  </a:srgbClr>
                </a:outerShdw>
              </a:effectLst>
              <a:uLnTx/>
              <a:uFillTx/>
              <a:latin typeface="+mj-lt"/>
              <a:ea typeface="+mj-ea"/>
              <a:cs typeface="+mj-cs"/>
            </a:endParaRPr>
          </a:p>
        </p:txBody>
      </p:sp>
      <p:sp>
        <p:nvSpPr>
          <p:cNvPr id="24" name="TextBox 2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9"/>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fade">
                                      <p:cBhvr>
                                        <p:cTn id="23" dur="20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p:bldP spid="18" grpId="0"/>
      <p:bldP spid="19" grpId="0"/>
      <p:bldP spid="22"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304800" y="341293"/>
            <a:ext cx="8534400" cy="1077218"/>
          </a:xfrm>
          <a:prstGeom prst="rect">
            <a:avLst/>
          </a:prstGeom>
          <a:noFill/>
        </p:spPr>
        <p:txBody>
          <a:bodyPr wrap="square" rtlCol="0">
            <a:spAutoFit/>
          </a:bodyPr>
          <a:lstStyle/>
          <a:p>
            <a:pPr algn="ctr"/>
            <a:r>
              <a:rPr lang="en-US" sz="3200" dirty="0">
                <a:solidFill>
                  <a:srgbClr val="FFFFFF"/>
                </a:solidFill>
                <a:effectLst>
                  <a:outerShdw blurRad="50800" dist="38100" dir="2700000">
                    <a:srgbClr val="000000">
                      <a:alpha val="43000"/>
                    </a:srgbClr>
                  </a:outerShdw>
                </a:effectLst>
              </a:rPr>
              <a:t>We populate heaven or hell by our obedience or disobedience to the command of Christ.</a:t>
            </a:r>
          </a:p>
        </p:txBody>
      </p:sp>
      <p:grpSp>
        <p:nvGrpSpPr>
          <p:cNvPr id="16" name="Group 15"/>
          <p:cNvGrpSpPr/>
          <p:nvPr/>
        </p:nvGrpSpPr>
        <p:grpSpPr>
          <a:xfrm>
            <a:off x="838200" y="1828800"/>
            <a:ext cx="7467600" cy="1112141"/>
            <a:chOff x="838200" y="2438400"/>
            <a:chExt cx="7467600" cy="1371600"/>
          </a:xfrm>
        </p:grpSpPr>
        <p:grpSp>
          <p:nvGrpSpPr>
            <p:cNvPr id="11" name="Group 10"/>
            <p:cNvGrpSpPr/>
            <p:nvPr/>
          </p:nvGrpSpPr>
          <p:grpSpPr>
            <a:xfrm>
              <a:off x="838200" y="2438400"/>
              <a:ext cx="7467600" cy="1371600"/>
              <a:chOff x="838200" y="2438400"/>
              <a:chExt cx="7467600" cy="1905794"/>
            </a:xfrm>
          </p:grpSpPr>
          <p:sp>
            <p:nvSpPr>
              <p:cNvPr id="6" name="Rectangle 5"/>
              <p:cNvSpPr/>
              <p:nvPr/>
            </p:nvSpPr>
            <p:spPr>
              <a:xfrm>
                <a:off x="838200" y="2438400"/>
                <a:ext cx="7467600" cy="1905000"/>
              </a:xfrm>
              <a:prstGeom prst="rect">
                <a:avLst/>
              </a:prstGeom>
              <a:noFill/>
              <a:ln>
                <a:solidFill>
                  <a:srgbClr val="1E554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8" name="Straight Connector 7"/>
              <p:cNvCxnSpPr>
                <a:stCxn id="6" idx="0"/>
                <a:endCxn id="6" idx="2"/>
              </p:cNvCxnSpPr>
              <p:nvPr/>
            </p:nvCxnSpPr>
            <p:spPr>
              <a:xfrm rot="16200000" flipH="1">
                <a:off x="3619500" y="3390900"/>
                <a:ext cx="1905000" cy="1588"/>
              </a:xfrm>
              <a:prstGeom prst="line">
                <a:avLst/>
              </a:prstGeom>
              <a:ln w="12700" cap="flat" cmpd="sng" algn="ctr">
                <a:solidFill>
                  <a:srgbClr val="1E554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cxnSp>
            <p:nvCxnSpPr>
              <p:cNvPr id="10" name="Straight Connector 9"/>
              <p:cNvCxnSpPr>
                <a:stCxn id="6" idx="1"/>
                <a:endCxn id="6" idx="3"/>
              </p:cNvCxnSpPr>
              <p:nvPr/>
            </p:nvCxnSpPr>
            <p:spPr>
              <a:xfrm rot="10800000" flipH="1">
                <a:off x="838200" y="3390900"/>
                <a:ext cx="7467600" cy="1588"/>
              </a:xfrm>
              <a:prstGeom prst="line">
                <a:avLst/>
              </a:prstGeom>
              <a:ln w="12700" cap="flat" cmpd="sng" algn="ctr">
                <a:solidFill>
                  <a:srgbClr val="1E5541"/>
                </a:solidFill>
                <a:prstDash val="solid"/>
                <a:round/>
                <a:headEnd type="none" w="med" len="med"/>
                <a:tailEnd type="none" w="med" len="med"/>
              </a:ln>
            </p:spPr>
            <p:style>
              <a:lnRef idx="2">
                <a:schemeClr val="accent1"/>
              </a:lnRef>
              <a:fillRef idx="0">
                <a:schemeClr val="accent1"/>
              </a:fillRef>
              <a:effectRef idx="1">
                <a:schemeClr val="accent1"/>
              </a:effectRef>
              <a:fontRef idx="minor">
                <a:schemeClr val="tx1"/>
              </a:fontRef>
            </p:style>
          </p:cxnSp>
        </p:grpSp>
        <p:sp>
          <p:nvSpPr>
            <p:cNvPr id="12" name="TextBox 11"/>
            <p:cNvSpPr txBox="1"/>
            <p:nvPr/>
          </p:nvSpPr>
          <p:spPr>
            <a:xfrm>
              <a:off x="838200" y="2438400"/>
              <a:ext cx="3733006" cy="461665"/>
            </a:xfrm>
            <a:prstGeom prst="rect">
              <a:avLst/>
            </a:prstGeom>
            <a:noFill/>
          </p:spPr>
          <p:txBody>
            <a:bodyPr wrap="square" rtlCol="0">
              <a:spAutoFit/>
            </a:bodyPr>
            <a:lstStyle/>
            <a:p>
              <a:pPr algn="ctr"/>
              <a:r>
                <a:rPr lang="en-US" sz="2400" dirty="0"/>
                <a:t>Obedience</a:t>
              </a:r>
            </a:p>
          </p:txBody>
        </p:sp>
        <p:sp>
          <p:nvSpPr>
            <p:cNvPr id="13" name="TextBox 12"/>
            <p:cNvSpPr txBox="1"/>
            <p:nvPr/>
          </p:nvSpPr>
          <p:spPr>
            <a:xfrm>
              <a:off x="4572000" y="2438400"/>
              <a:ext cx="3733006" cy="461665"/>
            </a:xfrm>
            <a:prstGeom prst="rect">
              <a:avLst/>
            </a:prstGeom>
            <a:noFill/>
          </p:spPr>
          <p:txBody>
            <a:bodyPr wrap="square" rtlCol="0">
              <a:spAutoFit/>
            </a:bodyPr>
            <a:lstStyle/>
            <a:p>
              <a:pPr algn="ctr"/>
              <a:r>
                <a:rPr lang="en-US" sz="2400" dirty="0"/>
                <a:t>Populate Heaven</a:t>
              </a:r>
            </a:p>
          </p:txBody>
        </p:sp>
        <p:sp>
          <p:nvSpPr>
            <p:cNvPr id="14" name="TextBox 13"/>
            <p:cNvSpPr txBox="1"/>
            <p:nvPr/>
          </p:nvSpPr>
          <p:spPr>
            <a:xfrm>
              <a:off x="838200" y="3135868"/>
              <a:ext cx="3733006" cy="461665"/>
            </a:xfrm>
            <a:prstGeom prst="rect">
              <a:avLst/>
            </a:prstGeom>
            <a:noFill/>
          </p:spPr>
          <p:txBody>
            <a:bodyPr wrap="square" rtlCol="0">
              <a:spAutoFit/>
            </a:bodyPr>
            <a:lstStyle/>
            <a:p>
              <a:pPr algn="ctr"/>
              <a:r>
                <a:rPr lang="en-US" sz="2400" dirty="0"/>
                <a:t>Disobedience</a:t>
              </a:r>
            </a:p>
          </p:txBody>
        </p:sp>
        <p:sp>
          <p:nvSpPr>
            <p:cNvPr id="15" name="TextBox 14"/>
            <p:cNvSpPr txBox="1"/>
            <p:nvPr/>
          </p:nvSpPr>
          <p:spPr>
            <a:xfrm>
              <a:off x="4572000" y="3135868"/>
              <a:ext cx="3733006" cy="461665"/>
            </a:xfrm>
            <a:prstGeom prst="rect">
              <a:avLst/>
            </a:prstGeom>
            <a:noFill/>
          </p:spPr>
          <p:txBody>
            <a:bodyPr wrap="square" rtlCol="0">
              <a:spAutoFit/>
            </a:bodyPr>
            <a:lstStyle/>
            <a:p>
              <a:pPr algn="ctr"/>
              <a:r>
                <a:rPr lang="en-US" sz="2400" dirty="0"/>
                <a:t>Populate Hell</a:t>
              </a:r>
            </a:p>
          </p:txBody>
        </p:sp>
      </p:grpSp>
      <p:sp>
        <p:nvSpPr>
          <p:cNvPr id="17" name="TextBox 16"/>
          <p:cNvSpPr txBox="1"/>
          <p:nvPr/>
        </p:nvSpPr>
        <p:spPr>
          <a:xfrm>
            <a:off x="304800" y="2987456"/>
            <a:ext cx="8534400" cy="3108544"/>
          </a:xfrm>
          <a:prstGeom prst="rect">
            <a:avLst/>
          </a:prstGeom>
          <a:noFill/>
        </p:spPr>
        <p:txBody>
          <a:bodyPr wrap="square" rtlCol="0">
            <a:spAutoFit/>
          </a:bodyPr>
          <a:lstStyle/>
          <a:p>
            <a:pPr algn="ctr"/>
            <a:r>
              <a:rPr lang="en-US" sz="2800" dirty="0"/>
              <a:t>“Today...people will go to heaven, and people will go to hell. The percentage of people going to heaven and the percentage of people going to hell today is determined by how well you did your job yesterday. If you remember heaven today, it will help someone avoid hell tomorrow.”</a:t>
            </a:r>
          </a:p>
          <a:p>
            <a:pPr algn="ctr"/>
            <a:r>
              <a:rPr lang="en-US" sz="2800" dirty="0"/>
              <a:t>(</a:t>
            </a:r>
            <a:r>
              <a:rPr lang="en-US" sz="2800" i="1" dirty="0"/>
              <a:t>Primary Purpose</a:t>
            </a:r>
            <a:r>
              <a:rPr lang="en-US" sz="2800" dirty="0"/>
              <a:t>)</a:t>
            </a:r>
          </a:p>
        </p:txBody>
      </p:sp>
      <p:sp>
        <p:nvSpPr>
          <p:cNvPr id="18" name="TextBox 17"/>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fade">
                                      <p:cBhvr>
                                        <p:cTn id="15" dur="20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5" name="TextBox 4"/>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6" name="TextBox 5"/>
          <p:cNvSpPr txBox="1"/>
          <p:nvPr/>
        </p:nvSpPr>
        <p:spPr>
          <a:xfrm>
            <a:off x="533400" y="914400"/>
            <a:ext cx="8077200" cy="4832092"/>
          </a:xfrm>
          <a:prstGeom prst="rect">
            <a:avLst/>
          </a:prstGeom>
          <a:noFill/>
        </p:spPr>
        <p:txBody>
          <a:bodyPr wrap="square" rtlCol="0">
            <a:spAutoFit/>
          </a:bodyPr>
          <a:lstStyle/>
          <a:p>
            <a:pPr algn="ctr"/>
            <a:r>
              <a:rPr lang="en-US" sz="4400" dirty="0">
                <a:solidFill>
                  <a:schemeClr val="bg1"/>
                </a:solidFill>
                <a:effectLst>
                  <a:outerShdw blurRad="50800" dist="38100" dir="2700000">
                    <a:srgbClr val="000000">
                      <a:alpha val="43000"/>
                    </a:srgbClr>
                  </a:outerShdw>
                </a:effectLst>
              </a:rPr>
              <a:t>“For I am not ashamed of the gospel of Christ: for it is the power of God unto salvation to every one that believeth; to the Jew first, and also to the Greek.”</a:t>
            </a:r>
          </a:p>
          <a:p>
            <a:pPr algn="ctr"/>
            <a:r>
              <a:rPr lang="en-US" sz="4400" dirty="0">
                <a:solidFill>
                  <a:schemeClr val="bg1"/>
                </a:solidFill>
                <a:effectLst>
                  <a:outerShdw blurRad="50800" dist="38100" dir="2700000">
                    <a:srgbClr val="000000">
                      <a:alpha val="43000"/>
                    </a:srgbClr>
                  </a:outerShdw>
                </a:effectLst>
              </a:rPr>
              <a:t>(Romans 1:16)</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2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Content Placeholder 21"/>
          <p:cNvSpPr>
            <a:spLocks noGrp="1"/>
          </p:cNvSpPr>
          <p:nvPr>
            <p:ph type="subTitle" idx="4294967295"/>
          </p:nvPr>
        </p:nvSpPr>
        <p:spPr>
          <a:xfrm>
            <a:off x="304799" y="304800"/>
            <a:ext cx="8584511" cy="987425"/>
          </a:xfrm>
          <a:effectLst>
            <a:outerShdw blurRad="50800" dist="38100" dir="2700000">
              <a:srgbClr val="000000">
                <a:alpha val="43000"/>
              </a:srgbClr>
            </a:outerShdw>
          </a:effectLst>
        </p:spPr>
        <p:txBody>
          <a:bodyPr>
            <a:noAutofit/>
          </a:bodyPr>
          <a:lstStyle/>
          <a:p>
            <a:pPr algn="ctr">
              <a:buNone/>
            </a:pPr>
            <a:r>
              <a:rPr lang="en-US" dirty="0"/>
              <a:t>D. L. Moody made up his mind that he would witness to at least one person per day. One night as he crawled into bed, he remembered that he had not preached to anyone that day. He got dressed and went out looking for someone he could talk to. It was already midnight, and the streets were deserted. He finally found a policeman still on duty and witnessed to him. The man was annoyed and scolded, “Do you not have anything better to do than disturb me in the middle of the night, trying to persuade me into being a Christian.” A few days later that man got saved. He never forgot his midnight encounter with a personal evangelist bent on populating heaven. (Acts 20:24, TLB)</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6" name="Content Placeholder 21"/>
          <p:cNvSpPr txBox="1">
            <a:spLocks/>
          </p:cNvSpPr>
          <p:nvPr/>
        </p:nvSpPr>
        <p:spPr>
          <a:xfrm>
            <a:off x="304800" y="4953000"/>
            <a:ext cx="8584511" cy="987425"/>
          </a:xfrm>
          <a:prstGeom prst="rect">
            <a:avLst/>
          </a:prstGeom>
          <a:effectLst>
            <a:outerShdw blurRad="50800" dist="38100" dir="2700000">
              <a:srgbClr val="000000">
                <a:alpha val="43000"/>
              </a:srgbClr>
            </a:outerShdw>
          </a:effectLst>
        </p:spPr>
        <p:txBody>
          <a:bodyPr vert="horz" lIns="91440" tIns="45720" rIns="91440" bIns="45720" rtlCol="0">
            <a:noAutofit/>
          </a:bodyPr>
          <a:lstStyle/>
          <a:p>
            <a:pPr marL="342900" lvl="0" indent="-342900" algn="ctr" defTabSz="914400">
              <a:spcBef>
                <a:spcPts val="2000"/>
              </a:spcBef>
            </a:pPr>
            <a:r>
              <a:rPr lang="en-US" sz="3200" dirty="0">
                <a:solidFill>
                  <a:schemeClr val="accent1"/>
                </a:solidFill>
              </a:rPr>
              <a:t>John Wesley once told a group of preachers, “You have nothing to do but win souls.”</a:t>
            </a:r>
            <a:endParaRPr kumimoji="0" lang="en-US" sz="3200" b="0" i="0" u="none" strike="noStrike" kern="1200" cap="none" spc="0" normalizeH="0" baseline="0" noProof="0" dirty="0">
              <a:ln>
                <a:noFill/>
              </a:ln>
              <a:solidFill>
                <a:schemeClr val="accent1"/>
              </a:solidFill>
              <a:effectLst>
                <a:outerShdw blurRad="63500" dist="50800" dir="2700000" algn="tl" rotWithShape="0">
                  <a:prstClr val="black">
                    <a:alpha val="50000"/>
                  </a:prstClr>
                </a:outerShdw>
              </a:effectLst>
              <a:uLnTx/>
              <a:uFillTx/>
              <a:latin typeface="+mn-lt"/>
              <a:ea typeface="+mn-ea"/>
              <a:cs typeface="+mn-cs"/>
            </a:endParaRPr>
          </a:p>
        </p:txBody>
      </p:sp>
      <p:sp>
        <p:nvSpPr>
          <p:cNvPr id="7" name="TextBox 6"/>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grpId="0" nodeType="clickEffect">
                                  <p:stCondLst>
                                    <p:cond delay="0"/>
                                  </p:stCondLst>
                                  <p:childTnLst>
                                    <p:set>
                                      <p:cBhvr>
                                        <p:cTn id="10" dur="1" fill="hold">
                                          <p:stCondLst>
                                            <p:cond delay="0"/>
                                          </p:stCondLst>
                                        </p:cTn>
                                        <p:tgtEl>
                                          <p:spTgt spid="6">
                                            <p:txEl>
                                              <p:pRg st="0" end="0"/>
                                            </p:txEl>
                                          </p:spTgt>
                                        </p:tgtEl>
                                        <p:attrNameLst>
                                          <p:attrName>style.visibility</p:attrName>
                                        </p:attrNameLst>
                                      </p:cBhvr>
                                      <p:to>
                                        <p:strVal val="visible"/>
                                      </p:to>
                                    </p:set>
                                    <p:animEffect transition="in" filter="fade">
                                      <p:cBhvr>
                                        <p:cTn id="11" dur="20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build="p"/>
      <p:bldP spid="6"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2000" y="4278868"/>
            <a:ext cx="7612063" cy="830997"/>
          </a:xfrm>
          <a:prstGeom prst="rect">
            <a:avLst/>
          </a:prstGeom>
          <a:noFill/>
        </p:spPr>
        <p:txBody>
          <a:bodyPr wrap="square" rtlCol="0">
            <a:spAutoFit/>
          </a:bodyPr>
          <a:lstStyle/>
          <a:p>
            <a:pPr marL="342900" indent="-342900">
              <a:spcAft>
                <a:spcPts val="1200"/>
              </a:spcAft>
            </a:pPr>
            <a:r>
              <a:rPr lang="en-US" sz="2400" dirty="0"/>
              <a:t>4. Jesus commanded it (Acts 1:8; Matthew 28:19-20; John 20:22; Mark 16:15; Luke 24:47).</a:t>
            </a:r>
          </a:p>
        </p:txBody>
      </p:sp>
      <p:sp>
        <p:nvSpPr>
          <p:cNvPr id="6" name="TextBox 5"/>
          <p:cNvSpPr txBox="1"/>
          <p:nvPr/>
        </p:nvSpPr>
        <p:spPr>
          <a:xfrm>
            <a:off x="765174" y="1828800"/>
            <a:ext cx="7612063" cy="461665"/>
          </a:xfrm>
          <a:prstGeom prst="rect">
            <a:avLst/>
          </a:prstGeom>
          <a:noFill/>
        </p:spPr>
        <p:txBody>
          <a:bodyPr wrap="square" rtlCol="0">
            <a:spAutoFit/>
          </a:bodyPr>
          <a:lstStyle/>
          <a:p>
            <a:pPr marL="342900" indent="-342900">
              <a:spcAft>
                <a:spcPts val="1200"/>
              </a:spcAft>
            </a:pPr>
            <a:r>
              <a:rPr lang="en-US" sz="2400" dirty="0"/>
              <a:t>1. Jesus came to seek and to save the lost (Luke 19:10).</a:t>
            </a:r>
          </a:p>
        </p:txBody>
      </p:sp>
      <p:sp>
        <p:nvSpPr>
          <p:cNvPr id="7" name="TextBox 6"/>
          <p:cNvSpPr txBox="1"/>
          <p:nvPr/>
        </p:nvSpPr>
        <p:spPr>
          <a:xfrm>
            <a:off x="762000" y="2297668"/>
            <a:ext cx="7612063" cy="830997"/>
          </a:xfrm>
          <a:prstGeom prst="rect">
            <a:avLst/>
          </a:prstGeom>
          <a:noFill/>
        </p:spPr>
        <p:txBody>
          <a:bodyPr wrap="square" rtlCol="0">
            <a:spAutoFit/>
          </a:bodyPr>
          <a:lstStyle/>
          <a:p>
            <a:pPr marL="342900" indent="-342900">
              <a:spcAft>
                <a:spcPts val="1200"/>
              </a:spcAft>
            </a:pPr>
            <a:r>
              <a:rPr lang="en-US" sz="2400" dirty="0"/>
              <a:t>2. we truly believe that there is no other way to be saved (Acts 4:12).</a:t>
            </a:r>
          </a:p>
        </p:txBody>
      </p:sp>
      <p:sp>
        <p:nvSpPr>
          <p:cNvPr id="8" name="TextBox 7"/>
          <p:cNvSpPr txBox="1"/>
          <p:nvPr/>
        </p:nvSpPr>
        <p:spPr>
          <a:xfrm>
            <a:off x="762000" y="3128665"/>
            <a:ext cx="7612063" cy="1200328"/>
          </a:xfrm>
          <a:prstGeom prst="rect">
            <a:avLst/>
          </a:prstGeom>
          <a:noFill/>
        </p:spPr>
        <p:txBody>
          <a:bodyPr wrap="square" rtlCol="0">
            <a:spAutoFit/>
          </a:bodyPr>
          <a:lstStyle/>
          <a:p>
            <a:pPr marL="342900" indent="-342900">
              <a:spcAft>
                <a:spcPts val="1200"/>
              </a:spcAft>
            </a:pPr>
            <a:r>
              <a:rPr lang="en-US" sz="2400" dirty="0"/>
              <a:t>3. how else shall they hear? (Romans 10:14-15). Vinson </a:t>
            </a:r>
            <a:r>
              <a:rPr lang="en-US" sz="2400" dirty="0" err="1"/>
              <a:t>Synan</a:t>
            </a:r>
            <a:r>
              <a:rPr lang="en-US" sz="2400" dirty="0"/>
              <a:t> once said concerning world evangelization, “If not us, who? If not now, when?”</a:t>
            </a:r>
          </a:p>
        </p:txBody>
      </p:sp>
      <p:sp>
        <p:nvSpPr>
          <p:cNvPr id="9" name="TextBox 8"/>
          <p:cNvSpPr txBox="1"/>
          <p:nvPr/>
        </p:nvSpPr>
        <p:spPr>
          <a:xfrm>
            <a:off x="762000" y="5117068"/>
            <a:ext cx="7612063" cy="830997"/>
          </a:xfrm>
          <a:prstGeom prst="rect">
            <a:avLst/>
          </a:prstGeom>
          <a:noFill/>
        </p:spPr>
        <p:txBody>
          <a:bodyPr wrap="square" rtlCol="0">
            <a:spAutoFit/>
          </a:bodyPr>
          <a:lstStyle/>
          <a:p>
            <a:pPr marL="342900" indent="-342900">
              <a:spcAft>
                <a:spcPts val="1200"/>
              </a:spcAft>
            </a:pPr>
            <a:r>
              <a:rPr lang="en-US" sz="2400" dirty="0"/>
              <a:t>5. Jesus does not want anyone to perish (2 Peter 3:9; John 3:15-16).</a:t>
            </a:r>
          </a:p>
          <a:p>
            <a:pPr marL="342900" indent="-342900">
              <a:spcAft>
                <a:spcPts val="1200"/>
              </a:spcAft>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7"/>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5"/>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P spid="7" grpId="0"/>
      <p:bldP spid="8" grpId="0"/>
      <p:bldP spid="9"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6" name="Rectangle 5"/>
          <p:cNvSpPr/>
          <p:nvPr/>
        </p:nvSpPr>
        <p:spPr>
          <a:xfrm>
            <a:off x="765173" y="3105835"/>
            <a:ext cx="7612063" cy="830997"/>
          </a:xfrm>
          <a:prstGeom prst="rect">
            <a:avLst/>
          </a:prstGeom>
        </p:spPr>
        <p:txBody>
          <a:bodyPr wrap="square">
            <a:spAutoFit/>
          </a:bodyPr>
          <a:lstStyle/>
          <a:p>
            <a:pPr marL="342900" indent="-342900">
              <a:spcAft>
                <a:spcPts val="1200"/>
              </a:spcAft>
            </a:pPr>
            <a:r>
              <a:rPr lang="en-US" sz="2400" dirty="0"/>
              <a:t>7. the gospel is good news. It is only good news when it is shared (Luke 4:18).</a:t>
            </a:r>
          </a:p>
        </p:txBody>
      </p:sp>
      <p:sp>
        <p:nvSpPr>
          <p:cNvPr id="7" name="Rectangle 6"/>
          <p:cNvSpPr/>
          <p:nvPr/>
        </p:nvSpPr>
        <p:spPr>
          <a:xfrm>
            <a:off x="765172" y="3969603"/>
            <a:ext cx="7612063" cy="830997"/>
          </a:xfrm>
          <a:prstGeom prst="rect">
            <a:avLst/>
          </a:prstGeom>
        </p:spPr>
        <p:txBody>
          <a:bodyPr wrap="square">
            <a:spAutoFit/>
          </a:bodyPr>
          <a:lstStyle/>
          <a:p>
            <a:pPr marL="342900" indent="-342900">
              <a:spcAft>
                <a:spcPts val="1200"/>
              </a:spcAft>
            </a:pPr>
            <a:r>
              <a:rPr lang="en-US" sz="2400" dirty="0"/>
              <a:t>8. we are the body of Christ (1 Corinthians 12:27). Jesus Christ is in us (Colossians 1:27).</a:t>
            </a:r>
          </a:p>
        </p:txBody>
      </p:sp>
      <p:sp>
        <p:nvSpPr>
          <p:cNvPr id="8" name="Rectangle 7"/>
          <p:cNvSpPr/>
          <p:nvPr/>
        </p:nvSpPr>
        <p:spPr>
          <a:xfrm>
            <a:off x="765173" y="4876800"/>
            <a:ext cx="7612063" cy="1569660"/>
          </a:xfrm>
          <a:prstGeom prst="rect">
            <a:avLst/>
          </a:prstGeom>
        </p:spPr>
        <p:txBody>
          <a:bodyPr wrap="square">
            <a:spAutoFit/>
          </a:bodyPr>
          <a:lstStyle/>
          <a:p>
            <a:pPr marL="342900" indent="-342900">
              <a:spcAft>
                <a:spcPts val="1200"/>
              </a:spcAft>
            </a:pPr>
            <a:r>
              <a:rPr lang="en-US" sz="2400" dirty="0"/>
              <a:t>9. men are lost outside of Jesus Christ. The word </a:t>
            </a:r>
            <a:r>
              <a:rPr lang="en-US" sz="2400" i="1" dirty="0"/>
              <a:t>lost </a:t>
            </a:r>
            <a:r>
              <a:rPr lang="en-US" sz="2400" dirty="0"/>
              <a:t>comes from a root word meaning “ruined” or “destroyed” (Romans 3:10, 3:23, 6:23, 5:19; Psalm 51:5).</a:t>
            </a:r>
          </a:p>
        </p:txBody>
      </p:sp>
      <p:sp>
        <p:nvSpPr>
          <p:cNvPr id="9" name="Rectangle 8"/>
          <p:cNvSpPr/>
          <p:nvPr/>
        </p:nvSpPr>
        <p:spPr>
          <a:xfrm>
            <a:off x="765173" y="1905506"/>
            <a:ext cx="7612063" cy="1200328"/>
          </a:xfrm>
          <a:prstGeom prst="rect">
            <a:avLst/>
          </a:prstGeom>
        </p:spPr>
        <p:txBody>
          <a:bodyPr wrap="square">
            <a:spAutoFit/>
          </a:bodyPr>
          <a:lstStyle/>
          <a:p>
            <a:pPr marL="342900" indent="-342900">
              <a:spcAft>
                <a:spcPts val="1200"/>
              </a:spcAft>
            </a:pPr>
            <a:r>
              <a:rPr lang="en-US" sz="2400" dirty="0"/>
              <a:t>6. it makes heaven happy (Luke 15:10). Evangelism creates joy in heaven. Heaven gets more excited about the lost being found than any other thing.</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8"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0"/>
            <a:ext cx="7612063" cy="1200328"/>
          </a:xfrm>
          <a:prstGeom prst="rect">
            <a:avLst/>
          </a:prstGeom>
          <a:noFill/>
        </p:spPr>
        <p:txBody>
          <a:bodyPr wrap="square" rtlCol="0">
            <a:spAutoFit/>
          </a:bodyPr>
          <a:lstStyle/>
          <a:p>
            <a:pPr marL="342900" indent="-342900">
              <a:spcAft>
                <a:spcPts val="1200"/>
              </a:spcAft>
            </a:pPr>
            <a:r>
              <a:rPr lang="en-US" sz="2400" dirty="0"/>
              <a:t>10. men are going to hell (2 Thessalonians 1:8-9). Hell is real. No one should go to hell without a witness (Psalm 9:17).</a:t>
            </a:r>
          </a:p>
          <a:p>
            <a:pPr marL="342900" indent="-342900">
              <a:spcAft>
                <a:spcPts val="1200"/>
              </a:spcAft>
              <a:buFont typeface="+mj-lt"/>
              <a:buAutoNum type="arabicPeriod"/>
            </a:pPr>
            <a:endParaRPr lang="en-US" sz="2400" dirty="0"/>
          </a:p>
        </p:txBody>
      </p:sp>
      <p:sp>
        <p:nvSpPr>
          <p:cNvPr id="6" name="Rectangle 5"/>
          <p:cNvSpPr/>
          <p:nvPr/>
        </p:nvSpPr>
        <p:spPr>
          <a:xfrm>
            <a:off x="765173" y="3029128"/>
            <a:ext cx="7612063" cy="2677656"/>
          </a:xfrm>
          <a:prstGeom prst="rect">
            <a:avLst/>
          </a:prstGeom>
        </p:spPr>
        <p:txBody>
          <a:bodyPr wrap="square">
            <a:spAutoFit/>
          </a:bodyPr>
          <a:lstStyle/>
          <a:p>
            <a:pPr marL="342900" indent="-342900">
              <a:spcAft>
                <a:spcPts val="1200"/>
              </a:spcAft>
            </a:pPr>
            <a:r>
              <a:rPr lang="en-US" sz="2400" dirty="0"/>
              <a:t>11. we are to be a light in a sin-darkened world (Matthew 5:14- 16; Romans 2:19; 2 Corinthians 4:4). Light has a way of spreading. The truth is compared to light, and when it is shared, it will spread. Charles Spurgeon said, “We live in such a dark world that we must not waste the tiniest piece of candle.”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1200328"/>
          </a:xfrm>
          <a:prstGeom prst="rect">
            <a:avLst/>
          </a:prstGeom>
          <a:noFill/>
        </p:spPr>
        <p:txBody>
          <a:bodyPr wrap="square" rtlCol="0">
            <a:spAutoFit/>
          </a:bodyPr>
          <a:lstStyle/>
          <a:p>
            <a:pPr marL="342900" indent="-342900">
              <a:spcAft>
                <a:spcPts val="1200"/>
              </a:spcAft>
            </a:pPr>
            <a:r>
              <a:rPr lang="en-US" sz="2400" dirty="0"/>
              <a:t>12. The gospel is hidden to them that are lost (2 Corinthians 4:3; Luke 11:33). The treasure must be revealed.</a:t>
            </a:r>
          </a:p>
          <a:p>
            <a:pPr marL="342900" indent="-342900">
              <a:spcAft>
                <a:spcPts val="1200"/>
              </a:spcAft>
              <a:buFont typeface="+mj-lt"/>
              <a:buAutoNum type="arabicPeriod"/>
            </a:pPr>
            <a:endParaRPr lang="en-US" sz="2400" dirty="0"/>
          </a:p>
        </p:txBody>
      </p:sp>
      <p:sp>
        <p:nvSpPr>
          <p:cNvPr id="6" name="Rectangle 5"/>
          <p:cNvSpPr/>
          <p:nvPr/>
        </p:nvSpPr>
        <p:spPr>
          <a:xfrm>
            <a:off x="765173" y="3029129"/>
            <a:ext cx="7612063" cy="461665"/>
          </a:xfrm>
          <a:prstGeom prst="rect">
            <a:avLst/>
          </a:prstGeom>
        </p:spPr>
        <p:txBody>
          <a:bodyPr wrap="square">
            <a:spAutoFit/>
          </a:bodyPr>
          <a:lstStyle/>
          <a:p>
            <a:pPr marL="342900" indent="-342900">
              <a:spcAft>
                <a:spcPts val="1200"/>
              </a:spcAft>
            </a:pPr>
            <a:r>
              <a:rPr lang="en-US" sz="2400" dirty="0"/>
              <a:t>13. it is the will of God (2 Peter 3:9; Matthew 18:14).</a:t>
            </a:r>
          </a:p>
        </p:txBody>
      </p:sp>
      <p:sp>
        <p:nvSpPr>
          <p:cNvPr id="7" name="Rectangle 6"/>
          <p:cNvSpPr/>
          <p:nvPr/>
        </p:nvSpPr>
        <p:spPr>
          <a:xfrm>
            <a:off x="765173" y="3581400"/>
            <a:ext cx="7612063" cy="461665"/>
          </a:xfrm>
          <a:prstGeom prst="rect">
            <a:avLst/>
          </a:prstGeom>
        </p:spPr>
        <p:txBody>
          <a:bodyPr wrap="square">
            <a:spAutoFit/>
          </a:bodyPr>
          <a:lstStyle/>
          <a:p>
            <a:pPr marL="342900" indent="-342900">
              <a:spcAft>
                <a:spcPts val="1200"/>
              </a:spcAft>
            </a:pPr>
            <a:r>
              <a:rPr lang="en-US" sz="2400" dirty="0"/>
              <a:t>14. we know the terror of the Lord (2 Corinthians 5:11).</a:t>
            </a:r>
          </a:p>
        </p:txBody>
      </p:sp>
      <p:sp>
        <p:nvSpPr>
          <p:cNvPr id="8" name="Rectangle 7"/>
          <p:cNvSpPr/>
          <p:nvPr/>
        </p:nvSpPr>
        <p:spPr>
          <a:xfrm>
            <a:off x="765172" y="4114800"/>
            <a:ext cx="7612063" cy="830997"/>
          </a:xfrm>
          <a:prstGeom prst="rect">
            <a:avLst/>
          </a:prstGeom>
        </p:spPr>
        <p:txBody>
          <a:bodyPr wrap="square">
            <a:spAutoFit/>
          </a:bodyPr>
          <a:lstStyle/>
          <a:p>
            <a:pPr marL="342900" indent="-342900">
              <a:spcAft>
                <a:spcPts val="1200"/>
              </a:spcAft>
            </a:pPr>
            <a:r>
              <a:rPr lang="en-US" sz="2400" dirty="0"/>
              <a:t>15. There is a better place. Heaven is waiting to be populated (John 14:1-3; Revelation 21:4).</a:t>
            </a:r>
          </a:p>
        </p:txBody>
      </p:sp>
      <p:sp>
        <p:nvSpPr>
          <p:cNvPr id="9" name="Rectangle 8"/>
          <p:cNvSpPr/>
          <p:nvPr/>
        </p:nvSpPr>
        <p:spPr>
          <a:xfrm>
            <a:off x="765173" y="4971872"/>
            <a:ext cx="7612061" cy="1200328"/>
          </a:xfrm>
          <a:prstGeom prst="rect">
            <a:avLst/>
          </a:prstGeom>
        </p:spPr>
        <p:txBody>
          <a:bodyPr wrap="square">
            <a:spAutoFit/>
          </a:bodyPr>
          <a:lstStyle/>
          <a:p>
            <a:pPr marL="342900" indent="-342900">
              <a:spcAft>
                <a:spcPts val="1200"/>
              </a:spcAft>
            </a:pPr>
            <a:r>
              <a:rPr lang="en-US" sz="2400" dirty="0"/>
              <a:t>16. Jesus is coming soon (1 Thessalonians 4:15-18; John 14:3; Acts 1:11; Hebrews 10:37; Revelation 1:7; Matthew 26:64).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830997"/>
          </a:xfrm>
          <a:prstGeom prst="rect">
            <a:avLst/>
          </a:prstGeom>
          <a:noFill/>
        </p:spPr>
        <p:txBody>
          <a:bodyPr wrap="square" rtlCol="0">
            <a:spAutoFit/>
          </a:bodyPr>
          <a:lstStyle/>
          <a:p>
            <a:pPr marL="342900" indent="-342900">
              <a:spcAft>
                <a:spcPts val="1200"/>
              </a:spcAft>
            </a:pPr>
            <a:r>
              <a:rPr lang="en-US" sz="2400" dirty="0"/>
              <a:t>17. we are in a spiritual battle for the souls of men (Ephesians 6:12; 2 Corinthians 4:3-4, 10:3-5).</a:t>
            </a:r>
          </a:p>
          <a:p>
            <a:pPr marL="342900" indent="-342900">
              <a:spcAft>
                <a:spcPts val="1200"/>
              </a:spcAft>
              <a:buFont typeface="+mj-lt"/>
              <a:buAutoNum type="arabicPeriod"/>
            </a:pPr>
            <a:endParaRPr lang="en-US" sz="2400" dirty="0"/>
          </a:p>
        </p:txBody>
      </p:sp>
      <p:sp>
        <p:nvSpPr>
          <p:cNvPr id="6" name="Rectangle 5"/>
          <p:cNvSpPr/>
          <p:nvPr/>
        </p:nvSpPr>
        <p:spPr>
          <a:xfrm>
            <a:off x="765173" y="2750403"/>
            <a:ext cx="7612063" cy="830997"/>
          </a:xfrm>
          <a:prstGeom prst="rect">
            <a:avLst/>
          </a:prstGeom>
        </p:spPr>
        <p:txBody>
          <a:bodyPr wrap="square">
            <a:spAutoFit/>
          </a:bodyPr>
          <a:lstStyle/>
          <a:p>
            <a:pPr marL="342900" indent="-342900">
              <a:spcAft>
                <a:spcPts val="1200"/>
              </a:spcAft>
            </a:pPr>
            <a:r>
              <a:rPr lang="en-US" sz="2400" dirty="0"/>
              <a:t>18. we cannot help but speak what we have seen and heard (Acts 4:20, 22:15).</a:t>
            </a:r>
          </a:p>
        </p:txBody>
      </p:sp>
      <p:sp>
        <p:nvSpPr>
          <p:cNvPr id="7" name="Rectangle 6"/>
          <p:cNvSpPr/>
          <p:nvPr/>
        </p:nvSpPr>
        <p:spPr>
          <a:xfrm>
            <a:off x="765173" y="3657600"/>
            <a:ext cx="7612063" cy="830997"/>
          </a:xfrm>
          <a:prstGeom prst="rect">
            <a:avLst/>
          </a:prstGeom>
        </p:spPr>
        <p:txBody>
          <a:bodyPr wrap="square">
            <a:spAutoFit/>
          </a:bodyPr>
          <a:lstStyle/>
          <a:p>
            <a:pPr marL="342900" indent="-342900">
              <a:spcAft>
                <a:spcPts val="1200"/>
              </a:spcAft>
            </a:pPr>
            <a:r>
              <a:rPr lang="en-US" sz="2400" dirty="0"/>
              <a:t>19. we do not want the blood of sinners on our hands (Ezekiel 3:17-20; Acts 18:6, 20:26-27).</a:t>
            </a:r>
          </a:p>
        </p:txBody>
      </p:sp>
      <p:sp>
        <p:nvSpPr>
          <p:cNvPr id="8" name="Rectangle 7"/>
          <p:cNvSpPr/>
          <p:nvPr/>
        </p:nvSpPr>
        <p:spPr>
          <a:xfrm>
            <a:off x="765171" y="4567535"/>
            <a:ext cx="7612063" cy="461665"/>
          </a:xfrm>
          <a:prstGeom prst="rect">
            <a:avLst/>
          </a:prstGeom>
        </p:spPr>
        <p:txBody>
          <a:bodyPr wrap="square">
            <a:spAutoFit/>
          </a:bodyPr>
          <a:lstStyle/>
          <a:p>
            <a:pPr marL="342900" indent="-342900">
              <a:spcAft>
                <a:spcPts val="1200"/>
              </a:spcAft>
            </a:pPr>
            <a:r>
              <a:rPr lang="en-US" sz="2400" dirty="0"/>
              <a:t>20. he who wins souls is wise (Proverbs 11:30).</a:t>
            </a:r>
          </a:p>
        </p:txBody>
      </p:sp>
      <p:sp>
        <p:nvSpPr>
          <p:cNvPr id="9" name="Rectangle 8"/>
          <p:cNvSpPr/>
          <p:nvPr/>
        </p:nvSpPr>
        <p:spPr>
          <a:xfrm>
            <a:off x="765172" y="5183327"/>
            <a:ext cx="7612063" cy="830997"/>
          </a:xfrm>
          <a:prstGeom prst="rect">
            <a:avLst/>
          </a:prstGeom>
        </p:spPr>
        <p:txBody>
          <a:bodyPr wrap="square">
            <a:spAutoFit/>
          </a:bodyPr>
          <a:lstStyle/>
          <a:p>
            <a:pPr marL="342900" indent="-342900">
              <a:spcAft>
                <a:spcPts val="1200"/>
              </a:spcAft>
            </a:pPr>
            <a:r>
              <a:rPr lang="en-US" sz="2400" dirty="0"/>
              <a:t>21. we understand the value of a human soul (Matthew 16:26; Luke 9:25).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2677656"/>
          </a:xfrm>
          <a:prstGeom prst="rect">
            <a:avLst/>
          </a:prstGeom>
          <a:noFill/>
        </p:spPr>
        <p:txBody>
          <a:bodyPr wrap="square" rtlCol="0">
            <a:spAutoFit/>
          </a:bodyPr>
          <a:lstStyle/>
          <a:p>
            <a:pPr marL="342900" indent="-342900">
              <a:spcAft>
                <a:spcPts val="1200"/>
              </a:spcAft>
            </a:pPr>
            <a:r>
              <a:rPr lang="en-US" sz="2400" dirty="0"/>
              <a:t>22. the love of God is in our hearts (Romans 5:5; Leviticus 19:18; Mark 12:31). His love overflows from our lives. Our love for Him cannot be self-contained (1 John 4:7-8; Romans 5:5). We should care enough to reach out. Jesus was moved with compassion (Matthew 9:36). What about you? The church’s main business is soul winning.</a:t>
            </a:r>
          </a:p>
          <a:p>
            <a:pPr marL="342900" indent="-342900">
              <a:spcAft>
                <a:spcPts val="1200"/>
              </a:spcAft>
              <a:buFont typeface="+mj-lt"/>
              <a:buAutoNum type="arabicPeriod"/>
            </a:pPr>
            <a:endParaRPr lang="en-US" sz="2400" dirty="0"/>
          </a:p>
        </p:txBody>
      </p:sp>
      <p:sp>
        <p:nvSpPr>
          <p:cNvPr id="6" name="Rectangle 5"/>
          <p:cNvSpPr/>
          <p:nvPr/>
        </p:nvSpPr>
        <p:spPr>
          <a:xfrm>
            <a:off x="765173" y="4506457"/>
            <a:ext cx="7612063" cy="461665"/>
          </a:xfrm>
          <a:prstGeom prst="rect">
            <a:avLst/>
          </a:prstGeom>
        </p:spPr>
        <p:txBody>
          <a:bodyPr wrap="square">
            <a:spAutoFit/>
          </a:bodyPr>
          <a:lstStyle/>
          <a:p>
            <a:pPr marL="342900" indent="-342900">
              <a:spcAft>
                <a:spcPts val="1200"/>
              </a:spcAft>
            </a:pPr>
            <a:r>
              <a:rPr lang="en-US" sz="2400" dirty="0"/>
              <a:t>23. of Calvary (Luke23:33).</a:t>
            </a:r>
          </a:p>
        </p:txBody>
      </p:sp>
      <p:sp>
        <p:nvSpPr>
          <p:cNvPr id="7" name="Rectangle 6"/>
          <p:cNvSpPr/>
          <p:nvPr/>
        </p:nvSpPr>
        <p:spPr>
          <a:xfrm>
            <a:off x="765173" y="4953000"/>
            <a:ext cx="7612063" cy="830997"/>
          </a:xfrm>
          <a:prstGeom prst="rect">
            <a:avLst/>
          </a:prstGeom>
        </p:spPr>
        <p:txBody>
          <a:bodyPr wrap="square">
            <a:spAutoFit/>
          </a:bodyPr>
          <a:lstStyle/>
          <a:p>
            <a:pPr marL="342900" indent="-342900">
              <a:spcAft>
                <a:spcPts val="1200"/>
              </a:spcAft>
            </a:pPr>
            <a:r>
              <a:rPr lang="en-US" sz="2400" dirty="0"/>
              <a:t>24. witnesses must witness; otherwise they are not witnesses (1Corinthians 9:16; Acts 1:8).</a:t>
            </a:r>
          </a:p>
        </p:txBody>
      </p:sp>
      <p:sp>
        <p:nvSpPr>
          <p:cNvPr id="8" name="Rectangle 7"/>
          <p:cNvSpPr/>
          <p:nvPr/>
        </p:nvSpPr>
        <p:spPr>
          <a:xfrm>
            <a:off x="765173" y="5791200"/>
            <a:ext cx="7612063" cy="461665"/>
          </a:xfrm>
          <a:prstGeom prst="rect">
            <a:avLst/>
          </a:prstGeom>
        </p:spPr>
        <p:txBody>
          <a:bodyPr wrap="square">
            <a:spAutoFit/>
          </a:bodyPr>
          <a:lstStyle/>
          <a:p>
            <a:pPr marL="342900" indent="-342900">
              <a:spcAft>
                <a:spcPts val="1200"/>
              </a:spcAft>
            </a:pPr>
            <a:r>
              <a:rPr lang="en-US" sz="2400" dirty="0"/>
              <a:t>25. time is running out (John4:35; John 9:4).</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We Evangelize Because…</a:t>
            </a:r>
          </a:p>
        </p:txBody>
      </p:sp>
      <p:sp>
        <p:nvSpPr>
          <p:cNvPr id="3" name="TextBox 2"/>
          <p:cNvSpPr txBox="1"/>
          <p:nvPr/>
        </p:nvSpPr>
        <p:spPr>
          <a:xfrm>
            <a:off x="304800" y="6400800"/>
            <a:ext cx="4318347" cy="369332"/>
          </a:xfrm>
          <a:prstGeom prst="rect">
            <a:avLst/>
          </a:prstGeom>
          <a:noFill/>
        </p:spPr>
        <p:txBody>
          <a:bodyPr wrap="none" rtlCol="0">
            <a:spAutoFit/>
          </a:bodyPr>
          <a:lstStyle/>
          <a:p>
            <a:r>
              <a:rPr lang="en-US" dirty="0"/>
              <a:t>Global University of Theological Studies</a:t>
            </a:r>
          </a:p>
        </p:txBody>
      </p:sp>
      <p:sp>
        <p:nvSpPr>
          <p:cNvPr id="4" name="TextBox 3"/>
          <p:cNvSpPr txBox="1"/>
          <p:nvPr/>
        </p:nvSpPr>
        <p:spPr>
          <a:xfrm>
            <a:off x="5562600" y="-76200"/>
            <a:ext cx="3533652" cy="369332"/>
          </a:xfrm>
          <a:prstGeom prst="rect">
            <a:avLst/>
          </a:prstGeom>
          <a:noFill/>
        </p:spPr>
        <p:txBody>
          <a:bodyPr wrap="none" rtlCol="0">
            <a:spAutoFit/>
          </a:bodyPr>
          <a:lstStyle/>
          <a:p>
            <a:pPr lvl="0"/>
            <a:r>
              <a:rPr lang="en-US" dirty="0"/>
              <a:t>Lesson Eleven: Why Evangelize?</a:t>
            </a:r>
          </a:p>
          <a:p>
            <a:endParaRPr lang="en-US" dirty="0"/>
          </a:p>
        </p:txBody>
      </p:sp>
      <p:sp>
        <p:nvSpPr>
          <p:cNvPr id="5" name="TextBox 4"/>
          <p:cNvSpPr txBox="1"/>
          <p:nvPr/>
        </p:nvSpPr>
        <p:spPr>
          <a:xfrm>
            <a:off x="765174" y="1828801"/>
            <a:ext cx="7612063" cy="830997"/>
          </a:xfrm>
          <a:prstGeom prst="rect">
            <a:avLst/>
          </a:prstGeom>
          <a:noFill/>
        </p:spPr>
        <p:txBody>
          <a:bodyPr wrap="square" rtlCol="0">
            <a:spAutoFit/>
          </a:bodyPr>
          <a:lstStyle/>
          <a:p>
            <a:pPr marL="342900" indent="-342900">
              <a:spcAft>
                <a:spcPts val="1200"/>
              </a:spcAft>
            </a:pPr>
            <a:r>
              <a:rPr lang="en-US" sz="2400" dirty="0"/>
              <a:t>26. of people’s lack of knowledge (Isaiah 5:13; Hosea 4:6). People are ignorant and need to be informed.</a:t>
            </a:r>
          </a:p>
          <a:p>
            <a:pPr marL="342900" indent="-342900">
              <a:spcAft>
                <a:spcPts val="1200"/>
              </a:spcAft>
              <a:buFont typeface="+mj-lt"/>
              <a:buAutoNum type="arabicPeriod"/>
            </a:pPr>
            <a:endParaRPr lang="en-US" sz="2400" dirty="0"/>
          </a:p>
        </p:txBody>
      </p:sp>
      <p:sp>
        <p:nvSpPr>
          <p:cNvPr id="6" name="Rectangle 5"/>
          <p:cNvSpPr/>
          <p:nvPr/>
        </p:nvSpPr>
        <p:spPr>
          <a:xfrm>
            <a:off x="765173" y="2743200"/>
            <a:ext cx="7612063" cy="830997"/>
          </a:xfrm>
          <a:prstGeom prst="rect">
            <a:avLst/>
          </a:prstGeom>
        </p:spPr>
        <p:txBody>
          <a:bodyPr wrap="square">
            <a:spAutoFit/>
          </a:bodyPr>
          <a:lstStyle/>
          <a:p>
            <a:pPr marL="342900" indent="-342900">
              <a:spcAft>
                <a:spcPts val="1200"/>
              </a:spcAft>
            </a:pPr>
            <a:r>
              <a:rPr lang="en-US" sz="2400" dirty="0"/>
              <a:t>27. God wants people to come to the knowledge of the truth (1 Timothy 2:1-4).</a:t>
            </a:r>
          </a:p>
        </p:txBody>
      </p:sp>
      <p:sp>
        <p:nvSpPr>
          <p:cNvPr id="7" name="Rectangle 6"/>
          <p:cNvSpPr/>
          <p:nvPr/>
        </p:nvSpPr>
        <p:spPr>
          <a:xfrm>
            <a:off x="765173" y="3664803"/>
            <a:ext cx="7612063" cy="830997"/>
          </a:xfrm>
          <a:prstGeom prst="rect">
            <a:avLst/>
          </a:prstGeom>
        </p:spPr>
        <p:txBody>
          <a:bodyPr wrap="square">
            <a:spAutoFit/>
          </a:bodyPr>
          <a:lstStyle/>
          <a:p>
            <a:pPr marL="342900" indent="-342900">
              <a:spcAft>
                <a:spcPts val="1200"/>
              </a:spcAft>
            </a:pPr>
            <a:r>
              <a:rPr lang="en-US" sz="2400" dirty="0"/>
              <a:t>28. men in captivity need to be delivered from bondage (Isaiah 61:1-3; Luke 4:18-19).</a:t>
            </a:r>
          </a:p>
        </p:txBody>
      </p:sp>
      <p:sp>
        <p:nvSpPr>
          <p:cNvPr id="8" name="Rectangle 7"/>
          <p:cNvSpPr/>
          <p:nvPr/>
        </p:nvSpPr>
        <p:spPr>
          <a:xfrm>
            <a:off x="765172" y="4579203"/>
            <a:ext cx="7612063" cy="830997"/>
          </a:xfrm>
          <a:prstGeom prst="rect">
            <a:avLst/>
          </a:prstGeom>
        </p:spPr>
        <p:txBody>
          <a:bodyPr wrap="square">
            <a:spAutoFit/>
          </a:bodyPr>
          <a:lstStyle/>
          <a:p>
            <a:pPr marL="342900" indent="-342900">
              <a:spcAft>
                <a:spcPts val="1200"/>
              </a:spcAft>
            </a:pPr>
            <a:r>
              <a:rPr lang="en-US" sz="2400" dirty="0"/>
              <a:t>29. if we do not evangelize the lost, cults and false religions will.</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7" grpId="0"/>
      <p:bldP spid="8" grpId="0"/>
    </p:bldLst>
  </p:timing>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2723</TotalTime>
  <Words>2032</Words>
  <Application>Microsoft Macintosh PowerPoint</Application>
  <PresentationFormat>On-screen Show (4:3)</PresentationFormat>
  <Paragraphs>134</Paragraphs>
  <Slides>20</Slides>
  <Notes>1</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20</vt:i4>
      </vt:variant>
    </vt:vector>
  </HeadingPairs>
  <TitlesOfParts>
    <vt:vector size="28" baseType="lpstr">
      <vt:lpstr>Arial</vt:lpstr>
      <vt:lpstr>Book Antiqua</vt:lpstr>
      <vt:lpstr>Calibri</vt:lpstr>
      <vt:lpstr>Courier New</vt:lpstr>
      <vt:lpstr>Impact</vt:lpstr>
      <vt:lpstr>Rockwell</vt:lpstr>
      <vt:lpstr>Wingdings 2</vt:lpstr>
      <vt:lpstr>Habitat</vt:lpstr>
      <vt:lpstr>Evangelism 1</vt:lpstr>
      <vt:lpstr>PowerPoint Presentation</vt:lpstr>
      <vt:lpstr>We Evangelize Because…</vt:lpstr>
      <vt:lpstr>We Evangelize Because…</vt:lpstr>
      <vt:lpstr>We Evangelize Because…</vt:lpstr>
      <vt:lpstr>We Evangelize Because…</vt:lpstr>
      <vt:lpstr>We Evangelize Because…</vt:lpstr>
      <vt:lpstr>We Evangelize Because…</vt:lpstr>
      <vt:lpstr>We Evangelize Because…</vt:lpstr>
      <vt:lpstr>We Evangelize Because…</vt:lpstr>
      <vt:lpstr>We Evangelize Because…</vt:lpstr>
      <vt:lpstr>We Evangelize Because…</vt:lpstr>
      <vt:lpstr>We Evangelize Because…</vt:lpstr>
      <vt:lpstr>We Evangelize Because…</vt:lpstr>
      <vt:lpstr>We Evangelize Because…</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16.0009</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EVANGE</dc:title>
  <dc:creator>Austin</dc:creator>
  <cp:lastModifiedBy>Angie Clark</cp:lastModifiedBy>
  <cp:revision>280</cp:revision>
  <dcterms:created xsi:type="dcterms:W3CDTF">2010-07-26T02:15:28Z</dcterms:created>
  <dcterms:modified xsi:type="dcterms:W3CDTF">2018-02-09T20:55:44Z</dcterms:modified>
</cp:coreProperties>
</file>