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97" r:id="rId3"/>
    <p:sldId id="301" r:id="rId4"/>
    <p:sldId id="317" r:id="rId5"/>
    <p:sldId id="299" r:id="rId6"/>
    <p:sldId id="318" r:id="rId7"/>
    <p:sldId id="302" r:id="rId8"/>
    <p:sldId id="298" r:id="rId9"/>
    <p:sldId id="305" r:id="rId10"/>
    <p:sldId id="319" r:id="rId11"/>
    <p:sldId id="320" r:id="rId12"/>
    <p:sldId id="300" r:id="rId13"/>
    <p:sldId id="303" r:id="rId14"/>
    <p:sldId id="321" r:id="rId15"/>
    <p:sldId id="322" r:id="rId16"/>
    <p:sldId id="323" r:id="rId17"/>
    <p:sldId id="324" r:id="rId18"/>
    <p:sldId id="309"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613E"/>
    <a:srgbClr val="458552"/>
    <a:srgbClr val="458653"/>
    <a:srgbClr val="ECB128"/>
    <a:srgbClr val="EFB228"/>
    <a:srgbClr val="EEAA26"/>
    <a:srgbClr val="E3881E"/>
    <a:srgbClr val="045D2B"/>
    <a:srgbClr val="0F3423"/>
    <a:srgbClr val="2559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553" autoAdjust="0"/>
  </p:normalViewPr>
  <p:slideViewPr>
    <p:cSldViewPr snapToObjects="1">
      <p:cViewPr varScale="1">
        <p:scale>
          <a:sx n="127" d="100"/>
          <a:sy n="127" d="100"/>
        </p:scale>
        <p:origin x="12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4572000" y="5160814"/>
            <a:ext cx="4114800"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Four: The Lost Harvest</a:t>
            </a:r>
          </a:p>
        </p:txBody>
      </p:sp>
      <p:sp>
        <p:nvSpPr>
          <p:cNvPr id="7" name="Title 1"/>
          <p:cNvSpPr txBox="1">
            <a:spLocks/>
          </p:cNvSpPr>
          <p:nvPr/>
        </p:nvSpPr>
        <p:spPr>
          <a:xfrm>
            <a:off x="533400" y="9144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1"/>
          <p:cNvSpPr txBox="1">
            <a:spLocks/>
          </p:cNvSpPr>
          <p:nvPr/>
        </p:nvSpPr>
        <p:spPr>
          <a:xfrm rot="16200000">
            <a:off x="1751013" y="-611190"/>
            <a:ext cx="841376" cy="3733803"/>
          </a:xfrm>
          <a:prstGeom prst="rect">
            <a:avLst/>
          </a:prstGeom>
        </p:spPr>
        <p:txBody>
          <a:bodyPr vert="eaVert" lIns="91440" tIns="45720" rIns="91440" bIns="45720" rtlCol="0">
            <a:noAutofit/>
          </a:bodyPr>
          <a:lstStyle/>
          <a:p>
            <a:pPr marL="342900" lvl="0" indent="-342900" algn="ctr" defTabSz="914400">
              <a:spcBef>
                <a:spcPts val="2000"/>
              </a:spcBef>
              <a:defRPr/>
            </a:pPr>
            <a:r>
              <a:rPr lang="en-US" sz="2800" dirty="0">
                <a:effectLst>
                  <a:outerShdw blurRad="50800" dist="38100" dir="2700000">
                    <a:srgbClr val="000000">
                      <a:alpha val="43000"/>
                    </a:srgbClr>
                  </a:outerShdw>
                </a:effectLst>
              </a:rPr>
              <a:t>A terrible storm ruined a fine crop of grain.</a:t>
            </a:r>
            <a:endParaRPr kumimoji="0" lang="en-US" sz="2800" b="0" i="0" u="none" strike="noStrike" kern="1200" cap="none" spc="0" normalizeH="0" baseline="0" noProof="0" dirty="0">
              <a:ln>
                <a:noFill/>
              </a:ln>
              <a:effectLst>
                <a:outerShdw blurRad="50800" dist="38100" dir="2700000">
                  <a:srgbClr val="000000">
                    <a:alpha val="43000"/>
                  </a:srgbClr>
                </a:outerShdw>
              </a:effectLst>
              <a:uLnTx/>
              <a:uFillTx/>
              <a:ea typeface="+mn-ea"/>
              <a:cs typeface="Helvetica"/>
            </a:endParaRPr>
          </a:p>
        </p:txBody>
      </p:sp>
      <p:sp>
        <p:nvSpPr>
          <p:cNvPr id="8" name="Content Placeholder 21"/>
          <p:cNvSpPr txBox="1">
            <a:spLocks/>
          </p:cNvSpPr>
          <p:nvPr/>
        </p:nvSpPr>
        <p:spPr>
          <a:xfrm rot="16200000">
            <a:off x="1751016" y="2592386"/>
            <a:ext cx="841376" cy="3733806"/>
          </a:xfrm>
          <a:prstGeom prst="rect">
            <a:avLst/>
          </a:prstGeom>
        </p:spPr>
        <p:txBody>
          <a:bodyPr vert="eaVert" lIns="91440" tIns="45720" rIns="91440" bIns="45720" rtlCol="0">
            <a:noAutofit/>
          </a:bodyPr>
          <a:lstStyle/>
          <a:p>
            <a:pPr marL="342900" lvl="0" indent="-342900" algn="ctr" defTabSz="914400">
              <a:spcBef>
                <a:spcPts val="2000"/>
              </a:spcBef>
              <a:defRPr/>
            </a:pPr>
            <a:r>
              <a:rPr lang="en-US" sz="2800" dirty="0">
                <a:effectLst>
                  <a:outerShdw blurRad="50800" dist="38100" dir="2700000">
                    <a:srgbClr val="000000">
                      <a:alpha val="43000"/>
                    </a:srgbClr>
                  </a:outerShdw>
                </a:effectLst>
              </a:rPr>
              <a:t>The owner of the field sadly stood, in silence, looking at his ruined harvest.</a:t>
            </a:r>
            <a:endParaRPr kumimoji="0" lang="en-US" sz="2800" b="0" i="0" u="none" strike="noStrike" kern="1200" cap="none" spc="0" normalizeH="0" baseline="0" noProof="0" dirty="0">
              <a:ln>
                <a:noFill/>
              </a:ln>
              <a:effectLst>
                <a:outerShdw blurRad="50800" dist="38100" dir="2700000">
                  <a:srgbClr val="000000">
                    <a:alpha val="43000"/>
                  </a:srgbClr>
                </a:outerShdw>
              </a:effectLst>
              <a:uLnTx/>
              <a:uFillTx/>
              <a:ea typeface="+mn-ea"/>
              <a:cs typeface="Helvetica"/>
            </a:endParaRPr>
          </a:p>
        </p:txBody>
      </p:sp>
      <p:sp>
        <p:nvSpPr>
          <p:cNvPr id="9" name="TextBox 8"/>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Content Placeholder 21"/>
          <p:cNvSpPr txBox="1">
            <a:spLocks/>
          </p:cNvSpPr>
          <p:nvPr/>
        </p:nvSpPr>
        <p:spPr>
          <a:xfrm rot="16200000">
            <a:off x="1751014" y="611187"/>
            <a:ext cx="841376" cy="3733803"/>
          </a:xfrm>
          <a:prstGeom prst="rect">
            <a:avLst/>
          </a:prstGeom>
        </p:spPr>
        <p:txBody>
          <a:bodyPr vert="eaVert" lIns="91440" tIns="45720" rIns="91440" bIns="45720" rtlCol="0">
            <a:noAutofit/>
          </a:bodyPr>
          <a:lstStyle/>
          <a:p>
            <a:pPr marL="342900" lvl="0" indent="-342900" algn="ctr" defTabSz="914400">
              <a:spcBef>
                <a:spcPts val="2000"/>
              </a:spcBef>
              <a:defRPr/>
            </a:pPr>
            <a:r>
              <a:rPr lang="en-US" sz="2800" dirty="0">
                <a:effectLst>
                  <a:outerShdw blurRad="50800" dist="38100" dir="2700000">
                    <a:srgbClr val="000000">
                      <a:alpha val="43000"/>
                    </a:srgbClr>
                  </a:outerShdw>
                </a:effectLst>
              </a:rPr>
              <a:t>Crops on other farms had been gathered before the storm struck.</a:t>
            </a:r>
            <a:endParaRPr kumimoji="0" lang="en-US" sz="2800" i="0" u="none" strike="noStrike" kern="1200" cap="none" spc="0" normalizeH="0" baseline="0" noProof="0" dirty="0">
              <a:ln>
                <a:noFill/>
              </a:ln>
              <a:effectLst>
                <a:outerShdw blurRad="50800" dist="38100" dir="2700000">
                  <a:srgbClr val="000000">
                    <a:alpha val="43000"/>
                  </a:srgbClr>
                </a:outerShdw>
              </a:effectLst>
              <a:uLnTx/>
              <a:uFillTx/>
              <a:ea typeface="+mn-ea"/>
              <a:cs typeface="Helvetica"/>
            </a:endParaRPr>
          </a:p>
        </p:txBody>
      </p:sp>
      <p:sp>
        <p:nvSpPr>
          <p:cNvPr id="11" name="Content Placeholder 21"/>
          <p:cNvSpPr txBox="1">
            <a:spLocks/>
          </p:cNvSpPr>
          <p:nvPr/>
        </p:nvSpPr>
        <p:spPr>
          <a:xfrm rot="16200000">
            <a:off x="5980111" y="1106491"/>
            <a:ext cx="841376" cy="4724396"/>
          </a:xfrm>
          <a:prstGeom prst="rect">
            <a:avLst/>
          </a:prstGeom>
        </p:spPr>
        <p:txBody>
          <a:bodyPr vert="eaVert" lIns="91440" tIns="45720" rIns="91440" bIns="45720" rtlCol="0">
            <a:noAutofit/>
          </a:bodyPr>
          <a:lstStyle/>
          <a:p>
            <a:pPr marL="342900" lvl="0" indent="-342900" defTabSz="914400">
              <a:spcBef>
                <a:spcPts val="2000"/>
              </a:spcBef>
              <a:defRPr/>
            </a:pPr>
            <a:r>
              <a:rPr lang="en-US" sz="2800" dirty="0">
                <a:solidFill>
                  <a:srgbClr val="FFFFFF"/>
                </a:solidFill>
                <a:effectLst>
                  <a:outerShdw blurRad="50800" dist="38100" dir="2700000">
                    <a:srgbClr val="000000">
                      <a:alpha val="43000"/>
                    </a:srgbClr>
                  </a:outerShdw>
                </a:effectLst>
              </a:rPr>
              <a:t>	The farmer replied, “You would really think it was a sad sight if it were your field. I could not get anyone to help me harvest the field.” (Behold the Harvest by Dale Rumble)</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ea typeface="+mn-ea"/>
              <a:cs typeface="Helvetica"/>
            </a:endParaRPr>
          </a:p>
        </p:txBody>
      </p:sp>
      <p:grpSp>
        <p:nvGrpSpPr>
          <p:cNvPr id="21" name="Group 20"/>
          <p:cNvGrpSpPr/>
          <p:nvPr/>
        </p:nvGrpSpPr>
        <p:grpSpPr>
          <a:xfrm>
            <a:off x="4038604" y="609601"/>
            <a:ext cx="4724396" cy="2438399"/>
            <a:chOff x="4038604" y="609601"/>
            <a:chExt cx="4724396" cy="2438399"/>
          </a:xfrm>
        </p:grpSpPr>
        <p:sp>
          <p:nvSpPr>
            <p:cNvPr id="13" name="Content Placeholder 21"/>
            <p:cNvSpPr txBox="1">
              <a:spLocks/>
            </p:cNvSpPr>
            <p:nvPr/>
          </p:nvSpPr>
          <p:spPr>
            <a:xfrm rot="16200000">
              <a:off x="5980114" y="-1331909"/>
              <a:ext cx="841376" cy="4724396"/>
            </a:xfrm>
            <a:prstGeom prst="rect">
              <a:avLst/>
            </a:prstGeom>
          </p:spPr>
          <p:txBody>
            <a:bodyPr vert="eaVert" lIns="91440" tIns="45720" rIns="91440" bIns="45720" rtlCol="0">
              <a:noAutofit/>
            </a:bodyPr>
            <a:lstStyle/>
            <a:p>
              <a:pPr marL="342900" lvl="0" indent="-342900" defTabSz="914400">
                <a:spcBef>
                  <a:spcPts val="2000"/>
                </a:spcBef>
                <a:defRPr/>
              </a:pPr>
              <a:r>
                <a:rPr lang="en-US" sz="2800" dirty="0">
                  <a:solidFill>
                    <a:schemeClr val="bg1"/>
                  </a:solidFill>
                  <a:effectLst>
                    <a:outerShdw blurRad="50800" dist="38100" dir="2700000">
                      <a:srgbClr val="000000">
                        <a:alpha val="43000"/>
                      </a:srgbClr>
                    </a:outerShdw>
                  </a:effectLst>
                </a:rPr>
                <a:t>	A stranger walking along the road came up to the farmer and said, “It is a really sad sight, isn’t it?”</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ea typeface="+mn-ea"/>
                <a:cs typeface="Helvetica"/>
              </a:endParaRPr>
            </a:p>
          </p:txBody>
        </p:sp>
        <p:grpSp>
          <p:nvGrpSpPr>
            <p:cNvPr id="16" name="Group 14"/>
            <p:cNvGrpSpPr/>
            <p:nvPr/>
          </p:nvGrpSpPr>
          <p:grpSpPr>
            <a:xfrm>
              <a:off x="4210050" y="2590800"/>
              <a:ext cx="4552950" cy="457200"/>
              <a:chOff x="457200" y="3048000"/>
              <a:chExt cx="8229600" cy="457200"/>
            </a:xfrm>
          </p:grpSpPr>
          <p:cxnSp>
            <p:nvCxnSpPr>
              <p:cNvPr id="17" name="Straight Connector 16"/>
              <p:cNvCxnSpPr/>
              <p:nvPr/>
            </p:nvCxnSpPr>
            <p:spPr>
              <a:xfrm>
                <a:off x="457200" y="3275012"/>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4267200" y="30480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44958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20" name="TextBox 19"/>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65174" y="533400"/>
            <a:ext cx="7612063" cy="1417638"/>
          </a:xfrm>
          <a:prstGeom prst="rect">
            <a:avLst/>
          </a:prstGeom>
        </p:spPr>
        <p:txBody>
          <a:bodyPr vert="horz" lIns="91440" tIns="45720" rIns="91440" bIns="45720" rtlCol="0" anchor="ctr" anchorCtr="0">
            <a:noAutofit/>
          </a:bodyPr>
          <a:lstStyle/>
          <a:p>
            <a:pPr lvl="0" algn="ctr" defTabSz="914400">
              <a:spcBef>
                <a:spcPct val="0"/>
              </a:spcBef>
            </a:pPr>
            <a:r>
              <a:rPr lang="en-US" sz="4000" dirty="0">
                <a:solidFill>
                  <a:srgbClr val="F8C000"/>
                </a:solidFill>
                <a:effectLst>
                  <a:outerShdw blurRad="50800" dist="38100" dir="2700000">
                    <a:srgbClr val="000000">
                      <a:alpha val="43000"/>
                    </a:srgbClr>
                  </a:outerShdw>
                </a:effectLst>
              </a:rPr>
              <a:t>A ripened harvest can be lost and go to eternal waste because the laborers are not in the field gathering the crop.</a:t>
            </a:r>
            <a:endParaRPr kumimoji="0" lang="en-US" sz="4000" b="0" i="0" u="none" strike="noStrike" kern="1200" cap="none" spc="0" normalizeH="0" baseline="0" noProof="0" dirty="0">
              <a:ln>
                <a:noFill/>
              </a:ln>
              <a:solidFill>
                <a:srgbClr val="F8C000"/>
              </a:solidFill>
              <a:effectLst>
                <a:outerShdw blurRad="50800" dist="38100" dir="2700000">
                  <a:srgbClr val="000000">
                    <a:alpha val="43000"/>
                  </a:srgbClr>
                </a:outerShdw>
              </a:effectLst>
              <a:uLnTx/>
              <a:uFillTx/>
              <a:latin typeface="+mj-lt"/>
              <a:ea typeface="+mj-ea"/>
              <a:cs typeface="+mj-cs"/>
            </a:endParaRPr>
          </a:p>
        </p:txBody>
      </p:sp>
      <p:sp>
        <p:nvSpPr>
          <p:cNvPr id="5" name="Title 1"/>
          <p:cNvSpPr txBox="1">
            <a:spLocks/>
          </p:cNvSpPr>
          <p:nvPr/>
        </p:nvSpPr>
        <p:spPr>
          <a:xfrm>
            <a:off x="762000" y="2392362"/>
            <a:ext cx="7612063" cy="1417638"/>
          </a:xfrm>
          <a:prstGeom prst="rect">
            <a:avLst/>
          </a:prstGeom>
          <a:effectLst>
            <a:outerShdw blurRad="50800" dist="38100" dir="2700000">
              <a:srgbClr val="000000">
                <a:alpha val="43000"/>
              </a:srgbClr>
            </a:outerShdw>
          </a:effectLst>
        </p:spPr>
        <p:txBody>
          <a:bodyPr vert="horz" lIns="91440" tIns="45720" rIns="91440" bIns="45720" rtlCol="0" anchor="ctr" anchorCtr="0">
            <a:noAutofit/>
          </a:bodyPr>
          <a:lstStyle/>
          <a:p>
            <a:pPr lvl="0" algn="ctr" defTabSz="914400">
              <a:spcBef>
                <a:spcPct val="0"/>
              </a:spcBef>
            </a:pPr>
            <a:r>
              <a:rPr lang="en-US" sz="3200" dirty="0"/>
              <a:t>Our goal is to harvest a crop of souls.</a:t>
            </a:r>
            <a:endParaRPr kumimoji="0" lang="en-US" sz="3200" b="0" i="0" u="none" strike="noStrike" kern="1200" cap="none" spc="0" normalizeH="0" baseline="0" noProof="0" dirty="0">
              <a:ln>
                <a:noFill/>
              </a:ln>
              <a:solidFill>
                <a:srgbClr val="F8C000"/>
              </a:solidFill>
              <a:effectLst>
                <a:outerShdw blurRad="50800" dist="38100" dir="2700000">
                  <a:srgbClr val="000000">
                    <a:alpha val="43000"/>
                  </a:srgbClr>
                </a:outerShdw>
              </a:effectLst>
              <a:uLnTx/>
              <a:uFillTx/>
              <a:latin typeface="+mj-lt"/>
              <a:ea typeface="+mj-ea"/>
              <a:cs typeface="+mj-cs"/>
            </a:endParaRPr>
          </a:p>
        </p:txBody>
      </p:sp>
      <p:sp>
        <p:nvSpPr>
          <p:cNvPr id="6" name="Title 1"/>
          <p:cNvSpPr txBox="1">
            <a:spLocks/>
          </p:cNvSpPr>
          <p:nvPr/>
        </p:nvSpPr>
        <p:spPr>
          <a:xfrm>
            <a:off x="762000" y="3306762"/>
            <a:ext cx="7612063" cy="1417638"/>
          </a:xfrm>
          <a:prstGeom prst="rect">
            <a:avLst/>
          </a:prstGeom>
          <a:effectLst>
            <a:outerShdw blurRad="50800" dist="38100" dir="2700000">
              <a:srgbClr val="000000">
                <a:alpha val="43000"/>
              </a:srgbClr>
            </a:outerShdw>
          </a:effectLst>
        </p:spPr>
        <p:txBody>
          <a:bodyPr vert="horz" lIns="91440" tIns="45720" rIns="91440" bIns="45720" rtlCol="0" anchor="ctr" anchorCtr="0">
            <a:noAutofit/>
          </a:bodyPr>
          <a:lstStyle/>
          <a:p>
            <a:pPr lvl="0" algn="ctr" defTabSz="914400">
              <a:spcBef>
                <a:spcPct val="0"/>
              </a:spcBef>
            </a:pPr>
            <a:r>
              <a:rPr lang="en-US" sz="3200" dirty="0"/>
              <a:t>“And the fruit they harvest is people brought to eternal life” (John 4:36, NLT).</a:t>
            </a:r>
            <a:endParaRPr kumimoji="0" lang="en-US" sz="3200" b="0" i="0" u="none" strike="noStrike" kern="1200" cap="none" spc="0" normalizeH="0" baseline="0" noProof="0" dirty="0">
              <a:ln>
                <a:noFill/>
              </a:ln>
              <a:solidFill>
                <a:srgbClr val="F8C000"/>
              </a:solidFill>
              <a:effectLst>
                <a:outerShdw blurRad="50800" dist="38100" dir="2700000">
                  <a:srgbClr val="000000">
                    <a:alpha val="43000"/>
                  </a:srgbClr>
                </a:outerShdw>
              </a:effectLst>
              <a:uLnTx/>
              <a:uFillTx/>
              <a:latin typeface="+mj-lt"/>
              <a:ea typeface="+mj-ea"/>
              <a:cs typeface="+mj-cs"/>
            </a:endParaRPr>
          </a:p>
        </p:txBody>
      </p:sp>
      <p:sp>
        <p:nvSpPr>
          <p:cNvPr id="7" name="Title 1"/>
          <p:cNvSpPr txBox="1">
            <a:spLocks/>
          </p:cNvSpPr>
          <p:nvPr/>
        </p:nvSpPr>
        <p:spPr>
          <a:xfrm>
            <a:off x="762000" y="4449762"/>
            <a:ext cx="7612063" cy="1417638"/>
          </a:xfrm>
          <a:prstGeom prst="rect">
            <a:avLst/>
          </a:prstGeom>
          <a:effectLst>
            <a:outerShdw blurRad="50800" dist="38100" dir="2700000">
              <a:srgbClr val="000000">
                <a:alpha val="43000"/>
              </a:srgbClr>
            </a:outerShdw>
          </a:effectLst>
        </p:spPr>
        <p:txBody>
          <a:bodyPr vert="horz" lIns="91440" tIns="45720" rIns="91440" bIns="45720" rtlCol="0" anchor="ctr" anchorCtr="0">
            <a:noAutofit/>
          </a:bodyPr>
          <a:lstStyle/>
          <a:p>
            <a:pPr lvl="0" algn="ctr" defTabSz="914400">
              <a:spcBef>
                <a:spcPct val="0"/>
              </a:spcBef>
            </a:pPr>
            <a:r>
              <a:rPr lang="en-US" sz="3200" dirty="0"/>
              <a:t>The enemy will do all possible to stop us from reaching our target.</a:t>
            </a:r>
            <a:endParaRPr kumimoji="0" lang="en-US" sz="3200" b="0" i="0" u="none" strike="noStrike" kern="1200" cap="none" spc="0" normalizeH="0" baseline="0" noProof="0" dirty="0">
              <a:ln>
                <a:noFill/>
              </a:ln>
              <a:solidFill>
                <a:srgbClr val="F8C000"/>
              </a:solidFill>
              <a:effectLst>
                <a:outerShdw blurRad="50800" dist="38100" dir="2700000">
                  <a:srgbClr val="000000">
                    <a:alpha val="43000"/>
                  </a:srgbClr>
                </a:outerShdw>
              </a:effectLst>
              <a:uLnTx/>
              <a:uFillTx/>
              <a:latin typeface="+mj-lt"/>
              <a:ea typeface="+mj-ea"/>
              <a:cs typeface="+mj-cs"/>
            </a:endParaRPr>
          </a:p>
        </p:txBody>
      </p:sp>
      <p:sp>
        <p:nvSpPr>
          <p:cNvPr id="8" name="TextBox 7"/>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685800"/>
            <a:ext cx="7239000" cy="987425"/>
          </a:xfrm>
        </p:spPr>
        <p:txBody>
          <a:bodyPr>
            <a:noAutofit/>
          </a:bodyPr>
          <a:lstStyle/>
          <a:p>
            <a:pPr algn="ctr">
              <a:buNone/>
            </a:pPr>
            <a:r>
              <a:rPr lang="en-US" sz="3600" dirty="0"/>
              <a:t>Matthew 9:38 reveals the only prayer request ever given by Jesus.</a:t>
            </a:r>
            <a:endParaRPr lang="en-US" sz="5400" dirty="0"/>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Rectangle 5"/>
          <p:cNvSpPr/>
          <p:nvPr/>
        </p:nvSpPr>
        <p:spPr>
          <a:xfrm>
            <a:off x="838200" y="536575"/>
            <a:ext cx="7239000" cy="51784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7" name="Content Placeholder 21"/>
          <p:cNvSpPr txBox="1">
            <a:spLocks/>
          </p:cNvSpPr>
          <p:nvPr/>
        </p:nvSpPr>
        <p:spPr>
          <a:xfrm>
            <a:off x="838200" y="2362200"/>
            <a:ext cx="7239000" cy="987425"/>
          </a:xfrm>
          <a:prstGeom prst="rect">
            <a:avLst/>
          </a:prstGeom>
        </p:spPr>
        <p:txBody>
          <a:bodyPr vert="horz" lIns="91440" tIns="45720" rIns="91440" bIns="45720" rtlCol="0">
            <a:noAutofit/>
          </a:bodyPr>
          <a:lstStyle/>
          <a:p>
            <a:pPr marL="342900" lvl="0" indent="-342900" algn="ctr" defTabSz="914400">
              <a:spcBef>
                <a:spcPts val="2000"/>
              </a:spcBef>
            </a:pPr>
            <a:r>
              <a:rPr lang="en-US" sz="4000" dirty="0">
                <a:solidFill>
                  <a:srgbClr val="F8C000"/>
                </a:solidFill>
                <a:effectLst>
                  <a:outerShdw blurRad="50800" dist="38100" dir="2700000">
                    <a:srgbClr val="000000">
                      <a:alpha val="43000"/>
                    </a:srgbClr>
                  </a:outerShdw>
                </a:effectLst>
              </a:rPr>
              <a:t>He said, "So pray to the one in charge of the harvesting, and ask him to recruit more workers for his harvest fields" (TLB).</a:t>
            </a:r>
            <a:endParaRPr kumimoji="0" lang="en-US" sz="6000" b="0" i="0" u="none" strike="noStrike" kern="1200" cap="none" spc="0" normalizeH="0" baseline="0" noProof="0" dirty="0">
              <a:ln>
                <a:noFill/>
              </a:ln>
              <a:solidFill>
                <a:srgbClr val="F8C000"/>
              </a:solidFill>
              <a:effectLst>
                <a:outerShdw blurRad="50800" dist="38100" dir="2700000">
                  <a:srgbClr val="000000">
                    <a:alpha val="43000"/>
                  </a:srgbClr>
                </a:outerShdw>
              </a:effectLst>
              <a:uLnTx/>
              <a:uFillTx/>
              <a:latin typeface="+mn-lt"/>
              <a:ea typeface="+mn-ea"/>
              <a:cs typeface="+mn-cs"/>
            </a:endParaRPr>
          </a:p>
        </p:txBody>
      </p:sp>
      <p:sp>
        <p:nvSpPr>
          <p:cNvPr id="8" name="TextBox 7"/>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34400" cy="1417638"/>
          </a:xfrm>
          <a:effectLst>
            <a:outerShdw blurRad="50800" dist="38100" dir="2700000">
              <a:srgbClr val="000000">
                <a:alpha val="43000"/>
              </a:srgbClr>
            </a:outerShdw>
          </a:effectLst>
        </p:spPr>
        <p:txBody>
          <a:bodyPr/>
          <a:lstStyle/>
          <a:p>
            <a:r>
              <a:rPr lang="en-US" sz="3600" dirty="0"/>
              <a:t>Why should we pray that the Lord would send more workers into the field?</a:t>
            </a:r>
          </a:p>
        </p:txBody>
      </p:sp>
      <p:sp>
        <p:nvSpPr>
          <p:cNvPr id="5" name="Content Placeholder 21"/>
          <p:cNvSpPr txBox="1">
            <a:spLocks/>
          </p:cNvSpPr>
          <p:nvPr/>
        </p:nvSpPr>
        <p:spPr>
          <a:xfrm>
            <a:off x="304800" y="1908175"/>
            <a:ext cx="8534400" cy="987425"/>
          </a:xfrm>
          <a:prstGeom prst="rect">
            <a:avLst/>
          </a:prstGeom>
        </p:spPr>
        <p:txBody>
          <a:bodyPr vert="horz" lIns="91440" tIns="45720" rIns="91440" bIns="45720" rtlCol="0">
            <a:noAutofit/>
          </a:bodyPr>
          <a:lstStyle/>
          <a:p>
            <a:pPr marL="342900" lvl="0" indent="-342900" defTabSz="914400">
              <a:spcBef>
                <a:spcPts val="2000"/>
              </a:spcBef>
              <a:buFont typeface="Courier New"/>
              <a:buChar char="o"/>
              <a:defRPr/>
            </a:pPr>
            <a:r>
              <a:rPr lang="en-US" sz="3200" dirty="0">
                <a:solidFill>
                  <a:schemeClr val="bg1"/>
                </a:solidFill>
                <a:effectLst>
                  <a:outerShdw blurRad="50800" dist="38100" dir="2700000">
                    <a:srgbClr val="000000">
                      <a:alpha val="43000"/>
                    </a:srgbClr>
                  </a:outerShdw>
                </a:effectLst>
              </a:rPr>
              <a:t>Two situations: the harvest is great, and the workers are few. Luke 10:2 tells us “the harvest is plentiful.” Every farmer with a bountiful harvest rejoices. This is a blessing. The problem is that a shortage of laborers can also result in a lost harvest.</a:t>
            </a:r>
            <a:endParaRPr kumimoji="0" lang="en-US" sz="32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7" name="TextBox 6"/>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9" name="TextBox 8"/>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34400" cy="1417638"/>
          </a:xfrm>
          <a:effectLst>
            <a:outerShdw blurRad="50800" dist="38100" dir="2700000">
              <a:srgbClr val="000000">
                <a:alpha val="43000"/>
              </a:srgbClr>
            </a:outerShdw>
          </a:effectLst>
        </p:spPr>
        <p:txBody>
          <a:bodyPr/>
          <a:lstStyle/>
          <a:p>
            <a:r>
              <a:rPr lang="en-US" sz="3600" dirty="0"/>
              <a:t>Why should we pray that the Lord would send more workers into the field?</a:t>
            </a:r>
          </a:p>
        </p:txBody>
      </p:sp>
      <p:sp>
        <p:nvSpPr>
          <p:cNvPr id="5" name="Content Placeholder 21"/>
          <p:cNvSpPr txBox="1">
            <a:spLocks/>
          </p:cNvSpPr>
          <p:nvPr/>
        </p:nvSpPr>
        <p:spPr>
          <a:xfrm>
            <a:off x="304800" y="1905000"/>
            <a:ext cx="8534400" cy="987425"/>
          </a:xfrm>
          <a:prstGeom prst="rect">
            <a:avLst/>
          </a:prstGeom>
        </p:spPr>
        <p:txBody>
          <a:bodyPr vert="horz" lIns="91440" tIns="45720" rIns="91440" bIns="45720" rtlCol="0">
            <a:noAutofit/>
          </a:bodyPr>
          <a:lstStyle/>
          <a:p>
            <a:pPr marL="342900" lvl="0" indent="-342900" defTabSz="914400">
              <a:spcBef>
                <a:spcPts val="2000"/>
              </a:spcBef>
              <a:buFont typeface="Courier New"/>
              <a:buChar char="o"/>
              <a:defRPr/>
            </a:pPr>
            <a:r>
              <a:rPr lang="en-US" sz="3200" dirty="0">
                <a:solidFill>
                  <a:srgbClr val="FFFFFF"/>
                </a:solidFill>
                <a:effectLst>
                  <a:outerShdw blurRad="50800" dist="38100" dir="2700000">
                    <a:srgbClr val="000000">
                      <a:alpha val="43000"/>
                    </a:srgbClr>
                  </a:outerShdw>
                </a:effectLst>
              </a:rPr>
              <a:t>Jesus did not ask that we pray for the harvest (the unsaved world). They are ripe, ready for harvesting. It is not sufficient to pray for the lost without going to the lost. Therefore, we pray that the saved will have a vision for the lost world. Prayer awakens us to the need of reaching the harvest. It has a way of shaping us so that He can use us.</a:t>
            </a:r>
            <a:endParaRPr kumimoji="0" lang="en-US" sz="32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7" name="TextBox 6"/>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34400" cy="1417638"/>
          </a:xfrm>
          <a:effectLst>
            <a:outerShdw blurRad="50800" dist="38100" dir="2700000">
              <a:srgbClr val="000000">
                <a:alpha val="43000"/>
              </a:srgbClr>
            </a:outerShdw>
          </a:effectLst>
        </p:spPr>
        <p:txBody>
          <a:bodyPr/>
          <a:lstStyle/>
          <a:p>
            <a:r>
              <a:rPr lang="en-US" sz="3600" dirty="0"/>
              <a:t>Why should we pray that the Lord would send more workers into the field?</a:t>
            </a:r>
          </a:p>
        </p:txBody>
      </p:sp>
      <p:sp>
        <p:nvSpPr>
          <p:cNvPr id="5" name="Content Placeholder 21"/>
          <p:cNvSpPr txBox="1">
            <a:spLocks/>
          </p:cNvSpPr>
          <p:nvPr/>
        </p:nvSpPr>
        <p:spPr>
          <a:xfrm>
            <a:off x="304800" y="1905000"/>
            <a:ext cx="8534400" cy="987425"/>
          </a:xfrm>
          <a:prstGeom prst="rect">
            <a:avLst/>
          </a:prstGeom>
        </p:spPr>
        <p:txBody>
          <a:bodyPr vert="horz" lIns="91440" tIns="45720" rIns="91440" bIns="45720" rtlCol="0">
            <a:noAutofit/>
          </a:bodyPr>
          <a:lstStyle/>
          <a:p>
            <a:pPr marL="342900" lvl="0" indent="-342900" defTabSz="914400">
              <a:spcBef>
                <a:spcPts val="2000"/>
              </a:spcBef>
              <a:buFont typeface="Courier New"/>
              <a:buChar char="o"/>
              <a:defRPr/>
            </a:pPr>
            <a:r>
              <a:rPr lang="en-US" sz="3200" dirty="0">
                <a:solidFill>
                  <a:srgbClr val="FFFFFF"/>
                </a:solidFill>
                <a:effectLst>
                  <a:outerShdw blurRad="50800" dist="38100" dir="2700000">
                    <a:srgbClr val="000000">
                      <a:alpha val="43000"/>
                    </a:srgbClr>
                  </a:outerShdw>
                </a:effectLst>
              </a:rPr>
              <a:t>Faith is demonstrated through prayer. John saw a people of every tribe (Revelation 5:9). The mission was accomplished. Peter preached that God was going to pour out His Spirit upon all flesh (Acts 2:17).</a:t>
            </a:r>
          </a:p>
        </p:txBody>
      </p:sp>
      <p:sp>
        <p:nvSpPr>
          <p:cNvPr id="7" name="TextBox 6"/>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34400" cy="1417638"/>
          </a:xfrm>
          <a:effectLst>
            <a:outerShdw blurRad="50800" dist="38100" dir="2700000">
              <a:srgbClr val="000000">
                <a:alpha val="43000"/>
              </a:srgbClr>
            </a:outerShdw>
          </a:effectLst>
        </p:spPr>
        <p:txBody>
          <a:bodyPr/>
          <a:lstStyle/>
          <a:p>
            <a:r>
              <a:rPr lang="en-US" sz="3600" dirty="0"/>
              <a:t>Why should we pray that the Lord would send more workers into the field?</a:t>
            </a:r>
          </a:p>
        </p:txBody>
      </p:sp>
      <p:sp>
        <p:nvSpPr>
          <p:cNvPr id="5" name="Content Placeholder 21"/>
          <p:cNvSpPr txBox="1">
            <a:spLocks/>
          </p:cNvSpPr>
          <p:nvPr/>
        </p:nvSpPr>
        <p:spPr>
          <a:xfrm>
            <a:off x="304800" y="1905000"/>
            <a:ext cx="8534400" cy="987425"/>
          </a:xfrm>
          <a:prstGeom prst="rect">
            <a:avLst/>
          </a:prstGeom>
        </p:spPr>
        <p:txBody>
          <a:bodyPr vert="horz" lIns="91440" tIns="45720" rIns="91440" bIns="45720" rtlCol="0">
            <a:noAutofit/>
          </a:bodyPr>
          <a:lstStyle/>
          <a:p>
            <a:pPr marL="342900" lvl="0" indent="-342900" defTabSz="914400">
              <a:spcBef>
                <a:spcPts val="2000"/>
              </a:spcBef>
              <a:buFont typeface="Courier New"/>
              <a:buChar char="o"/>
              <a:defRPr/>
            </a:pPr>
            <a:r>
              <a:rPr lang="en-US" sz="3200" dirty="0">
                <a:solidFill>
                  <a:srgbClr val="FFFFFF"/>
                </a:solidFill>
                <a:effectLst>
                  <a:outerShdw blurRad="50800" dist="38100" dir="2700000">
                    <a:srgbClr val="000000">
                      <a:alpha val="43000"/>
                    </a:srgbClr>
                  </a:outerShdw>
                </a:effectLst>
              </a:rPr>
              <a:t>Through prayer God touches hearts. When we pray we open ourselves to the will of God, become sensitive to His heartbeat, and join His labor force.</a:t>
            </a:r>
          </a:p>
        </p:txBody>
      </p:sp>
      <p:sp>
        <p:nvSpPr>
          <p:cNvPr id="7" name="TextBox 6"/>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Content Placeholder 21"/>
          <p:cNvSpPr txBox="1">
            <a:spLocks/>
          </p:cNvSpPr>
          <p:nvPr/>
        </p:nvSpPr>
        <p:spPr>
          <a:xfrm>
            <a:off x="304800" y="4270375"/>
            <a:ext cx="8534400" cy="987425"/>
          </a:xfrm>
          <a:prstGeom prst="rect">
            <a:avLst/>
          </a:prstGeom>
        </p:spPr>
        <p:txBody>
          <a:bodyPr vert="horz" lIns="91440" tIns="45720" rIns="91440" bIns="45720" rtlCol="0">
            <a:noAutofit/>
          </a:bodyPr>
          <a:lstStyle/>
          <a:p>
            <a:pPr marL="342900" lvl="0" indent="-342900" defTabSz="914400">
              <a:spcBef>
                <a:spcPts val="2000"/>
              </a:spcBef>
              <a:buFont typeface="Courier New"/>
              <a:buChar char="o"/>
              <a:defRPr/>
            </a:pPr>
            <a:r>
              <a:rPr lang="en-US" sz="3200" dirty="0">
                <a:solidFill>
                  <a:srgbClr val="FFFFFF"/>
                </a:solidFill>
                <a:effectLst>
                  <a:outerShdw blurRad="50800" dist="38100" dir="2700000">
                    <a:srgbClr val="000000">
                      <a:alpha val="43000"/>
                    </a:srgbClr>
                  </a:outerShdw>
                </a:effectLst>
              </a:rPr>
              <a:t>Time is running out. The harvest will be lost if we fail to obey the great commission.</a:t>
            </a:r>
          </a:p>
        </p:txBody>
      </p:sp>
      <p:sp>
        <p:nvSpPr>
          <p:cNvPr id="9" name="TextBox 8"/>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1"/>
          <p:cNvSpPr txBox="1">
            <a:spLocks/>
          </p:cNvSpPr>
          <p:nvPr/>
        </p:nvSpPr>
        <p:spPr>
          <a:xfrm rot="16200000">
            <a:off x="4151312" y="-2817813"/>
            <a:ext cx="841376" cy="7848604"/>
          </a:xfrm>
          <a:prstGeom prst="rect">
            <a:avLst/>
          </a:prstGeom>
          <a:effectLst>
            <a:outerShdw blurRad="50800" dist="38100" dir="2700000">
              <a:srgbClr val="000000">
                <a:alpha val="43000"/>
              </a:srgbClr>
            </a:outerShdw>
          </a:effectLst>
        </p:spPr>
        <p:txBody>
          <a:bodyPr vert="eaVert" lIns="91440" tIns="45720" rIns="91440" bIns="45720" rtlCol="0">
            <a:noAutofit/>
          </a:bodyPr>
          <a:lstStyle/>
          <a:p>
            <a:pPr marL="342900" lvl="0" indent="-342900" algn="ctr" defTabSz="914400">
              <a:spcBef>
                <a:spcPts val="2000"/>
              </a:spcBef>
              <a:defRPr/>
            </a:pPr>
            <a:r>
              <a:rPr lang="en-US" sz="4400" dirty="0">
                <a:solidFill>
                  <a:schemeClr val="accent1"/>
                </a:solidFill>
                <a:effectLst>
                  <a:outerShdw blurRad="50800" dist="38100" dir="2700000">
                    <a:srgbClr val="000000">
                      <a:alpha val="43000"/>
                    </a:srgbClr>
                  </a:outerShdw>
                </a:effectLst>
              </a:rPr>
              <a:t>“All of us must quickly carry out the tasks assigned us by the one who sent me, for there is little time left before the night falls and all work comes to an end”</a:t>
            </a:r>
          </a:p>
          <a:p>
            <a:pPr marL="342900" lvl="0" indent="-342900" algn="ctr" defTabSz="914400">
              <a:spcBef>
                <a:spcPts val="2000"/>
              </a:spcBef>
              <a:defRPr/>
            </a:pPr>
            <a:r>
              <a:rPr lang="en-US" sz="4400" dirty="0">
                <a:solidFill>
                  <a:schemeClr val="accent1"/>
                </a:solidFill>
                <a:effectLst>
                  <a:outerShdw blurRad="50800" dist="38100" dir="2700000">
                    <a:srgbClr val="000000">
                      <a:alpha val="43000"/>
                    </a:srgbClr>
                  </a:outerShdw>
                </a:effectLst>
              </a:rPr>
              <a:t>(John 9:4, TLB)</a:t>
            </a:r>
          </a:p>
          <a:p>
            <a:pPr marL="342900" lvl="0" indent="-342900" algn="ctr" defTabSz="914400">
              <a:spcBef>
                <a:spcPts val="2000"/>
              </a:spcBef>
              <a:defRPr/>
            </a:pPr>
            <a:r>
              <a:rPr lang="en-US" sz="4400" dirty="0">
                <a:solidFill>
                  <a:schemeClr val="accent1"/>
                </a:solidFill>
                <a:effectLst>
                  <a:outerShdw blurRad="50800" dist="38100" dir="2700000">
                    <a:srgbClr val="000000">
                      <a:alpha val="43000"/>
                    </a:srgbClr>
                  </a:outerShdw>
                </a:effectLst>
              </a:rPr>
              <a:t> </a:t>
            </a:r>
            <a:endParaRPr kumimoji="0" lang="en-US" sz="4400" i="0" u="none" strike="noStrike" kern="1200" cap="none" spc="0" normalizeH="0" baseline="0" noProof="0" dirty="0">
              <a:ln>
                <a:noFill/>
              </a:ln>
              <a:solidFill>
                <a:schemeClr val="accent1"/>
              </a:solidFill>
              <a:effectLst>
                <a:outerShdw blurRad="50800" dist="38100" dir="2700000">
                  <a:srgbClr val="000000">
                    <a:alpha val="43000"/>
                  </a:srgbClr>
                </a:outerShdw>
              </a:effectLst>
              <a:uLnTx/>
              <a:uFillTx/>
              <a:ea typeface="+mn-ea"/>
              <a:cs typeface="Helvetica"/>
            </a:endParaRPr>
          </a:p>
        </p:txBody>
      </p:sp>
      <p:sp>
        <p:nvSpPr>
          <p:cNvPr id="8" name="TextBox 7"/>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988873"/>
            <a:ext cx="7467600" cy="1938992"/>
          </a:xfrm>
          <a:prstGeom prst="rect">
            <a:avLst/>
          </a:prstGeom>
          <a:noFill/>
        </p:spPr>
        <p:txBody>
          <a:bodyPr wrap="square" rtlCol="0">
            <a:spAutoFit/>
          </a:bodyPr>
          <a:lstStyle/>
          <a:p>
            <a:pPr algn="ctr"/>
            <a:r>
              <a:rPr lang="en-US" sz="4000" dirty="0">
                <a:effectLst>
                  <a:outerShdw blurRad="50800" dist="38100" dir="2700000">
                    <a:srgbClr val="000000">
                      <a:alpha val="43000"/>
                    </a:srgbClr>
                  </a:outerShdw>
                </a:effectLst>
              </a:rPr>
              <a:t>Let us pray that the Lord of the Harvest will send forth more farmers.</a:t>
            </a:r>
          </a:p>
        </p:txBody>
      </p:sp>
      <p:grpSp>
        <p:nvGrpSpPr>
          <p:cNvPr id="14" name="Group 13"/>
          <p:cNvGrpSpPr/>
          <p:nvPr/>
        </p:nvGrpSpPr>
        <p:grpSpPr>
          <a:xfrm>
            <a:off x="457200" y="3048000"/>
            <a:ext cx="8229600" cy="457200"/>
            <a:chOff x="457200" y="3048000"/>
            <a:chExt cx="8229600" cy="457200"/>
          </a:xfrm>
        </p:grpSpPr>
        <p:cxnSp>
          <p:nvCxnSpPr>
            <p:cNvPr id="9" name="Straight Connector 8"/>
            <p:cNvCxnSpPr/>
            <p:nvPr/>
          </p:nvCxnSpPr>
          <p:spPr>
            <a:xfrm>
              <a:off x="457200" y="3275012"/>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267200" y="30480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44958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7" name="TextBox 6"/>
          <p:cNvSpPr txBox="1"/>
          <p:nvPr/>
        </p:nvSpPr>
        <p:spPr>
          <a:xfrm>
            <a:off x="838200" y="3635276"/>
            <a:ext cx="7467600" cy="1754327"/>
          </a:xfrm>
          <a:prstGeom prst="rect">
            <a:avLst/>
          </a:prstGeom>
          <a:noFill/>
        </p:spPr>
        <p:txBody>
          <a:bodyPr wrap="square" rtlCol="0">
            <a:spAutoFit/>
          </a:bodyPr>
          <a:lstStyle/>
          <a:p>
            <a:pPr algn="ctr"/>
            <a:r>
              <a:rPr lang="en-US" sz="5400" dirty="0">
                <a:solidFill>
                  <a:schemeClr val="bg1"/>
                </a:solidFill>
                <a:effectLst>
                  <a:outerShdw blurRad="50800" dist="38100" dir="2700000">
                    <a:srgbClr val="000000">
                      <a:alpha val="43000"/>
                    </a:srgbClr>
                  </a:outerShdw>
                </a:effectLst>
              </a:rPr>
              <a:t>Why not join the harvesting team now?</a:t>
            </a:r>
          </a:p>
        </p:txBody>
      </p:sp>
      <p:sp>
        <p:nvSpPr>
          <p:cNvPr id="12" name="TextBox 11"/>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5" name="TextBox 14"/>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1527175"/>
            <a:ext cx="7239000" cy="987425"/>
          </a:xfrm>
        </p:spPr>
        <p:txBody>
          <a:bodyPr>
            <a:noAutofit/>
          </a:bodyPr>
          <a:lstStyle/>
          <a:p>
            <a:pPr algn="ctr">
              <a:buNone/>
            </a:pPr>
            <a:r>
              <a:rPr lang="en-US" sz="4800" dirty="0"/>
              <a:t>“The harvest is past, the summer is ended, and we are not saved”</a:t>
            </a:r>
          </a:p>
          <a:p>
            <a:pPr algn="ctr">
              <a:buNone/>
            </a:pPr>
            <a:r>
              <a:rPr lang="en-US" sz="4800" dirty="0"/>
              <a:t>(Jeremiah 8:20).</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358676"/>
            <a:ext cx="7467600" cy="1384995"/>
          </a:xfrm>
          <a:prstGeom prst="rect">
            <a:avLst/>
          </a:prstGeom>
          <a:noFill/>
        </p:spPr>
        <p:txBody>
          <a:bodyPr wrap="square" rtlCol="0">
            <a:spAutoFit/>
          </a:bodyPr>
          <a:lstStyle/>
          <a:p>
            <a:pPr algn="ctr"/>
            <a:r>
              <a:rPr lang="en-US" sz="2800" dirty="0"/>
              <a:t>Jesus used the example of the harvest to represent the millions of people that need to be reached with the gospel.</a:t>
            </a:r>
            <a:endParaRPr lang="en-US" sz="2800" dirty="0">
              <a:effectLst>
                <a:outerShdw blurRad="50800" dist="38100" dir="2700000">
                  <a:srgbClr val="000000">
                    <a:alpha val="43000"/>
                  </a:srgbClr>
                </a:outerShdw>
              </a:effectLst>
            </a:endParaRPr>
          </a:p>
        </p:txBody>
      </p:sp>
      <p:sp>
        <p:nvSpPr>
          <p:cNvPr id="6" name="TextBox 5"/>
          <p:cNvSpPr txBox="1"/>
          <p:nvPr/>
        </p:nvSpPr>
        <p:spPr>
          <a:xfrm>
            <a:off x="838200" y="4086761"/>
            <a:ext cx="7467600" cy="1323439"/>
          </a:xfrm>
          <a:prstGeom prst="rect">
            <a:avLst/>
          </a:prstGeom>
          <a:noFill/>
        </p:spPr>
        <p:txBody>
          <a:bodyPr wrap="square" rtlCol="0">
            <a:spAutoFit/>
          </a:bodyPr>
          <a:lstStyle/>
          <a:p>
            <a:pPr algn="ctr"/>
            <a:r>
              <a:rPr lang="en-US" sz="4000" dirty="0"/>
              <a:t>The harvest is necessary for our survival. </a:t>
            </a:r>
            <a:endParaRPr lang="en-US" sz="4000" dirty="0">
              <a:effectLst>
                <a:outerShdw blurRad="50800" dist="38100" dir="2700000">
                  <a:srgbClr val="000000">
                    <a:alpha val="43000"/>
                  </a:srgbClr>
                </a:outerShdw>
              </a:effectLst>
            </a:endParaRPr>
          </a:p>
        </p:txBody>
      </p:sp>
      <p:grpSp>
        <p:nvGrpSpPr>
          <p:cNvPr id="13" name="Group 12"/>
          <p:cNvGrpSpPr/>
          <p:nvPr/>
        </p:nvGrpSpPr>
        <p:grpSpPr>
          <a:xfrm>
            <a:off x="457200" y="3581400"/>
            <a:ext cx="8229600" cy="457200"/>
            <a:chOff x="457200" y="3048000"/>
            <a:chExt cx="8229600" cy="457200"/>
          </a:xfrm>
        </p:grpSpPr>
        <p:cxnSp>
          <p:nvCxnSpPr>
            <p:cNvPr id="9" name="Straight Connector 8"/>
            <p:cNvCxnSpPr/>
            <p:nvPr/>
          </p:nvCxnSpPr>
          <p:spPr>
            <a:xfrm>
              <a:off x="457200" y="3275012"/>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267200" y="30480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44958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7" name="TextBox 6"/>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838200" y="1689318"/>
            <a:ext cx="7467600" cy="1815882"/>
          </a:xfrm>
          <a:prstGeom prst="rect">
            <a:avLst/>
          </a:prstGeom>
          <a:noFill/>
        </p:spPr>
        <p:txBody>
          <a:bodyPr wrap="square" rtlCol="0">
            <a:spAutoFit/>
          </a:bodyPr>
          <a:lstStyle/>
          <a:p>
            <a:pPr algn="ctr"/>
            <a:r>
              <a:rPr lang="en-US" sz="2800" dirty="0"/>
              <a:t>This example is relevant for all times. The image of the harvest speaks to everyone. Even those who live in the city understand the importance of the harvest.</a:t>
            </a:r>
            <a:endParaRPr lang="en-US" sz="2800" dirty="0">
              <a:effectLst>
                <a:outerShdw blurRad="50800" dist="38100" dir="2700000">
                  <a:srgbClr val="000000">
                    <a:alpha val="43000"/>
                  </a:srgbClr>
                </a:outerShdw>
              </a:effectLst>
            </a:endParaRPr>
          </a:p>
        </p:txBody>
      </p:sp>
      <p:sp>
        <p:nvSpPr>
          <p:cNvPr id="14" name="TextBox 13"/>
          <p:cNvSpPr txBox="1"/>
          <p:nvPr/>
        </p:nvSpPr>
        <p:spPr>
          <a:xfrm>
            <a:off x="838200" y="5235714"/>
            <a:ext cx="7467600" cy="707886"/>
          </a:xfrm>
          <a:prstGeom prst="rect">
            <a:avLst/>
          </a:prstGeom>
          <a:noFill/>
        </p:spPr>
        <p:txBody>
          <a:bodyPr wrap="square" rtlCol="0">
            <a:spAutoFit/>
          </a:bodyPr>
          <a:lstStyle/>
          <a:p>
            <a:pPr algn="ctr"/>
            <a:r>
              <a:rPr lang="en-US" sz="4000" dirty="0"/>
              <a:t>Without it, there is suffering.</a:t>
            </a:r>
            <a:endParaRPr lang="en-US" sz="4000" dirty="0">
              <a:effectLst>
                <a:outerShdw blurRad="50800" dist="38100" dir="2700000">
                  <a:srgbClr val="000000">
                    <a:alpha val="43000"/>
                  </a:srgbClr>
                </a:outerShdw>
              </a:effectLst>
            </a:endParaRPr>
          </a:p>
        </p:txBody>
      </p:sp>
      <p:sp>
        <p:nvSpPr>
          <p:cNvPr id="16" name="TextBox 15"/>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487740"/>
            <a:ext cx="7467600" cy="1569660"/>
          </a:xfrm>
          <a:prstGeom prst="rect">
            <a:avLst/>
          </a:prstGeom>
          <a:noFill/>
          <a:effectLst>
            <a:outerShdw blurRad="50800" dist="38100" dir="2700000">
              <a:srgbClr val="000000">
                <a:alpha val="43000"/>
              </a:srgbClr>
            </a:outerShdw>
          </a:effectLst>
        </p:spPr>
        <p:txBody>
          <a:bodyPr wrap="square" rtlCol="0">
            <a:spAutoFit/>
          </a:bodyPr>
          <a:lstStyle/>
          <a:p>
            <a:pPr algn="ctr"/>
            <a:r>
              <a:rPr lang="en-US" sz="3200" dirty="0">
                <a:solidFill>
                  <a:schemeClr val="accent1"/>
                </a:solidFill>
              </a:rPr>
              <a:t>An elderly, pioneer preacher was sitting beside a young pastor in a church service, when John 4:35 was mentioned.</a:t>
            </a:r>
            <a:endParaRPr lang="en-US" sz="3200" dirty="0">
              <a:solidFill>
                <a:schemeClr val="accent1"/>
              </a:solidFill>
              <a:effectLst>
                <a:outerShdw blurRad="50800" dist="38100" dir="2700000">
                  <a:srgbClr val="000000">
                    <a:alpha val="43000"/>
                  </a:srgbClr>
                </a:outerShdw>
              </a:effectLst>
            </a:endParaRPr>
          </a:p>
        </p:txBody>
      </p:sp>
      <p:sp>
        <p:nvSpPr>
          <p:cNvPr id="7" name="TextBox 6"/>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838200" y="2133600"/>
            <a:ext cx="7467600" cy="2062103"/>
          </a:xfrm>
          <a:prstGeom prst="rect">
            <a:avLst/>
          </a:prstGeom>
          <a:noFill/>
          <a:effectLst>
            <a:outerShdw blurRad="50800" dist="38100" dir="2700000">
              <a:srgbClr val="000000">
                <a:alpha val="43000"/>
              </a:srgbClr>
            </a:outerShdw>
          </a:effectLst>
        </p:spPr>
        <p:txBody>
          <a:bodyPr wrap="square" rtlCol="0">
            <a:spAutoFit/>
          </a:bodyPr>
          <a:lstStyle/>
          <a:p>
            <a:pPr algn="ctr"/>
            <a:r>
              <a:rPr lang="en-US" sz="3200" dirty="0">
                <a:solidFill>
                  <a:schemeClr val="accent1"/>
                </a:solidFill>
              </a:rPr>
              <a:t>With his huge hand, he slapped the young man on the leg and said in a loud voice, “Young man, do you understand what that scripture means?</a:t>
            </a:r>
            <a:endParaRPr lang="en-US" sz="3200" dirty="0">
              <a:solidFill>
                <a:schemeClr val="accent1"/>
              </a:solidFill>
              <a:effectLst>
                <a:outerShdw blurRad="50800" dist="38100" dir="2700000">
                  <a:srgbClr val="000000">
                    <a:alpha val="43000"/>
                  </a:srgbClr>
                </a:outerShdw>
              </a:effectLst>
            </a:endParaRPr>
          </a:p>
        </p:txBody>
      </p:sp>
      <p:sp>
        <p:nvSpPr>
          <p:cNvPr id="13" name="TextBox 12"/>
          <p:cNvSpPr txBox="1"/>
          <p:nvPr/>
        </p:nvSpPr>
        <p:spPr>
          <a:xfrm>
            <a:off x="838200" y="4297740"/>
            <a:ext cx="7467600" cy="1569660"/>
          </a:xfrm>
          <a:prstGeom prst="rect">
            <a:avLst/>
          </a:prstGeom>
          <a:noFill/>
          <a:effectLst>
            <a:outerShdw blurRad="50800" dist="38100" dir="2700000">
              <a:srgbClr val="000000">
                <a:alpha val="43000"/>
              </a:srgbClr>
            </a:outerShdw>
          </a:effectLst>
        </p:spPr>
        <p:txBody>
          <a:bodyPr wrap="square" rtlCol="0">
            <a:spAutoFit/>
          </a:bodyPr>
          <a:lstStyle/>
          <a:p>
            <a:pPr algn="ctr"/>
            <a:r>
              <a:rPr lang="en-US" sz="3200" dirty="0">
                <a:solidFill>
                  <a:schemeClr val="accent1"/>
                </a:solidFill>
              </a:rPr>
              <a:t>I’ll tell you. The crop is so ripe that unless someone gets to it immediately, it will spoil.”</a:t>
            </a:r>
            <a:endParaRPr lang="en-US" sz="3200" dirty="0">
              <a:solidFill>
                <a:schemeClr val="accent1"/>
              </a:solidFill>
              <a:effectLst>
                <a:outerShdw blurRad="50800" dist="38100" dir="2700000">
                  <a:srgbClr val="000000">
                    <a:alpha val="43000"/>
                  </a:srgbClr>
                </a:outerShdw>
              </a:effectLst>
            </a:endParaRPr>
          </a:p>
        </p:txBody>
      </p:sp>
      <p:sp>
        <p:nvSpPr>
          <p:cNvPr id="15" name="TextBox 14"/>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4" y="106362"/>
            <a:ext cx="7612063" cy="1417638"/>
          </a:xfrm>
        </p:spPr>
        <p:txBody>
          <a:bodyPr/>
          <a:lstStyle/>
          <a:p>
            <a:r>
              <a:rPr lang="en-US" dirty="0"/>
              <a:t>It is not time to sleep during the Harvest</a:t>
            </a:r>
          </a:p>
        </p:txBody>
      </p:sp>
      <p:sp>
        <p:nvSpPr>
          <p:cNvPr id="8" name="Content Placeholder 21"/>
          <p:cNvSpPr txBox="1">
            <a:spLocks/>
          </p:cNvSpPr>
          <p:nvPr/>
        </p:nvSpPr>
        <p:spPr>
          <a:xfrm>
            <a:off x="304800" y="2136775"/>
            <a:ext cx="3886200" cy="987425"/>
          </a:xfrm>
          <a:prstGeom prst="rect">
            <a:avLst/>
          </a:prstGeom>
        </p:spPr>
        <p:txBody>
          <a:bodyPr vert="horz" lIns="91440" tIns="45720" rIns="91440" bIns="45720" rtlCol="0">
            <a:noAutofit/>
          </a:bodyPr>
          <a:lstStyle/>
          <a:p>
            <a:pPr marL="342900" lvl="0" indent="-342900" algn="ctr" defTabSz="914400">
              <a:spcBef>
                <a:spcPts val="2000"/>
              </a:spcBef>
              <a:defRPr/>
            </a:pPr>
            <a:r>
              <a:rPr lang="en-US" sz="3200" dirty="0">
                <a:solidFill>
                  <a:schemeClr val="bg1"/>
                </a:solidFill>
                <a:effectLst>
                  <a:outerShdw blurRad="50800" dist="38100" dir="2700000">
                    <a:srgbClr val="000000">
                      <a:alpha val="43000"/>
                    </a:srgbClr>
                  </a:outerShdw>
                </a:effectLst>
              </a:rPr>
              <a:t>We do not want the harvest to drop to the ground and spoil.</a:t>
            </a:r>
            <a:endParaRPr kumimoji="0" lang="en-US" sz="32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5" name="Content Placeholder 21"/>
          <p:cNvSpPr txBox="1">
            <a:spLocks/>
          </p:cNvSpPr>
          <p:nvPr/>
        </p:nvSpPr>
        <p:spPr>
          <a:xfrm>
            <a:off x="304800" y="4575175"/>
            <a:ext cx="3886200" cy="987425"/>
          </a:xfrm>
          <a:prstGeom prst="rect">
            <a:avLst/>
          </a:prstGeom>
        </p:spPr>
        <p:txBody>
          <a:bodyPr vert="horz" lIns="91440" tIns="45720" rIns="91440" bIns="45720" rtlCol="0">
            <a:noAutofit/>
          </a:bodyPr>
          <a:lstStyle/>
          <a:p>
            <a:pPr marL="342900" lvl="0" indent="-342900" algn="ctr" defTabSz="914400">
              <a:spcBef>
                <a:spcPts val="2000"/>
              </a:spcBef>
              <a:defRPr/>
            </a:pPr>
            <a:r>
              <a:rPr lang="en-US" sz="4400" dirty="0">
                <a:solidFill>
                  <a:schemeClr val="bg1"/>
                </a:solidFill>
                <a:effectLst>
                  <a:outerShdw blurRad="50800" dist="38100" dir="2700000">
                    <a:srgbClr val="000000">
                      <a:alpha val="43000"/>
                    </a:srgbClr>
                  </a:outerShdw>
                </a:effectLst>
              </a:rPr>
              <a:t>Jesus said:</a:t>
            </a:r>
            <a:endParaRPr kumimoji="0" lang="en-US" sz="44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20" name="Group 19"/>
          <p:cNvGrpSpPr/>
          <p:nvPr/>
        </p:nvGrpSpPr>
        <p:grpSpPr>
          <a:xfrm>
            <a:off x="3764816" y="1524000"/>
            <a:ext cx="5379184" cy="4419600"/>
            <a:chOff x="3764816" y="1524000"/>
            <a:chExt cx="5379184" cy="4419600"/>
          </a:xfrm>
        </p:grpSpPr>
        <p:sp>
          <p:nvSpPr>
            <p:cNvPr id="16" name="Content Placeholder 21"/>
            <p:cNvSpPr txBox="1">
              <a:spLocks/>
            </p:cNvSpPr>
            <p:nvPr/>
          </p:nvSpPr>
          <p:spPr>
            <a:xfrm>
              <a:off x="4191000" y="2060575"/>
              <a:ext cx="45720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“Do you think the work of harvesting will not begin until the summer ends four months from now? Look around you! Vast fields are ripening all around us and are ready now for the harvest” </a:t>
              </a:r>
            </a:p>
            <a:p>
              <a:pPr marL="342900" lvl="0" indent="-342900" algn="ctr" defTabSz="914400">
                <a:spcBef>
                  <a:spcPts val="2000"/>
                </a:spcBef>
                <a:defRPr/>
              </a:pPr>
              <a:r>
                <a:rPr lang="en-US" sz="2800" dirty="0"/>
                <a:t>(John 4:35, NLT).</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8" name="Text Placeholder 3"/>
            <p:cNvSpPr txBox="1">
              <a:spLocks/>
            </p:cNvSpPr>
            <p:nvPr/>
          </p:nvSpPr>
          <p:spPr>
            <a:xfrm>
              <a:off x="3764816" y="1524000"/>
              <a:ext cx="858331"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19" name="Text Placeholder 3"/>
            <p:cNvSpPr txBox="1">
              <a:spLocks/>
            </p:cNvSpPr>
            <p:nvPr/>
          </p:nvSpPr>
          <p:spPr>
            <a:xfrm rot="10800000">
              <a:off x="8285669" y="3733800"/>
              <a:ext cx="858331"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grpSp>
      <p:sp>
        <p:nvSpPr>
          <p:cNvPr id="21" name="TextBox 20"/>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4" y="106362"/>
            <a:ext cx="7612063" cy="1417638"/>
          </a:xfrm>
        </p:spPr>
        <p:txBody>
          <a:bodyPr/>
          <a:lstStyle/>
          <a:p>
            <a:r>
              <a:rPr lang="en-US" sz="4000" dirty="0"/>
              <a:t>The church cannot sit down and wait for people to come to God.</a:t>
            </a:r>
          </a:p>
        </p:txBody>
      </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17" name="Group 16"/>
          <p:cNvGrpSpPr/>
          <p:nvPr/>
        </p:nvGrpSpPr>
        <p:grpSpPr>
          <a:xfrm>
            <a:off x="0" y="1219200"/>
            <a:ext cx="8763000" cy="2209800"/>
            <a:chOff x="0" y="1219200"/>
            <a:chExt cx="8763000" cy="2209800"/>
          </a:xfrm>
        </p:grpSpPr>
        <p:sp>
          <p:nvSpPr>
            <p:cNvPr id="16" name="Content Placeholder 21"/>
            <p:cNvSpPr txBox="1">
              <a:spLocks/>
            </p:cNvSpPr>
            <p:nvPr/>
          </p:nvSpPr>
          <p:spPr>
            <a:xfrm>
              <a:off x="304800" y="1755775"/>
              <a:ext cx="84582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“Our job is to labor so that there will be a harvest. The season of harvest is that short period of time for gathering the ripened grain. The harvest can be lost during harvest season if the church is not prepared and ready to thrust in the sickle.</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18" name="Text Placeholder 3"/>
            <p:cNvSpPr txBox="1">
              <a:spLocks/>
            </p:cNvSpPr>
            <p:nvPr/>
          </p:nvSpPr>
          <p:spPr>
            <a:xfrm>
              <a:off x="0" y="1219200"/>
              <a:ext cx="858331"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grpSp>
      <p:grpSp>
        <p:nvGrpSpPr>
          <p:cNvPr id="20" name="Group 19"/>
          <p:cNvGrpSpPr/>
          <p:nvPr/>
        </p:nvGrpSpPr>
        <p:grpSpPr>
          <a:xfrm>
            <a:off x="304800" y="4038600"/>
            <a:ext cx="8458200" cy="2209800"/>
            <a:chOff x="304800" y="4038600"/>
            <a:chExt cx="8458200" cy="2209800"/>
          </a:xfrm>
        </p:grpSpPr>
        <p:sp>
          <p:nvSpPr>
            <p:cNvPr id="19" name="Text Placeholder 3"/>
            <p:cNvSpPr txBox="1">
              <a:spLocks/>
            </p:cNvSpPr>
            <p:nvPr/>
          </p:nvSpPr>
          <p:spPr>
            <a:xfrm rot="10800000">
              <a:off x="6781801" y="4038600"/>
              <a:ext cx="858331"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11" name="Content Placeholder 21"/>
            <p:cNvSpPr txBox="1">
              <a:spLocks/>
            </p:cNvSpPr>
            <p:nvPr/>
          </p:nvSpPr>
          <p:spPr>
            <a:xfrm>
              <a:off x="304800" y="4041775"/>
              <a:ext cx="84582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800" dirty="0"/>
                <a:t>If the farmer is slothful and neglects the harvest, it will be lost. The same disappointment which comes to him will also come to the church when it is guilty of being slothful.”</a:t>
              </a:r>
              <a:endParaRPr kumimoji="0" lang="en-US" sz="28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sp>
        <p:nvSpPr>
          <p:cNvPr id="21" name="Content Placeholder 21"/>
          <p:cNvSpPr txBox="1">
            <a:spLocks/>
          </p:cNvSpPr>
          <p:nvPr/>
        </p:nvSpPr>
        <p:spPr>
          <a:xfrm>
            <a:off x="4267200" y="5870575"/>
            <a:ext cx="4495800"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defRPr/>
            </a:pPr>
            <a:r>
              <a:rPr lang="en-US" sz="2000" dirty="0"/>
              <a:t>- Curtis Young, “The Lost Harvest”</a:t>
            </a:r>
            <a:endParaRPr kumimoji="0" lang="en-US" sz="20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sp>
        <p:nvSpPr>
          <p:cNvPr id="22" name="TextBox 21"/>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1"/>
          <p:cNvSpPr txBox="1">
            <a:spLocks/>
          </p:cNvSpPr>
          <p:nvPr/>
        </p:nvSpPr>
        <p:spPr>
          <a:xfrm rot="16200000">
            <a:off x="1751013" y="-534990"/>
            <a:ext cx="841376" cy="3733803"/>
          </a:xfrm>
          <a:prstGeom prst="rect">
            <a:avLst/>
          </a:prstGeom>
        </p:spPr>
        <p:txBody>
          <a:bodyPr vert="eaVert" lIns="91440" tIns="45720" rIns="91440" bIns="45720" rtlCol="0">
            <a:noAutofit/>
          </a:bodyPr>
          <a:lstStyle/>
          <a:p>
            <a:pPr marL="342900" lvl="0" indent="-342900" algn="ctr" defTabSz="914400">
              <a:spcBef>
                <a:spcPts val="2000"/>
              </a:spcBef>
              <a:defRPr/>
            </a:pPr>
            <a:r>
              <a:rPr lang="en-US" sz="2800" dirty="0">
                <a:effectLst>
                  <a:outerShdw blurRad="50800" dist="38100" dir="2700000">
                    <a:srgbClr val="000000">
                      <a:alpha val="43000"/>
                    </a:srgbClr>
                  </a:outerShdw>
                </a:effectLst>
              </a:rPr>
              <a:t>Kenneth F. Haney in his timely book, One Vision, explains that only the prepared will reap the harvest.</a:t>
            </a:r>
            <a:endParaRPr kumimoji="0" lang="en-US" sz="2800" b="0" i="0" u="none" strike="noStrike" kern="1200" cap="none" spc="0" normalizeH="0" baseline="0" noProof="0" dirty="0">
              <a:ln>
                <a:noFill/>
              </a:ln>
              <a:effectLst>
                <a:outerShdw blurRad="50800" dist="38100" dir="2700000">
                  <a:srgbClr val="000000">
                    <a:alpha val="43000"/>
                  </a:srgbClr>
                </a:outerShdw>
              </a:effectLst>
              <a:uLnTx/>
              <a:uFillTx/>
              <a:ea typeface="+mn-ea"/>
              <a:cs typeface="Helvetica"/>
            </a:endParaRPr>
          </a:p>
        </p:txBody>
      </p:sp>
      <p:sp>
        <p:nvSpPr>
          <p:cNvPr id="8" name="Content Placeholder 21"/>
          <p:cNvSpPr txBox="1">
            <a:spLocks/>
          </p:cNvSpPr>
          <p:nvPr/>
        </p:nvSpPr>
        <p:spPr>
          <a:xfrm rot="16200000">
            <a:off x="6056312" y="-798511"/>
            <a:ext cx="841376" cy="4114800"/>
          </a:xfrm>
          <a:prstGeom prst="rect">
            <a:avLst/>
          </a:prstGeom>
        </p:spPr>
        <p:txBody>
          <a:bodyPr vert="eaVert" lIns="91440" tIns="45720" rIns="91440" bIns="45720" rtlCol="0">
            <a:noAutofit/>
          </a:bodyPr>
          <a:lstStyle/>
          <a:p>
            <a:pPr marL="342900" lvl="0" indent="-342900" algn="ctr" defTabSz="914400">
              <a:spcBef>
                <a:spcPts val="2000"/>
              </a:spcBef>
              <a:defRPr/>
            </a:pPr>
            <a:r>
              <a:rPr lang="en-US" sz="3200" dirty="0">
                <a:solidFill>
                  <a:srgbClr val="FFFFFF"/>
                </a:solidFill>
                <a:effectLst>
                  <a:outerShdw blurRad="50800" dist="38100" dir="2700000">
                    <a:srgbClr val="000000">
                      <a:alpha val="43000"/>
                    </a:srgbClr>
                  </a:outerShdw>
                </a:effectLst>
              </a:rPr>
              <a:t>If we hesitate to reap the harvest, someone else will get to it first. </a:t>
            </a:r>
            <a:endParaRPr kumimoji="0" lang="en-US" sz="32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ea typeface="+mn-ea"/>
              <a:cs typeface="Helvetica"/>
            </a:endParaRPr>
          </a:p>
        </p:txBody>
      </p:sp>
      <p:sp>
        <p:nvSpPr>
          <p:cNvPr id="9" name="TextBox 8"/>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Content Placeholder 21"/>
          <p:cNvSpPr txBox="1">
            <a:spLocks/>
          </p:cNvSpPr>
          <p:nvPr/>
        </p:nvSpPr>
        <p:spPr>
          <a:xfrm rot="16200000">
            <a:off x="1751014" y="2284410"/>
            <a:ext cx="841376" cy="3733803"/>
          </a:xfrm>
          <a:prstGeom prst="rect">
            <a:avLst/>
          </a:prstGeom>
        </p:spPr>
        <p:txBody>
          <a:bodyPr vert="eaVert" lIns="91440" tIns="45720" rIns="91440" bIns="45720" rtlCol="0">
            <a:noAutofit/>
          </a:bodyPr>
          <a:lstStyle/>
          <a:p>
            <a:pPr marL="342900" lvl="0" indent="-342900" algn="ctr" defTabSz="914400">
              <a:spcBef>
                <a:spcPts val="2000"/>
              </a:spcBef>
              <a:defRPr/>
            </a:pPr>
            <a:r>
              <a:rPr lang="en-US" sz="2800" dirty="0">
                <a:effectLst>
                  <a:outerShdw blurRad="50800" dist="38100" dir="2700000">
                    <a:srgbClr val="000000">
                      <a:alpha val="43000"/>
                    </a:srgbClr>
                  </a:outerShdw>
                </a:effectLst>
              </a:rPr>
              <a:t>When the harvest conditions are right, the church must move.</a:t>
            </a:r>
            <a:endParaRPr kumimoji="0" lang="en-US" sz="2800" b="0" i="0" u="none" strike="noStrike" kern="1200" cap="none" spc="0" normalizeH="0" baseline="0" noProof="0" dirty="0">
              <a:ln>
                <a:noFill/>
              </a:ln>
              <a:effectLst>
                <a:outerShdw blurRad="50800" dist="38100" dir="2700000">
                  <a:srgbClr val="000000">
                    <a:alpha val="43000"/>
                  </a:srgbClr>
                </a:outerShdw>
              </a:effectLst>
              <a:uLnTx/>
              <a:uFillTx/>
              <a:ea typeface="+mn-ea"/>
              <a:cs typeface="Helvetica"/>
            </a:endParaRPr>
          </a:p>
        </p:txBody>
      </p:sp>
      <p:sp>
        <p:nvSpPr>
          <p:cNvPr id="13" name="Content Placeholder 21"/>
          <p:cNvSpPr txBox="1">
            <a:spLocks/>
          </p:cNvSpPr>
          <p:nvPr/>
        </p:nvSpPr>
        <p:spPr>
          <a:xfrm rot="16200000">
            <a:off x="5980114" y="1255714"/>
            <a:ext cx="841376" cy="4724396"/>
          </a:xfrm>
          <a:prstGeom prst="rect">
            <a:avLst/>
          </a:prstGeom>
        </p:spPr>
        <p:txBody>
          <a:bodyPr vert="eaVert" lIns="91440" tIns="45720" rIns="91440" bIns="45720" rtlCol="0">
            <a:noAutofit/>
          </a:bodyPr>
          <a:lstStyle/>
          <a:p>
            <a:pPr marL="342900" lvl="0" indent="-342900" algn="ctr" defTabSz="914400">
              <a:spcBef>
                <a:spcPts val="2000"/>
              </a:spcBef>
              <a:defRPr/>
            </a:pPr>
            <a:r>
              <a:rPr lang="en-US" sz="3600" dirty="0">
                <a:solidFill>
                  <a:srgbClr val="FFFFFF"/>
                </a:solidFill>
                <a:effectLst>
                  <a:outerShdw blurRad="50800" dist="38100" dir="2700000">
                    <a:srgbClr val="000000">
                      <a:alpha val="43000"/>
                    </a:srgbClr>
                  </a:outerShdw>
                </a:effectLst>
              </a:rPr>
              <a:t>Rev. Haney states, “Whoever is present and prepared is going to reap the harvest.”</a:t>
            </a:r>
            <a:endParaRPr kumimoji="0" lang="en-US" sz="36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ea typeface="+mn-ea"/>
              <a:cs typeface="Helvetica"/>
            </a:endParaRPr>
          </a:p>
        </p:txBody>
      </p:sp>
      <p:sp>
        <p:nvSpPr>
          <p:cNvPr id="14" name="TextBox 13"/>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3581400" y="5334000"/>
            <a:ext cx="5181600" cy="987425"/>
          </a:xfrm>
        </p:spPr>
        <p:txBody>
          <a:bodyPr>
            <a:noAutofit/>
          </a:bodyPr>
          <a:lstStyle/>
          <a:p>
            <a:pPr algn="ctr">
              <a:buNone/>
            </a:pPr>
            <a:r>
              <a:rPr lang="en-US" dirty="0">
                <a:solidFill>
                  <a:schemeClr val="tx1"/>
                </a:solidFill>
                <a:latin typeface="Helvetica"/>
                <a:cs typeface="Helvetica"/>
              </a:rPr>
              <a:t>- Paul </a:t>
            </a:r>
            <a:r>
              <a:rPr lang="en-US" dirty="0" err="1">
                <a:solidFill>
                  <a:schemeClr val="tx1"/>
                </a:solidFill>
                <a:latin typeface="Helvetica"/>
                <a:cs typeface="Helvetica"/>
              </a:rPr>
              <a:t>Baumeister</a:t>
            </a:r>
            <a:r>
              <a:rPr lang="en-US" dirty="0">
                <a:solidFill>
                  <a:schemeClr val="tx1"/>
                </a:solidFill>
                <a:latin typeface="Helvetica"/>
                <a:cs typeface="Helvetica"/>
              </a:rPr>
              <a:t>, </a:t>
            </a:r>
            <a:r>
              <a:rPr lang="en-US" i="1" dirty="0">
                <a:solidFill>
                  <a:schemeClr val="tx1"/>
                </a:solidFill>
                <a:latin typeface="Helvetica"/>
                <a:cs typeface="Helvetica"/>
              </a:rPr>
              <a:t>Connect</a:t>
            </a:r>
            <a:r>
              <a:rPr lang="en-US" dirty="0">
                <a:solidFill>
                  <a:schemeClr val="tx1"/>
                </a:solidFill>
                <a:latin typeface="Helvetica"/>
                <a:cs typeface="Helvetica"/>
              </a:rPr>
              <a:t> magazine Winter 2000</a:t>
            </a:r>
          </a:p>
        </p:txBody>
      </p:sp>
      <p:sp>
        <p:nvSpPr>
          <p:cNvPr id="7" name="Content Placeholder 21"/>
          <p:cNvSpPr txBox="1">
            <a:spLocks/>
          </p:cNvSpPr>
          <p:nvPr/>
        </p:nvSpPr>
        <p:spPr>
          <a:xfrm rot="16200000">
            <a:off x="4151312" y="-2817813"/>
            <a:ext cx="841376" cy="7848604"/>
          </a:xfrm>
          <a:prstGeom prst="rect">
            <a:avLst/>
          </a:prstGeom>
          <a:effectLst>
            <a:outerShdw blurRad="50800" dist="38100" dir="2700000">
              <a:srgbClr val="000000">
                <a:alpha val="43000"/>
              </a:srgbClr>
            </a:outerShdw>
          </a:effectLst>
        </p:spPr>
        <p:txBody>
          <a:bodyPr vert="eaVert" lIns="91440" tIns="45720" rIns="91440" bIns="45720" rtlCol="0">
            <a:noAutofit/>
          </a:bodyPr>
          <a:lstStyle/>
          <a:p>
            <a:pPr marL="342900" lvl="0" indent="-342900" algn="ctr" defTabSz="914400">
              <a:spcBef>
                <a:spcPts val="2000"/>
              </a:spcBef>
              <a:defRPr/>
            </a:pPr>
            <a:r>
              <a:rPr lang="en-US" sz="3200" dirty="0">
                <a:solidFill>
                  <a:schemeClr val="accent1"/>
                </a:solidFill>
              </a:rPr>
              <a:t>“There are good and bad harvesters...A harvester is not by definition God’s harvester. A harvester is merely someone who recognizes that the fields are white unto harvest. So, there are harvesters of all kinds, as well as apostolic harvesters. Why is everyone flocking to these fertile areas? They recognize the great amount of crop ready for harvesting.”</a:t>
            </a:r>
            <a:endParaRPr kumimoji="0" lang="en-US" sz="3200" b="0" i="0" u="none" strike="noStrike" kern="1200" cap="none" spc="0" normalizeH="0" baseline="0" noProof="0" dirty="0">
              <a:ln>
                <a:noFill/>
              </a:ln>
              <a:solidFill>
                <a:schemeClr val="accent1"/>
              </a:solidFill>
              <a:effectLst>
                <a:outerShdw blurRad="63500" dist="50800" dir="2700000" algn="tl" rotWithShape="0">
                  <a:prstClr val="black">
                    <a:alpha val="50000"/>
                  </a:prstClr>
                </a:outerShdw>
              </a:effectLst>
              <a:uLnTx/>
              <a:uFillTx/>
              <a:ea typeface="+mn-ea"/>
              <a:cs typeface="Helvetica"/>
            </a:endParaRPr>
          </a:p>
        </p:txBody>
      </p:sp>
      <p:sp>
        <p:nvSpPr>
          <p:cNvPr id="8" name="TextBox 7"/>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rot="16200000">
            <a:off x="3390900" y="-2400301"/>
            <a:ext cx="838200" cy="7620000"/>
          </a:xfrm>
          <a:effectLst>
            <a:outerShdw blurRad="50800" dist="38100" dir="2700000">
              <a:srgbClr val="000000">
                <a:alpha val="43000"/>
              </a:srgbClr>
            </a:outerShdw>
          </a:effectLst>
        </p:spPr>
        <p:txBody>
          <a:bodyPr>
            <a:noAutofit/>
          </a:bodyPr>
          <a:lstStyle/>
          <a:p>
            <a:pPr algn="ctr">
              <a:buNone/>
            </a:pPr>
            <a:r>
              <a:rPr lang="en-US" sz="3600" dirty="0"/>
              <a:t>Many cults are prepared to reap a harvest.</a:t>
            </a:r>
          </a:p>
        </p:txBody>
      </p:sp>
      <p:sp>
        <p:nvSpPr>
          <p:cNvPr id="9" name="TextBox 8"/>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4" name="Vertical Text Placeholder 2"/>
          <p:cNvSpPr txBox="1">
            <a:spLocks/>
          </p:cNvSpPr>
          <p:nvPr/>
        </p:nvSpPr>
        <p:spPr>
          <a:xfrm rot="16200000">
            <a:off x="3390900" y="495299"/>
            <a:ext cx="838200" cy="7620000"/>
          </a:xfrm>
          <a:prstGeom prst="rect">
            <a:avLst/>
          </a:prstGeom>
          <a:effectLst>
            <a:outerShdw blurRad="50800" dist="38100" dir="2700000">
              <a:srgbClr val="000000">
                <a:alpha val="43000"/>
              </a:srgbClr>
            </a:outerShdw>
          </a:effectLst>
        </p:spPr>
        <p:txBody>
          <a:bodyPr vert="eaVert" lIns="91440" tIns="45720" rIns="91440" bIns="45720" rtlCol="0">
            <a:noAutofit/>
          </a:bodyPr>
          <a:lstStyle/>
          <a:p>
            <a:pPr marL="342900" lvl="0" indent="-342900" algn="ctr" defTabSz="914400">
              <a:spcBef>
                <a:spcPts val="2000"/>
              </a:spcBef>
            </a:pPr>
            <a:r>
              <a:rPr lang="en-US" sz="4400" dirty="0">
                <a:solidFill>
                  <a:srgbClr val="FFFFFF"/>
                </a:solidFill>
                <a:effectLst>
                  <a:outerShdw blurRad="50800" dist="38100" dir="2700000">
                    <a:srgbClr val="000000">
                      <a:alpha val="43000"/>
                    </a:srgbClr>
                  </a:outerShdw>
                </a:effectLst>
              </a:rPr>
              <a:t>Will you be there to meet the challenge of the ripened harvest?</a:t>
            </a:r>
            <a:endParaRPr kumimoji="0" lang="en-US" sz="4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grpSp>
        <p:nvGrpSpPr>
          <p:cNvPr id="19" name="Group 18"/>
          <p:cNvGrpSpPr/>
          <p:nvPr/>
        </p:nvGrpSpPr>
        <p:grpSpPr>
          <a:xfrm>
            <a:off x="0" y="2438400"/>
            <a:ext cx="7620000" cy="1371600"/>
            <a:chOff x="0" y="2438400"/>
            <a:chExt cx="7620000" cy="1371600"/>
          </a:xfrm>
        </p:grpSpPr>
        <p:sp>
          <p:nvSpPr>
            <p:cNvPr id="13" name="Vertical Text Placeholder 2"/>
            <p:cNvSpPr txBox="1">
              <a:spLocks/>
            </p:cNvSpPr>
            <p:nvPr/>
          </p:nvSpPr>
          <p:spPr>
            <a:xfrm rot="16200000">
              <a:off x="3390900" y="-952500"/>
              <a:ext cx="838200" cy="7620000"/>
            </a:xfrm>
            <a:prstGeom prst="rect">
              <a:avLst/>
            </a:prstGeom>
            <a:effectLst>
              <a:outerShdw blurRad="50800" dist="38100" dir="2700000">
                <a:srgbClr val="000000">
                  <a:alpha val="43000"/>
                </a:srgbClr>
              </a:outerShdw>
            </a:effectLst>
          </p:spPr>
          <p:txBody>
            <a:bodyPr vert="eaVert" lIns="91440" tIns="45720" rIns="91440" bIns="45720" rtlCol="0">
              <a:noAutofit/>
            </a:bodyPr>
            <a:lstStyle/>
            <a:p>
              <a:pPr marL="342900" lvl="0" indent="-342900" algn="ctr" defTabSz="914400">
                <a:spcBef>
                  <a:spcPts val="2000"/>
                </a:spcBef>
              </a:pPr>
              <a:r>
                <a:rPr lang="en-US" sz="3600" dirty="0">
                  <a:solidFill>
                    <a:schemeClr val="bg1"/>
                  </a:solidFill>
                  <a:effectLst>
                    <a:outerShdw blurRad="50800" dist="38100" dir="2700000">
                      <a:srgbClr val="000000">
                        <a:alpha val="43000"/>
                      </a:srgbClr>
                    </a:outerShdw>
                  </a:effectLst>
                </a:rPr>
                <a:t>We cannot sit idly watching!</a:t>
              </a:r>
              <a:endParaRPr kumimoji="0" lang="en-US" sz="3600" b="0" i="0" u="none" strike="noStrike" kern="1200" cap="none" spc="0" normalizeH="0" baseline="0" noProof="0" dirty="0">
                <a:ln>
                  <a:noFill/>
                </a:ln>
                <a:solidFill>
                  <a:schemeClr val="bg1"/>
                </a:solidFill>
                <a:effectLst>
                  <a:outerShdw blurRad="50800" dist="38100" dir="2700000">
                    <a:srgbClr val="000000">
                      <a:alpha val="43000"/>
                    </a:srgbClr>
                  </a:outerShdw>
                </a:effectLst>
                <a:uLnTx/>
                <a:uFillTx/>
                <a:latin typeface="+mn-lt"/>
                <a:ea typeface="+mn-ea"/>
                <a:cs typeface="+mn-cs"/>
              </a:endParaRPr>
            </a:p>
          </p:txBody>
        </p:sp>
        <p:grpSp>
          <p:nvGrpSpPr>
            <p:cNvPr id="15" name="Group 14"/>
            <p:cNvGrpSpPr/>
            <p:nvPr/>
          </p:nvGrpSpPr>
          <p:grpSpPr>
            <a:xfrm>
              <a:off x="628650" y="3352800"/>
              <a:ext cx="6172200" cy="457200"/>
              <a:chOff x="457200" y="3048000"/>
              <a:chExt cx="8229600" cy="457200"/>
            </a:xfrm>
          </p:grpSpPr>
          <p:cxnSp>
            <p:nvCxnSpPr>
              <p:cNvPr id="16" name="Straight Connector 15"/>
              <p:cNvCxnSpPr/>
              <p:nvPr/>
            </p:nvCxnSpPr>
            <p:spPr>
              <a:xfrm>
                <a:off x="457200" y="3275012"/>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4267200" y="30480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44958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20" name="TextBox 19"/>
          <p:cNvSpPr txBox="1"/>
          <p:nvPr/>
        </p:nvSpPr>
        <p:spPr>
          <a:xfrm>
            <a:off x="5486400" y="-76200"/>
            <a:ext cx="3304849" cy="369332"/>
          </a:xfrm>
          <a:prstGeom prst="rect">
            <a:avLst/>
          </a:prstGeom>
          <a:noFill/>
        </p:spPr>
        <p:txBody>
          <a:bodyPr wrap="none" rtlCol="0">
            <a:spAutoFit/>
          </a:bodyPr>
          <a:lstStyle/>
          <a:p>
            <a:pPr lvl="0"/>
            <a:r>
              <a:rPr lang="en-US" dirty="0"/>
              <a:t>Lesson Four: The Lost Harvest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4"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1318</TotalTime>
  <Words>1218</Words>
  <Application>Microsoft Macintosh PowerPoint</Application>
  <PresentationFormat>On-screen Show (4:3)</PresentationFormat>
  <Paragraphs>97</Paragraphs>
  <Slides>18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Book Antiqua</vt:lpstr>
      <vt:lpstr>Calibri</vt:lpstr>
      <vt:lpstr>Courier New</vt:lpstr>
      <vt:lpstr>Helvetica</vt:lpstr>
      <vt:lpstr>Impact</vt:lpstr>
      <vt:lpstr>Rockwell</vt:lpstr>
      <vt:lpstr>Wingdings 2</vt:lpstr>
      <vt:lpstr>Habitat</vt:lpstr>
      <vt:lpstr>Evangelism 1</vt:lpstr>
      <vt:lpstr>PowerPoint Presentation</vt:lpstr>
      <vt:lpstr>PowerPoint Presentation</vt:lpstr>
      <vt:lpstr>PowerPoint Presentation</vt:lpstr>
      <vt:lpstr>It is not time to sleep during the Harvest</vt:lpstr>
      <vt:lpstr>The church cannot sit down and wait for people to come to God.</vt:lpstr>
      <vt:lpstr>PowerPoint Presentation</vt:lpstr>
      <vt:lpstr>PowerPoint Presentation</vt:lpstr>
      <vt:lpstr>PowerPoint Presentation</vt:lpstr>
      <vt:lpstr>PowerPoint Presentation</vt:lpstr>
      <vt:lpstr>PowerPoint Presentation</vt:lpstr>
      <vt:lpstr>PowerPoint Presentation</vt:lpstr>
      <vt:lpstr>Why should we pray that the Lord would send more workers into the field?</vt:lpstr>
      <vt:lpstr>Why should we pray that the Lord would send more workers into the field?</vt:lpstr>
      <vt:lpstr>Why should we pray that the Lord would send more workers into the field?</vt:lpstr>
      <vt:lpstr>Why should we pray that the Lord would send more workers into the field?</vt:lpstr>
      <vt:lpstr>PowerPoint Presentation</vt:lpstr>
      <vt:lpstr>PowerPoint Presentation</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137</cp:revision>
  <dcterms:created xsi:type="dcterms:W3CDTF">2010-06-17T19:14:53Z</dcterms:created>
  <dcterms:modified xsi:type="dcterms:W3CDTF">2018-02-09T20:57:07Z</dcterms:modified>
</cp:coreProperties>
</file>