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56" r:id="rId2"/>
    <p:sldId id="297" r:id="rId3"/>
    <p:sldId id="373" r:id="rId4"/>
    <p:sldId id="375" r:id="rId5"/>
    <p:sldId id="299" r:id="rId6"/>
    <p:sldId id="376" r:id="rId7"/>
    <p:sldId id="377" r:id="rId8"/>
    <p:sldId id="378" r:id="rId9"/>
    <p:sldId id="353" r:id="rId10"/>
    <p:sldId id="379" r:id="rId11"/>
    <p:sldId id="380" r:id="rId12"/>
    <p:sldId id="381" r:id="rId13"/>
    <p:sldId id="382" r:id="rId14"/>
    <p:sldId id="383" r:id="rId15"/>
    <p:sldId id="384" r:id="rId16"/>
    <p:sldId id="386" r:id="rId17"/>
    <p:sldId id="385" r:id="rId18"/>
    <p:sldId id="387"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5541"/>
    <a:srgbClr val="2C613E"/>
    <a:srgbClr val="458552"/>
    <a:srgbClr val="458653"/>
    <a:srgbClr val="ECB128"/>
    <a:srgbClr val="EFB228"/>
    <a:srgbClr val="EEAA26"/>
    <a:srgbClr val="E3881E"/>
    <a:srgbClr val="045D2B"/>
    <a:srgbClr val="0F34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94553" autoAdjust="0"/>
  </p:normalViewPr>
  <p:slideViewPr>
    <p:cSldViewPr snapToObjects="1">
      <p:cViewPr varScale="1">
        <p:scale>
          <a:sx n="127" d="100"/>
          <a:sy n="127" d="100"/>
        </p:scale>
        <p:origin x="1296"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09AA511-AE3A-F643-A99A-5D6EAB730823}" type="datetimeFigureOut">
              <a:rPr lang="en-US" smtClean="0"/>
              <a:pPr/>
              <a:t>2/9/18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D1DF5B-61D6-B24D-872C-89CAD3F9B5F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64A3F5-F9D7-BE4B-8E98-E0E6A6EBBC9E}" type="datetimeFigureOut">
              <a:rPr lang="en-US" smtClean="0"/>
              <a:pPr/>
              <a:t>2/9/18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2C636A-307E-884B-9133-8AE82022C3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C636A-307E-884B-9133-8AE82022C37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DA6A0B-D499-425D-9760-7E378B1D24E7}"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7E6C1EDB-CE87-4BA6-95D9-AD3AE9C734F7}"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8AF02B71-8991-4516-A01E-F1A9ACD28BDC}" type="slidenum">
              <a:rPr smtClean="0"/>
              <a:pPr/>
              <a:t>‹#›</a:t>
            </a:fld>
            <a:endParaRPr/>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401B973-48D0-47D2-BD1A-81DAC74A0928}"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93714E26-7EC0-4FCC-8AD8-71E9EC27DEDB}"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Slide with Watermark">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a:t>Click to edit Master title style</a:t>
            </a:r>
            <a:endParaRPr/>
          </a:p>
        </p:txBody>
      </p:sp>
      <p:sp>
        <p:nvSpPr>
          <p:cNvPr id="3" name="Subtitle 2"/>
          <p:cNvSpPr>
            <a:spLocks noGrp="1"/>
          </p:cNvSpPr>
          <p:nvPr>
            <p:ph type="subTitle" idx="1"/>
          </p:nvPr>
        </p:nvSpPr>
        <p:spPr>
          <a:xfrm>
            <a:off x="3960813" y="5056909"/>
            <a:ext cx="4724400" cy="706586"/>
          </a:xfrm>
        </p:spPr>
        <p:txBody>
          <a:bodyPr lIns="91440" tIns="0" rIns="45720" bIns="0">
            <a:normAutofit/>
          </a:bodyPr>
          <a:lstStyle>
            <a:lvl1pPr marL="0" indent="0" algn="l">
              <a:lnSpc>
                <a:spcPts val="2600"/>
              </a:lnSpc>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7E6C1EDB-CE87-4BA6-95D9-AD3AE9C734F7}" type="datetime1">
              <a:rPr lang="en-US" smtClean="0"/>
              <a:pPr/>
              <a:t>2/9/18</a:t>
            </a:fld>
            <a:endParaRPr/>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r>
              <a:t>
              </a:t>
            </a:r>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8AF02B71-8991-4516-A01E-F1A9ACD28BDC}" type="slidenum">
              <a:rPr smtClean="0"/>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Section with Watermark">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589870FB-149D-4255-9221-CF258F891615}"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DDE52B54-BC1D-466E-98B4-B0082340936C}"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A1508C9F-E380-43A3-ADC1-0217F1EB7573}" type="datetime1">
              <a:rPr lang="en-US" smtClean="0"/>
              <a:pPr/>
              <a:t>2/9/18</a:t>
            </a:fld>
            <a:endParaRPr/>
          </a:p>
        </p:txBody>
      </p:sp>
      <p:sp>
        <p:nvSpPr>
          <p:cNvPr id="8" name="Footer Placeholder 7"/>
          <p:cNvSpPr>
            <a:spLocks noGrp="1"/>
          </p:cNvSpPr>
          <p:nvPr>
            <p:ph type="ftr" sz="quarter" idx="11"/>
          </p:nvPr>
        </p:nvSpPr>
        <p:spPr/>
        <p:txBody>
          <a:bodyPr/>
          <a:lstStyle/>
          <a:p>
            <a:r>
              <a:t>
              </a:t>
            </a:r>
          </a:p>
        </p:txBody>
      </p:sp>
      <p:sp>
        <p:nvSpPr>
          <p:cNvPr id="9" name="Slide Number Placeholder 8"/>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1B10C791-6992-4CCF-A244-B250C8BB22F1}" type="datetime1">
              <a:rPr lang="en-US" smtClean="0"/>
              <a:pPr/>
              <a:t>2/9/18</a:t>
            </a:fld>
            <a:endParaRPr/>
          </a:p>
        </p:txBody>
      </p:sp>
      <p:sp>
        <p:nvSpPr>
          <p:cNvPr id="4" name="Footer Placeholder 3"/>
          <p:cNvSpPr>
            <a:spLocks noGrp="1"/>
          </p:cNvSpPr>
          <p:nvPr>
            <p:ph type="ftr" sz="quarter" idx="11"/>
          </p:nvPr>
        </p:nvSpPr>
        <p:spPr/>
        <p:txBody>
          <a:bodyPr/>
          <a:lstStyle/>
          <a:p>
            <a:r>
              <a:t>
              </a:t>
            </a:r>
          </a:p>
        </p:txBody>
      </p:sp>
      <p:sp>
        <p:nvSpPr>
          <p:cNvPr id="5" name="Slide Number Placeholder 4"/>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20578-B892-4967-98F8-D0B4A045ADFD}" type="datetime1">
              <a:rPr lang="en-US" smtClean="0"/>
              <a:pPr/>
              <a:t>2/9/18</a:t>
            </a:fld>
            <a:endParaRPr/>
          </a:p>
        </p:txBody>
      </p:sp>
      <p:sp>
        <p:nvSpPr>
          <p:cNvPr id="3" name="Footer Placeholder 2"/>
          <p:cNvSpPr>
            <a:spLocks noGrp="1"/>
          </p:cNvSpPr>
          <p:nvPr>
            <p:ph type="ftr" sz="quarter" idx="11"/>
          </p:nvPr>
        </p:nvSpPr>
        <p:spPr/>
        <p:txBody>
          <a:bodyPr/>
          <a:lstStyle/>
          <a:p>
            <a:r>
              <a:t>
              </a:t>
            </a:r>
          </a:p>
        </p:txBody>
      </p:sp>
      <p:sp>
        <p:nvSpPr>
          <p:cNvPr id="4" name="Slide Number Placeholder 3"/>
          <p:cNvSpPr>
            <a:spLocks noGrp="1"/>
          </p:cNvSpPr>
          <p:nvPr>
            <p:ph type="sldNum" sz="quarter" idx="12"/>
          </p:nvPr>
        </p:nvSpPr>
        <p:spPr/>
        <p:txBody>
          <a:bodyPr/>
          <a:lstStyle/>
          <a:p>
            <a:fld id="{8AF02B71-8991-4516-A01E-F1A9ACD28BDC}" type="slidenum">
              <a:rPr smtClean="0"/>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CBDCDF1B-54EC-4432-8649-0FE40DD46F86}"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7E6C1EDB-CE87-4BA6-95D9-AD3AE9C734F7}" type="datetime1">
              <a:rPr lang="en-US" smtClean="0"/>
              <a:pPr/>
              <a:t>2/9/18</a:t>
            </a:fld>
            <a:endParaRPr/>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r>
              <a:t>
              </a:t>
            </a:r>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8AF02B71-8991-4516-A01E-F1A9ACD28BDC}" type="slidenum">
              <a:rPr smtClean="0"/>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62072" y="3657600"/>
            <a:ext cx="5977128" cy="1470025"/>
          </a:xfrm>
        </p:spPr>
        <p:txBody>
          <a:bodyPr/>
          <a:lstStyle/>
          <a:p>
            <a:r>
              <a:rPr lang="en-US" sz="7200" dirty="0">
                <a:solidFill>
                  <a:srgbClr val="0F3423"/>
                </a:solidFill>
              </a:rPr>
              <a:t>Evangelism 1</a:t>
            </a:r>
          </a:p>
        </p:txBody>
      </p:sp>
      <p:sp>
        <p:nvSpPr>
          <p:cNvPr id="3" name="Subtitle 2"/>
          <p:cNvSpPr>
            <a:spLocks noGrp="1"/>
          </p:cNvSpPr>
          <p:nvPr>
            <p:ph type="subTitle" idx="1"/>
          </p:nvPr>
        </p:nvSpPr>
        <p:spPr>
          <a:xfrm>
            <a:off x="4648200" y="5410200"/>
            <a:ext cx="2743200" cy="987552"/>
          </a:xfrm>
        </p:spPr>
        <p:txBody>
          <a:bodyPr/>
          <a:lstStyle/>
          <a:p>
            <a:r>
              <a:rPr lang="en-US" sz="2000" dirty="0">
                <a:solidFill>
                  <a:srgbClr val="0F3423"/>
                </a:solidFill>
              </a:rPr>
              <a:t>James G. </a:t>
            </a:r>
            <a:r>
              <a:rPr lang="en-US" sz="2000" dirty="0" err="1">
                <a:solidFill>
                  <a:srgbClr val="0F3423"/>
                </a:solidFill>
              </a:rPr>
              <a:t>Poitras</a:t>
            </a:r>
            <a:endParaRPr lang="en-US" sz="2000" dirty="0">
              <a:solidFill>
                <a:srgbClr val="0F3423"/>
              </a:solidFill>
            </a:endParaRPr>
          </a:p>
        </p:txBody>
      </p:sp>
      <p:sp>
        <p:nvSpPr>
          <p:cNvPr id="6" name="Subtitle 2"/>
          <p:cNvSpPr txBox="1">
            <a:spLocks/>
          </p:cNvSpPr>
          <p:nvPr/>
        </p:nvSpPr>
        <p:spPr>
          <a:xfrm>
            <a:off x="3962401" y="5160814"/>
            <a:ext cx="5181596" cy="706586"/>
          </a:xfrm>
          <a:prstGeom prst="rect">
            <a:avLst/>
          </a:prstGeom>
        </p:spPr>
        <p:txBody>
          <a:bodyPr vert="horz" lIns="91440" tIns="0" rIns="45720" bIns="0" rtlCol="0">
            <a:normAutofit/>
          </a:bodyPr>
          <a:lstStyle/>
          <a:p>
            <a:pPr marL="0" marR="0" lvl="0" indent="0" algn="l" defTabSz="914400" rtl="0" eaLnBrk="1" fontAlgn="auto" latinLnBrk="0" hangingPunct="1">
              <a:lnSpc>
                <a:spcPts val="2600"/>
              </a:lnSpc>
              <a:spcBef>
                <a:spcPts val="2000"/>
              </a:spcBef>
              <a:spcAft>
                <a:spcPts val="0"/>
              </a:spcAft>
              <a:buClrTx/>
              <a:buSzPct val="90000"/>
              <a:buFontTx/>
              <a:buNone/>
              <a:tabLst/>
              <a:defRPr/>
            </a:pPr>
            <a:r>
              <a:rPr kumimoji="0" lang="en-US" sz="2200" b="0" i="0" u="none" strike="noStrike" kern="1200" cap="none" spc="0" normalizeH="0" baseline="0" noProof="0" dirty="0">
                <a:ln>
                  <a:noFill/>
                </a:ln>
                <a:solidFill>
                  <a:schemeClr val="tx1"/>
                </a:solidFill>
                <a:effectLst/>
                <a:uLnTx/>
                <a:uFillTx/>
                <a:latin typeface="+mn-lt"/>
                <a:ea typeface="+mn-ea"/>
                <a:cs typeface="+mn-cs"/>
              </a:rPr>
              <a:t>Lesson Eight: The Evangelistic Church</a:t>
            </a:r>
          </a:p>
        </p:txBody>
      </p:sp>
      <p:sp>
        <p:nvSpPr>
          <p:cNvPr id="7" name="Title 1"/>
          <p:cNvSpPr txBox="1">
            <a:spLocks/>
          </p:cNvSpPr>
          <p:nvPr/>
        </p:nvSpPr>
        <p:spPr>
          <a:xfrm>
            <a:off x="533400" y="914400"/>
            <a:ext cx="7924800" cy="1209964"/>
          </a:xfrm>
          <a:prstGeom prst="rect">
            <a:avLst/>
          </a:prstGeom>
        </p:spPr>
        <p:txBody>
          <a:bodyPr vert="horz" lIns="45720" tIns="0" rIns="45720" bIns="0" rtlCol="0" anchor="b" anchorCtr="0">
            <a:noAutofit/>
          </a:bodyPr>
          <a:lstStyle/>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Global University of</a:t>
            </a:r>
          </a:p>
          <a:p>
            <a:pPr marL="0" marR="0" lvl="0" indent="0" algn="l" defTabSz="914400" rtl="0" eaLnBrk="1" fontAlgn="auto" latinLnBrk="0" hangingPunct="1">
              <a:lnSpc>
                <a:spcPts val="5000"/>
              </a:lnSpc>
              <a:spcBef>
                <a:spcPct val="0"/>
              </a:spcBef>
              <a:spcAft>
                <a:spcPts val="0"/>
              </a:spcAft>
              <a:buClrTx/>
              <a:buSzTx/>
              <a:buFontTx/>
              <a:buNone/>
              <a:tabLst/>
              <a:defRPr/>
            </a:pPr>
            <a:endParaRPr lang="en-US" sz="7200" dirty="0">
              <a:latin typeface="Impact"/>
              <a:ea typeface="+mj-ea"/>
              <a:cs typeface="Impact"/>
            </a:endParaRPr>
          </a:p>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 Theological Studies</a:t>
            </a:r>
          </a:p>
        </p:txBody>
      </p:sp>
      <p:sp>
        <p:nvSpPr>
          <p:cNvPr id="9" name="Text Placeholder 3"/>
          <p:cNvSpPr txBox="1">
            <a:spLocks/>
          </p:cNvSpPr>
          <p:nvPr/>
        </p:nvSpPr>
        <p:spPr>
          <a:xfrm>
            <a:off x="1122215" y="3200400"/>
            <a:ext cx="8021782"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Evangelism</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5400" dirty="0"/>
              <a:t>Cunningham Suggests: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76200" y="1755775"/>
            <a:ext cx="8876106"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400" dirty="0"/>
              <a:t>	Rick Warren in The Purpose Driven Church explains that a simple, childlike ministry attracts people. Jesus was able to attract large crowds (Matthew 4:25;; Mark 12:37) because of three things:</a:t>
            </a:r>
            <a:endParaRPr kumimoji="0" lang="en-US" sz="2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8" name="Content Placeholder 21"/>
          <p:cNvSpPr txBox="1">
            <a:spLocks/>
          </p:cNvSpPr>
          <p:nvPr/>
        </p:nvSpPr>
        <p:spPr>
          <a:xfrm>
            <a:off x="76200" y="5184775"/>
            <a:ext cx="8876106"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400" dirty="0"/>
              <a:t>These ingredients will attract crowds today. To the believers Jesus says, “Go and tell!” To the unbelievers He invites, “Come and see!” (John 1:39;; 7:37).</a:t>
            </a:r>
            <a:endParaRPr kumimoji="0" lang="en-US" sz="2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9" name="Content Placeholder 21"/>
          <p:cNvSpPr txBox="1">
            <a:spLocks/>
          </p:cNvSpPr>
          <p:nvPr/>
        </p:nvSpPr>
        <p:spPr>
          <a:xfrm>
            <a:off x="1600200" y="3200400"/>
            <a:ext cx="5410200" cy="606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Arial"/>
              <a:buChar char="•"/>
              <a:defRPr/>
            </a:pPr>
            <a:r>
              <a:rPr lang="en-US" sz="2400" dirty="0">
                <a:solidFill>
                  <a:schemeClr val="bg1"/>
                </a:solidFill>
              </a:rPr>
              <a:t>He loved them.</a:t>
            </a:r>
            <a:endParaRPr kumimoji="0" lang="en-US" sz="2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0" name="Content Placeholder 21"/>
          <p:cNvSpPr txBox="1">
            <a:spLocks/>
          </p:cNvSpPr>
          <p:nvPr/>
        </p:nvSpPr>
        <p:spPr>
          <a:xfrm>
            <a:off x="1600200" y="3810000"/>
            <a:ext cx="6629400" cy="606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Arial"/>
              <a:buChar char="•"/>
              <a:defRPr/>
            </a:pPr>
            <a:r>
              <a:rPr lang="en-US" sz="2400" dirty="0">
                <a:solidFill>
                  <a:schemeClr val="bg1"/>
                </a:solidFill>
              </a:rPr>
              <a:t>He met their needs (Matthew 15:30).</a:t>
            </a:r>
            <a:endParaRPr kumimoji="0" lang="en-US" sz="2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2" name="Content Placeholder 21"/>
          <p:cNvSpPr txBox="1">
            <a:spLocks/>
          </p:cNvSpPr>
          <p:nvPr/>
        </p:nvSpPr>
        <p:spPr>
          <a:xfrm>
            <a:off x="1600200" y="4422775"/>
            <a:ext cx="7239000" cy="606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Arial"/>
              <a:buChar char="•"/>
              <a:defRPr/>
            </a:pPr>
            <a:r>
              <a:rPr lang="en-US" sz="2400" dirty="0">
                <a:solidFill>
                  <a:schemeClr val="bg1"/>
                </a:solidFill>
              </a:rPr>
              <a:t>He taught them in interesting </a:t>
            </a:r>
            <a:r>
              <a:rPr lang="en-US" sz="2400" dirty="0" err="1">
                <a:solidFill>
                  <a:schemeClr val="bg1"/>
                </a:solidFill>
              </a:rPr>
              <a:t>andpractical</a:t>
            </a:r>
            <a:r>
              <a:rPr lang="en-US" sz="2400" dirty="0">
                <a:solidFill>
                  <a:schemeClr val="bg1"/>
                </a:solidFill>
              </a:rPr>
              <a:t> ways (Matthew 13:34; Mark 10:1).</a:t>
            </a:r>
            <a:endParaRPr kumimoji="0" lang="en-US" sz="2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4" name="TextBox 13"/>
          <p:cNvSpPr txBox="1"/>
          <p:nvPr/>
        </p:nvSpPr>
        <p:spPr>
          <a:xfrm>
            <a:off x="4953000" y="-76200"/>
            <a:ext cx="4111635" cy="369332"/>
          </a:xfrm>
          <a:prstGeom prst="rect">
            <a:avLst/>
          </a:prstGeom>
          <a:noFill/>
        </p:spPr>
        <p:txBody>
          <a:bodyPr wrap="none" rtlCol="0">
            <a:spAutoFit/>
          </a:bodyPr>
          <a:lstStyle/>
          <a:p>
            <a:pPr lvl="0"/>
            <a:r>
              <a:rPr lang="en-US" dirty="0"/>
              <a:t>Lesson Eight: The Evangelistic Church</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p:bldP spid="9" grpId="0"/>
      <p:bldP spid="10"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5400" dirty="0"/>
              <a:t>Cunningham Suggests: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685800" y="1755775"/>
            <a:ext cx="8105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defRPr/>
            </a:pPr>
            <a:r>
              <a:rPr lang="en-US" sz="2800" dirty="0"/>
              <a:t>4. Make evangelism important in the church. Make heroes out of your soul winners. Let your church know that winning souls is what you expect from them. People do what is inspected, and not what is expected. Hold your staff and people responsible for reaching out to others.</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8" name="Content Placeholder 21"/>
          <p:cNvSpPr txBox="1">
            <a:spLocks/>
          </p:cNvSpPr>
          <p:nvPr/>
        </p:nvSpPr>
        <p:spPr>
          <a:xfrm>
            <a:off x="685800" y="4498975"/>
            <a:ext cx="8105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defRPr/>
            </a:pPr>
            <a:r>
              <a:rPr lang="en-US" sz="2800" dirty="0"/>
              <a:t>5. Hold periodic classes that teach evangelism.</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9" name="TextBox 8"/>
          <p:cNvSpPr txBox="1"/>
          <p:nvPr/>
        </p:nvSpPr>
        <p:spPr>
          <a:xfrm>
            <a:off x="4953000" y="-76200"/>
            <a:ext cx="4111635" cy="369332"/>
          </a:xfrm>
          <a:prstGeom prst="rect">
            <a:avLst/>
          </a:prstGeom>
          <a:noFill/>
        </p:spPr>
        <p:txBody>
          <a:bodyPr wrap="none" rtlCol="0">
            <a:spAutoFit/>
          </a:bodyPr>
          <a:lstStyle/>
          <a:p>
            <a:pPr lvl="0"/>
            <a:r>
              <a:rPr lang="en-US" dirty="0"/>
              <a:t>Lesson Eight: The Evangelistic Church</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5400" dirty="0"/>
              <a:t>Cunningham Suggests: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685800" y="1755775"/>
            <a:ext cx="8105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defRPr/>
            </a:pPr>
            <a:r>
              <a:rPr lang="en-US" sz="2800" dirty="0"/>
              <a:t>6. Have periodic revivals where people being witnessed to can be harvested. It is a great motivation to reach the lost when you see someone you witness to repent, be baptized, and filled with the Holy Ghost.</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9" name="Content Placeholder 21"/>
          <p:cNvSpPr txBox="1">
            <a:spLocks/>
          </p:cNvSpPr>
          <p:nvPr/>
        </p:nvSpPr>
        <p:spPr>
          <a:xfrm>
            <a:off x="685800" y="3965575"/>
            <a:ext cx="8105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defRPr/>
            </a:pPr>
            <a:r>
              <a:rPr lang="en-US" sz="2800" dirty="0"/>
              <a:t>7. Stress evangelism in each service. Receive testimonies from those who are winning the lost. Let new converts testify of what the Lord has done for them through the evangelistic efforts of the local church.</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0" name="TextBox 9"/>
          <p:cNvSpPr txBox="1"/>
          <p:nvPr/>
        </p:nvSpPr>
        <p:spPr>
          <a:xfrm>
            <a:off x="4953000" y="-76200"/>
            <a:ext cx="4111635" cy="369332"/>
          </a:xfrm>
          <a:prstGeom prst="rect">
            <a:avLst/>
          </a:prstGeom>
          <a:noFill/>
        </p:spPr>
        <p:txBody>
          <a:bodyPr wrap="none" rtlCol="0">
            <a:spAutoFit/>
          </a:bodyPr>
          <a:lstStyle/>
          <a:p>
            <a:pPr lvl="0"/>
            <a:r>
              <a:rPr lang="en-US" dirty="0"/>
              <a:t>Lesson Eight: The Evangelistic Church</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5400" dirty="0"/>
              <a:t>Cunningham Suggests: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685800" y="1755775"/>
            <a:ext cx="8105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defRPr/>
            </a:pPr>
            <a:r>
              <a:rPr lang="en-US" sz="2800" dirty="0"/>
              <a:t>8. Stay focused on evangelism. Keep the vision before your people— through preaching, teaching, testimonies or by using banners or bookmarks.</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9" name="Content Placeholder 21"/>
          <p:cNvSpPr txBox="1">
            <a:spLocks/>
          </p:cNvSpPr>
          <p:nvPr/>
        </p:nvSpPr>
        <p:spPr>
          <a:xfrm>
            <a:off x="685800" y="3505200"/>
            <a:ext cx="8105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defRPr/>
            </a:pPr>
            <a:r>
              <a:rPr lang="en-US" sz="2800" dirty="0"/>
              <a:t>9. Use the method that is working and only as long as it works.</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8" name="Content Placeholder 21"/>
          <p:cNvSpPr txBox="1">
            <a:spLocks/>
          </p:cNvSpPr>
          <p:nvPr/>
        </p:nvSpPr>
        <p:spPr>
          <a:xfrm>
            <a:off x="685800" y="4419600"/>
            <a:ext cx="8105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defRPr/>
            </a:pPr>
            <a:r>
              <a:rPr lang="en-US" sz="2800" dirty="0"/>
              <a:t>10. Assign members to visit those who are absent from service.</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0" name="Content Placeholder 21"/>
          <p:cNvSpPr txBox="1">
            <a:spLocks/>
          </p:cNvSpPr>
          <p:nvPr/>
        </p:nvSpPr>
        <p:spPr>
          <a:xfrm>
            <a:off x="685800" y="5334000"/>
            <a:ext cx="8105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defRPr/>
            </a:pPr>
            <a:r>
              <a:rPr lang="en-US" sz="2800" dirty="0"/>
              <a:t>11. Have new convert classes and programs to encourage retention of converts.</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2" name="TextBox 11"/>
          <p:cNvSpPr txBox="1"/>
          <p:nvPr/>
        </p:nvSpPr>
        <p:spPr>
          <a:xfrm>
            <a:off x="4953000" y="-76200"/>
            <a:ext cx="4111635" cy="369332"/>
          </a:xfrm>
          <a:prstGeom prst="rect">
            <a:avLst/>
          </a:prstGeom>
          <a:noFill/>
        </p:spPr>
        <p:txBody>
          <a:bodyPr wrap="none" rtlCol="0">
            <a:spAutoFit/>
          </a:bodyPr>
          <a:lstStyle/>
          <a:p>
            <a:pPr lvl="0"/>
            <a:r>
              <a:rPr lang="en-US" dirty="0"/>
              <a:t>Lesson Eight: The Evangelistic Church</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p:bldP spid="8"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5400" dirty="0"/>
              <a:t>Cunningham Suggests: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685800" y="1908175"/>
            <a:ext cx="8105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defRPr/>
            </a:pPr>
            <a:r>
              <a:rPr lang="en-US" sz="2800" dirty="0"/>
              <a:t>12. Teach new converts to bring their lost friends. People who have been in the church for less than six months win more than seventy-five percent of all converts. This is because the convert still has many contacts (family, friends) in the world. Secondly, the new convert is excited about what the Lord has done and wants to tell everyone.</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0" name="TextBox 9"/>
          <p:cNvSpPr txBox="1"/>
          <p:nvPr/>
        </p:nvSpPr>
        <p:spPr>
          <a:xfrm>
            <a:off x="4953000" y="-76200"/>
            <a:ext cx="4111635" cy="369332"/>
          </a:xfrm>
          <a:prstGeom prst="rect">
            <a:avLst/>
          </a:prstGeom>
          <a:noFill/>
        </p:spPr>
        <p:txBody>
          <a:bodyPr wrap="none" rtlCol="0">
            <a:spAutoFit/>
          </a:bodyPr>
          <a:lstStyle/>
          <a:p>
            <a:pPr lvl="0"/>
            <a:r>
              <a:rPr lang="en-US" dirty="0"/>
              <a:t>Lesson Eight: The Evangelistic Church</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62400" y="914400"/>
            <a:ext cx="5029200" cy="2743200"/>
          </a:xfrm>
        </p:spPr>
        <p:txBody>
          <a:bodyPr>
            <a:noAutofit/>
          </a:bodyPr>
          <a:lstStyle/>
          <a:p>
            <a:pPr algn="ctr">
              <a:buNone/>
            </a:pPr>
            <a:r>
              <a:rPr lang="en-US" sz="2800" dirty="0">
                <a:solidFill>
                  <a:schemeClr val="accent1"/>
                </a:solidFill>
              </a:rPr>
              <a:t>	Ralph Neighbor estimates the average church will spend 300 hours a year equipping members for service within the church and less than twelve hours a year equipping members to witness outside of the church. This exposes our shameful failures in setting priorities.</a:t>
            </a:r>
          </a:p>
        </p:txBody>
      </p:sp>
      <p:sp>
        <p:nvSpPr>
          <p:cNvPr id="4" name="Text Placeholder 3"/>
          <p:cNvSpPr>
            <a:spLocks noGrp="1"/>
          </p:cNvSpPr>
          <p:nvPr>
            <p:ph type="body" sz="half" idx="2"/>
          </p:nvPr>
        </p:nvSpPr>
        <p:spPr>
          <a:xfrm>
            <a:off x="457200" y="152400"/>
            <a:ext cx="3581400" cy="2362200"/>
          </a:xfrm>
        </p:spPr>
        <p:txBody>
          <a:bodyPr/>
          <a:lstStyle/>
          <a:p>
            <a:r>
              <a:rPr lang="en-US" sz="2400" i="1" dirty="0"/>
              <a:t>Evangelism and Church Growth </a:t>
            </a:r>
            <a:r>
              <a:rPr lang="en-US" sz="2400" dirty="0"/>
              <a:t>(General Editor: Elmer Towns) explains several widely accepted preconditions for growth in the local church. They include:</a:t>
            </a:r>
          </a:p>
        </p:txBody>
      </p:sp>
      <p:sp>
        <p:nvSpPr>
          <p:cNvPr id="40" name="TextBox 3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41" name="TextBox 40"/>
          <p:cNvSpPr txBox="1"/>
          <p:nvPr/>
        </p:nvSpPr>
        <p:spPr>
          <a:xfrm>
            <a:off x="4953000" y="-76200"/>
            <a:ext cx="4111635" cy="369332"/>
          </a:xfrm>
          <a:prstGeom prst="rect">
            <a:avLst/>
          </a:prstGeom>
          <a:noFill/>
        </p:spPr>
        <p:txBody>
          <a:bodyPr wrap="none" rtlCol="0">
            <a:spAutoFit/>
          </a:bodyPr>
          <a:lstStyle/>
          <a:p>
            <a:pPr lvl="0"/>
            <a:r>
              <a:rPr lang="en-US" dirty="0"/>
              <a:t>Lesson Eight: The Evangelistic Church</a:t>
            </a:r>
          </a:p>
          <a:p>
            <a:endParaRPr lang="en-US" dirty="0"/>
          </a:p>
        </p:txBody>
      </p:sp>
      <p:sp>
        <p:nvSpPr>
          <p:cNvPr id="10" name="Text Placeholder 3"/>
          <p:cNvSpPr txBox="1">
            <a:spLocks/>
          </p:cNvSpPr>
          <p:nvPr/>
        </p:nvSpPr>
        <p:spPr>
          <a:xfrm>
            <a:off x="457200" y="2971800"/>
            <a:ext cx="3581400" cy="1143000"/>
          </a:xfrm>
          <a:prstGeom prst="rect">
            <a:avLst/>
          </a:prstGeom>
        </p:spPr>
        <p:txBody>
          <a:bodyPr vert="horz" lIns="91440" tIns="45720" rIns="91440" bIns="45720" rtlCol="0" anchor="t" anchorCtr="0">
            <a:noAutofit/>
          </a:bodyPr>
          <a:lstStyle/>
          <a:p>
            <a:pPr lvl="0" defTabSz="914400">
              <a:spcBef>
                <a:spcPct val="0"/>
              </a:spcBef>
              <a:buFont typeface="Courier New"/>
              <a:buChar char="o"/>
            </a:pPr>
            <a:r>
              <a:rPr lang="en-US" sz="2000" dirty="0"/>
              <a:t> The Pastor must want the church to grow and be willing to pay the price.</a:t>
            </a:r>
            <a:endParaRPr kumimoji="0" lang="en-US" sz="20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endParaRPr>
          </a:p>
        </p:txBody>
      </p:sp>
      <p:sp>
        <p:nvSpPr>
          <p:cNvPr id="11" name="Text Placeholder 3"/>
          <p:cNvSpPr txBox="1">
            <a:spLocks/>
          </p:cNvSpPr>
          <p:nvPr/>
        </p:nvSpPr>
        <p:spPr>
          <a:xfrm>
            <a:off x="457200" y="3962400"/>
            <a:ext cx="3581400" cy="1143000"/>
          </a:xfrm>
          <a:prstGeom prst="rect">
            <a:avLst/>
          </a:prstGeom>
        </p:spPr>
        <p:txBody>
          <a:bodyPr vert="horz" lIns="91440" tIns="45720" rIns="91440" bIns="45720" rtlCol="0" anchor="t" anchorCtr="0">
            <a:noAutofit/>
          </a:bodyPr>
          <a:lstStyle/>
          <a:p>
            <a:pPr lvl="0" defTabSz="914400">
              <a:spcBef>
                <a:spcPct val="0"/>
              </a:spcBef>
              <a:buFont typeface="Courier New"/>
              <a:buChar char="o"/>
            </a:pPr>
            <a:r>
              <a:rPr lang="en-US" sz="2000" dirty="0"/>
              <a:t> The people must want the church to grow and be willing to pay the price.</a:t>
            </a:r>
            <a:endParaRPr kumimoji="0" lang="en-US" sz="20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endParaRPr>
          </a:p>
        </p:txBody>
      </p:sp>
      <p:sp>
        <p:nvSpPr>
          <p:cNvPr id="12" name="Text Placeholder 3"/>
          <p:cNvSpPr txBox="1">
            <a:spLocks/>
          </p:cNvSpPr>
          <p:nvPr/>
        </p:nvSpPr>
        <p:spPr>
          <a:xfrm>
            <a:off x="457200" y="4953000"/>
            <a:ext cx="3581400" cy="1143000"/>
          </a:xfrm>
          <a:prstGeom prst="rect">
            <a:avLst/>
          </a:prstGeom>
        </p:spPr>
        <p:txBody>
          <a:bodyPr vert="horz" lIns="91440" tIns="45720" rIns="91440" bIns="45720" rtlCol="0" anchor="t" anchorCtr="0">
            <a:noAutofit/>
          </a:bodyPr>
          <a:lstStyle/>
          <a:p>
            <a:pPr lvl="0" defTabSz="914400">
              <a:spcBef>
                <a:spcPct val="0"/>
              </a:spcBef>
              <a:buFont typeface="Courier New"/>
              <a:buChar char="o"/>
            </a:pPr>
            <a:r>
              <a:rPr lang="en-US" sz="2000" dirty="0"/>
              <a:t> The church must agree that the goal of evangelism is to make disciples.</a:t>
            </a:r>
            <a:endParaRPr kumimoji="0" lang="en-US" sz="20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endParaRPr>
          </a:p>
        </p:txBody>
      </p:sp>
      <p:grpSp>
        <p:nvGrpSpPr>
          <p:cNvPr id="16" name="Group 15"/>
          <p:cNvGrpSpPr/>
          <p:nvPr/>
        </p:nvGrpSpPr>
        <p:grpSpPr>
          <a:xfrm>
            <a:off x="609600" y="2830688"/>
            <a:ext cx="3200401" cy="131233"/>
            <a:chOff x="457200" y="3200400"/>
            <a:chExt cx="8229600" cy="457200"/>
          </a:xfrm>
        </p:grpSpPr>
        <p:cxnSp>
          <p:nvCxnSpPr>
            <p:cNvPr id="17" name="Straight Connector 16"/>
            <p:cNvCxnSpPr/>
            <p:nvPr/>
          </p:nvCxnSpPr>
          <p:spPr>
            <a:xfrm>
              <a:off x="457200" y="3429000"/>
              <a:ext cx="8229600" cy="1588"/>
            </a:xfrm>
            <a:prstGeom prst="line">
              <a:avLst/>
            </a:prstGeom>
            <a:ln w="28575" cmpd="sng">
              <a:solidFill>
                <a:srgbClr val="1E5541"/>
              </a:solidFill>
              <a:headEnd type="none"/>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4267200" y="3200400"/>
              <a:ext cx="533400" cy="381000"/>
            </a:xfrm>
            <a:prstGeom prst="line">
              <a:avLst/>
            </a:prstGeom>
            <a:ln>
              <a:solidFill>
                <a:srgbClr val="1E554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4495800" y="3276600"/>
              <a:ext cx="533400" cy="381000"/>
            </a:xfrm>
            <a:prstGeom prst="line">
              <a:avLst/>
            </a:prstGeom>
            <a:ln>
              <a:solidFill>
                <a:srgbClr val="1E5541"/>
              </a:solidFill>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fade">
                                      <p:cBhvr>
                                        <p:cTn id="23"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10" grpId="0" build="p"/>
      <p:bldP spid="11" grpId="0" build="p"/>
      <p:bldP spid="1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381000"/>
            <a:ext cx="7239000" cy="987425"/>
          </a:xfrm>
          <a:effectLst>
            <a:outerShdw blurRad="50800" dist="38100" dir="2700000">
              <a:srgbClr val="000000">
                <a:alpha val="43000"/>
              </a:srgbClr>
            </a:outerShdw>
          </a:effectLst>
        </p:spPr>
        <p:txBody>
          <a:bodyPr>
            <a:noAutofit/>
          </a:bodyPr>
          <a:lstStyle/>
          <a:p>
            <a:pPr algn="ctr">
              <a:buNone/>
            </a:pPr>
            <a:r>
              <a:rPr lang="en-US" sz="3200" dirty="0"/>
              <a:t>C. Peter Wagner in Strategies for Church Growth suggests four things to check if your ministry is not growing:</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953000" y="-76200"/>
            <a:ext cx="4111635" cy="369332"/>
          </a:xfrm>
          <a:prstGeom prst="rect">
            <a:avLst/>
          </a:prstGeom>
          <a:noFill/>
        </p:spPr>
        <p:txBody>
          <a:bodyPr wrap="none" rtlCol="0">
            <a:spAutoFit/>
          </a:bodyPr>
          <a:lstStyle/>
          <a:p>
            <a:pPr lvl="0"/>
            <a:r>
              <a:rPr lang="en-US" dirty="0"/>
              <a:t>Lesson Eight: The Evangelistic Church</a:t>
            </a:r>
          </a:p>
          <a:p>
            <a:endParaRPr lang="en-US" dirty="0"/>
          </a:p>
        </p:txBody>
      </p:sp>
      <p:grpSp>
        <p:nvGrpSpPr>
          <p:cNvPr id="14" name="Group 13"/>
          <p:cNvGrpSpPr/>
          <p:nvPr/>
        </p:nvGrpSpPr>
        <p:grpSpPr>
          <a:xfrm>
            <a:off x="394042" y="2438400"/>
            <a:ext cx="8458210" cy="469900"/>
            <a:chOff x="394042" y="2438400"/>
            <a:chExt cx="8458210" cy="469900"/>
          </a:xfrm>
        </p:grpSpPr>
        <p:cxnSp>
          <p:nvCxnSpPr>
            <p:cNvPr id="7" name="Straight Connector 6"/>
            <p:cNvCxnSpPr/>
            <p:nvPr/>
          </p:nvCxnSpPr>
          <p:spPr>
            <a:xfrm>
              <a:off x="394042" y="2673350"/>
              <a:ext cx="8458210" cy="1632"/>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4309880" y="2438400"/>
              <a:ext cx="548217" cy="391583"/>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4544830" y="2516717"/>
              <a:ext cx="548217" cy="391583"/>
            </a:xfrm>
            <a:prstGeom prst="line">
              <a:avLst/>
            </a:prstGeom>
          </p:spPr>
          <p:style>
            <a:lnRef idx="2">
              <a:schemeClr val="accent1"/>
            </a:lnRef>
            <a:fillRef idx="0">
              <a:schemeClr val="accent1"/>
            </a:fillRef>
            <a:effectRef idx="1">
              <a:schemeClr val="accent1"/>
            </a:effectRef>
            <a:fontRef idx="minor">
              <a:schemeClr val="tx1"/>
            </a:fontRef>
          </p:style>
        </p:cxnSp>
      </p:grpSp>
      <p:sp>
        <p:nvSpPr>
          <p:cNvPr id="10" name="Content Placeholder 21"/>
          <p:cNvSpPr txBox="1">
            <a:spLocks/>
          </p:cNvSpPr>
          <p:nvPr/>
        </p:nvSpPr>
        <p:spPr>
          <a:xfrm>
            <a:off x="990600" y="3051175"/>
            <a:ext cx="72390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pPr>
            <a:r>
              <a:rPr lang="en-US" sz="2800" dirty="0"/>
              <a:t>Be sure you are in the vine (John 15:16).</a:t>
            </a:r>
            <a:endParaRPr kumimoji="0" lang="en-US" sz="2800" b="0" i="0" u="none" strike="noStrike" kern="1200" cap="none" spc="0" normalizeH="0" baseline="0" noProof="0" dirty="0">
              <a:ln>
                <a:noFill/>
              </a:ln>
              <a:effectLst>
                <a:outerShdw blurRad="63500" dist="50800" dir="2700000" algn="tl" rotWithShape="0">
                  <a:prstClr val="black">
                    <a:alpha val="50000"/>
                  </a:prstClr>
                </a:outerShdw>
              </a:effectLst>
              <a:uLnTx/>
              <a:uFillTx/>
              <a:latin typeface="+mn-lt"/>
              <a:ea typeface="+mn-ea"/>
              <a:cs typeface="+mn-cs"/>
            </a:endParaRPr>
          </a:p>
        </p:txBody>
      </p:sp>
      <p:sp>
        <p:nvSpPr>
          <p:cNvPr id="11" name="Content Placeholder 21"/>
          <p:cNvSpPr txBox="1">
            <a:spLocks/>
          </p:cNvSpPr>
          <p:nvPr/>
        </p:nvSpPr>
        <p:spPr>
          <a:xfrm>
            <a:off x="990600" y="3660775"/>
            <a:ext cx="72390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pPr>
            <a:r>
              <a:rPr lang="en-US" sz="2800" dirty="0"/>
              <a:t>Be sure you are preaching to the right people.</a:t>
            </a:r>
            <a:endParaRPr kumimoji="0" lang="en-US" sz="2800" b="0" i="0" u="none" strike="noStrike" kern="1200" cap="none" spc="0" normalizeH="0" baseline="0" noProof="0" dirty="0">
              <a:ln>
                <a:noFill/>
              </a:ln>
              <a:effectLst>
                <a:outerShdw blurRad="63500" dist="50800" dir="2700000" algn="tl" rotWithShape="0">
                  <a:prstClr val="black">
                    <a:alpha val="50000"/>
                  </a:prstClr>
                </a:outerShdw>
              </a:effectLst>
              <a:uLnTx/>
              <a:uFillTx/>
              <a:latin typeface="+mn-lt"/>
              <a:ea typeface="+mn-ea"/>
              <a:cs typeface="+mn-cs"/>
            </a:endParaRPr>
          </a:p>
        </p:txBody>
      </p:sp>
      <p:sp>
        <p:nvSpPr>
          <p:cNvPr id="12" name="Content Placeholder 21"/>
          <p:cNvSpPr txBox="1">
            <a:spLocks/>
          </p:cNvSpPr>
          <p:nvPr/>
        </p:nvSpPr>
        <p:spPr>
          <a:xfrm>
            <a:off x="990600" y="4727575"/>
            <a:ext cx="72390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pPr>
            <a:r>
              <a:rPr lang="en-US" sz="2800" dirty="0"/>
              <a:t>Be sure you are using the right methods.</a:t>
            </a:r>
            <a:endParaRPr kumimoji="0" lang="en-US" sz="2800" b="0" i="0" u="none" strike="noStrike" kern="1200" cap="none" spc="0" normalizeH="0" baseline="0" noProof="0" dirty="0">
              <a:ln>
                <a:noFill/>
              </a:ln>
              <a:effectLst>
                <a:outerShdw blurRad="63500" dist="50800" dir="2700000" algn="tl" rotWithShape="0">
                  <a:prstClr val="black">
                    <a:alpha val="50000"/>
                  </a:prstClr>
                </a:outerShdw>
              </a:effectLst>
              <a:uLnTx/>
              <a:uFillTx/>
              <a:latin typeface="+mn-lt"/>
              <a:ea typeface="+mn-ea"/>
              <a:cs typeface="+mn-cs"/>
            </a:endParaRPr>
          </a:p>
        </p:txBody>
      </p:sp>
      <p:sp>
        <p:nvSpPr>
          <p:cNvPr id="13" name="Content Placeholder 21"/>
          <p:cNvSpPr txBox="1">
            <a:spLocks/>
          </p:cNvSpPr>
          <p:nvPr/>
        </p:nvSpPr>
        <p:spPr>
          <a:xfrm>
            <a:off x="990600" y="5337175"/>
            <a:ext cx="72390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pPr>
            <a:r>
              <a:rPr lang="en-US" sz="2800" dirty="0"/>
              <a:t>Be sure you are working hard enough.</a:t>
            </a:r>
            <a:endParaRPr kumimoji="0" lang="en-US" sz="2800" b="0" i="0" u="none" strike="noStrike" kern="1200" cap="none" spc="0" normalizeH="0" baseline="0" noProof="0" dirty="0">
              <a:ln>
                <a:noFill/>
              </a:ln>
              <a:effectLst>
                <a:outerShdw blurRad="63500" dist="50800" dir="2700000" algn="tl" rotWithShape="0">
                  <a:prstClr val="black">
                    <a:alpha val="50000"/>
                  </a:prst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10" grpId="0"/>
      <p:bldP spid="11"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5175" y="2819400"/>
            <a:ext cx="7612063" cy="1362075"/>
          </a:xfrm>
        </p:spPr>
        <p:txBody>
          <a:bodyPr/>
          <a:lstStyle/>
          <a:p>
            <a:r>
              <a:rPr lang="en-US" dirty="0"/>
              <a:t>“Lost people are more amazed at our silence than offended at our message.”</a:t>
            </a:r>
          </a:p>
        </p:txBody>
      </p:sp>
      <p:sp>
        <p:nvSpPr>
          <p:cNvPr id="5" name="Text Placeholder 4"/>
          <p:cNvSpPr>
            <a:spLocks noGrp="1"/>
          </p:cNvSpPr>
          <p:nvPr>
            <p:ph type="body" idx="1"/>
          </p:nvPr>
        </p:nvSpPr>
        <p:spPr>
          <a:xfrm>
            <a:off x="1755775" y="4379259"/>
            <a:ext cx="6016625" cy="573741"/>
          </a:xfrm>
        </p:spPr>
        <p:txBody>
          <a:bodyPr/>
          <a:lstStyle/>
          <a:p>
            <a:pPr algn="r"/>
            <a:r>
              <a:rPr lang="en-US" sz="2800" dirty="0"/>
              <a:t>- Alvin Reid</a:t>
            </a:r>
          </a:p>
        </p:txBody>
      </p:sp>
      <p:sp>
        <p:nvSpPr>
          <p:cNvPr id="6" name="Text Placeholder 3"/>
          <p:cNvSpPr txBox="1">
            <a:spLocks/>
          </p:cNvSpPr>
          <p:nvPr/>
        </p:nvSpPr>
        <p:spPr>
          <a:xfrm>
            <a:off x="914400" y="1371600"/>
            <a:ext cx="858331"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sp>
        <p:nvSpPr>
          <p:cNvPr id="7" name="Text Placeholder 3"/>
          <p:cNvSpPr txBox="1">
            <a:spLocks/>
          </p:cNvSpPr>
          <p:nvPr/>
        </p:nvSpPr>
        <p:spPr>
          <a:xfrm rot="10800000">
            <a:off x="7752269" y="2209800"/>
            <a:ext cx="858331"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sp>
        <p:nvSpPr>
          <p:cNvPr id="8" name="TextBox 7"/>
          <p:cNvSpPr txBox="1"/>
          <p:nvPr/>
        </p:nvSpPr>
        <p:spPr>
          <a:xfrm>
            <a:off x="4953000" y="-76200"/>
            <a:ext cx="4111635" cy="369332"/>
          </a:xfrm>
          <a:prstGeom prst="rect">
            <a:avLst/>
          </a:prstGeom>
          <a:noFill/>
        </p:spPr>
        <p:txBody>
          <a:bodyPr wrap="none" rtlCol="0">
            <a:spAutoFit/>
          </a:bodyPr>
          <a:lstStyle/>
          <a:p>
            <a:pPr lvl="0"/>
            <a:r>
              <a:rPr lang="en-US" dirty="0"/>
              <a:t>Lesson Eight: The Evangelistic Church</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609600"/>
            <a:ext cx="7239000" cy="987425"/>
          </a:xfrm>
          <a:effectLst>
            <a:outerShdw blurRad="50800" dist="38100" dir="2700000">
              <a:srgbClr val="000000">
                <a:alpha val="43000"/>
              </a:srgbClr>
            </a:outerShdw>
          </a:effectLst>
        </p:spPr>
        <p:txBody>
          <a:bodyPr>
            <a:noAutofit/>
          </a:bodyPr>
          <a:lstStyle/>
          <a:p>
            <a:pPr algn="ctr">
              <a:buNone/>
            </a:pPr>
            <a:r>
              <a:rPr lang="en-US" sz="3200" dirty="0"/>
              <a:t>G. Randy Adams suggested that there are two things that can hinder the growth of the church.</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953000" y="-76200"/>
            <a:ext cx="4111635" cy="369332"/>
          </a:xfrm>
          <a:prstGeom prst="rect">
            <a:avLst/>
          </a:prstGeom>
          <a:noFill/>
        </p:spPr>
        <p:txBody>
          <a:bodyPr wrap="none" rtlCol="0">
            <a:spAutoFit/>
          </a:bodyPr>
          <a:lstStyle/>
          <a:p>
            <a:pPr lvl="0"/>
            <a:r>
              <a:rPr lang="en-US" dirty="0"/>
              <a:t>Lesson Eight: The Evangelistic Church</a:t>
            </a:r>
          </a:p>
          <a:p>
            <a:endParaRPr lang="en-US" dirty="0"/>
          </a:p>
        </p:txBody>
      </p:sp>
      <p:grpSp>
        <p:nvGrpSpPr>
          <p:cNvPr id="2" name="Group 5"/>
          <p:cNvGrpSpPr/>
          <p:nvPr/>
        </p:nvGrpSpPr>
        <p:grpSpPr>
          <a:xfrm>
            <a:off x="394042" y="2438400"/>
            <a:ext cx="8458210" cy="469899"/>
            <a:chOff x="457200" y="3200400"/>
            <a:chExt cx="8229600" cy="457200"/>
          </a:xfrm>
        </p:grpSpPr>
        <p:cxnSp>
          <p:nvCxnSpPr>
            <p:cNvPr id="7" name="Straight Connector 6"/>
            <p:cNvCxnSpPr/>
            <p:nvPr/>
          </p:nvCxnSpPr>
          <p:spPr>
            <a:xfrm>
              <a:off x="457200" y="3429000"/>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4267200" y="32004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4495800" y="32766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0" name="Content Placeholder 21"/>
          <p:cNvSpPr txBox="1">
            <a:spLocks/>
          </p:cNvSpPr>
          <p:nvPr/>
        </p:nvSpPr>
        <p:spPr>
          <a:xfrm>
            <a:off x="990600" y="3051175"/>
            <a:ext cx="72390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pPr>
            <a:r>
              <a:rPr lang="en-US" sz="2800" dirty="0"/>
              <a:t>A church that remains </a:t>
            </a:r>
            <a:r>
              <a:rPr lang="en-US" sz="2800" b="1" dirty="0"/>
              <a:t>stationary.</a:t>
            </a:r>
            <a:endParaRPr kumimoji="0" lang="en-US" sz="2800" b="0" i="0" u="none" strike="noStrike" kern="1200" cap="none" spc="0" normalizeH="0" baseline="0" noProof="0" dirty="0">
              <a:ln>
                <a:noFill/>
              </a:ln>
              <a:effectLst>
                <a:outerShdw blurRad="63500" dist="50800" dir="2700000" algn="tl" rotWithShape="0">
                  <a:prstClr val="black">
                    <a:alpha val="50000"/>
                  </a:prstClr>
                </a:outerShdw>
              </a:effectLst>
              <a:uLnTx/>
              <a:uFillTx/>
              <a:latin typeface="+mn-lt"/>
              <a:ea typeface="+mn-ea"/>
              <a:cs typeface="+mn-cs"/>
            </a:endParaRPr>
          </a:p>
        </p:txBody>
      </p:sp>
      <p:sp>
        <p:nvSpPr>
          <p:cNvPr id="11" name="Content Placeholder 21"/>
          <p:cNvSpPr txBox="1">
            <a:spLocks/>
          </p:cNvSpPr>
          <p:nvPr/>
        </p:nvSpPr>
        <p:spPr>
          <a:xfrm>
            <a:off x="990600" y="3660775"/>
            <a:ext cx="72390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buFont typeface="Courier New"/>
              <a:buChar char="o"/>
            </a:pPr>
            <a:r>
              <a:rPr lang="en-US" sz="2800" dirty="0"/>
              <a:t>A church that remains </a:t>
            </a:r>
            <a:r>
              <a:rPr lang="en-US" sz="2800" b="1" dirty="0"/>
              <a:t>silent.</a:t>
            </a:r>
            <a:endParaRPr kumimoji="0" lang="en-US" sz="2800" b="0" i="0" u="none" strike="noStrike" kern="1200" cap="none" spc="0" normalizeH="0" baseline="0" noProof="0" dirty="0">
              <a:ln>
                <a:noFill/>
              </a:ln>
              <a:effectLst>
                <a:outerShdw blurRad="63500" dist="50800" dir="2700000" algn="tl" rotWithShape="0">
                  <a:prstClr val="black">
                    <a:alpha val="50000"/>
                  </a:prstClr>
                </a:outerShdw>
              </a:effectLst>
              <a:uLnTx/>
              <a:uFillTx/>
              <a:latin typeface="+mn-lt"/>
              <a:ea typeface="+mn-ea"/>
              <a:cs typeface="+mn-cs"/>
            </a:endParaRPr>
          </a:p>
        </p:txBody>
      </p:sp>
      <p:sp>
        <p:nvSpPr>
          <p:cNvPr id="14" name="Content Placeholder 21"/>
          <p:cNvSpPr txBox="1">
            <a:spLocks/>
          </p:cNvSpPr>
          <p:nvPr/>
        </p:nvSpPr>
        <p:spPr>
          <a:xfrm>
            <a:off x="394042" y="4419600"/>
            <a:ext cx="845821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pPr>
            <a:r>
              <a:rPr lang="en-US" sz="4400" dirty="0">
                <a:solidFill>
                  <a:schemeClr val="accent1"/>
                </a:solidFill>
              </a:rPr>
              <a:t>Let’s go and proclaim the good news!</a:t>
            </a:r>
            <a:endParaRPr kumimoji="0" lang="en-US" sz="4400" b="0" i="0" u="none" strike="noStrike" kern="1200" cap="none" spc="0" normalizeH="0" baseline="0" noProof="0" dirty="0">
              <a:ln>
                <a:noFill/>
              </a:ln>
              <a:solidFill>
                <a:schemeClr val="accent1"/>
              </a:solidFill>
              <a:effectLst>
                <a:outerShdw blurRad="63500" dist="50800" dir="2700000" algn="tl" rotWithShape="0">
                  <a:prstClr val="black">
                    <a:alpha val="50000"/>
                  </a:prst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0">
                                            <p:txEl>
                                              <p:pRg st="0" end="0"/>
                                            </p:txEl>
                                          </p:spTgt>
                                        </p:tgtEl>
                                        <p:attrNameLst>
                                          <p:attrName>style.visibility</p:attrName>
                                        </p:attrNameLst>
                                      </p:cBhvr>
                                      <p:to>
                                        <p:strVal val="visible"/>
                                      </p:to>
                                    </p:set>
                                    <p:animEffect transition="in" filter="fade">
                                      <p:cBhvr>
                                        <p:cTn id="16" dur="2000"/>
                                        <p:tgtEl>
                                          <p:spTgt spid="10">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animEffect transition="in" filter="fade">
                                      <p:cBhvr>
                                        <p:cTn id="21" dur="2000"/>
                                        <p:tgtEl>
                                          <p:spTgt spid="11">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10" grpId="0" build="p"/>
      <p:bldP spid="11" grpId="0" build="p"/>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762000"/>
            <a:ext cx="7239000" cy="987425"/>
          </a:xfrm>
          <a:effectLst>
            <a:outerShdw blurRad="50800" dist="38100" dir="2700000">
              <a:srgbClr val="000000">
                <a:alpha val="43000"/>
              </a:srgbClr>
            </a:outerShdw>
          </a:effectLst>
        </p:spPr>
        <p:txBody>
          <a:bodyPr>
            <a:noAutofit/>
          </a:bodyPr>
          <a:lstStyle/>
          <a:p>
            <a:pPr algn="ctr">
              <a:buNone/>
            </a:pPr>
            <a:r>
              <a:rPr lang="en-US" sz="3600" dirty="0"/>
              <a:t>“I have set before thee an open door, and no man can shut it: for thou hast a little strength, and hast kept my word, and hast not denied my name… I will make them to come and worship before thy feet, and to know that I have loved thee.”</a:t>
            </a:r>
          </a:p>
          <a:p>
            <a:pPr algn="ctr">
              <a:buNone/>
            </a:pPr>
            <a:r>
              <a:rPr lang="en-US" sz="3600" dirty="0"/>
              <a:t>(Revelation 3:8-9)</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953000" y="-76200"/>
            <a:ext cx="4111635" cy="369332"/>
          </a:xfrm>
          <a:prstGeom prst="rect">
            <a:avLst/>
          </a:prstGeom>
          <a:noFill/>
        </p:spPr>
        <p:txBody>
          <a:bodyPr wrap="none" rtlCol="0">
            <a:spAutoFit/>
          </a:bodyPr>
          <a:lstStyle/>
          <a:p>
            <a:pPr lvl="0"/>
            <a:r>
              <a:rPr lang="en-US" dirty="0"/>
              <a:t>Lesson Eight: The Evangelistic Church</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20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32275" y="381000"/>
            <a:ext cx="4454525" cy="2743200"/>
          </a:xfrm>
        </p:spPr>
        <p:txBody>
          <a:bodyPr>
            <a:noAutofit/>
          </a:bodyPr>
          <a:lstStyle/>
          <a:p>
            <a:pPr algn="ctr">
              <a:buNone/>
            </a:pPr>
            <a:r>
              <a:rPr lang="en-US" sz="2800" dirty="0"/>
              <a:t>“It is found that so long as the heart of an institution burns hot with the fires of soul-winning, it is not likely to drift in its theology.”</a:t>
            </a:r>
          </a:p>
        </p:txBody>
      </p:sp>
      <p:sp>
        <p:nvSpPr>
          <p:cNvPr id="4" name="Text Placeholder 3"/>
          <p:cNvSpPr>
            <a:spLocks noGrp="1"/>
          </p:cNvSpPr>
          <p:nvPr>
            <p:ph type="body" sz="half" idx="2"/>
          </p:nvPr>
        </p:nvSpPr>
        <p:spPr>
          <a:xfrm>
            <a:off x="457200" y="228600"/>
            <a:ext cx="3581400" cy="3124200"/>
          </a:xfrm>
        </p:spPr>
        <p:txBody>
          <a:bodyPr/>
          <a:lstStyle/>
          <a:p>
            <a:r>
              <a:rPr lang="en-US" sz="2400" dirty="0"/>
              <a:t>Growing churches are always evangelistic. They may have different characteristics, but they all have one thing in common: They maintain a primary vision of reaching the lost.</a:t>
            </a:r>
          </a:p>
        </p:txBody>
      </p:sp>
      <p:sp>
        <p:nvSpPr>
          <p:cNvPr id="9" name="Text Placeholder 3"/>
          <p:cNvSpPr txBox="1">
            <a:spLocks/>
          </p:cNvSpPr>
          <p:nvPr/>
        </p:nvSpPr>
        <p:spPr>
          <a:xfrm>
            <a:off x="457200" y="3124200"/>
            <a:ext cx="3581400" cy="3124200"/>
          </a:xfrm>
          <a:prstGeom prst="rect">
            <a:avLst/>
          </a:prstGeom>
        </p:spPr>
        <p:txBody>
          <a:bodyPr vert="horz" lIns="91440" tIns="45720" rIns="91440" bIns="45720" rtlCol="0" anchor="t" anchorCtr="0">
            <a:noAutofit/>
          </a:bodyPr>
          <a:lstStyle/>
          <a:p>
            <a:pPr marL="0" marR="0" lvl="0" indent="0" algn="ctr" defTabSz="914400" rtl="0" eaLnBrk="1" fontAlgn="auto" latinLnBrk="0" hangingPunct="1">
              <a:lnSpc>
                <a:spcPct val="100000"/>
              </a:lnSpc>
              <a:spcBef>
                <a:spcPct val="0"/>
              </a:spcBef>
              <a:spcAft>
                <a:spcPts val="0"/>
              </a:spcAft>
              <a:buClrTx/>
              <a:buSzTx/>
              <a:buFont typeface="Wingdings 2" pitchFamily="18" charset="2"/>
              <a:buNone/>
              <a:tabLst/>
              <a:defRPr/>
            </a:pPr>
            <a:r>
              <a:rPr kumimoji="0" lang="en-US" sz="24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rPr>
              <a:t>Growing churches are consistent in</a:t>
            </a:r>
            <a:r>
              <a:rPr kumimoji="0" lang="en-US" sz="2400" b="0" i="0" u="none" strike="noStrike" kern="1200" cap="none" spc="0" normalizeH="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rPr>
              <a:t> their determination to win the lost. Consistency is the key. Someone has said that right decisions made repeatedly over time compound success.</a:t>
            </a:r>
            <a:endParaRPr kumimoji="0" lang="en-US" sz="24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endParaRPr>
          </a:p>
        </p:txBody>
      </p:sp>
      <p:grpSp>
        <p:nvGrpSpPr>
          <p:cNvPr id="42" name="Group 41"/>
          <p:cNvGrpSpPr/>
          <p:nvPr/>
        </p:nvGrpSpPr>
        <p:grpSpPr>
          <a:xfrm>
            <a:off x="4191000" y="2983468"/>
            <a:ext cx="4724400" cy="674131"/>
            <a:chOff x="4191000" y="2983468"/>
            <a:chExt cx="4724400" cy="674131"/>
          </a:xfrm>
        </p:grpSpPr>
        <p:sp>
          <p:nvSpPr>
            <p:cNvPr id="10" name="TextBox 9"/>
            <p:cNvSpPr txBox="1"/>
            <p:nvPr/>
          </p:nvSpPr>
          <p:spPr>
            <a:xfrm>
              <a:off x="6524159" y="2983468"/>
              <a:ext cx="2086441" cy="369332"/>
            </a:xfrm>
            <a:prstGeom prst="rect">
              <a:avLst/>
            </a:prstGeom>
            <a:noFill/>
            <a:effectLst>
              <a:outerShdw blurRad="50800" dist="38100" dir="2700000">
                <a:srgbClr val="000000">
                  <a:alpha val="43000"/>
                </a:srgbClr>
              </a:outerShdw>
            </a:effectLst>
          </p:spPr>
          <p:txBody>
            <a:bodyPr wrap="none" rtlCol="0">
              <a:spAutoFit/>
            </a:bodyPr>
            <a:lstStyle/>
            <a:p>
              <a:r>
                <a:rPr lang="en-US" dirty="0"/>
                <a:t>-L. R. Scarborough </a:t>
              </a:r>
            </a:p>
          </p:txBody>
        </p:sp>
        <p:grpSp>
          <p:nvGrpSpPr>
            <p:cNvPr id="38" name="Group 37"/>
            <p:cNvGrpSpPr/>
            <p:nvPr/>
          </p:nvGrpSpPr>
          <p:grpSpPr>
            <a:xfrm>
              <a:off x="4191000" y="3395133"/>
              <a:ext cx="4724400" cy="262466"/>
              <a:chOff x="457200" y="3200400"/>
              <a:chExt cx="8229600" cy="457200"/>
            </a:xfrm>
          </p:grpSpPr>
          <p:cxnSp>
            <p:nvCxnSpPr>
              <p:cNvPr id="26" name="Straight Connector 25"/>
              <p:cNvCxnSpPr/>
              <p:nvPr/>
            </p:nvCxnSpPr>
            <p:spPr>
              <a:xfrm>
                <a:off x="457200" y="3429000"/>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flipV="1">
                <a:off x="4267200" y="32004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V="1">
                <a:off x="4495800" y="32766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39" name="Content Placeholder 2"/>
          <p:cNvSpPr txBox="1">
            <a:spLocks/>
          </p:cNvSpPr>
          <p:nvPr/>
        </p:nvSpPr>
        <p:spPr>
          <a:xfrm>
            <a:off x="4232275" y="3886200"/>
            <a:ext cx="4454525" cy="1752600"/>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ts val="2000"/>
              </a:spcBef>
              <a:spcAft>
                <a:spcPts val="0"/>
              </a:spcAft>
              <a:buClrTx/>
              <a:buSzTx/>
              <a:buFont typeface="Wingdings 2" pitchFamily="18" charset="2"/>
              <a:buNone/>
              <a:tabLst/>
              <a:defRPr/>
            </a:pPr>
            <a:r>
              <a:rPr kumimoji="0" lang="en-US" sz="32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Lack of Evangelism is a sure sign of a dying church</a:t>
            </a:r>
          </a:p>
        </p:txBody>
      </p:sp>
      <p:sp>
        <p:nvSpPr>
          <p:cNvPr id="40" name="TextBox 3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41" name="TextBox 40"/>
          <p:cNvSpPr txBox="1"/>
          <p:nvPr/>
        </p:nvSpPr>
        <p:spPr>
          <a:xfrm>
            <a:off x="4953000" y="-76200"/>
            <a:ext cx="4111635" cy="369332"/>
          </a:xfrm>
          <a:prstGeom prst="rect">
            <a:avLst/>
          </a:prstGeom>
          <a:noFill/>
        </p:spPr>
        <p:txBody>
          <a:bodyPr wrap="none" rtlCol="0">
            <a:spAutoFit/>
          </a:bodyPr>
          <a:lstStyle/>
          <a:p>
            <a:pPr lvl="0"/>
            <a:r>
              <a:rPr lang="en-US" dirty="0"/>
              <a:t>Lesson Eight: The Evangelistic Church</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9">
                                            <p:txEl>
                                              <p:pRg st="0" end="0"/>
                                            </p:txEl>
                                          </p:spTgt>
                                        </p:tgtEl>
                                        <p:attrNameLst>
                                          <p:attrName>style.visibility</p:attrName>
                                        </p:attrNameLst>
                                      </p:cBhvr>
                                      <p:to>
                                        <p:strVal val="visible"/>
                                      </p:to>
                                    </p:set>
                                    <p:animEffect transition="in" filter="fade">
                                      <p:cBhvr>
                                        <p:cTn id="24" dur="2000"/>
                                        <p:tgtEl>
                                          <p:spTgt spid="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9" grpId="0" build="p"/>
      <p:bldP spid="3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32275" y="381000"/>
            <a:ext cx="4454525" cy="2743200"/>
          </a:xfrm>
        </p:spPr>
        <p:txBody>
          <a:bodyPr>
            <a:noAutofit/>
          </a:bodyPr>
          <a:lstStyle/>
          <a:p>
            <a:pPr algn="ctr">
              <a:buNone/>
            </a:pPr>
            <a:r>
              <a:rPr lang="en-US" sz="2800" dirty="0"/>
              <a:t>	The church needs to be involved in “conversion growth,” “outgrowth” or “outreach.”</a:t>
            </a:r>
          </a:p>
        </p:txBody>
      </p:sp>
      <p:sp>
        <p:nvSpPr>
          <p:cNvPr id="4" name="Text Placeholder 3"/>
          <p:cNvSpPr>
            <a:spLocks noGrp="1"/>
          </p:cNvSpPr>
          <p:nvPr>
            <p:ph type="body" sz="half" idx="2"/>
          </p:nvPr>
        </p:nvSpPr>
        <p:spPr>
          <a:xfrm>
            <a:off x="457200" y="838200"/>
            <a:ext cx="3581400" cy="2362200"/>
          </a:xfrm>
        </p:spPr>
        <p:txBody>
          <a:bodyPr/>
          <a:lstStyle/>
          <a:p>
            <a:r>
              <a:rPr lang="en-US" sz="2400" dirty="0"/>
              <a:t>Church growth experts refer to a term called “</a:t>
            </a:r>
            <a:r>
              <a:rPr lang="en-US" sz="2400" dirty="0" err="1"/>
              <a:t>ingrowth</a:t>
            </a:r>
            <a:r>
              <a:rPr lang="en-US" sz="2400" dirty="0"/>
              <a:t>” or “</a:t>
            </a:r>
            <a:r>
              <a:rPr lang="en-US" sz="2400" dirty="0" err="1"/>
              <a:t>inreach</a:t>
            </a:r>
            <a:r>
              <a:rPr lang="en-US" sz="2400" dirty="0"/>
              <a:t>.” This means the church looks only inward to itself.</a:t>
            </a:r>
          </a:p>
        </p:txBody>
      </p:sp>
      <p:sp>
        <p:nvSpPr>
          <p:cNvPr id="39" name="Content Placeholder 2"/>
          <p:cNvSpPr txBox="1">
            <a:spLocks/>
          </p:cNvSpPr>
          <p:nvPr/>
        </p:nvSpPr>
        <p:spPr>
          <a:xfrm>
            <a:off x="4232275" y="2133600"/>
            <a:ext cx="4454525" cy="1752600"/>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pPr>
            <a:r>
              <a:rPr lang="en-US" sz="2800" dirty="0">
                <a:solidFill>
                  <a:schemeClr val="bg1"/>
                </a:solidFill>
              </a:rPr>
              <a:t>Here attention is focused on the </a:t>
            </a:r>
            <a:r>
              <a:rPr lang="en-US" sz="2800" dirty="0" err="1">
                <a:solidFill>
                  <a:schemeClr val="bg1"/>
                </a:solidFill>
              </a:rPr>
              <a:t>unchurched</a:t>
            </a:r>
            <a:r>
              <a:rPr lang="en-US" sz="2800" dirty="0">
                <a:solidFill>
                  <a:schemeClr val="bg1"/>
                </a:solidFill>
              </a:rPr>
              <a:t> (outward to the community), instead of the churched (inward to the believers).</a:t>
            </a:r>
            <a:endParaRPr kumimoji="0" lang="en-US" sz="28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endParaRPr>
          </a:p>
        </p:txBody>
      </p:sp>
      <p:sp>
        <p:nvSpPr>
          <p:cNvPr id="40" name="TextBox 3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41" name="TextBox 40"/>
          <p:cNvSpPr txBox="1"/>
          <p:nvPr/>
        </p:nvSpPr>
        <p:spPr>
          <a:xfrm>
            <a:off x="4953000" y="-76200"/>
            <a:ext cx="4111635" cy="369332"/>
          </a:xfrm>
          <a:prstGeom prst="rect">
            <a:avLst/>
          </a:prstGeom>
          <a:noFill/>
        </p:spPr>
        <p:txBody>
          <a:bodyPr wrap="none" rtlCol="0">
            <a:spAutoFit/>
          </a:bodyPr>
          <a:lstStyle/>
          <a:p>
            <a:pPr lvl="0"/>
            <a:r>
              <a:rPr lang="en-US" dirty="0"/>
              <a:t>Lesson Eight: The Evangelistic Church</a:t>
            </a:r>
          </a:p>
          <a:p>
            <a:endParaRPr lang="en-US" dirty="0"/>
          </a:p>
        </p:txBody>
      </p:sp>
      <p:sp>
        <p:nvSpPr>
          <p:cNvPr id="13" name="Text Placeholder 3"/>
          <p:cNvSpPr txBox="1">
            <a:spLocks/>
          </p:cNvSpPr>
          <p:nvPr/>
        </p:nvSpPr>
        <p:spPr>
          <a:xfrm>
            <a:off x="457200" y="3124200"/>
            <a:ext cx="3581400" cy="1676400"/>
          </a:xfrm>
          <a:prstGeom prst="rect">
            <a:avLst/>
          </a:prstGeom>
        </p:spPr>
        <p:txBody>
          <a:bodyPr vert="horz" lIns="91440" tIns="45720" rIns="91440" bIns="45720" rtlCol="0" anchor="t" anchorCtr="0">
            <a:noAutofit/>
          </a:bodyPr>
          <a:lstStyle/>
          <a:p>
            <a:pPr marL="0" marR="0" lvl="0" indent="0" algn="ctr" defTabSz="914400" rtl="0" eaLnBrk="1" fontAlgn="auto" latinLnBrk="0" hangingPunct="1">
              <a:lnSpc>
                <a:spcPct val="100000"/>
              </a:lnSpc>
              <a:spcBef>
                <a:spcPct val="0"/>
              </a:spcBef>
              <a:spcAft>
                <a:spcPts val="0"/>
              </a:spcAft>
              <a:buClrTx/>
              <a:buSzTx/>
              <a:buFont typeface="Wingdings 2" pitchFamily="18" charset="2"/>
              <a:buNone/>
              <a:tabLst/>
              <a:defRPr/>
            </a:pPr>
            <a:r>
              <a:rPr kumimoji="0" lang="en-US" sz="24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rPr>
              <a:t>The church that practices </a:t>
            </a:r>
            <a:r>
              <a:rPr kumimoji="0" lang="en-US" sz="2400" b="0" i="0" u="none" strike="noStrike" kern="1200" cap="none" spc="0" normalizeH="0" baseline="0" noProof="0" dirty="0" err="1">
                <a:ln>
                  <a:noFill/>
                </a:ln>
                <a:solidFill>
                  <a:schemeClr val="tx2"/>
                </a:solidFill>
                <a:effectLst>
                  <a:outerShdw blurRad="50800" dist="25400" dir="2700000" algn="tl" rotWithShape="0">
                    <a:schemeClr val="bg1">
                      <a:alpha val="40000"/>
                    </a:schemeClr>
                  </a:outerShdw>
                </a:effectLst>
                <a:uLnTx/>
                <a:uFillTx/>
                <a:latin typeface="+mj-lt"/>
                <a:ea typeface="+mj-ea"/>
                <a:cs typeface="+mj-cs"/>
              </a:rPr>
              <a:t>ingrowth</a:t>
            </a:r>
            <a:r>
              <a:rPr kumimoji="0" lang="en-US" sz="24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rPr>
              <a:t> will usually die within two generations.</a:t>
            </a:r>
          </a:p>
        </p:txBody>
      </p:sp>
      <p:sp>
        <p:nvSpPr>
          <p:cNvPr id="14" name="Text Placeholder 3"/>
          <p:cNvSpPr txBox="1">
            <a:spLocks/>
          </p:cNvSpPr>
          <p:nvPr/>
        </p:nvSpPr>
        <p:spPr>
          <a:xfrm>
            <a:off x="457200" y="4724400"/>
            <a:ext cx="3581400" cy="1676400"/>
          </a:xfrm>
          <a:prstGeom prst="rect">
            <a:avLst/>
          </a:prstGeom>
        </p:spPr>
        <p:txBody>
          <a:bodyPr vert="horz" lIns="91440" tIns="45720" rIns="91440" bIns="45720" rtlCol="0" anchor="t" anchorCtr="0">
            <a:noAutofit/>
          </a:bodyPr>
          <a:lstStyle/>
          <a:p>
            <a:pPr marL="0" marR="0" lvl="0" indent="0" algn="ctr" defTabSz="914400" rtl="0" eaLnBrk="1" fontAlgn="auto" latinLnBrk="0" hangingPunct="1">
              <a:lnSpc>
                <a:spcPct val="100000"/>
              </a:lnSpc>
              <a:spcBef>
                <a:spcPct val="0"/>
              </a:spcBef>
              <a:spcAft>
                <a:spcPts val="0"/>
              </a:spcAft>
              <a:buClrTx/>
              <a:buSzTx/>
              <a:buFont typeface="Wingdings 2" pitchFamily="18" charset="2"/>
              <a:buNone/>
              <a:tabLst/>
              <a:defRPr/>
            </a:pPr>
            <a:r>
              <a:rPr kumimoji="0" lang="en-US" sz="24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rPr>
              <a:t>Focus needs to be shifted</a:t>
            </a:r>
            <a:r>
              <a:rPr kumimoji="0" lang="en-US" sz="2400" b="0" i="0" u="none" strike="noStrike" kern="1200" cap="none" spc="0" normalizeH="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rPr>
              <a:t> outward.</a:t>
            </a:r>
            <a:endParaRPr kumimoji="0" lang="en-US" sz="24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endParaRPr>
          </a:p>
        </p:txBody>
      </p:sp>
      <p:sp>
        <p:nvSpPr>
          <p:cNvPr id="15" name="Content Placeholder 2"/>
          <p:cNvSpPr txBox="1">
            <a:spLocks/>
          </p:cNvSpPr>
          <p:nvPr/>
        </p:nvSpPr>
        <p:spPr>
          <a:xfrm>
            <a:off x="4038601" y="4724400"/>
            <a:ext cx="5029199" cy="1752600"/>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pPr>
            <a:r>
              <a:rPr lang="en-US" sz="2800" dirty="0">
                <a:solidFill>
                  <a:srgbClr val="F8C000"/>
                </a:solidFill>
              </a:rPr>
              <a:t>There needs to be a priority shift from </a:t>
            </a:r>
            <a:r>
              <a:rPr lang="en-US" sz="2800" dirty="0" err="1">
                <a:solidFill>
                  <a:srgbClr val="F8C000"/>
                </a:solidFill>
              </a:rPr>
              <a:t>inreach</a:t>
            </a:r>
            <a:r>
              <a:rPr lang="en-US" sz="2800" dirty="0">
                <a:solidFill>
                  <a:srgbClr val="F8C000"/>
                </a:solidFill>
              </a:rPr>
              <a:t> to outreach.</a:t>
            </a:r>
            <a:endParaRPr kumimoji="0" lang="en-US" sz="2800" b="0" i="0" u="none" strike="noStrike" kern="1200" cap="none" spc="0" normalizeH="0" baseline="0" noProof="0" dirty="0">
              <a:ln>
                <a:noFill/>
              </a:ln>
              <a:solidFill>
                <a:srgbClr val="F8C000"/>
              </a:solidFill>
              <a:effectLst>
                <a:outerShdw blurRad="63500" dist="50800" dir="2700000" algn="tl" rotWithShape="0">
                  <a:prstClr val="black">
                    <a:alpha val="50000"/>
                  </a:prst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39" grpId="0"/>
      <p:bldP spid="13" grpId="0" build="p"/>
      <p:bldP spid="14" grpId="0" build="p"/>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5400" dirty="0"/>
              <a:t>Types of Growth</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grpSp>
        <p:nvGrpSpPr>
          <p:cNvPr id="26" name="Group 25"/>
          <p:cNvGrpSpPr/>
          <p:nvPr/>
        </p:nvGrpSpPr>
        <p:grpSpPr>
          <a:xfrm>
            <a:off x="304800" y="1905000"/>
            <a:ext cx="8458200" cy="2590800"/>
            <a:chOff x="304800" y="1905000"/>
            <a:chExt cx="8458200" cy="2590800"/>
          </a:xfrm>
        </p:grpSpPr>
        <p:sp>
          <p:nvSpPr>
            <p:cNvPr id="19" name="Rectangle 18"/>
            <p:cNvSpPr/>
            <p:nvPr/>
          </p:nvSpPr>
          <p:spPr>
            <a:xfrm>
              <a:off x="304800" y="1905000"/>
              <a:ext cx="8458200" cy="25908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609600" y="1990558"/>
              <a:ext cx="7696200" cy="466525"/>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u="sng" dirty="0">
                  <a:solidFill>
                    <a:schemeClr val="bg1"/>
                  </a:solidFill>
                </a:rPr>
                <a:t> Biological.</a:t>
              </a:r>
              <a:r>
                <a:rPr lang="en-US" sz="2400" dirty="0">
                  <a:solidFill>
                    <a:schemeClr val="bg1"/>
                  </a:solidFill>
                </a:rPr>
                <a:t> </a:t>
              </a:r>
              <a:r>
                <a:rPr lang="en-US" sz="2400" dirty="0"/>
                <a:t>Children are born and grow up in the church. (</a:t>
              </a:r>
              <a:r>
                <a:rPr lang="en-US" sz="2400" dirty="0" err="1"/>
                <a:t>Ingrowth</a:t>
              </a:r>
              <a:r>
                <a:rPr lang="en-US" sz="2400" dirty="0"/>
                <a:t>)</a:t>
              </a:r>
              <a:endParaRPr lang="en-US" sz="2400" u="sng" dirty="0">
                <a:solidFill>
                  <a:schemeClr val="bg1"/>
                </a:solidFill>
              </a:endParaRPr>
            </a:p>
          </p:txBody>
        </p:sp>
      </p:grpSp>
      <p:sp>
        <p:nvSpPr>
          <p:cNvPr id="21" name="TextBox 20"/>
          <p:cNvSpPr txBox="1"/>
          <p:nvPr/>
        </p:nvSpPr>
        <p:spPr>
          <a:xfrm>
            <a:off x="609600" y="2902803"/>
            <a:ext cx="7696200" cy="830997"/>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u="sng" dirty="0">
                <a:solidFill>
                  <a:schemeClr val="bg1"/>
                </a:solidFill>
              </a:rPr>
              <a:t> Transfer.</a:t>
            </a:r>
            <a:r>
              <a:rPr lang="en-US" sz="2400" dirty="0">
                <a:solidFill>
                  <a:schemeClr val="bg1"/>
                </a:solidFill>
              </a:rPr>
              <a:t> </a:t>
            </a:r>
            <a:r>
              <a:rPr lang="en-US" sz="2400" dirty="0"/>
              <a:t>People leave one church and move to another. (</a:t>
            </a:r>
            <a:r>
              <a:rPr lang="en-US" sz="2400" dirty="0" err="1"/>
              <a:t>Ingrowth</a:t>
            </a:r>
            <a:r>
              <a:rPr lang="en-US" sz="2400" dirty="0"/>
              <a:t>)</a:t>
            </a:r>
            <a:endParaRPr lang="en-US" sz="2400" u="sng" dirty="0">
              <a:solidFill>
                <a:schemeClr val="bg1"/>
              </a:solidFill>
            </a:endParaRPr>
          </a:p>
        </p:txBody>
      </p:sp>
      <p:sp>
        <p:nvSpPr>
          <p:cNvPr id="23" name="TextBox 22"/>
          <p:cNvSpPr txBox="1"/>
          <p:nvPr/>
        </p:nvSpPr>
        <p:spPr>
          <a:xfrm>
            <a:off x="609600" y="3805535"/>
            <a:ext cx="7696200" cy="461665"/>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u="sng" dirty="0">
                <a:solidFill>
                  <a:schemeClr val="bg1"/>
                </a:solidFill>
              </a:rPr>
              <a:t> Conversion.</a:t>
            </a:r>
            <a:r>
              <a:rPr lang="en-US" sz="2400" dirty="0">
                <a:solidFill>
                  <a:schemeClr val="bg1"/>
                </a:solidFill>
              </a:rPr>
              <a:t> </a:t>
            </a:r>
            <a:r>
              <a:rPr lang="en-US" sz="2400" dirty="0"/>
              <a:t>People are converted. (Outgrowth)</a:t>
            </a:r>
            <a:endParaRPr lang="en-US" sz="2400" u="sng" dirty="0">
              <a:solidFill>
                <a:schemeClr val="bg1"/>
              </a:solidFill>
            </a:endParaRPr>
          </a:p>
        </p:txBody>
      </p:sp>
      <p:sp>
        <p:nvSpPr>
          <p:cNvPr id="24" name="TextBox 23"/>
          <p:cNvSpPr txBox="1"/>
          <p:nvPr/>
        </p:nvSpPr>
        <p:spPr>
          <a:xfrm>
            <a:off x="609600" y="4876800"/>
            <a:ext cx="7696200" cy="830997"/>
          </a:xfrm>
          <a:prstGeom prst="rect">
            <a:avLst/>
          </a:prstGeom>
          <a:noFill/>
          <a:effectLst>
            <a:outerShdw blurRad="50800" dist="38100" dir="2700000">
              <a:srgbClr val="000000">
                <a:alpha val="43000"/>
              </a:srgbClr>
            </a:outerShdw>
          </a:effectLst>
        </p:spPr>
        <p:txBody>
          <a:bodyPr wrap="square" rtlCol="0">
            <a:spAutoFit/>
          </a:bodyPr>
          <a:lstStyle/>
          <a:p>
            <a:pPr algn="ctr"/>
            <a:r>
              <a:rPr lang="en-US" sz="2400" dirty="0"/>
              <a:t>It is interesting to note that churches also decline for three opposite reasons: death, transfer, and backsliding.</a:t>
            </a:r>
          </a:p>
        </p:txBody>
      </p:sp>
      <p:sp>
        <p:nvSpPr>
          <p:cNvPr id="25" name="TextBox 24"/>
          <p:cNvSpPr txBox="1"/>
          <p:nvPr/>
        </p:nvSpPr>
        <p:spPr>
          <a:xfrm>
            <a:off x="4953000" y="-76200"/>
            <a:ext cx="4111635" cy="369332"/>
          </a:xfrm>
          <a:prstGeom prst="rect">
            <a:avLst/>
          </a:prstGeom>
          <a:noFill/>
        </p:spPr>
        <p:txBody>
          <a:bodyPr wrap="none" rtlCol="0">
            <a:spAutoFit/>
          </a:bodyPr>
          <a:lstStyle/>
          <a:p>
            <a:pPr lvl="0"/>
            <a:r>
              <a:rPr lang="en-US" dirty="0"/>
              <a:t>Lesson Eight: The Evangelistic Church</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1" grpId="0"/>
      <p:bldP spid="23"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4400" dirty="0"/>
              <a:t>Common Characteristics of Evangelistic Churches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grpSp>
        <p:nvGrpSpPr>
          <p:cNvPr id="12" name="Group 11"/>
          <p:cNvGrpSpPr/>
          <p:nvPr/>
        </p:nvGrpSpPr>
        <p:grpSpPr>
          <a:xfrm>
            <a:off x="304800" y="1905000"/>
            <a:ext cx="8458200" cy="4343400"/>
            <a:chOff x="304800" y="1905000"/>
            <a:chExt cx="8458200" cy="4343400"/>
          </a:xfrm>
        </p:grpSpPr>
        <p:sp>
          <p:nvSpPr>
            <p:cNvPr id="19" name="Rectangle 18"/>
            <p:cNvSpPr/>
            <p:nvPr/>
          </p:nvSpPr>
          <p:spPr>
            <a:xfrm>
              <a:off x="304800" y="1905000"/>
              <a:ext cx="8458200" cy="43434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609600" y="1990558"/>
              <a:ext cx="7696200" cy="400110"/>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000" dirty="0"/>
                <a:t> The weekend services were central to winning souls.</a:t>
              </a:r>
              <a:endParaRPr lang="en-US" sz="2000" u="sng" dirty="0">
                <a:solidFill>
                  <a:schemeClr val="bg1"/>
                </a:solidFill>
              </a:endParaRPr>
            </a:p>
          </p:txBody>
        </p:sp>
      </p:grpSp>
      <p:sp>
        <p:nvSpPr>
          <p:cNvPr id="10" name="TextBox 9"/>
          <p:cNvSpPr txBox="1"/>
          <p:nvPr/>
        </p:nvSpPr>
        <p:spPr>
          <a:xfrm>
            <a:off x="609600" y="2438400"/>
            <a:ext cx="7696200" cy="3170099"/>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000" dirty="0"/>
              <a:t> The intentional ministry focus of the church is constantly directed to outreach. The preaching is directed to evangelism; classes are offered giving training opportunities in personal evangelism, and the pastor models evangelistic passion and lifestyle. Evangelism is emphasized in each aspect of the church’s ministry. Personal testimonies from new converts are used to encourage the church to evangelize. Local leaders are held accountable for their involvement in various evangelistic activities. People are more apt to do what they hear repeated over and over from the pulpit.</a:t>
            </a:r>
            <a:endParaRPr lang="en-US" sz="2000" u="sng" dirty="0">
              <a:solidFill>
                <a:schemeClr val="bg1"/>
              </a:solidFill>
            </a:endParaRPr>
          </a:p>
        </p:txBody>
      </p:sp>
      <p:sp>
        <p:nvSpPr>
          <p:cNvPr id="11" name="TextBox 10"/>
          <p:cNvSpPr txBox="1"/>
          <p:nvPr/>
        </p:nvSpPr>
        <p:spPr>
          <a:xfrm>
            <a:off x="4953000" y="-76200"/>
            <a:ext cx="4111635" cy="369332"/>
          </a:xfrm>
          <a:prstGeom prst="rect">
            <a:avLst/>
          </a:prstGeom>
          <a:noFill/>
        </p:spPr>
        <p:txBody>
          <a:bodyPr wrap="none" rtlCol="0">
            <a:spAutoFit/>
          </a:bodyPr>
          <a:lstStyle/>
          <a:p>
            <a:pPr lvl="0"/>
            <a:r>
              <a:rPr lang="en-US" dirty="0"/>
              <a:t>Lesson Eight: The Evangelistic Church</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4400" dirty="0"/>
              <a:t>Common Characteristics of Evangelistic Churches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9" name="Rectangle 18"/>
          <p:cNvSpPr/>
          <p:nvPr/>
        </p:nvSpPr>
        <p:spPr>
          <a:xfrm>
            <a:off x="304800" y="1905000"/>
            <a:ext cx="8458200" cy="43434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609600" y="1990558"/>
            <a:ext cx="7696200" cy="707886"/>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000" dirty="0"/>
              <a:t> The church uses a wide variety of events or programs to reach out to people.</a:t>
            </a:r>
            <a:endParaRPr lang="en-US" sz="2000" u="sng" dirty="0">
              <a:solidFill>
                <a:schemeClr val="bg1"/>
              </a:solidFill>
            </a:endParaRPr>
          </a:p>
        </p:txBody>
      </p:sp>
      <p:sp>
        <p:nvSpPr>
          <p:cNvPr id="10" name="TextBox 9"/>
          <p:cNvSpPr txBox="1"/>
          <p:nvPr/>
        </p:nvSpPr>
        <p:spPr>
          <a:xfrm>
            <a:off x="609600" y="2712184"/>
            <a:ext cx="7696200" cy="1631216"/>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000" dirty="0"/>
              <a:t> Evangelistic churches study what other churches are doing and adopt and adapt their methods liberally. Leadership in evangelism has more to do with focus and hard work than with new ideas and methods. Great ideas and methods are translated into the local context.</a:t>
            </a:r>
            <a:endParaRPr lang="en-US" sz="2000" u="sng" dirty="0">
              <a:solidFill>
                <a:schemeClr val="bg1"/>
              </a:solidFill>
            </a:endParaRPr>
          </a:p>
        </p:txBody>
      </p:sp>
      <p:sp>
        <p:nvSpPr>
          <p:cNvPr id="8" name="TextBox 7"/>
          <p:cNvSpPr txBox="1"/>
          <p:nvPr/>
        </p:nvSpPr>
        <p:spPr>
          <a:xfrm>
            <a:off x="609600" y="4321314"/>
            <a:ext cx="7696200" cy="707886"/>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000" dirty="0"/>
              <a:t> Evangelistic churches rely on people to evangelize and invest a large portion of their budgets in evangelism.</a:t>
            </a:r>
            <a:endParaRPr lang="en-US" sz="2000" u="sng" dirty="0">
              <a:solidFill>
                <a:schemeClr val="bg1"/>
              </a:solidFill>
            </a:endParaRPr>
          </a:p>
        </p:txBody>
      </p:sp>
      <p:sp>
        <p:nvSpPr>
          <p:cNvPr id="9" name="TextBox 8"/>
          <p:cNvSpPr txBox="1"/>
          <p:nvPr/>
        </p:nvSpPr>
        <p:spPr>
          <a:xfrm>
            <a:off x="609600" y="5029200"/>
            <a:ext cx="7696200" cy="1015663"/>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000" dirty="0"/>
              <a:t> Evangelistic churches do not feel forced to copy other churches. They have freedom to pursue courses of action that may differ from others.</a:t>
            </a:r>
            <a:endParaRPr lang="en-US" sz="2000" u="sng" dirty="0">
              <a:solidFill>
                <a:schemeClr val="bg1"/>
              </a:solidFill>
            </a:endParaRPr>
          </a:p>
        </p:txBody>
      </p:sp>
      <p:sp>
        <p:nvSpPr>
          <p:cNvPr id="11" name="TextBox 10"/>
          <p:cNvSpPr txBox="1"/>
          <p:nvPr/>
        </p:nvSpPr>
        <p:spPr>
          <a:xfrm>
            <a:off x="4953000" y="-76200"/>
            <a:ext cx="4111635" cy="369332"/>
          </a:xfrm>
          <a:prstGeom prst="rect">
            <a:avLst/>
          </a:prstGeom>
          <a:noFill/>
        </p:spPr>
        <p:txBody>
          <a:bodyPr wrap="none" rtlCol="0">
            <a:spAutoFit/>
          </a:bodyPr>
          <a:lstStyle/>
          <a:p>
            <a:pPr lvl="0"/>
            <a:r>
              <a:rPr lang="en-US" dirty="0"/>
              <a:t>Lesson Eight: The Evangelistic Church</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0"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381000"/>
            <a:ext cx="7239000" cy="987425"/>
          </a:xfrm>
          <a:effectLst>
            <a:outerShdw blurRad="50800" dist="38100" dir="2700000">
              <a:srgbClr val="000000">
                <a:alpha val="43000"/>
              </a:srgbClr>
            </a:outerShdw>
          </a:effectLst>
        </p:spPr>
        <p:txBody>
          <a:bodyPr>
            <a:noAutofit/>
          </a:bodyPr>
          <a:lstStyle/>
          <a:p>
            <a:pPr algn="ctr">
              <a:buNone/>
            </a:pPr>
            <a:r>
              <a:rPr lang="en-US" sz="3200" dirty="0"/>
              <a:t>Irvin J. Cunningham, in a </a:t>
            </a:r>
            <a:r>
              <a:rPr lang="en-US" sz="3200" i="1" dirty="0"/>
              <a:t>Barnabas Report</a:t>
            </a:r>
            <a:r>
              <a:rPr lang="en-US" sz="3200" dirty="0"/>
              <a:t>, “Building an Evangelistic Church,” provides several suggestions. These have been adapted for your study. He claims that the “most pressing problem in the church is the lack of evangelism.” In reading the Book of Acts “one of the most impressive things we find is that New Testament Christians were scattered everywhere preaching the Word.” (See Acts 8:4; 19:10.)</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953000" y="-76200"/>
            <a:ext cx="4111635" cy="369332"/>
          </a:xfrm>
          <a:prstGeom prst="rect">
            <a:avLst/>
          </a:prstGeom>
          <a:noFill/>
        </p:spPr>
        <p:txBody>
          <a:bodyPr wrap="none" rtlCol="0">
            <a:spAutoFit/>
          </a:bodyPr>
          <a:lstStyle/>
          <a:p>
            <a:pPr lvl="0"/>
            <a:r>
              <a:rPr lang="en-US" dirty="0"/>
              <a:t>Lesson Eight: The Evangelistic Church</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5400" dirty="0"/>
              <a:t>Cunningham Suggests: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Content Placeholder 21"/>
          <p:cNvSpPr txBox="1">
            <a:spLocks/>
          </p:cNvSpPr>
          <p:nvPr/>
        </p:nvSpPr>
        <p:spPr>
          <a:xfrm>
            <a:off x="685800" y="1755775"/>
            <a:ext cx="8105448"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defRPr/>
            </a:pPr>
            <a:r>
              <a:rPr lang="en-US" sz="2800" dirty="0"/>
              <a:t>1. Strive to become known as a center for evangelism. Everything you do should have evangelism as its focus.</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8" name="Content Placeholder 21"/>
          <p:cNvSpPr txBox="1">
            <a:spLocks/>
          </p:cNvSpPr>
          <p:nvPr/>
        </p:nvSpPr>
        <p:spPr>
          <a:xfrm>
            <a:off x="685799" y="3203575"/>
            <a:ext cx="8105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defRPr/>
            </a:pPr>
            <a:r>
              <a:rPr lang="en-US" sz="2800" dirty="0"/>
              <a:t>2. The pastor must set the example. Whatever the pastor does will set the pace for the rest of the church.</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9" name="Content Placeholder 21"/>
          <p:cNvSpPr txBox="1">
            <a:spLocks/>
          </p:cNvSpPr>
          <p:nvPr/>
        </p:nvSpPr>
        <p:spPr>
          <a:xfrm>
            <a:off x="685799" y="4651375"/>
            <a:ext cx="8105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defRPr/>
            </a:pPr>
            <a:r>
              <a:rPr lang="en-US" sz="2800" dirty="0"/>
              <a:t>3. Every service should be evangelistic. Each time visitors are present make an appeal to reach them. Create an evangelistic atmosphere.</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20" name="TextBox 19"/>
          <p:cNvSpPr txBox="1"/>
          <p:nvPr/>
        </p:nvSpPr>
        <p:spPr>
          <a:xfrm>
            <a:off x="4953000" y="-76200"/>
            <a:ext cx="4111635" cy="369332"/>
          </a:xfrm>
          <a:prstGeom prst="rect">
            <a:avLst/>
          </a:prstGeom>
          <a:noFill/>
        </p:spPr>
        <p:txBody>
          <a:bodyPr wrap="none" rtlCol="0">
            <a:spAutoFit/>
          </a:bodyPr>
          <a:lstStyle/>
          <a:p>
            <a:pPr lvl="0"/>
            <a:r>
              <a:rPr lang="en-US" dirty="0"/>
              <a:t>Lesson Eight: The Evangelistic Church</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8" grpId="0"/>
      <p:bldP spid="19"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2044</TotalTime>
  <Words>1447</Words>
  <Application>Microsoft Macintosh PowerPoint</Application>
  <PresentationFormat>On-screen Show (4:3)</PresentationFormat>
  <Paragraphs>109</Paragraphs>
  <Slides>18</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Book Antiqua</vt:lpstr>
      <vt:lpstr>Calibri</vt:lpstr>
      <vt:lpstr>Courier New</vt:lpstr>
      <vt:lpstr>Impact</vt:lpstr>
      <vt:lpstr>Rockwell</vt:lpstr>
      <vt:lpstr>Wingdings 2</vt:lpstr>
      <vt:lpstr>Habitat</vt:lpstr>
      <vt:lpstr>Evangelism 1</vt:lpstr>
      <vt:lpstr>PowerPoint Presentation</vt:lpstr>
      <vt:lpstr>PowerPoint Presentation</vt:lpstr>
      <vt:lpstr>PowerPoint Presentation</vt:lpstr>
      <vt:lpstr>Types of Growth</vt:lpstr>
      <vt:lpstr>Common Characteristics of Evangelistic Churches</vt:lpstr>
      <vt:lpstr>Common Characteristics of Evangelistic Churches</vt:lpstr>
      <vt:lpstr>PowerPoint Presentation</vt:lpstr>
      <vt:lpstr>Cunningham Suggests:</vt:lpstr>
      <vt:lpstr>Cunningham Suggests:</vt:lpstr>
      <vt:lpstr>Cunningham Suggests:</vt:lpstr>
      <vt:lpstr>Cunningham Suggests:</vt:lpstr>
      <vt:lpstr>Cunningham Suggests:</vt:lpstr>
      <vt:lpstr>Cunningham Suggests:</vt:lpstr>
      <vt:lpstr>PowerPoint Presentation</vt:lpstr>
      <vt:lpstr>PowerPoint Presentation</vt:lpstr>
      <vt:lpstr>“Lost people are more amazed at our silence than offended at our message.”</vt:lpstr>
      <vt:lpstr>PowerPoint Presentation</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dc:title>
  <dc:creator>Austin</dc:creator>
  <cp:lastModifiedBy>Angie Clark</cp:lastModifiedBy>
  <cp:revision>210</cp:revision>
  <dcterms:created xsi:type="dcterms:W3CDTF">2010-07-20T23:56:20Z</dcterms:created>
  <dcterms:modified xsi:type="dcterms:W3CDTF">2018-02-09T20:56:19Z</dcterms:modified>
</cp:coreProperties>
</file>