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9" r:id="rId3"/>
    <p:sldId id="407" r:id="rId4"/>
    <p:sldId id="408" r:id="rId5"/>
    <p:sldId id="261" r:id="rId6"/>
    <p:sldId id="295" r:id="rId7"/>
    <p:sldId id="279" r:id="rId8"/>
    <p:sldId id="330" r:id="rId9"/>
    <p:sldId id="409" r:id="rId10"/>
    <p:sldId id="334" r:id="rId11"/>
    <p:sldId id="405" r:id="rId12"/>
    <p:sldId id="410" r:id="rId13"/>
    <p:sldId id="411" r:id="rId14"/>
    <p:sldId id="412" r:id="rId15"/>
    <p:sldId id="41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Preparation for the Passion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Preparation for the Passion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Preparation for the Passion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11. Preparation for the passion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Preparation for the Passion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The Lord’s Supper Instituted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/>
              <a:t>Commemorates atoning death of Christ</a:t>
            </a:r>
          </a:p>
          <a:p>
            <a:r>
              <a:rPr lang="en-US" dirty="0"/>
              <a:t>Sacrificial life of Jesus</a:t>
            </a:r>
          </a:p>
          <a:p>
            <a:pPr lvl="1"/>
            <a:r>
              <a:rPr lang="en-US" dirty="0"/>
              <a:t>Old covenant: animal blood</a:t>
            </a:r>
          </a:p>
          <a:p>
            <a:pPr lvl="1"/>
            <a:r>
              <a:rPr lang="en-US" dirty="0"/>
              <a:t>New covenant: blood of Jesus Christ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Lords_Sup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876" y="3489534"/>
            <a:ext cx="5047207" cy="260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/>
              <a:t>Discourse Continued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/>
              <a:t>His separation from them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He was mighty God veiled in flesh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His relationship with disciples, (Holy Spirit)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His revelation of Himself to them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Final Charges to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Garden of Gethsemane</a:t>
            </a:r>
          </a:p>
          <a:p>
            <a:pPr marL="0" indent="0">
              <a:buNone/>
            </a:pPr>
            <a:r>
              <a:rPr lang="en-US" b="1" dirty="0"/>
              <a:t>The Vine and the Branches</a:t>
            </a:r>
          </a:p>
          <a:p>
            <a:r>
              <a:rPr lang="en-US" dirty="0"/>
              <a:t>Messianic Vine</a:t>
            </a:r>
          </a:p>
          <a:p>
            <a:r>
              <a:rPr lang="en-US" dirty="0"/>
              <a:t>Vital union between Christ and disciples</a:t>
            </a:r>
          </a:p>
          <a:p>
            <a:pPr lvl="1"/>
            <a:r>
              <a:rPr lang="en-US" dirty="0"/>
              <a:t>Fruit bearing</a:t>
            </a:r>
          </a:p>
          <a:p>
            <a:r>
              <a:rPr lang="en-US" dirty="0"/>
              <a:t>Severe trials</a:t>
            </a:r>
          </a:p>
          <a:p>
            <a:pPr lvl="1"/>
            <a:r>
              <a:rPr lang="en-US" dirty="0"/>
              <a:t>Cleansing effect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87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Final Charges to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The Vine and the Branches</a:t>
            </a:r>
          </a:p>
          <a:p>
            <a:r>
              <a:rPr lang="en-US" dirty="0"/>
              <a:t>Reasons for union between Master and disciples:</a:t>
            </a:r>
          </a:p>
          <a:p>
            <a:pPr lvl="1"/>
            <a:r>
              <a:rPr lang="en-US" dirty="0"/>
              <a:t>To produce Christian joy</a:t>
            </a:r>
          </a:p>
          <a:p>
            <a:pPr lvl="1"/>
            <a:r>
              <a:rPr lang="en-US" dirty="0"/>
              <a:t>Relationship of love and friendship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402" y="3462443"/>
            <a:ext cx="3977379" cy="266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54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/>
              <a:t>The Work of the Holy Ghost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Char char="•"/>
            </a:pPr>
            <a:r>
              <a:rPr lang="en-US" dirty="0"/>
              <a:t>Relationship of the Holy Ghost to sinful man</a:t>
            </a:r>
          </a:p>
          <a:p>
            <a:pPr marL="514350" indent="-514350">
              <a:buFont typeface="Arial"/>
              <a:buChar char="•"/>
            </a:pPr>
            <a:r>
              <a:rPr lang="en-US" dirty="0"/>
              <a:t>3 areas of conviction: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/>
              <a:t>Sin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/>
              <a:t>Righteousness</a:t>
            </a:r>
          </a:p>
          <a:p>
            <a:pPr marL="1062990" lvl="1" indent="-514350">
              <a:buFont typeface="Arial"/>
              <a:buChar char="•"/>
            </a:pPr>
            <a:r>
              <a:rPr lang="en-US" dirty="0"/>
              <a:t>Judgment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1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Jesus’ Intercessory Prayer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/>
              <a:t>Last discourse to disciples</a:t>
            </a:r>
          </a:p>
          <a:p>
            <a:r>
              <a:rPr lang="en-US" dirty="0"/>
              <a:t>Interceded for disciples for 3 things:</a:t>
            </a:r>
          </a:p>
          <a:p>
            <a:pPr lvl="1"/>
            <a:r>
              <a:rPr lang="en-US" dirty="0"/>
              <a:t>Glorification of Son</a:t>
            </a:r>
          </a:p>
          <a:p>
            <a:pPr lvl="1"/>
            <a:r>
              <a:rPr lang="en-US" dirty="0"/>
              <a:t>His intimate disciples around Him</a:t>
            </a:r>
          </a:p>
          <a:p>
            <a:pPr lvl="1"/>
            <a:r>
              <a:rPr lang="en-US" dirty="0"/>
              <a:t>Disciples of future generations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219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Jesus’ Prophetic Discourse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634712"/>
            <a:ext cx="8531352" cy="4464335"/>
          </a:xfrm>
        </p:spPr>
        <p:txBody>
          <a:bodyPr/>
          <a:lstStyle/>
          <a:p>
            <a:r>
              <a:rPr lang="en-US" dirty="0"/>
              <a:t>Jesus and disciples left temple</a:t>
            </a:r>
          </a:p>
          <a:p>
            <a:r>
              <a:rPr lang="en-US" dirty="0"/>
              <a:t>Jesus foretold:</a:t>
            </a:r>
          </a:p>
          <a:p>
            <a:pPr lvl="1"/>
            <a:r>
              <a:rPr lang="en-US" dirty="0"/>
              <a:t>Destruction of temple</a:t>
            </a:r>
          </a:p>
          <a:p>
            <a:pPr lvl="1"/>
            <a:r>
              <a:rPr lang="en-US" dirty="0"/>
              <a:t>Nearness of second coming</a:t>
            </a:r>
          </a:p>
          <a:p>
            <a:pPr lvl="1"/>
            <a:r>
              <a:rPr lang="en-US" dirty="0"/>
              <a:t>End of world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Disciple’s question:</a:t>
            </a:r>
          </a:p>
          <a:p>
            <a:pPr lvl="1"/>
            <a:r>
              <a:rPr lang="en-US" i="1" dirty="0"/>
              <a:t>“Tell us, when shall these things be? and what shall be the sign of thy coming, and of the end of the world?” (Matthew 24:3)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tissot-the-disciples-admire-the-buildings-of-the-templ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164" y="1634712"/>
            <a:ext cx="3390988" cy="2478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Jesus’ Prophetic Discourse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527048"/>
            <a:ext cx="8531352" cy="4572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Disciple’s Question (Matt. 24:1-3)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Tribulation (24:4-26)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First Half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Second Half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Repetition and Explanation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Second Advent (24:27-30)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</a:t>
            </a:r>
            <a:r>
              <a:rPr lang="en-US" dirty="0" err="1"/>
              <a:t>Regathering</a:t>
            </a:r>
            <a:r>
              <a:rPr lang="en-US" dirty="0"/>
              <a:t> of Israel (24:31)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592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Jesus’ Prophetic Discourse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527048"/>
            <a:ext cx="4969400" cy="4572000"/>
          </a:xfrm>
        </p:spPr>
        <p:txBody>
          <a:bodyPr/>
          <a:lstStyle/>
          <a:p>
            <a:pPr marL="514350" indent="-514350">
              <a:buFont typeface="+mj-lt"/>
              <a:buAutoNum type="alphaUcPeriod" startAt="5"/>
            </a:pPr>
            <a:r>
              <a:rPr lang="en-US" dirty="0"/>
              <a:t>Parenthetical Exhortations (24:32-51)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The Fig Tree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The Faithful Servant</a:t>
            </a:r>
          </a:p>
          <a:p>
            <a:pPr marL="457200" indent="-457200">
              <a:buFont typeface="+mj-lt"/>
              <a:buAutoNum type="alphaUcPeriod" startAt="5"/>
            </a:pPr>
            <a:r>
              <a:rPr lang="en-US" dirty="0"/>
              <a:t>Judgment on Israel (25:1-30)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The Parable of the Ten Virgins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The Parable of the Talents</a:t>
            </a:r>
          </a:p>
          <a:p>
            <a:pPr marL="457200" indent="-457200">
              <a:buFont typeface="+mj-lt"/>
              <a:buAutoNum type="alphaUcPeriod" startAt="5"/>
            </a:pPr>
            <a:r>
              <a:rPr lang="en-US" dirty="0"/>
              <a:t>Judgment on the Gentiles (25:31-46)</a:t>
            </a:r>
          </a:p>
          <a:p>
            <a:pPr marL="731520" lvl="1" indent="-457200">
              <a:buFont typeface="+mj-lt"/>
              <a:buAutoNum type="arabicPeriod"/>
            </a:pPr>
            <a:endParaRPr lang="en-US" dirty="0"/>
          </a:p>
          <a:p>
            <a:pPr marL="731520" lvl="1" indent="-457200">
              <a:buFont typeface="+mj-lt"/>
              <a:buAutoNum type="arabicPeriod"/>
            </a:pPr>
            <a:endParaRPr lang="en-US" dirty="0"/>
          </a:p>
          <a:p>
            <a:pPr marL="731520" lvl="1" indent="-457200">
              <a:buFont typeface="+mj-lt"/>
              <a:buAutoNum type="arabicPeriod"/>
            </a:pPr>
            <a:endParaRPr lang="en-US" dirty="0"/>
          </a:p>
          <a:p>
            <a:pPr marL="731520" lvl="1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5" name="Picture 4" descr="10-virgins-dena-mcmurdi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7274" y="2071283"/>
            <a:ext cx="3863468" cy="193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004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762087"/>
          </a:xfrm>
        </p:spPr>
        <p:txBody>
          <a:bodyPr/>
          <a:lstStyle/>
          <a:p>
            <a:r>
              <a:rPr lang="en-US" sz="3600" i="1" dirty="0"/>
              <a:t>Mary Anoints Jesus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329184"/>
            <a:ext cx="7758830" cy="50816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Mary’s perfume: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12 </a:t>
            </a:r>
            <a:r>
              <a:rPr lang="en-US" dirty="0" err="1"/>
              <a:t>oz</a:t>
            </a:r>
            <a:r>
              <a:rPr lang="en-US" dirty="0"/>
              <a:t> spikenard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Expensive, year’s wages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Poured perfume on Jesus’ head, feet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Wiped His feet with her hair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Judas criticized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Severe rebuke from Jesus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Judas Bargains with the Rulers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/>
              <a:t>Plan and price to betray Jesus</a:t>
            </a:r>
          </a:p>
          <a:p>
            <a:pPr lvl="1"/>
            <a:r>
              <a:rPr lang="en-US" dirty="0"/>
              <a:t>30 pieces of silver</a:t>
            </a:r>
          </a:p>
          <a:p>
            <a:pPr lvl="2"/>
            <a:r>
              <a:rPr lang="en-US" dirty="0"/>
              <a:t>Bitterness </a:t>
            </a:r>
          </a:p>
          <a:p>
            <a:pPr lvl="2"/>
            <a:r>
              <a:rPr lang="en-US" dirty="0"/>
              <a:t>Resentment</a:t>
            </a:r>
          </a:p>
          <a:p>
            <a:pPr lvl="2"/>
            <a:r>
              <a:rPr lang="en-US" dirty="0"/>
              <a:t>Disappointment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Judas betrays Jesus for 30 pieces of silv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571" y="2349876"/>
            <a:ext cx="392214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The Paschal Meal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715147"/>
          </a:xfrm>
        </p:spPr>
        <p:txBody>
          <a:bodyPr/>
          <a:lstStyle/>
          <a:p>
            <a:r>
              <a:rPr lang="en-US" dirty="0"/>
              <a:t>Jesus told Peter and John to:</a:t>
            </a:r>
          </a:p>
          <a:p>
            <a:pPr lvl="1"/>
            <a:r>
              <a:rPr lang="en-US" dirty="0"/>
              <a:t>Go into Jerusalem</a:t>
            </a:r>
          </a:p>
          <a:p>
            <a:pPr lvl="1"/>
            <a:r>
              <a:rPr lang="en-US" dirty="0"/>
              <a:t>Find man carrying a pitcher</a:t>
            </a:r>
          </a:p>
          <a:p>
            <a:pPr lvl="1"/>
            <a:r>
              <a:rPr lang="en-US" dirty="0"/>
              <a:t>Say to Him:</a:t>
            </a:r>
          </a:p>
          <a:p>
            <a:pPr lvl="2"/>
            <a:r>
              <a:rPr lang="en-US" i="1" dirty="0"/>
              <a:t>“The Master </a:t>
            </a:r>
            <a:r>
              <a:rPr lang="en-US" i="1" dirty="0" err="1"/>
              <a:t>saith</a:t>
            </a:r>
            <a:r>
              <a:rPr lang="en-US" i="1" dirty="0"/>
              <a:t>, ‘My time is at hand; I will keep the Passover at thy house with my disciples. Where is the guest chamber, where I shall eat the Passover?'”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A Lesson in Humility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upper room</a:t>
            </a:r>
          </a:p>
          <a:p>
            <a:pPr lvl="1"/>
            <a:r>
              <a:rPr lang="en-US" dirty="0"/>
              <a:t>The Twelve vied for places of honor</a:t>
            </a:r>
          </a:p>
          <a:p>
            <a:r>
              <a:rPr lang="en-US" dirty="0"/>
              <a:t>Jesus began to wash their feet</a:t>
            </a:r>
          </a:p>
          <a:p>
            <a:pPr lvl="1"/>
            <a:r>
              <a:rPr lang="en-US" dirty="0"/>
              <a:t>Role of servant (John 13:12-20)</a:t>
            </a:r>
          </a:p>
          <a:p>
            <a:r>
              <a:rPr lang="en-US" dirty="0"/>
              <a:t>Singled out Judas as betrayer</a:t>
            </a:r>
          </a:p>
          <a:p>
            <a:pPr lvl="1"/>
            <a:r>
              <a:rPr lang="en-US" dirty="0"/>
              <a:t>Judas departed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lastsup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6454" y="3874964"/>
            <a:ext cx="4314628" cy="224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A Lesson in Humility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Preparation for the 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Warned disciples against desertion</a:t>
            </a:r>
          </a:p>
          <a:p>
            <a:pPr lvl="1"/>
            <a:r>
              <a:rPr lang="en-US" dirty="0"/>
              <a:t>Peter’s vow: ready to go in death</a:t>
            </a:r>
          </a:p>
          <a:p>
            <a:pPr lvl="2"/>
            <a:r>
              <a:rPr lang="en-US" dirty="0"/>
              <a:t>Would deny Christ 3 times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Peter denies Chri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589" y="3035639"/>
            <a:ext cx="5025541" cy="308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515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7142</TotalTime>
  <Words>582</Words>
  <Application>Microsoft Macintosh PowerPoint</Application>
  <PresentationFormat>On-screen Show (4:3)</PresentationFormat>
  <Paragraphs>141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Jesus’ Prophetic Discourse</vt:lpstr>
      <vt:lpstr>Jesus’ Prophetic Discourse</vt:lpstr>
      <vt:lpstr>Jesus’ Prophetic Discourse</vt:lpstr>
      <vt:lpstr>Mary Anoints Jesus</vt:lpstr>
      <vt:lpstr>Judas Bargains with the Rulers</vt:lpstr>
      <vt:lpstr>The Paschal Meal</vt:lpstr>
      <vt:lpstr>A Lesson in Humility</vt:lpstr>
      <vt:lpstr>A Lesson in Humility</vt:lpstr>
      <vt:lpstr>The Lord’s Supper Instituted</vt:lpstr>
      <vt:lpstr>Discourse Continued</vt:lpstr>
      <vt:lpstr>Final Charges to Disciples</vt:lpstr>
      <vt:lpstr>Final Charges to Disciples</vt:lpstr>
      <vt:lpstr>The Work of the Holy Ghost</vt:lpstr>
      <vt:lpstr>Jesus’ Intercessory Prayer</vt:lpstr>
    </vt:vector>
  </TitlesOfParts>
  <Manager/>
  <Company> </Company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Angie Clark</cp:lastModifiedBy>
  <cp:revision>198</cp:revision>
  <dcterms:created xsi:type="dcterms:W3CDTF">2011-08-23T00:03:16Z</dcterms:created>
  <dcterms:modified xsi:type="dcterms:W3CDTF">2018-02-09T20:39:24Z</dcterms:modified>
  <cp:category/>
</cp:coreProperties>
</file>