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9" r:id="rId3"/>
    <p:sldId id="370" r:id="rId4"/>
    <p:sldId id="261" r:id="rId5"/>
    <p:sldId id="295" r:id="rId6"/>
    <p:sldId id="279" r:id="rId7"/>
    <p:sldId id="371" r:id="rId8"/>
    <p:sldId id="330" r:id="rId9"/>
    <p:sldId id="334" r:id="rId10"/>
    <p:sldId id="337" r:id="rId11"/>
    <p:sldId id="339" r:id="rId12"/>
    <p:sldId id="368" r:id="rId13"/>
    <p:sldId id="340" r:id="rId14"/>
    <p:sldId id="341" r:id="rId15"/>
    <p:sldId id="342" r:id="rId16"/>
    <p:sldId id="343" r:id="rId17"/>
    <p:sldId id="372" r:id="rId18"/>
    <p:sldId id="3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/>
    <p:restoredTop sz="94682"/>
  </p:normalViewPr>
  <p:slideViewPr>
    <p:cSldViewPr snapToGrid="0" snapToObjects="1">
      <p:cViewPr varScale="1">
        <p:scale>
          <a:sx n="127" d="100"/>
          <a:sy n="127" d="100"/>
        </p:scale>
        <p:origin x="129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CC743-7C00-D24A-BA70-B609CDE11BF4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9859B-A498-0D45-97BA-E93FA77EA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6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F1032-50AA-D544-B3AB-D3A79BDDAE8C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AF7B5-E09C-C14F-A8A9-1BE6571F0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70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 userDrawn="1"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987968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327669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430943" y="319929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7984" y="281055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905" y="609600"/>
            <a:ext cx="7422447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63905" y="2082887"/>
            <a:ext cx="7422448" cy="4149891"/>
          </a:xfrm>
        </p:spPr>
        <p:txBody>
          <a:bodyPr/>
          <a:lstStyle>
            <a:lvl1pPr marL="0" indent="0" eaLnBrk="1" latinLnBrk="0" hangingPunct="1">
              <a:buNone/>
              <a:defRPr sz="3200"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1" y="6410848"/>
            <a:ext cx="5477839" cy="365760"/>
          </a:xfrm>
        </p:spPr>
        <p:txBody>
          <a:bodyPr/>
          <a:lstStyle/>
          <a:p>
            <a:r>
              <a:rPr kumimoji="0" lang="en-US"/>
              <a:t>Life of Christ: The Galilean Ministry Part II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36177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4064916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376011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345531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3531516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3499787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1931316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436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5908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3088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9427" y="1976741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08022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04849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2741"/>
            <a:ext cx="7772400" cy="1524000"/>
          </a:xfrm>
        </p:spPr>
        <p:txBody>
          <a:bodyPr anchor="b">
            <a:normAutofit/>
          </a:bodyPr>
          <a:lstStyle>
            <a:lvl1pPr algn="ctr">
              <a:buNone/>
              <a:defRPr sz="48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Life of Christ I</a:t>
            </a:r>
          </a:p>
        </p:txBody>
      </p:sp>
    </p:spTree>
    <p:extLst>
      <p:ext uri="{BB962C8B-B14F-4D97-AF65-F5344CB8AC3E}">
        <p14:creationId xmlns:p14="http://schemas.microsoft.com/office/powerpoint/2010/main" val="4270078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/>
              <a:t>Life of Christ: The Galilean Ministry Part II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 bldLvl="3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799" y="6410848"/>
            <a:ext cx="496940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>
                <a:solidFill>
                  <a:srgbClr val="FFFFFF"/>
                </a:solidFill>
              </a:rPr>
              <a:t>Life of Christ: The Galilean Ministry Part II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7. The Galilean ministry</a:t>
            </a:r>
          </a:p>
          <a:p>
            <a:r>
              <a:rPr lang="en-US" sz="2800" dirty="0"/>
              <a:t>Part II (part 2)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4689972" cy="365760"/>
          </a:xfrm>
        </p:spPr>
        <p:txBody>
          <a:bodyPr/>
          <a:lstStyle/>
          <a:p>
            <a:r>
              <a:rPr kumimoji="0" lang="en-US"/>
              <a:t>Life of Christ: The Galilean Ministry Part II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193450"/>
            <a:ext cx="7772400" cy="187146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Global University of Theological Studies</a:t>
            </a:r>
            <a:br>
              <a:rPr lang="en-US" dirty="0"/>
            </a:br>
            <a:r>
              <a:rPr lang="en-US" b="1" dirty="0"/>
              <a:t>{</a:t>
            </a:r>
            <a:r>
              <a:rPr lang="en-US" b="1" i="1" dirty="0"/>
              <a:t>Life of Christ}</a:t>
            </a:r>
            <a:br>
              <a:rPr lang="en-US" b="1" i="1" dirty="0"/>
            </a:b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69500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05773"/>
          </a:xfrm>
        </p:spPr>
        <p:txBody>
          <a:bodyPr/>
          <a:lstStyle/>
          <a:p>
            <a:r>
              <a:rPr lang="en-US" sz="3600" i="1" dirty="0"/>
              <a:t>Payment of Temple Tax</a:t>
            </a:r>
            <a:endParaRPr lang="en-US" sz="28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254559"/>
            <a:ext cx="7758831" cy="50072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“Religious poll tax”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First payable only during census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Now expected annually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Jesus claimed exemption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Peter found money in fish’s mouth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His tax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Jesus’ tax</a:t>
            </a:r>
          </a:p>
        </p:txBody>
      </p:sp>
    </p:spTree>
    <p:extLst>
      <p:ext uri="{BB962C8B-B14F-4D97-AF65-F5344CB8AC3E}">
        <p14:creationId xmlns:p14="http://schemas.microsoft.com/office/powerpoint/2010/main" val="4070430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Instruction to Disciples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Lesson in Greatness and Humility</a:t>
            </a:r>
          </a:p>
          <a:p>
            <a:r>
              <a:rPr lang="en-US" dirty="0"/>
              <a:t>Dispute between the 12</a:t>
            </a:r>
          </a:p>
          <a:p>
            <a:pPr lvl="1"/>
            <a:r>
              <a:rPr lang="en-US" dirty="0"/>
              <a:t>Pre-eminence in Kingdom</a:t>
            </a:r>
          </a:p>
          <a:p>
            <a:pPr lvl="1"/>
            <a:r>
              <a:rPr lang="en-US" dirty="0"/>
              <a:t>Jesus denounced their selfish ambitions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images-of-jesus-christ-16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8201" y="3422606"/>
            <a:ext cx="3758287" cy="28234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31748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A Lesson in Tolerance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 cast out demons in Jesus’ name</a:t>
            </a:r>
          </a:p>
          <a:p>
            <a:pPr lvl="1"/>
            <a:r>
              <a:rPr lang="en-US" dirty="0"/>
              <a:t>Would not follow disciples</a:t>
            </a:r>
          </a:p>
          <a:p>
            <a:pPr lvl="1"/>
            <a:r>
              <a:rPr lang="en-US" dirty="0"/>
              <a:t>Acted out faith in Jesus, not to gain acceptance</a:t>
            </a:r>
          </a:p>
          <a:p>
            <a:pPr lvl="1"/>
            <a:r>
              <a:rPr lang="en-US" dirty="0"/>
              <a:t>Disciples commanded him to stop</a:t>
            </a:r>
          </a:p>
          <a:p>
            <a:r>
              <a:rPr lang="en-US" dirty="0"/>
              <a:t>Tolerance</a:t>
            </a:r>
          </a:p>
          <a:p>
            <a:pPr lvl="1"/>
            <a:r>
              <a:rPr lang="en-US" dirty="0"/>
              <a:t>Stumbling blocks</a:t>
            </a:r>
          </a:p>
          <a:p>
            <a:r>
              <a:rPr lang="en-US" dirty="0"/>
              <a:t>Jesus’ admonition</a:t>
            </a:r>
          </a:p>
          <a:p>
            <a:pPr lvl="1"/>
            <a:r>
              <a:rPr lang="en-US" dirty="0"/>
              <a:t>“Salt of the earth”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787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>
                <a:solidFill>
                  <a:srgbClr val="D16349"/>
                </a:solidFill>
              </a:rPr>
              <a:t>A Lesson in Forgiveness</a:t>
            </a:r>
            <a:endParaRPr lang="en-US" sz="2200" b="1" i="1" dirty="0">
              <a:solidFill>
                <a:srgbClr val="D1634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Proper treatment of:</a:t>
            </a:r>
          </a:p>
          <a:p>
            <a:r>
              <a:rPr lang="en-US" dirty="0"/>
              <a:t>Brother who has wronged another </a:t>
            </a:r>
          </a:p>
          <a:p>
            <a:pPr lvl="1"/>
            <a:r>
              <a:rPr lang="en-US" dirty="0"/>
              <a:t>Injured party should go to offender</a:t>
            </a:r>
          </a:p>
          <a:p>
            <a:pPr lvl="1"/>
            <a:r>
              <a:rPr lang="en-US" dirty="0"/>
              <a:t>Confession of guilty party</a:t>
            </a:r>
          </a:p>
          <a:p>
            <a:r>
              <a:rPr lang="en-US" dirty="0"/>
              <a:t>Humble love = remedy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89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159874"/>
          </a:xfrm>
        </p:spPr>
        <p:txBody>
          <a:bodyPr/>
          <a:lstStyle/>
          <a:p>
            <a:r>
              <a:rPr lang="en-US" sz="3600" i="1" dirty="0"/>
              <a:t>The Parable of the Unmerciful Servant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6" y="1759442"/>
            <a:ext cx="7758830" cy="46514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Peter: how many times should someone forgive?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Willingness to forgive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Repeated offenses </a:t>
            </a:r>
          </a:p>
        </p:txBody>
      </p:sp>
    </p:spTree>
    <p:extLst>
      <p:ext uri="{BB962C8B-B14F-4D97-AF65-F5344CB8AC3E}">
        <p14:creationId xmlns:p14="http://schemas.microsoft.com/office/powerpoint/2010/main" val="3438438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i="1" dirty="0">
                <a:solidFill>
                  <a:schemeClr val="accent1"/>
                </a:solidFill>
              </a:rPr>
              <a:t>Three Would-Be Disciples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752" y="1524000"/>
            <a:ext cx="4972448" cy="4599432"/>
          </a:xfrm>
        </p:spPr>
        <p:txBody>
          <a:bodyPr/>
          <a:lstStyle/>
          <a:p>
            <a:r>
              <a:rPr lang="en-US" dirty="0"/>
              <a:t>Jesus’ public ministry – ending</a:t>
            </a:r>
          </a:p>
          <a:p>
            <a:r>
              <a:rPr lang="en-US" dirty="0"/>
              <a:t>3 men approached Jesus</a:t>
            </a:r>
          </a:p>
          <a:p>
            <a:pPr lvl="1"/>
            <a:r>
              <a:rPr lang="en-US" dirty="0"/>
              <a:t>Scribe: more committed to comfort</a:t>
            </a:r>
          </a:p>
          <a:p>
            <a:pPr lvl="1"/>
            <a:r>
              <a:rPr lang="en-US" dirty="0"/>
              <a:t>2nd and 3</a:t>
            </a:r>
            <a:r>
              <a:rPr lang="en-US" baseline="30000" dirty="0"/>
              <a:t>rd</a:t>
            </a:r>
            <a:r>
              <a:rPr lang="en-US" dirty="0"/>
              <a:t> men put family ahead of God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jesus-nazare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9969" y="1744143"/>
            <a:ext cx="3373236" cy="3950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2976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43900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The Ridicule of Jesus’ Half-Brothers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/>
              <a:t>Feast of Tabernacles</a:t>
            </a:r>
          </a:p>
          <a:p>
            <a:pPr lvl="1"/>
            <a:r>
              <a:rPr lang="en-US" dirty="0"/>
              <a:t>Holiest and greatest</a:t>
            </a:r>
          </a:p>
          <a:p>
            <a:pPr lvl="1"/>
            <a:r>
              <a:rPr lang="en-US" dirty="0"/>
              <a:t>2 million Jews</a:t>
            </a:r>
          </a:p>
          <a:p>
            <a:r>
              <a:rPr lang="en-US" dirty="0"/>
              <a:t>Jesus’ half brothers urged Him to manifest His Messianic powers</a:t>
            </a:r>
          </a:p>
          <a:p>
            <a:pPr lvl="1"/>
            <a:r>
              <a:rPr lang="en-US" dirty="0"/>
              <a:t>Ridiculed and insulted Jesus</a:t>
            </a:r>
          </a:p>
          <a:p>
            <a:r>
              <a:rPr lang="en-US" dirty="0"/>
              <a:t>“My time is not yet come” - Jesus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3570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996"/>
            <a:ext cx="8534400" cy="758952"/>
          </a:xfrm>
        </p:spPr>
        <p:txBody>
          <a:bodyPr>
            <a:noAutofit/>
          </a:bodyPr>
          <a:lstStyle/>
          <a:p>
            <a:r>
              <a:rPr lang="en-US" sz="2800" b="1" i="1" dirty="0">
                <a:solidFill>
                  <a:schemeClr val="accent1"/>
                </a:solidFill>
              </a:rPr>
              <a:t>Jesus Goes Privately with His Disciples to Jerusalem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His death near</a:t>
            </a:r>
          </a:p>
          <a:p>
            <a:r>
              <a:rPr lang="en-US" dirty="0"/>
              <a:t>Set towards Jerusalem</a:t>
            </a:r>
          </a:p>
          <a:p>
            <a:r>
              <a:rPr lang="en-US" dirty="0"/>
              <a:t>Jesus planned to pass through Samaria</a:t>
            </a:r>
          </a:p>
          <a:p>
            <a:pPr lvl="1"/>
            <a:r>
              <a:rPr lang="en-US" dirty="0"/>
              <a:t>Refused to let Him pass</a:t>
            </a:r>
          </a:p>
          <a:p>
            <a:pPr lvl="1"/>
            <a:r>
              <a:rPr lang="en-US" dirty="0"/>
              <a:t>James and John incensed – desired to rain fire on village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7801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0996"/>
            <a:ext cx="8534400" cy="758952"/>
          </a:xfrm>
        </p:spPr>
        <p:txBody>
          <a:bodyPr>
            <a:noAutofit/>
          </a:bodyPr>
          <a:lstStyle/>
          <a:p>
            <a:r>
              <a:rPr lang="en-US" sz="2800" b="1" i="1" dirty="0">
                <a:solidFill>
                  <a:schemeClr val="accent1"/>
                </a:solidFill>
              </a:rPr>
              <a:t>Jesus Goes Privately with His Disciples to Jerusalem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Jesus’ answer: </a:t>
            </a:r>
          </a:p>
          <a:p>
            <a:pPr lvl="1"/>
            <a:r>
              <a:rPr lang="en-US" dirty="0"/>
              <a:t>“Son of Man was come not to destroy men’s lives, but to save them.”</a:t>
            </a:r>
          </a:p>
          <a:p>
            <a:r>
              <a:rPr lang="en-US" dirty="0"/>
              <a:t>Save, not destroy!</a:t>
            </a:r>
          </a:p>
          <a:p>
            <a:pPr lvl="1"/>
            <a:endParaRPr lang="en-US" dirty="0"/>
          </a:p>
        </p:txBody>
      </p:sp>
      <p:pic>
        <p:nvPicPr>
          <p:cNvPr id="5" name="Picture 4" descr="jerusalem-at-the-time-of-jesu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262" y="2562097"/>
            <a:ext cx="3901747" cy="341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071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i="1" dirty="0"/>
              <a:t>Jesus Foretells His Death and Resurrection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New phase of Jesus’ ministry</a:t>
            </a:r>
          </a:p>
          <a:p>
            <a:pPr lvl="1"/>
            <a:r>
              <a:rPr lang="en-US" dirty="0"/>
              <a:t>Acknowledged His Messiah-ship to disciples </a:t>
            </a:r>
          </a:p>
          <a:p>
            <a:r>
              <a:rPr lang="en-US" dirty="0"/>
              <a:t>Plain statements:</a:t>
            </a:r>
          </a:p>
          <a:p>
            <a:pPr lvl="1"/>
            <a:r>
              <a:rPr lang="en-US" dirty="0"/>
              <a:t>Suffering</a:t>
            </a:r>
          </a:p>
          <a:p>
            <a:pPr lvl="1"/>
            <a:r>
              <a:rPr lang="en-US" dirty="0"/>
              <a:t>Death</a:t>
            </a:r>
          </a:p>
          <a:p>
            <a:pPr lvl="1"/>
            <a:r>
              <a:rPr lang="en-US" dirty="0"/>
              <a:t>Resurrection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9jesus and his discipl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5363" y="2746999"/>
            <a:ext cx="4469399" cy="3352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60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i="1" dirty="0"/>
              <a:t>Jesus Foretells His Death and Resurrection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4400" cy="4572000"/>
          </a:xfrm>
        </p:spPr>
        <p:txBody>
          <a:bodyPr/>
          <a:lstStyle/>
          <a:p>
            <a:r>
              <a:rPr lang="en-US" dirty="0"/>
              <a:t>Jesus’ future</a:t>
            </a:r>
          </a:p>
          <a:p>
            <a:pPr lvl="1"/>
            <a:r>
              <a:rPr lang="en-US" dirty="0"/>
              <a:t>Must head for Jerusalem</a:t>
            </a:r>
          </a:p>
          <a:p>
            <a:pPr lvl="1"/>
            <a:r>
              <a:rPr lang="en-US" dirty="0"/>
              <a:t>Must suffer</a:t>
            </a:r>
          </a:p>
          <a:p>
            <a:pPr lvl="2"/>
            <a:r>
              <a:rPr lang="en-US" dirty="0"/>
              <a:t>Killed</a:t>
            </a:r>
          </a:p>
          <a:p>
            <a:pPr lvl="2"/>
            <a:r>
              <a:rPr lang="en-US" dirty="0"/>
              <a:t>Resurrected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1563999_f52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7217" y="2568960"/>
            <a:ext cx="4706783" cy="3530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38769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16" y="599568"/>
            <a:ext cx="7758831" cy="1219200"/>
          </a:xfrm>
        </p:spPr>
        <p:txBody>
          <a:bodyPr/>
          <a:lstStyle/>
          <a:p>
            <a:r>
              <a:rPr lang="en-US" sz="3600" i="1" dirty="0"/>
              <a:t>The Cost of Discipleship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  <a:endParaRPr kumimoji="0"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213017" y="1514650"/>
            <a:ext cx="7758830" cy="47471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dirty="0"/>
              <a:t>Fundamental law of discipleship</a:t>
            </a:r>
          </a:p>
          <a:p>
            <a:pPr marL="1005840" lvl="1" indent="-457200">
              <a:buFont typeface="Arial"/>
              <a:buChar char="•"/>
            </a:pPr>
            <a:r>
              <a:rPr lang="en-US" dirty="0"/>
              <a:t>Cross-bearing</a:t>
            </a:r>
          </a:p>
          <a:p>
            <a:r>
              <a:rPr lang="en-US" b="1" dirty="0"/>
              <a:t>3 Reasons why men should commit their lives to Him: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Safety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Eternal riches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Jesus will return to judge the world</a:t>
            </a:r>
          </a:p>
          <a:p>
            <a:pPr marL="1005840" lvl="1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61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1595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accent1"/>
                </a:solidFill>
              </a:rPr>
              <a:t>The Coming of the Son of Man in This Generation</a:t>
            </a:r>
            <a:endParaRPr lang="en-US" sz="20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20770" y="1524000"/>
            <a:ext cx="4215381" cy="4599432"/>
          </a:xfrm>
        </p:spPr>
        <p:txBody>
          <a:bodyPr/>
          <a:lstStyle/>
          <a:p>
            <a:r>
              <a:rPr lang="en-US" dirty="0"/>
              <a:t>Majesty of His sacrifice</a:t>
            </a:r>
          </a:p>
          <a:p>
            <a:r>
              <a:rPr lang="en-US" dirty="0"/>
              <a:t>Resurrection would demonstrate:</a:t>
            </a:r>
          </a:p>
          <a:p>
            <a:pPr lvl="1"/>
            <a:r>
              <a:rPr lang="en-US" dirty="0"/>
              <a:t>Power of the Kingdom over the grave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silhouette-of-jesu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030" y="1539299"/>
            <a:ext cx="3904623" cy="45317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72954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/>
              <a:t>The Transfiguration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64379" cy="4572000"/>
          </a:xfrm>
        </p:spPr>
        <p:txBody>
          <a:bodyPr/>
          <a:lstStyle/>
          <a:p>
            <a:r>
              <a:rPr lang="en-US" dirty="0"/>
              <a:t>Prediction of Jesus’ resurrection</a:t>
            </a:r>
          </a:p>
          <a:p>
            <a:r>
              <a:rPr lang="en-US" dirty="0"/>
              <a:t>Mount Hermon</a:t>
            </a:r>
          </a:p>
          <a:p>
            <a:pPr lvl="1"/>
            <a:r>
              <a:rPr lang="en-US" dirty="0"/>
              <a:t>Jesus took Peter, James and John</a:t>
            </a:r>
          </a:p>
          <a:p>
            <a:pPr lvl="1"/>
            <a:r>
              <a:rPr lang="en-US" dirty="0"/>
              <a:t>Weary, they fell asleep</a:t>
            </a:r>
          </a:p>
          <a:p>
            <a:r>
              <a:rPr lang="en-US" dirty="0"/>
              <a:t>Jesus prayed</a:t>
            </a:r>
          </a:p>
          <a:p>
            <a:pPr lvl="1"/>
            <a:r>
              <a:rPr lang="en-US" dirty="0"/>
              <a:t>Transfigured</a:t>
            </a:r>
          </a:p>
          <a:p>
            <a:pPr lvl="1"/>
            <a:r>
              <a:rPr lang="en-US" dirty="0"/>
              <a:t>Moses and Elijah</a:t>
            </a:r>
          </a:p>
        </p:txBody>
      </p:sp>
      <p:pic>
        <p:nvPicPr>
          <p:cNvPr id="5" name="Picture 4" descr="transfigura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1754" y="2907302"/>
            <a:ext cx="4534131" cy="333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99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98001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i="1" dirty="0"/>
              <a:t>The Transfiguration</a:t>
            </a:r>
            <a:endParaRPr lang="en-US" sz="2400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1" y="1527048"/>
            <a:ext cx="8664379" cy="4572000"/>
          </a:xfrm>
        </p:spPr>
        <p:txBody>
          <a:bodyPr/>
          <a:lstStyle/>
          <a:p>
            <a:r>
              <a:rPr lang="en-US" dirty="0"/>
              <a:t>Moses and Elijah represented:</a:t>
            </a:r>
          </a:p>
          <a:p>
            <a:pPr lvl="1"/>
            <a:r>
              <a:rPr lang="en-US" dirty="0"/>
              <a:t>Old economy</a:t>
            </a:r>
          </a:p>
          <a:p>
            <a:r>
              <a:rPr lang="en-US" dirty="0"/>
              <a:t>New exodus</a:t>
            </a:r>
          </a:p>
          <a:p>
            <a:r>
              <a:rPr lang="en-US" dirty="0"/>
              <a:t>Disciples awed</a:t>
            </a:r>
          </a:p>
          <a:p>
            <a:pPr lvl="1"/>
            <a:r>
              <a:rPr lang="en-US" dirty="0"/>
              <a:t>Peter – “Allow us to make three tabernacles”</a:t>
            </a:r>
          </a:p>
          <a:p>
            <a:pPr lvl="1"/>
            <a:r>
              <a:rPr lang="en-US" dirty="0"/>
              <a:t>Voice from heaven – “My beloved Son” (Matthew 17:5)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811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228599"/>
            <a:ext cx="8531353" cy="888263"/>
          </a:xfrm>
        </p:spPr>
        <p:txBody>
          <a:bodyPr>
            <a:normAutofit fontScale="90000"/>
          </a:bodyPr>
          <a:lstStyle/>
          <a:p>
            <a:r>
              <a:rPr lang="en-US" sz="4000" b="1" i="1" dirty="0">
                <a:solidFill>
                  <a:schemeClr val="accent1"/>
                </a:solidFill>
              </a:rPr>
              <a:t>The Healing of the Demoniac Boy</a:t>
            </a:r>
            <a:endParaRPr lang="en-US" sz="2700" b="1" i="1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Jesus’ and 3 disciples’ absence:</a:t>
            </a:r>
          </a:p>
          <a:p>
            <a:pPr lvl="1"/>
            <a:r>
              <a:rPr lang="en-US" dirty="0"/>
              <a:t>Man brought demon possessed son</a:t>
            </a:r>
          </a:p>
          <a:p>
            <a:pPr lvl="1"/>
            <a:r>
              <a:rPr lang="en-US" dirty="0"/>
              <a:t>The nine apostles failed to cast demon out</a:t>
            </a:r>
          </a:p>
          <a:p>
            <a:r>
              <a:rPr lang="en-US" dirty="0"/>
              <a:t>At Jesus’ return:</a:t>
            </a:r>
          </a:p>
          <a:p>
            <a:pPr lvl="1"/>
            <a:r>
              <a:rPr lang="en-US" dirty="0"/>
              <a:t>Man: “Lord if you can…”</a:t>
            </a:r>
          </a:p>
          <a:p>
            <a:r>
              <a:rPr lang="en-US" dirty="0"/>
              <a:t>“Prayer and fasting…”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524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43007"/>
            <a:ext cx="8534400" cy="758952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D16349"/>
                </a:solidFill>
              </a:rPr>
              <a:t>Jesus Again Foretells His Death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Life of Christ: The Galilean Ministry Part II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349620" cy="4572000"/>
          </a:xfrm>
        </p:spPr>
        <p:txBody>
          <a:bodyPr>
            <a:normAutofit/>
          </a:bodyPr>
          <a:lstStyle/>
          <a:p>
            <a:r>
              <a:rPr lang="en-US" dirty="0"/>
              <a:t>Jesus mentioned:</a:t>
            </a:r>
          </a:p>
          <a:p>
            <a:pPr lvl="1"/>
            <a:r>
              <a:rPr lang="en-US" dirty="0"/>
              <a:t>Death</a:t>
            </a:r>
          </a:p>
          <a:p>
            <a:pPr lvl="1"/>
            <a:r>
              <a:rPr lang="en-US" dirty="0"/>
              <a:t>Burial</a:t>
            </a:r>
          </a:p>
          <a:p>
            <a:pPr lvl="1"/>
            <a:r>
              <a:rPr lang="en-US" dirty="0"/>
              <a:t>Resurrection</a:t>
            </a:r>
          </a:p>
          <a:p>
            <a:r>
              <a:rPr lang="en-US" dirty="0"/>
              <a:t>Disciples confused about OT Messianic prophecies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som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0608" y="1527048"/>
            <a:ext cx="2953008" cy="47107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320288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4872</TotalTime>
  <Words>678</Words>
  <Application>Microsoft Macintosh PowerPoint</Application>
  <PresentationFormat>On-screen Show (4:3)</PresentationFormat>
  <Paragraphs>154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Georgia</vt:lpstr>
      <vt:lpstr>Wingdings</vt:lpstr>
      <vt:lpstr>Wingdings 2</vt:lpstr>
      <vt:lpstr>Civic</vt:lpstr>
      <vt:lpstr>Global University of Theological Studies {Life of Christ} </vt:lpstr>
      <vt:lpstr>Jesus Foretells His Death and Resurrection</vt:lpstr>
      <vt:lpstr>Jesus Foretells His Death and Resurrection</vt:lpstr>
      <vt:lpstr>The Cost of Discipleship</vt:lpstr>
      <vt:lpstr>The Coming of the Son of Man in This Generation</vt:lpstr>
      <vt:lpstr>The Transfiguration</vt:lpstr>
      <vt:lpstr>The Transfiguration</vt:lpstr>
      <vt:lpstr>The Healing of the Demoniac Boy</vt:lpstr>
      <vt:lpstr>Jesus Again Foretells His Death</vt:lpstr>
      <vt:lpstr>Payment of Temple Tax</vt:lpstr>
      <vt:lpstr>Instruction to Disciples</vt:lpstr>
      <vt:lpstr>A Lesson in Tolerance</vt:lpstr>
      <vt:lpstr>A Lesson in Forgiveness</vt:lpstr>
      <vt:lpstr>The Parable of the Unmerciful Servant </vt:lpstr>
      <vt:lpstr>Three Would-Be Disciples</vt:lpstr>
      <vt:lpstr>The Ridicule of Jesus’ Half-Brothers</vt:lpstr>
      <vt:lpstr>Jesus Goes Privately with His Disciples to Jerusalem</vt:lpstr>
      <vt:lpstr>Jesus Goes Privately with His Disciples to Jerusalem</vt:lpstr>
    </vt:vector>
  </TitlesOfParts>
  <Manager/>
  <Company> </Company>
  <LinksUpToDate>false</LinksUpToDate>
  <SharedDoc>false</SharedDoc>
  <HyperlinkBase/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Kaylin Shirley</dc:creator>
  <cp:keywords/>
  <dc:description/>
  <cp:lastModifiedBy>Angie Clark</cp:lastModifiedBy>
  <cp:revision>145</cp:revision>
  <dcterms:created xsi:type="dcterms:W3CDTF">2011-08-23T00:03:16Z</dcterms:created>
  <dcterms:modified xsi:type="dcterms:W3CDTF">2018-02-09T20:36:59Z</dcterms:modified>
  <cp:category/>
</cp:coreProperties>
</file>