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9" r:id="rId3"/>
    <p:sldId id="261" r:id="rId4"/>
    <p:sldId id="295" r:id="rId5"/>
    <p:sldId id="279" r:id="rId6"/>
    <p:sldId id="414" r:id="rId7"/>
    <p:sldId id="330" r:id="rId8"/>
    <p:sldId id="334" r:id="rId9"/>
    <p:sldId id="405" r:id="rId10"/>
    <p:sldId id="410" r:id="rId11"/>
    <p:sldId id="415" r:id="rId12"/>
    <p:sldId id="416" r:id="rId13"/>
    <p:sldId id="417" r:id="rId14"/>
    <p:sldId id="412" r:id="rId15"/>
    <p:sldId id="418" r:id="rId16"/>
    <p:sldId id="413" r:id="rId17"/>
    <p:sldId id="419" r:id="rId18"/>
    <p:sldId id="420" r:id="rId19"/>
    <p:sldId id="42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Trial and Passion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12. The trial and Passion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The Roman Trial</a:t>
            </a:r>
            <a:br>
              <a:rPr lang="en-US" sz="3200" b="1" i="1" dirty="0">
                <a:solidFill>
                  <a:schemeClr val="accent1"/>
                </a:solidFill>
              </a:rPr>
            </a:br>
            <a:r>
              <a:rPr lang="en-US" sz="3200" b="1" i="1" dirty="0">
                <a:solidFill>
                  <a:schemeClr val="accent1"/>
                </a:solidFill>
              </a:rPr>
              <a:t>The First Time Before Pilate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Jews brought Jesus to Pilate</a:t>
            </a:r>
          </a:p>
          <a:p>
            <a:pPr lvl="1"/>
            <a:r>
              <a:rPr lang="en-US" dirty="0"/>
              <a:t>Legal Roman authority</a:t>
            </a:r>
          </a:p>
          <a:p>
            <a:r>
              <a:rPr lang="en-US" dirty="0"/>
              <a:t>Their accusations: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Sedition against Rome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Forbidding paying tribute to Caesar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Claiming to be Messiah, a king.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87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The Roman Trial</a:t>
            </a:r>
            <a:br>
              <a:rPr lang="en-US" sz="3200" b="1" i="1" dirty="0">
                <a:solidFill>
                  <a:schemeClr val="accent1"/>
                </a:solidFill>
              </a:rPr>
            </a:br>
            <a:r>
              <a:rPr lang="en-US" sz="3200" b="1" i="1" dirty="0">
                <a:solidFill>
                  <a:schemeClr val="accent1"/>
                </a:solidFill>
              </a:rPr>
              <a:t>The First Time Before Pilate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Pilate examined Jesus</a:t>
            </a:r>
          </a:p>
          <a:p>
            <a:pPr lvl="1"/>
            <a:r>
              <a:rPr lang="en-US" dirty="0"/>
              <a:t>Found no fault</a:t>
            </a:r>
          </a:p>
          <a:p>
            <a:pPr lvl="1"/>
            <a:r>
              <a:rPr lang="en-US" dirty="0"/>
              <a:t>Sent Him to Herod</a:t>
            </a:r>
          </a:p>
          <a:p>
            <a:r>
              <a:rPr lang="en-US" dirty="0"/>
              <a:t>Herod</a:t>
            </a:r>
          </a:p>
          <a:p>
            <a:pPr lvl="1"/>
            <a:r>
              <a:rPr lang="en-US" dirty="0"/>
              <a:t>Sent Jesus back to Pilate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886" y="1773062"/>
            <a:ext cx="3476350" cy="418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02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704671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The Roman Trial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Pilate offered release of prisoner</a:t>
            </a:r>
          </a:p>
          <a:p>
            <a:pPr lvl="1"/>
            <a:r>
              <a:rPr lang="en-US" dirty="0"/>
              <a:t>Jesus or </a:t>
            </a:r>
            <a:r>
              <a:rPr lang="en-US" dirty="0" err="1"/>
              <a:t>Barrabas</a:t>
            </a:r>
            <a:endParaRPr lang="en-US" dirty="0"/>
          </a:p>
          <a:p>
            <a:pPr lvl="1"/>
            <a:r>
              <a:rPr lang="en-US" dirty="0"/>
              <a:t>Mass chose </a:t>
            </a:r>
            <a:r>
              <a:rPr lang="en-US" dirty="0" err="1"/>
              <a:t>Barrabas</a:t>
            </a:r>
            <a:endParaRPr lang="en-US" dirty="0"/>
          </a:p>
          <a:p>
            <a:r>
              <a:rPr lang="en-US" dirty="0"/>
              <a:t>Pilate had Jesus scourged</a:t>
            </a:r>
          </a:p>
          <a:p>
            <a:pPr lvl="1"/>
            <a:r>
              <a:rPr lang="en-US" dirty="0"/>
              <a:t>Cat-o’-nine-tails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39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704671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The Roman Trial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“Crucify Him!!”</a:t>
            </a:r>
          </a:p>
          <a:p>
            <a:pPr lvl="1"/>
            <a:r>
              <a:rPr lang="en-US" dirty="0"/>
              <a:t>Pilate washed his hands of it</a:t>
            </a:r>
          </a:p>
          <a:p>
            <a:pPr lvl="1"/>
            <a:r>
              <a:rPr lang="en-US" dirty="0"/>
              <a:t>Released </a:t>
            </a:r>
            <a:r>
              <a:rPr lang="en-US" dirty="0" err="1"/>
              <a:t>Barrabas</a:t>
            </a:r>
            <a:r>
              <a:rPr lang="en-US" dirty="0"/>
              <a:t>, gave Jesus to Jews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ilate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054" y="2824084"/>
            <a:ext cx="3136819" cy="329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80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The Crucifixion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On the Way to the Cross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Forced Jesus to bear His own cross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Road led to </a:t>
            </a:r>
            <a:r>
              <a:rPr lang="en-US" dirty="0" err="1"/>
              <a:t>Golgatha</a:t>
            </a:r>
            <a:r>
              <a:rPr lang="en-US" dirty="0"/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Simon of Cyrene bore the cross for Him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The Crucifixion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869419" y="1285159"/>
            <a:ext cx="4102428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Women wailed; lamented His future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“Daughters of Jerusalem, weep not for me, but weep for yourselves…”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8th-Station-pic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3016" y="1285159"/>
            <a:ext cx="3656403" cy="497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2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First Three Hours on the Cross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9am to noon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Sayings of Jesus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Soldiers gambling for garments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Inscription nailed to cross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Scoffing of multitude and </a:t>
            </a:r>
            <a:r>
              <a:rPr lang="en-US" dirty="0" err="1"/>
              <a:t>Sanhedrists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Derision of soldiers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Repentance of penitent thief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19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335692"/>
            <a:ext cx="8531353" cy="704671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The Three Hours of Darkness: </a:t>
            </a:r>
            <a:br>
              <a:rPr lang="en-US" sz="2800" b="1" i="1" dirty="0">
                <a:solidFill>
                  <a:schemeClr val="accent1"/>
                </a:solidFill>
              </a:rPr>
            </a:br>
            <a:r>
              <a:rPr lang="en-US" sz="2800" b="1" i="1" dirty="0">
                <a:solidFill>
                  <a:schemeClr val="accent1"/>
                </a:solidFill>
              </a:rPr>
              <a:t>Noon to 3:00 PM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Supernatural darkness</a:t>
            </a:r>
          </a:p>
          <a:p>
            <a:r>
              <a:rPr lang="en-US" dirty="0"/>
              <a:t>Jesus felt forsaken</a:t>
            </a:r>
          </a:p>
          <a:p>
            <a:r>
              <a:rPr lang="en-US" dirty="0"/>
              <a:t>Jesus was thirsty</a:t>
            </a:r>
          </a:p>
          <a:p>
            <a:r>
              <a:rPr lang="en-US"/>
              <a:t>“It </a:t>
            </a:r>
            <a:r>
              <a:rPr lang="en-US" dirty="0"/>
              <a:t>is finished”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on_cross_crucifixion-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054" y="1897137"/>
            <a:ext cx="4204945" cy="3679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9403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1129274"/>
          </a:xfrm>
        </p:spPr>
        <p:txBody>
          <a:bodyPr/>
          <a:lstStyle/>
          <a:p>
            <a:r>
              <a:rPr lang="en-US" sz="3600" i="1" dirty="0"/>
              <a:t>Phenomena that Accompanied the Death of Christ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943035"/>
            <a:ext cx="7758831" cy="43187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Veil of temple tore top to bottom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Supernatural earthquake</a:t>
            </a:r>
          </a:p>
          <a:p>
            <a:pPr marL="514350" indent="-514350">
              <a:buFont typeface="Arial"/>
              <a:buChar char="•"/>
            </a:pPr>
            <a:r>
              <a:rPr lang="en-US" dirty="0"/>
              <a:t>Centurion declared: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“Truly this man was the Son of God!”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48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Message and Meaning of the Cross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Revealed:</a:t>
            </a:r>
          </a:p>
          <a:p>
            <a:pPr lvl="1"/>
            <a:r>
              <a:rPr lang="en-US" dirty="0"/>
              <a:t>Blackness of sin and Satan’s character</a:t>
            </a:r>
          </a:p>
          <a:p>
            <a:pPr lvl="1"/>
            <a:r>
              <a:rPr lang="en-US" dirty="0"/>
              <a:t>God’s holiness and righteousness</a:t>
            </a:r>
          </a:p>
          <a:p>
            <a:pPr lvl="1"/>
            <a:r>
              <a:rPr lang="en-US" dirty="0"/>
              <a:t>God’s redemptive love</a:t>
            </a:r>
          </a:p>
          <a:p>
            <a:r>
              <a:rPr lang="en-US" dirty="0"/>
              <a:t>Redemption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319600587_d809a16d6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592" y="2958638"/>
            <a:ext cx="4715330" cy="3140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848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Agony in the Garden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4820889" cy="4464335"/>
          </a:xfrm>
        </p:spPr>
        <p:txBody>
          <a:bodyPr/>
          <a:lstStyle/>
          <a:p>
            <a:r>
              <a:rPr lang="en-US" dirty="0"/>
              <a:t>Garden of Gethsemane</a:t>
            </a:r>
          </a:p>
          <a:p>
            <a:pPr lvl="1"/>
            <a:r>
              <a:rPr lang="en-US" dirty="0"/>
              <a:t>8 disciples left at entrance</a:t>
            </a:r>
          </a:p>
          <a:p>
            <a:r>
              <a:rPr lang="en-US" dirty="0"/>
              <a:t>Took Peter, James and John further</a:t>
            </a:r>
          </a:p>
          <a:p>
            <a:pPr lvl="1"/>
            <a:r>
              <a:rPr lang="en-US" dirty="0"/>
              <a:t>Asked them to pray with Him</a:t>
            </a:r>
          </a:p>
          <a:p>
            <a:pPr lvl="1"/>
            <a:r>
              <a:rPr lang="en-US" dirty="0"/>
              <a:t>Returned, found them asleep 3 times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gethsema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1453452"/>
            <a:ext cx="3582281" cy="4776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762087"/>
          </a:xfrm>
        </p:spPr>
        <p:txBody>
          <a:bodyPr/>
          <a:lstStyle/>
          <a:p>
            <a:r>
              <a:rPr lang="en-US" sz="3600" i="1" dirty="0"/>
              <a:t>The Betrayal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29184"/>
            <a:ext cx="7758830" cy="5081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Judas led group to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Temple police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 err="1"/>
              <a:t>Sanhedrists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Judas kissed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Sign of betrayal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Peter cut off </a:t>
            </a:r>
            <a:r>
              <a:rPr lang="en-US" dirty="0" err="1"/>
              <a:t>Malchus</a:t>
            </a:r>
            <a:r>
              <a:rPr lang="en-US" dirty="0"/>
              <a:t>’ ear</a:t>
            </a:r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9801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Jewish Trial</a:t>
            </a:r>
            <a:br>
              <a:rPr lang="en-US" sz="3000" b="1" i="1" dirty="0">
                <a:solidFill>
                  <a:schemeClr val="accent1"/>
                </a:solidFill>
              </a:rPr>
            </a:br>
            <a:r>
              <a:rPr lang="en-US" sz="2400" b="1" i="1" dirty="0">
                <a:solidFill>
                  <a:schemeClr val="accent1"/>
                </a:solidFill>
              </a:rPr>
              <a:t>{The Preliminary Examination}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/>
              <a:t>Soldiers seized Jesus</a:t>
            </a:r>
          </a:p>
          <a:p>
            <a:pPr lvl="1"/>
            <a:r>
              <a:rPr lang="en-US" dirty="0"/>
              <a:t>Took Him before </a:t>
            </a:r>
            <a:r>
              <a:rPr lang="en-US" dirty="0" err="1"/>
              <a:t>Annas</a:t>
            </a:r>
            <a:endParaRPr lang="en-US" dirty="0"/>
          </a:p>
          <a:p>
            <a:r>
              <a:rPr lang="en-US" dirty="0"/>
              <a:t>Mock trial – illegal</a:t>
            </a:r>
          </a:p>
          <a:p>
            <a:r>
              <a:rPr lang="en-US" dirty="0"/>
              <a:t>Questioned Jesus on:</a:t>
            </a:r>
          </a:p>
          <a:p>
            <a:pPr lvl="1"/>
            <a:r>
              <a:rPr lang="en-US" dirty="0"/>
              <a:t>His disciples</a:t>
            </a:r>
          </a:p>
          <a:p>
            <a:pPr lvl="1"/>
            <a:r>
              <a:rPr lang="en-US" dirty="0"/>
              <a:t>Doctrines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e471485ddd97de11bb0386a0dc4f97c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602" y="1652345"/>
            <a:ext cx="3098512" cy="4333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First Trial before Caiaphas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/>
              <a:t>High priest’s house</a:t>
            </a:r>
          </a:p>
          <a:p>
            <a:r>
              <a:rPr lang="en-US" dirty="0"/>
              <a:t>Illegal trial:</a:t>
            </a:r>
          </a:p>
          <a:p>
            <a:pPr lvl="1"/>
            <a:r>
              <a:rPr lang="en-US" dirty="0"/>
              <a:t>Time and place</a:t>
            </a:r>
          </a:p>
          <a:p>
            <a:pPr lvl="1"/>
            <a:r>
              <a:rPr lang="en-US" dirty="0"/>
              <a:t>Haste</a:t>
            </a:r>
          </a:p>
          <a:p>
            <a:pPr lvl="1"/>
            <a:r>
              <a:rPr lang="en-US" dirty="0"/>
              <a:t>Seeking and bribing witnesses, etc.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jesus-tri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942" y="3841839"/>
            <a:ext cx="4317307" cy="2400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/>
              <a:t>The First Trial before Caiaphas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/>
              <a:t>Forced the Accused to give witness against Himself</a:t>
            </a:r>
          </a:p>
          <a:p>
            <a:pPr lvl="1"/>
            <a:r>
              <a:rPr lang="en-US" dirty="0"/>
              <a:t>Jesus chose to answer, He is the Messiah (Matthew 26:64)</a:t>
            </a:r>
          </a:p>
          <a:p>
            <a:r>
              <a:rPr lang="en-US" dirty="0"/>
              <a:t>the people answered: worthy of death!</a:t>
            </a:r>
          </a:p>
          <a:p>
            <a:pPr lvl="1"/>
            <a:r>
              <a:rPr lang="en-US" dirty="0"/>
              <a:t>Jesus beaten and abused</a:t>
            </a:r>
          </a:p>
        </p:txBody>
      </p:sp>
      <p:pic>
        <p:nvPicPr>
          <p:cNvPr id="5" name="Picture 4" descr="the-angry-crowd-from-the-passion-of-the-chri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278" y="3421997"/>
            <a:ext cx="4000280" cy="282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40905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Peter’s Three Denials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Peter would deny Him 3 times before the cock crowed</a:t>
            </a:r>
          </a:p>
          <a:p>
            <a:pPr lvl="1"/>
            <a:r>
              <a:rPr lang="en-US" dirty="0"/>
              <a:t>To a maid</a:t>
            </a:r>
          </a:p>
          <a:p>
            <a:pPr lvl="1"/>
            <a:r>
              <a:rPr lang="en-US" dirty="0"/>
              <a:t>Servants and officers</a:t>
            </a:r>
          </a:p>
          <a:p>
            <a:pPr lvl="1"/>
            <a:r>
              <a:rPr lang="en-US" dirty="0"/>
              <a:t>Servant </a:t>
            </a:r>
            <a:r>
              <a:rPr lang="en-US"/>
              <a:t>of the High </a:t>
            </a:r>
            <a:r>
              <a:rPr lang="en-US" dirty="0"/>
              <a:t>Priest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e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178" y="2172529"/>
            <a:ext cx="4501974" cy="3706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Formal condemnation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Meeting at dawn</a:t>
            </a:r>
          </a:p>
          <a:p>
            <a:pPr lvl="1"/>
            <a:r>
              <a:rPr lang="en-US" dirty="0"/>
              <a:t>Members of Sanhedrin and chief priests</a:t>
            </a:r>
          </a:p>
          <a:p>
            <a:r>
              <a:rPr lang="en-US" dirty="0"/>
              <a:t>Purpose: putting Jesus to death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anhedrin-739700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397" y="3026254"/>
            <a:ext cx="4246324" cy="3072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Remorse and Suicide of Judas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Trial and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/>
              <a:t>Judas saw Jesus was condemned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Regret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Returned to chief priests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Gave their money back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Priests purchased plot for burial of strangers</a:t>
            </a:r>
          </a:p>
          <a:p>
            <a:pPr marL="514350" indent="-514350">
              <a:buFont typeface="Arial"/>
              <a:buChar char="•"/>
            </a:pPr>
            <a:r>
              <a:rPr lang="en-US" dirty="0"/>
              <a:t>Judas hanged himself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7235</TotalTime>
  <Words>612</Words>
  <Application>Microsoft Macintosh PowerPoint</Application>
  <PresentationFormat>On-screen Show (4:3)</PresentationFormat>
  <Paragraphs>165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Agony in the Garden</vt:lpstr>
      <vt:lpstr>The Betrayal</vt:lpstr>
      <vt:lpstr>The Jewish Trial {The Preliminary Examination}</vt:lpstr>
      <vt:lpstr>The First Trial before Caiaphas</vt:lpstr>
      <vt:lpstr>The First Trial before Caiaphas</vt:lpstr>
      <vt:lpstr>Peter’s Three Denials</vt:lpstr>
      <vt:lpstr>The Formal condemnation</vt:lpstr>
      <vt:lpstr>Remorse and Suicide of Judas</vt:lpstr>
      <vt:lpstr>The Roman Trial The First Time Before Pilate</vt:lpstr>
      <vt:lpstr>The Roman Trial The First Time Before Pilate</vt:lpstr>
      <vt:lpstr>The Roman Trial</vt:lpstr>
      <vt:lpstr>The Roman Trial</vt:lpstr>
      <vt:lpstr>The Crucifixion</vt:lpstr>
      <vt:lpstr>The Crucifixion</vt:lpstr>
      <vt:lpstr>First Three Hours on the Cross</vt:lpstr>
      <vt:lpstr>The Three Hours of Darkness:  Noon to 3:00 PM</vt:lpstr>
      <vt:lpstr>Phenomena that Accompanied the Death of Christ</vt:lpstr>
      <vt:lpstr>Message and Meaning of the Cross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209</cp:revision>
  <dcterms:created xsi:type="dcterms:W3CDTF">2011-08-23T00:03:16Z</dcterms:created>
  <dcterms:modified xsi:type="dcterms:W3CDTF">2018-02-09T20:39:45Z</dcterms:modified>
  <cp:category/>
</cp:coreProperties>
</file>