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9" r:id="rId3"/>
    <p:sldId id="397" r:id="rId4"/>
    <p:sldId id="261" r:id="rId5"/>
    <p:sldId id="295" r:id="rId6"/>
    <p:sldId id="279" r:id="rId7"/>
    <p:sldId id="330" r:id="rId8"/>
    <p:sldId id="334" r:id="rId9"/>
    <p:sldId id="382" r:id="rId10"/>
    <p:sldId id="398" r:id="rId11"/>
    <p:sldId id="399" r:id="rId12"/>
    <p:sldId id="400" r:id="rId13"/>
    <p:sldId id="401" r:id="rId14"/>
    <p:sldId id="402" r:id="rId15"/>
    <p:sldId id="403" r:id="rId16"/>
    <p:sldId id="404" r:id="rId17"/>
    <p:sldId id="405" r:id="rId18"/>
    <p:sldId id="40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/>
    <p:restoredTop sz="94682"/>
  </p:normalViewPr>
  <p:slideViewPr>
    <p:cSldViewPr snapToGrid="0" snapToObjects="1">
      <p:cViewPr varScale="1">
        <p:scale>
          <a:sx n="127" d="100"/>
          <a:sy n="127" d="100"/>
        </p:scale>
        <p:origin x="129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/>
              <a:t>Life of Christ: The Later Perean Ministry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/>
              <a:t>Life of Christ: The Later Perean Ministry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>
                <a:solidFill>
                  <a:srgbClr val="FFFFFF"/>
                </a:solidFill>
              </a:rPr>
              <a:t>Life of Christ: The Later Perean Ministry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10. The last public ministry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/>
              <a:t>Life of Christ: The Later Perean Ministry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Global University of Theological Studies</a:t>
            </a:r>
            <a:br>
              <a:rPr lang="en-US" dirty="0"/>
            </a:br>
            <a:r>
              <a:rPr lang="en-US" b="1" dirty="0"/>
              <a:t>{</a:t>
            </a:r>
            <a:r>
              <a:rPr lang="en-US" b="1" i="1" dirty="0"/>
              <a:t>Life of Christ}</a:t>
            </a:r>
            <a:br>
              <a:rPr lang="en-US" b="1" i="1" dirty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Christ’s Authority Challenged and Defended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The Parable of the Two Sons</a:t>
            </a:r>
          </a:p>
          <a:p>
            <a:r>
              <a:rPr lang="en-US" dirty="0"/>
              <a:t>True son-ship must be tested by obedience: </a:t>
            </a:r>
          </a:p>
          <a:p>
            <a:pPr lvl="1"/>
            <a:r>
              <a:rPr lang="en-US" dirty="0"/>
              <a:t>Only the obedient are sons</a:t>
            </a:r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the-parable-of-the-two-son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3882" y="2960836"/>
            <a:ext cx="4465055" cy="314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653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Christ’s Authority Challenged and Defended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The Parable of the Wicked Husbandman</a:t>
            </a:r>
          </a:p>
          <a:p>
            <a:r>
              <a:rPr lang="en-US" dirty="0"/>
              <a:t>Revealed rejection of:</a:t>
            </a:r>
          </a:p>
          <a:p>
            <a:pPr lvl="1"/>
            <a:r>
              <a:rPr lang="en-US" dirty="0"/>
              <a:t>His person</a:t>
            </a:r>
          </a:p>
          <a:p>
            <a:pPr lvl="1"/>
            <a:r>
              <a:rPr lang="en-US" dirty="0"/>
              <a:t>His ministry</a:t>
            </a:r>
          </a:p>
          <a:p>
            <a:r>
              <a:rPr lang="en-US" dirty="0"/>
              <a:t>Dire consequences</a:t>
            </a:r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483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Christ’s Authority Challenged and Defended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The Parable of the Marriage Feast</a:t>
            </a:r>
          </a:p>
          <a:p>
            <a:r>
              <a:rPr lang="en-US" dirty="0"/>
              <a:t>Israel’s contempt for God’s kingdom feast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TheWeddingFeas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2899" y="2844580"/>
            <a:ext cx="4501342" cy="3175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02239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Christ’s Authority Challenged and Defended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A Political Catch-Question</a:t>
            </a:r>
          </a:p>
          <a:p>
            <a:r>
              <a:rPr lang="en-US" dirty="0"/>
              <a:t>“Is it lawful to pay tribute to Caesar?”</a:t>
            </a:r>
          </a:p>
          <a:p>
            <a:pPr lvl="1"/>
            <a:r>
              <a:rPr lang="en-US" dirty="0"/>
              <a:t>A snare to trap Jesus</a:t>
            </a:r>
          </a:p>
          <a:p>
            <a:r>
              <a:rPr lang="en-US" dirty="0"/>
              <a:t>Jesus’ answer:</a:t>
            </a:r>
          </a:p>
          <a:p>
            <a:pPr lvl="1"/>
            <a:r>
              <a:rPr lang="en-US" dirty="0"/>
              <a:t>Recognized both authorities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ulius-caesar-coin-1a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13" b="9794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4200" y="2417321"/>
            <a:ext cx="3145317" cy="322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523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Christ’s Authority Challenged and Defended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4579129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A Question about the resurrection </a:t>
            </a:r>
          </a:p>
          <a:p>
            <a:r>
              <a:rPr lang="en-US" dirty="0"/>
              <a:t>Sadducees wanted to destroy His influence with people</a:t>
            </a:r>
          </a:p>
          <a:p>
            <a:r>
              <a:rPr lang="en-US" i="1" dirty="0"/>
              <a:t>“In the resurrection, whose wife will she be?”</a:t>
            </a:r>
          </a:p>
          <a:p>
            <a:pPr lvl="1"/>
            <a:r>
              <a:rPr lang="en-US" dirty="0"/>
              <a:t>In the resurrection </a:t>
            </a:r>
            <a:r>
              <a:rPr lang="en-US" i="1" dirty="0"/>
              <a:t>“no one marries or is given in marriage”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tissot-james-the-pharisees-and-sadducees-come-to-tempt-jesu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0880" y="1993900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7745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Christ’s Authority Challenged and Defended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A Legal Question</a:t>
            </a:r>
          </a:p>
          <a:p>
            <a:r>
              <a:rPr lang="en-US" dirty="0"/>
              <a:t>Pharisaic Lawyer</a:t>
            </a:r>
          </a:p>
          <a:p>
            <a:pPr lvl="1"/>
            <a:r>
              <a:rPr lang="en-US" i="1" dirty="0"/>
              <a:t>“Which is the first and greatest commandment?”</a:t>
            </a:r>
          </a:p>
          <a:p>
            <a:r>
              <a:rPr lang="en-US" dirty="0"/>
              <a:t>Jesus’ reply:</a:t>
            </a:r>
          </a:p>
          <a:p>
            <a:pPr lvl="1"/>
            <a:r>
              <a:rPr lang="en-US" dirty="0"/>
              <a:t>Mark 12:29-31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Tissot Pharisees ask Christ about greatest comma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1811" y="2912852"/>
            <a:ext cx="4876800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5896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/>
              <a:t>Jesus Silences His Enemies in His Last Public Ministry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805341"/>
            <a:ext cx="7758831" cy="445648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His enemies retreated humiliated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Renewed desire to kill Him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Question from Jesus: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What do you think of Christ? Whose son is He?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Pharisees were silenced</a:t>
            </a:r>
          </a:p>
          <a:p>
            <a:pPr marL="1005840" lvl="1" indent="-457200">
              <a:buFont typeface="Arial"/>
              <a:buChar char="•"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958472" y="23561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684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9"/>
            <a:ext cx="7758831" cy="685590"/>
          </a:xfrm>
        </p:spPr>
        <p:txBody>
          <a:bodyPr/>
          <a:lstStyle/>
          <a:p>
            <a:r>
              <a:rPr lang="en-US" sz="3600" i="1" dirty="0"/>
              <a:t>7 Woes Against the Pharisees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85159"/>
            <a:ext cx="7758831" cy="49766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dirty="0"/>
              <a:t>Hypocrites</a:t>
            </a:r>
          </a:p>
          <a:p>
            <a:pPr marL="1062990" lvl="1" indent="-514350"/>
            <a:r>
              <a:rPr lang="en-US" dirty="0"/>
              <a:t>Blocked the entrance of sincere seekers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Proselyters</a:t>
            </a:r>
            <a:endParaRPr lang="en-US" dirty="0"/>
          </a:p>
          <a:p>
            <a:pPr marL="1062990" lvl="1" indent="-514350"/>
            <a:r>
              <a:rPr lang="en-US" dirty="0"/>
              <a:t>Wrong aim: bring men into their own belief system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Creating confusion in moral distinctions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58472" y="23561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5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9"/>
            <a:ext cx="7758831" cy="685590"/>
          </a:xfrm>
        </p:spPr>
        <p:txBody>
          <a:bodyPr/>
          <a:lstStyle/>
          <a:p>
            <a:r>
              <a:rPr lang="en-US" sz="3600" i="1" dirty="0"/>
              <a:t>7 Woes Against the Pharisees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85159"/>
            <a:ext cx="7758831" cy="49766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4"/>
            </a:pPr>
            <a:r>
              <a:rPr lang="en-US" dirty="0"/>
              <a:t>Tithing</a:t>
            </a:r>
          </a:p>
          <a:p>
            <a:pPr marL="1062990" lvl="1" indent="-514350"/>
            <a:r>
              <a:rPr lang="en-US" dirty="0"/>
              <a:t>Omitted weightier matters of Law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/>
              <a:t>Pharisaic externalism, rapacity and incontinence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/>
              <a:t>Hypocrisy in general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/>
              <a:t>Inconsistency and deception of the Jews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58472" y="23561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52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/>
              <a:t>The Triumphal Entry Into Jerusalem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536040" y="1527048"/>
            <a:ext cx="3300111" cy="4572000"/>
          </a:xfrm>
        </p:spPr>
        <p:txBody>
          <a:bodyPr/>
          <a:lstStyle/>
          <a:p>
            <a:r>
              <a:rPr lang="en-US" dirty="0"/>
              <a:t>Jesus started for Holy City</a:t>
            </a:r>
          </a:p>
          <a:p>
            <a:pPr lvl="1"/>
            <a:r>
              <a:rPr lang="en-US" dirty="0"/>
              <a:t>Multitudes  spread their garments</a:t>
            </a:r>
          </a:p>
          <a:p>
            <a:r>
              <a:rPr lang="en-US" dirty="0"/>
              <a:t>Unbroken colt</a:t>
            </a:r>
          </a:p>
          <a:p>
            <a:pPr lvl="1"/>
            <a:r>
              <a:rPr lang="en-US" dirty="0"/>
              <a:t>Jewish royalty</a:t>
            </a:r>
          </a:p>
          <a:p>
            <a:pPr lvl="1"/>
            <a:r>
              <a:rPr lang="en-US" dirty="0"/>
              <a:t>peace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Triumphal Entr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041" y="1473200"/>
            <a:ext cx="5080000" cy="3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/>
              <a:t>The Triumphal Entry Into Jerusalem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799" y="1527048"/>
            <a:ext cx="4040561" cy="4572000"/>
          </a:xfrm>
        </p:spPr>
        <p:txBody>
          <a:bodyPr/>
          <a:lstStyle/>
          <a:p>
            <a:r>
              <a:rPr lang="en-US" dirty="0"/>
              <a:t>Temple</a:t>
            </a:r>
          </a:p>
          <a:p>
            <a:pPr lvl="1"/>
            <a:r>
              <a:rPr lang="en-US" dirty="0"/>
              <a:t>Paschal lamb</a:t>
            </a:r>
          </a:p>
          <a:p>
            <a:r>
              <a:rPr lang="en-US" dirty="0"/>
              <a:t>Official presentation of Himself as Messiah</a:t>
            </a:r>
          </a:p>
          <a:p>
            <a:r>
              <a:rPr lang="en-US" dirty="0"/>
              <a:t>Crowd shouting</a:t>
            </a:r>
          </a:p>
          <a:p>
            <a:pPr lvl="1"/>
            <a:r>
              <a:rPr lang="en-US" dirty="0"/>
              <a:t>Pharisees in despair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1 donkey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5360" y="1784390"/>
            <a:ext cx="3932275" cy="3959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82124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/>
              <a:t>Jesus Reveals His Authority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558677"/>
            <a:ext cx="7758830" cy="25262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Close of the day: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Jesus and His band rode out of city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Bethany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Morning: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To Jerusalem</a:t>
            </a:r>
          </a:p>
        </p:txBody>
      </p:sp>
      <p:pic>
        <p:nvPicPr>
          <p:cNvPr id="3" name="Picture 2" descr="Jesus_WithDisciplesOnRoadToEmmaus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8266" y="2723318"/>
            <a:ext cx="4719217" cy="3473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1595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Jesus Curses the Fig Tree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752" y="1524000"/>
            <a:ext cx="4215381" cy="4599432"/>
          </a:xfrm>
        </p:spPr>
        <p:txBody>
          <a:bodyPr/>
          <a:lstStyle/>
          <a:p>
            <a:r>
              <a:rPr lang="en-US" dirty="0"/>
              <a:t>Fig tree on roadside</a:t>
            </a:r>
          </a:p>
          <a:p>
            <a:pPr lvl="1"/>
            <a:r>
              <a:rPr lang="en-US" dirty="0"/>
              <a:t>Abundant foliage; nourished</a:t>
            </a:r>
          </a:p>
          <a:p>
            <a:pPr lvl="1"/>
            <a:r>
              <a:rPr lang="en-US" dirty="0"/>
              <a:t>No fruit</a:t>
            </a:r>
          </a:p>
          <a:p>
            <a:pPr lvl="1"/>
            <a:r>
              <a:rPr lang="en-US" dirty="0"/>
              <a:t>Abundant in promise; fruitless</a:t>
            </a:r>
          </a:p>
          <a:p>
            <a:r>
              <a:rPr lang="en-US" dirty="0"/>
              <a:t>Emblem of Israel</a:t>
            </a:r>
          </a:p>
          <a:p>
            <a:r>
              <a:rPr lang="en-US" dirty="0"/>
              <a:t>Jesus cursed it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RH-JesusAndFigTree_DSC_013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5360" y="1740888"/>
            <a:ext cx="3936417" cy="4382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/>
              <a:t>Jesus Cleanses the Temple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1685847"/>
          </a:xfrm>
        </p:spPr>
        <p:txBody>
          <a:bodyPr/>
          <a:lstStyle/>
          <a:p>
            <a:r>
              <a:rPr lang="en-US" dirty="0"/>
              <a:t>Final judiciary sentence of Messianic king</a:t>
            </a:r>
          </a:p>
          <a:p>
            <a:pPr lvl="1"/>
            <a:r>
              <a:rPr lang="en-US" dirty="0"/>
              <a:t>3 years after first</a:t>
            </a:r>
          </a:p>
          <a:p>
            <a:pPr lvl="1"/>
            <a:r>
              <a:rPr lang="en-US" dirty="0"/>
              <a:t>Temple authorities enraged</a:t>
            </a:r>
          </a:p>
          <a:p>
            <a:endParaRPr lang="en-US" dirty="0"/>
          </a:p>
        </p:txBody>
      </p:sp>
      <p:pic>
        <p:nvPicPr>
          <p:cNvPr id="6" name="Picture 5" descr="hpqscan000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2790" y="2840280"/>
            <a:ext cx="4733953" cy="350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888263"/>
          </a:xfrm>
        </p:spPr>
        <p:txBody>
          <a:bodyPr>
            <a:noAutofit/>
          </a:bodyPr>
          <a:lstStyle/>
          <a:p>
            <a:r>
              <a:rPr lang="en-US" sz="3200" b="1" i="1" dirty="0">
                <a:solidFill>
                  <a:schemeClr val="accent1"/>
                </a:solidFill>
              </a:rPr>
              <a:t>The Greeks Seek to See Jesus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Addressed Philip “Sir, we would see Jesus” (John 12:21)</a:t>
            </a:r>
          </a:p>
          <a:p>
            <a:pPr lvl="1"/>
            <a:r>
              <a:rPr lang="en-US" dirty="0"/>
              <a:t>Real Greeks</a:t>
            </a:r>
          </a:p>
          <a:p>
            <a:pPr lvl="1"/>
            <a:r>
              <a:rPr lang="en-US" dirty="0"/>
              <a:t>Forerunner of Gentiles that would come to Him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greek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0203" y="3294654"/>
            <a:ext cx="4267200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524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Proof of Christ’s Authority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r>
              <a:rPr lang="en-US" dirty="0"/>
              <a:t>Following morning: Fig tree was withered!</a:t>
            </a:r>
          </a:p>
          <a:p>
            <a:pPr lvl="1"/>
            <a:r>
              <a:rPr lang="en-US" dirty="0"/>
              <a:t>Peter couldn’t understand</a:t>
            </a:r>
          </a:p>
          <a:p>
            <a:pPr lvl="2"/>
            <a:r>
              <a:rPr lang="en-US" dirty="0"/>
              <a:t>Fulfillment of divine promises, in spite of divine justice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esusandfigtre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500" y="2869852"/>
            <a:ext cx="69850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028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Christ’s Authority Challenged and Defended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r>
              <a:rPr lang="en-US" dirty="0"/>
              <a:t>Jesus teaching temple court</a:t>
            </a:r>
          </a:p>
          <a:p>
            <a:r>
              <a:rPr lang="en-US" dirty="0"/>
              <a:t>Sanhedrin group confronted Jesus</a:t>
            </a:r>
          </a:p>
          <a:p>
            <a:pPr lvl="1"/>
            <a:r>
              <a:rPr lang="en-US" dirty="0"/>
              <a:t>By what authority do you do these things? Who gave you your authority?</a:t>
            </a:r>
          </a:p>
          <a:p>
            <a:r>
              <a:rPr lang="en-US" dirty="0"/>
              <a:t>Jesus’ answer:</a:t>
            </a:r>
          </a:p>
          <a:p>
            <a:pPr lvl="1"/>
            <a:r>
              <a:rPr lang="en-US" dirty="0"/>
              <a:t>John’s baptism: from heaven, or from man?</a:t>
            </a:r>
          </a:p>
          <a:p>
            <a:pPr lvl="1"/>
            <a:r>
              <a:rPr lang="en-US" dirty="0"/>
              <a:t>Jews did not know</a:t>
            </a:r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3877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7077</TotalTime>
  <Words>609</Words>
  <Application>Microsoft Macintosh PowerPoint</Application>
  <PresentationFormat>On-screen Show (4:3)</PresentationFormat>
  <Paragraphs>180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Georgia</vt:lpstr>
      <vt:lpstr>Wingdings</vt:lpstr>
      <vt:lpstr>Wingdings 2</vt:lpstr>
      <vt:lpstr>Civic</vt:lpstr>
      <vt:lpstr>Global University of Theological Studies {Life of Christ} </vt:lpstr>
      <vt:lpstr>The Triumphal Entry Into Jerusalem</vt:lpstr>
      <vt:lpstr>The Triumphal Entry Into Jerusalem</vt:lpstr>
      <vt:lpstr>Jesus Reveals His Authority</vt:lpstr>
      <vt:lpstr>Jesus Curses the Fig Tree</vt:lpstr>
      <vt:lpstr>Jesus Cleanses the Temple</vt:lpstr>
      <vt:lpstr>The Greeks Seek to See Jesus</vt:lpstr>
      <vt:lpstr>Proof of Christ’s Authority</vt:lpstr>
      <vt:lpstr>Christ’s Authority Challenged and Defended</vt:lpstr>
      <vt:lpstr>Christ’s Authority Challenged and Defended</vt:lpstr>
      <vt:lpstr>Christ’s Authority Challenged and Defended</vt:lpstr>
      <vt:lpstr>Christ’s Authority Challenged and Defended</vt:lpstr>
      <vt:lpstr>Christ’s Authority Challenged and Defended</vt:lpstr>
      <vt:lpstr>Christ’s Authority Challenged and Defended</vt:lpstr>
      <vt:lpstr>Christ’s Authority Challenged and Defended</vt:lpstr>
      <vt:lpstr>Jesus Silences His Enemies in His Last Public Ministry</vt:lpstr>
      <vt:lpstr>7 Woes Against the Pharisees</vt:lpstr>
      <vt:lpstr>7 Woes Against the Pharisees</vt:lpstr>
    </vt:vector>
  </TitlesOfParts>
  <Manager/>
  <Company> </Company>
  <LinksUpToDate>false</LinksUpToDate>
  <SharedDoc>false</SharedDoc>
  <HyperlinkBase/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Kaylin Shirley</dc:creator>
  <cp:keywords/>
  <dc:description/>
  <cp:lastModifiedBy>Angie Clark</cp:lastModifiedBy>
  <cp:revision>191</cp:revision>
  <dcterms:created xsi:type="dcterms:W3CDTF">2011-08-23T00:03:16Z</dcterms:created>
  <dcterms:modified xsi:type="dcterms:W3CDTF">2018-02-09T20:37:57Z</dcterms:modified>
  <cp:category/>
</cp:coreProperties>
</file>