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9" r:id="rId3"/>
    <p:sldId id="261" r:id="rId4"/>
    <p:sldId id="295" r:id="rId5"/>
    <p:sldId id="279" r:id="rId6"/>
    <p:sldId id="330" r:id="rId7"/>
    <p:sldId id="334" r:id="rId8"/>
    <p:sldId id="382" r:id="rId9"/>
    <p:sldId id="383" r:id="rId10"/>
    <p:sldId id="337" r:id="rId11"/>
    <p:sldId id="384" r:id="rId12"/>
    <p:sldId id="339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Later Perean Ministry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9. The later </a:t>
            </a:r>
            <a:r>
              <a:rPr lang="en-US" sz="2800" dirty="0" err="1"/>
              <a:t>Perean</a:t>
            </a:r>
            <a:r>
              <a:rPr lang="en-US" sz="2800" dirty="0"/>
              <a:t> ministry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The Raising of Lazarus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Last sign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Many believed in Jesus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Caused Pharisees to plot His death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Message came to Jesus: Lazarus dying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Waited 2 days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The Raising of Lazarus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Lazarus died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Martha met Jesus with disappointment, her faith tested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“I AM!” – Jesus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“Lazarus, come forth!”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4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Reaction to the Miracle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believed on Jesus</a:t>
            </a:r>
          </a:p>
          <a:p>
            <a:r>
              <a:rPr lang="en-US" dirty="0"/>
              <a:t>The chief priests called the Sanhedrin in special session</a:t>
            </a:r>
          </a:p>
          <a:p>
            <a:pPr lvl="1"/>
            <a:r>
              <a:rPr lang="en-US" dirty="0"/>
              <a:t>“What do we?”</a:t>
            </a:r>
          </a:p>
          <a:p>
            <a:r>
              <a:rPr lang="en-US" dirty="0"/>
              <a:t>Last prophecy of the High Priesthood in Israel:</a:t>
            </a:r>
          </a:p>
          <a:p>
            <a:pPr lvl="1"/>
            <a:r>
              <a:rPr lang="en-US" dirty="0"/>
              <a:t>Christ would “on behalf of the people”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Final Journey to Jerusalem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The Ten Lepers</a:t>
            </a:r>
          </a:p>
          <a:p>
            <a:r>
              <a:rPr lang="en-US" dirty="0"/>
              <a:t>Ten lepers asked for healing</a:t>
            </a:r>
          </a:p>
          <a:p>
            <a:r>
              <a:rPr lang="en-US" dirty="0"/>
              <a:t>Jesus’ response:</a:t>
            </a:r>
          </a:p>
          <a:p>
            <a:pPr lvl="1"/>
            <a:r>
              <a:rPr lang="en-US" dirty="0"/>
              <a:t>Go show yourselves to the priest</a:t>
            </a:r>
          </a:p>
          <a:p>
            <a:pPr lvl="1"/>
            <a:r>
              <a:rPr lang="en-US" dirty="0"/>
              <a:t>Obedience to Mosaic law</a:t>
            </a:r>
          </a:p>
          <a:p>
            <a:pPr lvl="1"/>
            <a:endParaRPr lang="en-US" dirty="0"/>
          </a:p>
        </p:txBody>
      </p:sp>
      <p:pic>
        <p:nvPicPr>
          <p:cNvPr id="6" name="Picture 5" descr="ten_leper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186" y="3258823"/>
            <a:ext cx="3786966" cy="2840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7878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Final Journey to Jerusalem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66672" y="1527048"/>
            <a:ext cx="4169480" cy="4572000"/>
          </a:xfrm>
        </p:spPr>
        <p:txBody>
          <a:bodyPr>
            <a:normAutofit/>
          </a:bodyPr>
          <a:lstStyle/>
          <a:p>
            <a:r>
              <a:rPr lang="en-US" dirty="0"/>
              <a:t>9 went to the priest</a:t>
            </a:r>
          </a:p>
          <a:p>
            <a:pPr lvl="1"/>
            <a:r>
              <a:rPr lang="en-US" dirty="0"/>
              <a:t>Characterized Jewish ingratitude</a:t>
            </a:r>
          </a:p>
          <a:p>
            <a:r>
              <a:rPr lang="en-US" dirty="0"/>
              <a:t>1 returned to thank Jesus</a:t>
            </a:r>
          </a:p>
          <a:p>
            <a:pPr lvl="1"/>
            <a:endParaRPr lang="en-US" dirty="0"/>
          </a:p>
        </p:txBody>
      </p:sp>
      <p:pic>
        <p:nvPicPr>
          <p:cNvPr id="5" name="Picture 4" descr="ArtBook__046_046__TheTenLepers_Sm__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07" y="1527048"/>
            <a:ext cx="3375816" cy="447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46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The Nature of the Kingdom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The Coming of the Son of Man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True character of Second Coming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Sudden 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Universally visible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2nd_comin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3124" y="2482489"/>
            <a:ext cx="2914823" cy="3886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083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Parables on Prayer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303718" cy="459943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Parable of the Unjust Judge</a:t>
            </a:r>
          </a:p>
          <a:p>
            <a:r>
              <a:rPr lang="en-US" dirty="0"/>
              <a:t>Pray continually</a:t>
            </a:r>
          </a:p>
          <a:p>
            <a:r>
              <a:rPr lang="en-US" dirty="0"/>
              <a:t>God does delay</a:t>
            </a:r>
          </a:p>
          <a:p>
            <a:pPr lvl="1"/>
            <a:r>
              <a:rPr lang="en-US" dirty="0"/>
              <a:t>Be faithful</a:t>
            </a:r>
          </a:p>
          <a:p>
            <a:pPr lvl="1"/>
            <a:endParaRPr lang="en-US" dirty="0"/>
          </a:p>
        </p:txBody>
      </p:sp>
      <p:pic>
        <p:nvPicPr>
          <p:cNvPr id="5" name="Picture 4" descr="John_Everett_Millais_-_Parable_of_the_Unjust_Jud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810" y="1524000"/>
            <a:ext cx="3547939" cy="4711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0624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Parables on Prayer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Parable of the Pharisee and Publican</a:t>
            </a:r>
          </a:p>
          <a:p>
            <a:r>
              <a:rPr lang="en-US" dirty="0"/>
              <a:t>Effective prayer depends on :</a:t>
            </a:r>
          </a:p>
          <a:p>
            <a:pPr lvl="1"/>
            <a:r>
              <a:rPr lang="en-US" dirty="0"/>
              <a:t>The person praying</a:t>
            </a:r>
          </a:p>
          <a:p>
            <a:pPr lvl="1"/>
            <a:r>
              <a:rPr lang="en-US" dirty="0"/>
              <a:t>The thing asked for</a:t>
            </a:r>
          </a:p>
          <a:p>
            <a:pPr lvl="1"/>
            <a:r>
              <a:rPr lang="en-US" dirty="0"/>
              <a:t>Spirit in which prayer is offered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69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A Lesson on Divorce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Trick question:</a:t>
            </a:r>
          </a:p>
          <a:p>
            <a:pPr lvl="1"/>
            <a:r>
              <a:rPr lang="en-US" dirty="0"/>
              <a:t>“Is it lawful for a man to put away his wife for every cause?”</a:t>
            </a:r>
          </a:p>
          <a:p>
            <a:pPr lvl="1"/>
            <a:r>
              <a:rPr lang="en-US" dirty="0"/>
              <a:t>Hillel vs. </a:t>
            </a:r>
            <a:r>
              <a:rPr lang="en-US" dirty="0" err="1"/>
              <a:t>Shammai</a:t>
            </a:r>
            <a:endParaRPr lang="en-US" dirty="0"/>
          </a:p>
          <a:p>
            <a:r>
              <a:rPr lang="en-US" dirty="0"/>
              <a:t>Jesus’ response: Matthew 19:9</a:t>
            </a:r>
          </a:p>
        </p:txBody>
      </p:sp>
      <p:pic>
        <p:nvPicPr>
          <p:cNvPr id="5" name="Picture 4" descr="Jesus teaches in the templ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509" y="3498976"/>
            <a:ext cx="3869800" cy="2760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66020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The Little Children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Children brought to Jesus for blessings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Disciples tried to send them away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 rebuked disciples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Matthew 19:14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jesus-with-children-12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764" y="2931850"/>
            <a:ext cx="3804050" cy="2955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1556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Later </a:t>
            </a:r>
            <a:r>
              <a:rPr lang="en-US" sz="3200" b="1" i="1" dirty="0" err="1"/>
              <a:t>Perean</a:t>
            </a:r>
            <a:r>
              <a:rPr lang="en-US" sz="3200" b="1" i="1" dirty="0"/>
              <a:t> Ministry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789708" y="1527048"/>
            <a:ext cx="5046444" cy="4572000"/>
          </a:xfrm>
        </p:spPr>
        <p:txBody>
          <a:bodyPr/>
          <a:lstStyle/>
          <a:p>
            <a:r>
              <a:rPr lang="en-US" dirty="0"/>
              <a:t>3 ½ month period</a:t>
            </a:r>
          </a:p>
          <a:p>
            <a:pPr lvl="1"/>
            <a:r>
              <a:rPr lang="en-US" dirty="0"/>
              <a:t>Feast of Dedication A.D. 29 – Jerusalem  A.D. 30</a:t>
            </a:r>
          </a:p>
          <a:p>
            <a:r>
              <a:rPr lang="en-US" dirty="0"/>
              <a:t>Bethany</a:t>
            </a:r>
          </a:p>
          <a:p>
            <a:pPr lvl="1"/>
            <a:r>
              <a:rPr lang="en-US" dirty="0"/>
              <a:t>Jesus readily accepted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nt_israel-fla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22" y="1413577"/>
            <a:ext cx="3307586" cy="4685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Rich Young Ruler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Young ruler approaches Christ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Came in the right way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Came to the right One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Asked the right question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/>
              <a:t>Received the right answer – didn’t expect it</a:t>
            </a:r>
          </a:p>
          <a:p>
            <a:r>
              <a:rPr lang="en-US" dirty="0"/>
              <a:t>Couldn’t let go of his wealth</a:t>
            </a:r>
          </a:p>
        </p:txBody>
      </p:sp>
    </p:spTree>
    <p:extLst>
      <p:ext uri="{BB962C8B-B14F-4D97-AF65-F5344CB8AC3E}">
        <p14:creationId xmlns:p14="http://schemas.microsoft.com/office/powerpoint/2010/main" val="4292898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Jesus Foretells the Manner of His Death and Resurrection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437164" y="1527048"/>
            <a:ext cx="4398988" cy="4572000"/>
          </a:xfrm>
        </p:spPr>
        <p:txBody>
          <a:bodyPr>
            <a:normAutofit/>
          </a:bodyPr>
          <a:lstStyle/>
          <a:p>
            <a:r>
              <a:rPr lang="en-US" dirty="0"/>
              <a:t>Jesus took the 12 aside</a:t>
            </a:r>
          </a:p>
          <a:p>
            <a:pPr lvl="1"/>
            <a:r>
              <a:rPr lang="en-US" dirty="0"/>
              <a:t>Explained coming suffering </a:t>
            </a:r>
          </a:p>
          <a:p>
            <a:pPr lvl="1"/>
            <a:r>
              <a:rPr lang="en-US" dirty="0"/>
              <a:t>Resurrection</a:t>
            </a:r>
          </a:p>
          <a:p>
            <a:r>
              <a:rPr lang="en-US" dirty="0"/>
              <a:t>Request of the mother of James and John</a:t>
            </a:r>
          </a:p>
        </p:txBody>
      </p:sp>
      <p:pic>
        <p:nvPicPr>
          <p:cNvPr id="5" name="Picture 4" descr="kemuridan-request-by-mother-of-james-and-joh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20" y="1527048"/>
            <a:ext cx="3359286" cy="4071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467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Healing of Blind </a:t>
            </a:r>
            <a:r>
              <a:rPr lang="en-US" sz="3600" i="1" dirty="0" err="1"/>
              <a:t>Bartimaeus</a:t>
            </a:r>
            <a:r>
              <a:rPr lang="en-US" sz="3600" i="1" dirty="0"/>
              <a:t> and His Companion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805341"/>
            <a:ext cx="7758831" cy="44564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Two blind men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“Jesus, thou Son of David, have mercy on us!”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Crowd rebuked them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 healed them</a:t>
            </a:r>
          </a:p>
        </p:txBody>
      </p:sp>
    </p:spTree>
    <p:extLst>
      <p:ext uri="{BB962C8B-B14F-4D97-AF65-F5344CB8AC3E}">
        <p14:creationId xmlns:p14="http://schemas.microsoft.com/office/powerpoint/2010/main" val="49016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 err="1">
                <a:solidFill>
                  <a:schemeClr val="accent1"/>
                </a:solidFill>
              </a:rPr>
              <a:t>Zaccheus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Publican</a:t>
            </a:r>
          </a:p>
          <a:p>
            <a:pPr lvl="1"/>
            <a:r>
              <a:rPr lang="en-US" dirty="0"/>
              <a:t>Corruption</a:t>
            </a:r>
          </a:p>
          <a:p>
            <a:r>
              <a:rPr lang="en-US" dirty="0"/>
              <a:t>Sycamore tree</a:t>
            </a:r>
          </a:p>
          <a:p>
            <a:pPr lvl="1"/>
            <a:r>
              <a:rPr lang="en-US" dirty="0"/>
              <a:t>Jesus invited himself to his home</a:t>
            </a:r>
          </a:p>
          <a:p>
            <a:r>
              <a:rPr lang="en-US" dirty="0" err="1"/>
              <a:t>Zaccheus</a:t>
            </a:r>
            <a:r>
              <a:rPr lang="en-US" dirty="0"/>
              <a:t> fully confessed his sins</a:t>
            </a:r>
          </a:p>
          <a:p>
            <a:pPr lvl="1"/>
            <a:r>
              <a:rPr lang="en-US" dirty="0"/>
              <a:t>Promised ½ of his goods to poor</a:t>
            </a:r>
          </a:p>
          <a:p>
            <a:pPr lvl="1"/>
            <a:r>
              <a:rPr lang="en-US" dirty="0"/>
              <a:t>Restore the amount robbed fourfold</a:t>
            </a:r>
          </a:p>
        </p:txBody>
      </p:sp>
    </p:spTree>
    <p:extLst>
      <p:ext uri="{BB962C8B-B14F-4D97-AF65-F5344CB8AC3E}">
        <p14:creationId xmlns:p14="http://schemas.microsoft.com/office/powerpoint/2010/main" val="15527032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Parable of the Pounds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56370" y="1527048"/>
            <a:ext cx="4179782" cy="4572000"/>
          </a:xfrm>
        </p:spPr>
        <p:txBody>
          <a:bodyPr>
            <a:normAutofit/>
          </a:bodyPr>
          <a:lstStyle/>
          <a:p>
            <a:r>
              <a:rPr lang="en-US" dirty="0"/>
              <a:t>Prophetic sketch</a:t>
            </a:r>
          </a:p>
          <a:p>
            <a:pPr lvl="1"/>
            <a:r>
              <a:rPr lang="en-US" dirty="0"/>
              <a:t>Real future before the disciples</a:t>
            </a:r>
          </a:p>
          <a:p>
            <a:pPr lvl="1"/>
            <a:r>
              <a:rPr lang="en-US" dirty="0"/>
              <a:t>Departure of Jesus to a “distant country”</a:t>
            </a:r>
          </a:p>
          <a:p>
            <a:pPr lvl="1"/>
            <a:r>
              <a:rPr lang="en-US" dirty="0"/>
              <a:t>Disciples to receive a “common pound” </a:t>
            </a:r>
          </a:p>
          <a:p>
            <a:endParaRPr lang="en-US" dirty="0"/>
          </a:p>
        </p:txBody>
      </p:sp>
      <p:pic>
        <p:nvPicPr>
          <p:cNvPr id="5" name="Picture 4" descr="Lucas_van_Doetechum_The_Parable_of_the_Talents_5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" y="1735604"/>
            <a:ext cx="4351571" cy="3017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16473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Jesus is Warned Against Herod Antipas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818768"/>
            <a:ext cx="7758830" cy="44430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“Are there few that be saved?”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Physical lineage and good works : meaningless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Warning by the Pharisees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Breakfast with a Chief Pharisee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0770" y="1524000"/>
            <a:ext cx="4215381" cy="4599432"/>
          </a:xfrm>
        </p:spPr>
        <p:txBody>
          <a:bodyPr/>
          <a:lstStyle/>
          <a:p>
            <a:r>
              <a:rPr lang="en-US" dirty="0"/>
              <a:t>Sabbath meal at chief Pharisee’s home</a:t>
            </a:r>
          </a:p>
          <a:p>
            <a:pPr lvl="1"/>
            <a:r>
              <a:rPr lang="en-US" dirty="0"/>
              <a:t>Man with dropsy</a:t>
            </a:r>
          </a:p>
          <a:p>
            <a:pPr lvl="1"/>
            <a:r>
              <a:rPr lang="en-US" dirty="0"/>
              <a:t>“Is it lawful to heal on Sabbath day?”</a:t>
            </a:r>
          </a:p>
          <a:p>
            <a:pPr lvl="1"/>
            <a:r>
              <a:rPr lang="en-US" dirty="0"/>
              <a:t>Jesus healed man</a:t>
            </a:r>
          </a:p>
          <a:p>
            <a:r>
              <a:rPr lang="en-US" dirty="0"/>
              <a:t>Parable of the Great Supper (Matt. 22:1-14)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HealingM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831" y="1495820"/>
            <a:ext cx="3179649" cy="462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Cost of Discipleship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/>
              <a:t>Conditions:</a:t>
            </a:r>
          </a:p>
          <a:p>
            <a:pPr lvl="1"/>
            <a:r>
              <a:rPr lang="en-US" dirty="0"/>
              <a:t>Choose loyalties</a:t>
            </a:r>
          </a:p>
          <a:p>
            <a:pPr lvl="1"/>
            <a:r>
              <a:rPr lang="en-US" dirty="0"/>
              <a:t>Must bear a cross</a:t>
            </a:r>
          </a:p>
          <a:p>
            <a:pPr lvl="1"/>
            <a:r>
              <a:rPr lang="en-US" dirty="0"/>
              <a:t>Must pay a price</a:t>
            </a:r>
          </a:p>
          <a:p>
            <a:pPr lvl="1"/>
            <a:r>
              <a:rPr lang="en-US" dirty="0"/>
              <a:t>Must renounce all possessions</a:t>
            </a:r>
          </a:p>
          <a:p>
            <a:pPr lvl="1"/>
            <a:r>
              <a:rPr lang="en-US" dirty="0"/>
              <a:t>Self-sacrifice / service</a:t>
            </a:r>
          </a:p>
        </p:txBody>
      </p:sp>
      <p:pic>
        <p:nvPicPr>
          <p:cNvPr id="5" name="Picture 4" descr="passion_jesus_disciples_203x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350" y="2203128"/>
            <a:ext cx="3956698" cy="2962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43898"/>
            <a:ext cx="8531353" cy="88826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Jesus’ Defense Against the Criticism of the Pharisees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Criticism for receiving sinners</a:t>
            </a:r>
          </a:p>
          <a:p>
            <a:pPr lvl="1"/>
            <a:r>
              <a:rPr lang="en-US" dirty="0"/>
              <a:t>Likened Jesus to them</a:t>
            </a:r>
          </a:p>
          <a:p>
            <a:r>
              <a:rPr lang="en-US" dirty="0"/>
              <a:t>Parables</a:t>
            </a:r>
          </a:p>
          <a:p>
            <a:pPr lvl="1"/>
            <a:r>
              <a:rPr lang="en-US" dirty="0"/>
              <a:t>The Lost Sheep</a:t>
            </a:r>
          </a:p>
          <a:p>
            <a:pPr lvl="1"/>
            <a:r>
              <a:rPr lang="en-US" dirty="0"/>
              <a:t>The Lost Coin</a:t>
            </a:r>
          </a:p>
          <a:p>
            <a:pPr lvl="1"/>
            <a:r>
              <a:rPr lang="en-US" dirty="0"/>
              <a:t>The Lost Son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ncd0486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7464" y="2523767"/>
            <a:ext cx="4572000" cy="3451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Lessons on Stewardship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Parable of the Unrighteous Steward</a:t>
            </a:r>
          </a:p>
          <a:p>
            <a:r>
              <a:rPr lang="en-US" dirty="0"/>
              <a:t>Difficult to interpret</a:t>
            </a:r>
          </a:p>
          <a:p>
            <a:r>
              <a:rPr lang="en-US" dirty="0"/>
              <a:t>Follower of Christ should be shrewd about his spiritual future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Lessons on Stewardship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The Rich Man and Lazarus</a:t>
            </a:r>
          </a:p>
          <a:p>
            <a:r>
              <a:rPr lang="en-US" dirty="0"/>
              <a:t>True story</a:t>
            </a:r>
          </a:p>
          <a:p>
            <a:r>
              <a:rPr lang="en-US" dirty="0"/>
              <a:t>Selfish living not pleasing to God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luke_16_rich_man_and_lazarus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741" y="3042868"/>
            <a:ext cx="4086303" cy="3255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2387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Lessons on Stewardship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Perean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Parable of the Unprofitable Servant</a:t>
            </a:r>
          </a:p>
          <a:p>
            <a:r>
              <a:rPr lang="en-US" dirty="0"/>
              <a:t>Christ followers need humble attitude of dependence on Him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prate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5795" y="2627345"/>
            <a:ext cx="4143691" cy="3594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57820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5316</TotalTime>
  <Words>793</Words>
  <Application>Microsoft Macintosh PowerPoint</Application>
  <PresentationFormat>On-screen Show (4:3)</PresentationFormat>
  <Paragraphs>171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Later Perean Ministry</vt:lpstr>
      <vt:lpstr>Jesus is Warned Against Herod Antipas</vt:lpstr>
      <vt:lpstr>Breakfast with a Chief Pharisee</vt:lpstr>
      <vt:lpstr>Cost of Discipleship</vt:lpstr>
      <vt:lpstr>Jesus’ Defense Against the Criticism of the Pharisees</vt:lpstr>
      <vt:lpstr>Lessons on Stewardship</vt:lpstr>
      <vt:lpstr>Lessons on Stewardship</vt:lpstr>
      <vt:lpstr>Lessons on Stewardship</vt:lpstr>
      <vt:lpstr>The Raising of Lazarus</vt:lpstr>
      <vt:lpstr>The Raising of Lazarus</vt:lpstr>
      <vt:lpstr>Reaction to the Miracle</vt:lpstr>
      <vt:lpstr>Final Journey to Jerusalem</vt:lpstr>
      <vt:lpstr>Final Journey to Jerusalem</vt:lpstr>
      <vt:lpstr>The Nature of the Kingdom</vt:lpstr>
      <vt:lpstr>Parables on Prayer</vt:lpstr>
      <vt:lpstr>Parables on Prayer</vt:lpstr>
      <vt:lpstr>A Lesson on Divorce</vt:lpstr>
      <vt:lpstr>The Little Children</vt:lpstr>
      <vt:lpstr>The Rich Young Ruler</vt:lpstr>
      <vt:lpstr>Jesus Foretells the Manner of His Death and Resurrection</vt:lpstr>
      <vt:lpstr>Healing of Blind Bartimaeus and His Companion</vt:lpstr>
      <vt:lpstr>Zaccheus</vt:lpstr>
      <vt:lpstr>Parable of the Pounds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177</cp:revision>
  <dcterms:created xsi:type="dcterms:W3CDTF">2011-08-23T00:03:16Z</dcterms:created>
  <dcterms:modified xsi:type="dcterms:W3CDTF">2018-02-09T20:37:45Z</dcterms:modified>
  <cp:category/>
</cp:coreProperties>
</file>