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7" r:id="rId2"/>
    <p:sldId id="259" r:id="rId3"/>
    <p:sldId id="358" r:id="rId4"/>
    <p:sldId id="261" r:id="rId5"/>
    <p:sldId id="359" r:id="rId6"/>
    <p:sldId id="360" r:id="rId7"/>
    <p:sldId id="361" r:id="rId8"/>
    <p:sldId id="295" r:id="rId9"/>
    <p:sldId id="279" r:id="rId10"/>
    <p:sldId id="362" r:id="rId11"/>
    <p:sldId id="363" r:id="rId12"/>
    <p:sldId id="364" r:id="rId13"/>
    <p:sldId id="365" r:id="rId14"/>
    <p:sldId id="330" r:id="rId15"/>
    <p:sldId id="334" r:id="rId16"/>
    <p:sldId id="337" r:id="rId17"/>
    <p:sldId id="366" r:id="rId18"/>
    <p:sldId id="367" r:id="rId19"/>
    <p:sldId id="339" r:id="rId20"/>
    <p:sldId id="368" r:id="rId21"/>
    <p:sldId id="340" r:id="rId22"/>
    <p:sldId id="369" r:id="rId23"/>
    <p:sldId id="341" r:id="rId24"/>
    <p:sldId id="342" r:id="rId25"/>
    <p:sldId id="34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82"/>
  </p:normalViewPr>
  <p:slideViewPr>
    <p:cSldViewPr snapToGrid="0" snapToObjects="1">
      <p:cViewPr varScale="1">
        <p:scale>
          <a:sx n="127" d="100"/>
          <a:sy n="127" d="100"/>
        </p:scale>
        <p:origin x="129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>
                <a:solidFill>
                  <a:srgbClr val="FFFFFF"/>
                </a:solidFill>
              </a:rPr>
              <a:t>Life of Christ: The Galilean Ministry Part II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7. The Galilean ministry</a:t>
            </a:r>
          </a:p>
          <a:p>
            <a:r>
              <a:rPr lang="en-US" sz="2800" dirty="0"/>
              <a:t>Part II (part 1)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Global University of Theological Studies</a:t>
            </a:r>
            <a:br>
              <a:rPr lang="en-US" dirty="0"/>
            </a:br>
            <a:r>
              <a:rPr lang="en-US" b="1" dirty="0"/>
              <a:t>{</a:t>
            </a:r>
            <a:r>
              <a:rPr lang="en-US" b="1" i="1" dirty="0"/>
              <a:t>Life of Christ}</a:t>
            </a:r>
            <a:br>
              <a:rPr lang="en-US" b="1" i="1" dirty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/>
              <a:t>The Galilean Crisis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/>
          <a:lstStyle/>
          <a:p>
            <a:r>
              <a:rPr lang="en-US" dirty="0"/>
              <a:t>Jesus had compassion on crowd</a:t>
            </a:r>
          </a:p>
          <a:p>
            <a:pPr lvl="1"/>
            <a:r>
              <a:rPr lang="en-US" dirty="0"/>
              <a:t>Began to teach</a:t>
            </a:r>
          </a:p>
          <a:p>
            <a:pPr marL="0" indent="0">
              <a:buNone/>
            </a:pPr>
            <a:r>
              <a:rPr lang="en-US" b="1" dirty="0">
                <a:solidFill>
                  <a:srgbClr val="D16349"/>
                </a:solidFill>
              </a:rPr>
              <a:t>{Feeding of the 5,000}</a:t>
            </a:r>
          </a:p>
          <a:p>
            <a:r>
              <a:rPr lang="en-US" dirty="0">
                <a:solidFill>
                  <a:srgbClr val="000000"/>
                </a:solidFill>
              </a:rPr>
              <a:t>Apostles became hungry</a:t>
            </a:r>
          </a:p>
          <a:p>
            <a:r>
              <a:rPr lang="en-US" dirty="0">
                <a:solidFill>
                  <a:srgbClr val="000000"/>
                </a:solidFill>
              </a:rPr>
              <a:t>Wanted to send crowd away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528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/>
              <a:t>The Galilean Crisis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r>
              <a:rPr lang="en-US" dirty="0"/>
              <a:t>5 barley loaves, 2 small fishes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5,000 men + women and children</a:t>
            </a:r>
          </a:p>
          <a:p>
            <a:pPr lvl="1"/>
            <a:endParaRPr lang="en-US" dirty="0"/>
          </a:p>
        </p:txBody>
      </p:sp>
      <p:pic>
        <p:nvPicPr>
          <p:cNvPr id="5" name="Picture 4" descr="jesus-feed-5000-7663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256" y="2478515"/>
            <a:ext cx="5179305" cy="388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104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/>
              <a:t>The Galilean Crisis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Rescue on the Stormy Sea</a:t>
            </a:r>
          </a:p>
          <a:p>
            <a:r>
              <a:rPr lang="en-US" dirty="0">
                <a:solidFill>
                  <a:srgbClr val="000000"/>
                </a:solidFill>
              </a:rPr>
              <a:t>Fierce storm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Jesus not on boat; praying</a:t>
            </a:r>
          </a:p>
          <a:p>
            <a:r>
              <a:rPr lang="en-US" dirty="0">
                <a:solidFill>
                  <a:srgbClr val="000000"/>
                </a:solidFill>
              </a:rPr>
              <a:t>Disciples thought they would perish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Saw an apparition walking on water towards them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Jesus!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58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/>
              <a:t>The Galilean Crisis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Peter’s request: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Walk on water with Jesus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“Truly you are God’s Son”</a:t>
            </a:r>
          </a:p>
          <a:p>
            <a:pPr lvl="1"/>
            <a:endParaRPr lang="en-US" dirty="0"/>
          </a:p>
        </p:txBody>
      </p:sp>
      <p:pic>
        <p:nvPicPr>
          <p:cNvPr id="5" name="Picture 4" descr="jesus-and-peter-walking-on-wate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9649" y="2861006"/>
            <a:ext cx="4590326" cy="3442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87152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28599"/>
            <a:ext cx="8531353" cy="888263"/>
          </a:xfrm>
        </p:spPr>
        <p:txBody>
          <a:bodyPr>
            <a:normAutofit/>
          </a:bodyPr>
          <a:lstStyle/>
          <a:p>
            <a:r>
              <a:rPr lang="en-US" sz="4000" b="1" i="1" dirty="0">
                <a:solidFill>
                  <a:schemeClr val="accent1"/>
                </a:solidFill>
              </a:rPr>
              <a:t>Reception in </a:t>
            </a:r>
            <a:r>
              <a:rPr lang="en-US" sz="4000" b="1" i="1" dirty="0" err="1">
                <a:solidFill>
                  <a:schemeClr val="accent1"/>
                </a:solidFill>
              </a:rPr>
              <a:t>Gennesaret</a:t>
            </a:r>
            <a:endParaRPr lang="en-US" sz="27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Summarized Jesus’ popularity as result of Galilean ministry</a:t>
            </a:r>
          </a:p>
          <a:p>
            <a:pPr lvl="1"/>
            <a:r>
              <a:rPr lang="en-US" dirty="0"/>
              <a:t>Only shadow of what He wanted to do in Spiritual realm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 descr="Shp71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8219" y="2992843"/>
            <a:ext cx="4098331" cy="3130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43007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The Collapse of the Galilean Campaign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/>
              <a:t>Jesus returned to synagogue in Capernaum</a:t>
            </a:r>
          </a:p>
          <a:p>
            <a:pPr lvl="1"/>
            <a:r>
              <a:rPr lang="en-US" dirty="0"/>
              <a:t>Crowd waiting</a:t>
            </a:r>
          </a:p>
          <a:p>
            <a:pPr lvl="1"/>
            <a:r>
              <a:rPr lang="en-US" dirty="0"/>
              <a:t>People ready to proclaim Jesus king</a:t>
            </a:r>
          </a:p>
          <a:p>
            <a:r>
              <a:rPr lang="en-US" dirty="0"/>
              <a:t>Jesus declared 2 things: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He was not a political Messiah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He was the bread of Life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/>
              <a:t>Further Opposition from the Pharisees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805341"/>
            <a:ext cx="4341089" cy="44564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The Pharisees’ attack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Jews esteemed traditions greater than scriptures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The disciples’ indifference to their rules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</p:txBody>
      </p:sp>
      <p:pic>
        <p:nvPicPr>
          <p:cNvPr id="4" name="Picture 3" descr="Pharise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9590" y="1232627"/>
            <a:ext cx="30226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43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/>
              <a:t>Further Opposition from the Pharisees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805341"/>
            <a:ext cx="7758830" cy="44564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Jesus countered the Pharisees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Matthew 15: 3-9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What comes out of a man’s mouth is what defiles a man, not what is ingested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</p:txBody>
      </p:sp>
      <p:pic>
        <p:nvPicPr>
          <p:cNvPr id="4" name="Picture 3" descr="Wo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3522" y="3439842"/>
            <a:ext cx="3819566" cy="282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79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/>
              <a:t>Further Opposition from the Pharisees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284158" y="1805341"/>
            <a:ext cx="4687688" cy="44564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Disciples uneasy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Jesus quieted their fears (Matthew 15:13-14)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Pharisees’ opposition: evil hearts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</p:txBody>
      </p:sp>
      <p:pic>
        <p:nvPicPr>
          <p:cNvPr id="4" name="Picture 3" descr="the-scribes-and-pharisees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3016" y="1805341"/>
            <a:ext cx="3071142" cy="423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54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The Second Retreat</a:t>
            </a:r>
            <a:br>
              <a:rPr lang="en-US" sz="3000" b="1" i="1" dirty="0">
                <a:solidFill>
                  <a:schemeClr val="accent1"/>
                </a:solidFill>
              </a:rPr>
            </a:br>
            <a:r>
              <a:rPr lang="en-US" sz="3000" b="1" i="1" dirty="0">
                <a:solidFill>
                  <a:schemeClr val="accent1"/>
                </a:solidFill>
              </a:rPr>
              <a:t>In the Coast of the Heathen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several months, Jesus:</a:t>
            </a:r>
          </a:p>
          <a:p>
            <a:pPr lvl="1"/>
            <a:r>
              <a:rPr lang="en-US" dirty="0"/>
              <a:t>Instructed His disciples</a:t>
            </a:r>
          </a:p>
          <a:p>
            <a:pPr lvl="1"/>
            <a:r>
              <a:rPr lang="en-US" dirty="0"/>
              <a:t>Sought rest and privacy (Phoenicia)</a:t>
            </a:r>
          </a:p>
          <a:p>
            <a:r>
              <a:rPr lang="en-US" dirty="0" err="1"/>
              <a:t>Syrophenician</a:t>
            </a:r>
            <a:r>
              <a:rPr lang="en-US" dirty="0"/>
              <a:t> woman’s plea (15:22)</a:t>
            </a:r>
          </a:p>
          <a:p>
            <a:pPr lvl="1"/>
            <a:r>
              <a:rPr lang="en-US" dirty="0"/>
              <a:t>Daughter demon-possessed</a:t>
            </a:r>
          </a:p>
          <a:p>
            <a:pPr lvl="1"/>
            <a:r>
              <a:rPr lang="en-US" dirty="0"/>
              <a:t>At first, Jesus did not answer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748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Final Visit to Nazareth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Last visit to His hometown before 3</a:t>
            </a:r>
            <a:r>
              <a:rPr lang="en-US" baseline="30000" dirty="0"/>
              <a:t>rd</a:t>
            </a:r>
            <a:r>
              <a:rPr lang="en-US" dirty="0"/>
              <a:t> and final preaching tour</a:t>
            </a:r>
          </a:p>
          <a:p>
            <a:pPr lvl="1"/>
            <a:r>
              <a:rPr lang="en-US" dirty="0"/>
              <a:t>Previous visit: ugly and violent</a:t>
            </a:r>
          </a:p>
          <a:p>
            <a:pPr lvl="1"/>
            <a:r>
              <a:rPr lang="en-US" dirty="0"/>
              <a:t>Offered a 2</a:t>
            </a:r>
            <a:r>
              <a:rPr lang="en-US" baseline="30000" dirty="0"/>
              <a:t>nd</a:t>
            </a:r>
            <a:r>
              <a:rPr lang="en-US" dirty="0"/>
              <a:t> chance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8" name="Picture 7" descr="jesus-preach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500" y="3217651"/>
            <a:ext cx="54610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The Second Retreat</a:t>
            </a:r>
            <a:br>
              <a:rPr lang="en-US" sz="3000" b="1" i="1" dirty="0">
                <a:solidFill>
                  <a:schemeClr val="accent1"/>
                </a:solidFill>
              </a:rPr>
            </a:br>
            <a:r>
              <a:rPr lang="en-US" sz="3000" b="1" i="1" dirty="0">
                <a:solidFill>
                  <a:schemeClr val="accent1"/>
                </a:solidFill>
              </a:rPr>
              <a:t>In the Coast of the Heathen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“Truth, Lord: yet the dogs eat of the crumbs which fall from their masters’ table.”</a:t>
            </a:r>
          </a:p>
          <a:p>
            <a:pPr lvl="1"/>
            <a:r>
              <a:rPr lang="en-US" dirty="0"/>
              <a:t>Faith</a:t>
            </a:r>
          </a:p>
          <a:p>
            <a:pPr lvl="1"/>
            <a:r>
              <a:rPr lang="en-US" dirty="0"/>
              <a:t>Humility</a:t>
            </a:r>
          </a:p>
          <a:p>
            <a:r>
              <a:rPr lang="en-US" dirty="0"/>
              <a:t>Jesus healed her daughter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-and-the-syrophoenician-woma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3936" y="2646814"/>
            <a:ext cx="3699404" cy="30482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207870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Third Retreat</a:t>
            </a:r>
            <a:br>
              <a:rPr lang="en-US" sz="4000" b="1" i="1" dirty="0">
                <a:solidFill>
                  <a:srgbClr val="D16349"/>
                </a:solidFill>
              </a:rPr>
            </a:br>
            <a:r>
              <a:rPr lang="en-US" sz="2200" b="1" i="1" dirty="0">
                <a:solidFill>
                  <a:srgbClr val="D16349"/>
                </a:solidFill>
              </a:rPr>
              <a:t>The Feeding of 4,000 in Decapolis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/>
              <a:t>10 allied Greek cities</a:t>
            </a:r>
          </a:p>
          <a:p>
            <a:pPr lvl="1"/>
            <a:r>
              <a:rPr lang="en-US" dirty="0"/>
              <a:t>East of Jordan</a:t>
            </a:r>
          </a:p>
          <a:p>
            <a:r>
              <a:rPr lang="en-US" dirty="0"/>
              <a:t>People brought a deaf and partly dumb man</a:t>
            </a:r>
          </a:p>
          <a:p>
            <a:pPr lvl="1"/>
            <a:r>
              <a:rPr lang="en-US" dirty="0"/>
              <a:t>Jesus healed him</a:t>
            </a:r>
          </a:p>
          <a:p>
            <a:pPr lvl="1"/>
            <a:r>
              <a:rPr lang="en-US" dirty="0"/>
              <a:t>Crowds began to gather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 descr="09-02-10-art-Bartholomeus_Breenbergh_0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430" y="3159852"/>
            <a:ext cx="3810000" cy="28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0894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Third Retreat</a:t>
            </a:r>
            <a:br>
              <a:rPr lang="en-US" sz="4000" b="1" i="1" dirty="0">
                <a:solidFill>
                  <a:srgbClr val="D16349"/>
                </a:solidFill>
              </a:rPr>
            </a:br>
            <a:r>
              <a:rPr lang="en-US" sz="2200" b="1" i="1" dirty="0">
                <a:solidFill>
                  <a:srgbClr val="D16349"/>
                </a:solidFill>
              </a:rPr>
              <a:t>The Feeding of 4,000 in Decapolis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/>
              <a:t>Multitude began to gather</a:t>
            </a:r>
          </a:p>
          <a:p>
            <a:pPr lvl="1"/>
            <a:r>
              <a:rPr lang="en-US" dirty="0"/>
              <a:t>3 days, </a:t>
            </a:r>
          </a:p>
          <a:p>
            <a:pPr lvl="1"/>
            <a:r>
              <a:rPr lang="en-US" dirty="0"/>
              <a:t>Miracles</a:t>
            </a:r>
          </a:p>
          <a:p>
            <a:r>
              <a:rPr lang="en-US" dirty="0"/>
              <a:t>Jesus took 7 loaves of bread, a few fish</a:t>
            </a:r>
          </a:p>
          <a:p>
            <a:pPr lvl="1"/>
            <a:r>
              <a:rPr lang="en-US" dirty="0"/>
              <a:t>Fed 4,000 men + women and children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606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159874"/>
          </a:xfrm>
        </p:spPr>
        <p:txBody>
          <a:bodyPr/>
          <a:lstStyle/>
          <a:p>
            <a:r>
              <a:rPr lang="en-US" sz="3600" i="1" dirty="0"/>
              <a:t>Opposition of the Pharisees and Sadducees in </a:t>
            </a:r>
            <a:r>
              <a:rPr lang="en-US" sz="3600" i="1" dirty="0" err="1"/>
              <a:t>Magdala</a:t>
            </a:r>
            <a:endParaRPr lang="en-US" sz="36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59442"/>
            <a:ext cx="7758830" cy="46514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Pharisees and Sadducees met Jesus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Attempted to provoke Him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Asked for sign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Jesus denied them for 3</a:t>
            </a:r>
            <a:r>
              <a:rPr lang="en-US" baseline="30000" dirty="0"/>
              <a:t>rd</a:t>
            </a:r>
            <a:r>
              <a:rPr lang="en-US" dirty="0"/>
              <a:t> time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Jesus outlawed in hometown and most of Galilee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Headed for Bethesda</a:t>
            </a:r>
          </a:p>
        </p:txBody>
      </p:sp>
    </p:spTree>
    <p:extLst>
      <p:ext uri="{BB962C8B-B14F-4D97-AF65-F5344CB8AC3E}">
        <p14:creationId xmlns:p14="http://schemas.microsoft.com/office/powerpoint/2010/main" val="343843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i="1" dirty="0">
                <a:solidFill>
                  <a:schemeClr val="accent1"/>
                </a:solidFill>
              </a:rPr>
              <a:t>Jesus Rebukes the Dullness of the Disciples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His enemies tried to alienate His disciples from Him</a:t>
            </a:r>
          </a:p>
          <a:p>
            <a:pPr lvl="1"/>
            <a:r>
              <a:rPr lang="en-US" dirty="0"/>
              <a:t>Leaven of the Pharisees and Sadducees</a:t>
            </a:r>
          </a:p>
          <a:p>
            <a:r>
              <a:rPr lang="en-US" dirty="0"/>
              <a:t>Disciples misunderstood</a:t>
            </a:r>
          </a:p>
          <a:p>
            <a:pPr lvl="1"/>
            <a:r>
              <a:rPr lang="en-US" dirty="0"/>
              <a:t>Thought it meant literal bread!</a:t>
            </a:r>
          </a:p>
          <a:p>
            <a:pPr lvl="1"/>
            <a:r>
              <a:rPr lang="en-US" dirty="0"/>
              <a:t>Materialism of their thoughts</a:t>
            </a:r>
          </a:p>
          <a:p>
            <a:pPr lvl="1"/>
            <a:r>
              <a:rPr lang="en-US" dirty="0"/>
              <a:t>Jesus’ rebuke (Matthew 16:8-11)</a:t>
            </a:r>
          </a:p>
        </p:txBody>
      </p:sp>
      <p:pic>
        <p:nvPicPr>
          <p:cNvPr id="6" name="Picture 5" descr="9jesus and his discipl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152" y="3003666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2976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Peter’s Great Confession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/>
              <a:t>Jesus asked disciples:</a:t>
            </a:r>
          </a:p>
          <a:p>
            <a:pPr lvl="1"/>
            <a:r>
              <a:rPr lang="en-US" dirty="0"/>
              <a:t>“Whom say the people that I am?”</a:t>
            </a:r>
          </a:p>
          <a:p>
            <a:pPr lvl="1"/>
            <a:r>
              <a:rPr lang="en-US" dirty="0"/>
              <a:t>Varying answers</a:t>
            </a:r>
          </a:p>
          <a:p>
            <a:r>
              <a:rPr lang="en-US" dirty="0"/>
              <a:t>“But whom say ye that I am?”</a:t>
            </a:r>
          </a:p>
          <a:p>
            <a:pPr lvl="1"/>
            <a:r>
              <a:rPr lang="en-US" dirty="0"/>
              <a:t>Peter: “Thou art the Christ, the Son of the living God” (Matthew 16:16) </a:t>
            </a:r>
          </a:p>
          <a:p>
            <a:pPr lvl="1"/>
            <a:r>
              <a:rPr lang="en-US" dirty="0"/>
              <a:t>Rock: the faith of his confession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357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Final Visit to Nazareth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Sent disciples</a:t>
            </a:r>
          </a:p>
          <a:p>
            <a:pPr lvl="1"/>
            <a:r>
              <a:rPr lang="en-US" dirty="0"/>
              <a:t>2 by 2</a:t>
            </a:r>
          </a:p>
          <a:p>
            <a:r>
              <a:rPr lang="en-US" dirty="0"/>
              <a:t>Went to Synagogue</a:t>
            </a:r>
          </a:p>
          <a:p>
            <a:pPr lvl="1"/>
            <a:r>
              <a:rPr lang="en-US" dirty="0"/>
              <a:t>Taught on Sabbath</a:t>
            </a:r>
          </a:p>
          <a:p>
            <a:pPr lvl="1"/>
            <a:r>
              <a:rPr lang="en-US" dirty="0"/>
              <a:t>Hearers amazed and dubious</a:t>
            </a:r>
          </a:p>
          <a:p>
            <a:r>
              <a:rPr lang="en-US" dirty="0"/>
              <a:t>Miracles</a:t>
            </a:r>
          </a:p>
          <a:p>
            <a:pPr lvl="1"/>
            <a:r>
              <a:rPr lang="en-US" dirty="0"/>
              <a:t>Nazarenes refused to believe</a:t>
            </a:r>
          </a:p>
          <a:p>
            <a:pPr lvl="1"/>
            <a:r>
              <a:rPr lang="en-US" dirty="0"/>
              <a:t>Lost their chance for salvation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_wep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6164" y="2218428"/>
            <a:ext cx="3839988" cy="3124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803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/>
              <a:t>Third Missionary Tour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514650"/>
            <a:ext cx="7758830" cy="47471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Began missionary campaign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Plain of Esdraelon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Teaching 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Preaching 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Healing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  <p:pic>
        <p:nvPicPr>
          <p:cNvPr id="7" name="Picture 6" descr="JesusInTheSynagogue_1893BibleCar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006" y="2313428"/>
            <a:ext cx="3145414" cy="379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/>
              <a:t>Third Missionary Tour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514650"/>
            <a:ext cx="7758830" cy="47471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Crowd’s spiritual state: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Abandoned flock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Ripe harvest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Made missionaries of his disciples</a:t>
            </a:r>
          </a:p>
          <a:p>
            <a:pPr marL="1280160" lvl="2" indent="-457200">
              <a:buFont typeface="Arial"/>
              <a:buChar char="•"/>
            </a:pPr>
            <a:r>
              <a:rPr lang="en-US" dirty="0"/>
              <a:t>2 by 2</a:t>
            </a:r>
          </a:p>
          <a:p>
            <a:pPr marL="1280160" lvl="2" indent="-457200">
              <a:buFont typeface="Arial"/>
              <a:buChar char="•"/>
            </a:pPr>
            <a:r>
              <a:rPr lang="en-US" dirty="0"/>
              <a:t>Commissioned them with power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849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/>
              <a:t>Third Missionary Tour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147462"/>
            <a:ext cx="7758830" cy="47471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Instructions: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Don’t go to the Gentiles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Don’t be troubled for food or clothes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Bless the household that took them in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God will provide!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  <p:pic>
        <p:nvPicPr>
          <p:cNvPr id="3" name="Picture 2" descr="00.159.147_PS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6397" y="3577432"/>
            <a:ext cx="4354921" cy="266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05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/>
              <a:t>Third Missionary Tour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514650"/>
            <a:ext cx="7758830" cy="47471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Warned the disciples about persecutions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Be wise as serpents in cautiousness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Like doves in simplicity, guilelessness and purity of heart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Herod Antipas’ Guilty Fears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Jesus’ fame spread</a:t>
            </a:r>
          </a:p>
          <a:p>
            <a:r>
              <a:rPr lang="en-US" dirty="0"/>
              <a:t>Herod assumed:</a:t>
            </a:r>
          </a:p>
          <a:p>
            <a:pPr lvl="1"/>
            <a:r>
              <a:rPr lang="en-US" dirty="0"/>
              <a:t>John the Baptist had resurrected</a:t>
            </a:r>
          </a:p>
          <a:p>
            <a:pPr lvl="1"/>
            <a:r>
              <a:rPr lang="en-US" dirty="0"/>
              <a:t>Performing the miracles attributed to Jesus</a:t>
            </a:r>
          </a:p>
          <a:p>
            <a:r>
              <a:rPr lang="en-US" dirty="0"/>
              <a:t>Jesus heard about the beheading of John</a:t>
            </a:r>
          </a:p>
          <a:p>
            <a:pPr lvl="1"/>
            <a:r>
              <a:rPr lang="en-US" dirty="0"/>
              <a:t>Took his disciples over the sea to rest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/>
              <a:t>The Galilean Crisis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r>
              <a:rPr lang="en-US" dirty="0"/>
              <a:t>Disciples returned from missionary journey</a:t>
            </a:r>
          </a:p>
          <a:p>
            <a:pPr lvl="1"/>
            <a:r>
              <a:rPr lang="en-US" dirty="0"/>
              <a:t>Good reports</a:t>
            </a:r>
          </a:p>
          <a:p>
            <a:pPr lvl="1"/>
            <a:r>
              <a:rPr lang="en-US" dirty="0"/>
              <a:t>Multitudes gathered</a:t>
            </a:r>
          </a:p>
          <a:p>
            <a:pPr lvl="1"/>
            <a:r>
              <a:rPr lang="en-US" dirty="0"/>
              <a:t>Jesus took His disciples to rest across the sea</a:t>
            </a:r>
          </a:p>
          <a:p>
            <a:r>
              <a:rPr lang="en-US" dirty="0"/>
              <a:t>Multitudes followed on foot </a:t>
            </a:r>
          </a:p>
          <a:p>
            <a:pPr lvl="1"/>
            <a:r>
              <a:rPr lang="en-US" dirty="0"/>
              <a:t>5,000 men, </a:t>
            </a:r>
          </a:p>
          <a:p>
            <a:pPr lvl="1"/>
            <a:r>
              <a:rPr lang="en-US" dirty="0"/>
              <a:t>Plus women and children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jesus-and-the-multitud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76" y="3499649"/>
            <a:ext cx="3465865" cy="259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4808</TotalTime>
  <Words>920</Words>
  <Application>Microsoft Macintosh PowerPoint</Application>
  <PresentationFormat>On-screen Show (4:3)</PresentationFormat>
  <Paragraphs>204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Georgia</vt:lpstr>
      <vt:lpstr>Wingdings</vt:lpstr>
      <vt:lpstr>Wingdings 2</vt:lpstr>
      <vt:lpstr>Civic</vt:lpstr>
      <vt:lpstr>Global University of Theological Studies {Life of Christ} </vt:lpstr>
      <vt:lpstr>Final Visit to Nazareth</vt:lpstr>
      <vt:lpstr>Final Visit to Nazareth</vt:lpstr>
      <vt:lpstr>Third Missionary Tour</vt:lpstr>
      <vt:lpstr>Third Missionary Tour</vt:lpstr>
      <vt:lpstr>Third Missionary Tour</vt:lpstr>
      <vt:lpstr>Third Missionary Tour</vt:lpstr>
      <vt:lpstr>Herod Antipas’ Guilty Fears</vt:lpstr>
      <vt:lpstr>The Galilean Crisis</vt:lpstr>
      <vt:lpstr>The Galilean Crisis</vt:lpstr>
      <vt:lpstr>The Galilean Crisis</vt:lpstr>
      <vt:lpstr>The Galilean Crisis</vt:lpstr>
      <vt:lpstr>The Galilean Crisis</vt:lpstr>
      <vt:lpstr>Reception in Gennesaret</vt:lpstr>
      <vt:lpstr>The Collapse of the Galilean Campaign</vt:lpstr>
      <vt:lpstr>Further Opposition from the Pharisees</vt:lpstr>
      <vt:lpstr>Further Opposition from the Pharisees</vt:lpstr>
      <vt:lpstr>Further Opposition from the Pharisees</vt:lpstr>
      <vt:lpstr>The Second Retreat In the Coast of the Heathen</vt:lpstr>
      <vt:lpstr>The Second Retreat In the Coast of the Heathen</vt:lpstr>
      <vt:lpstr>Third Retreat The Feeding of 4,000 in Decapolis</vt:lpstr>
      <vt:lpstr>Third Retreat The Feeding of 4,000 in Decapolis</vt:lpstr>
      <vt:lpstr>Opposition of the Pharisees and Sadducees in Magdala</vt:lpstr>
      <vt:lpstr>Jesus Rebukes the Dullness of the Disciples</vt:lpstr>
      <vt:lpstr>Peter’s Great Confession</vt:lpstr>
    </vt:vector>
  </TitlesOfParts>
  <Manager/>
  <Company> </Company>
  <LinksUpToDate>false</LinksUpToDate>
  <SharedDoc>false</SharedDoc>
  <HyperlinkBase/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Kaylin Shirley</dc:creator>
  <cp:keywords/>
  <dc:description/>
  <cp:lastModifiedBy>Angie Clark</cp:lastModifiedBy>
  <cp:revision>137</cp:revision>
  <dcterms:created xsi:type="dcterms:W3CDTF">2011-08-23T00:03:16Z</dcterms:created>
  <dcterms:modified xsi:type="dcterms:W3CDTF">2018-02-09T20:36:39Z</dcterms:modified>
  <cp:category/>
</cp:coreProperties>
</file>