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9" r:id="rId3"/>
    <p:sldId id="352" r:id="rId4"/>
    <p:sldId id="353" r:id="rId5"/>
    <p:sldId id="354" r:id="rId6"/>
    <p:sldId id="261" r:id="rId7"/>
    <p:sldId id="295" r:id="rId8"/>
    <p:sldId id="279" r:id="rId9"/>
    <p:sldId id="330" r:id="rId10"/>
    <p:sldId id="334" r:id="rId11"/>
    <p:sldId id="337" r:id="rId12"/>
    <p:sldId id="339" r:id="rId13"/>
    <p:sldId id="340" r:id="rId14"/>
    <p:sldId id="355" r:id="rId15"/>
    <p:sldId id="341" r:id="rId16"/>
    <p:sldId id="342" r:id="rId17"/>
    <p:sldId id="343" r:id="rId18"/>
    <p:sldId id="356" r:id="rId19"/>
    <p:sldId id="35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First Group of Parables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6. The First group of Parables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007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Parable of the Leaven</a:t>
            </a:r>
            <a:br>
              <a:rPr lang="en-US" sz="4000" b="1" i="1" dirty="0">
                <a:solidFill>
                  <a:srgbClr val="D16349"/>
                </a:solidFill>
              </a:rPr>
            </a:br>
            <a:r>
              <a:rPr lang="en-US" sz="2200" b="1" i="1" dirty="0">
                <a:solidFill>
                  <a:srgbClr val="D16349"/>
                </a:solidFill>
              </a:rPr>
              <a:t>(Luke 13:20-21; Matthew 13:33-35)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Emphasizes leavening process</a:t>
            </a:r>
          </a:p>
          <a:p>
            <a:r>
              <a:rPr lang="en-US" dirty="0"/>
              <a:t>Interpretations:</a:t>
            </a:r>
          </a:p>
          <a:p>
            <a:pPr lvl="1"/>
            <a:r>
              <a:rPr lang="en-US" dirty="0"/>
              <a:t>Leaven: Kingdom of Heaven</a:t>
            </a:r>
          </a:p>
          <a:p>
            <a:pPr lvl="1"/>
            <a:r>
              <a:rPr lang="en-US" dirty="0"/>
              <a:t>Leaven: false doctrine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iStock_000005460442XSma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444" y="2065432"/>
            <a:ext cx="3130414" cy="403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Parable of the Hidden Treasure</a:t>
            </a:r>
            <a:br>
              <a:rPr lang="en-US" sz="3600" i="1" dirty="0"/>
            </a:br>
            <a:r>
              <a:rPr lang="en-US" sz="2800" dirty="0"/>
              <a:t>(Matthew 13:44)</a:t>
            </a:r>
            <a:r>
              <a:rPr lang="en-US" sz="2800" i="1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0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2 interpretations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Hidden treasure is Jewish church (members of Israel who had accepted Jesus as Messiah)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Hidden treasure is Christ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scan0008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361" y="3676212"/>
            <a:ext cx="2837722" cy="2585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Parable of the Pearl of Great Price</a:t>
            </a:r>
            <a:br>
              <a:rPr lang="en-US" sz="3000" b="1" i="1" dirty="0">
                <a:solidFill>
                  <a:schemeClr val="accent1"/>
                </a:solidFill>
              </a:rPr>
            </a:br>
            <a:r>
              <a:rPr lang="en-US" sz="2000" b="1" i="1" dirty="0">
                <a:solidFill>
                  <a:schemeClr val="accent1"/>
                </a:solidFill>
              </a:rPr>
              <a:t>(Matthew 13:45-46)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interpretations</a:t>
            </a:r>
          </a:p>
          <a:p>
            <a:pPr lvl="1"/>
            <a:r>
              <a:rPr lang="en-US" dirty="0"/>
              <a:t>Pearl -  Gentile church</a:t>
            </a:r>
          </a:p>
          <a:p>
            <a:pPr lvl="1"/>
            <a:r>
              <a:rPr lang="en-US" dirty="0"/>
              <a:t>Pearl - Jesus</a:t>
            </a:r>
          </a:p>
          <a:p>
            <a:pPr lvl="1"/>
            <a:endParaRPr lang="en-US" dirty="0"/>
          </a:p>
        </p:txBody>
      </p:sp>
      <p:pic>
        <p:nvPicPr>
          <p:cNvPr id="5" name="Picture 4" descr="pearl in she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270" y="2873226"/>
            <a:ext cx="5226522" cy="325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Parable of the Net</a:t>
            </a:r>
            <a:br>
              <a:rPr lang="en-US" sz="4000" b="1" i="1" dirty="0">
                <a:solidFill>
                  <a:srgbClr val="D16349"/>
                </a:solidFill>
              </a:rPr>
            </a:br>
            <a:r>
              <a:rPr lang="en-US" sz="2200" b="1" i="1" dirty="0">
                <a:solidFill>
                  <a:srgbClr val="D16349"/>
                </a:solidFill>
              </a:rPr>
              <a:t>(Matthew 13:47-50)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Many may come to the Kingdom</a:t>
            </a:r>
          </a:p>
          <a:p>
            <a:pPr lvl="1"/>
            <a:r>
              <a:rPr lang="en-US" dirty="0"/>
              <a:t>Not all are acceptable</a:t>
            </a:r>
          </a:p>
          <a:p>
            <a:pPr lvl="1"/>
            <a:r>
              <a:rPr lang="en-US" dirty="0"/>
              <a:t>Judgment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new_jerusale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923" y="2505481"/>
            <a:ext cx="5009766" cy="3757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Seven Points: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Present age with kingdom: sowing seed</a:t>
            </a:r>
          </a:p>
          <a:p>
            <a:pPr lvl="1"/>
            <a:r>
              <a:rPr lang="en-US" dirty="0"/>
              <a:t>Varying responses (soil)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Harvest: result from life in seed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There is false sowing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Small beginning, tremendous growth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Kingdom = internal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God will gather peculiar treasure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Judgment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724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/>
              <a:t>Jesus Stills the Tempest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Evening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 suggested to cross to other side of Sea of </a:t>
            </a:r>
            <a:r>
              <a:rPr lang="en-US" dirty="0" err="1"/>
              <a:t>Galilea</a:t>
            </a:r>
            <a:endParaRPr lang="en-US" dirty="0"/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slept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Fierce storm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Disciples panicked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 calmed storm</a:t>
            </a:r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The Healing of the Demoniacs Near Gadara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 5: 2-5</a:t>
            </a:r>
          </a:p>
          <a:p>
            <a:r>
              <a:rPr lang="en-US" dirty="0"/>
              <a:t>“Legion, for we are many”</a:t>
            </a:r>
          </a:p>
          <a:p>
            <a:r>
              <a:rPr lang="en-US" dirty="0"/>
              <a:t>Jesus sent them into a herd of swine</a:t>
            </a:r>
          </a:p>
          <a:p>
            <a:r>
              <a:rPr lang="en-US" dirty="0"/>
              <a:t>Transformed demoniac</a:t>
            </a:r>
          </a:p>
          <a:p>
            <a:pPr lvl="1"/>
            <a:r>
              <a:rPr lang="en-US" dirty="0"/>
              <a:t>Instilled fear</a:t>
            </a:r>
          </a:p>
          <a:p>
            <a:pPr lvl="1"/>
            <a:r>
              <a:rPr lang="en-US" dirty="0"/>
              <a:t>Jesus sent him to be a witness</a:t>
            </a:r>
          </a:p>
        </p:txBody>
      </p:sp>
      <p:pic>
        <p:nvPicPr>
          <p:cNvPr id="5" name="Picture 4" descr="demonia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614" y="3003254"/>
            <a:ext cx="2849468" cy="3166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More Miracles in Capernaum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err="1"/>
              <a:t>Jairus</a:t>
            </a:r>
            <a:r>
              <a:rPr lang="en-US" dirty="0"/>
              <a:t>’ only child dying</a:t>
            </a:r>
          </a:p>
          <a:p>
            <a:pPr lvl="1"/>
            <a:r>
              <a:rPr lang="en-US" dirty="0"/>
              <a:t>Asked Jesus to heal</a:t>
            </a:r>
          </a:p>
          <a:p>
            <a:pPr lvl="1"/>
            <a:r>
              <a:rPr lang="en-US" dirty="0"/>
              <a:t>Jesus made His way to </a:t>
            </a:r>
            <a:r>
              <a:rPr lang="en-US" dirty="0" err="1"/>
              <a:t>Jairus</a:t>
            </a:r>
            <a:r>
              <a:rPr lang="en-US" dirty="0"/>
              <a:t>’ home</a:t>
            </a:r>
          </a:p>
          <a:p>
            <a:r>
              <a:rPr lang="en-US" dirty="0"/>
              <a:t>Woman with the issue of blood</a:t>
            </a:r>
          </a:p>
          <a:p>
            <a:pPr lvl="1"/>
            <a:r>
              <a:rPr lang="en-US" dirty="0"/>
              <a:t>Touched Jesus</a:t>
            </a:r>
          </a:p>
          <a:p>
            <a:pPr lvl="1"/>
            <a:r>
              <a:rPr lang="en-US" dirty="0"/>
              <a:t>Healed!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jairus-daught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378" y="3330785"/>
            <a:ext cx="3695282" cy="294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220jesus_wom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392" y="4239249"/>
            <a:ext cx="2856711" cy="2033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More Miracles in Capernaum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err="1"/>
              <a:t>Jairus</a:t>
            </a:r>
            <a:r>
              <a:rPr lang="en-US" dirty="0"/>
              <a:t>’ daughter dead</a:t>
            </a:r>
          </a:p>
          <a:p>
            <a:r>
              <a:rPr lang="en-US" dirty="0"/>
              <a:t>Jesus took Peter, James and John into house</a:t>
            </a:r>
          </a:p>
          <a:p>
            <a:r>
              <a:rPr lang="en-US" dirty="0"/>
              <a:t>Jesus brought daughter to life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_Heals_Jairus_Daugh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193" y="3069535"/>
            <a:ext cx="4039350" cy="3029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1872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More Miracles in Capernaum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Blind men</a:t>
            </a:r>
          </a:p>
          <a:p>
            <a:pPr lvl="1"/>
            <a:r>
              <a:rPr lang="en-US" dirty="0"/>
              <a:t>“Have mercy on us, Son of David”</a:t>
            </a:r>
          </a:p>
          <a:p>
            <a:pPr lvl="1"/>
            <a:r>
              <a:rPr lang="en-US" dirty="0"/>
              <a:t>Jesus healed them</a:t>
            </a:r>
          </a:p>
          <a:p>
            <a:r>
              <a:rPr lang="en-US" dirty="0"/>
              <a:t>Dumb, possessed man approached Jesus</a:t>
            </a:r>
          </a:p>
          <a:p>
            <a:pPr lvl="1"/>
            <a:r>
              <a:rPr lang="en-US" dirty="0"/>
              <a:t>Demons were cast out, man healed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93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First Group of Parables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Parable: earthly story with heavenly meaning</a:t>
            </a:r>
          </a:p>
          <a:p>
            <a:pPr lvl="1"/>
            <a:r>
              <a:rPr lang="en-US" dirty="0"/>
              <a:t>Instruction and warning</a:t>
            </a:r>
          </a:p>
          <a:p>
            <a:pPr lvl="1"/>
            <a:r>
              <a:rPr lang="en-US" dirty="0"/>
              <a:t>Comfort and condemnation</a:t>
            </a:r>
          </a:p>
          <a:p>
            <a:pPr lvl="1"/>
            <a:r>
              <a:rPr lang="en-US" dirty="0"/>
              <a:t>Must be interpreted</a:t>
            </a:r>
          </a:p>
          <a:p>
            <a:pPr lvl="2"/>
            <a:r>
              <a:rPr lang="en-US" dirty="0"/>
              <a:t>Takes divine revelation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054" y="2973577"/>
            <a:ext cx="4040221" cy="3018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First Group of Parables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2 things about parables:</a:t>
            </a:r>
          </a:p>
          <a:p>
            <a:pPr lvl="1"/>
            <a:r>
              <a:rPr lang="en-US" dirty="0"/>
              <a:t>Not a foundation for formulating doctrine</a:t>
            </a:r>
          </a:p>
          <a:p>
            <a:pPr lvl="1"/>
            <a:r>
              <a:rPr lang="en-US" dirty="0"/>
              <a:t>Not a literal, historic story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parable-slid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44" b="90000" l="3889" r="93889">
                        <a14:foregroundMark x1="69167" y1="65185" x2="74028" y2="64074"/>
                        <a14:foregroundMark x1="51806" y1="26296" x2="85972" y2="31852"/>
                        <a14:foregroundMark x1="55000" y1="84259" x2="93889" y2="87037"/>
                        <a14:foregroundMark x1="7222" y1="55556" x2="14444" y2="57593"/>
                        <a14:foregroundMark x1="3889" y1="89259" x2="11389" y2="85926"/>
                        <a14:foregroundMark x1="16389" y1="87407" x2="41667" y2="82963"/>
                        <a14:foregroundMark x1="23611" y1="15185" x2="44444" y2="9444"/>
                        <a14:backgroundMark x1="18750" y1="16296" x2="39028" y2="8333"/>
                        <a14:backgroundMark x1="21944" y1="16296" x2="21944" y2="162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2201" y="2438643"/>
            <a:ext cx="4880540" cy="366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2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First Group of Parables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Discourse in Matthew 13 and Mark 4</a:t>
            </a:r>
          </a:p>
          <a:p>
            <a:r>
              <a:rPr lang="en-US" dirty="0"/>
              <a:t>8 parables; 4 pairs</a:t>
            </a:r>
          </a:p>
          <a:p>
            <a:pPr lvl="1"/>
            <a:r>
              <a:rPr lang="en-US" dirty="0"/>
              <a:t>The sower and the seed</a:t>
            </a:r>
          </a:p>
          <a:p>
            <a:pPr lvl="1"/>
            <a:r>
              <a:rPr lang="en-US" dirty="0"/>
              <a:t>The tares and the net</a:t>
            </a:r>
          </a:p>
          <a:p>
            <a:pPr lvl="1"/>
            <a:r>
              <a:rPr lang="en-US" dirty="0"/>
              <a:t>The mustard seed and the leaven</a:t>
            </a:r>
          </a:p>
          <a:p>
            <a:pPr lvl="1"/>
            <a:r>
              <a:rPr lang="en-US" dirty="0"/>
              <a:t>The buried treasure and pearl of great price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058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First Group of Parables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Truths from parables:</a:t>
            </a:r>
          </a:p>
          <a:p>
            <a:pPr lvl="1"/>
            <a:r>
              <a:rPr lang="en-US" dirty="0"/>
              <a:t>Jesus paid a great price</a:t>
            </a:r>
          </a:p>
          <a:p>
            <a:pPr lvl="1"/>
            <a:r>
              <a:rPr lang="en-US" dirty="0"/>
              <a:t>Sinner must surrender all</a:t>
            </a:r>
          </a:p>
          <a:p>
            <a:pPr lvl="1"/>
            <a:r>
              <a:rPr lang="en-US" dirty="0"/>
              <a:t>Jesus is pearl of great price</a:t>
            </a:r>
          </a:p>
          <a:p>
            <a:pPr lvl="1"/>
            <a:r>
              <a:rPr lang="en-US" dirty="0"/>
              <a:t>There will be false members in kingdom</a:t>
            </a:r>
          </a:p>
          <a:p>
            <a:pPr lvl="1"/>
            <a:r>
              <a:rPr lang="en-US" dirty="0"/>
              <a:t>Church will have small beginning; tremendous growth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45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Parable of Sower</a:t>
            </a:r>
            <a:br>
              <a:rPr lang="en-US" sz="3600" i="1" dirty="0"/>
            </a:br>
            <a:r>
              <a:rPr lang="en-US" dirty="0"/>
              <a:t>(Mark 4:3-25; Matthew 13:3-23; Luke 8:5-18)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81973" y="1818768"/>
            <a:ext cx="4289873" cy="44430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“Parable of the soils”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Soil: heart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Varied responses to His ministry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parable_of_sow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787" y="1926689"/>
            <a:ext cx="28956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Parable of the Seed </a:t>
            </a:r>
            <a:r>
              <a:rPr lang="en-US" sz="2000" b="1" i="1" dirty="0">
                <a:solidFill>
                  <a:schemeClr val="accent1"/>
                </a:solidFill>
              </a:rPr>
              <a:t>(Mark 4:26-29)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Crop = result of life in seed, NOT a direct result of their efforts</a:t>
            </a:r>
          </a:p>
          <a:p>
            <a:pPr lvl="1"/>
            <a:r>
              <a:rPr lang="en-US" dirty="0"/>
              <a:t>Sowers should not take the credit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en07jul40b_sop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2755" y="2111331"/>
            <a:ext cx="2865786" cy="401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Parable of the Tares </a:t>
            </a:r>
            <a:r>
              <a:rPr lang="en-US" sz="2400" b="1" i="1" dirty="0"/>
              <a:t>(Matthew 13:24-30)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/>
              <a:t>Kingdom</a:t>
            </a:r>
          </a:p>
          <a:p>
            <a:pPr lvl="1"/>
            <a:r>
              <a:rPr lang="en-US" dirty="0"/>
              <a:t>Field of wheat</a:t>
            </a:r>
          </a:p>
          <a:p>
            <a:pPr lvl="1"/>
            <a:r>
              <a:rPr lang="en-US" dirty="0"/>
              <a:t>Enemy sows tares </a:t>
            </a:r>
          </a:p>
          <a:p>
            <a:r>
              <a:rPr lang="en-US" dirty="0"/>
              <a:t>False seed will be sown alongside the seed of the Word of God</a:t>
            </a:r>
          </a:p>
          <a:p>
            <a:pPr lvl="1"/>
            <a:r>
              <a:rPr lang="en-US" dirty="0"/>
              <a:t>God will separate them at judgment time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Parable of the Mustard Seed </a:t>
            </a:r>
            <a:r>
              <a:rPr lang="en-US" sz="2700" b="1" i="1" dirty="0">
                <a:solidFill>
                  <a:schemeClr val="accent1"/>
                </a:solidFill>
              </a:rPr>
              <a:t>(Mark 4:30-32; Matthew 12:31-32)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First Group of Parables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Kingdom of heaven will grow from a small beginning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85652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861" y="2386727"/>
            <a:ext cx="5374120" cy="3568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4201</TotalTime>
  <Words>677</Words>
  <Application>Microsoft Macintosh PowerPoint</Application>
  <PresentationFormat>On-screen Show (4:3)</PresentationFormat>
  <Paragraphs>170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First Group of Parables</vt:lpstr>
      <vt:lpstr>The First Group of Parables</vt:lpstr>
      <vt:lpstr>The First Group of Parables</vt:lpstr>
      <vt:lpstr>The First Group of Parables</vt:lpstr>
      <vt:lpstr>Parable of Sower (Mark 4:3-25; Matthew 13:3-23; Luke 8:5-18)</vt:lpstr>
      <vt:lpstr>Parable of the Seed (Mark 4:26-29)</vt:lpstr>
      <vt:lpstr>Parable of the Tares (Matthew 13:24-30) </vt:lpstr>
      <vt:lpstr>Parable of the Mustard Seed (Mark 4:30-32; Matthew 12:31-32) </vt:lpstr>
      <vt:lpstr>Parable of the Leaven (Luke 13:20-21; Matthew 13:33-35)</vt:lpstr>
      <vt:lpstr>Parable of the Hidden Treasure (Matthew 13:44) </vt:lpstr>
      <vt:lpstr>The Parable of the Pearl of Great Price (Matthew 13:45-46)</vt:lpstr>
      <vt:lpstr>The Parable of the Net (Matthew 13:47-50)</vt:lpstr>
      <vt:lpstr>Seven Points:</vt:lpstr>
      <vt:lpstr>Jesus Stills the Tempest</vt:lpstr>
      <vt:lpstr>The Healing of the Demoniacs Near Gadara</vt:lpstr>
      <vt:lpstr>More Miracles in Capernaum</vt:lpstr>
      <vt:lpstr>More Miracles in Capernaum</vt:lpstr>
      <vt:lpstr>More Miracles in Capernaum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Angie Clark</cp:lastModifiedBy>
  <cp:revision>126</cp:revision>
  <dcterms:created xsi:type="dcterms:W3CDTF">2011-08-23T00:03:16Z</dcterms:created>
  <dcterms:modified xsi:type="dcterms:W3CDTF">2018-02-09T20:36:27Z</dcterms:modified>
</cp:coreProperties>
</file>