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handoutMasterIdLst>
    <p:handoutMasterId r:id="rId20"/>
  </p:handoutMasterIdLst>
  <p:sldIdLst>
    <p:sldId id="256" r:id="rId2"/>
    <p:sldId id="259" r:id="rId3"/>
    <p:sldId id="262" r:id="rId4"/>
    <p:sldId id="280" r:id="rId5"/>
    <p:sldId id="264" r:id="rId6"/>
    <p:sldId id="267" r:id="rId7"/>
    <p:sldId id="281" r:id="rId8"/>
    <p:sldId id="279" r:id="rId9"/>
    <p:sldId id="282" r:id="rId10"/>
    <p:sldId id="283" r:id="rId11"/>
    <p:sldId id="284" r:id="rId12"/>
    <p:sldId id="285" r:id="rId13"/>
    <p:sldId id="286" r:id="rId14"/>
    <p:sldId id="287" r:id="rId15"/>
    <p:sldId id="289" r:id="rId16"/>
    <p:sldId id="290" r:id="rId17"/>
    <p:sldId id="291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3" autoAdjust="0"/>
    <p:restoredTop sz="94553" autoAdjust="0"/>
  </p:normalViewPr>
  <p:slideViewPr>
    <p:cSldViewPr snapToGrid="0" snapToObjects="1">
      <p:cViewPr varScale="1">
        <p:scale>
          <a:sx n="127" d="100"/>
          <a:sy n="127" d="100"/>
        </p:scale>
        <p:origin x="1296" y="1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632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7B90E8-F0B8-9E45-AA2F-ACCDB9FABA17}" type="datetimeFigureOut">
              <a:rPr lang="en-US" smtClean="0"/>
              <a:t>2/9/18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6ECD3E-2893-A04E-B771-A21724D066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289650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BD9DE6-61E5-8646-AD4C-DEC77A362640}" type="datetimeFigureOut">
              <a:rPr lang="en-US" smtClean="0"/>
              <a:t>2/9/18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06CC67-E019-0342-BD3C-6F9194A93C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102105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529A2-7699-7D42-9A5E-BAD6F4EA714E}" type="datetime1">
              <a:rPr lang="en-US" smtClean="0"/>
              <a:t>2/9/18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Life of Christ 1: John the Baptist / Birth and Childhood of Jesus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3A712-604E-0B46-B8A9-F30E8C20EDDE}" type="datetime1">
              <a:rPr lang="en-US" smtClean="0"/>
              <a:t>2/9/18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Life of Christ 1: John the Baptist / Birth and Childhood of Jesus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385CA2-A822-2F4E-9F33-8C0CC8DBDFBE}" type="datetime1">
              <a:rPr lang="en-US" smtClean="0"/>
              <a:t>2/9/18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Life of Christ 1: John the Baptist / Birth and Childhood of Jesus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214810-3B25-2A4B-BD34-732B2BC33FC9}" type="datetime1">
              <a:rPr lang="en-US" smtClean="0"/>
              <a:t>2/9/18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Life of Christ 1: John the Baptist / Birth and Childhood of Jesus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2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4D757-11EF-6848-8406-71820796A31D}" type="datetime1">
              <a:rPr lang="en-US" smtClean="0"/>
              <a:t>2/9/18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Life of Christ 1: John the Baptist / Birth and Childhood of Jesus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41932-4DDF-0E45-B53F-BB3493B2C8FC}" type="datetime1">
              <a:rPr lang="en-US" smtClean="0"/>
              <a:t>2/9/18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Life of Christ 1: John the Baptist / Birth and Childhood of Jesus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C671E-8707-094C-83D0-E76BA829499F}" type="datetime1">
              <a:rPr lang="en-US" smtClean="0"/>
              <a:t>2/9/18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Life of Christ 1: John the Baptist / Birth and Childhood of Jesus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80FE9-101B-4E48-AD55-882669F26CFE}" type="datetime1">
              <a:rPr lang="en-US" smtClean="0"/>
              <a:t>2/9/18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Life of Christ 1: John the Baptist / Birth and Childhood of Jesus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DB8D5-6780-D243-882C-5D3B58091BCE}" type="datetime1">
              <a:rPr lang="en-US" smtClean="0"/>
              <a:t>2/9/18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Life of Christ 1: John the Baptist / Birth and Childhood of Jesus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E70BA4-E544-694B-B39E-44B21073EAF3}" type="datetime1">
              <a:rPr lang="en-US" smtClean="0"/>
              <a:t>2/9/18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Life of Christ 1: John the Baptist / Birth and Childhood of Jesus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D49087-C685-924F-9035-3DA09F2A82B0}" type="datetime1">
              <a:rPr lang="en-US" smtClean="0"/>
              <a:t>2/9/18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Life of Christ 1: John the Baptist / Birth and Childhood of Jesus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61DC465D-28FF-3B40-91C2-5866090E3870}" type="datetime1">
              <a:rPr lang="en-US" smtClean="0"/>
              <a:t>2/9/18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r>
              <a:rPr lang="en-US"/>
              <a:t>Life of Christ 1: John the Baptist / Birth and Childhood of Jesus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BFEBEB0A-9E3D-4B14-9782-E2AE3DA60D9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dt="0"/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Courier New"/>
        <a:buChar char="o"/>
        <a:defRPr sz="28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v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Life of Christ I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1999" y="4663204"/>
            <a:ext cx="7415155" cy="1484376"/>
          </a:xfrm>
        </p:spPr>
        <p:txBody>
          <a:bodyPr>
            <a:normAutofit/>
          </a:bodyPr>
          <a:lstStyle/>
          <a:p>
            <a:r>
              <a:rPr lang="en-US" sz="4400" dirty="0"/>
              <a:t>5. John the Baptist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762000" y="1532160"/>
            <a:ext cx="8005224" cy="1524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80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3600" dirty="0">
                <a:solidFill>
                  <a:schemeClr val="bg2"/>
                </a:solidFill>
              </a:rPr>
              <a:t>Global University </a:t>
            </a:r>
          </a:p>
          <a:p>
            <a:r>
              <a:rPr lang="en-US" sz="3600" dirty="0">
                <a:solidFill>
                  <a:schemeClr val="bg2"/>
                </a:solidFill>
              </a:rPr>
              <a:t>of Theological Studies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Life of Christ 1: John the Baptist / Birth and Childhood of Jesus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642958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Life of Christ I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1999" y="4663204"/>
            <a:ext cx="7415155" cy="1484376"/>
          </a:xfrm>
        </p:spPr>
        <p:txBody>
          <a:bodyPr>
            <a:normAutofit/>
          </a:bodyPr>
          <a:lstStyle/>
          <a:p>
            <a:r>
              <a:rPr lang="en-US" sz="4400" dirty="0"/>
              <a:t>6. Birth and Childhood of Jesus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762000" y="1532160"/>
            <a:ext cx="8005224" cy="1524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80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3600" dirty="0">
                <a:solidFill>
                  <a:schemeClr val="bg2"/>
                </a:solidFill>
              </a:rPr>
              <a:t>Global University </a:t>
            </a:r>
          </a:p>
          <a:p>
            <a:r>
              <a:rPr lang="en-US" sz="3600" dirty="0">
                <a:solidFill>
                  <a:schemeClr val="bg2"/>
                </a:solidFill>
              </a:rPr>
              <a:t>of Theological Studies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Life of Christ 1: John the Baptist / Birth and Childhood of Jesus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76822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A. The Annunciation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Life of Christ 1: John the Baptist / Birth and Childhood of Jesus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761999" y="562433"/>
            <a:ext cx="5105297" cy="4617185"/>
          </a:xfrm>
        </p:spPr>
        <p:txBody>
          <a:bodyPr>
            <a:normAutofit/>
          </a:bodyPr>
          <a:lstStyle/>
          <a:p>
            <a:r>
              <a:rPr lang="en-US" dirty="0"/>
              <a:t>Mary</a:t>
            </a:r>
          </a:p>
          <a:p>
            <a:pPr lvl="1"/>
            <a:r>
              <a:rPr lang="en-US" dirty="0"/>
              <a:t>Virgin in Nazareth</a:t>
            </a:r>
          </a:p>
          <a:p>
            <a:pPr lvl="1"/>
            <a:r>
              <a:rPr lang="en-US" dirty="0"/>
              <a:t>Angel informed her: Mother of Messiah</a:t>
            </a:r>
          </a:p>
          <a:p>
            <a:pPr lvl="1"/>
            <a:r>
              <a:rPr lang="en-US" dirty="0"/>
              <a:t>Betrothed to Joseph</a:t>
            </a:r>
          </a:p>
          <a:p>
            <a:r>
              <a:rPr lang="en-US" dirty="0"/>
              <a:t>Joseph</a:t>
            </a:r>
          </a:p>
          <a:p>
            <a:pPr lvl="1"/>
            <a:r>
              <a:rPr lang="en-US" dirty="0"/>
              <a:t>Dream: Child begotten by Holy Ghost</a:t>
            </a:r>
          </a:p>
          <a:p>
            <a:endParaRPr lang="en-US" dirty="0"/>
          </a:p>
          <a:p>
            <a:pPr lvl="1"/>
            <a:endParaRPr lang="en-US" dirty="0"/>
          </a:p>
          <a:p>
            <a:endParaRPr lang="en-US" dirty="0"/>
          </a:p>
        </p:txBody>
      </p:sp>
      <p:pic>
        <p:nvPicPr>
          <p:cNvPr id="6" name="Picture 5" descr="mary_angel.jpg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867296" y="1054100"/>
            <a:ext cx="3023397" cy="35179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42485638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90644" y="-14270"/>
            <a:ext cx="7657759" cy="2317512"/>
          </a:xfrm>
          <a:prstGeom prst="rect">
            <a:avLst/>
          </a:prstGeom>
          <a:solidFill>
            <a:schemeClr val="accent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1999" y="717311"/>
            <a:ext cx="6781800" cy="1600200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B. Birth of the </a:t>
            </a:r>
            <a:r>
              <a:rPr lang="en-US" dirty="0" err="1">
                <a:solidFill>
                  <a:schemeClr val="bg1"/>
                </a:solidFill>
              </a:rPr>
              <a:t>Saviour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0643" y="2331779"/>
            <a:ext cx="7657759" cy="3310389"/>
          </a:xfrm>
        </p:spPr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en-US" b="1" dirty="0"/>
              <a:t>Date</a:t>
            </a:r>
          </a:p>
          <a:p>
            <a:r>
              <a:rPr lang="en-US" dirty="0"/>
              <a:t>5 BC</a:t>
            </a:r>
          </a:p>
          <a:p>
            <a:pPr lvl="1"/>
            <a:r>
              <a:rPr lang="en-US" dirty="0"/>
              <a:t>Late summer, early fall</a:t>
            </a:r>
          </a:p>
          <a:p>
            <a:pPr marL="0" indent="0">
              <a:buNone/>
            </a:pPr>
            <a:r>
              <a:rPr lang="en-US" b="1" dirty="0"/>
              <a:t>2. Place</a:t>
            </a:r>
          </a:p>
          <a:p>
            <a:r>
              <a:rPr lang="en-US" dirty="0"/>
              <a:t>Bethlehem</a:t>
            </a:r>
          </a:p>
          <a:p>
            <a:pPr lvl="1"/>
            <a:r>
              <a:rPr lang="en-US" dirty="0"/>
              <a:t>6 miles north of Jerusalem</a:t>
            </a:r>
          </a:p>
          <a:p>
            <a:pPr lvl="1"/>
            <a:r>
              <a:rPr lang="en-US" dirty="0"/>
              <a:t>Spent the night in courtyard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Life of Christ 1: John the Baptist / Birth and Childhood of Jesus</a:t>
            </a:r>
          </a:p>
        </p:txBody>
      </p:sp>
    </p:spTree>
    <p:extLst>
      <p:ext uri="{BB962C8B-B14F-4D97-AF65-F5344CB8AC3E}">
        <p14:creationId xmlns:p14="http://schemas.microsoft.com/office/powerpoint/2010/main" val="259055939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90644" y="-14270"/>
            <a:ext cx="7657759" cy="2317512"/>
          </a:xfrm>
          <a:prstGeom prst="rect">
            <a:avLst/>
          </a:prstGeom>
          <a:solidFill>
            <a:schemeClr val="accent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1999" y="717311"/>
            <a:ext cx="6781800" cy="1600200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B. Birth of the </a:t>
            </a:r>
            <a:r>
              <a:rPr lang="en-US" dirty="0" err="1">
                <a:solidFill>
                  <a:schemeClr val="bg1"/>
                </a:solidFill>
              </a:rPr>
              <a:t>Saviour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0643" y="2331779"/>
            <a:ext cx="7657759" cy="3703974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3"/>
            </a:pPr>
            <a:r>
              <a:rPr lang="en-US" b="1" dirty="0"/>
              <a:t>The Praises of Angels</a:t>
            </a:r>
          </a:p>
          <a:p>
            <a:r>
              <a:rPr lang="en-US" dirty="0"/>
              <a:t>Judean shepherds</a:t>
            </a:r>
          </a:p>
          <a:p>
            <a:r>
              <a:rPr lang="en-US" dirty="0"/>
              <a:t>Angel appeared: good news!</a:t>
            </a:r>
          </a:p>
          <a:p>
            <a:r>
              <a:rPr lang="en-US" dirty="0"/>
              <a:t>Found Mary and Joseph</a:t>
            </a:r>
          </a:p>
          <a:p>
            <a:pPr lvl="1"/>
            <a:r>
              <a:rPr lang="en-US" dirty="0"/>
              <a:t>Baby swaddled in manger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Life of Christ 1: John the Baptist / Birth and Childhood of Jesus</a:t>
            </a:r>
          </a:p>
        </p:txBody>
      </p:sp>
    </p:spTree>
    <p:extLst>
      <p:ext uri="{BB962C8B-B14F-4D97-AF65-F5344CB8AC3E}">
        <p14:creationId xmlns:p14="http://schemas.microsoft.com/office/powerpoint/2010/main" val="91440321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90644" y="-14270"/>
            <a:ext cx="7657759" cy="2317512"/>
          </a:xfrm>
          <a:prstGeom prst="rect">
            <a:avLst/>
          </a:prstGeom>
          <a:solidFill>
            <a:schemeClr val="accent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1998" y="717311"/>
            <a:ext cx="7586403" cy="1600200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</a:rPr>
              <a:t>C. Circumcision and Presentation at Temple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0643" y="2331779"/>
            <a:ext cx="7657759" cy="3703974"/>
          </a:xfrm>
        </p:spPr>
        <p:txBody>
          <a:bodyPr>
            <a:normAutofit/>
          </a:bodyPr>
          <a:lstStyle/>
          <a:p>
            <a:r>
              <a:rPr lang="en-US" dirty="0"/>
              <a:t>8 days: circumcision</a:t>
            </a:r>
          </a:p>
          <a:p>
            <a:pPr lvl="1"/>
            <a:r>
              <a:rPr lang="en-US" dirty="0"/>
              <a:t>Named</a:t>
            </a:r>
          </a:p>
          <a:p>
            <a:r>
              <a:rPr lang="en-US" dirty="0"/>
              <a:t>41 days after birth: Temple</a:t>
            </a:r>
          </a:p>
          <a:p>
            <a:pPr lvl="1"/>
            <a:r>
              <a:rPr lang="en-US" dirty="0"/>
              <a:t>Humble gift</a:t>
            </a:r>
          </a:p>
          <a:p>
            <a:pPr lvl="1"/>
            <a:r>
              <a:rPr lang="en-US" dirty="0"/>
              <a:t>Simeon blessed Jesus</a:t>
            </a:r>
          </a:p>
          <a:p>
            <a:pPr lvl="1"/>
            <a:r>
              <a:rPr lang="en-US" dirty="0"/>
              <a:t>Prophetess Anna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Life of Christ 1: John the Baptist / Birth and Childhood of Jesus</a:t>
            </a:r>
          </a:p>
        </p:txBody>
      </p:sp>
    </p:spTree>
    <p:extLst>
      <p:ext uri="{BB962C8B-B14F-4D97-AF65-F5344CB8AC3E}">
        <p14:creationId xmlns:p14="http://schemas.microsoft.com/office/powerpoint/2010/main" val="103057425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5179618"/>
            <a:ext cx="7500780" cy="992582"/>
          </a:xfrm>
        </p:spPr>
        <p:txBody>
          <a:bodyPr>
            <a:normAutofit fontScale="90000"/>
          </a:bodyPr>
          <a:lstStyle/>
          <a:p>
            <a:r>
              <a:rPr lang="en-US" dirty="0"/>
              <a:t>D. Coming of the Wise Men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Life of Christ 1: John the Baptist / Birth and Childhood of Jesus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761999" y="562433"/>
            <a:ext cx="7657759" cy="4617185"/>
          </a:xfrm>
        </p:spPr>
        <p:txBody>
          <a:bodyPr>
            <a:normAutofit/>
          </a:bodyPr>
          <a:lstStyle/>
          <a:p>
            <a:r>
              <a:rPr lang="en-US" dirty="0"/>
              <a:t>Gentile scholars</a:t>
            </a:r>
          </a:p>
          <a:p>
            <a:pPr lvl="1"/>
            <a:r>
              <a:rPr lang="en-US" dirty="0"/>
              <a:t>Astrology, religion</a:t>
            </a:r>
          </a:p>
          <a:p>
            <a:pPr lvl="1"/>
            <a:r>
              <a:rPr lang="en-US" dirty="0"/>
              <a:t>Persia, Arabia or Babylonia</a:t>
            </a:r>
          </a:p>
          <a:p>
            <a:r>
              <a:rPr lang="en-US" dirty="0"/>
              <a:t>Herod plotted to destroy Messiah</a:t>
            </a:r>
          </a:p>
          <a:p>
            <a:pPr lvl="1"/>
            <a:r>
              <a:rPr lang="en-US" dirty="0"/>
              <a:t>Asked them to bring word when they found Him</a:t>
            </a:r>
          </a:p>
          <a:p>
            <a:pPr lvl="1"/>
            <a:r>
              <a:rPr lang="en-US" dirty="0"/>
              <a:t>Warning dream</a:t>
            </a:r>
          </a:p>
          <a:p>
            <a:endParaRPr lang="en-US" dirty="0"/>
          </a:p>
        </p:txBody>
      </p:sp>
      <p:pic>
        <p:nvPicPr>
          <p:cNvPr id="3" name="Picture 2" descr="Three-wise-men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38408" y="2967935"/>
            <a:ext cx="2443566" cy="201191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87365917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5179618"/>
            <a:ext cx="7500780" cy="992582"/>
          </a:xfrm>
        </p:spPr>
        <p:txBody>
          <a:bodyPr>
            <a:normAutofit fontScale="90000"/>
          </a:bodyPr>
          <a:lstStyle/>
          <a:p>
            <a:r>
              <a:rPr lang="en-US" dirty="0"/>
              <a:t>D. Coming of the Wise Men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Life of Christ 1: John the Baptist / Birth and Childhood of Jesus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761999" y="562433"/>
            <a:ext cx="7657759" cy="4617185"/>
          </a:xfrm>
        </p:spPr>
        <p:txBody>
          <a:bodyPr>
            <a:normAutofit/>
          </a:bodyPr>
          <a:lstStyle/>
          <a:p>
            <a:r>
              <a:rPr lang="en-US" dirty="0"/>
              <a:t>Guiding star</a:t>
            </a:r>
          </a:p>
          <a:p>
            <a:r>
              <a:rPr lang="en-US" dirty="0"/>
              <a:t>Joseph and Mary in house</a:t>
            </a:r>
          </a:p>
          <a:p>
            <a:pPr lvl="1"/>
            <a:r>
              <a:rPr lang="en-US" dirty="0"/>
              <a:t>Worshipped Child Jesus</a:t>
            </a:r>
          </a:p>
          <a:p>
            <a:pPr lvl="1"/>
            <a:r>
              <a:rPr lang="en-US" dirty="0"/>
              <a:t>Gold</a:t>
            </a:r>
          </a:p>
          <a:p>
            <a:pPr lvl="1"/>
            <a:r>
              <a:rPr lang="en-US" dirty="0"/>
              <a:t>Frankincense</a:t>
            </a:r>
          </a:p>
          <a:p>
            <a:pPr lvl="1"/>
            <a:r>
              <a:rPr lang="en-US" dirty="0"/>
              <a:t>Myrrh</a:t>
            </a:r>
          </a:p>
          <a:p>
            <a:r>
              <a:rPr lang="en-US" dirty="0"/>
              <a:t>Herod ordered death of children 2 and under</a:t>
            </a:r>
          </a:p>
          <a:p>
            <a:pPr lvl="1"/>
            <a:r>
              <a:rPr lang="en-US" dirty="0"/>
              <a:t>Joseph and Mary fled to Egypt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317100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90644" y="-14270"/>
            <a:ext cx="7657759" cy="2317512"/>
          </a:xfrm>
          <a:prstGeom prst="rect">
            <a:avLst/>
          </a:prstGeom>
          <a:solidFill>
            <a:schemeClr val="accent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1998" y="717311"/>
            <a:ext cx="7586403" cy="1600200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E. Visit to Jerusalem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0643" y="2331779"/>
            <a:ext cx="3904547" cy="3703974"/>
          </a:xfrm>
        </p:spPr>
        <p:txBody>
          <a:bodyPr anchor="t">
            <a:normAutofit/>
          </a:bodyPr>
          <a:lstStyle/>
          <a:p>
            <a:r>
              <a:rPr lang="en-US" dirty="0"/>
              <a:t>Jesus was 12</a:t>
            </a:r>
          </a:p>
          <a:p>
            <a:pPr lvl="1"/>
            <a:r>
              <a:rPr lang="en-US" dirty="0"/>
              <a:t>Passover time</a:t>
            </a:r>
          </a:p>
          <a:p>
            <a:pPr lvl="1"/>
            <a:r>
              <a:rPr lang="en-US" dirty="0"/>
              <a:t>Left behind in synagogue</a:t>
            </a:r>
          </a:p>
          <a:p>
            <a:pPr lvl="1"/>
            <a:r>
              <a:rPr lang="en-US" i="1" dirty="0"/>
              <a:t>“</a:t>
            </a:r>
            <a:r>
              <a:rPr lang="en-US" i="1" dirty="0" err="1"/>
              <a:t>Wist</a:t>
            </a:r>
            <a:r>
              <a:rPr lang="en-US" i="1" dirty="0"/>
              <a:t> ye not that I must be about my Father’s business?” (Luke 2:49)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Life of Christ 1: John the Baptist / Birth and Childhood of Jesus</a:t>
            </a:r>
          </a:p>
        </p:txBody>
      </p:sp>
      <p:pic>
        <p:nvPicPr>
          <p:cNvPr id="6" name="Picture 5" descr="William_Holman_Hunt_The_Finding_of_the_Saviour_in_the_Temple_525_captioned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65525" y="2739633"/>
            <a:ext cx="3897147" cy="256840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6212109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A. Prophecies of His Coming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385261"/>
            <a:ext cx="7543800" cy="49848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/>
              <a:t>Scripture References</a:t>
            </a:r>
          </a:p>
          <a:p>
            <a:pPr lvl="1"/>
            <a:r>
              <a:rPr lang="en-US" dirty="0"/>
              <a:t>Malachi 3:1</a:t>
            </a:r>
          </a:p>
          <a:p>
            <a:pPr lvl="1"/>
            <a:r>
              <a:rPr lang="en-US" dirty="0"/>
              <a:t>Malachi 4:5</a:t>
            </a:r>
          </a:p>
          <a:p>
            <a:pPr lvl="1"/>
            <a:r>
              <a:rPr lang="en-US" dirty="0"/>
              <a:t>Matthew 11:13-14</a:t>
            </a:r>
          </a:p>
          <a:p>
            <a:r>
              <a:rPr lang="en-US" dirty="0"/>
              <a:t>Messianic hope: forerunner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Life of Christ 1: John the Baptist / Birth and Childhood of Jesus</a:t>
            </a:r>
          </a:p>
        </p:txBody>
      </p:sp>
      <p:pic>
        <p:nvPicPr>
          <p:cNvPr id="6" name="Picture 5" descr="baptist3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35867" y="646875"/>
            <a:ext cx="2870457" cy="378603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7407138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90644" y="-14270"/>
            <a:ext cx="7657759" cy="2317512"/>
          </a:xfrm>
          <a:prstGeom prst="rect">
            <a:avLst/>
          </a:prstGeom>
          <a:solidFill>
            <a:schemeClr val="accent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1999" y="717311"/>
            <a:ext cx="6781800" cy="1600200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B. John’s Birth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0643" y="2331779"/>
            <a:ext cx="7657759" cy="3310389"/>
          </a:xfrm>
        </p:spPr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en-US" b="1" dirty="0"/>
              <a:t>Time</a:t>
            </a:r>
          </a:p>
          <a:p>
            <a:r>
              <a:rPr lang="en-US" dirty="0"/>
              <a:t>Luke 3:1-2</a:t>
            </a:r>
          </a:p>
          <a:p>
            <a:r>
              <a:rPr lang="en-US" dirty="0"/>
              <a:t>Ministry: AD 26 -27</a:t>
            </a:r>
          </a:p>
          <a:p>
            <a:pPr marL="0" indent="0">
              <a:buNone/>
            </a:pPr>
            <a:r>
              <a:rPr lang="en-US" b="1" dirty="0"/>
              <a:t>2. Parentage</a:t>
            </a:r>
          </a:p>
          <a:p>
            <a:r>
              <a:rPr lang="en-US" dirty="0"/>
              <a:t>Zacharias and Elizabeth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Life of Christ 1: John the Baptist / Birth and Childhood of Jesus</a:t>
            </a:r>
          </a:p>
        </p:txBody>
      </p:sp>
    </p:spTree>
    <p:extLst>
      <p:ext uri="{BB962C8B-B14F-4D97-AF65-F5344CB8AC3E}">
        <p14:creationId xmlns:p14="http://schemas.microsoft.com/office/powerpoint/2010/main" val="27941280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90644" y="-14270"/>
            <a:ext cx="7657759" cy="2317512"/>
          </a:xfrm>
          <a:prstGeom prst="rect">
            <a:avLst/>
          </a:prstGeom>
          <a:solidFill>
            <a:schemeClr val="accent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1999" y="717311"/>
            <a:ext cx="6781800" cy="1600200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B. John’s Birth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0643" y="2331779"/>
            <a:ext cx="7657759" cy="331038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/>
              <a:t>3. Miraculous Birth </a:t>
            </a:r>
            <a:r>
              <a:rPr lang="en-US" dirty="0"/>
              <a:t>(Luke 1:13)</a:t>
            </a:r>
          </a:p>
          <a:p>
            <a:r>
              <a:rPr lang="en-US" dirty="0"/>
              <a:t>Zacharias had priestly duty</a:t>
            </a:r>
          </a:p>
          <a:p>
            <a:r>
              <a:rPr lang="en-US" dirty="0"/>
              <a:t>Archangel Gabriel</a:t>
            </a:r>
          </a:p>
          <a:p>
            <a:pPr lvl="1"/>
            <a:r>
              <a:rPr lang="en-US" dirty="0"/>
              <a:t>Zacharias questioned; struck dumb</a:t>
            </a:r>
          </a:p>
          <a:p>
            <a:r>
              <a:rPr lang="en-US" dirty="0"/>
              <a:t>Son named John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Life of Christ 1: John the Baptist / Birth and Childhood of Jesus</a:t>
            </a:r>
          </a:p>
        </p:txBody>
      </p:sp>
      <p:pic>
        <p:nvPicPr>
          <p:cNvPr id="6" name="Picture 5" descr="zacharias.angel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60954" y="2508356"/>
            <a:ext cx="1813856" cy="31338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6930148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C. John’s Boyhood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1999" y="699177"/>
            <a:ext cx="7557863" cy="4670947"/>
          </a:xfrm>
        </p:spPr>
        <p:txBody>
          <a:bodyPr>
            <a:normAutofit/>
          </a:bodyPr>
          <a:lstStyle/>
          <a:p>
            <a:r>
              <a:rPr lang="en-US" dirty="0"/>
              <a:t>Normal boyhood</a:t>
            </a:r>
          </a:p>
          <a:p>
            <a:r>
              <a:rPr lang="en-US" dirty="0"/>
              <a:t>Taught in synagogue</a:t>
            </a:r>
          </a:p>
          <a:p>
            <a:r>
              <a:rPr lang="en-US" dirty="0" err="1"/>
              <a:t>Nazarite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Life of Christ 1: John the Baptist / Birth and Childhood of Jesus</a:t>
            </a:r>
          </a:p>
        </p:txBody>
      </p:sp>
      <p:pic>
        <p:nvPicPr>
          <p:cNvPr id="5" name="Picture 4" descr="sadducee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14371" y="699177"/>
            <a:ext cx="3876531" cy="439986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41237854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90644" y="-14270"/>
            <a:ext cx="7657759" cy="2317512"/>
          </a:xfrm>
          <a:prstGeom prst="rect">
            <a:avLst/>
          </a:prstGeom>
          <a:solidFill>
            <a:schemeClr val="accent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1998" y="717311"/>
            <a:ext cx="7586403" cy="1600200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</a:rPr>
              <a:t>D.  John’s </a:t>
            </a:r>
            <a:br>
              <a:rPr lang="en-US" dirty="0">
                <a:solidFill>
                  <a:schemeClr val="bg1"/>
                </a:solidFill>
              </a:rPr>
            </a:br>
            <a:r>
              <a:rPr lang="en-US" dirty="0">
                <a:solidFill>
                  <a:schemeClr val="bg1"/>
                </a:solidFill>
              </a:rPr>
              <a:t>Appearance and Character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0643" y="2331779"/>
            <a:ext cx="7657759" cy="3310389"/>
          </a:xfrm>
        </p:spPr>
        <p:txBody>
          <a:bodyPr>
            <a:normAutofit/>
          </a:bodyPr>
          <a:lstStyle/>
          <a:p>
            <a:r>
              <a:rPr lang="en-US" dirty="0"/>
              <a:t>Desert</a:t>
            </a:r>
          </a:p>
          <a:p>
            <a:r>
              <a:rPr lang="en-US" dirty="0"/>
              <a:t>Diet:</a:t>
            </a:r>
          </a:p>
          <a:p>
            <a:pPr lvl="1"/>
            <a:r>
              <a:rPr lang="en-US" dirty="0"/>
              <a:t>Fruits</a:t>
            </a:r>
          </a:p>
          <a:p>
            <a:pPr lvl="1"/>
            <a:r>
              <a:rPr lang="en-US" dirty="0"/>
              <a:t>Honey</a:t>
            </a:r>
          </a:p>
          <a:p>
            <a:pPr lvl="1"/>
            <a:r>
              <a:rPr lang="en-US" dirty="0"/>
              <a:t>Locusts</a:t>
            </a:r>
          </a:p>
          <a:p>
            <a:r>
              <a:rPr lang="en-US" dirty="0"/>
              <a:t>Camel skin clothing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Life of Christ 1: John the Baptist / Birth and Childhood of Jesus</a:t>
            </a:r>
          </a:p>
        </p:txBody>
      </p:sp>
    </p:spTree>
    <p:extLst>
      <p:ext uri="{BB962C8B-B14F-4D97-AF65-F5344CB8AC3E}">
        <p14:creationId xmlns:p14="http://schemas.microsoft.com/office/powerpoint/2010/main" val="29987590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90644" y="-14270"/>
            <a:ext cx="7657759" cy="2317512"/>
          </a:xfrm>
          <a:prstGeom prst="rect">
            <a:avLst/>
          </a:prstGeom>
          <a:solidFill>
            <a:schemeClr val="accent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1998" y="717311"/>
            <a:ext cx="7586403" cy="1600200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</a:rPr>
              <a:t>D.  John’s </a:t>
            </a:r>
            <a:br>
              <a:rPr lang="en-US" dirty="0">
                <a:solidFill>
                  <a:schemeClr val="bg1"/>
                </a:solidFill>
              </a:rPr>
            </a:br>
            <a:r>
              <a:rPr lang="en-US" dirty="0">
                <a:solidFill>
                  <a:schemeClr val="bg1"/>
                </a:solidFill>
              </a:rPr>
              <a:t>Appearance and Character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0643" y="2331779"/>
            <a:ext cx="7657759" cy="3310389"/>
          </a:xfrm>
        </p:spPr>
        <p:txBody>
          <a:bodyPr>
            <a:normAutofit/>
          </a:bodyPr>
          <a:lstStyle/>
          <a:p>
            <a:r>
              <a:rPr lang="en-US" dirty="0"/>
              <a:t>Crowds flocked to hear him</a:t>
            </a:r>
          </a:p>
          <a:p>
            <a:pPr lvl="1"/>
            <a:r>
              <a:rPr lang="en-US" dirty="0"/>
              <a:t>Earnestness</a:t>
            </a:r>
          </a:p>
          <a:p>
            <a:pPr lvl="1"/>
            <a:r>
              <a:rPr lang="en-US" dirty="0"/>
              <a:t>Zeal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Life of Christ 1: John the Baptist / Birth and Childhood of Jesus</a:t>
            </a:r>
          </a:p>
        </p:txBody>
      </p:sp>
      <p:pic>
        <p:nvPicPr>
          <p:cNvPr id="6" name="Picture 5" descr="image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19054" y="2468523"/>
            <a:ext cx="2844370" cy="3339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46436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E. John’s Message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1999" y="470874"/>
            <a:ext cx="7557863" cy="4865702"/>
          </a:xfrm>
        </p:spPr>
        <p:txBody>
          <a:bodyPr>
            <a:normAutofit/>
          </a:bodyPr>
          <a:lstStyle/>
          <a:p>
            <a:pPr marL="502920" lvl="1" indent="-457200">
              <a:buFont typeface="Courier New"/>
              <a:buChar char="o"/>
            </a:pPr>
            <a:r>
              <a:rPr lang="en-US" sz="2800" dirty="0"/>
              <a:t>Matthew 3:2-3</a:t>
            </a:r>
          </a:p>
          <a:p>
            <a:pPr marL="777240" lvl="2" indent="-457200">
              <a:buFont typeface="Courier New"/>
              <a:buChar char="o"/>
            </a:pPr>
            <a:r>
              <a:rPr lang="en-US" sz="2600" dirty="0"/>
              <a:t>Repentance</a:t>
            </a:r>
          </a:p>
          <a:p>
            <a:pPr marL="777240" lvl="2" indent="-457200">
              <a:buFont typeface="Courier New"/>
              <a:buChar char="o"/>
            </a:pPr>
            <a:r>
              <a:rPr lang="en-US" sz="2600" dirty="0"/>
              <a:t>Preparation for kingdom of Heaven</a:t>
            </a:r>
          </a:p>
          <a:p>
            <a:pPr marL="777240" lvl="2" indent="-457200">
              <a:buFont typeface="Courier New"/>
              <a:buChar char="o"/>
            </a:pPr>
            <a:r>
              <a:rPr lang="en-US" sz="2600" dirty="0"/>
              <a:t>Baptism by immersion</a:t>
            </a:r>
          </a:p>
          <a:p>
            <a:pPr marL="502920" lvl="1" indent="-457200">
              <a:buFont typeface="Courier New"/>
              <a:buChar char="o"/>
            </a:pPr>
            <a:r>
              <a:rPr lang="en-US" sz="2800" dirty="0"/>
              <a:t>Denounced:</a:t>
            </a:r>
          </a:p>
          <a:p>
            <a:pPr marL="777240" lvl="2" indent="-457200">
              <a:buFont typeface="Courier New"/>
              <a:buChar char="o"/>
            </a:pPr>
            <a:r>
              <a:rPr lang="en-US" sz="2200" dirty="0"/>
              <a:t>Sin</a:t>
            </a:r>
          </a:p>
          <a:p>
            <a:pPr marL="777240" lvl="2" indent="-457200">
              <a:buFont typeface="Courier New"/>
              <a:buChar char="o"/>
            </a:pPr>
            <a:r>
              <a:rPr lang="en-US" sz="2200" dirty="0"/>
              <a:t>Pharisees</a:t>
            </a:r>
          </a:p>
          <a:p>
            <a:pPr marL="777240" lvl="2" indent="-457200">
              <a:buFont typeface="Courier New"/>
              <a:buChar char="o"/>
            </a:pPr>
            <a:r>
              <a:rPr lang="en-US" sz="2200" dirty="0"/>
              <a:t>Sin in Herod Antipas’ life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Life of Christ 1: John the Baptist / Birth and Childhood of Jesus</a:t>
            </a:r>
          </a:p>
        </p:txBody>
      </p:sp>
    </p:spTree>
    <p:extLst>
      <p:ext uri="{BB962C8B-B14F-4D97-AF65-F5344CB8AC3E}">
        <p14:creationId xmlns:p14="http://schemas.microsoft.com/office/powerpoint/2010/main" val="42241503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F. John’s Death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1999" y="470874"/>
            <a:ext cx="7557863" cy="4865702"/>
          </a:xfrm>
        </p:spPr>
        <p:txBody>
          <a:bodyPr>
            <a:normAutofit/>
          </a:bodyPr>
          <a:lstStyle/>
          <a:p>
            <a:pPr marL="502920" lvl="1" indent="-457200">
              <a:buFont typeface="Courier New"/>
              <a:buChar char="o"/>
            </a:pPr>
            <a:r>
              <a:rPr lang="en-US" sz="3400" dirty="0"/>
              <a:t>Mark 6:27</a:t>
            </a:r>
          </a:p>
          <a:p>
            <a:r>
              <a:rPr lang="en-US" sz="3400" dirty="0"/>
              <a:t> Herod respected John</a:t>
            </a:r>
          </a:p>
          <a:p>
            <a:pPr lvl="1"/>
            <a:r>
              <a:rPr lang="en-US" dirty="0"/>
              <a:t>John denounced him publicly</a:t>
            </a:r>
          </a:p>
          <a:p>
            <a:pPr lvl="1"/>
            <a:r>
              <a:rPr lang="en-US" dirty="0"/>
              <a:t>Arrested</a:t>
            </a:r>
          </a:p>
          <a:p>
            <a:r>
              <a:rPr lang="en-US" sz="3400" dirty="0"/>
              <a:t> Herod’s birthday</a:t>
            </a:r>
          </a:p>
          <a:p>
            <a:pPr lvl="1"/>
            <a:r>
              <a:rPr lang="en-US" dirty="0"/>
              <a:t>Salome’s dancing</a:t>
            </a:r>
          </a:p>
          <a:p>
            <a:pPr lvl="1"/>
            <a:r>
              <a:rPr lang="en-US" dirty="0"/>
              <a:t>John’s head on a platter</a:t>
            </a:r>
          </a:p>
          <a:p>
            <a:r>
              <a:rPr lang="en-US" dirty="0"/>
              <a:t>Died at 32-33 years</a:t>
            </a:r>
            <a:endParaRPr lang="en-US" sz="3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Life of Christ 1: John the Baptist / Birth and Childhood of Jesus</a:t>
            </a:r>
          </a:p>
        </p:txBody>
      </p:sp>
      <p:pic>
        <p:nvPicPr>
          <p:cNvPr id="5" name="Picture 4" descr="salome-herod-L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72598" y="827598"/>
            <a:ext cx="3047264" cy="418799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64701491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Newsprint.thmx</Template>
  <TotalTime>485</TotalTime>
  <Words>620</Words>
  <Application>Microsoft Macintosh PowerPoint</Application>
  <PresentationFormat>On-screen Show (4:3)</PresentationFormat>
  <Paragraphs>126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4" baseType="lpstr">
      <vt:lpstr>Arial</vt:lpstr>
      <vt:lpstr>Calibri</vt:lpstr>
      <vt:lpstr>Courier New</vt:lpstr>
      <vt:lpstr>Impact</vt:lpstr>
      <vt:lpstr>Times New Roman</vt:lpstr>
      <vt:lpstr>Wingdings</vt:lpstr>
      <vt:lpstr>Newsprint</vt:lpstr>
      <vt:lpstr>Life of Christ I</vt:lpstr>
      <vt:lpstr>A. Prophecies of His Coming</vt:lpstr>
      <vt:lpstr>B. John’s Birth</vt:lpstr>
      <vt:lpstr>B. John’s Birth</vt:lpstr>
      <vt:lpstr>C. John’s Boyhood</vt:lpstr>
      <vt:lpstr>D.  John’s  Appearance and Character</vt:lpstr>
      <vt:lpstr>D.  John’s  Appearance and Character</vt:lpstr>
      <vt:lpstr>E. John’s Message</vt:lpstr>
      <vt:lpstr>F. John’s Death</vt:lpstr>
      <vt:lpstr>Life of Christ I</vt:lpstr>
      <vt:lpstr>A. The Annunciation</vt:lpstr>
      <vt:lpstr>B. Birth of the Saviour</vt:lpstr>
      <vt:lpstr>B. Birth of the Saviour</vt:lpstr>
      <vt:lpstr>C. Circumcision and Presentation at Temple</vt:lpstr>
      <vt:lpstr>D. Coming of the Wise Men</vt:lpstr>
      <vt:lpstr>D. Coming of the Wise Men</vt:lpstr>
      <vt:lpstr>E. Visit to Jerusalem</vt:lpstr>
    </vt:vector>
  </TitlesOfParts>
  <Company> </Company>
  <LinksUpToDate>false</LinksUpToDate>
  <SharedDoc>false</SharedDoc>
  <HyperlinksChanged>false</HyperlinksChanged>
  <AppVersion>16.0009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Life of Christ I</dc:title>
  <dc:creator>Kaylin Shirley</dc:creator>
  <cp:lastModifiedBy>Angie Clark</cp:lastModifiedBy>
  <cp:revision>33</cp:revision>
  <dcterms:created xsi:type="dcterms:W3CDTF">2011-09-13T17:55:03Z</dcterms:created>
  <dcterms:modified xsi:type="dcterms:W3CDTF">2018-02-09T20:43:51Z</dcterms:modified>
</cp:coreProperties>
</file>