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0"/>
  </p:notesMasterIdLst>
  <p:handoutMasterIdLst>
    <p:handoutMasterId r:id="rId21"/>
  </p:handoutMasterIdLst>
  <p:sldIdLst>
    <p:sldId id="256" r:id="rId2"/>
    <p:sldId id="262" r:id="rId3"/>
    <p:sldId id="314" r:id="rId4"/>
    <p:sldId id="259" r:id="rId5"/>
    <p:sldId id="315" r:id="rId6"/>
    <p:sldId id="307" r:id="rId7"/>
    <p:sldId id="316" r:id="rId8"/>
    <p:sldId id="323" r:id="rId9"/>
    <p:sldId id="324" r:id="rId10"/>
    <p:sldId id="283" r:id="rId11"/>
    <p:sldId id="284" r:id="rId12"/>
    <p:sldId id="318" r:id="rId13"/>
    <p:sldId id="302" r:id="rId14"/>
    <p:sldId id="325" r:id="rId15"/>
    <p:sldId id="303" r:id="rId16"/>
    <p:sldId id="320" r:id="rId17"/>
    <p:sldId id="326" r:id="rId18"/>
    <p:sldId id="327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62" autoAdjust="0"/>
    <p:restoredTop sz="94569" autoAdjust="0"/>
  </p:normalViewPr>
  <p:slideViewPr>
    <p:cSldViewPr snapToGrid="0" snapToObjects="1">
      <p:cViewPr varScale="1">
        <p:scale>
          <a:sx n="89" d="100"/>
          <a:sy n="89" d="100"/>
        </p:scale>
        <p:origin x="-1408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4632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notesMaster" Target="notesMasters/notesMaster1.xml"/><Relationship Id="rId21" Type="http://schemas.openxmlformats.org/officeDocument/2006/relationships/handoutMaster" Target="handoutMasters/handoutMaster1.xml"/><Relationship Id="rId22" Type="http://schemas.openxmlformats.org/officeDocument/2006/relationships/printerSettings" Target="printerSettings/printerSettings1.bin"/><Relationship Id="rId23" Type="http://schemas.openxmlformats.org/officeDocument/2006/relationships/presProps" Target="presProps.xml"/><Relationship Id="rId24" Type="http://schemas.openxmlformats.org/officeDocument/2006/relationships/viewProps" Target="viewProps.xml"/><Relationship Id="rId25" Type="http://schemas.openxmlformats.org/officeDocument/2006/relationships/theme" Target="theme/theme1.xml"/><Relationship Id="rId26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37B90E8-F0B8-9E45-AA2F-ACCDB9FABA17}" type="datetimeFigureOut">
              <a:rPr lang="en-US" smtClean="0"/>
              <a:t>9/21/11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6ECD3E-2893-A04E-B771-A21724D066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289650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BD9DE6-61E5-8646-AD4C-DEC77A362640}" type="datetimeFigureOut">
              <a:rPr lang="en-US" smtClean="0"/>
              <a:t>9/21/11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06CC67-E019-0342-BD3C-6F9194A93C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102105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3200400"/>
            <a:ext cx="7543800" cy="1524000"/>
          </a:xfrm>
        </p:spPr>
        <p:txBody>
          <a:bodyPr>
            <a:noAutofit/>
          </a:bodyPr>
          <a:lstStyle>
            <a:lvl1pPr>
              <a:defRPr sz="8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4724400"/>
            <a:ext cx="6858000" cy="990600"/>
          </a:xfrm>
        </p:spPr>
        <p:txBody>
          <a:bodyPr anchor="t" anchorCtr="0">
            <a:normAutofit/>
          </a:bodyPr>
          <a:lstStyle>
            <a:lvl1pPr marL="0" indent="0" algn="l">
              <a:buNone/>
              <a:defRPr sz="2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DF815A-44DD-A149-8998-D125A5ED2A43}" type="datetime1">
              <a:rPr lang="en-US" smtClean="0"/>
              <a:t>9/21/11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Life of Christ 1: Miracles of Healing Parts 2-3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85800"/>
            <a:ext cx="7239000" cy="3886200"/>
          </a:xfrm>
        </p:spPr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6F2FB1-3C84-DB44-9A26-B0F9BEC93E08}" type="datetime1">
              <a:rPr lang="en-US" smtClean="0"/>
              <a:t>9/21/11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Life of Christ 1: Miracles of Healing Parts 2-3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000" y="685801"/>
            <a:ext cx="1828800" cy="5410199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90800" y="685801"/>
            <a:ext cx="5715000" cy="4876800"/>
          </a:xfrm>
        </p:spPr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09057D-8848-9841-A5CF-AF4FC92E93CF}" type="datetime1">
              <a:rPr lang="en-US" smtClean="0"/>
              <a:t>9/21/11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Life of Christ 1: Miracles of Healing Parts 2-3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C71EC5-488C-0746-A808-DED0862A1742}" type="datetime1">
              <a:rPr lang="en-US" smtClean="0"/>
              <a:t>9/21/11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Life of Christ 1: Miracles of Healing Parts 2-3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>
        <p:tmplLst>
          <p:tmpl lvl="1">
            <p:tnLst>
              <p:par>
                <p:cTn xmlns:p14="http://schemas.microsoft.com/office/powerpoint/2010/main"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xmlns:p14="http://schemas.microsoft.com/office/powerpoint/2010/main"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xmlns:p14="http://schemas.microsoft.com/office/powerpoint/2010/main"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xmlns:p14="http://schemas.microsoft.com/office/powerpoint/2010/main"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xmlns:p14="http://schemas.microsoft.com/office/powerpoint/2010/main"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276600"/>
            <a:ext cx="7543800" cy="1676400"/>
          </a:xfrm>
        </p:spPr>
        <p:txBody>
          <a:bodyPr anchor="b" anchorCtr="0"/>
          <a:lstStyle>
            <a:lvl1pPr algn="l">
              <a:defRPr sz="54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4953000"/>
            <a:ext cx="6858000" cy="914400"/>
          </a:xfrm>
        </p:spPr>
        <p:txBody>
          <a:bodyPr anchor="t" anchorCtr="0">
            <a:normAutofit/>
          </a:bodyPr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E942B0-78B8-404B-A77A-7A353AB9F0BE}" type="datetime1">
              <a:rPr lang="en-US" smtClean="0"/>
              <a:t>9/21/11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Life of Christ 1: Miracles of Healing Parts 2-3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4108A6-D198-BC46-950E-57866F3DC07D}" type="datetime1">
              <a:rPr lang="en-US" smtClean="0"/>
              <a:t>9/21/11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Life of Christ 1: Miracles of Healing Parts 2-3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>
        <p:tmplLst>
          <p:tmpl lvl="1">
            <p:tnLst>
              <p:par>
                <p:cTn xmlns:p14="http://schemas.microsoft.com/office/powerpoint/2010/main"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xmlns:p14="http://schemas.microsoft.com/office/powerpoint/2010/main"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xmlns:p14="http://schemas.microsoft.com/office/powerpoint/2010/main"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xmlns:p14="http://schemas.microsoft.com/office/powerpoint/2010/main"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xmlns:p14="http://schemas.microsoft.com/office/powerpoint/2010/main"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" grpId="0" build="p">
        <p:tmplLst>
          <p:tmpl lvl="1">
            <p:tnLst>
              <p:par>
                <p:cTn xmlns:p14="http://schemas.microsoft.com/office/powerpoint/2010/main"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xmlns:p14="http://schemas.microsoft.com/office/powerpoint/2010/main"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xmlns:p14="http://schemas.microsoft.com/office/powerpoint/2010/main"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xmlns:p14="http://schemas.microsoft.com/office/powerpoint/2010/main"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xmlns:p14="http://schemas.microsoft.com/office/powerpoint/2010/main"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89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89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1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E157DE-5E4A-DA43-8FB2-AA725834B6DC}" type="datetime1">
              <a:rPr lang="en-US" smtClean="0"/>
              <a:t>9/21/11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Life of Christ 1: Miracles of Healing Parts 2-3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7589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6451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19AACF-9670-4443-B575-5FE1BDB030AF}" type="datetime1">
              <a:rPr lang="en-US" smtClean="0"/>
              <a:t>9/21/11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Life of Christ 1: Miracles of Healing Parts 2-3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5DD93-026E-9841-AEC5-078061B9D00A}" type="datetime1">
              <a:rPr lang="en-US" smtClean="0"/>
              <a:t>9/21/11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Life of Christ 1: Miracles of Healing Parts 2-3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10866" y="457200"/>
            <a:ext cx="4594934" cy="4114799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2001" y="457200"/>
            <a:ext cx="2673657" cy="4114800"/>
          </a:xfrm>
        </p:spPr>
        <p:txBody>
          <a:bodyPr>
            <a:normAutofit/>
          </a:bodyPr>
          <a:lstStyle>
            <a:lvl1pPr marL="0" indent="0">
              <a:buNone/>
              <a:defRPr sz="21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E65BFC-D647-774E-9F69-3D007EE73AA1}" type="datetime1">
              <a:rPr lang="en-US" smtClean="0"/>
              <a:t>9/21/11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Life of Christ 1: Miracles of Healing Parts 2-3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 rot="5400000">
            <a:off x="1677194" y="2514600"/>
            <a:ext cx="3810000" cy="1588"/>
          </a:xfrm>
          <a:prstGeom prst="line">
            <a:avLst/>
          </a:prstGeom>
          <a:ln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8952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77240" y="457200"/>
            <a:ext cx="7543800" cy="2895600"/>
          </a:xfrm>
          <a:ln w="6350">
            <a:solidFill>
              <a:schemeClr val="tx2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0392" y="3505200"/>
            <a:ext cx="7391400" cy="804862"/>
          </a:xfrm>
        </p:spPr>
        <p:txBody>
          <a:bodyPr anchor="t" anchorCtr="0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CE5C6-0E19-FC4E-BBCF-AB76B5260C8E}" type="datetime1">
              <a:rPr lang="en-US" smtClean="0"/>
              <a:t>9/21/11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Life of Christ 1: Miracles of Healing Parts 2-3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1800" cy="16002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685800"/>
            <a:ext cx="7543800" cy="3886200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48400" y="620877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  <a:latin typeface="+mn-lt"/>
              </a:defRPr>
            </a:lvl1pPr>
          </a:lstStyle>
          <a:p>
            <a:fld id="{6B7C75DB-8177-A04A-9DA3-5D5F7FFF08BC}" type="datetime1">
              <a:rPr lang="en-US" smtClean="0"/>
              <a:t>9/21/11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61999" y="6208776"/>
            <a:ext cx="487386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</a:defRPr>
            </a:lvl1pPr>
          </a:lstStyle>
          <a:p>
            <a:r>
              <a:rPr lang="en-US" smtClean="0"/>
              <a:t>Life of Christ 1: Miracles of Healing Parts 2-3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5687568"/>
            <a:ext cx="76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fld id="{BFEBEB0A-9E3D-4B14-9782-E2AE3DA60D9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777240" y="0"/>
            <a:ext cx="7543800" cy="381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xmlns:p14="http://schemas.microsoft.com/office/powerpoint/2010/main" id="1" dur="indefinite" restart="never" nodeType="tmRoot"/>
      </p:par>
    </p:tnLst>
  </p:timing>
  <p:hf sldNum="0" hdr="0" dt="0"/>
  <p:txStyles>
    <p:titleStyle>
      <a:lvl1pPr algn="l" defTabSz="914400" rtl="0" eaLnBrk="1" latinLnBrk="0" hangingPunct="1">
        <a:spcBef>
          <a:spcPct val="0"/>
        </a:spcBef>
        <a:buNone/>
        <a:defRPr sz="54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Font typeface="Courier New"/>
        <a:buChar char="o"/>
        <a:defRPr sz="2800" kern="1200">
          <a:solidFill>
            <a:schemeClr val="tx2"/>
          </a:solidFill>
          <a:latin typeface="+mn-lt"/>
          <a:ea typeface="+mn-ea"/>
          <a:cs typeface="+mn-cs"/>
        </a:defRPr>
      </a:lvl1pPr>
      <a:lvl2pPr marL="59436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68680" indent="-228600" algn="l" defTabSz="9144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v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4592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1901952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8pPr>
      <a:lvl9pPr marL="24688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jp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jp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Life of Christ II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1999" y="4663204"/>
            <a:ext cx="7415155" cy="1484376"/>
          </a:xfrm>
        </p:spPr>
        <p:txBody>
          <a:bodyPr>
            <a:normAutofit/>
          </a:bodyPr>
          <a:lstStyle/>
          <a:p>
            <a:r>
              <a:rPr lang="en-US" sz="4400" dirty="0" smtClean="0"/>
              <a:t>7. Miracles of Healing Part 2</a:t>
            </a:r>
            <a:endParaRPr lang="en-US" sz="4400" dirty="0" smtClean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762000" y="1532160"/>
            <a:ext cx="8005224" cy="15240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80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3600" dirty="0" smtClean="0">
                <a:solidFill>
                  <a:schemeClr val="bg1"/>
                </a:solidFill>
              </a:rPr>
              <a:t>Global University </a:t>
            </a:r>
          </a:p>
          <a:p>
            <a:r>
              <a:rPr lang="en-US" sz="3600" dirty="0" smtClean="0">
                <a:solidFill>
                  <a:schemeClr val="bg1"/>
                </a:solidFill>
              </a:rPr>
              <a:t>of Theological Studies</a:t>
            </a:r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Life of Christ 1: Miracles of Healing Parts 2-3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64295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820816"/>
                </a:solidFill>
              </a:rPr>
              <a:t>Life of Christ II</a:t>
            </a:r>
            <a:endParaRPr lang="en-US" dirty="0">
              <a:solidFill>
                <a:srgbClr val="820816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1999" y="4663204"/>
            <a:ext cx="7415155" cy="1484376"/>
          </a:xfrm>
        </p:spPr>
        <p:txBody>
          <a:bodyPr>
            <a:normAutofit/>
          </a:bodyPr>
          <a:lstStyle/>
          <a:p>
            <a:r>
              <a:rPr lang="en-US" sz="4400" dirty="0" smtClean="0"/>
              <a:t>8. Miracles of Healing Part 3</a:t>
            </a:r>
            <a:endParaRPr lang="en-US" sz="4400" dirty="0" smtClean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762000" y="1532160"/>
            <a:ext cx="8005224" cy="15240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80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3600" dirty="0" smtClean="0">
                <a:solidFill>
                  <a:srgbClr val="FFFFFF"/>
                </a:solidFill>
              </a:rPr>
              <a:t>Global University </a:t>
            </a:r>
          </a:p>
          <a:p>
            <a:r>
              <a:rPr lang="en-US" sz="3600" dirty="0" smtClean="0">
                <a:solidFill>
                  <a:srgbClr val="FFFFFF"/>
                </a:solidFill>
              </a:rPr>
              <a:t>of Theological Studies</a:t>
            </a:r>
            <a:endParaRPr lang="en-US" sz="3600" dirty="0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Life of Christ 1: Miracles of Healing Parts 2-3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76822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1999" y="4572000"/>
            <a:ext cx="7557863" cy="16002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820816"/>
                </a:solidFill>
              </a:rPr>
              <a:t>A. </a:t>
            </a:r>
            <a:r>
              <a:rPr lang="en-US" dirty="0" smtClean="0">
                <a:solidFill>
                  <a:srgbClr val="820816"/>
                </a:solidFill>
              </a:rPr>
              <a:t>The Daughter of the </a:t>
            </a:r>
            <a:r>
              <a:rPr lang="en-US" dirty="0" err="1" smtClean="0">
                <a:solidFill>
                  <a:srgbClr val="820816"/>
                </a:solidFill>
              </a:rPr>
              <a:t>Syro</a:t>
            </a:r>
            <a:r>
              <a:rPr lang="en-US" dirty="0" smtClean="0">
                <a:solidFill>
                  <a:srgbClr val="820816"/>
                </a:solidFill>
              </a:rPr>
              <a:t>-Phoenician Woman Healed</a:t>
            </a:r>
            <a:endParaRPr lang="en-US" dirty="0">
              <a:solidFill>
                <a:srgbClr val="820816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Life of Christ 1: Miracles of Healing Parts 2-3</a:t>
            </a:r>
            <a:endParaRPr lang="en-US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762000" y="562434"/>
            <a:ext cx="7557862" cy="3703974"/>
          </a:xfrm>
        </p:spPr>
        <p:txBody>
          <a:bodyPr>
            <a:normAutofit/>
          </a:bodyPr>
          <a:lstStyle/>
          <a:p>
            <a:pPr marL="514350" indent="-514350">
              <a:buAutoNum type="arabicPeriod"/>
            </a:pPr>
            <a:r>
              <a:rPr lang="en-US" b="1" dirty="0" smtClean="0"/>
              <a:t>Scriptural </a:t>
            </a:r>
            <a:r>
              <a:rPr lang="en-US" b="1" dirty="0" smtClean="0"/>
              <a:t>References: </a:t>
            </a:r>
            <a:r>
              <a:rPr lang="en-US" dirty="0"/>
              <a:t>Matthew 15:21-28; Mark 7:24-30</a:t>
            </a:r>
            <a:endParaRPr lang="en-US" b="1" dirty="0" smtClean="0"/>
          </a:p>
          <a:p>
            <a:pPr marL="514350" indent="-514350">
              <a:buAutoNum type="arabicPeriod"/>
            </a:pPr>
            <a:r>
              <a:rPr lang="en-US" b="1" dirty="0" smtClean="0"/>
              <a:t>Circumstances:</a:t>
            </a:r>
            <a:endParaRPr lang="en-US" b="1" dirty="0"/>
          </a:p>
          <a:p>
            <a:r>
              <a:rPr lang="en-US" dirty="0" smtClean="0"/>
              <a:t>Phoenicia</a:t>
            </a:r>
          </a:p>
          <a:p>
            <a:pPr lvl="1"/>
            <a:r>
              <a:rPr lang="en-US" dirty="0" smtClean="0"/>
              <a:t>resting</a:t>
            </a:r>
            <a:endParaRPr lang="en-US" dirty="0" smtClean="0"/>
          </a:p>
          <a:p>
            <a:pPr marL="514350" indent="-514350">
              <a:buAutoNum type="arabicPeriod" startAt="3"/>
            </a:pPr>
            <a:r>
              <a:rPr lang="en-US" b="1" dirty="0" smtClean="0"/>
              <a:t>Need</a:t>
            </a:r>
          </a:p>
          <a:p>
            <a:r>
              <a:rPr lang="en-US" dirty="0" smtClean="0"/>
              <a:t>Demon-possessed daughter</a:t>
            </a:r>
            <a:endParaRPr lang="en-US" dirty="0" smtClean="0"/>
          </a:p>
        </p:txBody>
      </p:sp>
      <p:pic>
        <p:nvPicPr>
          <p:cNvPr id="6" name="Picture 5" descr="Germain-Jean Drouais, Christ and the Caananite Woman detail,  Louvre, Paris, 1784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18227" y="1483968"/>
            <a:ext cx="2926587" cy="24114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85638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1999" y="4572000"/>
            <a:ext cx="7557863" cy="16002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820816"/>
                </a:solidFill>
              </a:rPr>
              <a:t>A. </a:t>
            </a:r>
            <a:r>
              <a:rPr lang="en-US" dirty="0">
                <a:solidFill>
                  <a:srgbClr val="820816"/>
                </a:solidFill>
              </a:rPr>
              <a:t>The Daughter of the </a:t>
            </a:r>
            <a:r>
              <a:rPr lang="en-US" dirty="0" err="1">
                <a:solidFill>
                  <a:srgbClr val="820816"/>
                </a:solidFill>
              </a:rPr>
              <a:t>Syro</a:t>
            </a:r>
            <a:r>
              <a:rPr lang="en-US" dirty="0">
                <a:solidFill>
                  <a:srgbClr val="820816"/>
                </a:solidFill>
              </a:rPr>
              <a:t>-Phoenician Woman Healed</a:t>
            </a:r>
            <a:endParaRPr lang="en-US" dirty="0">
              <a:solidFill>
                <a:srgbClr val="820816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Life of Christ 1: Miracles of Healing Parts 2-3</a:t>
            </a:r>
            <a:endParaRPr lang="en-US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762000" y="562434"/>
            <a:ext cx="7557862" cy="3703974"/>
          </a:xfrm>
        </p:spPr>
        <p:txBody>
          <a:bodyPr>
            <a:normAutofit/>
          </a:bodyPr>
          <a:lstStyle/>
          <a:p>
            <a:pPr marL="514350" indent="-514350">
              <a:buAutoNum type="arabicPeriod" startAt="4"/>
            </a:pPr>
            <a:r>
              <a:rPr lang="en-US" b="1" dirty="0" smtClean="0"/>
              <a:t>How was the miracle performed?</a:t>
            </a:r>
          </a:p>
          <a:p>
            <a:r>
              <a:rPr lang="en-US" dirty="0" smtClean="0"/>
              <a:t>Woman’s persistent faith</a:t>
            </a:r>
            <a:endParaRPr lang="en-US" dirty="0" smtClean="0"/>
          </a:p>
          <a:p>
            <a:pPr marL="0" indent="0">
              <a:buNone/>
            </a:pPr>
            <a:r>
              <a:rPr lang="en-US" b="1" dirty="0" smtClean="0"/>
              <a:t>5. Results </a:t>
            </a:r>
            <a:r>
              <a:rPr lang="en-US" b="1" dirty="0"/>
              <a:t>and Lesson </a:t>
            </a:r>
            <a:r>
              <a:rPr lang="en-US" b="1" dirty="0" smtClean="0"/>
              <a:t>Taught:</a:t>
            </a:r>
          </a:p>
          <a:p>
            <a:r>
              <a:rPr lang="en-US" dirty="0" smtClean="0"/>
              <a:t>4 steps:</a:t>
            </a:r>
          </a:p>
          <a:p>
            <a:pPr lvl="1"/>
            <a:r>
              <a:rPr lang="en-US" dirty="0" smtClean="0"/>
              <a:t>Importunity</a:t>
            </a:r>
          </a:p>
          <a:p>
            <a:pPr lvl="1"/>
            <a:r>
              <a:rPr lang="en-US" dirty="0" smtClean="0"/>
              <a:t>Worship</a:t>
            </a:r>
          </a:p>
          <a:p>
            <a:pPr lvl="1"/>
            <a:r>
              <a:rPr lang="en-US" dirty="0" smtClean="0"/>
              <a:t>Humility</a:t>
            </a:r>
          </a:p>
          <a:p>
            <a:pPr lvl="1"/>
            <a:r>
              <a:rPr lang="en-US" dirty="0" smtClean="0"/>
              <a:t>faith</a:t>
            </a:r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752020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690644" y="-14270"/>
            <a:ext cx="7657759" cy="2317512"/>
          </a:xfrm>
          <a:prstGeom prst="rect">
            <a:avLst/>
          </a:prstGeom>
          <a:solidFill>
            <a:schemeClr val="accent1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1999" y="399530"/>
            <a:ext cx="7586404" cy="1917981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B. </a:t>
            </a:r>
            <a:r>
              <a:rPr lang="en-US" dirty="0" smtClean="0">
                <a:solidFill>
                  <a:schemeClr val="bg1"/>
                </a:solidFill>
              </a:rPr>
              <a:t>The Deaf and Dumb Healed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Life of Christ 1: Miracles of Healing Parts 2-3</a:t>
            </a:r>
            <a:endParaRPr lang="en-US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762000" y="2425717"/>
            <a:ext cx="7557862" cy="3595768"/>
          </a:xfrm>
        </p:spPr>
        <p:txBody>
          <a:bodyPr>
            <a:normAutofit/>
          </a:bodyPr>
          <a:lstStyle/>
          <a:p>
            <a:pPr marL="514350" indent="-514350">
              <a:buAutoNum type="arabicPeriod"/>
            </a:pPr>
            <a:r>
              <a:rPr lang="en-US" b="1" dirty="0" smtClean="0"/>
              <a:t>Scriptural </a:t>
            </a:r>
            <a:r>
              <a:rPr lang="en-US" b="1" dirty="0"/>
              <a:t>Reference: </a:t>
            </a:r>
            <a:r>
              <a:rPr lang="en-US" dirty="0"/>
              <a:t>Mark 7:31-</a:t>
            </a:r>
            <a:r>
              <a:rPr lang="en-US" dirty="0" smtClean="0"/>
              <a:t>37</a:t>
            </a:r>
          </a:p>
          <a:p>
            <a:pPr marL="514350" indent="-514350">
              <a:buAutoNum type="arabicPeriod"/>
            </a:pPr>
            <a:r>
              <a:rPr lang="en-US" b="1" dirty="0" smtClean="0"/>
              <a:t>Circumstances</a:t>
            </a:r>
            <a:r>
              <a:rPr lang="en-US" b="1" dirty="0" smtClean="0"/>
              <a:t>:</a:t>
            </a:r>
          </a:p>
          <a:p>
            <a:r>
              <a:rPr lang="en-US" dirty="0" smtClean="0"/>
              <a:t>Decapolis</a:t>
            </a:r>
            <a:endParaRPr lang="en-US" dirty="0" smtClean="0"/>
          </a:p>
          <a:p>
            <a:pPr marL="514350" indent="-514350">
              <a:buAutoNum type="arabicPeriod" startAt="3"/>
            </a:pPr>
            <a:r>
              <a:rPr lang="en-US" b="1" dirty="0" smtClean="0"/>
              <a:t>Need</a:t>
            </a:r>
          </a:p>
          <a:p>
            <a:r>
              <a:rPr lang="en-US" dirty="0" smtClean="0"/>
              <a:t>Deaf man</a:t>
            </a:r>
          </a:p>
          <a:p>
            <a:pPr lvl="1"/>
            <a:r>
              <a:rPr lang="en-US" dirty="0" smtClean="0"/>
              <a:t>Speech impediment</a:t>
            </a:r>
            <a:endParaRPr lang="en-US" dirty="0" smtClean="0"/>
          </a:p>
          <a:p>
            <a:endParaRPr lang="en-US" dirty="0" smtClean="0"/>
          </a:p>
          <a:p>
            <a:pPr lvl="1"/>
            <a:endParaRPr lang="en-US" dirty="0" smtClean="0"/>
          </a:p>
          <a:p>
            <a:endParaRPr lang="en-US" dirty="0"/>
          </a:p>
        </p:txBody>
      </p:sp>
      <p:pic>
        <p:nvPicPr>
          <p:cNvPr id="6" name="Picture 5" descr="stdas0077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0451" y="2985844"/>
            <a:ext cx="2522955" cy="30356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47784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690644" y="-14270"/>
            <a:ext cx="7657759" cy="2317512"/>
          </a:xfrm>
          <a:prstGeom prst="rect">
            <a:avLst/>
          </a:prstGeom>
          <a:solidFill>
            <a:schemeClr val="accent1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1999" y="399530"/>
            <a:ext cx="7586404" cy="1917981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B. </a:t>
            </a:r>
            <a:r>
              <a:rPr lang="en-US" dirty="0">
                <a:solidFill>
                  <a:schemeClr val="bg1"/>
                </a:solidFill>
              </a:rPr>
              <a:t>The Deaf and Dumb Healed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Life of Christ 1: Miracles of Healing Parts 2-3</a:t>
            </a:r>
            <a:endParaRPr lang="en-US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762000" y="2425717"/>
            <a:ext cx="7557862" cy="3595768"/>
          </a:xfrm>
        </p:spPr>
        <p:txBody>
          <a:bodyPr>
            <a:normAutofit fontScale="92500" lnSpcReduction="20000"/>
          </a:bodyPr>
          <a:lstStyle/>
          <a:p>
            <a:pPr marL="514350" indent="-514350">
              <a:buAutoNum type="arabicPeriod" startAt="4"/>
            </a:pPr>
            <a:r>
              <a:rPr lang="en-US" b="1" dirty="0" smtClean="0"/>
              <a:t>How was the miracle performed?</a:t>
            </a:r>
          </a:p>
          <a:p>
            <a:r>
              <a:rPr lang="en-US" dirty="0" smtClean="0"/>
              <a:t>Jesus:</a:t>
            </a:r>
          </a:p>
          <a:p>
            <a:pPr lvl="1"/>
            <a:r>
              <a:rPr lang="en-US" dirty="0" smtClean="0"/>
              <a:t>Took him to one side</a:t>
            </a:r>
          </a:p>
          <a:p>
            <a:pPr lvl="1"/>
            <a:r>
              <a:rPr lang="en-US" dirty="0" smtClean="0"/>
              <a:t>Put fingers in man’s hears</a:t>
            </a:r>
          </a:p>
          <a:p>
            <a:pPr lvl="1"/>
            <a:r>
              <a:rPr lang="en-US" dirty="0" smtClean="0"/>
              <a:t>Touch man’s tongue</a:t>
            </a:r>
          </a:p>
          <a:p>
            <a:pPr lvl="1"/>
            <a:r>
              <a:rPr lang="en-US" dirty="0" smtClean="0"/>
              <a:t>Looked toward heaven</a:t>
            </a:r>
          </a:p>
          <a:p>
            <a:pPr lvl="1"/>
            <a:r>
              <a:rPr lang="en-US" dirty="0" smtClean="0"/>
              <a:t>Sighed</a:t>
            </a:r>
          </a:p>
          <a:p>
            <a:pPr lvl="1"/>
            <a:r>
              <a:rPr lang="en-US" dirty="0"/>
              <a:t>“</a:t>
            </a:r>
            <a:r>
              <a:rPr lang="en-US" dirty="0" err="1"/>
              <a:t>Ephphatha</a:t>
            </a:r>
            <a:r>
              <a:rPr lang="en-US" dirty="0"/>
              <a:t>,</a:t>
            </a:r>
            <a:r>
              <a:rPr lang="en-US" dirty="0" smtClean="0"/>
              <a:t>” </a:t>
            </a:r>
            <a:endParaRPr lang="en-US" dirty="0" smtClean="0"/>
          </a:p>
          <a:p>
            <a:pPr marL="514350" indent="-514350">
              <a:buAutoNum type="arabicPeriod" startAt="5"/>
            </a:pPr>
            <a:r>
              <a:rPr lang="en-US" b="1" dirty="0" smtClean="0"/>
              <a:t>Results and lessons taught:</a:t>
            </a:r>
          </a:p>
          <a:p>
            <a:r>
              <a:rPr lang="en-US" dirty="0" smtClean="0"/>
              <a:t>Inspired faith in man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00024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1999" y="4572000"/>
            <a:ext cx="7557863" cy="16002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820816"/>
                </a:solidFill>
              </a:rPr>
              <a:t>C. Blind </a:t>
            </a:r>
            <a:br>
              <a:rPr lang="en-US" dirty="0" smtClean="0">
                <a:solidFill>
                  <a:srgbClr val="820816"/>
                </a:solidFill>
              </a:rPr>
            </a:br>
            <a:r>
              <a:rPr lang="en-US" dirty="0" smtClean="0">
                <a:solidFill>
                  <a:srgbClr val="820816"/>
                </a:solidFill>
              </a:rPr>
              <a:t>Man in Bethsaida Healed</a:t>
            </a:r>
            <a:endParaRPr lang="en-US" dirty="0">
              <a:solidFill>
                <a:srgbClr val="820816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Life of Christ 1: Miracles of Healing Parts 2-3</a:t>
            </a:r>
            <a:endParaRPr lang="en-US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762000" y="562434"/>
            <a:ext cx="7557862" cy="3618360"/>
          </a:xfrm>
        </p:spPr>
        <p:txBody>
          <a:bodyPr>
            <a:normAutofit/>
          </a:bodyPr>
          <a:lstStyle/>
          <a:p>
            <a:pPr marL="514350" indent="-514350">
              <a:buAutoNum type="arabicPeriod"/>
            </a:pPr>
            <a:r>
              <a:rPr lang="en-US" b="1" dirty="0" smtClean="0"/>
              <a:t>Scriptural </a:t>
            </a:r>
            <a:r>
              <a:rPr lang="en-US" b="1" dirty="0" smtClean="0"/>
              <a:t>References: </a:t>
            </a:r>
            <a:r>
              <a:rPr lang="en-US" dirty="0"/>
              <a:t>Mark 8:22-26</a:t>
            </a:r>
            <a:endParaRPr lang="en-US" dirty="0" smtClean="0"/>
          </a:p>
          <a:p>
            <a:pPr marL="514350" indent="-514350">
              <a:buAutoNum type="arabicPeriod"/>
            </a:pPr>
            <a:r>
              <a:rPr lang="en-US" b="1" dirty="0" smtClean="0"/>
              <a:t>Circumstances: </a:t>
            </a:r>
            <a:endParaRPr lang="en-US" dirty="0" smtClean="0"/>
          </a:p>
          <a:p>
            <a:r>
              <a:rPr lang="en-US" dirty="0" smtClean="0"/>
              <a:t>Bethsaida</a:t>
            </a:r>
            <a:endParaRPr lang="en-US" dirty="0" smtClean="0"/>
          </a:p>
          <a:p>
            <a:pPr marL="514350" indent="-514350">
              <a:buAutoNum type="arabicPeriod" startAt="3"/>
            </a:pPr>
            <a:r>
              <a:rPr lang="en-US" b="1" dirty="0" smtClean="0"/>
              <a:t>Need</a:t>
            </a:r>
          </a:p>
          <a:p>
            <a:r>
              <a:rPr lang="en-US" dirty="0" smtClean="0"/>
              <a:t>Blind man</a:t>
            </a:r>
            <a:endParaRPr lang="en-US" dirty="0"/>
          </a:p>
        </p:txBody>
      </p:sp>
      <p:pic>
        <p:nvPicPr>
          <p:cNvPr id="6" name="Picture 5" descr="bartimaeus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72806" y="1341278"/>
            <a:ext cx="3204138" cy="38329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3320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1999" y="4572000"/>
            <a:ext cx="7557863" cy="1600200"/>
          </a:xfrm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rgbClr val="820816"/>
                </a:solidFill>
              </a:rPr>
              <a:t>C. Blind </a:t>
            </a:r>
            <a:r>
              <a:rPr lang="en-US" dirty="0" smtClean="0">
                <a:solidFill>
                  <a:srgbClr val="820816"/>
                </a:solidFill>
              </a:rPr>
              <a:t/>
            </a:r>
            <a:br>
              <a:rPr lang="en-US" dirty="0" smtClean="0">
                <a:solidFill>
                  <a:srgbClr val="820816"/>
                </a:solidFill>
              </a:rPr>
            </a:br>
            <a:r>
              <a:rPr lang="en-US" dirty="0" smtClean="0">
                <a:solidFill>
                  <a:srgbClr val="820816"/>
                </a:solidFill>
              </a:rPr>
              <a:t>Man </a:t>
            </a:r>
            <a:r>
              <a:rPr lang="en-US" dirty="0">
                <a:solidFill>
                  <a:srgbClr val="820816"/>
                </a:solidFill>
              </a:rPr>
              <a:t>in Bethsaida Healed</a:t>
            </a:r>
            <a:endParaRPr lang="en-US" dirty="0">
              <a:solidFill>
                <a:srgbClr val="820816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Life of Christ 1: Miracles of Healing Parts 2-3</a:t>
            </a:r>
            <a:endParaRPr lang="en-US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762000" y="562434"/>
            <a:ext cx="7557862" cy="436034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 smtClean="0"/>
              <a:t>4</a:t>
            </a:r>
            <a:r>
              <a:rPr lang="en-US" b="1" dirty="0" smtClean="0"/>
              <a:t>. How was this miracle performed?</a:t>
            </a:r>
          </a:p>
          <a:p>
            <a:r>
              <a:rPr lang="en-US" dirty="0" smtClean="0"/>
              <a:t>Gradual method</a:t>
            </a:r>
          </a:p>
          <a:p>
            <a:pPr marL="514350" indent="-514350">
              <a:buAutoNum type="arabicPeriod" startAt="5"/>
            </a:pPr>
            <a:r>
              <a:rPr lang="en-US" b="1" dirty="0" smtClean="0"/>
              <a:t>Results and lessons taught</a:t>
            </a:r>
          </a:p>
          <a:p>
            <a:r>
              <a:rPr lang="en-US" dirty="0" smtClean="0"/>
              <a:t>Sometimes, partial healing comes</a:t>
            </a:r>
          </a:p>
          <a:p>
            <a:pPr lvl="1"/>
            <a:r>
              <a:rPr lang="en-US" dirty="0" smtClean="0"/>
              <a:t>Look up to Jesus, complete deliverance</a:t>
            </a:r>
          </a:p>
        </p:txBody>
      </p:sp>
    </p:spTree>
    <p:extLst>
      <p:ext uri="{BB962C8B-B14F-4D97-AF65-F5344CB8AC3E}">
        <p14:creationId xmlns:p14="http://schemas.microsoft.com/office/powerpoint/2010/main" val="19877543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690644" y="-14270"/>
            <a:ext cx="7657759" cy="2317512"/>
          </a:xfrm>
          <a:prstGeom prst="rect">
            <a:avLst/>
          </a:prstGeom>
          <a:solidFill>
            <a:schemeClr val="accent1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1999" y="399530"/>
            <a:ext cx="7586404" cy="1917981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D</a:t>
            </a:r>
            <a:r>
              <a:rPr lang="en-US" dirty="0" smtClean="0">
                <a:solidFill>
                  <a:schemeClr val="bg1"/>
                </a:solidFill>
              </a:rPr>
              <a:t>. </a:t>
            </a:r>
            <a:r>
              <a:rPr lang="en-US" dirty="0" smtClean="0">
                <a:solidFill>
                  <a:schemeClr val="bg1"/>
                </a:solidFill>
              </a:rPr>
              <a:t>The Man Born Blind Healed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Life of Christ 1: Miracles of Healing Parts 2-3</a:t>
            </a:r>
            <a:endParaRPr lang="en-US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762000" y="2425717"/>
            <a:ext cx="7557862" cy="3595768"/>
          </a:xfrm>
        </p:spPr>
        <p:txBody>
          <a:bodyPr>
            <a:normAutofit/>
          </a:bodyPr>
          <a:lstStyle/>
          <a:p>
            <a:pPr marL="514350" indent="-514350">
              <a:buAutoNum type="arabicPeriod"/>
            </a:pPr>
            <a:r>
              <a:rPr lang="en-US" b="1" dirty="0" smtClean="0"/>
              <a:t>Scriptural </a:t>
            </a:r>
            <a:r>
              <a:rPr lang="en-US" b="1" dirty="0"/>
              <a:t>Reference: </a:t>
            </a:r>
            <a:r>
              <a:rPr lang="en-US" dirty="0"/>
              <a:t>John 9:1-</a:t>
            </a:r>
            <a:r>
              <a:rPr lang="en-US" dirty="0" smtClean="0"/>
              <a:t>41</a:t>
            </a:r>
          </a:p>
          <a:p>
            <a:pPr marL="514350" indent="-514350">
              <a:buAutoNum type="arabicPeriod"/>
            </a:pPr>
            <a:r>
              <a:rPr lang="en-US" b="1" dirty="0" smtClean="0"/>
              <a:t>Circumstances</a:t>
            </a:r>
            <a:r>
              <a:rPr lang="en-US" b="1" dirty="0" smtClean="0"/>
              <a:t>:</a:t>
            </a:r>
          </a:p>
          <a:p>
            <a:r>
              <a:rPr lang="en-US" dirty="0" smtClean="0"/>
              <a:t>Born blind	</a:t>
            </a:r>
          </a:p>
          <a:p>
            <a:pPr lvl="1"/>
            <a:r>
              <a:rPr lang="en-US" dirty="0" smtClean="0"/>
              <a:t>Hereditary sin?</a:t>
            </a:r>
            <a:endParaRPr lang="en-US" dirty="0" smtClean="0"/>
          </a:p>
          <a:p>
            <a:pPr marL="514350" indent="-514350">
              <a:buAutoNum type="arabicPeriod" startAt="3"/>
            </a:pPr>
            <a:r>
              <a:rPr lang="en-US" b="1" dirty="0" smtClean="0"/>
              <a:t>Need</a:t>
            </a:r>
          </a:p>
          <a:p>
            <a:r>
              <a:rPr lang="en-US" dirty="0" smtClean="0"/>
              <a:t>Poor beggar; tremendous need</a:t>
            </a:r>
            <a:endParaRPr lang="en-US" dirty="0" smtClean="0"/>
          </a:p>
          <a:p>
            <a:endParaRPr lang="en-US" dirty="0" smtClean="0"/>
          </a:p>
          <a:p>
            <a:pPr lvl="1"/>
            <a:endParaRPr lang="en-US" dirty="0" smtClean="0"/>
          </a:p>
          <a:p>
            <a:endParaRPr lang="en-US" dirty="0"/>
          </a:p>
        </p:txBody>
      </p:sp>
      <p:pic>
        <p:nvPicPr>
          <p:cNvPr id="6" name="Picture 5" descr="jesushealing-blind-man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35868" y="2953667"/>
            <a:ext cx="2390134" cy="29654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39094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690644" y="-14270"/>
            <a:ext cx="7657759" cy="2317512"/>
          </a:xfrm>
          <a:prstGeom prst="rect">
            <a:avLst/>
          </a:prstGeom>
          <a:solidFill>
            <a:schemeClr val="accent1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1999" y="399530"/>
            <a:ext cx="7586404" cy="1917981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D. </a:t>
            </a:r>
            <a:r>
              <a:rPr lang="en-US" dirty="0">
                <a:solidFill>
                  <a:schemeClr val="bg1"/>
                </a:solidFill>
              </a:rPr>
              <a:t>The Man Born Blind Healed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Life of Christ 1: Miracles of Healing Parts 2-3</a:t>
            </a:r>
            <a:endParaRPr lang="en-US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762000" y="2425717"/>
            <a:ext cx="7557862" cy="3595768"/>
          </a:xfrm>
        </p:spPr>
        <p:txBody>
          <a:bodyPr>
            <a:normAutofit/>
          </a:bodyPr>
          <a:lstStyle/>
          <a:p>
            <a:pPr marL="514350" indent="-514350">
              <a:buAutoNum type="arabicPeriod" startAt="4"/>
            </a:pPr>
            <a:r>
              <a:rPr lang="en-US" b="1" dirty="0" smtClean="0"/>
              <a:t>How was the miracle performed?</a:t>
            </a:r>
          </a:p>
          <a:p>
            <a:r>
              <a:rPr lang="en-US" dirty="0" smtClean="0"/>
              <a:t>Anointed man’s eyes</a:t>
            </a:r>
          </a:p>
          <a:p>
            <a:r>
              <a:rPr lang="en-US" dirty="0" smtClean="0"/>
              <a:t>Wash in Siloam</a:t>
            </a:r>
          </a:p>
          <a:p>
            <a:pPr marL="514350" indent="-514350">
              <a:buAutoNum type="arabicPeriod" startAt="5"/>
            </a:pPr>
            <a:r>
              <a:rPr lang="en-US" b="1" dirty="0" smtClean="0"/>
              <a:t>Results and lessons taught:</a:t>
            </a:r>
          </a:p>
          <a:p>
            <a:r>
              <a:rPr lang="en-US" dirty="0" smtClean="0"/>
              <a:t>Man’s needs more important than solving theological problems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29258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690644" y="-14270"/>
            <a:ext cx="7657759" cy="2317512"/>
          </a:xfrm>
          <a:prstGeom prst="rect">
            <a:avLst/>
          </a:prstGeom>
          <a:solidFill>
            <a:schemeClr val="accent1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1999" y="717311"/>
            <a:ext cx="7586404" cy="160020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A. </a:t>
            </a:r>
            <a:r>
              <a:rPr lang="en-US" dirty="0" smtClean="0">
                <a:solidFill>
                  <a:schemeClr val="bg1"/>
                </a:solidFill>
              </a:rPr>
              <a:t>The Paralytic Healed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Life of Christ 1: Miracles of Healing Parts 2-3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690644" y="2337737"/>
            <a:ext cx="7657759" cy="3886200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b="1" dirty="0" smtClean="0"/>
              <a:t>Scriptural Reference: </a:t>
            </a:r>
            <a:r>
              <a:rPr lang="en-US" dirty="0"/>
              <a:t>Mark 2:1-</a:t>
            </a:r>
            <a:r>
              <a:rPr lang="en-US" dirty="0" smtClean="0"/>
              <a:t>12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dirty="0" smtClean="0"/>
              <a:t>Circumstances</a:t>
            </a:r>
            <a:endParaRPr lang="en-US" b="1" dirty="0" smtClean="0"/>
          </a:p>
          <a:p>
            <a:r>
              <a:rPr lang="en-US" dirty="0" smtClean="0"/>
              <a:t>Likely Peter’s house</a:t>
            </a:r>
          </a:p>
          <a:p>
            <a:r>
              <a:rPr lang="en-US" dirty="0" smtClean="0"/>
              <a:t>Large crowd</a:t>
            </a:r>
          </a:p>
          <a:p>
            <a:r>
              <a:rPr lang="en-US" dirty="0" smtClean="0"/>
              <a:t>Paralytic, carried on stretcher</a:t>
            </a:r>
            <a:endParaRPr lang="en-US" dirty="0" smtClean="0"/>
          </a:p>
          <a:p>
            <a:pPr marL="514350" indent="-514350">
              <a:buFont typeface="+mj-lt"/>
              <a:buAutoNum type="arabicPeriod" startAt="3"/>
            </a:pPr>
            <a:r>
              <a:rPr lang="en-US" b="1" dirty="0" smtClean="0"/>
              <a:t>Need</a:t>
            </a:r>
          </a:p>
          <a:p>
            <a:r>
              <a:rPr lang="en-US" dirty="0" smtClean="0"/>
              <a:t>Physical and spiritual healing</a:t>
            </a:r>
            <a:endParaRPr lang="en-US" dirty="0" smtClean="0"/>
          </a:p>
          <a:p>
            <a:pPr marL="320040" lvl="1" indent="0">
              <a:buNone/>
            </a:pPr>
            <a:endParaRPr lang="en-US" dirty="0" smtClean="0"/>
          </a:p>
          <a:p>
            <a:endParaRPr lang="en-US" dirty="0" smtClean="0"/>
          </a:p>
        </p:txBody>
      </p:sp>
      <p:pic>
        <p:nvPicPr>
          <p:cNvPr id="6" name="Picture 5" descr="paralytic_healing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31819" y="2839516"/>
            <a:ext cx="2693061" cy="32336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41280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690644" y="-14270"/>
            <a:ext cx="7657759" cy="2317512"/>
          </a:xfrm>
          <a:prstGeom prst="rect">
            <a:avLst/>
          </a:prstGeom>
          <a:solidFill>
            <a:schemeClr val="accent1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1999" y="717311"/>
            <a:ext cx="7586404" cy="160020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A. </a:t>
            </a:r>
            <a:r>
              <a:rPr lang="en-US" dirty="0">
                <a:solidFill>
                  <a:schemeClr val="bg1"/>
                </a:solidFill>
              </a:rPr>
              <a:t>The Paralytic Healed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Life of Christ 1: Miracles of Healing Parts 2-3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690644" y="2337737"/>
            <a:ext cx="7657759" cy="3886200"/>
          </a:xfrm>
        </p:spPr>
        <p:txBody>
          <a:bodyPr>
            <a:normAutofit lnSpcReduction="10000"/>
          </a:bodyPr>
          <a:lstStyle/>
          <a:p>
            <a:pPr marL="514350" indent="-514350">
              <a:buFont typeface="+mj-lt"/>
              <a:buAutoNum type="arabicPeriod" startAt="4"/>
            </a:pPr>
            <a:r>
              <a:rPr lang="en-US" b="1" dirty="0" smtClean="0"/>
              <a:t>How was the miracle performed?</a:t>
            </a:r>
          </a:p>
          <a:p>
            <a:r>
              <a:rPr lang="en-US" dirty="0" smtClean="0"/>
              <a:t>Forgiveness</a:t>
            </a:r>
          </a:p>
          <a:p>
            <a:r>
              <a:rPr lang="en-US" dirty="0" smtClean="0"/>
              <a:t>“Arise, take up thy bed”</a:t>
            </a:r>
            <a:endParaRPr lang="en-US" dirty="0" smtClean="0"/>
          </a:p>
          <a:p>
            <a:pPr marL="514350" indent="-514350">
              <a:buAutoNum type="arabicPeriod" startAt="5"/>
            </a:pPr>
            <a:r>
              <a:rPr lang="en-US" b="1" dirty="0" smtClean="0"/>
              <a:t>Results </a:t>
            </a:r>
            <a:r>
              <a:rPr lang="en-US" b="1" dirty="0"/>
              <a:t>and Lesson </a:t>
            </a:r>
            <a:r>
              <a:rPr lang="en-US" b="1" dirty="0" smtClean="0"/>
              <a:t>Taught</a:t>
            </a:r>
          </a:p>
          <a:p>
            <a:r>
              <a:rPr lang="en-US" dirty="0" smtClean="0"/>
              <a:t>Vision</a:t>
            </a:r>
          </a:p>
          <a:p>
            <a:r>
              <a:rPr lang="en-US" dirty="0" smtClean="0"/>
              <a:t>Cooperation</a:t>
            </a:r>
          </a:p>
          <a:p>
            <a:r>
              <a:rPr lang="en-US" dirty="0" smtClean="0"/>
              <a:t>Determination</a:t>
            </a:r>
          </a:p>
          <a:p>
            <a:r>
              <a:rPr lang="en-US" dirty="0" smtClean="0"/>
              <a:t>Faith</a:t>
            </a: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797354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280676"/>
            <a:ext cx="7543592" cy="1891524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B. </a:t>
            </a:r>
            <a:r>
              <a:rPr lang="en-US" dirty="0" smtClean="0">
                <a:solidFill>
                  <a:schemeClr val="tx1"/>
                </a:solidFill>
              </a:rPr>
              <a:t>The Impotent Man Healed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Life of Christ 1: Miracles of Healing Parts 2-3</a:t>
            </a:r>
            <a:endParaRPr lang="en-US"/>
          </a:p>
        </p:txBody>
      </p:sp>
      <p:sp>
        <p:nvSpPr>
          <p:cNvPr id="9" name="Content Placeholder 6"/>
          <p:cNvSpPr>
            <a:spLocks noGrp="1"/>
          </p:cNvSpPr>
          <p:nvPr>
            <p:ph idx="1"/>
          </p:nvPr>
        </p:nvSpPr>
        <p:spPr>
          <a:xfrm>
            <a:off x="690644" y="485143"/>
            <a:ext cx="7657759" cy="4137987"/>
          </a:xfrm>
        </p:spPr>
        <p:txBody>
          <a:bodyPr>
            <a:normAutofit/>
          </a:bodyPr>
          <a:lstStyle/>
          <a:p>
            <a:pPr marL="514350" indent="-514350">
              <a:buAutoNum type="arabicPeriod"/>
            </a:pPr>
            <a:r>
              <a:rPr lang="en-US" b="1" dirty="0" smtClean="0"/>
              <a:t>Scriptural </a:t>
            </a:r>
            <a:r>
              <a:rPr lang="en-US" b="1" dirty="0"/>
              <a:t>Reference: </a:t>
            </a:r>
            <a:r>
              <a:rPr lang="en-US" dirty="0"/>
              <a:t>John 5:1-</a:t>
            </a:r>
            <a:r>
              <a:rPr lang="en-US" dirty="0" smtClean="0"/>
              <a:t>16</a:t>
            </a:r>
          </a:p>
          <a:p>
            <a:pPr marL="514350" indent="-514350">
              <a:buAutoNum type="arabicPeriod"/>
            </a:pPr>
            <a:r>
              <a:rPr lang="en-US" b="1" dirty="0" smtClean="0"/>
              <a:t>Circumstances</a:t>
            </a:r>
            <a:endParaRPr lang="en-US" b="1" dirty="0" smtClean="0"/>
          </a:p>
          <a:p>
            <a:r>
              <a:rPr lang="en-US" dirty="0" smtClean="0"/>
              <a:t>Pool of Bethesda</a:t>
            </a:r>
          </a:p>
          <a:p>
            <a:r>
              <a:rPr lang="en-US" dirty="0" smtClean="0"/>
              <a:t>Sabbath</a:t>
            </a:r>
          </a:p>
          <a:p>
            <a:pPr marL="514350" indent="-514350">
              <a:buAutoNum type="arabicPeriod" startAt="3"/>
            </a:pPr>
            <a:r>
              <a:rPr lang="en-US" b="1" dirty="0" smtClean="0"/>
              <a:t>Need</a:t>
            </a:r>
          </a:p>
          <a:p>
            <a:r>
              <a:rPr lang="en-US" dirty="0" smtClean="0"/>
              <a:t>Cripple </a:t>
            </a:r>
          </a:p>
          <a:p>
            <a:pPr lvl="1"/>
            <a:r>
              <a:rPr lang="en-US" dirty="0" smtClean="0"/>
              <a:t>38 years</a:t>
            </a:r>
          </a:p>
          <a:p>
            <a:pPr marL="0" indent="0">
              <a:buNone/>
            </a:pPr>
            <a:endParaRPr lang="en-US" dirty="0" smtClean="0"/>
          </a:p>
        </p:txBody>
      </p:sp>
      <p:pic>
        <p:nvPicPr>
          <p:cNvPr id="5" name="Picture 4" descr="at_the_pool_of_bethesda_lg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81337" y="1193350"/>
            <a:ext cx="4279301" cy="332359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7407138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280676"/>
            <a:ext cx="7543592" cy="1891524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B. The </a:t>
            </a:r>
            <a:r>
              <a:rPr lang="en-US" dirty="0" smtClean="0">
                <a:solidFill>
                  <a:schemeClr val="tx1"/>
                </a:solidFill>
              </a:rPr>
              <a:t>Impotent Man Healed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Life of Christ 1: Miracles of Healing Parts 2-3</a:t>
            </a:r>
            <a:endParaRPr lang="en-US" dirty="0"/>
          </a:p>
        </p:txBody>
      </p:sp>
      <p:sp>
        <p:nvSpPr>
          <p:cNvPr id="9" name="Content Placeholder 6"/>
          <p:cNvSpPr>
            <a:spLocks noGrp="1"/>
          </p:cNvSpPr>
          <p:nvPr>
            <p:ph idx="1"/>
          </p:nvPr>
        </p:nvSpPr>
        <p:spPr>
          <a:xfrm>
            <a:off x="690644" y="485143"/>
            <a:ext cx="7657759" cy="4751551"/>
          </a:xfrm>
        </p:spPr>
        <p:txBody>
          <a:bodyPr/>
          <a:lstStyle/>
          <a:p>
            <a:pPr marL="514350" indent="-514350">
              <a:buAutoNum type="arabicPeriod" startAt="4"/>
            </a:pPr>
            <a:r>
              <a:rPr lang="en-US" b="1" dirty="0" smtClean="0"/>
              <a:t>How </a:t>
            </a:r>
            <a:r>
              <a:rPr lang="en-US" b="1" dirty="0" smtClean="0"/>
              <a:t>was the miracle performed?</a:t>
            </a:r>
          </a:p>
          <a:p>
            <a:r>
              <a:rPr lang="en-US" dirty="0" smtClean="0"/>
              <a:t>Single command</a:t>
            </a:r>
            <a:endParaRPr lang="en-US" dirty="0" smtClean="0"/>
          </a:p>
          <a:p>
            <a:pPr marL="514350" indent="-514350">
              <a:buAutoNum type="arabicPeriod" startAt="5"/>
            </a:pPr>
            <a:r>
              <a:rPr lang="en-US" b="1" dirty="0" smtClean="0"/>
              <a:t>Results and Lesson Taught</a:t>
            </a:r>
          </a:p>
          <a:p>
            <a:r>
              <a:rPr lang="en-US" dirty="0" smtClean="0"/>
              <a:t>Must not look to others for healing</a:t>
            </a:r>
          </a:p>
          <a:p>
            <a:pPr lvl="1"/>
            <a:r>
              <a:rPr lang="en-US" dirty="0" smtClean="0"/>
              <a:t>Live for the Lord</a:t>
            </a:r>
          </a:p>
          <a:p>
            <a:pPr lvl="1"/>
            <a:endParaRPr lang="en-US" dirty="0" smtClean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3747193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690644" y="-14270"/>
            <a:ext cx="7657759" cy="2317512"/>
          </a:xfrm>
          <a:prstGeom prst="rect">
            <a:avLst/>
          </a:prstGeom>
          <a:solidFill>
            <a:schemeClr val="accent1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1998" y="717311"/>
            <a:ext cx="7586403" cy="1600200"/>
          </a:xfrm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bg1"/>
                </a:solidFill>
              </a:rPr>
              <a:t>C</a:t>
            </a:r>
            <a:r>
              <a:rPr lang="en-US" dirty="0" smtClean="0">
                <a:solidFill>
                  <a:schemeClr val="bg1"/>
                </a:solidFill>
              </a:rPr>
              <a:t>. </a:t>
            </a:r>
            <a:r>
              <a:rPr lang="en-US" dirty="0" smtClean="0">
                <a:solidFill>
                  <a:schemeClr val="bg1"/>
                </a:solidFill>
              </a:rPr>
              <a:t>The Man with the Withered Hand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0643" y="2331779"/>
            <a:ext cx="7657759" cy="3761050"/>
          </a:xfrm>
        </p:spPr>
        <p:txBody>
          <a:bodyPr>
            <a:normAutofit/>
          </a:bodyPr>
          <a:lstStyle/>
          <a:p>
            <a:pPr marL="514350" indent="-514350">
              <a:buAutoNum type="arabicPeriod"/>
            </a:pPr>
            <a:r>
              <a:rPr lang="en-US" b="1" dirty="0" smtClean="0"/>
              <a:t>Scriptural Reference: </a:t>
            </a:r>
            <a:endParaRPr lang="en-US" b="1" dirty="0" smtClean="0"/>
          </a:p>
          <a:p>
            <a:pPr lvl="1"/>
            <a:r>
              <a:rPr lang="en-US" dirty="0"/>
              <a:t> Matthew 12:6-13; Luke 6:6-11</a:t>
            </a:r>
            <a:endParaRPr lang="en-US" dirty="0" smtClean="0"/>
          </a:p>
          <a:p>
            <a:pPr marL="514350" indent="-514350">
              <a:buAutoNum type="arabicPeriod"/>
            </a:pPr>
            <a:r>
              <a:rPr lang="en-US" b="1" dirty="0" smtClean="0"/>
              <a:t>Circumstances:</a:t>
            </a:r>
            <a:endParaRPr lang="en-US" b="1" dirty="0" smtClean="0"/>
          </a:p>
          <a:p>
            <a:r>
              <a:rPr lang="en-US" dirty="0" smtClean="0"/>
              <a:t>Sabbath day</a:t>
            </a:r>
          </a:p>
          <a:p>
            <a:pPr marL="514350" indent="-514350">
              <a:buAutoNum type="arabicPeriod" startAt="3"/>
            </a:pPr>
            <a:r>
              <a:rPr lang="en-US" b="1" dirty="0" smtClean="0"/>
              <a:t>Need</a:t>
            </a:r>
          </a:p>
          <a:p>
            <a:r>
              <a:rPr lang="en-US" dirty="0" smtClean="0"/>
              <a:t>Man with crippled hand</a:t>
            </a:r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Life of Christ 1: Miracles of Healing Parts 2-3</a:t>
            </a:r>
            <a:endParaRPr lang="en-US"/>
          </a:p>
        </p:txBody>
      </p:sp>
      <p:pic>
        <p:nvPicPr>
          <p:cNvPr id="7" name="Picture 6" descr="jesus_man_withered_hand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6221" y="2669097"/>
            <a:ext cx="2413000" cy="317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01192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690644" y="-14270"/>
            <a:ext cx="7657759" cy="2317512"/>
          </a:xfrm>
          <a:prstGeom prst="rect">
            <a:avLst/>
          </a:prstGeom>
          <a:solidFill>
            <a:schemeClr val="accent1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1998" y="717311"/>
            <a:ext cx="7586403" cy="1600200"/>
          </a:xfrm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bg1"/>
                </a:solidFill>
              </a:rPr>
              <a:t>C</a:t>
            </a:r>
            <a:r>
              <a:rPr lang="en-US" dirty="0" smtClean="0">
                <a:solidFill>
                  <a:schemeClr val="bg1"/>
                </a:solidFill>
              </a:rPr>
              <a:t>. </a:t>
            </a:r>
            <a:r>
              <a:rPr lang="en-US" dirty="0" smtClean="0">
                <a:solidFill>
                  <a:schemeClr val="bg1"/>
                </a:solidFill>
              </a:rPr>
              <a:t>T</a:t>
            </a:r>
            <a:r>
              <a:rPr lang="en-US" dirty="0" smtClean="0">
                <a:solidFill>
                  <a:schemeClr val="bg1"/>
                </a:solidFill>
              </a:rPr>
              <a:t>he </a:t>
            </a:r>
            <a:r>
              <a:rPr lang="en-US" dirty="0">
                <a:solidFill>
                  <a:schemeClr val="bg1"/>
                </a:solidFill>
              </a:rPr>
              <a:t>Man with the Withered Hand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0643" y="2331779"/>
            <a:ext cx="7657760" cy="3761050"/>
          </a:xfrm>
        </p:spPr>
        <p:txBody>
          <a:bodyPr>
            <a:normAutofit fontScale="92500" lnSpcReduction="10000"/>
          </a:bodyPr>
          <a:lstStyle/>
          <a:p>
            <a:pPr marL="514350" indent="-514350">
              <a:buFont typeface="+mj-lt"/>
              <a:buAutoNum type="arabicPeriod" startAt="4"/>
            </a:pPr>
            <a:r>
              <a:rPr lang="en-US" b="1" dirty="0" smtClean="0"/>
              <a:t>How </a:t>
            </a:r>
            <a:r>
              <a:rPr lang="en-US" b="1" dirty="0" smtClean="0"/>
              <a:t>was the miracle performed?</a:t>
            </a:r>
          </a:p>
          <a:p>
            <a:r>
              <a:rPr lang="en-US" dirty="0" smtClean="0"/>
              <a:t>Command of </a:t>
            </a:r>
            <a:r>
              <a:rPr lang="en-US" dirty="0"/>
              <a:t>J</a:t>
            </a:r>
            <a:r>
              <a:rPr lang="en-US" dirty="0" smtClean="0"/>
              <a:t>esus</a:t>
            </a:r>
          </a:p>
          <a:p>
            <a:r>
              <a:rPr lang="en-US" dirty="0" smtClean="0"/>
              <a:t>Obedience of the man</a:t>
            </a:r>
            <a:endParaRPr lang="en-US" dirty="0" smtClean="0"/>
          </a:p>
          <a:p>
            <a:pPr marL="514350" indent="-514350">
              <a:buAutoNum type="arabicPeriod" startAt="5"/>
            </a:pPr>
            <a:r>
              <a:rPr lang="en-US" b="1" dirty="0" smtClean="0"/>
              <a:t>Results and lessons learned:</a:t>
            </a:r>
          </a:p>
          <a:p>
            <a:r>
              <a:rPr lang="en-US" dirty="0" smtClean="0"/>
              <a:t>Jesus greater than temple</a:t>
            </a:r>
          </a:p>
          <a:p>
            <a:r>
              <a:rPr lang="en-US" dirty="0" smtClean="0"/>
              <a:t>Miracle happened on God’s command</a:t>
            </a:r>
          </a:p>
          <a:p>
            <a:r>
              <a:rPr lang="en-US" dirty="0" smtClean="0"/>
              <a:t>Nothing is impossible with God</a:t>
            </a:r>
          </a:p>
          <a:p>
            <a:r>
              <a:rPr lang="en-US" dirty="0" smtClean="0"/>
              <a:t>Will of God is always possible</a:t>
            </a: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Life of Christ 1: Miracles of Healing Parts 2-3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3591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5279500"/>
            <a:ext cx="7543592" cy="892699"/>
          </a:xfrm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tx1"/>
                </a:solidFill>
              </a:rPr>
              <a:t>D. The Centurion's Servant Healed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Life of Christ 1: Miracles of Healing Parts 2-3</a:t>
            </a:r>
            <a:endParaRPr lang="en-US"/>
          </a:p>
        </p:txBody>
      </p:sp>
      <p:sp>
        <p:nvSpPr>
          <p:cNvPr id="9" name="Content Placeholder 6"/>
          <p:cNvSpPr>
            <a:spLocks noGrp="1"/>
          </p:cNvSpPr>
          <p:nvPr>
            <p:ph idx="1"/>
          </p:nvPr>
        </p:nvSpPr>
        <p:spPr>
          <a:xfrm>
            <a:off x="690644" y="485143"/>
            <a:ext cx="7657759" cy="4794357"/>
          </a:xfrm>
        </p:spPr>
        <p:txBody>
          <a:bodyPr>
            <a:normAutofit/>
          </a:bodyPr>
          <a:lstStyle/>
          <a:p>
            <a:pPr marL="514350" indent="-514350">
              <a:buAutoNum type="arabicPeriod"/>
            </a:pPr>
            <a:r>
              <a:rPr lang="en-US" b="1" dirty="0" smtClean="0"/>
              <a:t>Scriptural </a:t>
            </a:r>
            <a:r>
              <a:rPr lang="en-US" b="1" dirty="0"/>
              <a:t>Reference: </a:t>
            </a:r>
            <a:r>
              <a:rPr lang="en-US" dirty="0"/>
              <a:t>Matthew 8:5-13; Luke 7:1-</a:t>
            </a:r>
            <a:r>
              <a:rPr lang="en-US" dirty="0" smtClean="0"/>
              <a:t>10</a:t>
            </a:r>
          </a:p>
          <a:p>
            <a:pPr marL="514350" indent="-514350">
              <a:buAutoNum type="arabicPeriod"/>
            </a:pPr>
            <a:r>
              <a:rPr lang="en-US" b="1" dirty="0" smtClean="0"/>
              <a:t>Circumstances</a:t>
            </a:r>
            <a:endParaRPr lang="en-US" b="1" dirty="0" smtClean="0"/>
          </a:p>
          <a:p>
            <a:r>
              <a:rPr lang="en-US" dirty="0" smtClean="0"/>
              <a:t>Centurion in Capernaum</a:t>
            </a:r>
          </a:p>
          <a:p>
            <a:pPr lvl="1"/>
            <a:r>
              <a:rPr lang="en-US" dirty="0" smtClean="0"/>
              <a:t>Kind to Jewish people</a:t>
            </a:r>
          </a:p>
          <a:p>
            <a:r>
              <a:rPr lang="en-US" dirty="0" smtClean="0"/>
              <a:t>Servant very ill</a:t>
            </a:r>
            <a:endParaRPr lang="en-US" dirty="0"/>
          </a:p>
          <a:p>
            <a:r>
              <a:rPr lang="en-US" dirty="0" smtClean="0"/>
              <a:t>“unworthy” for Jesus to enter his own</a:t>
            </a:r>
          </a:p>
          <a:p>
            <a:r>
              <a:rPr lang="en-US" dirty="0" smtClean="0"/>
              <a:t>“Say the word”</a:t>
            </a:r>
          </a:p>
        </p:txBody>
      </p:sp>
    </p:spTree>
    <p:extLst>
      <p:ext uri="{BB962C8B-B14F-4D97-AF65-F5344CB8AC3E}">
        <p14:creationId xmlns:p14="http://schemas.microsoft.com/office/powerpoint/2010/main" val="25796481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5279500"/>
            <a:ext cx="7543592" cy="892699"/>
          </a:xfrm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tx1"/>
                </a:solidFill>
              </a:rPr>
              <a:t>D. </a:t>
            </a:r>
            <a:r>
              <a:rPr lang="en-US" dirty="0" smtClean="0">
                <a:solidFill>
                  <a:schemeClr val="tx1"/>
                </a:solidFill>
              </a:rPr>
              <a:t>The Centurion's Servant Healed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Life of Christ 1: Miracles of Healing Parts 2-3</a:t>
            </a:r>
            <a:endParaRPr lang="en-US"/>
          </a:p>
        </p:txBody>
      </p:sp>
      <p:sp>
        <p:nvSpPr>
          <p:cNvPr id="9" name="Content Placeholder 6"/>
          <p:cNvSpPr>
            <a:spLocks noGrp="1"/>
          </p:cNvSpPr>
          <p:nvPr>
            <p:ph idx="1"/>
          </p:nvPr>
        </p:nvSpPr>
        <p:spPr>
          <a:xfrm>
            <a:off x="690644" y="485143"/>
            <a:ext cx="7657759" cy="422360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 smtClean="0"/>
              <a:t>3. Need</a:t>
            </a:r>
          </a:p>
          <a:p>
            <a:r>
              <a:rPr lang="en-US" dirty="0" smtClean="0"/>
              <a:t>Healing for servant</a:t>
            </a:r>
          </a:p>
          <a:p>
            <a:pPr marL="0" indent="0">
              <a:buNone/>
            </a:pPr>
            <a:r>
              <a:rPr lang="en-US" b="1" dirty="0" smtClean="0"/>
              <a:t>4. How was the miracle performed?</a:t>
            </a:r>
          </a:p>
          <a:p>
            <a:r>
              <a:rPr lang="en-US" dirty="0" smtClean="0"/>
              <a:t>Marveled at Gentile’s faith</a:t>
            </a:r>
          </a:p>
          <a:p>
            <a:r>
              <a:rPr lang="en-US" dirty="0" smtClean="0"/>
              <a:t>Granted request</a:t>
            </a:r>
          </a:p>
          <a:p>
            <a:pPr marL="0" indent="0">
              <a:buNone/>
            </a:pPr>
            <a:r>
              <a:rPr lang="en-US" b="1" dirty="0" smtClean="0"/>
              <a:t>5. </a:t>
            </a:r>
            <a:r>
              <a:rPr lang="en-US" b="1" dirty="0" smtClean="0"/>
              <a:t>Results and lessons taught:</a:t>
            </a:r>
            <a:endParaRPr lang="en-US" b="1" dirty="0"/>
          </a:p>
          <a:p>
            <a:r>
              <a:rPr lang="en-US" dirty="0" smtClean="0"/>
              <a:t>Faith</a:t>
            </a:r>
          </a:p>
          <a:p>
            <a:pPr lvl="1"/>
            <a:r>
              <a:rPr lang="en-US" dirty="0" smtClean="0"/>
              <a:t>humility</a:t>
            </a:r>
          </a:p>
        </p:txBody>
      </p:sp>
      <p:pic>
        <p:nvPicPr>
          <p:cNvPr id="3" name="Picture 2" descr="centurion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5436" y="2006353"/>
            <a:ext cx="2440156" cy="257397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42115920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Newsprint">
  <a:themeElements>
    <a:clrScheme name="Custom 4">
      <a:dk1>
        <a:srgbClr val="820816"/>
      </a:dk1>
      <a:lt1>
        <a:sysClr val="window" lastClr="FFFFFF"/>
      </a:lt1>
      <a:dk2>
        <a:srgbClr val="09213B"/>
      </a:dk2>
      <a:lt2>
        <a:srgbClr val="D5EDF4"/>
      </a:lt2>
      <a:accent1>
        <a:srgbClr val="000000"/>
      </a:accent1>
      <a:accent2>
        <a:srgbClr val="244A58"/>
      </a:accent2>
      <a:accent3>
        <a:srgbClr val="E2751D"/>
      </a:accent3>
      <a:accent4>
        <a:srgbClr val="FFB400"/>
      </a:accent4>
      <a:accent5>
        <a:srgbClr val="7EB606"/>
      </a:accent5>
      <a:accent6>
        <a:srgbClr val="C00000"/>
      </a:accent6>
      <a:hlink>
        <a:srgbClr val="7030A0"/>
      </a:hlink>
      <a:folHlink>
        <a:srgbClr val="00B0F0"/>
      </a:folHlink>
    </a:clrScheme>
    <a:fontScheme name="NewsPrint">
      <a:majorFont>
        <a:latin typeface="Impact"/>
        <a:ea typeface=""/>
        <a:cs typeface=""/>
        <a:font script="Jpan" typeface="HGP創英角ｺﾞｼｯｸUB"/>
        <a:font script="Hang" typeface="HY견고딕"/>
        <a:font script="Hans" typeface="微软雅黑"/>
        <a:font script="Hant" typeface="微軟正黑體"/>
        <a:font script="Arab" typeface="Tahoma"/>
        <a:font script="Hebr" typeface="To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NewsPrint">
      <a:fillStyleLst>
        <a:solidFill>
          <a:schemeClr val="phClr"/>
        </a:solidFill>
        <a:gradFill rotWithShape="1">
          <a:gsLst>
            <a:gs pos="0">
              <a:schemeClr val="phClr">
                <a:tint val="37000"/>
                <a:hueMod val="100000"/>
                <a:satMod val="200000"/>
                <a:lumMod val="88000"/>
              </a:schemeClr>
            </a:gs>
            <a:gs pos="100000">
              <a:schemeClr val="phClr">
                <a:tint val="53000"/>
                <a:shade val="100000"/>
                <a:hueMod val="100000"/>
                <a:satMod val="350000"/>
                <a:lumMod val="79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phClr">
                <a:shade val="100000"/>
              </a:schemeClr>
            </a:gs>
            <a:gs pos="100000">
              <a:schemeClr val="phClr"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</a:fillStyleLst>
      <a:lnStyleLst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12700" dir="528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2700">
            <a:bevelT w="31750" h="127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3000"/>
              </a:schemeClr>
            </a:gs>
            <a:gs pos="100000">
              <a:schemeClr val="phClr">
                <a:shade val="55000"/>
              </a:schemeClr>
            </a:gs>
          </a:gsLst>
          <a:lin ang="5400000" scaled="1"/>
        </a:gradFill>
        <a:blipFill rotWithShape="1">
          <a:blip xmlns:r="http://schemas.openxmlformats.org/officeDocument/2006/relationships" r:embed="rId1">
            <a:duotone>
              <a:schemeClr val="phClr">
                <a:shade val="20000"/>
                <a:satMod val="350000"/>
                <a:lumMod val="125000"/>
              </a:schemeClr>
              <a:schemeClr val="phClr">
                <a:tint val="90000"/>
                <a:satMod val="25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Newsprint.thmx</Template>
  <TotalTime>1208</TotalTime>
  <Words>759</Words>
  <Application>Microsoft Macintosh PowerPoint</Application>
  <PresentationFormat>On-screen Show (4:3)</PresentationFormat>
  <Paragraphs>153</Paragraphs>
  <Slides>18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Newsprint</vt:lpstr>
      <vt:lpstr>Life of Christ II</vt:lpstr>
      <vt:lpstr>A. The Paralytic Healed</vt:lpstr>
      <vt:lpstr>A. The Paralytic Healed</vt:lpstr>
      <vt:lpstr>B. The Impotent Man Healed</vt:lpstr>
      <vt:lpstr>B. The Impotent Man Healed</vt:lpstr>
      <vt:lpstr>C. The Man with the Withered Hand</vt:lpstr>
      <vt:lpstr>C. The Man with the Withered Hand</vt:lpstr>
      <vt:lpstr>D. The Centurion's Servant Healed</vt:lpstr>
      <vt:lpstr>D. The Centurion's Servant Healed</vt:lpstr>
      <vt:lpstr>Life of Christ II</vt:lpstr>
      <vt:lpstr>A. The Daughter of the Syro-Phoenician Woman Healed</vt:lpstr>
      <vt:lpstr>A. The Daughter of the Syro-Phoenician Woman Healed</vt:lpstr>
      <vt:lpstr>B. The Deaf and Dumb Healed</vt:lpstr>
      <vt:lpstr>B. The Deaf and Dumb Healed</vt:lpstr>
      <vt:lpstr>C. Blind  Man in Bethsaida Healed</vt:lpstr>
      <vt:lpstr>C. Blind  Man in Bethsaida Healed</vt:lpstr>
      <vt:lpstr>D. The Man Born Blind Healed</vt:lpstr>
      <vt:lpstr>D. The Man Born Blind Healed</vt:lpstr>
    </vt:vector>
  </TitlesOfParts>
  <Company> 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Life of Christ I</dc:title>
  <dc:creator>Kaylin Shirley</dc:creator>
  <cp:lastModifiedBy>Kaylin Shirley</cp:lastModifiedBy>
  <cp:revision>78</cp:revision>
  <dcterms:created xsi:type="dcterms:W3CDTF">2011-09-13T17:55:03Z</dcterms:created>
  <dcterms:modified xsi:type="dcterms:W3CDTF">2011-09-21T21:49:10Z</dcterms:modified>
</cp:coreProperties>
</file>