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56" r:id="rId2"/>
    <p:sldId id="262" r:id="rId3"/>
    <p:sldId id="314" r:id="rId4"/>
    <p:sldId id="259" r:id="rId5"/>
    <p:sldId id="315" r:id="rId6"/>
    <p:sldId id="307" r:id="rId7"/>
    <p:sldId id="316" r:id="rId8"/>
    <p:sldId id="317" r:id="rId9"/>
    <p:sldId id="283" r:id="rId10"/>
    <p:sldId id="284" r:id="rId11"/>
    <p:sldId id="318" r:id="rId12"/>
    <p:sldId id="302" r:id="rId13"/>
    <p:sldId id="319" r:id="rId14"/>
    <p:sldId id="303" r:id="rId15"/>
    <p:sldId id="320" r:id="rId16"/>
    <p:sldId id="32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94569" autoAdjust="0"/>
  </p:normalViewPr>
  <p:slideViewPr>
    <p:cSldViewPr snapToGrid="0" snapToObjects="1">
      <p:cViewPr varScale="1">
        <p:scale>
          <a:sx n="89" d="100"/>
          <a:sy n="89" d="100"/>
        </p:scale>
        <p:origin x="-140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632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7B90E8-F0B8-9E45-AA2F-ACCDB9FABA17}" type="datetimeFigureOut">
              <a:rPr lang="en-US" smtClean="0"/>
              <a:t>9/20/11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6ECD3E-2893-A04E-B771-A21724D066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89650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BD9DE6-61E5-8646-AD4C-DEC77A362640}" type="datetimeFigureOut">
              <a:rPr lang="en-US" smtClean="0"/>
              <a:t>9/20/11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06CC67-E019-0342-BD3C-6F9194A93C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0210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E4F95-6CE1-F84C-B8AE-7F1E8934AA50}" type="datetime1">
              <a:rPr lang="en-US" smtClean="0"/>
              <a:t>9/20/11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Supply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70CE9-14EB-344B-A508-1BB5F9DE153E}" type="datetime1">
              <a:rPr lang="en-US" smtClean="0"/>
              <a:t>9/20/11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Supply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3B9A9-4B78-034E-A11E-6ADF74E9ABF3}" type="datetime1">
              <a:rPr lang="en-US" smtClean="0"/>
              <a:t>9/20/11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Supply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D5A5E-DEFD-2B48-A6C5-F8AEB5D1481B}" type="datetime1">
              <a:rPr lang="en-US" smtClean="0"/>
              <a:t>9/20/11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Supply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6B9BB-9A98-9D43-AAFD-CC21F1CB9622}" type="datetime1">
              <a:rPr lang="en-US" smtClean="0"/>
              <a:t>9/20/11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Supply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58367-C9E5-B043-BA5D-B02005A27A61}" type="datetime1">
              <a:rPr lang="en-US" smtClean="0"/>
              <a:t>9/20/11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Supply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7C198-6EB9-AE49-BEEC-BBA64490FC77}" type="datetime1">
              <a:rPr lang="en-US" smtClean="0"/>
              <a:t>9/20/11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Supply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E8666-8862-B84D-9B70-6F4C64A8A914}" type="datetime1">
              <a:rPr lang="en-US" smtClean="0"/>
              <a:t>9/20/11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Supply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158FF-AC7C-8F4B-BCB6-D9EC5B11F85C}" type="datetime1">
              <a:rPr lang="en-US" smtClean="0"/>
              <a:t>9/20/11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Supply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D6B50-C74B-0E4F-8A9C-05ABAE915567}" type="datetime1">
              <a:rPr lang="en-US" smtClean="0"/>
              <a:t>9/20/11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Supply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45A3-B6C1-C448-BCBE-911540BC6556}" type="datetime1">
              <a:rPr lang="en-US" smtClean="0"/>
              <a:t>9/20/11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Supply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DF5D0E8D-0007-E24F-B0C1-FF4B8295B640}" type="datetime1">
              <a:rPr lang="en-US" smtClean="0"/>
              <a:t>9/20/11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US" smtClean="0"/>
              <a:t>Life of Christ 1: Miracles of Supply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Courier New"/>
        <a:buChar char="o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v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microsoft.com/office/2007/relationships/hdphoto" Target="../media/hdphoto2.wdp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Life of Christ </a:t>
            </a:r>
            <a:r>
              <a:rPr lang="en-US" dirty="0" smtClean="0">
                <a:solidFill>
                  <a:schemeClr val="tx1"/>
                </a:solidFill>
              </a:rPr>
              <a:t>II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1999" y="4663204"/>
            <a:ext cx="7415155" cy="1484376"/>
          </a:xfrm>
        </p:spPr>
        <p:txBody>
          <a:bodyPr>
            <a:normAutofit/>
          </a:bodyPr>
          <a:lstStyle/>
          <a:p>
            <a:r>
              <a:rPr lang="en-US" sz="4400" dirty="0" smtClean="0"/>
              <a:t>3. Miracles of Supply Part 1</a:t>
            </a:r>
            <a:endParaRPr lang="en-US" sz="4400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0" y="1532160"/>
            <a:ext cx="8005224" cy="1524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80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dirty="0" smtClean="0">
                <a:solidFill>
                  <a:schemeClr val="bg2"/>
                </a:solidFill>
              </a:rPr>
              <a:t>Global University </a:t>
            </a:r>
          </a:p>
          <a:p>
            <a:r>
              <a:rPr lang="en-US" sz="3600" dirty="0" smtClean="0">
                <a:solidFill>
                  <a:schemeClr val="bg2"/>
                </a:solidFill>
              </a:rPr>
              <a:t>of Theological Studies</a:t>
            </a:r>
            <a:endParaRPr lang="en-US" sz="3600" dirty="0">
              <a:solidFill>
                <a:schemeClr val="bg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Supply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64295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4572000"/>
            <a:ext cx="7557863" cy="1600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820816"/>
                </a:solidFill>
              </a:rPr>
              <a:t>A. </a:t>
            </a:r>
            <a:r>
              <a:rPr lang="en-US" dirty="0" smtClean="0">
                <a:solidFill>
                  <a:srgbClr val="820816"/>
                </a:solidFill>
              </a:rPr>
              <a:t>Jesus Provides Tribute Money for Peter</a:t>
            </a:r>
            <a:endParaRPr lang="en-US" dirty="0">
              <a:solidFill>
                <a:srgbClr val="82081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Supply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0" y="562434"/>
            <a:ext cx="7557862" cy="3703974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b="1" dirty="0" smtClean="0"/>
              <a:t>Scriptural </a:t>
            </a:r>
            <a:r>
              <a:rPr lang="en-US" b="1" dirty="0"/>
              <a:t>Reference: </a:t>
            </a:r>
            <a:r>
              <a:rPr lang="en-US" dirty="0"/>
              <a:t>Matthew 17:24-27</a:t>
            </a:r>
            <a:r>
              <a:rPr lang="en-US" b="1" dirty="0"/>
              <a:t> </a:t>
            </a:r>
            <a:endParaRPr lang="en-US" b="1" dirty="0" smtClean="0"/>
          </a:p>
          <a:p>
            <a:pPr marL="514350" indent="-514350">
              <a:buAutoNum type="arabicPeriod"/>
            </a:pPr>
            <a:r>
              <a:rPr lang="en-US" b="1" dirty="0" smtClean="0"/>
              <a:t>Circumstances:</a:t>
            </a:r>
            <a:endParaRPr lang="en-US" b="1" dirty="0"/>
          </a:p>
          <a:p>
            <a:r>
              <a:rPr lang="en-US" dirty="0" smtClean="0"/>
              <a:t>Tribute money: half shekel</a:t>
            </a:r>
          </a:p>
          <a:p>
            <a:r>
              <a:rPr lang="en-US" dirty="0" smtClean="0"/>
              <a:t>Accusation against Peter and Jesus</a:t>
            </a:r>
          </a:p>
          <a:p>
            <a:pPr marL="514350" indent="-514350">
              <a:buAutoNum type="arabicPeriod" startAt="3"/>
            </a:pPr>
            <a:r>
              <a:rPr lang="en-US" b="1" dirty="0" smtClean="0"/>
              <a:t>Need</a:t>
            </a:r>
          </a:p>
          <a:p>
            <a:r>
              <a:rPr lang="en-US" dirty="0" smtClean="0"/>
              <a:t>To pay the tribute money</a:t>
            </a:r>
          </a:p>
        </p:txBody>
      </p:sp>
    </p:spTree>
    <p:extLst>
      <p:ext uri="{BB962C8B-B14F-4D97-AF65-F5344CB8AC3E}">
        <p14:creationId xmlns:p14="http://schemas.microsoft.com/office/powerpoint/2010/main" val="42485638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4572000"/>
            <a:ext cx="7557863" cy="1600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820816"/>
                </a:solidFill>
              </a:rPr>
              <a:t>A. </a:t>
            </a:r>
            <a:r>
              <a:rPr lang="en-US" dirty="0" smtClean="0">
                <a:solidFill>
                  <a:srgbClr val="820816"/>
                </a:solidFill>
              </a:rPr>
              <a:t>Jesus Provides Tribute Money for Peter</a:t>
            </a:r>
            <a:endParaRPr lang="en-US" dirty="0">
              <a:solidFill>
                <a:srgbClr val="82081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Supply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0" y="562434"/>
            <a:ext cx="7557862" cy="3703974"/>
          </a:xfrm>
        </p:spPr>
        <p:txBody>
          <a:bodyPr>
            <a:normAutofit/>
          </a:bodyPr>
          <a:lstStyle/>
          <a:p>
            <a:pPr marL="514350" indent="-514350">
              <a:buAutoNum type="arabicPeriod" startAt="4"/>
            </a:pPr>
            <a:r>
              <a:rPr lang="en-US" b="1" dirty="0" smtClean="0"/>
              <a:t>How was the miracle performed?</a:t>
            </a:r>
          </a:p>
          <a:p>
            <a:r>
              <a:rPr lang="en-US" dirty="0" smtClean="0"/>
              <a:t>Fish</a:t>
            </a:r>
          </a:p>
          <a:p>
            <a:pPr marL="0" indent="0">
              <a:buNone/>
            </a:pPr>
            <a:r>
              <a:rPr lang="en-US" b="1" dirty="0" smtClean="0"/>
              <a:t>5. Results </a:t>
            </a:r>
            <a:r>
              <a:rPr lang="en-US" b="1" dirty="0"/>
              <a:t>and Lesson </a:t>
            </a:r>
            <a:r>
              <a:rPr lang="en-US" b="1" dirty="0" smtClean="0"/>
              <a:t>Taught:</a:t>
            </a:r>
          </a:p>
          <a:p>
            <a:r>
              <a:rPr lang="en-US" dirty="0" smtClean="0"/>
              <a:t>Do not be a stumbling block</a:t>
            </a:r>
          </a:p>
          <a:p>
            <a:r>
              <a:rPr lang="en-US" dirty="0" smtClean="0"/>
              <a:t>Don’t turn back</a:t>
            </a:r>
          </a:p>
        </p:txBody>
      </p:sp>
      <p:pic>
        <p:nvPicPr>
          <p:cNvPr id="3" name="Picture 2" descr="coin_tax_money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375" b="99219" l="4688" r="9609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1684" y="1626657"/>
            <a:ext cx="3228178" cy="3228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2020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399530"/>
            <a:ext cx="7586404" cy="1917981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B. </a:t>
            </a:r>
            <a:r>
              <a:rPr lang="en-US" dirty="0" smtClean="0">
                <a:solidFill>
                  <a:schemeClr val="bg1"/>
                </a:solidFill>
              </a:rPr>
              <a:t>Feeding the Four Thousand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Supply</a:t>
            </a:r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762000" y="2425717"/>
            <a:ext cx="7557862" cy="3595768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b="1" dirty="0" smtClean="0"/>
              <a:t>Scriptural </a:t>
            </a:r>
            <a:r>
              <a:rPr lang="en-US" b="1" dirty="0"/>
              <a:t>Reference: </a:t>
            </a:r>
            <a:r>
              <a:rPr lang="en-US" dirty="0"/>
              <a:t>Matthew 15:32-39 </a:t>
            </a: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2.  Circumstances:</a:t>
            </a:r>
          </a:p>
          <a:p>
            <a:r>
              <a:rPr lang="en-US" dirty="0" smtClean="0"/>
              <a:t>Gentile crowd</a:t>
            </a:r>
          </a:p>
          <a:p>
            <a:r>
              <a:rPr lang="en-US" dirty="0" smtClean="0"/>
              <a:t>Decapolis</a:t>
            </a:r>
          </a:p>
          <a:p>
            <a:pPr marL="514350" indent="-514350">
              <a:buAutoNum type="arabicPeriod" startAt="3"/>
            </a:pPr>
            <a:r>
              <a:rPr lang="en-US" b="1" dirty="0" smtClean="0"/>
              <a:t>Need</a:t>
            </a:r>
          </a:p>
          <a:p>
            <a:r>
              <a:rPr lang="en-US" dirty="0" smtClean="0"/>
              <a:t>Hungry crowd following Jesus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7784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399530"/>
            <a:ext cx="7586404" cy="1917981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B. </a:t>
            </a:r>
            <a:r>
              <a:rPr lang="en-US" dirty="0" smtClean="0">
                <a:solidFill>
                  <a:schemeClr val="bg1"/>
                </a:solidFill>
              </a:rPr>
              <a:t>Feeding the Four Thousand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Supply</a:t>
            </a:r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762000" y="2425717"/>
            <a:ext cx="7557862" cy="35957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4. How was the miracle performed?</a:t>
            </a:r>
          </a:p>
          <a:p>
            <a:r>
              <a:rPr lang="en-US" dirty="0" smtClean="0"/>
              <a:t>7 loaves of bread, a few fishes</a:t>
            </a:r>
          </a:p>
          <a:p>
            <a:r>
              <a:rPr lang="en-US" dirty="0" smtClean="0"/>
              <a:t>Fed whole crowd</a:t>
            </a:r>
          </a:p>
          <a:p>
            <a:pPr marL="514350" indent="-514350">
              <a:buAutoNum type="arabicPeriod" startAt="5"/>
            </a:pPr>
            <a:r>
              <a:rPr lang="en-US" b="1" dirty="0" smtClean="0"/>
              <a:t>Results and lessons taught:</a:t>
            </a:r>
          </a:p>
          <a:p>
            <a:r>
              <a:rPr lang="en-US" dirty="0" smtClean="0"/>
              <a:t>Jesus did the same for Gentiles and Jews</a:t>
            </a:r>
          </a:p>
          <a:p>
            <a:r>
              <a:rPr lang="en-US" dirty="0" smtClean="0"/>
              <a:t>Will do the same thing over and over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3" name="Picture 2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2004" y="1440402"/>
            <a:ext cx="2590800" cy="314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300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4572000"/>
            <a:ext cx="7557863" cy="1600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820816"/>
                </a:solidFill>
              </a:rPr>
              <a:t>C. </a:t>
            </a:r>
            <a:r>
              <a:rPr lang="en-US" dirty="0" smtClean="0">
                <a:solidFill>
                  <a:srgbClr val="820816"/>
                </a:solidFill>
              </a:rPr>
              <a:t>Second Draught of Fishes</a:t>
            </a:r>
            <a:endParaRPr lang="en-US" dirty="0">
              <a:solidFill>
                <a:srgbClr val="82081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Supply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0" y="562434"/>
            <a:ext cx="7557862" cy="4360344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b="1" dirty="0" smtClean="0"/>
              <a:t>Scriptural </a:t>
            </a:r>
            <a:r>
              <a:rPr lang="en-US" b="1" dirty="0"/>
              <a:t>Reference: </a:t>
            </a:r>
            <a:r>
              <a:rPr lang="en-US" dirty="0"/>
              <a:t>John 21:3-19 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b="1" dirty="0" smtClean="0"/>
              <a:t>Circumstances: </a:t>
            </a:r>
            <a:endParaRPr lang="en-US" dirty="0" smtClean="0"/>
          </a:p>
          <a:p>
            <a:r>
              <a:rPr lang="en-US" dirty="0" smtClean="0"/>
              <a:t>Sea of Galilee</a:t>
            </a:r>
          </a:p>
          <a:p>
            <a:r>
              <a:rPr lang="en-US" dirty="0" smtClean="0"/>
              <a:t>After the death and resurrection</a:t>
            </a:r>
          </a:p>
          <a:p>
            <a:r>
              <a:rPr lang="en-US" dirty="0" smtClean="0"/>
              <a:t>Disciples returning to their secular occupations</a:t>
            </a:r>
          </a:p>
          <a:p>
            <a:pPr lvl="1"/>
            <a:r>
              <a:rPr lang="en-US" dirty="0" smtClean="0"/>
              <a:t>fishing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73320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4572000"/>
            <a:ext cx="7557863" cy="1600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820816"/>
                </a:solidFill>
              </a:rPr>
              <a:t>C. </a:t>
            </a:r>
            <a:r>
              <a:rPr lang="en-US" dirty="0" smtClean="0">
                <a:solidFill>
                  <a:srgbClr val="820816"/>
                </a:solidFill>
              </a:rPr>
              <a:t>Second Draught of Fishes</a:t>
            </a:r>
            <a:endParaRPr lang="en-US" dirty="0">
              <a:solidFill>
                <a:srgbClr val="82081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Supply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0" y="562434"/>
            <a:ext cx="7557862" cy="43603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3. Need</a:t>
            </a:r>
          </a:p>
          <a:p>
            <a:r>
              <a:rPr lang="en-US" dirty="0" smtClean="0"/>
              <a:t>Spiritual</a:t>
            </a:r>
          </a:p>
          <a:p>
            <a:r>
              <a:rPr lang="en-US" dirty="0" smtClean="0"/>
              <a:t>Physical</a:t>
            </a:r>
          </a:p>
          <a:p>
            <a:pPr marL="0" indent="0">
              <a:buNone/>
            </a:pPr>
            <a:r>
              <a:rPr lang="en-US" b="1" dirty="0" smtClean="0"/>
              <a:t>4. How was this miracle performed?</a:t>
            </a:r>
          </a:p>
          <a:p>
            <a:r>
              <a:rPr lang="en-US" dirty="0" smtClean="0"/>
              <a:t>Jesus Prepared breakfast</a:t>
            </a:r>
          </a:p>
          <a:p>
            <a:r>
              <a:rPr lang="en-US" dirty="0" smtClean="0"/>
              <a:t>Cast the net on right side of ship</a:t>
            </a:r>
          </a:p>
          <a:p>
            <a:pPr lvl="1"/>
            <a:r>
              <a:rPr lang="en-US" dirty="0" smtClean="0"/>
              <a:t>Multitude of fish</a:t>
            </a:r>
            <a:endParaRPr lang="en-US" dirty="0"/>
          </a:p>
        </p:txBody>
      </p:sp>
      <p:pic>
        <p:nvPicPr>
          <p:cNvPr id="3" name="Picture 2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4825" y="699176"/>
            <a:ext cx="2239842" cy="2687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7543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4572000"/>
            <a:ext cx="7557863" cy="1600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820816"/>
                </a:solidFill>
              </a:rPr>
              <a:t>C. </a:t>
            </a:r>
            <a:r>
              <a:rPr lang="en-US" dirty="0" smtClean="0">
                <a:solidFill>
                  <a:srgbClr val="820816"/>
                </a:solidFill>
              </a:rPr>
              <a:t>Second Draught of Fishes</a:t>
            </a:r>
            <a:endParaRPr lang="en-US" dirty="0">
              <a:solidFill>
                <a:srgbClr val="82081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Supply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0" y="562434"/>
            <a:ext cx="7557862" cy="43603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5. Results and lesson taught:</a:t>
            </a:r>
          </a:p>
          <a:p>
            <a:r>
              <a:rPr lang="en-US" dirty="0" smtClean="0"/>
              <a:t>Without Jesus: vain and hopeless</a:t>
            </a:r>
          </a:p>
          <a:p>
            <a:r>
              <a:rPr lang="en-US" dirty="0" smtClean="0"/>
              <a:t>Net has to be on right side of boat</a:t>
            </a:r>
          </a:p>
          <a:p>
            <a:r>
              <a:rPr lang="en-US" dirty="0" smtClean="0"/>
              <a:t>Obedience necessary</a:t>
            </a:r>
          </a:p>
          <a:p>
            <a:endParaRPr lang="en-US" dirty="0"/>
          </a:p>
        </p:txBody>
      </p:sp>
      <p:pic>
        <p:nvPicPr>
          <p:cNvPr id="3" name="Picture 2" descr="Raphael,-The-Miraculous-Draught-of-Fishes,-1515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0824" y="2271018"/>
            <a:ext cx="3279648" cy="2651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919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717311"/>
            <a:ext cx="7586404" cy="1600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A. </a:t>
            </a:r>
            <a:r>
              <a:rPr lang="en-US" dirty="0" smtClean="0">
                <a:solidFill>
                  <a:schemeClr val="bg1"/>
                </a:solidFill>
              </a:rPr>
              <a:t>Jesus Turned Water </a:t>
            </a:r>
            <a:r>
              <a:rPr lang="en-US" dirty="0" smtClean="0">
                <a:solidFill>
                  <a:schemeClr val="bg1"/>
                </a:solidFill>
              </a:rPr>
              <a:t>Into Wine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Supply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90644" y="2337737"/>
            <a:ext cx="7657759" cy="38862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Scriptural Reference: </a:t>
            </a:r>
            <a:r>
              <a:rPr lang="en-US" dirty="0" smtClean="0"/>
              <a:t>John 2:1-11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Circumstances</a:t>
            </a:r>
          </a:p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miracle</a:t>
            </a:r>
          </a:p>
          <a:p>
            <a:r>
              <a:rPr lang="en-US" dirty="0" smtClean="0"/>
              <a:t>Marriage feast</a:t>
            </a:r>
          </a:p>
          <a:p>
            <a:pPr lvl="1"/>
            <a:r>
              <a:rPr lang="en-US" dirty="0" smtClean="0"/>
              <a:t>Mary had responsibility in wedding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US" b="1" dirty="0" smtClean="0"/>
              <a:t>Need</a:t>
            </a:r>
          </a:p>
          <a:p>
            <a:r>
              <a:rPr lang="en-US" dirty="0" smtClean="0"/>
              <a:t>Wine ran out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isgrace to family</a:t>
            </a:r>
          </a:p>
          <a:p>
            <a:pPr marL="320040" lvl="1" indent="0">
              <a:buNone/>
            </a:pPr>
            <a:endParaRPr lang="en-US" dirty="0" smtClean="0"/>
          </a:p>
          <a:p>
            <a:endParaRPr lang="en-US" dirty="0" smtClean="0"/>
          </a:p>
        </p:txBody>
      </p:sp>
      <p:pic>
        <p:nvPicPr>
          <p:cNvPr id="9" name="Picture 8" descr="William_Hole_The_Wedding_At_Cana_40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8437" y="2839516"/>
            <a:ext cx="2394299" cy="32622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941280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717311"/>
            <a:ext cx="7586404" cy="1600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A. </a:t>
            </a:r>
            <a:r>
              <a:rPr lang="en-US" dirty="0" smtClean="0">
                <a:solidFill>
                  <a:schemeClr val="bg1"/>
                </a:solidFill>
              </a:rPr>
              <a:t>Jesus Turned Water </a:t>
            </a:r>
            <a:r>
              <a:rPr lang="en-US" dirty="0" smtClean="0">
                <a:solidFill>
                  <a:schemeClr val="bg1"/>
                </a:solidFill>
              </a:rPr>
              <a:t>Into Wine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Supply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90644" y="2337737"/>
            <a:ext cx="7657759" cy="3886200"/>
          </a:xfrm>
        </p:spPr>
        <p:txBody>
          <a:bodyPr/>
          <a:lstStyle/>
          <a:p>
            <a:pPr marL="514350" indent="-514350">
              <a:buFont typeface="+mj-lt"/>
              <a:buAutoNum type="arabicPeriod" startAt="4"/>
            </a:pPr>
            <a:r>
              <a:rPr lang="en-US" b="1" dirty="0" smtClean="0"/>
              <a:t>How was the miracle performed?</a:t>
            </a:r>
          </a:p>
          <a:p>
            <a:r>
              <a:rPr lang="en-US" dirty="0" smtClean="0"/>
              <a:t>Act of obedience</a:t>
            </a:r>
          </a:p>
          <a:p>
            <a:pPr lvl="1"/>
            <a:r>
              <a:rPr lang="en-US" dirty="0" smtClean="0"/>
              <a:t>Fill 6 water pots with water</a:t>
            </a:r>
          </a:p>
          <a:p>
            <a:pPr lvl="1"/>
            <a:r>
              <a:rPr lang="en-US" dirty="0" smtClean="0"/>
              <a:t>Give to governor of feast</a:t>
            </a:r>
          </a:p>
          <a:p>
            <a:pPr marL="514350" indent="-514350">
              <a:buAutoNum type="arabicPeriod" startAt="5"/>
            </a:pPr>
            <a:r>
              <a:rPr lang="en-US" b="1" dirty="0" smtClean="0"/>
              <a:t>Results </a:t>
            </a:r>
            <a:r>
              <a:rPr lang="en-US" b="1" dirty="0"/>
              <a:t>and Lesson </a:t>
            </a:r>
            <a:r>
              <a:rPr lang="en-US" b="1" dirty="0" smtClean="0"/>
              <a:t>Taught</a:t>
            </a:r>
          </a:p>
          <a:p>
            <a:r>
              <a:rPr lang="en-US" dirty="0" smtClean="0"/>
              <a:t>Revealed Jesu</a:t>
            </a:r>
            <a:r>
              <a:rPr lang="en-US" dirty="0" smtClean="0"/>
              <a:t>s as Creator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3" name="Picture 2" descr="The_first_miracle_1206-_16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219" y="2969042"/>
            <a:ext cx="2032000" cy="2707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35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280676"/>
            <a:ext cx="7543592" cy="1891524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B. The Draught of Fishes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Supply</a:t>
            </a:r>
            <a:endParaRPr lang="en-US"/>
          </a:p>
        </p:txBody>
      </p:sp>
      <p:sp>
        <p:nvSpPr>
          <p:cNvPr id="9" name="Content Placeholder 6"/>
          <p:cNvSpPr>
            <a:spLocks noGrp="1"/>
          </p:cNvSpPr>
          <p:nvPr>
            <p:ph idx="1"/>
          </p:nvPr>
        </p:nvSpPr>
        <p:spPr>
          <a:xfrm>
            <a:off x="690644" y="485143"/>
            <a:ext cx="7657759" cy="5738794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US" b="1" dirty="0" smtClean="0"/>
              <a:t>Scriptural </a:t>
            </a:r>
            <a:r>
              <a:rPr lang="en-US" b="1" dirty="0"/>
              <a:t>Reference: </a:t>
            </a:r>
            <a:r>
              <a:rPr lang="en-US" dirty="0"/>
              <a:t>Luke 5:1-11 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b="1" dirty="0" smtClean="0"/>
              <a:t>Circumstances</a:t>
            </a:r>
          </a:p>
          <a:p>
            <a:r>
              <a:rPr lang="en-US" dirty="0" smtClean="0"/>
              <a:t>Shore of Galilee</a:t>
            </a:r>
          </a:p>
          <a:p>
            <a:r>
              <a:rPr lang="en-US" dirty="0" smtClean="0"/>
              <a:t>Disciples had fished all night</a:t>
            </a:r>
          </a:p>
          <a:p>
            <a:pPr lvl="1"/>
            <a:r>
              <a:rPr lang="en-US" dirty="0" smtClean="0"/>
              <a:t>Discouraged</a:t>
            </a:r>
          </a:p>
          <a:p>
            <a:r>
              <a:rPr lang="en-US" i="1" dirty="0"/>
              <a:t>“Launch out into the </a:t>
            </a: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i="1" dirty="0" smtClean="0"/>
              <a:t>deep</a:t>
            </a:r>
            <a:r>
              <a:rPr lang="en-US" i="1" dirty="0"/>
              <a:t>, and let down </a:t>
            </a:r>
            <a:r>
              <a:rPr lang="en-US" i="1" dirty="0" smtClean="0"/>
              <a:t>your</a:t>
            </a:r>
            <a:br>
              <a:rPr lang="en-US" i="1" dirty="0" smtClean="0"/>
            </a:br>
            <a:r>
              <a:rPr lang="en-US" i="1" dirty="0" smtClean="0"/>
              <a:t>nets</a:t>
            </a:r>
            <a:r>
              <a:rPr lang="en-US" i="1" dirty="0"/>
              <a:t>.”</a:t>
            </a:r>
            <a:endParaRPr lang="en-US" i="1" dirty="0" smtClean="0"/>
          </a:p>
        </p:txBody>
      </p:sp>
      <p:pic>
        <p:nvPicPr>
          <p:cNvPr id="10" name="Picture 9" descr="A014933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89976" l="9961" r="100000">
                        <a14:foregroundMark x1="32617" y1="18093" x2="11328" y2="11736"/>
                        <a14:foregroundMark x1="49219" y1="19804" x2="30469" y2="11247"/>
                        <a14:foregroundMark x1="86133" y1="19804" x2="43945" y2="15403"/>
                        <a14:foregroundMark x1="81836" y1="62103" x2="86328" y2="39120"/>
                        <a14:foregroundMark x1="87891" y1="72127" x2="76953" y2="20538"/>
                        <a14:foregroundMark x1="88281" y1="35208" x2="92969" y2="66015"/>
                        <a14:backgroundMark x1="35352" y1="1467" x2="49219" y2="2200"/>
                        <a14:backgroundMark x1="70117" y1="2445" x2="78516" y2="1222"/>
                        <a14:backgroundMark x1="68555" y1="1711" x2="50781" y2="12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5369" y="2382909"/>
            <a:ext cx="4195536" cy="3351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713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280676"/>
            <a:ext cx="7543592" cy="1891524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B. The Draught of Fishes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Supply</a:t>
            </a:r>
            <a:endParaRPr lang="en-US"/>
          </a:p>
        </p:txBody>
      </p:sp>
      <p:sp>
        <p:nvSpPr>
          <p:cNvPr id="9" name="Content Placeholder 6"/>
          <p:cNvSpPr>
            <a:spLocks noGrp="1"/>
          </p:cNvSpPr>
          <p:nvPr>
            <p:ph idx="1"/>
          </p:nvPr>
        </p:nvSpPr>
        <p:spPr>
          <a:xfrm>
            <a:off x="690644" y="485143"/>
            <a:ext cx="7657759" cy="5738794"/>
          </a:xfrm>
        </p:spPr>
        <p:txBody>
          <a:bodyPr/>
          <a:lstStyle/>
          <a:p>
            <a:pPr marL="514350" indent="-514350">
              <a:buFont typeface="+mj-lt"/>
              <a:buAutoNum type="arabicPeriod" startAt="3"/>
            </a:pPr>
            <a:r>
              <a:rPr lang="en-US" b="1" dirty="0" smtClean="0"/>
              <a:t>Need</a:t>
            </a:r>
          </a:p>
          <a:p>
            <a:r>
              <a:rPr lang="en-US" dirty="0" smtClean="0"/>
              <a:t>To convince Peter Jesus could supply his needs</a:t>
            </a:r>
          </a:p>
          <a:p>
            <a:pPr marL="514350" indent="-514350">
              <a:buAutoNum type="arabicPeriod" startAt="4"/>
            </a:pPr>
            <a:r>
              <a:rPr lang="en-US" b="1" dirty="0" smtClean="0"/>
              <a:t>How was the miracle performed?</a:t>
            </a:r>
          </a:p>
          <a:p>
            <a:r>
              <a:rPr lang="en-US" dirty="0" smtClean="0"/>
              <a:t>Launch out into the deep</a:t>
            </a:r>
          </a:p>
          <a:p>
            <a:r>
              <a:rPr lang="en-US" dirty="0" smtClean="0"/>
              <a:t>Let down his nets</a:t>
            </a:r>
          </a:p>
          <a:p>
            <a:pPr marL="514350" indent="-514350">
              <a:buAutoNum type="arabicPeriod" startAt="5"/>
            </a:pPr>
            <a:r>
              <a:rPr lang="en-US" b="1" dirty="0" smtClean="0"/>
              <a:t>Results and Lesson Taught</a:t>
            </a:r>
          </a:p>
          <a:p>
            <a:r>
              <a:rPr lang="en-US" dirty="0" smtClean="0"/>
              <a:t>Peter was convicted / astonished</a:t>
            </a:r>
          </a:p>
          <a:p>
            <a:r>
              <a:rPr lang="en-US" dirty="0" smtClean="0"/>
              <a:t>Given sufficient faith</a:t>
            </a:r>
          </a:p>
        </p:txBody>
      </p:sp>
    </p:spTree>
    <p:extLst>
      <p:ext uri="{BB962C8B-B14F-4D97-AF65-F5344CB8AC3E}">
        <p14:creationId xmlns:p14="http://schemas.microsoft.com/office/powerpoint/2010/main" val="1374719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8" y="717311"/>
            <a:ext cx="7586403" cy="16002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C</a:t>
            </a:r>
            <a:r>
              <a:rPr lang="en-US" dirty="0" smtClean="0">
                <a:solidFill>
                  <a:schemeClr val="bg1"/>
                </a:solidFill>
              </a:rPr>
              <a:t>. </a:t>
            </a:r>
            <a:r>
              <a:rPr lang="en-US" dirty="0" smtClean="0">
                <a:solidFill>
                  <a:schemeClr val="bg1"/>
                </a:solidFill>
              </a:rPr>
              <a:t>Feeding the Five Thousand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643" y="2331779"/>
            <a:ext cx="7657759" cy="3310389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b="1" dirty="0" smtClean="0"/>
              <a:t>Scriptural Reference: </a:t>
            </a:r>
            <a:r>
              <a:rPr lang="en-US" dirty="0"/>
              <a:t>Matthew 14:15-21; John 6:5-</a:t>
            </a:r>
            <a:r>
              <a:rPr lang="en-US" dirty="0" smtClean="0"/>
              <a:t>14</a:t>
            </a:r>
          </a:p>
          <a:p>
            <a:pPr marL="514350" indent="-514350">
              <a:buAutoNum type="arabicPeriod"/>
            </a:pPr>
            <a:r>
              <a:rPr lang="en-US" b="1" dirty="0" smtClean="0"/>
              <a:t>Circumstances</a:t>
            </a:r>
          </a:p>
          <a:p>
            <a:r>
              <a:rPr lang="en-US" dirty="0" smtClean="0"/>
              <a:t>Great multitude</a:t>
            </a:r>
          </a:p>
          <a:p>
            <a:pPr lvl="1"/>
            <a:r>
              <a:rPr lang="en-US" dirty="0" smtClean="0"/>
              <a:t>Hungry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Supply</a:t>
            </a:r>
            <a:endParaRPr lang="en-US"/>
          </a:p>
        </p:txBody>
      </p:sp>
      <p:pic>
        <p:nvPicPr>
          <p:cNvPr id="8" name="Picture 7" descr="Sermon_on_the_Moun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9323" y="3127420"/>
            <a:ext cx="4069080" cy="2953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119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8" y="717311"/>
            <a:ext cx="7586403" cy="16002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C</a:t>
            </a:r>
            <a:r>
              <a:rPr lang="en-US" dirty="0" smtClean="0">
                <a:solidFill>
                  <a:schemeClr val="bg1"/>
                </a:solidFill>
              </a:rPr>
              <a:t>. </a:t>
            </a:r>
            <a:r>
              <a:rPr lang="en-US" dirty="0" smtClean="0">
                <a:solidFill>
                  <a:schemeClr val="bg1"/>
                </a:solidFill>
              </a:rPr>
              <a:t>Feeding the Five Thousand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643" y="2331779"/>
            <a:ext cx="7657759" cy="3310389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b="1" dirty="0" smtClean="0"/>
              <a:t>Need: </a:t>
            </a:r>
            <a:endParaRPr lang="en-US" dirty="0"/>
          </a:p>
          <a:p>
            <a:r>
              <a:rPr lang="en-US" dirty="0" smtClean="0"/>
              <a:t>Hunger</a:t>
            </a:r>
          </a:p>
          <a:p>
            <a:pPr lvl="1"/>
            <a:r>
              <a:rPr lang="en-US" dirty="0" smtClean="0"/>
              <a:t>Little boys lunch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n-US" b="1" dirty="0" smtClean="0"/>
              <a:t>How was the miracle performed?</a:t>
            </a:r>
          </a:p>
          <a:p>
            <a:r>
              <a:rPr lang="en-US" dirty="0" smtClean="0"/>
              <a:t>Little boy gave what he had to Jesus</a:t>
            </a:r>
          </a:p>
          <a:p>
            <a:r>
              <a:rPr lang="en-US" dirty="0" smtClean="0"/>
              <a:t>Jesus blessed and multiplied it</a:t>
            </a: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Supply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591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8" y="717311"/>
            <a:ext cx="7586403" cy="16002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C</a:t>
            </a:r>
            <a:r>
              <a:rPr lang="en-US" dirty="0" smtClean="0">
                <a:solidFill>
                  <a:schemeClr val="bg1"/>
                </a:solidFill>
              </a:rPr>
              <a:t>. </a:t>
            </a:r>
            <a:r>
              <a:rPr lang="en-US" dirty="0" smtClean="0">
                <a:solidFill>
                  <a:schemeClr val="bg1"/>
                </a:solidFill>
              </a:rPr>
              <a:t>Feeding the Five Thousand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643" y="2331779"/>
            <a:ext cx="7657759" cy="3310389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5"/>
            </a:pPr>
            <a:r>
              <a:rPr lang="en-US" b="1" dirty="0" smtClean="0"/>
              <a:t>Results and Lesson Taught</a:t>
            </a:r>
          </a:p>
          <a:p>
            <a:r>
              <a:rPr lang="en-US" dirty="0" smtClean="0"/>
              <a:t>Jesus is Bread of Life</a:t>
            </a:r>
            <a:endParaRPr lang="en-US" dirty="0" smtClean="0"/>
          </a:p>
          <a:p>
            <a:pPr lvl="1"/>
            <a:r>
              <a:rPr lang="en-US" dirty="0" smtClean="0"/>
              <a:t>Bring our all to Jesus</a:t>
            </a:r>
          </a:p>
          <a:p>
            <a:pPr lvl="1"/>
            <a:r>
              <a:rPr lang="en-US" dirty="0" smtClean="0"/>
              <a:t>Bless our food</a:t>
            </a:r>
          </a:p>
          <a:p>
            <a:pPr lvl="1"/>
            <a:r>
              <a:rPr lang="en-US" dirty="0" smtClean="0"/>
              <a:t>No waste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Supply</a:t>
            </a:r>
            <a:endParaRPr lang="en-US"/>
          </a:p>
        </p:txBody>
      </p:sp>
      <p:pic>
        <p:nvPicPr>
          <p:cNvPr id="6" name="Picture 5" descr="jesus-and-the-multitud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6711" y="2967937"/>
            <a:ext cx="3907789" cy="2930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9180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20816"/>
                </a:solidFill>
              </a:rPr>
              <a:t>Life of Christ </a:t>
            </a:r>
            <a:r>
              <a:rPr lang="en-US" dirty="0" smtClean="0">
                <a:solidFill>
                  <a:srgbClr val="820816"/>
                </a:solidFill>
              </a:rPr>
              <a:t>II</a:t>
            </a:r>
            <a:endParaRPr lang="en-US" dirty="0">
              <a:solidFill>
                <a:srgbClr val="82081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1999" y="4663204"/>
            <a:ext cx="7415155" cy="1484376"/>
          </a:xfrm>
        </p:spPr>
        <p:txBody>
          <a:bodyPr>
            <a:normAutofit/>
          </a:bodyPr>
          <a:lstStyle/>
          <a:p>
            <a:r>
              <a:rPr lang="en-US" sz="4400" dirty="0" smtClean="0"/>
              <a:t>4. Miracles of Supply Part 2</a:t>
            </a:r>
            <a:endParaRPr lang="en-US" sz="4400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0" y="1532160"/>
            <a:ext cx="8005224" cy="1524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80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dirty="0" smtClean="0">
                <a:solidFill>
                  <a:schemeClr val="bg2"/>
                </a:solidFill>
              </a:rPr>
              <a:t>Global University </a:t>
            </a:r>
          </a:p>
          <a:p>
            <a:r>
              <a:rPr lang="en-US" sz="3600" dirty="0" smtClean="0">
                <a:solidFill>
                  <a:schemeClr val="bg2"/>
                </a:solidFill>
              </a:rPr>
              <a:t>of Theological Studies</a:t>
            </a:r>
            <a:endParaRPr lang="en-US" sz="3600" dirty="0">
              <a:solidFill>
                <a:schemeClr val="bg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Supply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6822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Custom 4">
      <a:dk1>
        <a:srgbClr val="820816"/>
      </a:dk1>
      <a:lt1>
        <a:sysClr val="window" lastClr="FFFFFF"/>
      </a:lt1>
      <a:dk2>
        <a:srgbClr val="09213B"/>
      </a:dk2>
      <a:lt2>
        <a:srgbClr val="D5EDF4"/>
      </a:lt2>
      <a:accent1>
        <a:srgbClr val="000000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Newsprint.thmx</Template>
  <TotalTime>1079</TotalTime>
  <Words>616</Words>
  <Application>Microsoft Macintosh PowerPoint</Application>
  <PresentationFormat>On-screen Show (4:3)</PresentationFormat>
  <Paragraphs>122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Newsprint</vt:lpstr>
      <vt:lpstr>Life of Christ II</vt:lpstr>
      <vt:lpstr>A. Jesus Turned Water Into Wine</vt:lpstr>
      <vt:lpstr>A. Jesus Turned Water Into Wine</vt:lpstr>
      <vt:lpstr>B. The Draught of Fishes</vt:lpstr>
      <vt:lpstr>B. The Draught of Fishes</vt:lpstr>
      <vt:lpstr>C. Feeding the Five Thousand</vt:lpstr>
      <vt:lpstr>C. Feeding the Five Thousand</vt:lpstr>
      <vt:lpstr>C. Feeding the Five Thousand</vt:lpstr>
      <vt:lpstr>Life of Christ II</vt:lpstr>
      <vt:lpstr>A. Jesus Provides Tribute Money for Peter</vt:lpstr>
      <vt:lpstr>A. Jesus Provides Tribute Money for Peter</vt:lpstr>
      <vt:lpstr>B. Feeding the Four Thousand</vt:lpstr>
      <vt:lpstr>B. Feeding the Four Thousand</vt:lpstr>
      <vt:lpstr>C. Second Draught of Fishes</vt:lpstr>
      <vt:lpstr>C. Second Draught of Fishes</vt:lpstr>
      <vt:lpstr>C. Second Draught of Fishes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of Christ I</dc:title>
  <dc:creator>Kaylin Shirley</dc:creator>
  <cp:lastModifiedBy>Kaylin Shirley</cp:lastModifiedBy>
  <cp:revision>65</cp:revision>
  <dcterms:created xsi:type="dcterms:W3CDTF">2011-09-13T17:55:03Z</dcterms:created>
  <dcterms:modified xsi:type="dcterms:W3CDTF">2011-09-21T03:11:52Z</dcterms:modified>
</cp:coreProperties>
</file>