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compatMode="1" saveSubsetFonts="1">
  <p:sldMasterIdLst>
    <p:sldMasterId id="2147483648" r:id="rId1"/>
  </p:sldMasterIdLst>
  <p:sldIdLst>
    <p:sldId id="256" r:id="rId2"/>
    <p:sldId id="257" r:id="rId3"/>
    <p:sldId id="269" r:id="rId4"/>
    <p:sldId id="258" r:id="rId5"/>
    <p:sldId id="259" r:id="rId6"/>
    <p:sldId id="260" r:id="rId7"/>
    <p:sldId id="279" r:id="rId8"/>
    <p:sldId id="261" r:id="rId9"/>
    <p:sldId id="272" r:id="rId10"/>
    <p:sldId id="278" r:id="rId11"/>
    <p:sldId id="270" r:id="rId12"/>
    <p:sldId id="262" r:id="rId13"/>
    <p:sldId id="280" r:id="rId14"/>
    <p:sldId id="263" r:id="rId15"/>
    <p:sldId id="281" r:id="rId1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16" autoAdjust="0"/>
    <p:restoredTop sz="94682"/>
  </p:normalViewPr>
  <p:slideViewPr>
    <p:cSldViewPr>
      <p:cViewPr varScale="1">
        <p:scale>
          <a:sx n="127" d="100"/>
          <a:sy n="127" d="100"/>
        </p:scale>
        <p:origin x="1304" y="1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52400" y="2743200"/>
            <a:ext cx="7329488" cy="1009650"/>
          </a:xfrm>
        </p:spPr>
        <p:txBody>
          <a:bodyPr/>
          <a:lstStyle>
            <a:lvl1pPr>
              <a:defRPr sz="4000" b="1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52400" y="3810000"/>
            <a:ext cx="7010400" cy="533400"/>
          </a:xfrm>
        </p:spPr>
        <p:txBody>
          <a:bodyPr/>
          <a:lstStyle>
            <a:lvl1pPr marL="0" indent="0">
              <a:buFontTx/>
              <a:buNone/>
              <a:defRPr sz="2400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724282D5-82A6-2E42-8F71-041CDB313CA8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D4CA1487-68B2-054E-8B0E-8E2FFA7E169A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49383BCF-9DF2-D148-90D0-9F2EFCB52A1C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EFC3AB6-24D2-0041-8B31-E6971F762AC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13265620"/>
      </p:ext>
    </p:extLst>
  </p:cSld>
  <p:clrMapOvr>
    <a:masterClrMapping/>
  </p:clrMapOvr>
  <p:transition>
    <p:zoom dir="in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4BA7293B-AF0C-C145-A9CE-4EE76AE04D3F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38CC6775-7C61-BC4C-AD16-A278A14D5769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33692FB9-9A55-464F-B87B-0BAE3760AC2F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1E24E3F-B585-864B-8C40-EF57362868A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9601468"/>
      </p:ext>
    </p:extLst>
  </p:cSld>
  <p:clrMapOvr>
    <a:masterClrMapping/>
  </p:clrMapOvr>
  <p:transition>
    <p:zoom dir="in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81850" y="639763"/>
            <a:ext cx="1581150" cy="54102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438400" y="639763"/>
            <a:ext cx="4591050" cy="54102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BF21790D-DE85-1342-84B7-34FAE9191A9E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4D403AB2-2361-C742-9DE9-27A5D8F10FF1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3F7F0497-D868-AA4C-B288-C0626EE1D173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F0FA44D-185D-AD46-B295-073CBAB156E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64173818"/>
      </p:ext>
    </p:extLst>
  </p:cSld>
  <p:clrMapOvr>
    <a:masterClrMapping/>
  </p:clrMapOvr>
  <p:transition>
    <p:zoom dir="in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FF1AF274-73A0-0E4F-95CF-75907AB4C2D1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57FEC942-CA53-C143-A98B-7446E9E08F5B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9ADA4EF3-675E-6A4E-AF21-47956E132AD3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A7262E3-A59F-D548-BDA0-324A0B7713E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35781387"/>
      </p:ext>
    </p:extLst>
  </p:cSld>
  <p:clrMapOvr>
    <a:masterClrMapping/>
  </p:clrMapOvr>
  <p:transition>
    <p:zoom dir="in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EBD95613-6A89-A441-89F1-A1A38CDAF6A3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1047A7C9-5F40-5D43-877B-CEFC00404338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F2D04DAF-8907-C14F-9A59-1D3A1624B0EC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0F226B0-C2B9-4D4E-9560-C2F0A72A2FF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90456264"/>
      </p:ext>
    </p:extLst>
  </p:cSld>
  <p:clrMapOvr>
    <a:masterClrMapping/>
  </p:clrMapOvr>
  <p:transition>
    <p:zoom dir="in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438400" y="1676400"/>
            <a:ext cx="2819400" cy="43735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10200" y="1676400"/>
            <a:ext cx="2819400" cy="43735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938F96C-ED51-7B4B-8940-749B8DAC3A2D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916A2AD8-B757-F045-BBED-861558CD5B51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83435E0-2348-414E-8FB2-6960745CBA47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FB3C0E5-8CC4-184C-B150-3FA6C910A86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28300469"/>
      </p:ext>
    </p:extLst>
  </p:cSld>
  <p:clrMapOvr>
    <a:masterClrMapping/>
  </p:clrMapOvr>
  <p:transition>
    <p:zoom dir="in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3A41EEA1-F0EA-D246-B4B3-307F70568E4F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3F858FC4-338E-B040-8F60-5ACE14DCAF95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A724D2E6-56D7-804F-A7A5-1918670E0EED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254499A-CB45-054C-B8FC-3F287C1185F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31160391"/>
      </p:ext>
    </p:extLst>
  </p:cSld>
  <p:clrMapOvr>
    <a:masterClrMapping/>
  </p:clrMapOvr>
  <p:transition>
    <p:zoom dir="in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id="{5FC9216C-3146-3848-AE13-24D5EA99E85F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AEED74EA-2A9F-B84E-B105-A277F9CAB486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FB7B07CA-701E-6041-91F1-73066EF00470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BB1B15E-CA60-A24A-AC7D-07345077A5A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64850375"/>
      </p:ext>
    </p:extLst>
  </p:cSld>
  <p:clrMapOvr>
    <a:masterClrMapping/>
  </p:clrMapOvr>
  <p:transition>
    <p:zoom dir="in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>
            <a:extLst>
              <a:ext uri="{FF2B5EF4-FFF2-40B4-BE49-F238E27FC236}">
                <a16:creationId xmlns:a16="http://schemas.microsoft.com/office/drawing/2014/main" id="{7488E25C-BD00-F848-8DD4-DD4AA301EF30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>
            <a:extLst>
              <a:ext uri="{FF2B5EF4-FFF2-40B4-BE49-F238E27FC236}">
                <a16:creationId xmlns:a16="http://schemas.microsoft.com/office/drawing/2014/main" id="{720CECE6-14FA-144E-8C83-112F5ADC67EE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C54DDB9D-BE9F-1843-8C14-3B838C8DA056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67251F7-45E7-304E-9066-D86A57C915D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71588942"/>
      </p:ext>
    </p:extLst>
  </p:cSld>
  <p:clrMapOvr>
    <a:masterClrMapping/>
  </p:clrMapOvr>
  <p:transition>
    <p:zoom dir="in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16C4C0BF-CA63-C54D-86B3-56EAFEE72F8F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76F7742-D365-CF4C-97F9-826440AC0EE5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7B06596-B02C-5549-9BBB-01E34E01F154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B597E12-4292-B846-B1AF-1C65BCF5F54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20188863"/>
      </p:ext>
    </p:extLst>
  </p:cSld>
  <p:clrMapOvr>
    <a:masterClrMapping/>
  </p:clrMapOvr>
  <p:transition>
    <p:zoom dir="in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45C42E92-56CE-9E45-8B57-DDA7AE6F0740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3DCA7A4-9EE0-994D-A8F5-A91A6339597A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FEF19CB-2DCC-2847-93DA-310E67D05EC7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B4CCDF0-42AC-1542-A464-A405AFD8883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01959974"/>
      </p:ext>
    </p:extLst>
  </p:cSld>
  <p:clrMapOvr>
    <a:masterClrMapping/>
  </p:clrMapOvr>
  <p:transition>
    <p:zoom dir="in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>
            <a:extLst>
              <a:ext uri="{FF2B5EF4-FFF2-40B4-BE49-F238E27FC236}">
                <a16:creationId xmlns:a16="http://schemas.microsoft.com/office/drawing/2014/main" id="{FDAFFB45-256A-4D49-BAC8-7F3DF8BB906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438400" y="639763"/>
            <a:ext cx="6324600" cy="808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Rectangle 3">
            <a:extLst>
              <a:ext uri="{FF2B5EF4-FFF2-40B4-BE49-F238E27FC236}">
                <a16:creationId xmlns:a16="http://schemas.microsoft.com/office/drawing/2014/main" id="{8CEAF7CE-9689-2B4D-A701-AD0B30153BA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438400" y="1676400"/>
            <a:ext cx="5791200" cy="4373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28" name="Rectangle 4">
            <a:extLst>
              <a:ext uri="{FF2B5EF4-FFF2-40B4-BE49-F238E27FC236}">
                <a16:creationId xmlns:a16="http://schemas.microsoft.com/office/drawing/2014/main" id="{43FBEC79-FD74-C14C-AAA0-DE794B59A0D9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>
            <a:extLst>
              <a:ext uri="{FF2B5EF4-FFF2-40B4-BE49-F238E27FC236}">
                <a16:creationId xmlns:a16="http://schemas.microsoft.com/office/drawing/2014/main" id="{2805F6D5-FA43-D046-8129-712033D53D76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>
            <a:extLst>
              <a:ext uri="{FF2B5EF4-FFF2-40B4-BE49-F238E27FC236}">
                <a16:creationId xmlns:a16="http://schemas.microsoft.com/office/drawing/2014/main" id="{5799635E-D25D-054B-8BB1-2F87B650B95A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93AA0CC7-A71C-B94A-BBC1-06C2CDF5F5AA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  <p:sldLayoutId id="2147483697" r:id="rId2"/>
    <p:sldLayoutId id="2147483698" r:id="rId3"/>
    <p:sldLayoutId id="2147483699" r:id="rId4"/>
    <p:sldLayoutId id="2147483700" r:id="rId5"/>
    <p:sldLayoutId id="2147483701" r:id="rId6"/>
    <p:sldLayoutId id="2147483702" r:id="rId7"/>
    <p:sldLayoutId id="2147483703" r:id="rId8"/>
    <p:sldLayoutId id="2147483704" r:id="rId9"/>
    <p:sldLayoutId id="2147483705" r:id="rId10"/>
    <p:sldLayoutId id="2147483706" r:id="rId11"/>
  </p:sldLayoutIdLst>
  <p:transition>
    <p:zoom dir="in"/>
  </p:transition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folHlink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folHlink"/>
          </a:solidFill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folHlink"/>
          </a:solidFill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folHlink"/>
          </a:solidFill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folHlink"/>
          </a:solidFill>
          <a:latin typeface="Arial Black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folHlink"/>
          </a:solidFill>
          <a:latin typeface="Arial Black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folHlink"/>
          </a:solidFill>
          <a:latin typeface="Arial Black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folHlink"/>
          </a:solidFill>
          <a:latin typeface="Arial Black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folHlink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bg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bg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1400">
          <a:solidFill>
            <a:schemeClr val="bg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400">
          <a:solidFill>
            <a:schemeClr val="bg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bg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bg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bg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bg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5B14470B-9588-A447-8C76-8EA5FCE5959A}"/>
              </a:ext>
            </a:extLst>
          </p:cNvPr>
          <p:cNvSpPr txBox="1"/>
          <p:nvPr/>
        </p:nvSpPr>
        <p:spPr>
          <a:xfrm>
            <a:off x="4495800" y="0"/>
            <a:ext cx="4648200" cy="1938992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>
              <a:defRPr/>
            </a:pPr>
            <a:r>
              <a:rPr lang="en-US" sz="3900" b="1" dirty="0">
                <a:ln w="3175">
                  <a:solidFill>
                    <a:schemeClr val="tx1"/>
                  </a:solidFill>
                </a:ln>
                <a:solidFill>
                  <a:srgbClr val="FFCC00"/>
                </a:solidFill>
                <a:latin typeface="Cooper Black" pitchFamily="18" charset="0"/>
              </a:rPr>
              <a:t>Global University of Theological Studies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1B94443-042F-8140-AE10-7620B0E3335F}"/>
              </a:ext>
            </a:extLst>
          </p:cNvPr>
          <p:cNvSpPr txBox="1"/>
          <p:nvPr/>
        </p:nvSpPr>
        <p:spPr>
          <a:xfrm>
            <a:off x="152400" y="3810000"/>
            <a:ext cx="4267200" cy="1446550"/>
          </a:xfrm>
          <a:prstGeom prst="rect">
            <a:avLst/>
          </a:prstGeom>
          <a:noFill/>
          <a:ln w="76200" cap="rnd">
            <a:solidFill>
              <a:srgbClr val="080808"/>
            </a:solidFill>
            <a:bevel/>
          </a:ln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>
              <a:defRPr/>
            </a:pPr>
            <a:r>
              <a:rPr lang="en-US" sz="8800" b="1" dirty="0">
                <a:solidFill>
                  <a:srgbClr val="BD5507"/>
                </a:solidFill>
                <a:effectLst>
                  <a:glow rad="101600">
                    <a:schemeClr val="tx1">
                      <a:alpha val="60000"/>
                    </a:schemeClr>
                  </a:glow>
                </a:effectLst>
                <a:latin typeface="Cooper Black" pitchFamily="18" charset="0"/>
              </a:rPr>
              <a:t>Acts 2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AF4057E-D54F-C34E-BAA5-6B8D60737B7A}"/>
              </a:ext>
            </a:extLst>
          </p:cNvPr>
          <p:cNvSpPr txBox="1"/>
          <p:nvPr/>
        </p:nvSpPr>
        <p:spPr>
          <a:xfrm>
            <a:off x="381000" y="5867400"/>
            <a:ext cx="3048000" cy="461665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>
              <a:defRPr/>
            </a:pPr>
            <a:r>
              <a:rPr lang="en-US" sz="2400" b="1" dirty="0">
                <a:solidFill>
                  <a:srgbClr val="080808"/>
                </a:solidFill>
                <a:latin typeface="Cooper Black" pitchFamily="18" charset="0"/>
              </a:rPr>
              <a:t>Ralph V. Reynolds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62F424D-3143-3845-8C8D-75BCD6DB7B36}"/>
              </a:ext>
            </a:extLst>
          </p:cNvPr>
          <p:cNvSpPr txBox="1"/>
          <p:nvPr/>
        </p:nvSpPr>
        <p:spPr>
          <a:xfrm>
            <a:off x="152400" y="5334000"/>
            <a:ext cx="6019800" cy="492443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>
              <a:defRPr/>
            </a:pPr>
            <a:r>
              <a:rPr lang="en-US" sz="2600" b="1" dirty="0">
                <a:latin typeface="Cooper Black" pitchFamily="18" charset="0"/>
              </a:rPr>
              <a:t>Lesson 12b: Character Studies</a:t>
            </a:r>
          </a:p>
        </p:txBody>
      </p:sp>
    </p:spTree>
  </p:cSld>
  <p:clrMapOvr>
    <a:masterClrMapping/>
  </p:clrMapOvr>
  <p:transition>
    <p:zoom dir="in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Box 7">
            <a:extLst>
              <a:ext uri="{FF2B5EF4-FFF2-40B4-BE49-F238E27FC236}">
                <a16:creationId xmlns:a16="http://schemas.microsoft.com/office/drawing/2014/main" id="{B161FE11-10DD-6A45-9867-59D7B300235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24600" y="0"/>
            <a:ext cx="28194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US" altLang="en-US" sz="1400">
                <a:solidFill>
                  <a:srgbClr val="007A00"/>
                </a:solidFill>
                <a:latin typeface="Cooper Black" panose="0208090404030B020404" pitchFamily="18" charset="77"/>
              </a:rPr>
              <a:t>Lesson 12: Character Studies</a:t>
            </a:r>
          </a:p>
        </p:txBody>
      </p:sp>
      <p:sp>
        <p:nvSpPr>
          <p:cNvPr id="12291" name="Rectangle 3">
            <a:extLst>
              <a:ext uri="{FF2B5EF4-FFF2-40B4-BE49-F238E27FC236}">
                <a16:creationId xmlns:a16="http://schemas.microsoft.com/office/drawing/2014/main" id="{20DF8E8B-2BD4-5949-A292-F1E3F70F58DD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09800" y="228600"/>
            <a:ext cx="69342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eaLnBrk="0" hangingPunct="0">
              <a:defRPr/>
            </a:pPr>
            <a:r>
              <a:rPr lang="en-US" sz="3600" b="1">
                <a:ln>
                  <a:solidFill>
                    <a:srgbClr val="FFCC00"/>
                  </a:solidFill>
                </a:ln>
                <a:solidFill>
                  <a:srgbClr val="004846"/>
                </a:solidFill>
                <a:latin typeface="Cooper Black" pitchFamily="18" charset="0"/>
                <a:ea typeface="Calibri" pitchFamily="34" charset="0"/>
                <a:cs typeface="Swiss721BT-Bold"/>
              </a:rPr>
              <a:t>LYDIA </a:t>
            </a:r>
            <a:r>
              <a:rPr lang="en-US" sz="3600" b="1">
                <a:ln>
                  <a:solidFill>
                    <a:srgbClr val="FFCC00"/>
                  </a:solidFill>
                </a:ln>
                <a:solidFill>
                  <a:srgbClr val="004846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Acts 16:14-15</a:t>
            </a:r>
            <a:endParaRPr lang="en-US" sz="3600" b="1">
              <a:ln>
                <a:solidFill>
                  <a:srgbClr val="FFCC00"/>
                </a:solidFill>
              </a:ln>
              <a:solidFill>
                <a:srgbClr val="004846"/>
              </a:solidFill>
              <a:latin typeface="Cooper Black" pitchFamily="18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30C29207-2C17-5D4C-A7DF-B21CF131D2C6}"/>
              </a:ext>
            </a:extLst>
          </p:cNvPr>
          <p:cNvSpPr/>
          <p:nvPr/>
        </p:nvSpPr>
        <p:spPr>
          <a:xfrm>
            <a:off x="2362200" y="990600"/>
            <a:ext cx="5334000" cy="1661993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>
              <a:defRPr/>
            </a:pPr>
            <a:r>
              <a:rPr lang="en-US" sz="3400" b="1" dirty="0">
                <a:ln>
                  <a:solidFill>
                    <a:srgbClr val="004846"/>
                  </a:solidFill>
                </a:ln>
                <a:solidFill>
                  <a:srgbClr val="FFCC00"/>
                </a:solidFill>
                <a:latin typeface="Cooper Black" pitchFamily="18" charset="0"/>
              </a:rPr>
              <a:t>Lydia was a woman of Thyatira who lived in Philippi.</a:t>
            </a:r>
          </a:p>
        </p:txBody>
      </p:sp>
      <p:sp>
        <p:nvSpPr>
          <p:cNvPr id="12292" name="Rectangle 4">
            <a:extLst>
              <a:ext uri="{FF2B5EF4-FFF2-40B4-BE49-F238E27FC236}">
                <a16:creationId xmlns:a16="http://schemas.microsoft.com/office/drawing/2014/main" id="{91C13545-B474-214E-A649-130F4BE428CA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24200" y="2895600"/>
            <a:ext cx="5334000" cy="11387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eaLnBrk="0" hangingPunct="0">
              <a:defRPr/>
            </a:pPr>
            <a:r>
              <a:rPr lang="en-US" sz="3400" b="1" dirty="0">
                <a:ln>
                  <a:solidFill>
                    <a:srgbClr val="FFCC00"/>
                  </a:solidFill>
                </a:ln>
                <a:solidFill>
                  <a:srgbClr val="004846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She sold the dyed garments of Thyatira.</a:t>
            </a:r>
            <a:r>
              <a:rPr lang="en-US" sz="3400" b="1" dirty="0">
                <a:ln>
                  <a:solidFill>
                    <a:srgbClr val="FFCC00"/>
                  </a:solidFill>
                </a:ln>
                <a:solidFill>
                  <a:srgbClr val="004846"/>
                </a:solidFill>
                <a:latin typeface="Cooper Black" pitchFamily="18" charset="0"/>
              </a:rPr>
              <a:t> </a:t>
            </a:r>
          </a:p>
        </p:txBody>
      </p:sp>
      <p:sp>
        <p:nvSpPr>
          <p:cNvPr id="12293" name="Rectangle 5">
            <a:extLst>
              <a:ext uri="{FF2B5EF4-FFF2-40B4-BE49-F238E27FC236}">
                <a16:creationId xmlns:a16="http://schemas.microsoft.com/office/drawing/2014/main" id="{542B076B-007C-264F-8E7F-49E93B6E7E9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86000" y="4343400"/>
            <a:ext cx="5867400" cy="2185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eaLnBrk="0" hangingPunct="0">
              <a:defRPr/>
            </a:pPr>
            <a:r>
              <a:rPr lang="en-US" sz="3400" b="1">
                <a:ln>
                  <a:solidFill>
                    <a:srgbClr val="004846"/>
                  </a:solidFill>
                </a:ln>
                <a:solidFill>
                  <a:srgbClr val="FFCC00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She was the first European convert and entertained Paul in her home.</a:t>
            </a:r>
            <a:endParaRPr lang="en-US" sz="3400" b="1">
              <a:ln>
                <a:solidFill>
                  <a:srgbClr val="004846"/>
                </a:solidFill>
              </a:ln>
              <a:solidFill>
                <a:srgbClr val="FFCC00"/>
              </a:solidFill>
              <a:latin typeface="Cooper Black" pitchFamily="18" charset="0"/>
            </a:endParaRPr>
          </a:p>
        </p:txBody>
      </p:sp>
    </p:spTree>
  </p:cSld>
  <p:clrMapOvr>
    <a:masterClrMapping/>
  </p:clrMapOvr>
  <p:transition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122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80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800" decel="100000"/>
                                        <p:tgtEl>
                                          <p:spTgt spid="1229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800" decel="1000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800" decel="1000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800" decel="1000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800" decel="100000"/>
                                        <p:tgtEl>
                                          <p:spTgt spid="1229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800" decel="100000" fill="hold"/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800" decel="100000" fill="hold"/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800" decel="100000" fill="hold"/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Box 7">
            <a:extLst>
              <a:ext uri="{FF2B5EF4-FFF2-40B4-BE49-F238E27FC236}">
                <a16:creationId xmlns:a16="http://schemas.microsoft.com/office/drawing/2014/main" id="{391D3A8F-05BB-F549-943B-D470230F36A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24600" y="0"/>
            <a:ext cx="28194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US" altLang="en-US" sz="1400">
                <a:solidFill>
                  <a:srgbClr val="007A00"/>
                </a:solidFill>
                <a:latin typeface="Cooper Black" panose="0208090404030B020404" pitchFamily="18" charset="77"/>
              </a:rPr>
              <a:t>Lesson 12: Character Studies</a:t>
            </a:r>
          </a:p>
        </p:txBody>
      </p:sp>
      <p:sp>
        <p:nvSpPr>
          <p:cNvPr id="14339" name="Rectangle 3">
            <a:extLst>
              <a:ext uri="{FF2B5EF4-FFF2-40B4-BE49-F238E27FC236}">
                <a16:creationId xmlns:a16="http://schemas.microsoft.com/office/drawing/2014/main" id="{234D059F-F5F2-504B-97DE-452C4BB9EA0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228600"/>
            <a:ext cx="77724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eaLnBrk="0" hangingPunct="0">
              <a:defRPr/>
            </a:pPr>
            <a:r>
              <a:rPr lang="en-US" sz="4000" b="1">
                <a:solidFill>
                  <a:srgbClr val="FFCC00"/>
                </a:solidFill>
                <a:latin typeface="Cooper Black" pitchFamily="18" charset="0"/>
                <a:ea typeface="Calibri" pitchFamily="34" charset="0"/>
                <a:cs typeface="Swiss721BT-Bold"/>
              </a:rPr>
              <a:t>MARK </a:t>
            </a:r>
            <a:r>
              <a:rPr lang="en-US" sz="4000">
                <a:solidFill>
                  <a:srgbClr val="FFCC00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Acts 13:5, 13; 15:37-39</a:t>
            </a:r>
            <a:endParaRPr lang="en-US" sz="4000">
              <a:solidFill>
                <a:srgbClr val="FFCC00"/>
              </a:solidFill>
              <a:latin typeface="Cooper Black" pitchFamily="18" charset="0"/>
            </a:endParaRPr>
          </a:p>
        </p:txBody>
      </p:sp>
      <p:sp>
        <p:nvSpPr>
          <p:cNvPr id="14340" name="Rectangle 4">
            <a:extLst>
              <a:ext uri="{FF2B5EF4-FFF2-40B4-BE49-F238E27FC236}">
                <a16:creationId xmlns:a16="http://schemas.microsoft.com/office/drawing/2014/main" id="{83BCD0B1-97B5-6E44-BF74-E74A612D13C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1140961"/>
            <a:ext cx="7391400" cy="2554545"/>
          </a:xfrm>
          <a:prstGeom prst="rect">
            <a:avLst/>
          </a:prstGeom>
          <a:solidFill>
            <a:srgbClr val="080808"/>
          </a:solidFill>
          <a:ln w="76200">
            <a:solidFill>
              <a:srgbClr val="007A00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anchor="ctr">
            <a:spAutoFit/>
            <a:sp3d extrusionH="57150">
              <a:bevelT w="38100" h="38100"/>
            </a:sp3d>
          </a:bodyPr>
          <a:lstStyle/>
          <a:p>
            <a:pPr algn="ctr" eaLnBrk="0" hangingPunct="0">
              <a:defRPr/>
            </a:pPr>
            <a:r>
              <a:rPr lang="en-US" sz="3200" b="1" dirty="0">
                <a:solidFill>
                  <a:srgbClr val="FFCC00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John Mark was the son of Mary, the sister of Barnabas. He accompanied the apostles on their first missionary journey but turned back at </a:t>
            </a:r>
            <a:r>
              <a:rPr lang="en-US" sz="3200" b="1" dirty="0" err="1">
                <a:solidFill>
                  <a:srgbClr val="FFCC00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Perga</a:t>
            </a:r>
            <a:r>
              <a:rPr lang="en-US" sz="3200" b="1" dirty="0">
                <a:solidFill>
                  <a:srgbClr val="FFCC00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.</a:t>
            </a:r>
            <a:r>
              <a:rPr lang="en-US" sz="3200" b="1" dirty="0">
                <a:solidFill>
                  <a:srgbClr val="FFCC00"/>
                </a:solidFill>
                <a:latin typeface="Cooper Black" pitchFamily="18" charset="0"/>
              </a:rPr>
              <a:t> </a:t>
            </a:r>
          </a:p>
        </p:txBody>
      </p:sp>
      <p:sp>
        <p:nvSpPr>
          <p:cNvPr id="14341" name="Rectangle 5">
            <a:extLst>
              <a:ext uri="{FF2B5EF4-FFF2-40B4-BE49-F238E27FC236}">
                <a16:creationId xmlns:a16="http://schemas.microsoft.com/office/drawing/2014/main" id="{C089293C-353D-6741-BAC7-754C766B3C1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05000" y="3962400"/>
            <a:ext cx="6950130" cy="2554545"/>
          </a:xfrm>
          <a:prstGeom prst="rect">
            <a:avLst/>
          </a:prstGeom>
          <a:solidFill>
            <a:srgbClr val="080808"/>
          </a:solidFill>
          <a:ln w="76200">
            <a:solidFill>
              <a:srgbClr val="FFCC00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anchor="ctr">
            <a:spAutoFit/>
            <a:sp3d extrusionH="57150">
              <a:bevelT w="38100" h="38100"/>
            </a:sp3d>
          </a:bodyPr>
          <a:lstStyle/>
          <a:p>
            <a:pPr algn="ctr" eaLnBrk="0" hangingPunct="0">
              <a:defRPr/>
            </a:pPr>
            <a:r>
              <a:rPr lang="en-US" sz="3200" b="1" dirty="0">
                <a:solidFill>
                  <a:srgbClr val="007A00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Later Barnabas</a:t>
            </a:r>
            <a:r>
              <a:rPr lang="en-US" sz="3200" b="1" dirty="0">
                <a:solidFill>
                  <a:srgbClr val="007A00"/>
                </a:solidFill>
                <a:latin typeface="Cooper Black" pitchFamily="18" charset="0"/>
              </a:rPr>
              <a:t> </a:t>
            </a:r>
            <a:r>
              <a:rPr lang="en-US" sz="3200" b="1" dirty="0">
                <a:solidFill>
                  <a:srgbClr val="007A00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parted company with Paul in order to give him a second chance. Mark became a</a:t>
            </a:r>
          </a:p>
          <a:p>
            <a:pPr algn="ctr" eaLnBrk="0" hangingPunct="0">
              <a:defRPr/>
            </a:pPr>
            <a:r>
              <a:rPr lang="en-US" sz="3200" b="1" dirty="0">
                <a:solidFill>
                  <a:srgbClr val="007A00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profitable minister and wrote the second Gospel.</a:t>
            </a:r>
            <a:r>
              <a:rPr lang="en-US" sz="3200" b="1" dirty="0">
                <a:solidFill>
                  <a:srgbClr val="007A00"/>
                </a:solidFill>
                <a:latin typeface="Cooper Black" pitchFamily="18" charset="0"/>
              </a:rPr>
              <a:t> </a:t>
            </a:r>
          </a:p>
        </p:txBody>
      </p:sp>
    </p:spTree>
  </p:cSld>
  <p:clrMapOvr>
    <a:masterClrMapping/>
  </p:clrMapOvr>
  <p:transition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143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14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143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Box 7">
            <a:extLst>
              <a:ext uri="{FF2B5EF4-FFF2-40B4-BE49-F238E27FC236}">
                <a16:creationId xmlns:a16="http://schemas.microsoft.com/office/drawing/2014/main" id="{58F28DCE-ABEB-4C42-97E3-BB264800DD8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24600" y="0"/>
            <a:ext cx="28194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US" altLang="en-US" sz="1400">
                <a:solidFill>
                  <a:srgbClr val="007A00"/>
                </a:solidFill>
                <a:latin typeface="Cooper Black" panose="0208090404030B020404" pitchFamily="18" charset="77"/>
              </a:rPr>
              <a:t>Lesson 12: Character Studies</a:t>
            </a:r>
          </a:p>
        </p:txBody>
      </p:sp>
      <p:sp>
        <p:nvSpPr>
          <p:cNvPr id="13315" name="Rectangle 3">
            <a:extLst>
              <a:ext uri="{FF2B5EF4-FFF2-40B4-BE49-F238E27FC236}">
                <a16:creationId xmlns:a16="http://schemas.microsoft.com/office/drawing/2014/main" id="{8089843B-20DA-0C47-9F1A-C3C98BD73A0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09800" y="228600"/>
            <a:ext cx="69342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eaLnBrk="0" hangingPunct="0">
              <a:defRPr/>
            </a:pPr>
            <a:r>
              <a:rPr lang="en-US" sz="4000" b="1">
                <a:solidFill>
                  <a:srgbClr val="004846"/>
                </a:solidFill>
                <a:latin typeface="Cooper Black" pitchFamily="18" charset="0"/>
                <a:ea typeface="Calibri" pitchFamily="34" charset="0"/>
                <a:cs typeface="Swiss721BT-Bold"/>
              </a:rPr>
              <a:t>MARY </a:t>
            </a:r>
            <a:r>
              <a:rPr lang="en-US" sz="4000" b="1">
                <a:solidFill>
                  <a:srgbClr val="004846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Acts 12:12</a:t>
            </a:r>
            <a:endParaRPr lang="en-US" sz="4000" b="1">
              <a:solidFill>
                <a:srgbClr val="004846"/>
              </a:solidFill>
              <a:latin typeface="Cooper Black" pitchFamily="18" charset="0"/>
            </a:endParaRPr>
          </a:p>
        </p:txBody>
      </p:sp>
      <p:sp>
        <p:nvSpPr>
          <p:cNvPr id="13316" name="Rectangle 4">
            <a:extLst>
              <a:ext uri="{FF2B5EF4-FFF2-40B4-BE49-F238E27FC236}">
                <a16:creationId xmlns:a16="http://schemas.microsoft.com/office/drawing/2014/main" id="{CDE3CA2C-1DAB-9940-A8B4-1EF479AA99F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38400" y="1143000"/>
            <a:ext cx="6096000" cy="2185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eaLnBrk="0" hangingPunct="0">
              <a:defRPr/>
            </a:pPr>
            <a:r>
              <a:rPr lang="en-US" sz="3400" b="1" dirty="0">
                <a:solidFill>
                  <a:srgbClr val="3D3D3D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Mary was Mark’s mother. The Christians met for prayer at her home during the imprisonment of Peter.</a:t>
            </a:r>
            <a:r>
              <a:rPr lang="en-US" sz="3400" b="1" dirty="0">
                <a:solidFill>
                  <a:srgbClr val="3D3D3D"/>
                </a:solidFill>
                <a:latin typeface="Cooper Black" pitchFamily="18" charset="0"/>
              </a:rPr>
              <a:t> </a:t>
            </a:r>
          </a:p>
        </p:txBody>
      </p:sp>
      <p:sp>
        <p:nvSpPr>
          <p:cNvPr id="13317" name="Rectangle 5">
            <a:extLst>
              <a:ext uri="{FF2B5EF4-FFF2-40B4-BE49-F238E27FC236}">
                <a16:creationId xmlns:a16="http://schemas.microsoft.com/office/drawing/2014/main" id="{AB2BB5DC-6492-0149-A105-C936D35F9AB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57400" y="3810000"/>
            <a:ext cx="6248400" cy="27084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eaLnBrk="0" hangingPunct="0">
              <a:defRPr/>
            </a:pPr>
            <a:r>
              <a:rPr lang="en-US" sz="3400" b="1" dirty="0">
                <a:solidFill>
                  <a:srgbClr val="004846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It is believed that her home was one of the meeting places for</a:t>
            </a:r>
            <a:r>
              <a:rPr lang="en-US" sz="3400" b="1" dirty="0">
                <a:solidFill>
                  <a:srgbClr val="004846"/>
                </a:solidFill>
                <a:latin typeface="Cooper Black" pitchFamily="18" charset="0"/>
              </a:rPr>
              <a:t> </a:t>
            </a:r>
            <a:r>
              <a:rPr lang="en-US" sz="3400" b="1" dirty="0">
                <a:solidFill>
                  <a:srgbClr val="004846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the early Christians. She apparently was a prosperous woman.</a:t>
            </a:r>
            <a:endParaRPr lang="en-US" sz="3400" b="1" dirty="0">
              <a:solidFill>
                <a:srgbClr val="004846"/>
              </a:solidFill>
              <a:latin typeface="Cooper Black" pitchFamily="18" charset="0"/>
            </a:endParaRPr>
          </a:p>
        </p:txBody>
      </p:sp>
    </p:spTree>
  </p:cSld>
  <p:clrMapOvr>
    <a:masterClrMapping/>
  </p:clrMapOvr>
  <p:transition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3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3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33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Box 7">
            <a:extLst>
              <a:ext uri="{FF2B5EF4-FFF2-40B4-BE49-F238E27FC236}">
                <a16:creationId xmlns:a16="http://schemas.microsoft.com/office/drawing/2014/main" id="{F8F40798-A490-6D40-9F52-3D5B04DEDFA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24600" y="0"/>
            <a:ext cx="28194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US" altLang="en-US" sz="1400">
                <a:solidFill>
                  <a:srgbClr val="007A00"/>
                </a:solidFill>
                <a:latin typeface="Cooper Black" panose="0208090404030B020404" pitchFamily="18" charset="77"/>
              </a:rPr>
              <a:t>Lesson 12: Character Studies</a:t>
            </a:r>
          </a:p>
        </p:txBody>
      </p:sp>
      <p:sp>
        <p:nvSpPr>
          <p:cNvPr id="15363" name="Rectangle 3">
            <a:extLst>
              <a:ext uri="{FF2B5EF4-FFF2-40B4-BE49-F238E27FC236}">
                <a16:creationId xmlns:a16="http://schemas.microsoft.com/office/drawing/2014/main" id="{AD62D7AF-EC6C-6447-9C3F-0372E67429C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09800" y="228600"/>
            <a:ext cx="6934200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eaLnBrk="0" hangingPunct="0">
              <a:defRPr/>
            </a:pPr>
            <a:r>
              <a:rPr lang="en-US" sz="5400">
                <a:solidFill>
                  <a:srgbClr val="BD5507"/>
                </a:solidFill>
                <a:latin typeface="Cooper Black" pitchFamily="18" charset="0"/>
                <a:ea typeface="Calibri" pitchFamily="34" charset="0"/>
                <a:cs typeface="Swiss721BT-Bold"/>
              </a:rPr>
              <a:t>MATTHIAS </a:t>
            </a:r>
            <a:r>
              <a:rPr lang="en-US" sz="5400">
                <a:solidFill>
                  <a:srgbClr val="BD5507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Acts 1:21-26</a:t>
            </a:r>
            <a:endParaRPr lang="en-US" sz="5400">
              <a:solidFill>
                <a:srgbClr val="BD5507"/>
              </a:solidFill>
              <a:latin typeface="Cooper Black" pitchFamily="18" charset="0"/>
            </a:endParaRPr>
          </a:p>
        </p:txBody>
      </p:sp>
      <p:sp>
        <p:nvSpPr>
          <p:cNvPr id="15364" name="Rectangle 4">
            <a:extLst>
              <a:ext uri="{FF2B5EF4-FFF2-40B4-BE49-F238E27FC236}">
                <a16:creationId xmlns:a16="http://schemas.microsoft.com/office/drawing/2014/main" id="{ADB4C1A1-DB54-F84D-B247-84BFC8F8D47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38400" y="2133600"/>
            <a:ext cx="5791200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eaLnBrk="0" hangingPunct="0">
              <a:defRPr/>
            </a:pPr>
            <a:r>
              <a:rPr lang="en-US" sz="4800" b="1">
                <a:solidFill>
                  <a:srgbClr val="C20202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Matthias was chosen to take the place of Judas as one of the twelve apostles.</a:t>
            </a:r>
            <a:endParaRPr lang="en-US" sz="4800" b="1">
              <a:solidFill>
                <a:srgbClr val="C20202"/>
              </a:solidFill>
              <a:latin typeface="Cooper Black" pitchFamily="18" charset="0"/>
            </a:endParaRPr>
          </a:p>
        </p:txBody>
      </p:sp>
    </p:spTree>
  </p:cSld>
  <p:clrMapOvr>
    <a:masterClrMapping/>
  </p:clrMapOvr>
  <p:transition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53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5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Box 7">
            <a:extLst>
              <a:ext uri="{FF2B5EF4-FFF2-40B4-BE49-F238E27FC236}">
                <a16:creationId xmlns:a16="http://schemas.microsoft.com/office/drawing/2014/main" id="{C1485FC6-6AE6-294E-B9D2-9EB6EE227FF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24600" y="0"/>
            <a:ext cx="28194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US" altLang="en-US" sz="1400">
                <a:solidFill>
                  <a:srgbClr val="007A00"/>
                </a:solidFill>
                <a:latin typeface="Cooper Black" panose="0208090404030B020404" pitchFamily="18" charset="77"/>
              </a:rPr>
              <a:t>Lesson 12: Character Studies</a:t>
            </a:r>
          </a:p>
        </p:txBody>
      </p:sp>
      <p:sp>
        <p:nvSpPr>
          <p:cNvPr id="16387" name="Rectangle 3">
            <a:extLst>
              <a:ext uri="{FF2B5EF4-FFF2-40B4-BE49-F238E27FC236}">
                <a16:creationId xmlns:a16="http://schemas.microsoft.com/office/drawing/2014/main" id="{E6FEF317-EA98-B540-891B-12EECD628A71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33600" y="228600"/>
            <a:ext cx="7010400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eaLnBrk="0" hangingPunct="0">
              <a:defRPr/>
            </a:pPr>
            <a:r>
              <a:rPr lang="en-US" sz="4000" b="1">
                <a:solidFill>
                  <a:srgbClr val="339933"/>
                </a:solidFill>
                <a:latin typeface="Cooper Black" pitchFamily="18" charset="0"/>
                <a:ea typeface="Calibri" pitchFamily="34" charset="0"/>
                <a:cs typeface="Swiss721BT-Bold"/>
              </a:rPr>
              <a:t>PAUL </a:t>
            </a:r>
            <a:r>
              <a:rPr lang="en-US" sz="4000" b="1">
                <a:solidFill>
                  <a:srgbClr val="339933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Acts 7:58; 8:1; chapters 9-28</a:t>
            </a:r>
            <a:endParaRPr lang="en-US" sz="4000" b="1">
              <a:solidFill>
                <a:srgbClr val="339933"/>
              </a:solidFill>
              <a:latin typeface="Cooper Black" pitchFamily="18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5F688BF7-DF2D-9E4E-936E-BE3EF8F45592}"/>
              </a:ext>
            </a:extLst>
          </p:cNvPr>
          <p:cNvSpPr/>
          <p:nvPr/>
        </p:nvSpPr>
        <p:spPr>
          <a:xfrm>
            <a:off x="2057400" y="1828800"/>
            <a:ext cx="6248400" cy="1200329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>
              <a:defRPr/>
            </a:pPr>
            <a:r>
              <a:rPr lang="en-US" sz="3600" b="1" dirty="0">
                <a:solidFill>
                  <a:srgbClr val="FFFF66"/>
                </a:solidFill>
                <a:latin typeface="Cooper Black" pitchFamily="18" charset="0"/>
              </a:rPr>
              <a:t>Paul was the great apostle to the Gentiles.</a:t>
            </a:r>
          </a:p>
        </p:txBody>
      </p:sp>
      <p:sp>
        <p:nvSpPr>
          <p:cNvPr id="16388" name="Rectangle 4">
            <a:extLst>
              <a:ext uri="{FF2B5EF4-FFF2-40B4-BE49-F238E27FC236}">
                <a16:creationId xmlns:a16="http://schemas.microsoft.com/office/drawing/2014/main" id="{AADE9647-70F8-9745-B99E-2015444DF4A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43200" y="3200400"/>
            <a:ext cx="5715000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eaLnBrk="0" hangingPunct="0">
              <a:defRPr/>
            </a:pPr>
            <a:r>
              <a:rPr lang="en-US" sz="3600" b="1" dirty="0">
                <a:solidFill>
                  <a:srgbClr val="339933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His Hebrew name was Saul, and he was a native of Tarsus.</a:t>
            </a:r>
            <a:r>
              <a:rPr lang="en-US" sz="3600" b="1" dirty="0">
                <a:solidFill>
                  <a:srgbClr val="339933"/>
                </a:solidFill>
                <a:latin typeface="Cooper Black" pitchFamily="18" charset="0"/>
              </a:rPr>
              <a:t> 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F9739CB-80AE-4846-90EC-08C4401D1C5A}"/>
              </a:ext>
            </a:extLst>
          </p:cNvPr>
          <p:cNvSpPr/>
          <p:nvPr/>
        </p:nvSpPr>
        <p:spPr>
          <a:xfrm>
            <a:off x="3581400" y="5181600"/>
            <a:ext cx="4661506" cy="1200329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>
              <a:defRPr/>
            </a:pPr>
            <a:r>
              <a:rPr lang="en-US" sz="3600" b="1" dirty="0">
                <a:solidFill>
                  <a:srgbClr val="FFFF66"/>
                </a:solidFill>
                <a:latin typeface="Cooper Black" pitchFamily="18" charset="0"/>
              </a:rPr>
              <a:t>He was highly educated. </a:t>
            </a:r>
          </a:p>
        </p:txBody>
      </p:sp>
    </p:spTree>
  </p:cSld>
  <p:clrMapOvr>
    <a:masterClrMapping/>
  </p:clrMapOvr>
  <p:transition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5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6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8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3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4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31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32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33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34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Box 7">
            <a:extLst>
              <a:ext uri="{FF2B5EF4-FFF2-40B4-BE49-F238E27FC236}">
                <a16:creationId xmlns:a16="http://schemas.microsoft.com/office/drawing/2014/main" id="{C816EA65-9CF9-984A-B674-1DC7D54D5A7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24600" y="0"/>
            <a:ext cx="28194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US" altLang="en-US" sz="1400">
                <a:solidFill>
                  <a:srgbClr val="007A00"/>
                </a:solidFill>
                <a:latin typeface="Cooper Black" panose="0208090404030B020404" pitchFamily="18" charset="77"/>
              </a:rPr>
              <a:t>Lesson 12: Character Studies</a:t>
            </a:r>
          </a:p>
        </p:txBody>
      </p:sp>
      <p:sp>
        <p:nvSpPr>
          <p:cNvPr id="18435" name="Rectangle 3">
            <a:extLst>
              <a:ext uri="{FF2B5EF4-FFF2-40B4-BE49-F238E27FC236}">
                <a16:creationId xmlns:a16="http://schemas.microsoft.com/office/drawing/2014/main" id="{68F29F3F-20A1-8647-8229-B740B268734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57400" y="533400"/>
            <a:ext cx="6934200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eaLnBrk="0" hangingPunct="0">
              <a:defRPr/>
            </a:pPr>
            <a:r>
              <a:rPr lang="en-US" sz="3600" b="1" dirty="0">
                <a:solidFill>
                  <a:srgbClr val="004846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His greatest characteristic was his complete dedication to the will of God.</a:t>
            </a:r>
            <a:r>
              <a:rPr lang="en-US" sz="3600" b="1" dirty="0">
                <a:solidFill>
                  <a:srgbClr val="004846"/>
                </a:solidFill>
                <a:latin typeface="Cooper Black" pitchFamily="18" charset="0"/>
              </a:rPr>
              <a:t> </a:t>
            </a:r>
          </a:p>
        </p:txBody>
      </p:sp>
      <p:sp>
        <p:nvSpPr>
          <p:cNvPr id="18436" name="Rectangle 4">
            <a:extLst>
              <a:ext uri="{FF2B5EF4-FFF2-40B4-BE49-F238E27FC236}">
                <a16:creationId xmlns:a16="http://schemas.microsoft.com/office/drawing/2014/main" id="{438AC179-1340-CC4C-B4D6-9CCA498618F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28800" y="2590800"/>
            <a:ext cx="6553200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eaLnBrk="0" hangingPunct="0">
              <a:defRPr/>
            </a:pPr>
            <a:r>
              <a:rPr lang="en-US" sz="3600" b="1" dirty="0">
                <a:solidFill>
                  <a:srgbClr val="C20202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“As much as in me is, I am ready” (Romans 1:15) expresses this dedication.</a:t>
            </a:r>
            <a:r>
              <a:rPr lang="en-US" sz="3600" b="1" dirty="0">
                <a:solidFill>
                  <a:srgbClr val="C20202"/>
                </a:solidFill>
                <a:latin typeface="Cooper Black" pitchFamily="18" charset="0"/>
              </a:rPr>
              <a:t> 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72E1A45-D483-B242-AAA0-7267C6FDB9E8}"/>
              </a:ext>
            </a:extLst>
          </p:cNvPr>
          <p:cNvSpPr/>
          <p:nvPr/>
        </p:nvSpPr>
        <p:spPr>
          <a:xfrm>
            <a:off x="2133600" y="4724400"/>
            <a:ext cx="6019800" cy="1754326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>
              <a:defRPr/>
            </a:pPr>
            <a:r>
              <a:rPr lang="en-US" sz="3600" b="1" dirty="0">
                <a:solidFill>
                  <a:srgbClr val="007A00"/>
                </a:solidFill>
                <a:latin typeface="Cooper Black" pitchFamily="18" charset="0"/>
              </a:rPr>
              <a:t>He showed this in his ministry on many occasions.</a:t>
            </a:r>
          </a:p>
        </p:txBody>
      </p:sp>
    </p:spTree>
  </p:cSld>
  <p:clrMapOvr>
    <a:masterClrMapping/>
  </p:clrMapOvr>
  <p:transition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84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Box 7">
            <a:extLst>
              <a:ext uri="{FF2B5EF4-FFF2-40B4-BE49-F238E27FC236}">
                <a16:creationId xmlns:a16="http://schemas.microsoft.com/office/drawing/2014/main" id="{BD6BFAC7-2D20-0A4E-B35B-B6CD0510F8C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24600" y="0"/>
            <a:ext cx="28194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US" altLang="en-US" sz="1400">
                <a:solidFill>
                  <a:srgbClr val="007A00"/>
                </a:solidFill>
                <a:latin typeface="Cooper Black" panose="0208090404030B020404" pitchFamily="18" charset="77"/>
              </a:rPr>
              <a:t>Lesson 12: Character Studies</a:t>
            </a:r>
          </a:p>
        </p:txBody>
      </p:sp>
      <p:sp>
        <p:nvSpPr>
          <p:cNvPr id="4099" name="Rectangle 3">
            <a:extLst>
              <a:ext uri="{FF2B5EF4-FFF2-40B4-BE49-F238E27FC236}">
                <a16:creationId xmlns:a16="http://schemas.microsoft.com/office/drawing/2014/main" id="{126C4A4D-DBE4-F243-ADC7-01CBB473F19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33600" y="243245"/>
            <a:ext cx="70104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eaLnBrk="0" hangingPunct="0">
              <a:defRPr/>
            </a:pPr>
            <a:r>
              <a:rPr lang="en-US" sz="4800" b="1">
                <a:ln>
                  <a:solidFill>
                    <a:srgbClr val="3D3D3D"/>
                  </a:solidFill>
                </a:ln>
                <a:solidFill>
                  <a:srgbClr val="FFFF66"/>
                </a:solidFill>
                <a:latin typeface="Cooper Black" pitchFamily="18" charset="0"/>
                <a:ea typeface="Calibri" pitchFamily="34" charset="0"/>
                <a:cs typeface="Swiss721BT-Bold"/>
              </a:rPr>
              <a:t>GALLIO </a:t>
            </a:r>
            <a:r>
              <a:rPr lang="en-US" sz="4800" b="1">
                <a:ln>
                  <a:solidFill>
                    <a:srgbClr val="3D3D3D"/>
                  </a:solidFill>
                </a:ln>
                <a:solidFill>
                  <a:srgbClr val="FFFF66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Acts 18:12-17</a:t>
            </a:r>
            <a:endParaRPr lang="en-US" sz="4800" b="1">
              <a:ln>
                <a:solidFill>
                  <a:srgbClr val="3D3D3D"/>
                </a:solidFill>
              </a:ln>
              <a:solidFill>
                <a:srgbClr val="FFFF66"/>
              </a:solidFill>
              <a:latin typeface="Cooper Black" pitchFamily="18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9ED26EEE-91C1-0544-905E-26750EA86AD9}"/>
              </a:ext>
            </a:extLst>
          </p:cNvPr>
          <p:cNvSpPr/>
          <p:nvPr/>
        </p:nvSpPr>
        <p:spPr>
          <a:xfrm>
            <a:off x="2667000" y="1066800"/>
            <a:ext cx="5630983" cy="2123658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>
              <a:defRPr/>
            </a:pPr>
            <a:r>
              <a:rPr lang="en-US" sz="4400" b="1" dirty="0" err="1">
                <a:ln>
                  <a:solidFill>
                    <a:srgbClr val="FFFF66"/>
                  </a:solidFill>
                </a:ln>
                <a:solidFill>
                  <a:srgbClr val="3D3D3D"/>
                </a:solidFill>
                <a:latin typeface="Cooper Black" pitchFamily="18" charset="0"/>
              </a:rPr>
              <a:t>Gallio</a:t>
            </a:r>
            <a:r>
              <a:rPr lang="en-US" sz="4400" b="1" dirty="0">
                <a:ln>
                  <a:solidFill>
                    <a:srgbClr val="FFFF66"/>
                  </a:solidFill>
                </a:ln>
                <a:solidFill>
                  <a:srgbClr val="3D3D3D"/>
                </a:solidFill>
                <a:latin typeface="Cooper Black" pitchFamily="18" charset="0"/>
              </a:rPr>
              <a:t> was the proconsul of Achaia.</a:t>
            </a:r>
          </a:p>
        </p:txBody>
      </p:sp>
      <p:sp>
        <p:nvSpPr>
          <p:cNvPr id="4100" name="Rectangle 4">
            <a:extLst>
              <a:ext uri="{FF2B5EF4-FFF2-40B4-BE49-F238E27FC236}">
                <a16:creationId xmlns:a16="http://schemas.microsoft.com/office/drawing/2014/main" id="{EAF5333D-B0AE-554C-A85B-DA59832D122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00400" y="3200400"/>
            <a:ext cx="4953000" cy="347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eaLnBrk="0" hangingPunct="0">
              <a:tabLst>
                <a:tab pos="2533650" algn="l"/>
              </a:tabLst>
              <a:defRPr/>
            </a:pPr>
            <a:r>
              <a:rPr lang="en-US" sz="4400" b="1">
                <a:ln>
                  <a:solidFill>
                    <a:srgbClr val="3D3D3D"/>
                  </a:solidFill>
                </a:ln>
                <a:solidFill>
                  <a:srgbClr val="FFFF66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He refused to listen to the accusations of</a:t>
            </a:r>
            <a:endParaRPr lang="en-US" sz="4400" b="1">
              <a:ln>
                <a:solidFill>
                  <a:srgbClr val="3D3D3D"/>
                </a:solidFill>
              </a:ln>
              <a:solidFill>
                <a:srgbClr val="FFFF66"/>
              </a:solidFill>
              <a:latin typeface="Cooper Black" pitchFamily="18" charset="0"/>
            </a:endParaRPr>
          </a:p>
          <a:p>
            <a:pPr eaLnBrk="0" hangingPunct="0">
              <a:tabLst>
                <a:tab pos="2533650" algn="l"/>
              </a:tabLst>
              <a:defRPr/>
            </a:pPr>
            <a:r>
              <a:rPr lang="en-US" sz="4400" b="1">
                <a:ln>
                  <a:solidFill>
                    <a:srgbClr val="3D3D3D"/>
                  </a:solidFill>
                </a:ln>
                <a:solidFill>
                  <a:srgbClr val="FFFF66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the Jews against Paul.	</a:t>
            </a:r>
            <a:endParaRPr lang="en-US" sz="4400" b="1">
              <a:ln>
                <a:solidFill>
                  <a:srgbClr val="3D3D3D"/>
                </a:solidFill>
              </a:ln>
              <a:solidFill>
                <a:srgbClr val="FFFF66"/>
              </a:solidFill>
              <a:latin typeface="Cooper Black" pitchFamily="18" charset="0"/>
            </a:endParaRPr>
          </a:p>
        </p:txBody>
      </p:sp>
    </p:spTree>
  </p:cSld>
  <p:clrMapOvr>
    <a:masterClrMapping/>
  </p:clrMapOvr>
  <p:transition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Box 7">
            <a:extLst>
              <a:ext uri="{FF2B5EF4-FFF2-40B4-BE49-F238E27FC236}">
                <a16:creationId xmlns:a16="http://schemas.microsoft.com/office/drawing/2014/main" id="{5CB534FF-1126-D648-8D18-A1417713166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24600" y="0"/>
            <a:ext cx="28194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US" altLang="en-US" sz="1400">
                <a:solidFill>
                  <a:srgbClr val="007A00"/>
                </a:solidFill>
                <a:latin typeface="Cooper Black" panose="0208090404030B020404" pitchFamily="18" charset="77"/>
              </a:rPr>
              <a:t>Lesson 12: Character Studies</a:t>
            </a:r>
          </a:p>
        </p:txBody>
      </p:sp>
      <p:sp>
        <p:nvSpPr>
          <p:cNvPr id="5123" name="Rectangle 3">
            <a:extLst>
              <a:ext uri="{FF2B5EF4-FFF2-40B4-BE49-F238E27FC236}">
                <a16:creationId xmlns:a16="http://schemas.microsoft.com/office/drawing/2014/main" id="{C5F4F153-1A1D-D84C-8BDD-F9DB5E04DB3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304800"/>
            <a:ext cx="86106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eaLnBrk="0" hangingPunct="0">
              <a:defRPr/>
            </a:pPr>
            <a:r>
              <a:rPr lang="en-US" sz="4800" b="1">
                <a:solidFill>
                  <a:srgbClr val="007A00"/>
                </a:solidFill>
                <a:latin typeface="Cooper Black" pitchFamily="18" charset="0"/>
                <a:ea typeface="Calibri" pitchFamily="34" charset="0"/>
                <a:cs typeface="Swiss721BT-Bold"/>
              </a:rPr>
              <a:t>GAMALIEL </a:t>
            </a:r>
            <a:r>
              <a:rPr lang="en-US" sz="4800" b="1">
                <a:solidFill>
                  <a:srgbClr val="007A00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Acts 5:34-39</a:t>
            </a:r>
            <a:endParaRPr lang="en-US" sz="4800" b="1">
              <a:solidFill>
                <a:srgbClr val="007A00"/>
              </a:solidFill>
              <a:latin typeface="Cooper Black" pitchFamily="18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21AF3457-DE2A-4746-A1E8-A0EB7B2DECAE}"/>
              </a:ext>
            </a:extLst>
          </p:cNvPr>
          <p:cNvSpPr/>
          <p:nvPr/>
        </p:nvSpPr>
        <p:spPr>
          <a:xfrm>
            <a:off x="1371600" y="1371600"/>
            <a:ext cx="6172200" cy="2554545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>
              <a:defRPr/>
            </a:pPr>
            <a:r>
              <a:rPr lang="en-US" sz="4000" b="1" dirty="0" err="1">
                <a:solidFill>
                  <a:srgbClr val="FFCC00"/>
                </a:solidFill>
                <a:latin typeface="Cooper Black" pitchFamily="18" charset="0"/>
              </a:rPr>
              <a:t>Gamaliel</a:t>
            </a:r>
            <a:r>
              <a:rPr lang="en-US" sz="4000" b="1" dirty="0">
                <a:solidFill>
                  <a:srgbClr val="FFCC00"/>
                </a:solidFill>
                <a:latin typeface="Cooper Black" pitchFamily="18" charset="0"/>
              </a:rPr>
              <a:t> was a doctor of the Law, a Pharisee, and a member of the Sanhedrin.</a:t>
            </a:r>
          </a:p>
        </p:txBody>
      </p:sp>
      <p:sp>
        <p:nvSpPr>
          <p:cNvPr id="5124" name="Rectangle 4">
            <a:extLst>
              <a:ext uri="{FF2B5EF4-FFF2-40B4-BE49-F238E27FC236}">
                <a16:creationId xmlns:a16="http://schemas.microsoft.com/office/drawing/2014/main" id="{7B083436-F06C-F242-9DE1-309E470BB77A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1000" y="4055054"/>
            <a:ext cx="8458200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eaLnBrk="0" hangingPunct="0">
              <a:defRPr/>
            </a:pPr>
            <a:r>
              <a:rPr lang="en-US" sz="4000" b="1" dirty="0">
                <a:solidFill>
                  <a:srgbClr val="007A00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He was Paul’s teacher. He showed his wisdom by opposing the persecution</a:t>
            </a:r>
            <a:endParaRPr lang="en-US" sz="4000" b="1" dirty="0">
              <a:solidFill>
                <a:srgbClr val="007A00"/>
              </a:solidFill>
              <a:latin typeface="Cooper Black" pitchFamily="18" charset="0"/>
            </a:endParaRPr>
          </a:p>
          <a:p>
            <a:pPr algn="ctr" eaLnBrk="0" hangingPunct="0">
              <a:defRPr/>
            </a:pPr>
            <a:r>
              <a:rPr lang="en-US" sz="4000" b="1" dirty="0">
                <a:solidFill>
                  <a:srgbClr val="007A00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of the apostles.</a:t>
            </a:r>
            <a:endParaRPr lang="en-US" sz="4000" b="1" dirty="0">
              <a:solidFill>
                <a:srgbClr val="007A00"/>
              </a:solidFill>
              <a:latin typeface="Cooper Black" pitchFamily="18" charset="0"/>
            </a:endParaRPr>
          </a:p>
        </p:txBody>
      </p:sp>
    </p:spTree>
  </p:cSld>
  <p:clrMapOvr>
    <a:masterClrMapping/>
  </p:clrMapOvr>
  <p:transition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Box 7">
            <a:extLst>
              <a:ext uri="{FF2B5EF4-FFF2-40B4-BE49-F238E27FC236}">
                <a16:creationId xmlns:a16="http://schemas.microsoft.com/office/drawing/2014/main" id="{74C5AB41-6606-EA48-939D-7AC8343688E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24600" y="0"/>
            <a:ext cx="28194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US" altLang="en-US" sz="1400">
                <a:solidFill>
                  <a:srgbClr val="007A00"/>
                </a:solidFill>
                <a:latin typeface="Cooper Black" panose="0208090404030B020404" pitchFamily="18" charset="77"/>
              </a:rPr>
              <a:t>Lesson 12: Character Studies</a:t>
            </a:r>
          </a:p>
        </p:txBody>
      </p:sp>
      <p:sp>
        <p:nvSpPr>
          <p:cNvPr id="6147" name="Rectangle 3">
            <a:extLst>
              <a:ext uri="{FF2B5EF4-FFF2-40B4-BE49-F238E27FC236}">
                <a16:creationId xmlns:a16="http://schemas.microsoft.com/office/drawing/2014/main" id="{5CEE199B-80DB-6C43-B9B8-A2A07D3F38E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09800" y="0"/>
            <a:ext cx="6934200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eaLnBrk="0" hangingPunct="0">
              <a:defRPr/>
            </a:pPr>
            <a:r>
              <a:rPr lang="en-US" sz="4400" b="1">
                <a:ln>
                  <a:solidFill>
                    <a:srgbClr val="3D3D3D"/>
                  </a:solidFill>
                </a:ln>
                <a:solidFill>
                  <a:srgbClr val="BD5507"/>
                </a:solidFill>
                <a:latin typeface="Cooper Black" pitchFamily="18" charset="0"/>
                <a:ea typeface="Calibri" pitchFamily="34" charset="0"/>
                <a:cs typeface="Swiss721BT-Bold"/>
              </a:rPr>
              <a:t>JAMES </a:t>
            </a:r>
            <a:r>
              <a:rPr lang="en-US" sz="4400" b="1">
                <a:ln>
                  <a:solidFill>
                    <a:srgbClr val="3D3D3D"/>
                  </a:solidFill>
                </a:ln>
                <a:solidFill>
                  <a:srgbClr val="BD5507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Acts 12:2</a:t>
            </a:r>
            <a:endParaRPr lang="en-US" sz="4400" b="1">
              <a:ln>
                <a:solidFill>
                  <a:srgbClr val="3D3D3D"/>
                </a:solidFill>
              </a:ln>
              <a:solidFill>
                <a:srgbClr val="BD5507"/>
              </a:solidFill>
              <a:latin typeface="Cooper Black" pitchFamily="18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1B88D25A-BA7C-C947-A627-17DFD550A6E6}"/>
              </a:ext>
            </a:extLst>
          </p:cNvPr>
          <p:cNvSpPr/>
          <p:nvPr/>
        </p:nvSpPr>
        <p:spPr>
          <a:xfrm>
            <a:off x="2438400" y="838200"/>
            <a:ext cx="6019800" cy="2554545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>
              <a:defRPr/>
            </a:pPr>
            <a:r>
              <a:rPr lang="en-US" sz="4000" b="1" dirty="0">
                <a:ln>
                  <a:solidFill>
                    <a:srgbClr val="BD5507"/>
                  </a:solidFill>
                </a:ln>
                <a:solidFill>
                  <a:srgbClr val="3D3D3D"/>
                </a:solidFill>
                <a:latin typeface="Cooper Black" pitchFamily="18" charset="0"/>
              </a:rPr>
              <a:t>James was one of the twelve apostles and a brother of the apostle John.</a:t>
            </a:r>
          </a:p>
        </p:txBody>
      </p:sp>
      <p:sp>
        <p:nvSpPr>
          <p:cNvPr id="6148" name="Rectangle 4">
            <a:extLst>
              <a:ext uri="{FF2B5EF4-FFF2-40B4-BE49-F238E27FC236}">
                <a16:creationId xmlns:a16="http://schemas.microsoft.com/office/drawing/2014/main" id="{5796F57E-295E-8A44-96DE-7E3AC2863FB1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19400" y="3505200"/>
            <a:ext cx="5486400" cy="3170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eaLnBrk="0" hangingPunct="0">
              <a:defRPr/>
            </a:pPr>
            <a:r>
              <a:rPr lang="en-US" sz="4000" b="1" dirty="0">
                <a:ln>
                  <a:solidFill>
                    <a:srgbClr val="3D3D3D"/>
                  </a:solidFill>
                </a:ln>
                <a:solidFill>
                  <a:srgbClr val="BD5507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He</a:t>
            </a:r>
            <a:r>
              <a:rPr lang="en-US" sz="4000" b="1" dirty="0">
                <a:ln>
                  <a:solidFill>
                    <a:srgbClr val="3D3D3D"/>
                  </a:solidFill>
                </a:ln>
                <a:solidFill>
                  <a:srgbClr val="BD5507"/>
                </a:solidFill>
                <a:latin typeface="Cooper Black" pitchFamily="18" charset="0"/>
              </a:rPr>
              <a:t> </a:t>
            </a:r>
            <a:r>
              <a:rPr lang="en-US" sz="4000" b="1" dirty="0">
                <a:ln>
                  <a:solidFill>
                    <a:srgbClr val="3D3D3D"/>
                  </a:solidFill>
                </a:ln>
                <a:solidFill>
                  <a:srgbClr val="BD5507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was the first apostle to be martyred under the persecution of Herod.</a:t>
            </a:r>
            <a:endParaRPr lang="en-US" sz="4000" b="1" dirty="0">
              <a:ln>
                <a:solidFill>
                  <a:srgbClr val="3D3D3D"/>
                </a:solidFill>
              </a:ln>
              <a:solidFill>
                <a:srgbClr val="BD5507"/>
              </a:solidFill>
              <a:latin typeface="Cooper Black" pitchFamily="18" charset="0"/>
            </a:endParaRPr>
          </a:p>
        </p:txBody>
      </p:sp>
    </p:spTree>
  </p:cSld>
  <p:clrMapOvr>
    <a:masterClrMapping/>
  </p:clrMapOvr>
  <p:transition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9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900" decel="100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Box 7">
            <a:extLst>
              <a:ext uri="{FF2B5EF4-FFF2-40B4-BE49-F238E27FC236}">
                <a16:creationId xmlns:a16="http://schemas.microsoft.com/office/drawing/2014/main" id="{1C89B444-111C-EA4A-A3E0-0960B6DF1CC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24600" y="0"/>
            <a:ext cx="28194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US" altLang="en-US" sz="1400">
                <a:solidFill>
                  <a:srgbClr val="007A00"/>
                </a:solidFill>
                <a:latin typeface="Cooper Black" panose="0208090404030B020404" pitchFamily="18" charset="77"/>
              </a:rPr>
              <a:t>Lesson 12: Character Studies</a:t>
            </a:r>
          </a:p>
        </p:txBody>
      </p:sp>
      <p:sp>
        <p:nvSpPr>
          <p:cNvPr id="8195" name="Rectangle 3">
            <a:extLst>
              <a:ext uri="{FF2B5EF4-FFF2-40B4-BE49-F238E27FC236}">
                <a16:creationId xmlns:a16="http://schemas.microsoft.com/office/drawing/2014/main" id="{2D322BEC-C55D-A146-80A5-524A055C419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228600"/>
            <a:ext cx="8229600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eaLnBrk="0" hangingPunct="0">
              <a:defRPr/>
            </a:pPr>
            <a:r>
              <a:rPr lang="en-US" sz="4400" b="1">
                <a:ln>
                  <a:solidFill>
                    <a:srgbClr val="080808"/>
                  </a:solidFill>
                </a:ln>
                <a:solidFill>
                  <a:srgbClr val="007A00"/>
                </a:solidFill>
                <a:latin typeface="Cooper Black" pitchFamily="18" charset="0"/>
                <a:ea typeface="Calibri" pitchFamily="34" charset="0"/>
                <a:cs typeface="Swiss721BT-Bold"/>
              </a:rPr>
              <a:t>JAMES </a:t>
            </a:r>
            <a:r>
              <a:rPr lang="en-US" sz="4400" b="1">
                <a:ln>
                  <a:solidFill>
                    <a:srgbClr val="080808"/>
                  </a:solidFill>
                </a:ln>
                <a:solidFill>
                  <a:srgbClr val="007A00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Acts 15:13</a:t>
            </a:r>
            <a:endParaRPr lang="en-US" sz="4400" b="1">
              <a:ln>
                <a:solidFill>
                  <a:srgbClr val="080808"/>
                </a:solidFill>
              </a:ln>
              <a:solidFill>
                <a:srgbClr val="007A00"/>
              </a:solidFill>
              <a:latin typeface="Cooper Black" pitchFamily="18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FD404A1-ED3B-4643-A89B-8A137E34043A}"/>
              </a:ext>
            </a:extLst>
          </p:cNvPr>
          <p:cNvSpPr/>
          <p:nvPr/>
        </p:nvSpPr>
        <p:spPr>
          <a:xfrm>
            <a:off x="609600" y="1371600"/>
            <a:ext cx="6400800" cy="1754326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>
              <a:defRPr/>
            </a:pPr>
            <a:r>
              <a:rPr lang="en-US" sz="3600" b="1" dirty="0">
                <a:ln>
                  <a:solidFill>
                    <a:srgbClr val="080808"/>
                  </a:solidFill>
                </a:ln>
                <a:solidFill>
                  <a:srgbClr val="FFCC00"/>
                </a:solidFill>
                <a:latin typeface="Cooper Black" pitchFamily="18" charset="0"/>
              </a:rPr>
              <a:t>James was the son of Joseph and Mary, a half brother of Jesus.</a:t>
            </a:r>
          </a:p>
        </p:txBody>
      </p:sp>
      <p:sp>
        <p:nvSpPr>
          <p:cNvPr id="8196" name="Rectangle 4">
            <a:extLst>
              <a:ext uri="{FF2B5EF4-FFF2-40B4-BE49-F238E27FC236}">
                <a16:creationId xmlns:a16="http://schemas.microsoft.com/office/drawing/2014/main" id="{1FEE0A9D-5050-AA41-9712-F385C6425CC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95400" y="3429000"/>
            <a:ext cx="6858000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eaLnBrk="0" hangingPunct="0">
              <a:defRPr/>
            </a:pPr>
            <a:r>
              <a:rPr lang="en-US" sz="3600" b="1" dirty="0">
                <a:ln>
                  <a:solidFill>
                    <a:srgbClr val="080808"/>
                  </a:solidFill>
                </a:ln>
                <a:solidFill>
                  <a:srgbClr val="BD5507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He became the bishop of Jerusalem and presided over the first church council.</a:t>
            </a:r>
            <a:r>
              <a:rPr lang="en-US" sz="3600" b="1" dirty="0">
                <a:ln>
                  <a:solidFill>
                    <a:srgbClr val="080808"/>
                  </a:solidFill>
                </a:ln>
                <a:solidFill>
                  <a:srgbClr val="BD5507"/>
                </a:solidFill>
                <a:latin typeface="Cooper Black" pitchFamily="18" charset="0"/>
              </a:rPr>
              <a:t> </a:t>
            </a:r>
          </a:p>
        </p:txBody>
      </p:sp>
      <p:sp>
        <p:nvSpPr>
          <p:cNvPr id="8197" name="Rectangle 5">
            <a:extLst>
              <a:ext uri="{FF2B5EF4-FFF2-40B4-BE49-F238E27FC236}">
                <a16:creationId xmlns:a16="http://schemas.microsoft.com/office/drawing/2014/main" id="{E2456C5A-75EF-8647-B4B6-F909B986463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90800" y="5410200"/>
            <a:ext cx="63246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eaLnBrk="0" hangingPunct="0">
              <a:defRPr/>
            </a:pPr>
            <a:r>
              <a:rPr lang="en-US" sz="3600" b="1" dirty="0">
                <a:ln>
                  <a:solidFill>
                    <a:srgbClr val="080808"/>
                  </a:solidFill>
                </a:ln>
                <a:solidFill>
                  <a:srgbClr val="C20202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He wrote the</a:t>
            </a:r>
            <a:r>
              <a:rPr lang="en-US" sz="3600" b="1" dirty="0">
                <a:ln>
                  <a:solidFill>
                    <a:srgbClr val="080808"/>
                  </a:solidFill>
                </a:ln>
                <a:solidFill>
                  <a:srgbClr val="C20202"/>
                </a:solidFill>
                <a:latin typeface="Cooper Black" pitchFamily="18" charset="0"/>
              </a:rPr>
              <a:t> </a:t>
            </a:r>
            <a:r>
              <a:rPr lang="en-US" sz="3600" b="1" dirty="0">
                <a:ln>
                  <a:solidFill>
                    <a:srgbClr val="080808"/>
                  </a:solidFill>
                </a:ln>
                <a:solidFill>
                  <a:srgbClr val="C20202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Epistle of James.</a:t>
            </a:r>
            <a:endParaRPr lang="en-US" sz="3600" b="1" dirty="0">
              <a:ln>
                <a:solidFill>
                  <a:srgbClr val="080808"/>
                </a:solidFill>
              </a:ln>
              <a:solidFill>
                <a:srgbClr val="C20202"/>
              </a:solidFill>
              <a:latin typeface="Cooper Black" pitchFamily="18" charset="0"/>
            </a:endParaRPr>
          </a:p>
        </p:txBody>
      </p:sp>
    </p:spTree>
  </p:cSld>
  <p:clrMapOvr>
    <a:masterClrMapping/>
  </p:clrMapOvr>
  <p:transition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8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Box 7">
            <a:extLst>
              <a:ext uri="{FF2B5EF4-FFF2-40B4-BE49-F238E27FC236}">
                <a16:creationId xmlns:a16="http://schemas.microsoft.com/office/drawing/2014/main" id="{992756BB-3A3B-C549-ADB9-EB07F6107A1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24600" y="0"/>
            <a:ext cx="28194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US" altLang="en-US" sz="1400">
                <a:solidFill>
                  <a:srgbClr val="007A00"/>
                </a:solidFill>
                <a:latin typeface="Cooper Black" panose="0208090404030B020404" pitchFamily="18" charset="77"/>
              </a:rPr>
              <a:t>Lesson 12: Character Studies</a:t>
            </a:r>
          </a:p>
        </p:txBody>
      </p:sp>
      <p:sp>
        <p:nvSpPr>
          <p:cNvPr id="7171" name="Rectangle 3">
            <a:extLst>
              <a:ext uri="{FF2B5EF4-FFF2-40B4-BE49-F238E27FC236}">
                <a16:creationId xmlns:a16="http://schemas.microsoft.com/office/drawing/2014/main" id="{8035D46E-FF31-5641-87E7-6B93A101641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33600" y="609600"/>
            <a:ext cx="70104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eaLnBrk="0" hangingPunct="0">
              <a:defRPr/>
            </a:pPr>
            <a:r>
              <a:rPr lang="en-US" sz="4800" b="1">
                <a:ln>
                  <a:solidFill>
                    <a:srgbClr val="004846"/>
                  </a:solidFill>
                </a:ln>
                <a:solidFill>
                  <a:srgbClr val="F8FCC8"/>
                </a:solidFill>
                <a:latin typeface="Cooper Black" pitchFamily="18" charset="0"/>
                <a:ea typeface="Calibri" pitchFamily="34" charset="0"/>
                <a:cs typeface="Swiss721BT-Bold"/>
              </a:rPr>
              <a:t>JASON </a:t>
            </a:r>
            <a:r>
              <a:rPr lang="en-US" sz="4800" b="1">
                <a:ln>
                  <a:solidFill>
                    <a:srgbClr val="004846"/>
                  </a:solidFill>
                </a:ln>
                <a:solidFill>
                  <a:srgbClr val="F8FCC8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Acts 17:5-9</a:t>
            </a:r>
            <a:endParaRPr lang="en-US" sz="4800" b="1">
              <a:ln>
                <a:solidFill>
                  <a:srgbClr val="004846"/>
                </a:solidFill>
              </a:ln>
              <a:solidFill>
                <a:srgbClr val="F8FCC8"/>
              </a:solidFill>
              <a:latin typeface="Cooper Black" pitchFamily="18" charset="0"/>
            </a:endParaRPr>
          </a:p>
        </p:txBody>
      </p:sp>
      <p:sp>
        <p:nvSpPr>
          <p:cNvPr id="7172" name="Rectangle 4">
            <a:extLst>
              <a:ext uri="{FF2B5EF4-FFF2-40B4-BE49-F238E27FC236}">
                <a16:creationId xmlns:a16="http://schemas.microsoft.com/office/drawing/2014/main" id="{3FEEAE8A-EE23-CC48-B4D3-DF40C153895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09800" y="1676400"/>
            <a:ext cx="5943600" cy="48320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eaLnBrk="0" hangingPunct="0">
              <a:defRPr/>
            </a:pPr>
            <a:r>
              <a:rPr lang="en-US" sz="4400" b="1" dirty="0">
                <a:ln>
                  <a:solidFill>
                    <a:srgbClr val="F8FCC8"/>
                  </a:solidFill>
                </a:ln>
                <a:solidFill>
                  <a:srgbClr val="004846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Jason was a Christian at Thessalonica who entertained Paul and, because of</a:t>
            </a:r>
            <a:endParaRPr lang="en-US" sz="4400" b="1" dirty="0">
              <a:ln>
                <a:solidFill>
                  <a:srgbClr val="F8FCC8"/>
                </a:solidFill>
              </a:ln>
              <a:solidFill>
                <a:srgbClr val="004846"/>
              </a:solidFill>
              <a:latin typeface="Cooper Black" pitchFamily="18" charset="0"/>
            </a:endParaRPr>
          </a:p>
          <a:p>
            <a:pPr algn="ctr" eaLnBrk="0" hangingPunct="0">
              <a:defRPr/>
            </a:pPr>
            <a:r>
              <a:rPr lang="en-US" sz="4400" b="1" dirty="0">
                <a:ln>
                  <a:solidFill>
                    <a:srgbClr val="F8FCC8"/>
                  </a:solidFill>
                </a:ln>
                <a:solidFill>
                  <a:srgbClr val="004846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this, was persecuted.</a:t>
            </a:r>
            <a:endParaRPr lang="en-US" sz="4400" b="1" dirty="0">
              <a:ln>
                <a:solidFill>
                  <a:srgbClr val="F8FCC8"/>
                </a:solidFill>
              </a:ln>
              <a:solidFill>
                <a:srgbClr val="004846"/>
              </a:solidFill>
              <a:latin typeface="Cooper Black" pitchFamily="18" charset="0"/>
            </a:endParaRPr>
          </a:p>
        </p:txBody>
      </p:sp>
    </p:spTree>
  </p:cSld>
  <p:clrMapOvr>
    <a:masterClrMapping/>
  </p:clrMapOvr>
  <p:transition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Box 7">
            <a:extLst>
              <a:ext uri="{FF2B5EF4-FFF2-40B4-BE49-F238E27FC236}">
                <a16:creationId xmlns:a16="http://schemas.microsoft.com/office/drawing/2014/main" id="{4D4E1788-AD6D-A041-9370-A2769BF4075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24600" y="0"/>
            <a:ext cx="28194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US" altLang="en-US" sz="1400">
                <a:solidFill>
                  <a:srgbClr val="007A00"/>
                </a:solidFill>
                <a:latin typeface="Cooper Black" panose="0208090404030B020404" pitchFamily="18" charset="77"/>
              </a:rPr>
              <a:t>Lesson 12: Character Studies</a:t>
            </a:r>
          </a:p>
        </p:txBody>
      </p:sp>
      <p:sp>
        <p:nvSpPr>
          <p:cNvPr id="9219" name="Rectangle 3">
            <a:extLst>
              <a:ext uri="{FF2B5EF4-FFF2-40B4-BE49-F238E27FC236}">
                <a16:creationId xmlns:a16="http://schemas.microsoft.com/office/drawing/2014/main" id="{7C57A473-3B62-1B46-8C75-7B741E0E449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57400" y="381000"/>
            <a:ext cx="6934200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eaLnBrk="0" hangingPunct="0">
              <a:defRPr/>
            </a:pPr>
            <a:r>
              <a:rPr lang="en-US" sz="5400" b="1">
                <a:solidFill>
                  <a:srgbClr val="339933"/>
                </a:solidFill>
                <a:latin typeface="Cooper Black" pitchFamily="18" charset="0"/>
                <a:ea typeface="Calibri" pitchFamily="34" charset="0"/>
                <a:cs typeface="Swiss721BT-Bold"/>
              </a:rPr>
              <a:t>JULIUS </a:t>
            </a:r>
            <a:r>
              <a:rPr lang="en-US" sz="5400" b="1">
                <a:solidFill>
                  <a:srgbClr val="339933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Acts 27:1, 42-43</a:t>
            </a:r>
            <a:endParaRPr lang="en-US" sz="5400" b="1">
              <a:solidFill>
                <a:srgbClr val="339933"/>
              </a:solidFill>
              <a:latin typeface="Cooper Black" pitchFamily="18" charset="0"/>
            </a:endParaRPr>
          </a:p>
        </p:txBody>
      </p:sp>
      <p:sp>
        <p:nvSpPr>
          <p:cNvPr id="9220" name="Rectangle 4">
            <a:extLst>
              <a:ext uri="{FF2B5EF4-FFF2-40B4-BE49-F238E27FC236}">
                <a16:creationId xmlns:a16="http://schemas.microsoft.com/office/drawing/2014/main" id="{7415070D-F36C-B245-91AC-8CA6010F372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14600" y="2514600"/>
            <a:ext cx="5638800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eaLnBrk="0" hangingPunct="0">
              <a:defRPr/>
            </a:pPr>
            <a:r>
              <a:rPr lang="en-US" sz="4800" b="1">
                <a:solidFill>
                  <a:srgbClr val="BD5507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Julius was the centurion who took Paul as a prisoner to Rome.</a:t>
            </a:r>
            <a:endParaRPr lang="en-US" sz="4800" b="1">
              <a:solidFill>
                <a:srgbClr val="BD5507"/>
              </a:solidFill>
              <a:latin typeface="Cooper Black" pitchFamily="18" charset="0"/>
            </a:endParaRPr>
          </a:p>
        </p:txBody>
      </p:sp>
    </p:spTree>
  </p:cSld>
  <p:clrMapOvr>
    <a:masterClrMapping/>
  </p:clrMapOvr>
  <p:transition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9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Box 7">
            <a:extLst>
              <a:ext uri="{FF2B5EF4-FFF2-40B4-BE49-F238E27FC236}">
                <a16:creationId xmlns:a16="http://schemas.microsoft.com/office/drawing/2014/main" id="{F48B8F3D-98F9-6B4D-A5EC-E0BECB18F80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24600" y="0"/>
            <a:ext cx="28194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US" altLang="en-US" sz="1400">
                <a:solidFill>
                  <a:srgbClr val="007A00"/>
                </a:solidFill>
                <a:latin typeface="Cooper Black" panose="0208090404030B020404" pitchFamily="18" charset="77"/>
              </a:rPr>
              <a:t>Lesson 12: Character Studies</a:t>
            </a:r>
          </a:p>
        </p:txBody>
      </p:sp>
      <p:sp>
        <p:nvSpPr>
          <p:cNvPr id="10243" name="Rectangle 3">
            <a:extLst>
              <a:ext uri="{FF2B5EF4-FFF2-40B4-BE49-F238E27FC236}">
                <a16:creationId xmlns:a16="http://schemas.microsoft.com/office/drawing/2014/main" id="{24E55F20-35EC-6A44-8188-57B2EBFF4B5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57400" y="762000"/>
            <a:ext cx="69342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eaLnBrk="0" hangingPunct="0">
              <a:defRPr/>
            </a:pPr>
            <a:r>
              <a:rPr lang="en-US" sz="4800" b="1" dirty="0">
                <a:solidFill>
                  <a:srgbClr val="004846"/>
                </a:solidFill>
                <a:latin typeface="Cooper Black" pitchFamily="18" charset="0"/>
                <a:ea typeface="Calibri" pitchFamily="34" charset="0"/>
                <a:cs typeface="Swiss721BT-Bold"/>
              </a:rPr>
              <a:t>JUSTUS </a:t>
            </a:r>
            <a:r>
              <a:rPr lang="en-US" sz="4800" b="1" dirty="0">
                <a:solidFill>
                  <a:srgbClr val="004846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Acts 1:23</a:t>
            </a:r>
            <a:endParaRPr lang="en-US" sz="4800" b="1" dirty="0">
              <a:solidFill>
                <a:srgbClr val="004846"/>
              </a:solidFill>
              <a:latin typeface="Cooper Black" pitchFamily="18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0B09990C-9204-DC44-87DA-37B863A60172}"/>
              </a:ext>
            </a:extLst>
          </p:cNvPr>
          <p:cNvSpPr/>
          <p:nvPr/>
        </p:nvSpPr>
        <p:spPr>
          <a:xfrm>
            <a:off x="2514600" y="2057400"/>
            <a:ext cx="6096000" cy="1446550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>
              <a:defRPr/>
            </a:pPr>
            <a:r>
              <a:rPr lang="en-US" sz="4400" b="1" dirty="0">
                <a:solidFill>
                  <a:srgbClr val="F8FCC8"/>
                </a:solidFill>
                <a:latin typeface="Cooper Black" pitchFamily="18" charset="0"/>
              </a:rPr>
              <a:t>Justus was also called </a:t>
            </a:r>
            <a:r>
              <a:rPr lang="en-US" sz="4400" b="1" dirty="0" err="1">
                <a:solidFill>
                  <a:srgbClr val="F8FCC8"/>
                </a:solidFill>
                <a:latin typeface="Cooper Black" pitchFamily="18" charset="0"/>
              </a:rPr>
              <a:t>Barsabas</a:t>
            </a:r>
            <a:r>
              <a:rPr lang="en-US" sz="4400" b="1" dirty="0">
                <a:solidFill>
                  <a:srgbClr val="F8FCC8"/>
                </a:solidFill>
                <a:latin typeface="Cooper Black" pitchFamily="18" charset="0"/>
              </a:rPr>
              <a:t>.</a:t>
            </a:r>
          </a:p>
        </p:txBody>
      </p:sp>
      <p:sp>
        <p:nvSpPr>
          <p:cNvPr id="10244" name="Rectangle 4">
            <a:extLst>
              <a:ext uri="{FF2B5EF4-FFF2-40B4-BE49-F238E27FC236}">
                <a16:creationId xmlns:a16="http://schemas.microsoft.com/office/drawing/2014/main" id="{8DD03B03-C976-1645-82B3-846CE8DDD1E5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71800" y="3810000"/>
            <a:ext cx="5334000" cy="28007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eaLnBrk="0" hangingPunct="0">
              <a:defRPr/>
            </a:pPr>
            <a:r>
              <a:rPr lang="en-US" sz="4400" b="1" dirty="0">
                <a:solidFill>
                  <a:srgbClr val="339933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He was one of the men considered to fill the</a:t>
            </a:r>
            <a:r>
              <a:rPr lang="en-US" sz="4400" b="1" dirty="0">
                <a:solidFill>
                  <a:srgbClr val="339933"/>
                </a:solidFill>
                <a:latin typeface="Cooper Black" pitchFamily="18" charset="0"/>
              </a:rPr>
              <a:t> </a:t>
            </a:r>
            <a:r>
              <a:rPr lang="en-US" sz="4400" b="1" dirty="0">
                <a:solidFill>
                  <a:srgbClr val="339933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place of Judas Iscariot.</a:t>
            </a:r>
            <a:endParaRPr lang="en-US" sz="4400" b="1" dirty="0">
              <a:solidFill>
                <a:srgbClr val="339933"/>
              </a:solidFill>
              <a:latin typeface="Cooper Black" pitchFamily="18" charset="0"/>
            </a:endParaRPr>
          </a:p>
        </p:txBody>
      </p:sp>
    </p:spTree>
  </p:cSld>
  <p:clrMapOvr>
    <a:masterClrMapping/>
  </p:clrMapOvr>
  <p:transition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0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Box 7">
            <a:extLst>
              <a:ext uri="{FF2B5EF4-FFF2-40B4-BE49-F238E27FC236}">
                <a16:creationId xmlns:a16="http://schemas.microsoft.com/office/drawing/2014/main" id="{43F60444-EF0B-8E48-B160-3D2C2A34AB8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24600" y="0"/>
            <a:ext cx="28194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US" altLang="en-US" sz="1400">
                <a:solidFill>
                  <a:srgbClr val="007A00"/>
                </a:solidFill>
                <a:latin typeface="Cooper Black" panose="0208090404030B020404" pitchFamily="18" charset="77"/>
              </a:rPr>
              <a:t>Lesson 12: Character Studies</a:t>
            </a:r>
          </a:p>
        </p:txBody>
      </p:sp>
      <p:sp>
        <p:nvSpPr>
          <p:cNvPr id="11267" name="Rectangle 3">
            <a:extLst>
              <a:ext uri="{FF2B5EF4-FFF2-40B4-BE49-F238E27FC236}">
                <a16:creationId xmlns:a16="http://schemas.microsoft.com/office/drawing/2014/main" id="{0A68514D-F36D-7B41-B675-6BA028C98EF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152400"/>
            <a:ext cx="80772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eaLnBrk="0" hangingPunct="0">
              <a:defRPr/>
            </a:pPr>
            <a:r>
              <a:rPr lang="en-US" sz="4800" b="1">
                <a:ln>
                  <a:solidFill>
                    <a:srgbClr val="080808"/>
                  </a:solidFill>
                </a:ln>
                <a:solidFill>
                  <a:srgbClr val="FFCC00"/>
                </a:solidFill>
                <a:latin typeface="Cooper Black" pitchFamily="18" charset="0"/>
                <a:ea typeface="Calibri" pitchFamily="34" charset="0"/>
                <a:cs typeface="Swiss721BT-Bold"/>
              </a:rPr>
              <a:t>LUKE </a:t>
            </a:r>
            <a:r>
              <a:rPr lang="en-US" sz="4800" b="1">
                <a:ln>
                  <a:solidFill>
                    <a:srgbClr val="080808"/>
                  </a:solidFill>
                </a:ln>
                <a:solidFill>
                  <a:srgbClr val="FFCC00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Acts 16:10</a:t>
            </a:r>
            <a:endParaRPr lang="en-US" sz="4800" b="1">
              <a:ln>
                <a:solidFill>
                  <a:srgbClr val="080808"/>
                </a:solidFill>
              </a:ln>
              <a:solidFill>
                <a:srgbClr val="FFCC00"/>
              </a:solidFill>
              <a:latin typeface="Cooper Black" pitchFamily="18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70BC7760-8B0A-394B-A73D-DBB786E50F5D}"/>
              </a:ext>
            </a:extLst>
          </p:cNvPr>
          <p:cNvSpPr/>
          <p:nvPr/>
        </p:nvSpPr>
        <p:spPr>
          <a:xfrm>
            <a:off x="457200" y="1219200"/>
            <a:ext cx="6553200" cy="1323439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>
              <a:defRPr/>
            </a:pPr>
            <a:r>
              <a:rPr lang="en-US" sz="4000" b="1" dirty="0">
                <a:ln>
                  <a:solidFill>
                    <a:srgbClr val="080808"/>
                  </a:solidFill>
                </a:ln>
                <a:solidFill>
                  <a:srgbClr val="BD5507"/>
                </a:solidFill>
                <a:latin typeface="Cooper Black" pitchFamily="18" charset="0"/>
              </a:rPr>
              <a:t>Luke was the author of the Acts of the Apostles.</a:t>
            </a:r>
          </a:p>
        </p:txBody>
      </p:sp>
      <p:sp>
        <p:nvSpPr>
          <p:cNvPr id="11268" name="Rectangle 4">
            <a:extLst>
              <a:ext uri="{FF2B5EF4-FFF2-40B4-BE49-F238E27FC236}">
                <a16:creationId xmlns:a16="http://schemas.microsoft.com/office/drawing/2014/main" id="{16009549-67E7-FE44-B745-023D7B6A3AF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66800" y="2895600"/>
            <a:ext cx="6858000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eaLnBrk="0" hangingPunct="0">
              <a:defRPr/>
            </a:pPr>
            <a:r>
              <a:rPr lang="en-US" sz="4000" b="1" dirty="0">
                <a:ln>
                  <a:solidFill>
                    <a:srgbClr val="080808"/>
                  </a:solidFill>
                </a:ln>
                <a:solidFill>
                  <a:srgbClr val="FFCC00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He was the beloved physician and companion of Paul.</a:t>
            </a:r>
            <a:r>
              <a:rPr lang="en-US" sz="4000" b="1" dirty="0">
                <a:ln>
                  <a:solidFill>
                    <a:srgbClr val="080808"/>
                  </a:solidFill>
                </a:ln>
                <a:solidFill>
                  <a:srgbClr val="FFCC00"/>
                </a:solidFill>
                <a:latin typeface="Cooper Black" pitchFamily="18" charset="0"/>
              </a:rPr>
              <a:t> </a:t>
            </a:r>
          </a:p>
        </p:txBody>
      </p:sp>
      <p:sp>
        <p:nvSpPr>
          <p:cNvPr id="11269" name="Rectangle 5">
            <a:extLst>
              <a:ext uri="{FF2B5EF4-FFF2-40B4-BE49-F238E27FC236}">
                <a16:creationId xmlns:a16="http://schemas.microsoft.com/office/drawing/2014/main" id="{CB1F55AE-2A2C-314F-81CD-365A5AEC44C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33600" y="5257800"/>
            <a:ext cx="6781800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eaLnBrk="0" hangingPunct="0">
              <a:defRPr/>
            </a:pPr>
            <a:r>
              <a:rPr lang="en-US" sz="4000" b="1">
                <a:ln>
                  <a:solidFill>
                    <a:srgbClr val="080808"/>
                  </a:solidFill>
                </a:ln>
                <a:solidFill>
                  <a:srgbClr val="BD5507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He joined Paul’s company at Troas.</a:t>
            </a:r>
            <a:endParaRPr lang="en-US" sz="4000" b="1">
              <a:ln>
                <a:solidFill>
                  <a:srgbClr val="080808"/>
                </a:solidFill>
              </a:ln>
              <a:solidFill>
                <a:srgbClr val="BD5507"/>
              </a:solidFill>
              <a:latin typeface="Cooper Black" pitchFamily="18" charset="0"/>
            </a:endParaRPr>
          </a:p>
        </p:txBody>
      </p:sp>
    </p:spTree>
  </p:cSld>
  <p:clrMapOvr>
    <a:masterClrMapping/>
  </p:clrMapOvr>
  <p:transition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1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11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12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12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11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stellar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 Theme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stellar</Template>
  <TotalTime>547</TotalTime>
  <Words>552</Words>
  <Application>Microsoft Macintosh PowerPoint</Application>
  <PresentationFormat>On-screen Show (4:3)</PresentationFormat>
  <Paragraphs>65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0" baseType="lpstr">
      <vt:lpstr>Arial</vt:lpstr>
      <vt:lpstr>Arial Black</vt:lpstr>
      <vt:lpstr>Calibri</vt:lpstr>
      <vt:lpstr>Cooper Black</vt:lpstr>
      <vt:lpstr>stellar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Toshiba</Company>
  <LinksUpToDate>false</LinksUpToDate>
  <SharedDoc>false</SharedDoc>
  <HyperlinksChanged>false</HyperlinksChanged>
  <AppVersion>16.0009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STELLAR</dc:title>
  <dc:creator>Candra Poitras</dc:creator>
  <cp:lastModifiedBy>Angie Clark</cp:lastModifiedBy>
  <cp:revision>8</cp:revision>
  <dcterms:created xsi:type="dcterms:W3CDTF">2013-02-16T00:02:51Z</dcterms:created>
  <dcterms:modified xsi:type="dcterms:W3CDTF">2018-02-09T18:42:56Z</dcterms:modified>
</cp:coreProperties>
</file>