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81" r:id="rId3"/>
    <p:sldId id="264" r:id="rId4"/>
    <p:sldId id="273" r:id="rId5"/>
    <p:sldId id="282" r:id="rId6"/>
    <p:sldId id="265" r:id="rId7"/>
    <p:sldId id="274" r:id="rId8"/>
    <p:sldId id="283" r:id="rId9"/>
    <p:sldId id="266" r:id="rId10"/>
    <p:sldId id="275" r:id="rId11"/>
    <p:sldId id="284" r:id="rId12"/>
    <p:sldId id="267" r:id="rId13"/>
    <p:sldId id="276" r:id="rId14"/>
    <p:sldId id="285" r:id="rId15"/>
    <p:sldId id="268" r:id="rId16"/>
    <p:sldId id="27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3" autoAdjust="0"/>
    <p:restoredTop sz="94682"/>
  </p:normalViewPr>
  <p:slideViewPr>
    <p:cSldViewPr>
      <p:cViewPr varScale="1">
        <p:scale>
          <a:sx n="127" d="100"/>
          <a:sy n="127" d="100"/>
        </p:scale>
        <p:origin x="127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1946AE0-E41D-F540-940E-DA47CC47DA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6C0EFD7-5E05-2C45-9F56-261EE7F64A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6B89399-70E5-C04A-910A-173DF547B3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D4667-7F30-504C-879E-BF8E00053C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4199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7176060-0373-B748-AC4B-6DC27AC699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1110035-005D-154E-BFA1-8EC5FCA067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17552A6-40FB-A54E-B85E-0E65202AFF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84F9F5-D4A8-FA44-B0AA-3E2172408A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867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1CBB384-EC31-D440-AAA1-4F40102B3F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2332202-8915-A14F-973A-6944E84DA4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5B952BC-6BC2-4242-97F1-804EB3A8B1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E219D8-C260-2C46-82B3-DF7BB65243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929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E714CE4-AC60-0348-90F8-C96B9EBCA5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3265EF0-2858-8344-B0E5-02E3FADD30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EF2D889-9172-644C-8AE9-80653496B7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F8D8D-52CD-9A4F-842E-9A2AB7E821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972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CA4628D-38AC-6D48-B163-CF74F398BB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21F3998-8C51-9C4A-8B21-3029EC3B6D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BF60AE-C20E-6542-A3E0-148FA790F2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90AE4-E67E-504C-BC1B-C2F036D273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137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F8EBA5-DD4A-F941-80B7-0FC832E258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769B70-C67C-2143-BC1A-E6C5850A0D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FE02F2-E6EC-2C42-843B-D72749B959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61030-484C-CC4C-B92C-85578E51A3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371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CAEB0D8-8736-5E40-A1D2-B33808A4E9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808335A-9944-2648-AD73-8AA17B2668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ECEBD9D-3AA0-C941-A18C-E1E70C0FE4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B5D1F4-9137-9247-9A0B-F99BDC953B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86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08B5102-E325-1F4B-99C4-E4E9054DC1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B660F91-4276-E94E-9E50-D6BB0DF1C1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F8AE9DA-DF08-EC48-8B75-C0984264DA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84C34C-9C17-2D4D-BE04-CDF702D1DD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190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02A18B1-BFAD-9F48-9CD1-F04B09495F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49F44AF-4613-4540-882E-D9142D8939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CBFE696-E407-2446-B36A-962B2F36EF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D31D2D-23ED-7F40-B9D2-716A9E6333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830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24B838-B669-4747-A2EA-ECDA045831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C80AA9-4A6A-C342-A8B9-38AB6C78A7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E8F6C6-9BFE-7C4A-BDB6-2A981F8460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823BC4-8E9C-8D4D-922E-1FB2B9BEAC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135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1077EE-7522-014F-ADB9-4699C3F8E9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7E8CE4-0910-A245-8B5E-0F3AE181A8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768DF8-5437-B744-BC67-95D42A65A5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FE92E-5283-734E-86B2-B59EF46055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421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ACB10A0-D602-D74A-B4F6-D07559DC57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9768E96-7CD0-AA49-9B3A-668E94477C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711CE4D-E14E-C748-8301-B69081163EE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CCDDA26-65D7-8941-8C28-A6491BE6B3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BAF595B-5549-024A-91B0-275DAC011AA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D78110-2833-704A-ABCA-67069EF2350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9730C00-D60E-A04A-8DA3-EBE58D9C32F1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18DA46-3EB1-1746-BE83-7CD6FE48CFED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0E29D5-3FC4-5C41-9CE1-1D82C8ADD7B5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6CDB2C-C029-D249-85D5-36E2E637EE22}"/>
              </a:ext>
            </a:extLst>
          </p:cNvPr>
          <p:cNvSpPr txBox="1"/>
          <p:nvPr/>
        </p:nvSpPr>
        <p:spPr>
          <a:xfrm>
            <a:off x="152400" y="5334000"/>
            <a:ext cx="60198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7b: The Church at Ephesus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1A839763-CD8A-EF4F-BCD2-D80A6A42E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50AA52-9F91-2B45-99EF-86B1D80DF3D2}"/>
              </a:ext>
            </a:extLst>
          </p:cNvPr>
          <p:cNvSpPr/>
          <p:nvPr/>
        </p:nvSpPr>
        <p:spPr>
          <a:xfrm>
            <a:off x="1676400" y="381000"/>
            <a:ext cx="5867400" cy="2862322"/>
          </a:xfrm>
          <a:prstGeom prst="rect">
            <a:avLst/>
          </a:prstGeom>
          <a:solidFill>
            <a:srgbClr val="FFCC00"/>
          </a:solidFill>
          <a:ln w="76200">
            <a:solidFill>
              <a:srgbClr val="007A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Cooper Black" pitchFamily="18" charset="0"/>
              </a:rPr>
              <a:t>There were signs and miracles and many sick were healed. The power of the name of Jesus was manifested.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865698-FD11-B044-B675-1CEC59BE5EDE}"/>
              </a:ext>
            </a:extLst>
          </p:cNvPr>
          <p:cNvSpPr/>
          <p:nvPr/>
        </p:nvSpPr>
        <p:spPr>
          <a:xfrm>
            <a:off x="685800" y="3581400"/>
            <a:ext cx="7848600" cy="2862322"/>
          </a:xfrm>
          <a:prstGeom prst="rect">
            <a:avLst/>
          </a:prstGeom>
          <a:solidFill>
            <a:srgbClr val="080808"/>
          </a:solidFill>
          <a:ln w="76200"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Seven exorcists from one family, sons of </a:t>
            </a:r>
            <a:r>
              <a:rPr lang="en-US" sz="3600" b="1" dirty="0" err="1">
                <a:solidFill>
                  <a:srgbClr val="007A00"/>
                </a:solidFill>
                <a:latin typeface="Cooper Black" pitchFamily="18" charset="0"/>
              </a:rPr>
              <a:t>Sceva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, who attempted to cast out a demon by using the name of Jesus, were attacked by the demon.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F9C95B29-D0EB-5240-8576-BD06E4975D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0"/>
            <a:ext cx="3505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53E4B3-B897-8546-A066-1389ED46E3F8}"/>
              </a:ext>
            </a:extLst>
          </p:cNvPr>
          <p:cNvSpPr/>
          <p:nvPr/>
        </p:nvSpPr>
        <p:spPr>
          <a:xfrm>
            <a:off x="2057400" y="152400"/>
            <a:ext cx="70866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</a:rPr>
              <a:t>The demon wounded them and caused them to flee from the house naked.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9FDBCA-BD02-7448-A1F8-EF5F468E494B}"/>
              </a:ext>
            </a:extLst>
          </p:cNvPr>
          <p:cNvSpPr/>
          <p:nvPr/>
        </p:nvSpPr>
        <p:spPr>
          <a:xfrm>
            <a:off x="1828800" y="1981200"/>
            <a:ext cx="65532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005250"/>
                </a:solidFill>
                <a:latin typeface="Cooper Black" pitchFamily="18" charset="0"/>
              </a:rPr>
              <a:t>This misuse of the name of Jesus brought fear and conviction.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2196E4-A35B-2140-AD3F-78AD33C0D056}"/>
              </a:ext>
            </a:extLst>
          </p:cNvPr>
          <p:cNvSpPr/>
          <p:nvPr/>
        </p:nvSpPr>
        <p:spPr>
          <a:xfrm>
            <a:off x="2286000" y="3810000"/>
            <a:ext cx="58674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This lesson teaches us that the name of Jesus must be used only in the power of the Holy Spirit.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3DAC2723-9262-9247-BA13-9E7AB0483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972C78-DF64-2A4C-A632-E6753E063D86}"/>
              </a:ext>
            </a:extLst>
          </p:cNvPr>
          <p:cNvSpPr/>
          <p:nvPr/>
        </p:nvSpPr>
        <p:spPr>
          <a:xfrm>
            <a:off x="2133600" y="381000"/>
            <a:ext cx="6781800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005250"/>
                </a:solidFill>
                <a:latin typeface="Cooper Black" pitchFamily="18" charset="0"/>
              </a:rPr>
              <a:t>Great conviction came upon the church.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EAC614-F3C0-B148-822C-2A7FDB523A43}"/>
              </a:ext>
            </a:extLst>
          </p:cNvPr>
          <p:cNvSpPr/>
          <p:nvPr/>
        </p:nvSpPr>
        <p:spPr>
          <a:xfrm>
            <a:off x="1981200" y="1981200"/>
            <a:ext cx="64008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8FCC8"/>
                </a:solidFill>
                <a:latin typeface="Cooper Black" pitchFamily="18" charset="0"/>
              </a:rPr>
              <a:t>They gathered all their books of magic and had a bonfire.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26833BE6-5810-B84B-9CDC-FB0E7B577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114800"/>
            <a:ext cx="6248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Times New Roman" pitchFamily="18" charset="0"/>
              </a:rPr>
              <a:t>The cost of the books destroyed amounted to fifty thousand pieces of silver.</a:t>
            </a:r>
            <a:endParaRPr lang="en-US" sz="4000" b="1" dirty="0">
              <a:solidFill>
                <a:srgbClr val="33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CE30E8CE-28CE-014E-BF1F-799D5FDAB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9A6EA9B-38B1-A647-B7C5-0CC85434F2E7}"/>
              </a:ext>
            </a:extLst>
          </p:cNvPr>
          <p:cNvSpPr/>
          <p:nvPr/>
        </p:nvSpPr>
        <p:spPr>
          <a:xfrm>
            <a:off x="381000" y="381000"/>
            <a:ext cx="7315200" cy="3046988"/>
          </a:xfrm>
          <a:prstGeom prst="rect">
            <a:avLst/>
          </a:prstGeom>
          <a:solidFill>
            <a:srgbClr val="080808"/>
          </a:solidFill>
          <a:ln w="76200">
            <a:solidFill>
              <a:srgbClr val="007A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</a:rPr>
              <a:t>While the Christians were surrendering their wealth by cleansing their homes from idolatry, there were others who were angry because the revival was costing them money.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0A615D-AF92-D742-A441-8CABCA0FE1DA}"/>
              </a:ext>
            </a:extLst>
          </p:cNvPr>
          <p:cNvSpPr/>
          <p:nvPr/>
        </p:nvSpPr>
        <p:spPr>
          <a:xfrm>
            <a:off x="2133600" y="4343400"/>
            <a:ext cx="6629400" cy="2062103"/>
          </a:xfrm>
          <a:prstGeom prst="rect">
            <a:avLst/>
          </a:prstGeom>
          <a:solidFill>
            <a:srgbClr val="007A00"/>
          </a:solidFill>
          <a:ln w="76200">
            <a:solidFill>
              <a:srgbClr val="080808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latin typeface="Cooper Black" pitchFamily="18" charset="0"/>
              </a:rPr>
              <a:t>The business of those who made small silver shrines to be offered to Diana was being hurt.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A3C3FD7F-81C2-D04F-B1FA-59B787FAF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114145-FE7E-3E40-9FA4-6E906842B0F2}"/>
              </a:ext>
            </a:extLst>
          </p:cNvPr>
          <p:cNvSpPr/>
          <p:nvPr/>
        </p:nvSpPr>
        <p:spPr>
          <a:xfrm>
            <a:off x="2057400" y="685800"/>
            <a:ext cx="68580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BD5507"/>
                </a:solidFill>
                <a:latin typeface="Cooper Black" pitchFamily="18" charset="0"/>
              </a:rPr>
              <a:t>Demetrius and the other silversmiths stirred up the entire city.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FF6D5E-9F6A-1540-9EAD-8564798C870E}"/>
              </a:ext>
            </a:extLst>
          </p:cNvPr>
          <p:cNvSpPr/>
          <p:nvPr/>
        </p:nvSpPr>
        <p:spPr>
          <a:xfrm>
            <a:off x="2133600" y="3276600"/>
            <a:ext cx="6172200" cy="317009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C20202"/>
                </a:solidFill>
                <a:latin typeface="Cooper Black" pitchFamily="18" charset="0"/>
              </a:rPr>
              <a:t>The people ran to the amphitheatre and for two hours cried, “Great is Diana of the Ephesians.”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9FAA8B56-2D66-A44C-9490-ACF4413C1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D016FD-1600-3541-BAF3-A5364C3A7B34}"/>
              </a:ext>
            </a:extLst>
          </p:cNvPr>
          <p:cNvSpPr/>
          <p:nvPr/>
        </p:nvSpPr>
        <p:spPr>
          <a:xfrm>
            <a:off x="2438400" y="381000"/>
            <a:ext cx="6477001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005250"/>
                </a:solidFill>
                <a:latin typeface="Cooper Black" pitchFamily="18" charset="0"/>
              </a:rPr>
              <a:t>They captured Gaius and Aristarchus.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1C09CB-91C9-D944-9AF9-1F6F4CAB1DAA}"/>
              </a:ext>
            </a:extLst>
          </p:cNvPr>
          <p:cNvSpPr/>
          <p:nvPr/>
        </p:nvSpPr>
        <p:spPr>
          <a:xfrm>
            <a:off x="2209800" y="2209800"/>
            <a:ext cx="6096000" cy="440120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005250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Eventually the town clerk, an </a:t>
            </a:r>
            <a:r>
              <a:rPr lang="en-US" sz="4000" b="1" dirty="0" err="1">
                <a:ln>
                  <a:solidFill>
                    <a:srgbClr val="005250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Ephesian</a:t>
            </a:r>
            <a:r>
              <a:rPr lang="en-US" sz="4000" b="1" dirty="0">
                <a:ln>
                  <a:solidFill>
                    <a:srgbClr val="005250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, who was responsible for the good conduct of such a meeting, was able to quiet the crowd.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7">
            <a:extLst>
              <a:ext uri="{FF2B5EF4-FFF2-40B4-BE49-F238E27FC236}">
                <a16:creationId xmlns:a16="http://schemas.microsoft.com/office/drawing/2014/main" id="{E5CFDA49-F0D3-6A4D-AB8B-3713EC782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3CEB0D-917D-BF43-B2F7-40AEFC61067F}"/>
              </a:ext>
            </a:extLst>
          </p:cNvPr>
          <p:cNvSpPr/>
          <p:nvPr/>
        </p:nvSpPr>
        <p:spPr>
          <a:xfrm>
            <a:off x="228600" y="304800"/>
            <a:ext cx="62484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On his return journey he arrived at Miletus, about thirty miles from Ephesus, and sent for the elders.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1A8AD8-F56D-8E42-9484-713197BD92B4}"/>
              </a:ext>
            </a:extLst>
          </p:cNvPr>
          <p:cNvSpPr/>
          <p:nvPr/>
        </p:nvSpPr>
        <p:spPr>
          <a:xfrm>
            <a:off x="3124200" y="4114800"/>
            <a:ext cx="57150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He gave them a charge which showed the love and concern he had for them.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C4E0CF18-07B0-5943-9DBB-8C95AE35C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66BAEA-C63A-624C-982A-7509CEDA6DB0}"/>
              </a:ext>
            </a:extLst>
          </p:cNvPr>
          <p:cNvSpPr/>
          <p:nvPr/>
        </p:nvSpPr>
        <p:spPr>
          <a:xfrm>
            <a:off x="2057400" y="381000"/>
            <a:ext cx="69342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005250"/>
                </a:solidFill>
                <a:latin typeface="Cooper Black" pitchFamily="18" charset="0"/>
              </a:rPr>
              <a:t>This is the only recorded instance of rebaptism in the New Testament.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5FFAEC-67D7-AC42-A405-8E9B2E30C134}"/>
              </a:ext>
            </a:extLst>
          </p:cNvPr>
          <p:cNvSpPr/>
          <p:nvPr/>
        </p:nvSpPr>
        <p:spPr>
          <a:xfrm>
            <a:off x="2286000" y="2967334"/>
            <a:ext cx="5943600" cy="378565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005250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However, it clearly teaches that one must be baptized correctly according to the Bible or he is not yet baptized.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73AE907A-8CFA-6842-826D-38D4F3C0A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EC73186-0AD7-6444-92BA-49B2D0081C34}"/>
              </a:ext>
            </a:extLst>
          </p:cNvPr>
          <p:cNvSpPr/>
          <p:nvPr/>
        </p:nvSpPr>
        <p:spPr>
          <a:xfrm>
            <a:off x="2590800" y="457200"/>
            <a:ext cx="5943600" cy="317009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8FCC8"/>
                </a:solidFill>
                <a:latin typeface="Cooper Black" pitchFamily="18" charset="0"/>
              </a:rPr>
              <a:t>There is only one baptism, and that one baptism is correct according to the Scriptures.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ED043F-F6BB-D444-91C0-B626BA927C27}"/>
              </a:ext>
            </a:extLst>
          </p:cNvPr>
          <p:cNvSpPr/>
          <p:nvPr/>
        </p:nvSpPr>
        <p:spPr>
          <a:xfrm>
            <a:off x="2209800" y="4572000"/>
            <a:ext cx="51816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3D3D3D"/>
                </a:solidFill>
                <a:latin typeface="Cooper Black" pitchFamily="18" charset="0"/>
              </a:rPr>
              <a:t>Otherwise it is not considered as being baptism.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108F6EAB-98B5-D04F-BFA1-2F504E34F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1B6FEF-4FA4-CB40-B6F2-84C3BCA5E646}"/>
              </a:ext>
            </a:extLst>
          </p:cNvPr>
          <p:cNvSpPr/>
          <p:nvPr/>
        </p:nvSpPr>
        <p:spPr>
          <a:xfrm>
            <a:off x="152400" y="685800"/>
            <a:ext cx="4495800" cy="550920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400" b="1" dirty="0">
                <a:solidFill>
                  <a:srgbClr val="C20202"/>
                </a:solidFill>
                <a:latin typeface="Cooper Black" pitchFamily="18" charset="0"/>
              </a:rPr>
              <a:t>To be correctly baptized, it must be by immersion in water, administered in the name of Jesus.</a:t>
            </a:r>
          </a:p>
        </p:txBody>
      </p:sp>
      <p:pic>
        <p:nvPicPr>
          <p:cNvPr id="20483" name="Picture 3" descr="C:\Users\Candra Poitras\Pictures\water-baptism[1].jpg">
            <a:extLst>
              <a:ext uri="{FF2B5EF4-FFF2-40B4-BE49-F238E27FC236}">
                <a16:creationId xmlns:a16="http://schemas.microsoft.com/office/drawing/2014/main" id="{8513CBD3-C8C4-F44D-AADA-61C468F70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371600"/>
            <a:ext cx="4256532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8DDD14D6-95CD-2949-873B-901ECE78C0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0"/>
            <a:ext cx="3352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314FD2-531B-5D41-BCA5-D7EC2FF44816}"/>
              </a:ext>
            </a:extLst>
          </p:cNvPr>
          <p:cNvSpPr/>
          <p:nvPr/>
        </p:nvSpPr>
        <p:spPr>
          <a:xfrm>
            <a:off x="2133600" y="381000"/>
            <a:ext cx="7010400" cy="166199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The following results followed the preaching of the gospel in this Asian capital: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E557B605-3D5A-F543-865B-D49A525FA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1981200"/>
            <a:ext cx="5638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Times New Roman" pitchFamily="18" charset="0"/>
              </a:rPr>
              <a:t>1. They were baptized in the name of the Lord Jesus (verse 5).</a:t>
            </a:r>
            <a:endParaRPr lang="en-US" sz="3200" dirty="0">
              <a:ln>
                <a:solidFill>
                  <a:srgbClr val="080808"/>
                </a:solidFill>
              </a:ln>
              <a:solidFill>
                <a:srgbClr val="FFCC00"/>
              </a:solidFill>
            </a:endParaRPr>
          </a:p>
          <a:p>
            <a:pPr lvl="1" eaLnBrk="0" hangingPunct="0">
              <a:defRPr/>
            </a:pPr>
            <a:r>
              <a:rPr lang="en-US" sz="3200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Times New Roman" pitchFamily="18" charset="0"/>
              </a:rPr>
              <a:t>2. They received the Holy Ghost, and they spoke in tongues.</a:t>
            </a:r>
            <a:endParaRPr lang="en-US" sz="3200" dirty="0">
              <a:ln>
                <a:solidFill>
                  <a:srgbClr val="080808"/>
                </a:solidFill>
              </a:ln>
              <a:solidFill>
                <a:srgbClr val="007A00"/>
              </a:solidFill>
            </a:endParaRPr>
          </a:p>
          <a:p>
            <a:pPr lvl="2" eaLnBrk="0" hangingPunct="0">
              <a:defRPr/>
            </a:pPr>
            <a:r>
              <a:rPr lang="en-US" sz="3200" dirty="0">
                <a:ln>
                  <a:solidFill>
                    <a:srgbClr val="080808"/>
                  </a:solidFill>
                </a:ln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Times New Roman" pitchFamily="18" charset="0"/>
              </a:rPr>
              <a:t>3. They bore bold testimony to the Jews (verse 8).</a:t>
            </a:r>
            <a:endParaRPr lang="en-US" sz="3200" dirty="0">
              <a:ln>
                <a:solidFill>
                  <a:srgbClr val="080808"/>
                </a:solidFill>
              </a:ln>
              <a:solidFill>
                <a:srgbClr val="0052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AD3159D5-FDC9-D34E-8FA5-C2C6D6C6C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0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9F4123-A6E5-124F-9E1B-03C76F20A629}"/>
              </a:ext>
            </a:extLst>
          </p:cNvPr>
          <p:cNvSpPr/>
          <p:nvPr/>
        </p:nvSpPr>
        <p:spPr>
          <a:xfrm>
            <a:off x="2057400" y="304800"/>
            <a:ext cx="7086600" cy="166199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400" b="1" dirty="0">
                <a:solidFill>
                  <a:srgbClr val="005250"/>
                </a:solidFill>
                <a:latin typeface="Cooper Black" pitchFamily="18" charset="0"/>
              </a:rPr>
              <a:t>The following results followed the preaching of the gospel in this Asian capital, cont.: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30B6FC87-DD66-6A4F-ADE1-F8E7D55FA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2133600"/>
            <a:ext cx="60198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4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Times New Roman" pitchFamily="18" charset="0"/>
              </a:rPr>
              <a:t>4. The multitudes received the gospel.</a:t>
            </a:r>
            <a:endParaRPr lang="en-US" sz="3400" b="1" dirty="0">
              <a:solidFill>
                <a:srgbClr val="F8FCC8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4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Times New Roman" pitchFamily="18" charset="0"/>
              </a:rPr>
              <a:t>5. The power of the gospel transformed lives (verses 17-19).</a:t>
            </a:r>
            <a:endParaRPr lang="en-US" sz="3400" b="1" dirty="0">
              <a:solidFill>
                <a:srgbClr val="339933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4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Times New Roman" pitchFamily="18" charset="0"/>
              </a:rPr>
              <a:t>6. Miracles accompanied the gospel  (verses 11-12).</a:t>
            </a:r>
            <a:endParaRPr lang="en-US" sz="3400" b="1" dirty="0">
              <a:solidFill>
                <a:srgbClr val="F8FCC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D6F02CBE-04FD-DB4B-B180-71DB867C4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0"/>
            <a:ext cx="403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8638453-890D-3246-81F5-F0A5C0D99B4F}"/>
              </a:ext>
            </a:extLst>
          </p:cNvPr>
          <p:cNvSpPr/>
          <p:nvPr/>
        </p:nvSpPr>
        <p:spPr>
          <a:xfrm>
            <a:off x="457200" y="152400"/>
            <a:ext cx="83058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Paul had desired to preach in Asia on his second missionary journey, but he had been forbidden to do so by the Holy Ghost (Acts 16:6).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F9EBCA-4AC3-1F4D-943A-9352CAD6B20C}"/>
              </a:ext>
            </a:extLst>
          </p:cNvPr>
          <p:cNvSpPr/>
          <p:nvPr/>
        </p:nvSpPr>
        <p:spPr>
          <a:xfrm>
            <a:off x="1752600" y="2743200"/>
            <a:ext cx="5791200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God has a right time for everything.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4CDB0C-671A-0149-BB6B-896D07658F7E}"/>
              </a:ext>
            </a:extLst>
          </p:cNvPr>
          <p:cNvSpPr/>
          <p:nvPr/>
        </p:nvSpPr>
        <p:spPr>
          <a:xfrm>
            <a:off x="381000" y="4343400"/>
            <a:ext cx="84582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If Paul had gone to Ephesus at that time, he would never have had the revival that he had when he went in the will of God.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766B3252-304A-3D47-ACCC-1F15574C6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33119B8-03A0-D24F-8FDC-E6C24C6C3947}"/>
              </a:ext>
            </a:extLst>
          </p:cNvPr>
          <p:cNvSpPr/>
          <p:nvPr/>
        </p:nvSpPr>
        <p:spPr>
          <a:xfrm>
            <a:off x="1981200" y="533400"/>
            <a:ext cx="7010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Paul went to the synagogue and witnessed to the Jews for three months.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2040B8-9ABC-DF49-96DE-1F3D8C857290}"/>
              </a:ext>
            </a:extLst>
          </p:cNvPr>
          <p:cNvSpPr/>
          <p:nvPr/>
        </p:nvSpPr>
        <p:spPr>
          <a:xfrm>
            <a:off x="2057400" y="2667000"/>
            <a:ext cx="6172200" cy="39703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When some of the Jews became hardened and obstinate, Paul separated the Christians and taught them in the lecture hall of </a:t>
            </a:r>
            <a:r>
              <a:rPr lang="en-US" sz="3600" b="1" dirty="0" err="1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Tyrannus</a:t>
            </a:r>
            <a:r>
              <a:rPr lang="en-US" sz="36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for two years.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A2B031A0-4A41-C445-865B-10B789B5A0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C008A4C-E07C-EE46-8F91-E6B928CADCD9}"/>
              </a:ext>
            </a:extLst>
          </p:cNvPr>
          <p:cNvSpPr/>
          <p:nvPr/>
        </p:nvSpPr>
        <p:spPr>
          <a:xfrm>
            <a:off x="1981200" y="457200"/>
            <a:ext cx="71628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005250"/>
                </a:solidFill>
                <a:latin typeface="Cooper Black" pitchFamily="18" charset="0"/>
              </a:rPr>
              <a:t>During this time Paul worked at </a:t>
            </a:r>
            <a:r>
              <a:rPr lang="en-US" sz="3600" b="1" dirty="0" err="1">
                <a:solidFill>
                  <a:srgbClr val="005250"/>
                </a:solidFill>
                <a:latin typeface="Cooper Black" pitchFamily="18" charset="0"/>
              </a:rPr>
              <a:t>tentmaking</a:t>
            </a:r>
            <a:r>
              <a:rPr lang="en-US" sz="3600" b="1" dirty="0">
                <a:solidFill>
                  <a:srgbClr val="005250"/>
                </a:solidFill>
                <a:latin typeface="Cooper Black" pitchFamily="18" charset="0"/>
              </a:rPr>
              <a:t> and supported himself (Acts 20:34).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44845668-C1BB-114C-9041-F1AA97337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590800"/>
            <a:ext cx="6324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Times New Roman" pitchFamily="18" charset="0"/>
              </a:rPr>
              <a:t>Paul undoubtedly worked with his hands in the early morning while Tyrannus was teaching, and then began to teach when Tyrannus finished his lectures.</a:t>
            </a:r>
            <a:endParaRPr lang="en-US" sz="3600" b="1">
              <a:solidFill>
                <a:srgbClr val="33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667</TotalTime>
  <Words>733</Words>
  <Application>Microsoft Macintosh PowerPoint</Application>
  <PresentationFormat>On-screen Show (4:3)</PresentationFormat>
  <Paragraphs>55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8</cp:revision>
  <dcterms:created xsi:type="dcterms:W3CDTF">2013-02-16T00:02:51Z</dcterms:created>
  <dcterms:modified xsi:type="dcterms:W3CDTF">2018-02-09T18:40:53Z</dcterms:modified>
</cp:coreProperties>
</file>