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>
  <p:sldMasterIdLst>
    <p:sldMasterId id="2147483648" r:id="rId1"/>
  </p:sldMasterIdLst>
  <p:sldIdLst>
    <p:sldId id="256" r:id="rId2"/>
    <p:sldId id="257" r:id="rId3"/>
    <p:sldId id="269" r:id="rId4"/>
    <p:sldId id="258" r:id="rId5"/>
    <p:sldId id="260" r:id="rId6"/>
    <p:sldId id="259" r:id="rId7"/>
    <p:sldId id="279" r:id="rId8"/>
    <p:sldId id="261" r:id="rId9"/>
    <p:sldId id="272" r:id="rId10"/>
    <p:sldId id="278" r:id="rId11"/>
    <p:sldId id="262" r:id="rId12"/>
    <p:sldId id="270" r:id="rId13"/>
    <p:sldId id="280" r:id="rId14"/>
    <p:sldId id="271" r:id="rId15"/>
    <p:sldId id="281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6" autoAdjust="0"/>
    <p:restoredTop sz="94682"/>
  </p:normalViewPr>
  <p:slideViewPr>
    <p:cSldViewPr>
      <p:cViewPr varScale="1">
        <p:scale>
          <a:sx n="127" d="100"/>
          <a:sy n="127" d="100"/>
        </p:scale>
        <p:origin x="130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2743200"/>
            <a:ext cx="7329488" cy="1009650"/>
          </a:xfrm>
        </p:spPr>
        <p:txBody>
          <a:bodyPr/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3810000"/>
            <a:ext cx="7010400" cy="533400"/>
          </a:xfrm>
        </p:spPr>
        <p:txBody>
          <a:bodyPr/>
          <a:lstStyle>
            <a:lvl1pPr marL="0" indent="0">
              <a:buFontTx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A095253-E39D-6A47-9B2F-3D5663FAE7F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CCC8C53-6726-A746-A656-8EF88979061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07EA708-F146-614C-B2C6-F2522215EA2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A3302-C9D4-EF4A-A37B-49F4475E84A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83145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0667FC4-D493-8948-BF60-1C4A567B14F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E5C6F01-CD5A-624C-86E0-6B2DD1AC7FD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5C287B2-4E17-1942-AF9D-33FA813D2AB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52BC12-88BC-224C-B1EA-052B6037C19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91379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639763"/>
            <a:ext cx="158115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38400" y="639763"/>
            <a:ext cx="459105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25B23EE-CABD-0748-B349-BBBE12058A2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E5E1322-5516-F846-8C85-C4DF1F9597B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99C533C-5697-CB4A-9A0D-2BCF655BF58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A8D5FF-BDB6-F24B-9D2C-991408EF68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8275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13A5705-1178-E241-A70A-1E7B916C1B5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F0F49BB-98CE-A248-B934-9D8BC98214C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489E02D-DD2B-5744-AD97-E63B958B109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520196-89D4-8B43-AC96-886EEEA7E6B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1110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8C8C804-FB11-644A-A2DC-01DC2AEDC6F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7DC6200-984D-6F4A-BFF0-BE67936791F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780694A-2FE9-C84A-B9CF-138A5F779FE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AF0EB2-9F6F-044F-83E6-EC46FA31EDE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5544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1676400"/>
            <a:ext cx="28194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0200" y="1676400"/>
            <a:ext cx="28194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79F6EAC-A6B8-2F44-ABB2-4A3275F4E87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782A6AC-E793-7849-8CB7-395E4C65A2B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FAFD4D6-B0B3-1448-A5F3-9C11A06C74F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2B1FBD-27D6-F948-B6DF-F260BCB444B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9109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20759809-EE0B-724C-B135-24D81290F18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ABE1F581-1B59-3949-BB3C-68C59F8C084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23D0204A-59DA-0845-ACBE-23F9D7E27F5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6F3135-89BB-CA45-BBD2-4E668769525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1540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7A4251EC-42A9-854B-A08D-74B6AD019DB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8B32BD17-D77B-9840-96A2-CBCF699611B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266D1C7F-4E71-6044-ADE2-3DEF3649741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5C525A-4A46-7648-9064-1296E4FA057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36270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6A94196C-7E78-494C-8C82-85271831DF0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63A0E25B-026A-CB46-B80F-388E4EBB182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2CC2FFDD-2031-8F45-84D0-B668C82426F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4BEB2A-167F-5742-A0AE-01C0EA6753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3243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AA3DCF9-4D14-134E-813D-3C75DE95ABE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092D9B1-D436-D845-92E7-336AC664B6A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1B8937D-B504-4949-A6D7-573858664D2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D30B3C-A675-BF47-844B-F05B4E4EF0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7431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65BDE1B-9450-A847-B757-A5767C231AD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36AFD2C-E86B-014E-B922-4B884C40858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8348335-8DBB-A340-A421-A5FD03491B1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27CC7E-BF13-6F42-B8F1-F22CD94BD39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9349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071F3B44-1255-3248-8BC7-DB0B4AB7553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639763"/>
            <a:ext cx="6324600" cy="80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418D2863-30C1-CF4D-99F1-1137D025A90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76400"/>
            <a:ext cx="5791200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1E2E17B6-C041-9949-8A25-4B27D7ECBBA7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873EFBAD-0166-8943-A931-3A1A45123CE6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C7A86FAE-A1C7-6842-B678-9C461A99C8E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6F4E8D0-72EE-BD4D-853F-F8C3849D3A9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folHlink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4FBBE2C8-0F6E-B346-A77D-ECC3A12EA596}"/>
              </a:ext>
            </a:extLst>
          </p:cNvPr>
          <p:cNvSpPr txBox="1"/>
          <p:nvPr/>
        </p:nvSpPr>
        <p:spPr>
          <a:xfrm>
            <a:off x="4495800" y="0"/>
            <a:ext cx="4648200" cy="193899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900" b="1" dirty="0">
                <a:ln w="3175">
                  <a:solidFill>
                    <a:schemeClr val="tx1"/>
                  </a:solidFill>
                </a:ln>
                <a:solidFill>
                  <a:srgbClr val="FFCC00"/>
                </a:solidFill>
                <a:latin typeface="Cooper Black" pitchFamily="18" charset="0"/>
              </a:rPr>
              <a:t>Global University of Theological Studies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32ED614-A5E7-654B-807A-2F6784BD9A80}"/>
              </a:ext>
            </a:extLst>
          </p:cNvPr>
          <p:cNvSpPr txBox="1"/>
          <p:nvPr/>
        </p:nvSpPr>
        <p:spPr>
          <a:xfrm>
            <a:off x="152400" y="3810000"/>
            <a:ext cx="4267200" cy="1446550"/>
          </a:xfrm>
          <a:prstGeom prst="rect">
            <a:avLst/>
          </a:prstGeom>
          <a:noFill/>
          <a:ln w="76200" cap="rnd">
            <a:solidFill>
              <a:srgbClr val="080808"/>
            </a:solidFill>
            <a:bevel/>
          </a:ln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8800" b="1" dirty="0">
                <a:solidFill>
                  <a:srgbClr val="BD5507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Cooper Black" pitchFamily="18" charset="0"/>
              </a:rPr>
              <a:t>Acts 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84BAB7-44E4-A740-AD63-54B739ED290B}"/>
              </a:ext>
            </a:extLst>
          </p:cNvPr>
          <p:cNvSpPr txBox="1"/>
          <p:nvPr/>
        </p:nvSpPr>
        <p:spPr>
          <a:xfrm>
            <a:off x="381000" y="5867400"/>
            <a:ext cx="30480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2400" b="1" dirty="0">
                <a:solidFill>
                  <a:srgbClr val="080808"/>
                </a:solidFill>
                <a:latin typeface="Cooper Black" pitchFamily="18" charset="0"/>
              </a:rPr>
              <a:t>Ralph V. Reynolds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6992077-CEE4-B043-AC18-A240512F14EC}"/>
              </a:ext>
            </a:extLst>
          </p:cNvPr>
          <p:cNvSpPr txBox="1"/>
          <p:nvPr/>
        </p:nvSpPr>
        <p:spPr>
          <a:xfrm>
            <a:off x="152400" y="5334000"/>
            <a:ext cx="6019800" cy="49244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2600" b="1" dirty="0">
                <a:latin typeface="Cooper Black" pitchFamily="18" charset="0"/>
              </a:rPr>
              <a:t>Lesson 11: Summary of Salvation</a:t>
            </a:r>
          </a:p>
        </p:txBody>
      </p:sp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7">
            <a:extLst>
              <a:ext uri="{FF2B5EF4-FFF2-40B4-BE49-F238E27FC236}">
                <a16:creationId xmlns:a16="http://schemas.microsoft.com/office/drawing/2014/main" id="{CC690839-0BB7-784B-BD55-0167E7FDBC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11: Summary of Salvation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69DD855-8B0F-E145-95DF-1E735437D0D9}"/>
              </a:ext>
            </a:extLst>
          </p:cNvPr>
          <p:cNvSpPr/>
          <p:nvPr/>
        </p:nvSpPr>
        <p:spPr>
          <a:xfrm>
            <a:off x="2133600" y="0"/>
            <a:ext cx="6629400" cy="1200329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3600" b="1" dirty="0">
                <a:ln>
                  <a:solidFill>
                    <a:srgbClr val="BD5507"/>
                  </a:solidFill>
                </a:ln>
                <a:solidFill>
                  <a:srgbClr val="3D3D3D"/>
                </a:solidFill>
                <a:latin typeface="Cooper Black" pitchFamily="18" charset="0"/>
              </a:rPr>
              <a:t>H. THE PHILIPPIAN JAILER (Acts 16:25-34)</a:t>
            </a:r>
            <a:endParaRPr lang="en-US" sz="3600" dirty="0">
              <a:ln>
                <a:solidFill>
                  <a:srgbClr val="BD5507"/>
                </a:solidFill>
              </a:ln>
              <a:solidFill>
                <a:srgbClr val="3D3D3D"/>
              </a:solidFill>
              <a:latin typeface="Cooper Black" pitchFamily="18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4A427142-D801-4641-8A28-CE14004BB7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1225689"/>
            <a:ext cx="60960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600" b="1" dirty="0"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1. He realized his hopeless condition. Acts 16:27</a:t>
            </a:r>
            <a:endParaRPr lang="en-US" sz="3600" b="1" dirty="0">
              <a:solidFill>
                <a:srgbClr val="BD5507"/>
              </a:solidFill>
              <a:latin typeface="Cooper Black" pitchFamily="18" charset="0"/>
            </a:endParaRPr>
          </a:p>
          <a:p>
            <a:pPr lvl="1" eaLnBrk="0" hangingPunct="0">
              <a:defRPr/>
            </a:pPr>
            <a:r>
              <a:rPr lang="en-US" sz="3600" b="1" dirty="0"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2. He called for a light. Acts 16:29</a:t>
            </a:r>
            <a:endParaRPr lang="en-US" sz="3600" b="1" dirty="0">
              <a:solidFill>
                <a:srgbClr val="3D3D3D"/>
              </a:solidFill>
              <a:latin typeface="Cooper Black" pitchFamily="18" charset="0"/>
            </a:endParaRPr>
          </a:p>
          <a:p>
            <a:pPr eaLnBrk="0" hangingPunct="0">
              <a:defRPr/>
            </a:pPr>
            <a:r>
              <a:rPr lang="en-US" sz="3600" b="1" dirty="0"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3. He cried out for instruction. Acts 16:30</a:t>
            </a:r>
            <a:endParaRPr lang="en-US" sz="3600" b="1" dirty="0">
              <a:solidFill>
                <a:srgbClr val="BD5507"/>
              </a:solidFill>
              <a:latin typeface="Cooper Black" pitchFamily="18" charset="0"/>
            </a:endParaRPr>
          </a:p>
          <a:p>
            <a:pPr lvl="1" eaLnBrk="0" hangingPunct="0">
              <a:defRPr/>
            </a:pPr>
            <a:r>
              <a:rPr lang="en-US" sz="3600" b="1" dirty="0"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4. He listened to the gospel preached by Paul. Acts 16:32</a:t>
            </a:r>
            <a:endParaRPr lang="en-US" sz="3600" b="1" dirty="0">
              <a:solidFill>
                <a:srgbClr val="3D3D3D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7">
            <a:extLst>
              <a:ext uri="{FF2B5EF4-FFF2-40B4-BE49-F238E27FC236}">
                <a16:creationId xmlns:a16="http://schemas.microsoft.com/office/drawing/2014/main" id="{13691197-712C-B84A-9927-B5D1FAC9DE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11: Summary of Salvation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27BEA5DB-9B32-E34F-86AC-BCA3060DED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762000"/>
            <a:ext cx="64008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600" b="1" dirty="0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5. He believed on the Lord Jesus Christ. Acts 16:31</a:t>
            </a:r>
            <a:endParaRPr lang="en-US" sz="3600" b="1" dirty="0">
              <a:solidFill>
                <a:srgbClr val="339933"/>
              </a:solidFill>
              <a:latin typeface="Cooper Black" pitchFamily="18" charset="0"/>
            </a:endParaRPr>
          </a:p>
          <a:p>
            <a:pPr lvl="1" eaLnBrk="0" hangingPunct="0">
              <a:defRPr/>
            </a:pPr>
            <a:r>
              <a:rPr lang="en-US" sz="3600" b="1" dirty="0">
                <a:solidFill>
                  <a:srgbClr val="F8FCC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6. He showed repentance by making restitution. Acts 16:33</a:t>
            </a:r>
            <a:endParaRPr lang="en-US" sz="3600" b="1" dirty="0">
              <a:solidFill>
                <a:srgbClr val="F8FCC8"/>
              </a:solidFill>
              <a:latin typeface="Cooper Black" pitchFamily="18" charset="0"/>
            </a:endParaRPr>
          </a:p>
          <a:p>
            <a:pPr lvl="2" eaLnBrk="0" hangingPunct="0">
              <a:defRPr/>
            </a:pPr>
            <a:r>
              <a:rPr lang="en-US" sz="3600" b="1" dirty="0">
                <a:solidFill>
                  <a:srgbClr val="004E4C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7. He was baptized straightway. </a:t>
            </a:r>
          </a:p>
          <a:p>
            <a:pPr lvl="2" eaLnBrk="0" hangingPunct="0">
              <a:defRPr/>
            </a:pPr>
            <a:r>
              <a:rPr lang="en-US" sz="3600" b="1" dirty="0">
                <a:solidFill>
                  <a:srgbClr val="004E4C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Acts 16:33</a:t>
            </a:r>
          </a:p>
          <a:p>
            <a:pPr lvl="3" eaLnBrk="0" hangingPunct="0">
              <a:defRPr/>
            </a:pPr>
            <a:r>
              <a:rPr lang="en-US" sz="3600" b="1" dirty="0">
                <a:solidFill>
                  <a:srgbClr val="F8FCC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8. He rejoiced. </a:t>
            </a:r>
          </a:p>
          <a:p>
            <a:pPr lvl="3" eaLnBrk="0" hangingPunct="0">
              <a:defRPr/>
            </a:pPr>
            <a:r>
              <a:rPr lang="en-US" sz="3600" b="1" dirty="0">
                <a:solidFill>
                  <a:srgbClr val="F8FCC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Acts 16:34</a:t>
            </a:r>
            <a:endParaRPr lang="en-US" sz="3600" b="1" dirty="0">
              <a:solidFill>
                <a:srgbClr val="F8FCC8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7">
            <a:extLst>
              <a:ext uri="{FF2B5EF4-FFF2-40B4-BE49-F238E27FC236}">
                <a16:creationId xmlns:a16="http://schemas.microsoft.com/office/drawing/2014/main" id="{D5D6996F-F802-E549-A676-EE3C34F076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11: Summary of Salvation</a:t>
            </a: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8BBBA3EF-08B9-B940-A7C4-4C340BA27D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152400"/>
            <a:ext cx="86868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marL="857250" indent="-857250" eaLnBrk="0" hangingPunct="0">
              <a:buFontTx/>
              <a:buAutoNum type="romanUcPeriod"/>
              <a:defRPr/>
            </a:pPr>
            <a:r>
              <a:rPr lang="en-US" sz="4400" b="1" dirty="0">
                <a:solidFill>
                  <a:srgbClr val="F8FCC8"/>
                </a:solidFill>
                <a:latin typeface="Cooper Black" pitchFamily="18" charset="0"/>
                <a:ea typeface="Calibri" pitchFamily="34" charset="0"/>
                <a:cs typeface="Swiss721BT-Bold"/>
              </a:rPr>
              <a:t>THE EPHESIANS </a:t>
            </a:r>
          </a:p>
          <a:p>
            <a:pPr marL="857250" indent="-857250" eaLnBrk="0" hangingPunct="0">
              <a:defRPr/>
            </a:pPr>
            <a:r>
              <a:rPr lang="en-US" sz="4400" b="1" dirty="0">
                <a:solidFill>
                  <a:srgbClr val="F8FCC8"/>
                </a:solidFill>
                <a:latin typeface="Cooper Black" pitchFamily="18" charset="0"/>
                <a:ea typeface="Calibri" pitchFamily="34" charset="0"/>
                <a:cs typeface="Swiss721BT-Bold"/>
              </a:rPr>
              <a:t>(Acts 19:1-6)</a:t>
            </a:r>
            <a:endParaRPr lang="en-US" sz="4400" b="1" dirty="0">
              <a:solidFill>
                <a:srgbClr val="F8FCC8"/>
              </a:solidFill>
              <a:latin typeface="Cooper Black" pitchFamily="18" charset="0"/>
            </a:endParaRPr>
          </a:p>
        </p:txBody>
      </p:sp>
      <p:sp>
        <p:nvSpPr>
          <p:cNvPr id="14340" name="Rectangle 4">
            <a:extLst>
              <a:ext uri="{FF2B5EF4-FFF2-40B4-BE49-F238E27FC236}">
                <a16:creationId xmlns:a16="http://schemas.microsoft.com/office/drawing/2014/main" id="{8DC96168-FDA4-A44B-BDE3-DE81DF3852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1600200"/>
            <a:ext cx="83058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4000" b="1" dirty="0">
                <a:solidFill>
                  <a:schemeClr val="bg2">
                    <a:lumMod val="75000"/>
                  </a:schemeClr>
                </a:solidFill>
                <a:latin typeface="Cooper Black" pitchFamily="18" charset="0"/>
                <a:ea typeface="Calibri" pitchFamily="34" charset="0"/>
                <a:cs typeface="Swiss721BT-Roman"/>
              </a:rPr>
              <a:t>1. They had repented. Acts 19:4</a:t>
            </a:r>
            <a:endParaRPr lang="en-US" sz="4000" b="1" dirty="0">
              <a:solidFill>
                <a:schemeClr val="bg2">
                  <a:lumMod val="75000"/>
                </a:schemeClr>
              </a:solidFill>
              <a:latin typeface="Cooper Black" pitchFamily="18" charset="0"/>
            </a:endParaRPr>
          </a:p>
          <a:p>
            <a:pPr lvl="1" eaLnBrk="0" hangingPunct="0">
              <a:defRPr/>
            </a:pPr>
            <a:r>
              <a:rPr lang="en-US" sz="4000" b="1" dirty="0"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2. They were baptized in the name of the Lord Jesus. Acts 19:5</a:t>
            </a:r>
            <a:endParaRPr lang="en-US" sz="4000" b="1" dirty="0">
              <a:solidFill>
                <a:srgbClr val="3D3D3D"/>
              </a:solidFill>
              <a:latin typeface="Cooper Black" pitchFamily="18" charset="0"/>
            </a:endParaRPr>
          </a:p>
          <a:p>
            <a:pPr eaLnBrk="0" hangingPunct="0">
              <a:defRPr/>
            </a:pPr>
            <a:r>
              <a:rPr lang="en-US" sz="4000" b="1" dirty="0">
                <a:solidFill>
                  <a:schemeClr val="bg2">
                    <a:lumMod val="75000"/>
                  </a:schemeClr>
                </a:solidFill>
                <a:latin typeface="Cooper Black" pitchFamily="18" charset="0"/>
                <a:ea typeface="Calibri" pitchFamily="34" charset="0"/>
                <a:cs typeface="Swiss721BT-Roman"/>
              </a:rPr>
              <a:t>3. They received the Holy Ghost. Acts 19:6</a:t>
            </a:r>
            <a:endParaRPr lang="en-US" sz="4000" b="1" dirty="0">
              <a:solidFill>
                <a:schemeClr val="bg2">
                  <a:lumMod val="75000"/>
                </a:schemeClr>
              </a:solidFill>
              <a:latin typeface="Cooper Black" pitchFamily="18" charset="0"/>
            </a:endParaRPr>
          </a:p>
          <a:p>
            <a:pPr lvl="1" eaLnBrk="0" hangingPunct="0">
              <a:defRPr/>
            </a:pPr>
            <a:r>
              <a:rPr lang="en-US" sz="4000" b="1" dirty="0">
                <a:solidFill>
                  <a:srgbClr val="F8FCC8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4. They spoke with tongues and prophesied. Acts 19:6</a:t>
            </a:r>
            <a:endParaRPr lang="en-US" sz="4000" b="1" dirty="0">
              <a:solidFill>
                <a:srgbClr val="F8FCC8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7">
            <a:extLst>
              <a:ext uri="{FF2B5EF4-FFF2-40B4-BE49-F238E27FC236}">
                <a16:creationId xmlns:a16="http://schemas.microsoft.com/office/drawing/2014/main" id="{0D187D8D-063C-E744-8809-6E621EB3EB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5000" y="0"/>
            <a:ext cx="3429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11: Summary of Salvation</a:t>
            </a: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0C4AE7B5-CBA8-7143-BA61-850A190D3C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228600"/>
            <a:ext cx="69342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4000" b="1" dirty="0"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Here is given the record of eight instances where salvation was received in the early church.</a:t>
            </a:r>
            <a:r>
              <a:rPr lang="en-US" sz="4000" b="1" dirty="0">
                <a:solidFill>
                  <a:srgbClr val="BD5507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15364" name="Rectangle 4">
            <a:extLst>
              <a:ext uri="{FF2B5EF4-FFF2-40B4-BE49-F238E27FC236}">
                <a16:creationId xmlns:a16="http://schemas.microsoft.com/office/drawing/2014/main" id="{D6A8153D-FEB3-0542-AAB9-033258E4A2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2895600"/>
            <a:ext cx="62484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4000" b="1" dirty="0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In four cases it is the story of individuals being saved; in four instances</a:t>
            </a:r>
            <a:r>
              <a:rPr lang="en-US" sz="4000" b="1" dirty="0">
                <a:solidFill>
                  <a:srgbClr val="339933"/>
                </a:solidFill>
                <a:latin typeface="Cooper Black" pitchFamily="18" charset="0"/>
              </a:rPr>
              <a:t> </a:t>
            </a:r>
            <a:r>
              <a:rPr lang="en-US" sz="4000" b="1" dirty="0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it is the story of groups of people being saved.</a:t>
            </a:r>
            <a:endParaRPr lang="en-US" sz="4000" b="1" dirty="0">
              <a:solidFill>
                <a:srgbClr val="339933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7">
            <a:extLst>
              <a:ext uri="{FF2B5EF4-FFF2-40B4-BE49-F238E27FC236}">
                <a16:creationId xmlns:a16="http://schemas.microsoft.com/office/drawing/2014/main" id="{03D05CC3-5D3D-F248-968C-4DA5AB9361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11: Summary of Salvation</a:t>
            </a: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4E6E6DF6-CD42-B443-B122-484019DC44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52400"/>
            <a:ext cx="8915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600" b="1">
                <a:ln>
                  <a:solidFill>
                    <a:srgbClr val="080808"/>
                  </a:solidFill>
                </a:ln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Let us look at the summary.</a:t>
            </a:r>
            <a:endParaRPr lang="en-US" sz="3600" b="1">
              <a:ln>
                <a:solidFill>
                  <a:srgbClr val="080808"/>
                </a:solidFill>
              </a:ln>
              <a:solidFill>
                <a:srgbClr val="007A00"/>
              </a:solidFill>
              <a:latin typeface="Cooper Black" pitchFamily="18" charset="0"/>
            </a:endParaRPr>
          </a:p>
        </p:txBody>
      </p:sp>
      <p:sp>
        <p:nvSpPr>
          <p:cNvPr id="17412" name="Rectangle 4">
            <a:extLst>
              <a:ext uri="{FF2B5EF4-FFF2-40B4-BE49-F238E27FC236}">
                <a16:creationId xmlns:a16="http://schemas.microsoft.com/office/drawing/2014/main" id="{2953C046-E0C9-DC47-B931-E1DC09C937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762000"/>
            <a:ext cx="8458200" cy="584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400" b="1" dirty="0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1. They heard the Word preached. (Saul was the</a:t>
            </a:r>
            <a:r>
              <a:rPr lang="en-US" sz="3400" b="1" dirty="0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</a:rPr>
              <a:t> </a:t>
            </a:r>
            <a:r>
              <a:rPr lang="en-US" sz="3400" b="1" dirty="0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one exception, and the Lord Jesus spoke to him.)</a:t>
            </a:r>
            <a:endParaRPr lang="en-US" sz="3400" b="1" dirty="0">
              <a:ln>
                <a:solidFill>
                  <a:srgbClr val="080808"/>
                </a:solidFill>
              </a:ln>
              <a:solidFill>
                <a:srgbClr val="FFCC00"/>
              </a:solidFill>
              <a:latin typeface="Cooper Black" pitchFamily="18" charset="0"/>
            </a:endParaRPr>
          </a:p>
          <a:p>
            <a:pPr lvl="1" eaLnBrk="0" hangingPunct="0">
              <a:defRPr/>
            </a:pPr>
            <a:r>
              <a:rPr lang="en-US" sz="3400" b="1" dirty="0">
                <a:ln>
                  <a:solidFill>
                    <a:srgbClr val="080808"/>
                  </a:solidFill>
                </a:ln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2. They believed. </a:t>
            </a:r>
            <a:endParaRPr lang="en-US" sz="3400" b="1" dirty="0">
              <a:ln>
                <a:solidFill>
                  <a:srgbClr val="080808"/>
                </a:solidFill>
              </a:ln>
              <a:solidFill>
                <a:srgbClr val="BD5507"/>
              </a:solidFill>
              <a:latin typeface="Cooper Black" pitchFamily="18" charset="0"/>
            </a:endParaRPr>
          </a:p>
          <a:p>
            <a:pPr lvl="2" eaLnBrk="0" hangingPunct="0">
              <a:defRPr/>
            </a:pPr>
            <a:r>
              <a:rPr lang="en-US" sz="3400" b="1" dirty="0">
                <a:ln>
                  <a:solidFill>
                    <a:srgbClr val="080808"/>
                  </a:solidFill>
                </a:ln>
                <a:solidFill>
                  <a:srgbClr val="004E4C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3. They repented. </a:t>
            </a:r>
          </a:p>
          <a:p>
            <a:pPr lvl="3" eaLnBrk="0" hangingPunct="0">
              <a:defRPr/>
            </a:pPr>
            <a:r>
              <a:rPr lang="en-US" sz="3400" b="1" dirty="0">
                <a:ln>
                  <a:solidFill>
                    <a:srgbClr val="080808"/>
                  </a:solidFill>
                </a:ln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4. They were baptized. </a:t>
            </a:r>
            <a:endParaRPr lang="en-US" sz="3400" b="1" dirty="0">
              <a:ln>
                <a:solidFill>
                  <a:srgbClr val="080808"/>
                </a:solidFill>
              </a:ln>
              <a:solidFill>
                <a:srgbClr val="007A00"/>
              </a:solidFill>
              <a:latin typeface="Cooper Black" pitchFamily="18" charset="0"/>
            </a:endParaRPr>
          </a:p>
          <a:p>
            <a:pPr lvl="4" eaLnBrk="0" hangingPunct="0">
              <a:defRPr/>
            </a:pPr>
            <a:r>
              <a:rPr lang="en-US" sz="3400" b="1" dirty="0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5. They were baptized in Jesus’ name. </a:t>
            </a:r>
            <a:endParaRPr lang="en-US" sz="3400" b="1" dirty="0">
              <a:ln>
                <a:solidFill>
                  <a:srgbClr val="080808"/>
                </a:solidFill>
              </a:ln>
              <a:solidFill>
                <a:srgbClr val="FFCC00"/>
              </a:solidFill>
              <a:latin typeface="Cooper Black" pitchFamily="18" charset="0"/>
            </a:endParaRPr>
          </a:p>
          <a:p>
            <a:pPr lvl="5" eaLnBrk="0" hangingPunct="0">
              <a:defRPr/>
            </a:pPr>
            <a:r>
              <a:rPr lang="en-US" sz="3400" b="1" dirty="0">
                <a:ln>
                  <a:solidFill>
                    <a:srgbClr val="080808"/>
                  </a:solidFill>
                </a:ln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6. They received the Holy Ghost. </a:t>
            </a:r>
          </a:p>
          <a:p>
            <a:pPr lvl="6" eaLnBrk="0" hangingPunct="0">
              <a:defRPr/>
            </a:pPr>
            <a:r>
              <a:rPr lang="en-US" sz="3400" b="1" dirty="0">
                <a:ln>
                  <a:solidFill>
                    <a:srgbClr val="080808"/>
                  </a:solidFill>
                </a:ln>
                <a:solidFill>
                  <a:srgbClr val="004E4C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7. They spoke in tongues. </a:t>
            </a:r>
            <a:endParaRPr lang="en-US" sz="3400" b="1" dirty="0">
              <a:ln>
                <a:solidFill>
                  <a:srgbClr val="080808"/>
                </a:solidFill>
              </a:ln>
              <a:solidFill>
                <a:srgbClr val="004E4C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7">
            <a:extLst>
              <a:ext uri="{FF2B5EF4-FFF2-40B4-BE49-F238E27FC236}">
                <a16:creationId xmlns:a16="http://schemas.microsoft.com/office/drawing/2014/main" id="{7B1117FB-82B2-154F-B489-962B85C1B6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11: Summary of Salvation</a:t>
            </a:r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080047CA-8F10-794D-8F49-B00EA0FFB3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685800"/>
            <a:ext cx="63246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 eaLnBrk="0" hangingPunct="0">
              <a:defRPr/>
            </a:pPr>
            <a:r>
              <a:rPr lang="en-US" sz="6000" b="1"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If we leave any of these steps out, we are doing violence to the</a:t>
            </a:r>
            <a:endParaRPr lang="en-US" sz="6000" b="1">
              <a:solidFill>
                <a:srgbClr val="C20202"/>
              </a:solidFill>
              <a:latin typeface="Cooper Black" pitchFamily="18" charset="0"/>
            </a:endParaRPr>
          </a:p>
          <a:p>
            <a:pPr algn="ctr" eaLnBrk="0" hangingPunct="0">
              <a:defRPr/>
            </a:pPr>
            <a:r>
              <a:rPr lang="en-US" sz="6000" b="1"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Word of God.</a:t>
            </a:r>
            <a:endParaRPr lang="en-US" sz="6000" b="1">
              <a:solidFill>
                <a:srgbClr val="C20202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7">
            <a:extLst>
              <a:ext uri="{FF2B5EF4-FFF2-40B4-BE49-F238E27FC236}">
                <a16:creationId xmlns:a16="http://schemas.microsoft.com/office/drawing/2014/main" id="{32224F97-66B2-C842-A5B9-97BD1EF740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11: Summary of Salvation</a:t>
            </a:r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DCAEE8CB-8E46-6B43-A822-DB49D01DB7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457200"/>
            <a:ext cx="67818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ln>
                  <a:solidFill>
                    <a:srgbClr val="F8FCC8"/>
                  </a:solidFill>
                </a:ln>
                <a:solidFill>
                  <a:srgbClr val="004E4C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The Book of Acts is the one historical book of the New Testament. The four Gospels give the record of the life and ministry of our Lord. </a:t>
            </a:r>
            <a:endParaRPr lang="en-US" sz="3600" b="1" dirty="0">
              <a:ln>
                <a:solidFill>
                  <a:srgbClr val="F8FCC8"/>
                </a:solidFill>
              </a:ln>
              <a:solidFill>
                <a:srgbClr val="004E4C"/>
              </a:solidFill>
              <a:latin typeface="Cooper Black" pitchFamily="18" charset="0"/>
            </a:endParaRPr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62877297-DB6F-5044-B6F3-AC0F9A5961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3810000"/>
            <a:ext cx="60960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>
                <a:ln>
                  <a:solidFill>
                    <a:srgbClr val="004E4C"/>
                  </a:solidFill>
                </a:ln>
                <a:solidFill>
                  <a:srgbClr val="F8FCC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It is in the Book of Acts</a:t>
            </a:r>
            <a:endParaRPr lang="en-US" sz="3600" b="1">
              <a:ln>
                <a:solidFill>
                  <a:srgbClr val="004E4C"/>
                </a:solidFill>
              </a:ln>
              <a:solidFill>
                <a:srgbClr val="F8FCC8"/>
              </a:solidFill>
              <a:latin typeface="Cooper Black" pitchFamily="18" charset="0"/>
            </a:endParaRPr>
          </a:p>
          <a:p>
            <a:pPr algn="ctr" eaLnBrk="0" hangingPunct="0">
              <a:defRPr/>
            </a:pPr>
            <a:r>
              <a:rPr lang="en-US" sz="3600" b="1" dirty="0">
                <a:ln>
                  <a:solidFill>
                    <a:srgbClr val="004E4C"/>
                  </a:solidFill>
                </a:ln>
                <a:solidFill>
                  <a:srgbClr val="F8FCC8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where we find the record of how salvation was received in the early church.</a:t>
            </a:r>
            <a:endParaRPr lang="en-US" sz="3600" b="1" dirty="0">
              <a:ln>
                <a:solidFill>
                  <a:srgbClr val="004E4C"/>
                </a:solidFill>
              </a:ln>
              <a:solidFill>
                <a:srgbClr val="F8FCC8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7">
            <a:extLst>
              <a:ext uri="{FF2B5EF4-FFF2-40B4-BE49-F238E27FC236}">
                <a16:creationId xmlns:a16="http://schemas.microsoft.com/office/drawing/2014/main" id="{921F60FC-6CB1-7D4C-A93B-6EE6B791AB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600" y="0"/>
            <a:ext cx="2438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11: Summary of Salvation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9638A15-6FF0-CC45-B3D3-97FBF8176E8B}"/>
              </a:ext>
            </a:extLst>
          </p:cNvPr>
          <p:cNvSpPr/>
          <p:nvPr/>
        </p:nvSpPr>
        <p:spPr>
          <a:xfrm>
            <a:off x="0" y="304800"/>
            <a:ext cx="8991600" cy="1200329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3600" b="1" dirty="0">
                <a:ln>
                  <a:solidFill>
                    <a:srgbClr val="080808"/>
                  </a:solidFill>
                </a:ln>
                <a:solidFill>
                  <a:srgbClr val="007A00"/>
                </a:solidFill>
                <a:latin typeface="Cooper Black" pitchFamily="18" charset="0"/>
              </a:rPr>
              <a:t>B. THE JEWS ON THE DAY OF PENTECOST (Acts 2)</a:t>
            </a:r>
            <a:endParaRPr lang="en-US" sz="3600" dirty="0">
              <a:ln>
                <a:solidFill>
                  <a:srgbClr val="080808"/>
                </a:solidFill>
              </a:ln>
              <a:solidFill>
                <a:srgbClr val="007A00"/>
              </a:solidFill>
              <a:latin typeface="Cooper Black" pitchFamily="18" charset="0"/>
            </a:endParaRP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3D560756-43CD-AB4D-B3BB-CCCA1EA707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600200"/>
            <a:ext cx="84582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514350" indent="-514350" eaLnBrk="0" hangingPunct="0">
              <a:buFontTx/>
              <a:buAutoNum type="arabicPeriod"/>
              <a:defRPr/>
            </a:pPr>
            <a:r>
              <a:rPr lang="en-US" sz="2800" b="1" dirty="0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The Word was preached to them. </a:t>
            </a:r>
            <a:r>
              <a:rPr lang="en-US" sz="1200" b="1" dirty="0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Acts 2:14-36</a:t>
            </a:r>
            <a:endParaRPr lang="en-US" sz="1200" b="1" dirty="0">
              <a:ln>
                <a:solidFill>
                  <a:srgbClr val="080808"/>
                </a:solidFill>
              </a:ln>
              <a:solidFill>
                <a:srgbClr val="FFCC00"/>
              </a:solidFill>
              <a:latin typeface="Cooper Black" pitchFamily="18" charset="0"/>
            </a:endParaRPr>
          </a:p>
          <a:p>
            <a:pPr marL="971550" lvl="1" indent="-514350" eaLnBrk="0" hangingPunct="0">
              <a:defRPr/>
            </a:pPr>
            <a:r>
              <a:rPr lang="en-US" sz="2800" b="1" dirty="0">
                <a:ln>
                  <a:solidFill>
                    <a:srgbClr val="080808"/>
                  </a:solidFill>
                </a:ln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2. They were convicted and saw their need. </a:t>
            </a:r>
            <a:r>
              <a:rPr lang="en-US" sz="1200" b="1" dirty="0">
                <a:ln>
                  <a:solidFill>
                    <a:srgbClr val="080808"/>
                  </a:solidFill>
                </a:ln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Acts 2:37</a:t>
            </a:r>
            <a:endParaRPr lang="en-US" sz="1200" b="1" dirty="0">
              <a:ln>
                <a:solidFill>
                  <a:srgbClr val="080808"/>
                </a:solidFill>
              </a:ln>
              <a:solidFill>
                <a:srgbClr val="BD5507"/>
              </a:solidFill>
              <a:latin typeface="Cooper Black" pitchFamily="18" charset="0"/>
            </a:endParaRPr>
          </a:p>
          <a:p>
            <a:pPr lvl="2" eaLnBrk="0" hangingPunct="0">
              <a:defRPr/>
            </a:pPr>
            <a:r>
              <a:rPr lang="en-US" sz="2800" b="1" dirty="0">
                <a:ln>
                  <a:solidFill>
                    <a:srgbClr val="080808"/>
                  </a:solidFill>
                </a:ln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3. They cried out for instruction. </a:t>
            </a:r>
            <a:r>
              <a:rPr lang="en-US" sz="1200" b="1" dirty="0">
                <a:ln>
                  <a:solidFill>
                    <a:srgbClr val="080808"/>
                  </a:solidFill>
                </a:ln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Acts 2:37</a:t>
            </a:r>
            <a:endParaRPr lang="en-US" sz="1200" b="1" dirty="0">
              <a:ln>
                <a:solidFill>
                  <a:srgbClr val="080808"/>
                </a:solidFill>
              </a:ln>
              <a:solidFill>
                <a:srgbClr val="C20202"/>
              </a:solidFill>
              <a:latin typeface="Cooper Black" pitchFamily="18" charset="0"/>
            </a:endParaRPr>
          </a:p>
          <a:p>
            <a:pPr lvl="3" eaLnBrk="0" hangingPunct="0">
              <a:defRPr/>
            </a:pPr>
            <a:r>
              <a:rPr lang="en-US" sz="2800" b="1" dirty="0">
                <a:ln>
                  <a:solidFill>
                    <a:srgbClr val="080808"/>
                  </a:solidFill>
                </a:ln>
                <a:solidFill>
                  <a:srgbClr val="004E4C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4. They were told to repent. </a:t>
            </a:r>
            <a:r>
              <a:rPr lang="en-US" sz="1200" b="1" dirty="0">
                <a:ln>
                  <a:solidFill>
                    <a:srgbClr val="080808"/>
                  </a:solidFill>
                </a:ln>
                <a:solidFill>
                  <a:srgbClr val="004E4C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Acts 2:38</a:t>
            </a:r>
            <a:endParaRPr lang="en-US" sz="1200" b="1" dirty="0">
              <a:ln>
                <a:solidFill>
                  <a:srgbClr val="080808"/>
                </a:solidFill>
              </a:ln>
              <a:solidFill>
                <a:srgbClr val="004E4C"/>
              </a:solidFill>
              <a:latin typeface="Cooper Black" pitchFamily="18" charset="0"/>
            </a:endParaRPr>
          </a:p>
          <a:p>
            <a:pPr lvl="4" eaLnBrk="0" hangingPunct="0">
              <a:defRPr/>
            </a:pPr>
            <a:r>
              <a:rPr lang="en-US" sz="2800" b="1" dirty="0">
                <a:ln>
                  <a:solidFill>
                    <a:srgbClr val="080808"/>
                  </a:solidFill>
                </a:ln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5. They were baptized in the name of Jesus Christ. </a:t>
            </a:r>
            <a:r>
              <a:rPr lang="en-US" sz="1200" b="1" dirty="0">
                <a:ln>
                  <a:solidFill>
                    <a:srgbClr val="080808"/>
                  </a:solidFill>
                </a:ln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Acts 2:38; 2:41</a:t>
            </a:r>
            <a:endParaRPr lang="en-US" sz="1200" b="1" dirty="0">
              <a:ln>
                <a:solidFill>
                  <a:srgbClr val="080808"/>
                </a:solidFill>
              </a:ln>
              <a:solidFill>
                <a:srgbClr val="007A00"/>
              </a:solidFill>
              <a:latin typeface="Cooper Black" pitchFamily="18" charset="0"/>
            </a:endParaRPr>
          </a:p>
          <a:p>
            <a:pPr lvl="3" eaLnBrk="0" hangingPunct="0">
              <a:defRPr/>
            </a:pPr>
            <a:r>
              <a:rPr lang="en-US" sz="2800" b="1" dirty="0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6. They received the gift of the Holy Ghost. </a:t>
            </a:r>
            <a:r>
              <a:rPr lang="en-US" sz="1200" b="1" dirty="0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Acts 2:4; 2:38</a:t>
            </a:r>
            <a:endParaRPr lang="en-US" sz="1200" b="1" dirty="0">
              <a:ln>
                <a:solidFill>
                  <a:srgbClr val="080808"/>
                </a:solidFill>
              </a:ln>
              <a:solidFill>
                <a:srgbClr val="FFCC00"/>
              </a:solidFill>
              <a:latin typeface="Cooper Black" pitchFamily="18" charset="0"/>
            </a:endParaRPr>
          </a:p>
          <a:p>
            <a:pPr lvl="2" eaLnBrk="0" hangingPunct="0">
              <a:defRPr/>
            </a:pPr>
            <a:r>
              <a:rPr lang="en-US" sz="2800" b="1" dirty="0">
                <a:ln>
                  <a:solidFill>
                    <a:srgbClr val="080808"/>
                  </a:solidFill>
                </a:ln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7. They spoke with other tongues. </a:t>
            </a:r>
            <a:r>
              <a:rPr lang="en-US" sz="1200" b="1" dirty="0">
                <a:ln>
                  <a:solidFill>
                    <a:srgbClr val="080808"/>
                  </a:solidFill>
                </a:ln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Acts 2:4</a:t>
            </a:r>
            <a:endParaRPr lang="en-US" sz="1200" b="1" dirty="0">
              <a:ln>
                <a:solidFill>
                  <a:srgbClr val="080808"/>
                </a:solidFill>
              </a:ln>
              <a:solidFill>
                <a:srgbClr val="BD5507"/>
              </a:solidFill>
              <a:latin typeface="Cooper Black" pitchFamily="18" charset="0"/>
            </a:endParaRPr>
          </a:p>
          <a:p>
            <a:pPr lvl="1" eaLnBrk="0" hangingPunct="0">
              <a:defRPr/>
            </a:pPr>
            <a:r>
              <a:rPr lang="en-US" sz="2800" b="1" dirty="0">
                <a:ln>
                  <a:solidFill>
                    <a:srgbClr val="080808"/>
                  </a:solidFill>
                </a:ln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8. They continued steadfastly in the apostles’ </a:t>
            </a:r>
            <a:r>
              <a:rPr lang="en-US" sz="1200" b="1" dirty="0">
                <a:ln>
                  <a:solidFill>
                    <a:srgbClr val="080808"/>
                  </a:solidFill>
                </a:ln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Acts 2:42</a:t>
            </a:r>
            <a:r>
              <a:rPr lang="en-US" sz="2800" b="1" dirty="0">
                <a:ln>
                  <a:solidFill>
                    <a:srgbClr val="080808"/>
                  </a:solidFill>
                </a:ln>
                <a:solidFill>
                  <a:srgbClr val="C20202"/>
                </a:solidFill>
                <a:latin typeface="Cooper Black" pitchFamily="18" charset="0"/>
              </a:rPr>
              <a:t> </a:t>
            </a:r>
            <a:r>
              <a:rPr lang="en-US" sz="2800" b="1" dirty="0">
                <a:ln>
                  <a:solidFill>
                    <a:srgbClr val="080808"/>
                  </a:solidFill>
                </a:ln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doctrine and fellowship.</a:t>
            </a:r>
            <a:endParaRPr lang="en-US" sz="2800" b="1" dirty="0">
              <a:ln>
                <a:solidFill>
                  <a:srgbClr val="080808"/>
                </a:solidFill>
              </a:ln>
              <a:solidFill>
                <a:srgbClr val="C20202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7">
            <a:extLst>
              <a:ext uri="{FF2B5EF4-FFF2-40B4-BE49-F238E27FC236}">
                <a16:creationId xmlns:a16="http://schemas.microsoft.com/office/drawing/2014/main" id="{D59E16EA-A3D9-4341-B5D5-2830397151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11: Summary of Salvation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9DC0F7D-A5FA-9C4A-AB5C-B5445D8F2104}"/>
              </a:ext>
            </a:extLst>
          </p:cNvPr>
          <p:cNvSpPr/>
          <p:nvPr/>
        </p:nvSpPr>
        <p:spPr>
          <a:xfrm>
            <a:off x="2133600" y="152400"/>
            <a:ext cx="5493341" cy="1200329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3600" dirty="0">
                <a:solidFill>
                  <a:srgbClr val="004E4C"/>
                </a:solidFill>
                <a:latin typeface="Cooper Black" pitchFamily="18" charset="0"/>
              </a:rPr>
              <a:t>C. THE SAMARITANS (Acts 8:4-25)</a:t>
            </a: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3A113FBB-DAE7-0E40-9D90-B1A08E66FA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1410355"/>
            <a:ext cx="60198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2800" b="1" dirty="0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1. Christ was preached to them. Acts 8:5</a:t>
            </a:r>
            <a:endParaRPr lang="en-US" sz="2800" b="1" dirty="0">
              <a:solidFill>
                <a:srgbClr val="339933"/>
              </a:solidFill>
              <a:latin typeface="Cooper Black" pitchFamily="18" charset="0"/>
            </a:endParaRPr>
          </a:p>
          <a:p>
            <a:pPr lvl="1" eaLnBrk="0" hangingPunct="0">
              <a:defRPr/>
            </a:pPr>
            <a:r>
              <a:rPr lang="en-US" sz="2800" b="1" dirty="0"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2. Philip preached the kingdom of God Acts 8:12</a:t>
            </a:r>
            <a:endParaRPr lang="en-US" sz="2800" b="1" dirty="0">
              <a:solidFill>
                <a:srgbClr val="BD5507"/>
              </a:solidFill>
              <a:latin typeface="Cooper Black" pitchFamily="18" charset="0"/>
            </a:endParaRPr>
          </a:p>
          <a:p>
            <a:pPr lvl="1" eaLnBrk="0" hangingPunct="0">
              <a:defRPr/>
            </a:pPr>
            <a:r>
              <a:rPr lang="en-US" sz="2800" b="1" dirty="0"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and the name of Jesus Christ.</a:t>
            </a:r>
            <a:endParaRPr lang="en-US" sz="2800" b="1" dirty="0">
              <a:solidFill>
                <a:srgbClr val="BD5507"/>
              </a:solidFill>
              <a:latin typeface="Cooper Black" pitchFamily="18" charset="0"/>
            </a:endParaRPr>
          </a:p>
          <a:p>
            <a:pPr lvl="2" eaLnBrk="0" hangingPunct="0">
              <a:defRPr/>
            </a:pPr>
            <a:r>
              <a:rPr lang="en-US" sz="2800" b="1" dirty="0">
                <a:solidFill>
                  <a:srgbClr val="004E4C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3. They believed the gospel. Acts 8:12</a:t>
            </a:r>
            <a:endParaRPr lang="en-US" sz="2800" b="1" dirty="0">
              <a:solidFill>
                <a:srgbClr val="004E4C"/>
              </a:solidFill>
              <a:latin typeface="Cooper Black" pitchFamily="18" charset="0"/>
            </a:endParaRPr>
          </a:p>
          <a:p>
            <a:pPr lvl="1" eaLnBrk="0" hangingPunct="0">
              <a:defRPr/>
            </a:pPr>
            <a:r>
              <a:rPr lang="en-US" sz="2800" b="1" dirty="0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4. They were baptized in the name of the Lord Jesus. </a:t>
            </a:r>
          </a:p>
          <a:p>
            <a:pPr lvl="1" eaLnBrk="0" hangingPunct="0">
              <a:defRPr/>
            </a:pPr>
            <a:r>
              <a:rPr lang="en-US" sz="2800" b="1" dirty="0">
                <a:solidFill>
                  <a:srgbClr val="339933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Acts 8:16</a:t>
            </a:r>
            <a:endParaRPr lang="en-US" sz="2800" b="1" dirty="0">
              <a:solidFill>
                <a:srgbClr val="339933"/>
              </a:solidFill>
              <a:latin typeface="Cooper Black" pitchFamily="18" charset="0"/>
            </a:endParaRPr>
          </a:p>
          <a:p>
            <a:pPr eaLnBrk="0" hangingPunct="0">
              <a:defRPr/>
            </a:pPr>
            <a:r>
              <a:rPr lang="en-US" sz="2800" b="1" dirty="0"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5. They received the Holy Ghost. Acts 8:17</a:t>
            </a:r>
            <a:endParaRPr lang="en-US" sz="2800" b="1" dirty="0">
              <a:solidFill>
                <a:srgbClr val="BD5507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7">
            <a:extLst>
              <a:ext uri="{FF2B5EF4-FFF2-40B4-BE49-F238E27FC236}">
                <a16:creationId xmlns:a16="http://schemas.microsoft.com/office/drawing/2014/main" id="{EFD80A98-9958-6E42-B827-542151814E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11: Summary of Salvation</a:t>
            </a: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96721EE9-355A-CD43-BDF6-20A602ABC9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444043"/>
            <a:ext cx="66294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ln>
                  <a:solidFill>
                    <a:srgbClr val="3D3D3D"/>
                  </a:solidFill>
                </a:ln>
                <a:solidFill>
                  <a:srgbClr val="FFFF66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It is evident that they spoke in tongues, for Simon would never have offered money for a gift unless it was a supernatural or miraculous one.</a:t>
            </a:r>
            <a:r>
              <a:rPr lang="en-US" sz="3600" b="1" dirty="0">
                <a:ln>
                  <a:solidFill>
                    <a:srgbClr val="3D3D3D"/>
                  </a:solidFill>
                </a:ln>
                <a:solidFill>
                  <a:srgbClr val="FFFF66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7172" name="Rectangle 4">
            <a:extLst>
              <a:ext uri="{FF2B5EF4-FFF2-40B4-BE49-F238E27FC236}">
                <a16:creationId xmlns:a16="http://schemas.microsoft.com/office/drawing/2014/main" id="{4CC1FC52-BE24-B24D-8176-6B8AB3667D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4876800"/>
            <a:ext cx="60198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>
                <a:ln>
                  <a:solidFill>
                    <a:srgbClr val="FFFF66"/>
                  </a:solidFill>
                </a:ln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He had either heard</a:t>
            </a:r>
          </a:p>
          <a:p>
            <a:pPr algn="ctr" eaLnBrk="0" hangingPunct="0">
              <a:defRPr/>
            </a:pPr>
            <a:r>
              <a:rPr lang="en-US" sz="3600" b="1">
                <a:ln>
                  <a:solidFill>
                    <a:srgbClr val="FFFF66"/>
                  </a:solidFill>
                </a:ln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 charset="0"/>
              </a:rPr>
              <a:t>or seen something which was supernatural.</a:t>
            </a:r>
            <a:r>
              <a:rPr lang="en-US" sz="3600" b="1">
                <a:ln>
                  <a:solidFill>
                    <a:srgbClr val="FFFF66"/>
                  </a:solidFill>
                </a:ln>
                <a:solidFill>
                  <a:srgbClr val="3D3D3D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7">
            <a:extLst>
              <a:ext uri="{FF2B5EF4-FFF2-40B4-BE49-F238E27FC236}">
                <a16:creationId xmlns:a16="http://schemas.microsoft.com/office/drawing/2014/main" id="{8CD294F3-C3C5-904E-849D-66C2505AE1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11: Summary of Salvation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6692B62-A9AF-5F4A-A4AD-B7811BC9E2C2}"/>
              </a:ext>
            </a:extLst>
          </p:cNvPr>
          <p:cNvSpPr/>
          <p:nvPr/>
        </p:nvSpPr>
        <p:spPr>
          <a:xfrm>
            <a:off x="152400" y="381000"/>
            <a:ext cx="7772400" cy="1323439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4000" b="1" dirty="0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</a:rPr>
              <a:t>D. THE ETHIOPIAN </a:t>
            </a:r>
          </a:p>
          <a:p>
            <a:pPr>
              <a:defRPr/>
            </a:pPr>
            <a:r>
              <a:rPr lang="en-US" sz="4000" b="1" dirty="0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</a:rPr>
              <a:t>(Acts 8:26-39)</a:t>
            </a:r>
            <a:endParaRPr lang="en-US" sz="4000" dirty="0">
              <a:ln>
                <a:solidFill>
                  <a:srgbClr val="080808"/>
                </a:solidFill>
              </a:ln>
              <a:solidFill>
                <a:srgbClr val="FFCC00"/>
              </a:solidFill>
              <a:latin typeface="Cooper Black" pitchFamily="18" charset="0"/>
            </a:endParaRPr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932ADCA5-47E1-DE4A-8EEA-F4B6461B12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1828800"/>
            <a:ext cx="83058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600" b="1" dirty="0">
                <a:ln>
                  <a:solidFill>
                    <a:srgbClr val="080808"/>
                  </a:solidFill>
                </a:ln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1. He was reading the Word. Acts 8:28</a:t>
            </a:r>
            <a:endParaRPr lang="en-US" sz="3600" b="1" dirty="0">
              <a:ln>
                <a:solidFill>
                  <a:srgbClr val="080808"/>
                </a:solidFill>
              </a:ln>
              <a:solidFill>
                <a:srgbClr val="007A00"/>
              </a:solidFill>
              <a:latin typeface="Cooper Black" pitchFamily="18" charset="0"/>
            </a:endParaRPr>
          </a:p>
          <a:p>
            <a:pPr lvl="1" eaLnBrk="0" hangingPunct="0">
              <a:defRPr/>
            </a:pPr>
            <a:r>
              <a:rPr lang="en-US" sz="3600" b="1" dirty="0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2. Philip preached Jesus unto him. Acts 8:35</a:t>
            </a:r>
            <a:endParaRPr lang="en-US" sz="3600" b="1" dirty="0">
              <a:ln>
                <a:solidFill>
                  <a:srgbClr val="080808"/>
                </a:solidFill>
              </a:ln>
              <a:solidFill>
                <a:srgbClr val="FFCC00"/>
              </a:solidFill>
              <a:latin typeface="Cooper Black" pitchFamily="18" charset="0"/>
            </a:endParaRPr>
          </a:p>
          <a:p>
            <a:pPr lvl="2" eaLnBrk="0" hangingPunct="0">
              <a:defRPr/>
            </a:pPr>
            <a:r>
              <a:rPr lang="en-US" sz="3600" b="1" dirty="0">
                <a:ln>
                  <a:solidFill>
                    <a:srgbClr val="080808"/>
                  </a:solidFill>
                </a:ln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3. He believed. Acts 8:37</a:t>
            </a:r>
            <a:endParaRPr lang="en-US" sz="3600" b="1" dirty="0">
              <a:ln>
                <a:solidFill>
                  <a:srgbClr val="080808"/>
                </a:solidFill>
              </a:ln>
              <a:solidFill>
                <a:srgbClr val="007A00"/>
              </a:solidFill>
              <a:latin typeface="Cooper Black" pitchFamily="18" charset="0"/>
            </a:endParaRPr>
          </a:p>
          <a:p>
            <a:pPr lvl="3" eaLnBrk="0" hangingPunct="0">
              <a:defRPr/>
            </a:pPr>
            <a:r>
              <a:rPr lang="en-US" sz="3600" b="1" dirty="0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4. He was baptized. Acts 8:38</a:t>
            </a:r>
            <a:endParaRPr lang="en-US" sz="3600" b="1" dirty="0">
              <a:ln>
                <a:solidFill>
                  <a:srgbClr val="080808"/>
                </a:solidFill>
              </a:ln>
              <a:solidFill>
                <a:srgbClr val="FFCC00"/>
              </a:solidFill>
              <a:latin typeface="Cooper Black" pitchFamily="18" charset="0"/>
            </a:endParaRPr>
          </a:p>
          <a:p>
            <a:pPr lvl="4" eaLnBrk="0" hangingPunct="0">
              <a:defRPr/>
            </a:pPr>
            <a:r>
              <a:rPr lang="en-US" sz="3600" b="1" dirty="0">
                <a:ln>
                  <a:solidFill>
                    <a:srgbClr val="080808"/>
                  </a:solidFill>
                </a:ln>
                <a:solidFill>
                  <a:srgbClr val="007A00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5. He went on his way rejoicing. Acts 8:39</a:t>
            </a:r>
            <a:endParaRPr lang="en-US" sz="3600" b="1" dirty="0">
              <a:ln>
                <a:solidFill>
                  <a:srgbClr val="080808"/>
                </a:solidFill>
              </a:ln>
              <a:solidFill>
                <a:srgbClr val="007A00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7">
            <a:extLst>
              <a:ext uri="{FF2B5EF4-FFF2-40B4-BE49-F238E27FC236}">
                <a16:creationId xmlns:a16="http://schemas.microsoft.com/office/drawing/2014/main" id="{3694563E-429A-0D45-8661-D2ED8970CA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11: Summary of Salvation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1DB77F-A654-BA4C-9BA8-10B2353D24A4}"/>
              </a:ext>
            </a:extLst>
          </p:cNvPr>
          <p:cNvSpPr/>
          <p:nvPr/>
        </p:nvSpPr>
        <p:spPr>
          <a:xfrm>
            <a:off x="2209800" y="152400"/>
            <a:ext cx="6248400" cy="1200329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3600" b="1" dirty="0">
                <a:solidFill>
                  <a:srgbClr val="C20202"/>
                </a:solidFill>
                <a:latin typeface="Cooper Black" pitchFamily="18" charset="0"/>
              </a:rPr>
              <a:t>E. SAUL OF TARSUS (Acts 9:1-19; Acts 22:3-21)</a:t>
            </a:r>
            <a:endParaRPr lang="en-US" sz="3600" dirty="0">
              <a:solidFill>
                <a:srgbClr val="C20202"/>
              </a:solidFill>
              <a:latin typeface="Cooper Black" pitchFamily="18" charset="0"/>
            </a:endParaRP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823E1D20-3166-E945-839E-D2D1463E9F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0" y="1348800"/>
            <a:ext cx="617220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200" b="1" dirty="0">
                <a:solidFill>
                  <a:srgbClr val="004E4C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1. He began to pray. Acts 9:11</a:t>
            </a:r>
            <a:endParaRPr lang="en-US" sz="3200" b="1" dirty="0">
              <a:solidFill>
                <a:srgbClr val="004E4C"/>
              </a:solidFill>
              <a:latin typeface="Cooper Black" pitchFamily="18" charset="0"/>
            </a:endParaRPr>
          </a:p>
          <a:p>
            <a:pPr lvl="1" eaLnBrk="0" hangingPunct="0">
              <a:defRPr/>
            </a:pPr>
            <a:r>
              <a:rPr lang="en-US" sz="3200" b="1" dirty="0"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2. His eyes were opened. Acts 9:18; 22:13</a:t>
            </a:r>
            <a:endParaRPr lang="en-US" sz="3200" b="1" dirty="0">
              <a:solidFill>
                <a:srgbClr val="C20202"/>
              </a:solidFill>
              <a:latin typeface="Cooper Black" pitchFamily="18" charset="0"/>
            </a:endParaRPr>
          </a:p>
          <a:p>
            <a:pPr lvl="2" eaLnBrk="0" hangingPunct="0">
              <a:defRPr/>
            </a:pPr>
            <a:r>
              <a:rPr lang="en-US" sz="3200" b="1" dirty="0">
                <a:solidFill>
                  <a:srgbClr val="004E4C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3. He was baptized, calling on the name of the Lord. Acts 9:18; 22:16</a:t>
            </a:r>
            <a:endParaRPr lang="en-US" sz="3200" b="1" dirty="0">
              <a:solidFill>
                <a:srgbClr val="004E4C"/>
              </a:solidFill>
              <a:latin typeface="Cooper Black" pitchFamily="18" charset="0"/>
            </a:endParaRPr>
          </a:p>
          <a:p>
            <a:pPr lvl="1" eaLnBrk="0" hangingPunct="0">
              <a:defRPr/>
            </a:pPr>
            <a:r>
              <a:rPr lang="en-US" sz="3200" b="1" dirty="0"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4. He was filled with the Holy Ghost. Acts 9:17</a:t>
            </a:r>
          </a:p>
          <a:p>
            <a:pPr eaLnBrk="0" hangingPunct="0">
              <a:defRPr/>
            </a:pPr>
            <a:r>
              <a:rPr lang="en-US" sz="3200" b="1" dirty="0">
                <a:solidFill>
                  <a:srgbClr val="004E4C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5. He spoke in tongues. I Corinthians 14:18</a:t>
            </a:r>
            <a:r>
              <a:rPr lang="en-US" sz="3200" b="1" dirty="0">
                <a:solidFill>
                  <a:srgbClr val="004E4C"/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7">
            <a:extLst>
              <a:ext uri="{FF2B5EF4-FFF2-40B4-BE49-F238E27FC236}">
                <a16:creationId xmlns:a16="http://schemas.microsoft.com/office/drawing/2014/main" id="{8020EB01-C607-1F47-8A24-62D2424086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11: Summary of Salvation</a:t>
            </a: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65EBAA18-CC36-D240-8D85-5C4D2ACECE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533400"/>
            <a:ext cx="6934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4000" b="1">
                <a:solidFill>
                  <a:srgbClr val="F8FCC8"/>
                </a:solidFill>
                <a:latin typeface="Cooper Black" pitchFamily="18" charset="0"/>
                <a:ea typeface="Calibri" pitchFamily="34" charset="0"/>
                <a:cs typeface="Swiss721BT-Bold"/>
              </a:rPr>
              <a:t>G. LYDIA (Acts 16:14-15)</a:t>
            </a:r>
            <a:endParaRPr lang="en-US" sz="4000">
              <a:solidFill>
                <a:srgbClr val="F8FCC8"/>
              </a:solidFill>
              <a:latin typeface="Cooper Black" pitchFamily="18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38EFCB04-D29D-B04E-A8E3-DAFFF14B47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1295400"/>
            <a:ext cx="60198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4000" b="1" dirty="0">
                <a:solidFill>
                  <a:schemeClr val="bg2">
                    <a:lumMod val="40000"/>
                    <a:lumOff val="60000"/>
                  </a:schemeClr>
                </a:solidFill>
                <a:latin typeface="Cooper Black" pitchFamily="18" charset="0"/>
                <a:ea typeface="Calibri" pitchFamily="34" charset="0"/>
                <a:cs typeface="Swiss721BT-Roman"/>
              </a:rPr>
              <a:t>1. She heard Paul preach the gospel. Acts 16:14</a:t>
            </a:r>
            <a:endParaRPr lang="en-US" sz="4000" b="1" dirty="0">
              <a:solidFill>
                <a:schemeClr val="bg2">
                  <a:lumMod val="40000"/>
                  <a:lumOff val="60000"/>
                </a:schemeClr>
              </a:solidFill>
              <a:latin typeface="Cooper Black" pitchFamily="18" charset="0"/>
            </a:endParaRPr>
          </a:p>
          <a:p>
            <a:pPr lvl="1" eaLnBrk="0" hangingPunct="0">
              <a:defRPr/>
            </a:pPr>
            <a:r>
              <a:rPr lang="en-US" sz="4000" b="1" dirty="0">
                <a:solidFill>
                  <a:schemeClr val="bg2">
                    <a:lumMod val="75000"/>
                  </a:schemeClr>
                </a:solidFill>
                <a:latin typeface="Cooper Black" pitchFamily="18" charset="0"/>
                <a:ea typeface="Calibri" pitchFamily="34" charset="0"/>
                <a:cs typeface="Swiss721BT-Roman"/>
              </a:rPr>
              <a:t>2. The Lord opened her heart. Acts 16:14</a:t>
            </a:r>
            <a:endParaRPr lang="en-US" sz="4000" b="1" dirty="0">
              <a:solidFill>
                <a:schemeClr val="bg2">
                  <a:lumMod val="75000"/>
                </a:schemeClr>
              </a:solidFill>
              <a:latin typeface="Cooper Black" pitchFamily="18" charset="0"/>
            </a:endParaRPr>
          </a:p>
          <a:p>
            <a:pPr lvl="2" eaLnBrk="0" hangingPunct="0">
              <a:defRPr/>
            </a:pPr>
            <a:r>
              <a:rPr lang="en-US" sz="4000" b="1" dirty="0"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3. She was baptized. </a:t>
            </a:r>
          </a:p>
          <a:p>
            <a:pPr lvl="2" eaLnBrk="0" hangingPunct="0">
              <a:defRPr/>
            </a:pPr>
            <a:r>
              <a:rPr lang="en-US" sz="4000" b="1" dirty="0">
                <a:solidFill>
                  <a:srgbClr val="3D3D3D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Acts 16:15</a:t>
            </a:r>
            <a:endParaRPr lang="en-US" sz="4000" b="1" dirty="0">
              <a:solidFill>
                <a:srgbClr val="3D3D3D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7">
            <a:extLst>
              <a:ext uri="{FF2B5EF4-FFF2-40B4-BE49-F238E27FC236}">
                <a16:creationId xmlns:a16="http://schemas.microsoft.com/office/drawing/2014/main" id="{6B7A6A1A-DA0B-C848-A0C3-31C9AEC8D6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400">
                <a:solidFill>
                  <a:srgbClr val="007A00"/>
                </a:solidFill>
                <a:latin typeface="Cooper Black" panose="0208090404030B020404" pitchFamily="18" charset="77"/>
              </a:rPr>
              <a:t>Lesson 11: Summary of Salvation</a:t>
            </a: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1F8D0432-B55C-BD48-956E-CE6EA1FC87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86106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4000" b="1" dirty="0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Bold"/>
              </a:rPr>
              <a:t>F. CORNELIUS AND HIS HOUSEHOLD (Acts, Chapter 10)</a:t>
            </a:r>
            <a:endParaRPr lang="en-US" sz="4000" dirty="0">
              <a:ln>
                <a:solidFill>
                  <a:srgbClr val="080808"/>
                </a:solidFill>
              </a:ln>
              <a:solidFill>
                <a:srgbClr val="FFCC00"/>
              </a:solidFill>
              <a:latin typeface="Cooper Black" pitchFamily="18" charset="0"/>
            </a:endParaRPr>
          </a:p>
        </p:txBody>
      </p:sp>
      <p:sp>
        <p:nvSpPr>
          <p:cNvPr id="11268" name="Rectangle 4">
            <a:extLst>
              <a:ext uri="{FF2B5EF4-FFF2-40B4-BE49-F238E27FC236}">
                <a16:creationId xmlns:a16="http://schemas.microsoft.com/office/drawing/2014/main" id="{08D600C2-405E-8045-A6E9-FD8105C2AE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571937"/>
            <a:ext cx="8534400" cy="4939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500" b="1" dirty="0">
                <a:ln>
                  <a:solidFill>
                    <a:srgbClr val="080808"/>
                  </a:solidFill>
                </a:ln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1. He prayed to God always. Acts 10:2</a:t>
            </a:r>
            <a:endParaRPr lang="en-US" sz="3500" b="1" dirty="0">
              <a:ln>
                <a:solidFill>
                  <a:srgbClr val="080808"/>
                </a:solidFill>
              </a:ln>
              <a:solidFill>
                <a:srgbClr val="BD5507"/>
              </a:solidFill>
              <a:latin typeface="Cooper Black" pitchFamily="18" charset="0"/>
            </a:endParaRPr>
          </a:p>
          <a:p>
            <a:pPr lvl="1" eaLnBrk="0" hangingPunct="0">
              <a:defRPr/>
            </a:pPr>
            <a:r>
              <a:rPr lang="en-US" sz="3500" b="1" dirty="0">
                <a:ln>
                  <a:solidFill>
                    <a:srgbClr val="080808"/>
                  </a:solidFill>
                </a:ln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2. He heard the Word of God. Acts 10:34-43</a:t>
            </a:r>
            <a:endParaRPr lang="en-US" sz="3500" b="1" dirty="0">
              <a:ln>
                <a:solidFill>
                  <a:srgbClr val="080808"/>
                </a:solidFill>
              </a:ln>
              <a:solidFill>
                <a:srgbClr val="C20202"/>
              </a:solidFill>
              <a:latin typeface="Cooper Black" pitchFamily="18" charset="0"/>
            </a:endParaRPr>
          </a:p>
          <a:p>
            <a:pPr lvl="2" eaLnBrk="0" hangingPunct="0">
              <a:defRPr/>
            </a:pPr>
            <a:r>
              <a:rPr lang="en-US" sz="3500" b="1" dirty="0">
                <a:ln>
                  <a:solidFill>
                    <a:srgbClr val="080808"/>
                  </a:solidFill>
                </a:ln>
                <a:solidFill>
                  <a:srgbClr val="FFCC00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3. He received the gift of the Holy Ghost. Acts 10:44-45</a:t>
            </a:r>
            <a:endParaRPr lang="en-US" sz="3500" b="1" dirty="0">
              <a:ln>
                <a:solidFill>
                  <a:srgbClr val="080808"/>
                </a:solidFill>
              </a:ln>
              <a:solidFill>
                <a:srgbClr val="FFCC00"/>
              </a:solidFill>
              <a:latin typeface="Cooper Black" pitchFamily="18" charset="0"/>
            </a:endParaRPr>
          </a:p>
          <a:p>
            <a:pPr lvl="3" eaLnBrk="0" hangingPunct="0">
              <a:defRPr/>
            </a:pPr>
            <a:r>
              <a:rPr lang="en-US" sz="3500" b="1" dirty="0">
                <a:ln>
                  <a:solidFill>
                    <a:srgbClr val="080808"/>
                  </a:solidFill>
                </a:ln>
                <a:solidFill>
                  <a:srgbClr val="BD5507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4. They spoke with tongues and magnified God. Acts 10:46</a:t>
            </a:r>
            <a:endParaRPr lang="en-US" sz="3500" b="1" dirty="0">
              <a:ln>
                <a:solidFill>
                  <a:srgbClr val="080808"/>
                </a:solidFill>
              </a:ln>
              <a:solidFill>
                <a:srgbClr val="BD5507"/>
              </a:solidFill>
              <a:latin typeface="Cooper Black" pitchFamily="18" charset="0"/>
            </a:endParaRPr>
          </a:p>
          <a:p>
            <a:pPr lvl="4" eaLnBrk="0" hangingPunct="0">
              <a:defRPr/>
            </a:pPr>
            <a:r>
              <a:rPr lang="en-US" sz="3500" b="1" dirty="0">
                <a:ln>
                  <a:solidFill>
                    <a:srgbClr val="080808"/>
                  </a:solidFill>
                </a:ln>
                <a:solidFill>
                  <a:srgbClr val="C20202"/>
                </a:solidFill>
                <a:latin typeface="Cooper Black" pitchFamily="18" charset="0"/>
                <a:ea typeface="Calibri" pitchFamily="34" charset="0"/>
                <a:cs typeface="Swiss721BT-Roman"/>
              </a:rPr>
              <a:t>5. They were baptized in the name of the Lord. Acts 10:48</a:t>
            </a:r>
            <a:endParaRPr lang="en-US" sz="3500" b="1" dirty="0">
              <a:ln>
                <a:solidFill>
                  <a:srgbClr val="080808"/>
                </a:solidFill>
              </a:ln>
              <a:solidFill>
                <a:srgbClr val="C20202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tellar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stellar</Template>
  <TotalTime>424</TotalTime>
  <Words>878</Words>
  <Application>Microsoft Macintosh PowerPoint</Application>
  <PresentationFormat>On-screen Show (4:3)</PresentationFormat>
  <Paragraphs>94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Arial Black</vt:lpstr>
      <vt:lpstr>Calibri</vt:lpstr>
      <vt:lpstr>Cooper Black</vt:lpstr>
      <vt:lpstr>stellar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STELLAR</dc:title>
  <dc:creator>Candra Poitras</dc:creator>
  <cp:lastModifiedBy>Angie Clark</cp:lastModifiedBy>
  <cp:revision>7</cp:revision>
  <dcterms:created xsi:type="dcterms:W3CDTF">2013-02-16T00:02:51Z</dcterms:created>
  <dcterms:modified xsi:type="dcterms:W3CDTF">2018-02-09T18:42:23Z</dcterms:modified>
</cp:coreProperties>
</file>