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B3A39F-B1B9-E14D-A5EE-867C31AD75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5A942D-37FA-BA43-847A-1F91B1D8DC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5175ED-42C5-0642-BC8E-61FA1C4F81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9F425-A0E1-9144-9071-D10397869E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1903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FD60091-CE55-3542-8C22-D296D81CAE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C4FE72C-288B-E54D-827A-B6E578D29B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C92450-F92D-4E42-9C19-DCDA9B8EA2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8E6D7-30DB-C44D-B51E-B268D8B7F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5519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7969CE5-3551-194C-BCE4-23CDBBDD91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B4E0989-1FBE-DB40-A7D4-DC17538886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CCCB91C-92D6-1148-90E0-3A1E77EA11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19DFC-C43B-C84F-BE08-C96C755092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072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779EBFF-D9C6-A94B-8DB1-E90D56D24B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07CB856-0677-C94A-B07A-F55476A5D4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B5565C8-AA3F-F34C-9DBE-1EB5855F04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C4B2B8-0F27-224F-AD1B-E9C52322CA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33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80D81A-6DC2-094B-836E-39F2D56A4D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2A6AFE-E53C-214D-93DB-0B2684A6BF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87017E5-0AA0-0E44-9F5B-AE7D8A1BE9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A699EF-E7CF-1B47-A15C-D6995B07EE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380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8D26A5-907E-8749-AEDB-E3DE05F687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D57376-01F1-8F41-A8C4-69926AED08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883126-B1F1-1C40-8E52-A1F7CDDE86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599C19-CFD9-1847-AEC1-5D900B8E12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539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A762E25-0C72-1244-B5E2-03DD665987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0BC5FF6-AE73-8240-93B9-9349F43259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1DA09AA-6774-9841-910E-5404FA4DE7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79147-B39D-5B4B-A1DA-9FC4398346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568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6931A28-8E02-4E40-88B7-09E675AB2D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6F7F4F4-CB9E-5A42-9771-DACAB71BAC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0D72253-F684-5F4E-A67A-86084D816F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A46AA-DFBD-834F-87AF-459D389AFC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38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253C2B1-56ED-BC49-AA99-B3E1E0288A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B00D050-A0C0-5748-A7DA-2479117FB1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834501D-E9D4-D540-BC70-E8C4BDAE9D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0125DD-26E9-1248-A808-8BFBE38091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141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EDB8B1-B97F-1144-8B6C-2798F9C87C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1406C0-7640-CB41-B4B8-CE277D8B6A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578339-677C-564D-A943-80B4B586D5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6EA7A-D772-5F40-80FF-BB541EF780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6587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C0F3C7-2642-7547-A588-85EB8CA1F0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08ACB3-021E-304D-ACCE-AA2F798D6D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EB36F5-48EB-0641-94D4-6C9378A631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79D42F-4098-7A4C-87F4-C40B522F9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2112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43A4390-1646-2344-A645-DB45FD354F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918173D-1549-804E-9072-4EE7E8A2E6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D350641-6615-9A4D-BCAE-E68FE62D249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7AB6361-7319-8E4E-983D-19E2BD69C28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F7BBD2B-A0E6-C54F-8D95-EAC4E9EC025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2E39DC-3F38-CB45-87DC-9C925C07E89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D546590-18A9-9748-B59C-CBC22BF0077C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94C427-275B-A844-9E79-6F7B597CC31E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FE05A9-5C38-5F4A-BBD9-AFB09B51CCA2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552B93-7342-FF44-A22A-85DFB592346F}"/>
              </a:ext>
            </a:extLst>
          </p:cNvPr>
          <p:cNvSpPr txBox="1"/>
          <p:nvPr/>
        </p:nvSpPr>
        <p:spPr>
          <a:xfrm>
            <a:off x="152400" y="5334000"/>
            <a:ext cx="43434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6: Paul at Athens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A506B89D-C893-AF48-897A-2B4B03537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6CF5BCF-C900-BB44-9D8E-F35B10235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52400"/>
            <a:ext cx="6934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declared Him to be the Creator and the world’s moral Governor, truths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which struck at the very heart of materialism, pantheism, atheism, etc.</a:t>
            </a: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21364D68-BDC2-1748-921B-D4C23BA5C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581400"/>
            <a:ext cx="6324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spoke to</a:t>
            </a: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them of sin as a personal offense against a personal God and Judge, who therefore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commanded all men everywhere to repent.</a:t>
            </a: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61716E64-B2C1-D74A-A473-FEF763E8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4FB7C45-C5DE-6640-8DB3-A0DEEA11C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27737"/>
            <a:ext cx="7010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003B3A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result of Paul’s sermon to these intellectuals was threefold:</a:t>
            </a:r>
            <a:endParaRPr lang="en-US" sz="3600" b="1" dirty="0">
              <a:solidFill>
                <a:srgbClr val="003B3A"/>
              </a:solidFill>
              <a:latin typeface="Cooper Black" pitchFamily="18" charset="0"/>
            </a:endParaRP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90B166D5-F706-0B46-AD61-AF44B46ED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1981200"/>
            <a:ext cx="5562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Many rejected it.</a:t>
            </a:r>
            <a:endParaRPr lang="en-US" sz="3600" b="1" dirty="0">
              <a:solidFill>
                <a:srgbClr val="339933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Some procrastinated.</a:t>
            </a:r>
            <a:endParaRPr lang="en-US" sz="3600" b="1" dirty="0">
              <a:solidFill>
                <a:srgbClr val="F8FCC8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600" b="1" dirty="0">
                <a:solidFill>
                  <a:srgbClr val="003B3A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A few believed.</a:t>
            </a:r>
            <a:endParaRPr lang="en-US" sz="3600" b="1" dirty="0">
              <a:solidFill>
                <a:srgbClr val="003B3A"/>
              </a:solidFill>
              <a:latin typeface="Cooper Black" pitchFamily="18" charset="0"/>
            </a:endParaRPr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944C0010-294F-ED40-AD29-01693580C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572000"/>
            <a:ext cx="6172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Wherever the gospel is preached today, it is followed with this same threefold result.</a:t>
            </a: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07B9FFC6-AF43-9746-8A8B-D489F8623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9C62C7C1-3260-0B4C-ABB5-7949701D2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7086600" cy="2708434"/>
          </a:xfrm>
          <a:prstGeom prst="rect">
            <a:avLst/>
          </a:prstGeom>
          <a:solidFill>
            <a:srgbClr val="080808"/>
          </a:solidFill>
          <a:ln w="76200">
            <a:solidFill>
              <a:srgbClr val="C2020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Throughout the world today God is still the “Unknown God.” Like the Athenians, men everywhere are very religious, but they are idolatrous. </a:t>
            </a:r>
            <a:endParaRPr lang="en-US" sz="3400" b="1" dirty="0"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E4A924F0-36E5-A54C-A821-31E1C46FF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4358045"/>
            <a:ext cx="6400800" cy="2185214"/>
          </a:xfrm>
          <a:prstGeom prst="rect">
            <a:avLst/>
          </a:prstGeom>
          <a:solidFill>
            <a:srgbClr val="C20202"/>
          </a:solidFill>
          <a:ln w="76200">
            <a:solidFill>
              <a:srgbClr val="080808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are given to much learning and knowledge, but they do not know the true and living God.</a:t>
            </a:r>
            <a:r>
              <a:rPr lang="en-US" sz="3400" b="1" dirty="0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306811FE-2780-F746-B3AF-92684D4C0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76AACC02-AAFD-6842-B9A1-1CAADF73C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04800"/>
            <a:ext cx="6781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In order to know Him, one must be born into His family and be a recipient of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His Spirit.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A35EA012-5DD7-F742-A32F-A2E88FFC1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3124200"/>
            <a:ext cx="6248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only way we may know Him is to have a personal relationship with Him, to be baptized in His name and filled with His Spirit.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A8FCF059-80B1-AF4E-98ED-F5C452107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F6481-7983-7344-9BE1-2D0BCC977F3A}"/>
              </a:ext>
            </a:extLst>
          </p:cNvPr>
          <p:cNvSpPr/>
          <p:nvPr/>
        </p:nvSpPr>
        <p:spPr>
          <a:xfrm>
            <a:off x="2057400" y="228600"/>
            <a:ext cx="60960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003B3A"/>
                </a:solidFill>
                <a:latin typeface="Cooper Black" pitchFamily="18" charset="0"/>
              </a:rPr>
              <a:t>Of One Blood All Nations (verse 26)</a:t>
            </a:r>
            <a:endParaRPr lang="en-US" sz="3600" dirty="0">
              <a:solidFill>
                <a:srgbClr val="003B3A"/>
              </a:solidFill>
              <a:latin typeface="Cooper Black" pitchFamily="18" charset="0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FBA7F25-AB16-3C4F-98C0-193C6C56B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828800"/>
            <a:ext cx="65532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God is the Creator of every race and nation. Every man and woman has descended from Adam and Eve.</a:t>
            </a:r>
            <a:r>
              <a:rPr lang="en-US" sz="3400" b="1" dirty="0"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E6C574D0-B001-2741-AD95-CC81526DD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501888"/>
            <a:ext cx="61722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>
                <a:solidFill>
                  <a:srgbClr val="003B3A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human race is one regardless of color, class,</a:t>
            </a:r>
            <a:endParaRPr lang="en-US" sz="3400" b="1">
              <a:solidFill>
                <a:srgbClr val="003B3A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400" b="1">
                <a:solidFill>
                  <a:srgbClr val="003B3A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and culture.</a:t>
            </a:r>
            <a:endParaRPr lang="en-US" sz="3400" b="1">
              <a:solidFill>
                <a:srgbClr val="003B3A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F3F7CD71-48C4-A644-81D6-2D755EAD2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6882076-D686-164F-ABCD-41BE82F59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7162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statement tells us that salvation is for all men of all races, nationalities, and culture. 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A1908E42-DC42-3646-99B0-7066BC8A6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133600"/>
            <a:ext cx="7772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statement of Paul refutes once and for all the false belief that salvation is only for the elect. 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3FC77C52-6258-D54B-8D4E-1D71009FE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114800"/>
            <a:ext cx="6705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is sufficient proof that Calvinism is not correct. Salvation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is for every man who will repent, for the “whosoever will.”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32536608-9A1F-084A-AF42-7A4E1A99E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pic>
        <p:nvPicPr>
          <p:cNvPr id="4099" name="Picture 3" descr="C:\Users\Candra Poitras\Pictures\Athens_Acropolis[1].jpg">
            <a:extLst>
              <a:ext uri="{FF2B5EF4-FFF2-40B4-BE49-F238E27FC236}">
                <a16:creationId xmlns:a16="http://schemas.microsoft.com/office/drawing/2014/main" id="{DEB87530-B9A5-B24C-8328-03D924EC4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2286000"/>
            <a:ext cx="342900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id="{53765021-EF0E-ED43-8970-0F6DC1549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64348"/>
            <a:ext cx="7086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3B3A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Athens is one of the famous cities of the ancient world. It was the acknowledged center of intellect, culture, and religion.</a:t>
            </a:r>
            <a:r>
              <a:rPr lang="en-US" sz="3200" b="1" dirty="0">
                <a:solidFill>
                  <a:srgbClr val="003B3A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CBDC4A1E-B686-4149-A259-05EE8C257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795897"/>
            <a:ext cx="6477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was “wholly given to idolatry” (verse 16). It was said that there were more gods than men in Athens.</a:t>
            </a: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11C9C0D1-B303-4140-84F1-5886ABECF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8B475535-02AE-AA46-8E9D-BD95B0950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228600"/>
            <a:ext cx="6705600" cy="3046988"/>
          </a:xfrm>
          <a:prstGeom prst="rect">
            <a:avLst/>
          </a:prstGeom>
          <a:solidFill>
            <a:srgbClr val="FFCC00"/>
          </a:solidFill>
          <a:ln w="76200">
            <a:solidFill>
              <a:srgbClr val="080808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is no different in the world today. Almost the whole human race is bowing</a:t>
            </a:r>
          </a:p>
          <a:p>
            <a:pPr algn="ctr" eaLnBrk="0" hangingPunct="0">
              <a:defRPr/>
            </a:pPr>
            <a:r>
              <a:rPr lang="en-US" sz="3200" b="1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down before idols which men have invented and human hands have made.</a:t>
            </a:r>
            <a:r>
              <a:rPr lang="en-US" sz="3200" b="1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EC919220-E4AB-BC40-86A5-B409563988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038600"/>
            <a:ext cx="6705600" cy="2554545"/>
          </a:xfrm>
          <a:prstGeom prst="rect">
            <a:avLst/>
          </a:prstGeom>
          <a:solidFill>
            <a:srgbClr val="080808"/>
          </a:solidFill>
          <a:ln w="76200">
            <a:solidFill>
              <a:srgbClr val="FFCC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Some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worship idols of wood and stone, pictures and images; others worship the gods of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gold and silver, culture and refinement, arts and sciences.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41D4B36F-2C8B-7145-BBE0-70D79DFE5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48CBC828-91A0-5641-B86F-B3D93EB66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381000"/>
            <a:ext cx="7086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Epicureans were materialists and atheists. They believed that the chief</a:t>
            </a:r>
          </a:p>
          <a:p>
            <a:pPr algn="ctr" eaLnBrk="0" hangingPunct="0">
              <a:defRPr/>
            </a:pPr>
            <a:r>
              <a:rPr lang="en-US" sz="32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aim of existence is pleasure—that pleasure is the only good and pain the only evil. </a:t>
            </a:r>
            <a:endParaRPr lang="en-US" sz="3200" b="1"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163B0165-6EE5-1247-B220-E669DBB26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038600"/>
            <a:ext cx="6324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3B3A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To</a:t>
            </a:r>
            <a:r>
              <a:rPr lang="en-US" sz="3200" b="1" dirty="0">
                <a:solidFill>
                  <a:srgbClr val="003B3A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003B3A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them there was no God and no future existence in eternity. Their motto was: “Let us eat and drink for tomorrow we die.”</a:t>
            </a:r>
            <a:r>
              <a:rPr lang="en-US" sz="3200" b="1" dirty="0">
                <a:solidFill>
                  <a:srgbClr val="003B3A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CACD43DC-7F8C-984E-924B-1129D2F829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17DB197-BFED-5B4A-B5D0-3ED0B9007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28600"/>
            <a:ext cx="7010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Stoics believed that God was everything and in everything, which is called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Pantheism. They were fatalists and considered apathy the highest moral attainment.</a:t>
            </a:r>
            <a:endParaRPr lang="en-US" sz="3200" b="1" dirty="0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4259C074-912A-0D46-9FBF-7BB6DA703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581400"/>
            <a:ext cx="6019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To them God was the “soul” of the universe, so that the distinction between the</a:t>
            </a: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human and the divine ceased to exist. Man became his own god.</a:t>
            </a:r>
            <a:r>
              <a:rPr lang="en-US" sz="32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A9197F52-E11A-F742-996D-5070FC090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421EC181-08E0-AE4A-B7E1-F26804484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04800"/>
            <a:ext cx="7086600" cy="2862322"/>
          </a:xfrm>
          <a:prstGeom prst="rect">
            <a:avLst/>
          </a:prstGeom>
          <a:solidFill>
            <a:srgbClr val="080808"/>
          </a:solidFill>
          <a:ln w="76200">
            <a:solidFill>
              <a:srgbClr val="FFCC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is the basic</a:t>
            </a:r>
            <a:endParaRPr lang="en-US" sz="3600" b="1" dirty="0">
              <a:solidFill>
                <a:srgbClr val="007A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teaching of all spiritualist cults with certain variations as in Christian Science, Unity, Spiritualism, etc.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304AF071-39BE-2F4B-8DD9-9766FB17F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3886200"/>
            <a:ext cx="7162800" cy="2708434"/>
          </a:xfrm>
          <a:prstGeom prst="rect">
            <a:avLst/>
          </a:prstGeom>
          <a:solidFill>
            <a:srgbClr val="080808"/>
          </a:solidFill>
          <a:ln w="76200">
            <a:solidFill>
              <a:srgbClr val="007A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These philosophers considered the simple Christian truth that Paul preached as being absurd. They said that Paul was a babbler, talking baby talk.</a:t>
            </a:r>
            <a:r>
              <a:rPr lang="en-US" sz="34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D6294C4B-8594-F749-A2BA-CE7507C44A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EA0C87-9D36-9147-98F2-3B7DEBF1A5D9}"/>
              </a:ext>
            </a:extLst>
          </p:cNvPr>
          <p:cNvSpPr/>
          <p:nvPr/>
        </p:nvSpPr>
        <p:spPr>
          <a:xfrm>
            <a:off x="1905000" y="381000"/>
            <a:ext cx="70866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339933"/>
                </a:solidFill>
                <a:latin typeface="Cooper Black" pitchFamily="18" charset="0"/>
              </a:rPr>
              <a:t>The philosophers took Paul to Mars’ Hill in order to hear him further.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F3F3EB7C-9394-534C-B78B-BF94423DA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743200"/>
            <a:ext cx="6553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3D3D3D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Mars’ Hill</a:t>
            </a:r>
          </a:p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3D3D3D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was an Athenian court which met in early times on the Hill of Ares, west of the Acropolis.</a:t>
            </a:r>
            <a:r>
              <a:rPr lang="en-US" sz="4000" b="1">
                <a:ln>
                  <a:solidFill>
                    <a:srgbClr val="3D3D3D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9CC658D6-DDB7-9444-A92D-D7057B590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40E768B-826D-DE49-8CA1-C13157B36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36376"/>
            <a:ext cx="6705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was very observant. He was quick to use something that was familiar to his hearers to introduce his message.</a:t>
            </a:r>
            <a:r>
              <a:rPr lang="en-US" sz="40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B64D49F-DFA1-584E-B0FD-E3F358036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403467"/>
            <a:ext cx="6248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In this he was following the example of our Lord.</a:t>
            </a:r>
            <a:r>
              <a:rPr lang="en-US" sz="44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11A450A8-D368-044B-81EB-F0C2FBF317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6: Paul at Athens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DD48DB3-F427-EB4E-ABA4-A1D51A3D8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6705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Paul had seen the religious devotions of the Athenians and had found an altar</a:t>
            </a: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with this inscription: To the Unknown God.</a:t>
            </a: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3CC55E19-B10B-FC4E-A260-BB836870B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4191000"/>
            <a:ext cx="6477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was this unknown God to whom they</a:t>
            </a:r>
            <a:endParaRPr lang="en-US" sz="36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had erected an altar that Paul was going to declare.</a:t>
            </a:r>
            <a:endParaRPr lang="en-US" sz="36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3440</TotalTime>
  <Words>791</Words>
  <Application>Microsoft Macintosh PowerPoint</Application>
  <PresentationFormat>On-screen Show (4:3)</PresentationFormat>
  <Paragraphs>63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7</cp:revision>
  <dcterms:created xsi:type="dcterms:W3CDTF">2013-02-16T00:02:51Z</dcterms:created>
  <dcterms:modified xsi:type="dcterms:W3CDTF">2018-02-09T18:40:19Z</dcterms:modified>
</cp:coreProperties>
</file>