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0" r:id="rId6"/>
    <p:sldId id="259" r:id="rId7"/>
    <p:sldId id="279" r:id="rId8"/>
    <p:sldId id="261" r:id="rId9"/>
    <p:sldId id="272" r:id="rId10"/>
    <p:sldId id="278" r:id="rId11"/>
    <p:sldId id="262" r:id="rId12"/>
    <p:sldId id="270" r:id="rId13"/>
    <p:sldId id="280" r:id="rId14"/>
    <p:sldId id="263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63" autoAdjust="0"/>
    <p:restoredTop sz="94682"/>
  </p:normalViewPr>
  <p:slideViewPr>
    <p:cSldViewPr>
      <p:cViewPr varScale="1">
        <p:scale>
          <a:sx n="127" d="100"/>
          <a:sy n="127" d="100"/>
        </p:scale>
        <p:origin x="127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A14243B-5DA0-9448-AFF3-000357A70E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5CC5664-D3C6-314D-9CFD-8B58F0AC30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ED5DADC-F706-F943-9D1E-8CECBA22C6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CB067-1323-5A49-BEB8-4DC6BC3F33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707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42CB213-0FC0-8F46-8E79-573F235A2B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9838D2A-3491-7545-9C70-19C6451D59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8F6A991-477D-9444-BAEF-8CF2F88F2E1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33968F-2242-E447-A623-4C27EE916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8515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AD2E690-412F-6F48-A171-EF940A4E37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7EDED1A-D274-F445-8C52-DEE01A5E1B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8693222-CE38-334B-98E3-646AB58A22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96469-4D7C-C344-91A2-7D33F2B1EB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80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B27FAE9-8067-9D48-A231-5347C7EAFF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5AF41F0-CEF8-2F45-9D3A-77EB2A86D4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B3D94DA-8B09-0C42-9019-CE44EFA709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305442-6B74-DA4F-A32D-0A7B3C71B0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16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4BAEF45-7CAD-584E-8B1B-B9455DE03D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5CCA063-A25B-5949-971A-254C75F240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224E188-2A33-404B-AEE9-A722B202FC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3B963-4C4F-A840-8B2B-5FD30F7176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526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865082-1E4A-E047-9AEF-8C05F92DAB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F92FA3-3681-DB47-A295-EEE499C7CD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D23E41-D736-4441-8FB7-AC8885581B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537724-6A90-9549-AD3F-1D5F9BCD7F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8676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60AC356-30D8-AF40-A6CE-8004561F467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1384DA1-9045-7947-B4BF-E59354261B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9FEAA7A-33A8-374D-9299-360EBFB5B3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39EF-C93A-544F-B810-B4A5FF004E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4141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AF40907-E273-354B-BFAB-ED25BB8411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5365D67-19D9-DF46-9E67-8A8CDDC135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1103E5E-6919-9F4E-B016-A70D99DA2E2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1913A-AE34-A145-AD2E-A2BCF3680E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1298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3D3E92E-865B-0344-A353-41F5982E41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FBB6C55-C9CC-134A-85D2-231F36D77D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1B7E7CE-FCE9-8948-BA79-DBF6D22FD0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C598C1-26F4-8C45-88D4-51400461DE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7204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BB966F-F225-CA4E-90A4-5156259B2E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66EC83-DE5A-8D4E-9D83-8FA4D7F452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B9DAAB-D4C9-8345-A124-A5F1DC9A69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482A74-DCE8-C84F-BC65-0CD2A5AED0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458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E5CDD1-59F5-B04D-9CD9-95AD0669D5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D298BD-4814-204E-86DC-08AB6047B5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B6802FD-4AE1-184F-871B-4A0EC3A451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ABC8D6-2A1B-054B-A61D-9885B7B6AB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265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7045F1C-36EB-5543-8DB2-BC9A528972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5650CE1-1EC4-D444-B3E6-95BD482C18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0842094-D9C7-5F44-BAB0-28D938004FE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79E1B47-1A6F-5046-AD1D-29D86D2D856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8EF13339-5C87-0C4D-8C96-3B42BFA165F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774689E-4A09-E744-8A0B-552AC33344E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BD1767D-B4A3-FE40-B25C-BEB9DAAA198D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E9B6FD-8812-874F-A2C7-C14CA38FE443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CFC216-9899-F54A-99C4-C2EFFD56A1F4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284368-A672-B54E-8393-AB805CD56EE9}"/>
              </a:ext>
            </a:extLst>
          </p:cNvPr>
          <p:cNvSpPr txBox="1"/>
          <p:nvPr/>
        </p:nvSpPr>
        <p:spPr>
          <a:xfrm>
            <a:off x="152400" y="5334000"/>
            <a:ext cx="60198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7a: The Church at Ephesus</a:t>
            </a:r>
          </a:p>
        </p:txBody>
      </p:sp>
    </p:spTree>
  </p:cSld>
  <p:clrMapOvr>
    <a:masterClrMapping/>
  </p:clrMapOvr>
  <p:transition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>
            <a:extLst>
              <a:ext uri="{FF2B5EF4-FFF2-40B4-BE49-F238E27FC236}">
                <a16:creationId xmlns:a16="http://schemas.microsoft.com/office/drawing/2014/main" id="{BD17C090-7BB4-8F43-AD6D-3BE903C590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9EBBBF1-0E79-D34C-AFB6-44A5B8E875A6}"/>
              </a:ext>
            </a:extLst>
          </p:cNvPr>
          <p:cNvSpPr/>
          <p:nvPr/>
        </p:nvSpPr>
        <p:spPr>
          <a:xfrm>
            <a:off x="2209800" y="609600"/>
            <a:ext cx="6705600" cy="286232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</a:rPr>
              <a:t>When </a:t>
            </a:r>
            <a:r>
              <a:rPr lang="en-US" sz="3600" b="1" dirty="0" err="1">
                <a:solidFill>
                  <a:srgbClr val="007A00"/>
                </a:solidFill>
                <a:latin typeface="Cooper Black" pitchFamily="18" charset="0"/>
              </a:rPr>
              <a:t>Apollos</a:t>
            </a: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</a:rPr>
              <a:t> left Ephesus to go to Corinth, the saints commended him, sending a letter that he might be received elsewhere.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C92B16-0457-8B45-850A-7ADEF1949B2D}"/>
              </a:ext>
            </a:extLst>
          </p:cNvPr>
          <p:cNvSpPr/>
          <p:nvPr/>
        </p:nvSpPr>
        <p:spPr>
          <a:xfrm>
            <a:off x="2286000" y="4114800"/>
            <a:ext cx="59436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005250"/>
                </a:solidFill>
                <a:latin typeface="Cooper Black" pitchFamily="18" charset="0"/>
              </a:rPr>
              <a:t>This letter of commendation was that he might be received as a minister of the gospel.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>
            <a:extLst>
              <a:ext uri="{FF2B5EF4-FFF2-40B4-BE49-F238E27FC236}">
                <a16:creationId xmlns:a16="http://schemas.microsoft.com/office/drawing/2014/main" id="{3E6DEBA9-EE6E-9145-B9DA-16BBC84645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20F675-222C-2147-8B46-6F9D96D15DD4}"/>
              </a:ext>
            </a:extLst>
          </p:cNvPr>
          <p:cNvSpPr/>
          <p:nvPr/>
        </p:nvSpPr>
        <p:spPr>
          <a:xfrm>
            <a:off x="2057400" y="609600"/>
            <a:ext cx="68580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</a:rPr>
              <a:t>The </a:t>
            </a:r>
            <a:r>
              <a:rPr lang="en-US" sz="3600" b="1" dirty="0" err="1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</a:rPr>
              <a:t>Ephesian</a:t>
            </a:r>
            <a:r>
              <a:rPr lang="en-US" sz="36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</a:rPr>
              <a:t> Diana is to be identified with Astarte and other female divinities of the East.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09B50E-F4EA-CD40-9D1C-1408F31809D6}"/>
              </a:ext>
            </a:extLst>
          </p:cNvPr>
          <p:cNvSpPr/>
          <p:nvPr/>
        </p:nvSpPr>
        <p:spPr>
          <a:xfrm>
            <a:off x="2438400" y="3276600"/>
            <a:ext cx="5867400" cy="341632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This idol was regarded as an object of special sanctity and was believed to have fallen down from Heaven (Acts 19:35).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>
            <a:extLst>
              <a:ext uri="{FF2B5EF4-FFF2-40B4-BE49-F238E27FC236}">
                <a16:creationId xmlns:a16="http://schemas.microsoft.com/office/drawing/2014/main" id="{95C9D1E5-BB0E-5946-BDA4-51E3FD1545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F50037-B8C9-2D49-AC1A-E478ADB5D93C}"/>
              </a:ext>
            </a:extLst>
          </p:cNvPr>
          <p:cNvSpPr/>
          <p:nvPr/>
        </p:nvSpPr>
        <p:spPr>
          <a:xfrm>
            <a:off x="1066800" y="609600"/>
            <a:ext cx="6705600" cy="280076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400" b="1" dirty="0">
                <a:ln>
                  <a:solidFill>
                    <a:srgbClr val="3D3D3D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Diana was recognized as being “great,” but greater is the power of the gospel.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56337CB-89B5-2042-8C87-144AEEE8A7B7}"/>
              </a:ext>
            </a:extLst>
          </p:cNvPr>
          <p:cNvSpPr/>
          <p:nvPr/>
        </p:nvSpPr>
        <p:spPr>
          <a:xfrm>
            <a:off x="0" y="3581400"/>
            <a:ext cx="9144000" cy="280076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400" b="1" dirty="0">
                <a:ln>
                  <a:solidFill>
                    <a:srgbClr val="3D3D3D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Idolatry has no message, but it can shout for two hours trying to make itself believe something which is false.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>
            <a:extLst>
              <a:ext uri="{FF2B5EF4-FFF2-40B4-BE49-F238E27FC236}">
                <a16:creationId xmlns:a16="http://schemas.microsoft.com/office/drawing/2014/main" id="{630C8E64-A889-E248-A835-5884B5D71F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4B5EF9F-4664-A04F-AD61-CE808F8DF957}"/>
              </a:ext>
            </a:extLst>
          </p:cNvPr>
          <p:cNvSpPr/>
          <p:nvPr/>
        </p:nvSpPr>
        <p:spPr>
          <a:xfrm>
            <a:off x="1981200" y="228600"/>
            <a:ext cx="71628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</a:rPr>
              <a:t>Although Diana of the Ephesians vanished long ago, the church still stands.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B5542AA-FADB-2F45-97EC-184584417E35}"/>
              </a:ext>
            </a:extLst>
          </p:cNvPr>
          <p:cNvSpPr/>
          <p:nvPr/>
        </p:nvSpPr>
        <p:spPr>
          <a:xfrm>
            <a:off x="2133600" y="4549676"/>
            <a:ext cx="61722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</a:rPr>
              <a:t>Great may be any philosophy, religion, or idolatry, but greater is He whose name is Jesus.</a:t>
            </a:r>
          </a:p>
        </p:txBody>
      </p:sp>
      <p:pic>
        <p:nvPicPr>
          <p:cNvPr id="15363" name="Picture 3" descr="C:\Users\Candra Poitras\Pictures\Stave_church_cross[1].jpg">
            <a:extLst>
              <a:ext uri="{FF2B5EF4-FFF2-40B4-BE49-F238E27FC236}">
                <a16:creationId xmlns:a16="http://schemas.microsoft.com/office/drawing/2014/main" id="{468409CE-BC43-7A4D-9319-961138EF91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0149">
            <a:off x="2993554" y="2005565"/>
            <a:ext cx="2664334" cy="2600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C:\Users\Candra Poitras\Pictures\Jesus-by-Sabine[1].jpg">
            <a:extLst>
              <a:ext uri="{FF2B5EF4-FFF2-40B4-BE49-F238E27FC236}">
                <a16:creationId xmlns:a16="http://schemas.microsoft.com/office/drawing/2014/main" id="{11E8F230-8252-DD40-B347-677449485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44884">
            <a:off x="5204341" y="1975377"/>
            <a:ext cx="200025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>
            <a:extLst>
              <a:ext uri="{FF2B5EF4-FFF2-40B4-BE49-F238E27FC236}">
                <a16:creationId xmlns:a16="http://schemas.microsoft.com/office/drawing/2014/main" id="{0011A3E5-C00B-6046-B444-17038A65BB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0"/>
            <a:ext cx="3657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446FF7-9CD6-1340-9735-969E2B26869D}"/>
              </a:ext>
            </a:extLst>
          </p:cNvPr>
          <p:cNvSpPr/>
          <p:nvPr/>
        </p:nvSpPr>
        <p:spPr>
          <a:xfrm>
            <a:off x="2057400" y="304800"/>
            <a:ext cx="6858000" cy="360098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800" b="1" dirty="0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</a:rPr>
              <a:t>When Paul came to Ephesus he discovered twelve disciples of John the Baptist, who, like </a:t>
            </a:r>
            <a:r>
              <a:rPr lang="en-US" sz="3800" b="1" dirty="0" err="1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</a:rPr>
              <a:t>Apollos</a:t>
            </a:r>
            <a:r>
              <a:rPr lang="en-US" sz="3800" b="1" dirty="0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</a:rPr>
              <a:t>, knew only the baptism of John.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85B9316-6303-2248-96EB-0736477DF008}"/>
              </a:ext>
            </a:extLst>
          </p:cNvPr>
          <p:cNvSpPr/>
          <p:nvPr/>
        </p:nvSpPr>
        <p:spPr>
          <a:xfrm>
            <a:off x="2133600" y="4114800"/>
            <a:ext cx="60960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rgbClr val="339933"/>
                  </a:solidFill>
                </a:ln>
                <a:solidFill>
                  <a:srgbClr val="F8FCC8"/>
                </a:solidFill>
                <a:latin typeface="Cooper Black" pitchFamily="18" charset="0"/>
              </a:rPr>
              <a:t>He inquired if they had received the Holy Spirit when they believed.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>
            <a:extLst>
              <a:ext uri="{FF2B5EF4-FFF2-40B4-BE49-F238E27FC236}">
                <a16:creationId xmlns:a16="http://schemas.microsoft.com/office/drawing/2014/main" id="{F29EA023-47D5-EC4D-AA52-1213D3AF2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AFCD5AC-858E-8644-9811-E543100BC999}"/>
              </a:ext>
            </a:extLst>
          </p:cNvPr>
          <p:cNvSpPr/>
          <p:nvPr/>
        </p:nvSpPr>
        <p:spPr>
          <a:xfrm>
            <a:off x="2514600" y="685800"/>
            <a:ext cx="4572000" cy="2554545"/>
          </a:xfrm>
          <a:prstGeom prst="rect">
            <a:avLst/>
          </a:prstGeom>
          <a:solidFill>
            <a:srgbClr val="C20202"/>
          </a:solidFill>
          <a:ln w="76200">
            <a:solidFill>
              <a:srgbClr val="080808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atin typeface="Cooper Black" pitchFamily="18" charset="0"/>
              </a:rPr>
              <a:t>Paul explained the gospel, pointing them to Jesus.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CEED2F-BDEF-CA4F-8F3D-31E8F6C91CE7}"/>
              </a:ext>
            </a:extLst>
          </p:cNvPr>
          <p:cNvSpPr/>
          <p:nvPr/>
        </p:nvSpPr>
        <p:spPr>
          <a:xfrm>
            <a:off x="990600" y="3505200"/>
            <a:ext cx="7391400" cy="3170099"/>
          </a:xfrm>
          <a:prstGeom prst="rect">
            <a:avLst/>
          </a:prstGeom>
          <a:solidFill>
            <a:srgbClr val="080808"/>
          </a:solidFill>
          <a:ln w="76200">
            <a:solidFill>
              <a:srgbClr val="C2020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C20202"/>
                </a:solidFill>
                <a:latin typeface="Cooper Black" pitchFamily="18" charset="0"/>
              </a:rPr>
              <a:t>When they understood the truth, they were baptized in the name of the Lord Jesus and received the Spirit.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BB5951CA-BEDE-9D4D-BDB5-74CCB8D527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757E4DD-DF68-BC41-AF36-B110422C971C}"/>
              </a:ext>
            </a:extLst>
          </p:cNvPr>
          <p:cNvSpPr/>
          <p:nvPr/>
        </p:nvSpPr>
        <p:spPr>
          <a:xfrm>
            <a:off x="2438400" y="533400"/>
            <a:ext cx="67056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800" b="1" dirty="0">
                <a:solidFill>
                  <a:srgbClr val="3D3D3D"/>
                </a:solidFill>
                <a:latin typeface="Cooper Black" pitchFamily="18" charset="0"/>
              </a:rPr>
              <a:t>Ephesus was a city of power.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9CDD94A-B4E2-BE47-A34C-C8B6E3AC83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514600"/>
            <a:ext cx="63246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400" b="1">
                <a:ln>
                  <a:solidFill>
                    <a:srgbClr val="3D3D3D"/>
                  </a:solidFill>
                </a:ln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Times New Roman" pitchFamily="18" charset="0"/>
              </a:rPr>
              <a:t>It was the capital of proconsular Asia, and the citizens were constantly reminded of the power of Rome.</a:t>
            </a:r>
            <a:endParaRPr lang="en-US" sz="4400" b="1">
              <a:ln>
                <a:solidFill>
                  <a:srgbClr val="3D3D3D"/>
                </a:solidFill>
              </a:ln>
              <a:solidFill>
                <a:srgbClr val="339933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>
            <a:extLst>
              <a:ext uri="{FF2B5EF4-FFF2-40B4-BE49-F238E27FC236}">
                <a16:creationId xmlns:a16="http://schemas.microsoft.com/office/drawing/2014/main" id="{10A541B2-15D7-A34C-A131-ED8E6C9B9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1D2D797-3432-EF46-A6E5-AE869302F5EB}"/>
              </a:ext>
            </a:extLst>
          </p:cNvPr>
          <p:cNvSpPr/>
          <p:nvPr/>
        </p:nvSpPr>
        <p:spPr>
          <a:xfrm>
            <a:off x="152400" y="152400"/>
            <a:ext cx="4572000" cy="452431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</a:rPr>
              <a:t>Ephesus was situated near the mouth of the </a:t>
            </a:r>
            <a:r>
              <a:rPr lang="en-US" sz="3600" b="1" dirty="0" err="1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</a:rPr>
              <a:t>Cayster</a:t>
            </a: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</a:rPr>
              <a:t> River on the main trade route between Rome and the East.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5D68F8-6AEF-E242-A1F6-D63EA2C95334}"/>
              </a:ext>
            </a:extLst>
          </p:cNvPr>
          <p:cNvSpPr/>
          <p:nvPr/>
        </p:nvSpPr>
        <p:spPr>
          <a:xfrm>
            <a:off x="4876800" y="1295400"/>
            <a:ext cx="4267200" cy="507831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It was the greatest commercial center in Asia at that time. It was also a free city with its own senate and assembly.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>
            <a:extLst>
              <a:ext uri="{FF2B5EF4-FFF2-40B4-BE49-F238E27FC236}">
                <a16:creationId xmlns:a16="http://schemas.microsoft.com/office/drawing/2014/main" id="{71227634-AC0B-A642-A574-2B0E1EDBC9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0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316030-12C6-6145-A711-9B685658E28B}"/>
              </a:ext>
            </a:extLst>
          </p:cNvPr>
          <p:cNvSpPr/>
          <p:nvPr/>
        </p:nvSpPr>
        <p:spPr>
          <a:xfrm>
            <a:off x="2209800" y="228600"/>
            <a:ext cx="69342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</a:rPr>
              <a:t>At Ephesus stood one of the seven wonders of the ancient world, the Temple of Diana.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7E5142-1416-FB46-AC72-2AF0C618E8C6}"/>
              </a:ext>
            </a:extLst>
          </p:cNvPr>
          <p:cNvSpPr/>
          <p:nvPr/>
        </p:nvSpPr>
        <p:spPr>
          <a:xfrm>
            <a:off x="2057400" y="4457343"/>
            <a:ext cx="6172200" cy="240065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000" b="1" dirty="0">
                <a:solidFill>
                  <a:srgbClr val="C20202"/>
                </a:solidFill>
                <a:latin typeface="Cooper Black" pitchFamily="18" charset="0"/>
              </a:rPr>
              <a:t>It was a magnificent structure with its 127 columns, 60 feet high, standing on an area 425 feet in length and 220 feet in width.</a:t>
            </a:r>
          </a:p>
        </p:txBody>
      </p:sp>
      <p:pic>
        <p:nvPicPr>
          <p:cNvPr id="6147" name="Picture 3" descr="C:\Users\Candra Poitras\Pictures\temple_athen[1].jpg">
            <a:extLst>
              <a:ext uri="{FF2B5EF4-FFF2-40B4-BE49-F238E27FC236}">
                <a16:creationId xmlns:a16="http://schemas.microsoft.com/office/drawing/2014/main" id="{2683D19A-24ED-9842-9B68-EE4002C0C3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13"/>
          <a:stretch>
            <a:fillRect/>
          </a:stretch>
        </p:blipFill>
        <p:spPr bwMode="auto">
          <a:xfrm>
            <a:off x="2895600" y="1828800"/>
            <a:ext cx="4191000" cy="2775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>
            <a:extLst>
              <a:ext uri="{FF2B5EF4-FFF2-40B4-BE49-F238E27FC236}">
                <a16:creationId xmlns:a16="http://schemas.microsoft.com/office/drawing/2014/main" id="{D1F9A524-CDFF-AE43-85C5-8B475FE15C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C1EF799-11E9-C34E-934E-C9193C3BB6CE}"/>
              </a:ext>
            </a:extLst>
          </p:cNvPr>
          <p:cNvSpPr/>
          <p:nvPr/>
        </p:nvSpPr>
        <p:spPr>
          <a:xfrm>
            <a:off x="2057400" y="381000"/>
            <a:ext cx="6934200" cy="286232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F8FCC8"/>
                  </a:solidFill>
                </a:ln>
                <a:solidFill>
                  <a:srgbClr val="005250"/>
                </a:solidFill>
                <a:latin typeface="Cooper Black" pitchFamily="18" charset="0"/>
              </a:rPr>
              <a:t>The importance of this church may be noted by the fact that one of Paul’s epistles was written to this church.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9727FA7-500E-5844-BE5E-F266D1FEABC2}"/>
              </a:ext>
            </a:extLst>
          </p:cNvPr>
          <p:cNvSpPr/>
          <p:nvPr/>
        </p:nvSpPr>
        <p:spPr>
          <a:xfrm>
            <a:off x="2209800" y="3810000"/>
            <a:ext cx="6248400" cy="286232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005250"/>
                  </a:solidFill>
                </a:ln>
                <a:solidFill>
                  <a:srgbClr val="F8FCC8"/>
                </a:solidFill>
                <a:latin typeface="Cooper Black" pitchFamily="18" charset="0"/>
              </a:rPr>
              <a:t>Likewise, the first of the letters written to the churches of Asia (Revelation 2) was addressed to this church.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>
            <a:extLst>
              <a:ext uri="{FF2B5EF4-FFF2-40B4-BE49-F238E27FC236}">
                <a16:creationId xmlns:a16="http://schemas.microsoft.com/office/drawing/2014/main" id="{65EDEEE1-2C82-9A48-A5E2-CA16E2F35D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DB13E7F-0725-3242-9F89-78F5DFB2C1BD}"/>
              </a:ext>
            </a:extLst>
          </p:cNvPr>
          <p:cNvSpPr/>
          <p:nvPr/>
        </p:nvSpPr>
        <p:spPr>
          <a:xfrm>
            <a:off x="1219200" y="533400"/>
            <a:ext cx="6781800" cy="286232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The apostle Paul ministered in Ephesus longer than at any other place. He spent three years at Ephesus </a:t>
            </a:r>
          </a:p>
          <a:p>
            <a:pPr algn="ctr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(Acts 20:31).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EB0D79-CB15-324F-ABF9-A3379B9223DF}"/>
              </a:ext>
            </a:extLst>
          </p:cNvPr>
          <p:cNvSpPr/>
          <p:nvPr/>
        </p:nvSpPr>
        <p:spPr>
          <a:xfrm>
            <a:off x="304800" y="3581400"/>
            <a:ext cx="8534400" cy="286232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Another fact that reveals the importance of this church is that a record is given in the Bible of Paul’s exhortation to the elders of Ephesus (Acts 20:17-38).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id="{2806B704-B33F-C846-87B0-D40FA957C1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0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3790B85-0B34-5F47-B6B6-F5D023B0C18F}"/>
              </a:ext>
            </a:extLst>
          </p:cNvPr>
          <p:cNvSpPr/>
          <p:nvPr/>
        </p:nvSpPr>
        <p:spPr>
          <a:xfrm>
            <a:off x="2209800" y="304800"/>
            <a:ext cx="6781800" cy="212365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400" b="1" dirty="0" err="1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Apollos</a:t>
            </a:r>
            <a:r>
              <a:rPr lang="en-US" sz="4400" b="1" dirty="0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 was a Jew who was born at Alexandria.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66F055-79E2-B947-B45B-F8FB91B0AC9E}"/>
              </a:ext>
            </a:extLst>
          </p:cNvPr>
          <p:cNvSpPr/>
          <p:nvPr/>
        </p:nvSpPr>
        <p:spPr>
          <a:xfrm>
            <a:off x="2057400" y="3124200"/>
            <a:ext cx="5943600" cy="34778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4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He is described as being “an eloquent man and mighty in the scriptures” </a:t>
            </a:r>
          </a:p>
          <a:p>
            <a:pPr algn="ctr">
              <a:defRPr/>
            </a:pPr>
            <a:r>
              <a:rPr lang="en-US" sz="44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(Acts 18:24).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>
            <a:extLst>
              <a:ext uri="{FF2B5EF4-FFF2-40B4-BE49-F238E27FC236}">
                <a16:creationId xmlns:a16="http://schemas.microsoft.com/office/drawing/2014/main" id="{3D22BB5E-D240-A245-B9F0-FAE44637DD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9970D8-7563-5844-A2DB-481E85C3F63E}"/>
              </a:ext>
            </a:extLst>
          </p:cNvPr>
          <p:cNvSpPr/>
          <p:nvPr/>
        </p:nvSpPr>
        <p:spPr>
          <a:xfrm>
            <a:off x="2514600" y="457200"/>
            <a:ext cx="5943600" cy="286232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005250"/>
                </a:solidFill>
                <a:latin typeface="Cooper Black" pitchFamily="18" charset="0"/>
              </a:rPr>
              <a:t>The statement that he was “mighty in the scriptures” means that he was learned in the Old Testament.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A9DEB0E-31E0-8545-870C-CC7B577A3085}"/>
              </a:ext>
            </a:extLst>
          </p:cNvPr>
          <p:cNvSpPr/>
          <p:nvPr/>
        </p:nvSpPr>
        <p:spPr>
          <a:xfrm>
            <a:off x="2286000" y="3733800"/>
            <a:ext cx="5943600" cy="286232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</a:rPr>
              <a:t>About all he knew of the New Testament message was the message of repentance preached by John the Baptist.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>
            <a:extLst>
              <a:ext uri="{FF2B5EF4-FFF2-40B4-BE49-F238E27FC236}">
                <a16:creationId xmlns:a16="http://schemas.microsoft.com/office/drawing/2014/main" id="{AEE47E54-C8FA-4746-87E8-F27226CC7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7: The Church at Ephesus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7BBA8A8-2132-A743-AABD-8E6C5BDBB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838200"/>
            <a:ext cx="6248400" cy="2062103"/>
          </a:xfrm>
          <a:prstGeom prst="rect">
            <a:avLst/>
          </a:prstGeom>
          <a:solidFill>
            <a:srgbClr val="BD5507"/>
          </a:solidFill>
          <a:ln w="76200">
            <a:solidFill>
              <a:srgbClr val="080808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>
                <a:latin typeface="Cooper Black" pitchFamily="18" charset="0"/>
                <a:ea typeface="Calibri" pitchFamily="34" charset="0"/>
                <a:cs typeface="Times New Roman" pitchFamily="18" charset="0"/>
              </a:rPr>
              <a:t>Apollos came to Ephesus and eloquently spoke the elementary truth of repentance in the synagogue.</a:t>
            </a:r>
            <a:endParaRPr lang="en-US" sz="3200" b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1EE111-1105-8642-81F2-CED99305579F}"/>
              </a:ext>
            </a:extLst>
          </p:cNvPr>
          <p:cNvSpPr/>
          <p:nvPr/>
        </p:nvSpPr>
        <p:spPr>
          <a:xfrm>
            <a:off x="685800" y="3352800"/>
            <a:ext cx="7924800" cy="2862322"/>
          </a:xfrm>
          <a:prstGeom prst="rect">
            <a:avLst/>
          </a:prstGeom>
          <a:solidFill>
            <a:srgbClr val="080808"/>
          </a:solidFill>
          <a:ln w="76200">
            <a:solidFill>
              <a:srgbClr val="BD5507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</a:rPr>
              <a:t>We see something of the character of </a:t>
            </a:r>
            <a:r>
              <a:rPr lang="en-US" sz="3600" b="1" dirty="0" err="1">
                <a:solidFill>
                  <a:srgbClr val="BD5507"/>
                </a:solidFill>
                <a:latin typeface="Cooper Black" pitchFamily="18" charset="0"/>
              </a:rPr>
              <a:t>Apollos</a:t>
            </a: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</a:rPr>
              <a:t> when he was willing to have two poor tentmakers instruct him in the things of God “more perfectly.” 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617</TotalTime>
  <Words>671</Words>
  <Application>Microsoft Macintosh PowerPoint</Application>
  <PresentationFormat>On-screen Show (4:3)</PresentationFormat>
  <Paragraphs>48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8</cp:revision>
  <dcterms:created xsi:type="dcterms:W3CDTF">2013-02-16T00:02:51Z</dcterms:created>
  <dcterms:modified xsi:type="dcterms:W3CDTF">2018-02-09T18:40:36Z</dcterms:modified>
</cp:coreProperties>
</file>