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79" r:id="rId7"/>
    <p:sldId id="259" r:id="rId8"/>
    <p:sldId id="261" r:id="rId9"/>
    <p:sldId id="278" r:id="rId10"/>
    <p:sldId id="272" r:id="rId11"/>
    <p:sldId id="262" r:id="rId12"/>
    <p:sldId id="270" r:id="rId13"/>
    <p:sldId id="280" r:id="rId14"/>
    <p:sldId id="26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1C2E62-12B7-D74F-87ED-82566477C6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6492F8-5CA6-EA48-BD47-27EA5D6A8B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142F960-910C-0E4A-9B43-3A86CCBEB5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2C94D-40EB-8546-8212-5405E2F654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865104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5F6EE2-150D-304E-A40A-576B481ABA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F8E7311-0FF4-194B-A5FD-61E105D78A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F1F856A-FBA7-1948-BC64-0DC784A723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7A7AD6-E4F8-F349-82FA-7AAC3015A5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890061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5E1368-EE40-8743-AFA7-CE6AC74CA2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9CCC30-44DB-3442-9CE3-1BA704546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8129858-DB39-3B4E-9608-756AA6A50F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9C33B9-77B6-7A47-844E-0283AAA0E3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487885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0463D54-F0D0-5B41-8D46-0C038ED00F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18547D-E054-3D49-BDA7-3CB78E36C3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C601326-C7CD-E547-88A6-17E5D20161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7C0D0A-78CB-D045-A915-412EE7469E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528446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F8315A2-C607-6640-8C85-9F2E69DD4F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3A2F8B-2420-5841-B309-96D4A333FA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DA1ACA3-D2F4-ED41-9101-DF735B8FBC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0BB949-7963-0C4E-ADB3-620574A0DE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116910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13C09C-7489-6349-93E3-E1F20B2650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873B79-9A1A-8949-9856-6EB1E477ED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B17CED-5AB3-CC47-9371-4DBA7EDEC2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35B63-360F-7044-8D6E-B142A21BC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819105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B7DD5-4CBF-9246-88D0-68B18AE748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6011FCB-DA94-EC40-A1C8-A1CBAD0A0E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A7725F-B1B6-8A46-8A7C-E1418C4805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E4A9D0-3406-7340-8C12-6516B08BCA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0704302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0998CE4-05F6-A245-A2A9-8438706871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40E91C1-3FCB-C642-9C5E-131E765B04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DD2D41C-8D64-F746-9073-C9018BC503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2D514C-9E85-3440-9AA9-1A3BB64455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428345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81C3722-DF2C-604B-8C4C-0FDB064B0C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80B689F-6461-1541-A079-37886C4CCF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DBEE660-47B1-A142-84B9-955ADC79B5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3F2078-65C6-3948-84AC-0938113EF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137375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7DAC12-D8DC-2142-BE50-74362C528A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436BFC-D6AB-904E-B85A-D830AB6D73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C09916-4B10-7340-B8ED-7F2E9DF961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268F19-486B-6C48-91A7-D3B50E1F3F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93129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993B69-0AF4-1A43-B4E5-0DBA6A79CF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2A4593-DC66-7048-9907-8EEE0956B7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E0A5F3-4950-0843-A0D6-6D6D2344C4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2893B-64CA-264E-B60C-B902169E4F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434748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3C9195D-1519-A143-9E9F-78D72E566F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CA18104-2BC1-A849-87F4-6031DA18C0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6017583-51C9-6348-B01C-9B7C62340F2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B21D701-24D3-FC42-8551-7126F725712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69414A5-1DFE-C744-B654-24299F6DEE2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22F9AB-2F02-074B-9F3D-5E3175FF530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DA272F9-2B62-604E-ACC5-45F43E6B25D6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0C50A2-D07F-D347-A914-D3740E0797E4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B8D4FF-619A-304E-AF3D-B6430B4497CB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F292B0-07E8-1740-975D-B7F17316156A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12c: Character Studies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6D073A28-D8C7-AF4B-B91B-2493DEFA9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C90D956-8C7B-1B42-ADE7-7C2482644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7620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STEPHEN </a:t>
            </a:r>
            <a:r>
              <a:rPr lang="en-US" sz="540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Acts, chapters 6-7</a:t>
            </a:r>
            <a:endParaRPr lang="en-US" sz="540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ECE1C6-DE2E-8742-A2E0-7282E86C9949}"/>
              </a:ext>
            </a:extLst>
          </p:cNvPr>
          <p:cNvSpPr/>
          <p:nvPr/>
        </p:nvSpPr>
        <p:spPr>
          <a:xfrm>
            <a:off x="762000" y="1981200"/>
            <a:ext cx="66294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Stephen was one of the first deacons and became the first Christian martyr.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0D0EDA4A-61A2-3C4B-BF3D-79803E392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4648200"/>
            <a:ext cx="7239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</a:t>
            </a: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was a man of great faith and was a very powerful preacher.</a:t>
            </a:r>
            <a:endParaRPr lang="en-US" sz="40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E0BC6B60-61EE-424F-8091-EDB3CE063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3F1ED1-7289-254D-B32B-2B0DA1D5C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04800"/>
            <a:ext cx="701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TERTULLUS </a:t>
            </a:r>
            <a:r>
              <a:rPr lang="en-US" sz="48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24:1-8</a:t>
            </a:r>
            <a:endParaRPr lang="en-US" sz="4800" b="1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AA357F8B-AC5C-F94D-91B2-5B2349400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273759"/>
            <a:ext cx="5715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Tertullus was an orator employed by the Jews to make the accusation against</a:t>
            </a:r>
            <a:endParaRPr lang="en-US" sz="4400" b="1">
              <a:solidFill>
                <a:srgbClr val="FFFF66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400" b="1"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Paul.</a:t>
            </a:r>
            <a:endParaRPr lang="en-US" sz="4400" b="1">
              <a:solidFill>
                <a:srgbClr val="FFFF6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6861E0A9-8F81-CC4F-8F84-DA80E1BB4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978C223-0AEA-3E41-AC6D-23D8C1CA2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7823"/>
            <a:ext cx="8001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TIMOTHY </a:t>
            </a:r>
            <a:r>
              <a:rPr lang="en-US" sz="44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16:1, 3</a:t>
            </a:r>
            <a:endParaRPr lang="en-US" sz="4400" b="1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9F75FC01-F38E-7941-BFA3-0BF2A1326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9200"/>
            <a:ext cx="6858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Timothy was a native of </a:t>
            </a:r>
            <a:r>
              <a:rPr lang="en-US" sz="4000" b="1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Lystra</a:t>
            </a: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. His mother was Jewish and his father was Greek.</a:t>
            </a: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75E626B3-2A49-9447-A632-40C6C7050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067890"/>
            <a:ext cx="6172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</a:t>
            </a: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 companion of Paul and became a very successful minister of the gospel.</a:t>
            </a:r>
            <a:endParaRPr lang="en-US" sz="40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0B717AFF-3B1B-F94C-A69D-A55E89C07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F5BA7E8-8A67-8D47-8D30-E42338B82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8600"/>
            <a:ext cx="701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TITUS </a:t>
            </a:r>
            <a:r>
              <a:rPr lang="en-US" sz="40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15:2; Galatians 2:1-3</a:t>
            </a:r>
            <a:endParaRPr lang="en-US" sz="4000" b="1" dirty="0">
              <a:solidFill>
                <a:srgbClr val="005250"/>
              </a:solidFill>
              <a:latin typeface="Cooper Black" pitchFamily="18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95543293-6522-2D41-B0CA-87A0617405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752600"/>
            <a:ext cx="6096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Titus accompanied Paul to Jerusalem to attend the first church council, which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considered whether or not circumcision was necessary for the Gentiles. </a:t>
            </a:r>
            <a:endParaRPr lang="en-US" sz="32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B960B974-5AF3-2247-A66E-7CCD45F31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029200"/>
            <a:ext cx="5562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became a minister of the gospel</a:t>
            </a:r>
            <a:endParaRPr lang="en-US" sz="3200" b="1" dirty="0">
              <a:solidFill>
                <a:srgbClr val="00525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and companion of Paul.</a:t>
            </a:r>
            <a:endParaRPr lang="en-US" sz="3200" b="1" dirty="0">
              <a:solidFill>
                <a:srgbClr val="00525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ED782B5E-28FB-E641-86FA-22C8917E9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E609A6EE-4F17-9844-B363-78481E23D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705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TYRANNUS </a:t>
            </a:r>
          </a:p>
          <a:p>
            <a:pPr eaLnBrk="0" hangingPunct="0">
              <a:defRPr/>
            </a:pPr>
            <a:r>
              <a:rPr lang="en-US" sz="4800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19:9</a:t>
            </a:r>
            <a:endParaRPr lang="en-US" sz="4800" dirty="0">
              <a:solidFill>
                <a:srgbClr val="005250"/>
              </a:solidFill>
              <a:latin typeface="Cooper Black" pitchFamily="18" charset="0"/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8C50139E-261A-E742-B790-977421737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828800"/>
            <a:ext cx="5943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 err="1">
                <a:ln>
                  <a:solidFill>
                    <a:srgbClr val="005250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Tyrannus</a:t>
            </a:r>
            <a:r>
              <a:rPr lang="en-US" sz="4400" b="1" dirty="0">
                <a:ln>
                  <a:solidFill>
                    <a:srgbClr val="005250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had a school in Ephesus which he permitted Paul to use after Paul</a:t>
            </a:r>
            <a:r>
              <a:rPr lang="en-US" sz="4400" b="1" dirty="0">
                <a:ln>
                  <a:solidFill>
                    <a:srgbClr val="005250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  <a:r>
              <a:rPr lang="en-US" sz="4400" b="1" dirty="0">
                <a:ln>
                  <a:solidFill>
                    <a:srgbClr val="005250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no longer had the use of the synagogue.</a:t>
            </a:r>
            <a:endParaRPr lang="en-US" sz="4400" b="1" dirty="0">
              <a:ln>
                <a:solidFill>
                  <a:srgbClr val="005250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B64D5B6B-5FC9-A143-92B4-29C4ADDD0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0537BEE-26C2-C548-99CA-534E33AF6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6376"/>
            <a:ext cx="708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PETER </a:t>
            </a:r>
            <a:r>
              <a:rPr lang="en-US" sz="40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Acts, chapters 1-12</a:t>
            </a:r>
            <a:endParaRPr lang="en-US" sz="4000" b="1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02288D1F-BE19-3A41-88E8-FAF738127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447800"/>
            <a:ext cx="5791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Peter was the apostle that Jesus chose to be the first preacher of the gospel and, thus, to unlock the door of the kingdom.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DA66A54-197D-0745-B065-90F6D9DD6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343400"/>
            <a:ext cx="5029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 a man of great earnestness,</a:t>
            </a:r>
            <a:endParaRPr lang="en-US" sz="3200" b="1">
              <a:solidFill>
                <a:srgbClr val="339933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2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impulsiveness, and qualities of leadership.</a:t>
            </a:r>
            <a:endParaRPr lang="en-US" sz="3200" b="1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8A849D69-9008-CB43-9370-43B8D7D5F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FF2BEF-9C97-A743-B7AA-08A78B97069A}"/>
              </a:ext>
            </a:extLst>
          </p:cNvPr>
          <p:cNvSpPr/>
          <p:nvPr/>
        </p:nvSpPr>
        <p:spPr>
          <a:xfrm>
            <a:off x="0" y="228600"/>
            <a:ext cx="8534400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FFCC00"/>
                </a:solidFill>
                <a:latin typeface="Cooper Black" pitchFamily="18" charset="0"/>
              </a:rPr>
              <a:t>PHILIP Acts 6:5; 8:4-8; 26-39; 21:8-9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A50767E-E45F-0747-838A-8D8728F8F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143000"/>
            <a:ext cx="6781800" cy="2708434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Philip was one of the first deacons and became a powerful evangelist. He was the first to preach the gospel in Samaria.</a:t>
            </a:r>
            <a:r>
              <a:rPr lang="en-US" sz="34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7DE6454-46F7-4A41-83E6-A40FFAB20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343400"/>
            <a:ext cx="6934200" cy="2185214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baptized the eunuch and went on to</a:t>
            </a:r>
            <a:r>
              <a:rPr lang="en-US" sz="3400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400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Caesarea. He had four daughters who had the gift of prophecy.</a:t>
            </a:r>
            <a:endParaRPr lang="en-US" sz="3400" dirty="0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A16CDA20-C063-7F4E-8E65-CB22B96A6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C9404C7-8CA3-EA46-8FC8-48BEA22DE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04800"/>
            <a:ext cx="6934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RHODA </a:t>
            </a:r>
          </a:p>
          <a:p>
            <a:pPr eaLnBrk="0" hangingPunct="0">
              <a:defRPr/>
            </a:pPr>
            <a:r>
              <a:rPr lang="en-US" sz="54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12:13-16</a:t>
            </a:r>
            <a:endParaRPr lang="en-US" sz="5400" b="1" dirty="0"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2446FF1C-21CC-5440-BFD1-686D6E8CC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286000"/>
            <a:ext cx="5638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Rhoda was a servant of Mary, Mark’s mother, and identified Peter knocking at</a:t>
            </a:r>
            <a:endParaRPr lang="en-US" sz="4400" b="1" dirty="0">
              <a:solidFill>
                <a:srgbClr val="BD5507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4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gate.</a:t>
            </a:r>
            <a:endParaRPr lang="en-US" sz="44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00D3E761-AAC0-1D4C-837D-571FBD496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1D7582-0920-D542-AD54-06FD9A27FFAC}"/>
              </a:ext>
            </a:extLst>
          </p:cNvPr>
          <p:cNvSpPr/>
          <p:nvPr/>
        </p:nvSpPr>
        <p:spPr>
          <a:xfrm>
            <a:off x="2133600" y="228600"/>
            <a:ext cx="6477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5400" dirty="0">
                <a:solidFill>
                  <a:srgbClr val="005250"/>
                </a:solidFill>
                <a:latin typeface="Cooper Black" pitchFamily="18" charset="0"/>
              </a:rPr>
              <a:t>SCEVA Acts 19:14-16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6B4BA54-1FE2-8549-BFD4-9B0052888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286000"/>
            <a:ext cx="5791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Sceva was a Jewish chief priest whose seven sons tried to use the name of</a:t>
            </a:r>
            <a:endParaRPr lang="en-US" sz="4400" b="1">
              <a:ln>
                <a:solidFill>
                  <a:srgbClr val="005250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005250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Jesus in casting out a demon.</a:t>
            </a:r>
            <a:endParaRPr lang="en-US" sz="4400" b="1">
              <a:ln>
                <a:solidFill>
                  <a:srgbClr val="005250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497EC717-E2E6-AF40-A7A8-AB2482BEE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4AC09AB-BC35-514F-A521-68D4BB04F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066800"/>
            <a:ext cx="6934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0" hangingPunct="0">
              <a:defRPr/>
            </a:pPr>
            <a:r>
              <a:rPr lang="en-US" sz="54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SERGIUS PAULUS </a:t>
            </a:r>
            <a:r>
              <a:rPr lang="en-US" sz="54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13:7-12</a:t>
            </a:r>
            <a:endParaRPr lang="en-US" sz="5400" b="1">
              <a:ln>
                <a:solidFill>
                  <a:srgbClr val="3D3D3D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568962F2-89AB-EC4C-AB9D-CDE31AB55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124200"/>
            <a:ext cx="5562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800" b="1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Sergius Paulus was the Roman proconsul of Cyprus.</a:t>
            </a:r>
            <a:endParaRPr lang="en-US" sz="4800" b="1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1F71BF46-F42A-1545-98F1-4F2C149EF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91896CD4-5F16-1A45-B2BD-72D7B31BE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8686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SILAS </a:t>
            </a:r>
            <a:r>
              <a:rPr lang="en-US" sz="4000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15:22, 27, 32; 15:40; 16:19, 25; 18:5</a:t>
            </a:r>
            <a:endParaRPr lang="en-US" sz="4000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A0914C26-4190-9D43-8AEB-7C2080502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76400"/>
            <a:ext cx="7315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Silas was a member of the church at Jerusalem and was commissioned to report the decision of the church council to Antioch.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5B9A74AC-FDFF-3848-8251-A032EC66E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800600"/>
            <a:ext cx="739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became Paul’s companion</a:t>
            </a:r>
            <a:endParaRPr lang="en-US" sz="36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 the second journey. In the epistles he is called Silvanus.</a:t>
            </a:r>
            <a:endParaRPr lang="en-US" sz="36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B021A604-A45C-2240-9A65-EAB7964A1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4BCE84-2946-F443-BAAC-E0EA6DEE8DDB}"/>
              </a:ext>
            </a:extLst>
          </p:cNvPr>
          <p:cNvSpPr/>
          <p:nvPr/>
        </p:nvSpPr>
        <p:spPr>
          <a:xfrm>
            <a:off x="2133600" y="228600"/>
            <a:ext cx="6400800" cy="83099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800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SIMON Acts 8:9-24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2AFC0E5-2ED7-DB4A-A830-5E765A722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244783"/>
            <a:ext cx="57912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Simon was a magician of Samaria who was severely rebuked by Peter when</a:t>
            </a:r>
            <a:endParaRPr lang="en-US" sz="4400" b="1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tried to buy the power of the Holy Spirit.</a:t>
            </a:r>
            <a:endParaRPr lang="en-US" sz="4400" b="1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5809DA54-2867-7044-8041-1161156FB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104D4D6-6293-9743-BF80-B154EE98F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5181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SOSTHENES </a:t>
            </a:r>
          </a:p>
          <a:p>
            <a:pPr eaLnBrk="0" hangingPunct="0">
              <a:defRPr/>
            </a:pPr>
            <a:r>
              <a:rPr lang="en-US" sz="4800" b="1" dirty="0">
                <a:solidFill>
                  <a:srgbClr val="00525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18:17</a:t>
            </a:r>
            <a:endParaRPr lang="en-US" sz="4800" b="1" dirty="0">
              <a:solidFill>
                <a:srgbClr val="005250"/>
              </a:solidFill>
              <a:latin typeface="Cooper Black" pitchFamily="18" charset="0"/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6A1BB486-E7A9-9A4E-B733-AC54C746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057400"/>
            <a:ext cx="54864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00525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Sosthenes was the ruler of the synagogue at Corinth. He was seized and beaten</a:t>
            </a:r>
            <a:endParaRPr lang="en-US" sz="4400" b="1">
              <a:ln>
                <a:solidFill>
                  <a:srgbClr val="005250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400" b="1">
                <a:ln>
                  <a:solidFill>
                    <a:srgbClr val="00525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by the Greeks.</a:t>
            </a:r>
            <a:endParaRPr lang="en-US" sz="4400" b="1">
              <a:ln>
                <a:solidFill>
                  <a:srgbClr val="005250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378</TotalTime>
  <Words>502</Words>
  <Application>Microsoft Macintosh PowerPoint</Application>
  <PresentationFormat>On-screen Show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9</cp:revision>
  <dcterms:created xsi:type="dcterms:W3CDTF">2013-02-16T00:02:51Z</dcterms:created>
  <dcterms:modified xsi:type="dcterms:W3CDTF">2018-02-09T18:43:20Z</dcterms:modified>
</cp:coreProperties>
</file>