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9" r:id="rId4"/>
    <p:sldId id="258" r:id="rId5"/>
    <p:sldId id="260" r:id="rId6"/>
    <p:sldId id="259" r:id="rId7"/>
    <p:sldId id="279" r:id="rId8"/>
    <p:sldId id="261" r:id="rId9"/>
    <p:sldId id="272" r:id="rId10"/>
    <p:sldId id="278" r:id="rId11"/>
    <p:sldId id="262" r:id="rId12"/>
    <p:sldId id="270" r:id="rId13"/>
    <p:sldId id="280" r:id="rId14"/>
    <p:sldId id="263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6" autoAdjust="0"/>
    <p:restoredTop sz="94682"/>
  </p:normalViewPr>
  <p:slideViewPr>
    <p:cSldViewPr>
      <p:cViewPr varScale="1">
        <p:scale>
          <a:sx n="127" d="100"/>
          <a:sy n="127" d="100"/>
        </p:scale>
        <p:origin x="13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019E94C-0A0A-694D-B9D2-7016761298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CC98D9-74FF-2E41-B71C-F590977854F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76BE632-55CE-234F-83BD-535293F0C7B3}" type="datetimeFigureOut">
              <a:rPr lang="en-US"/>
              <a:pPr>
                <a:defRPr/>
              </a:pPr>
              <a:t>2/9/18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6FE7446-6733-B74C-83A1-B32000D7C21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E107C3E-F191-F14C-96BB-F30ABCE26A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A1CC7C-CB2F-F848-BA86-E7BDB08D9E9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4A889-2FF2-8B42-8845-3F64B1A5C0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85A02D-204A-2C48-A5FF-7D81C350929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743200"/>
            <a:ext cx="7329488" cy="100965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10000"/>
            <a:ext cx="7010400" cy="5334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2B2212-A67E-954D-A350-4318596455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3604601-68E5-3343-A40A-78E03449C1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DE8DA50-5113-114F-9114-28C9DD92F58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83A81-021E-6D43-8161-837D9972E7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69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3F39BFB-18B2-A14D-BA54-E1FDC3113F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983C944-A64D-3146-B5C3-68C7EE5DF5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EF7EB4E-F13E-CE4A-8CDC-AFD3129D47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089C5E-BA00-3647-BC15-C6C36A0F9F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469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39763"/>
            <a:ext cx="158115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639763"/>
            <a:ext cx="459105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76809D5-954D-2748-B0F7-F967CE04DE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EF40245-67D8-8742-AB5B-AED07C9F4E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5C554D-5E8D-E649-A53A-26A6A2C803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1122EF-FB38-834D-BF3F-E184371C64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4558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E2D1613-CFAE-B64C-8944-709851AD9F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B01B4A3-C238-9141-9EFE-8261C91EAF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73B5FE4-C6CD-2F4C-AB3C-09439D538B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2D7693-E7A7-8A4C-B1D6-C61AF071F8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727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94CE8E6-DB25-7C44-B8F4-D8F84A9262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71E4231-C918-FA40-BDF7-A4ECBA12E7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8C989A2-EDA4-CD42-9CE9-1B6C1E05AE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3755FD-861C-BF4A-84D6-A8DAF63D10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9202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96EFD2-24F2-F045-A474-F436B765B1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578878-74C8-FC4F-AEC1-6B48064D68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94921C-7AE4-C444-BFF3-8351E1C5137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4EB317-F82D-7646-A8D3-D50CBB7E63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1915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66DF582-2B6C-CD49-AC34-3D8C69C030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AF2F43C-EFD7-4A4D-8AB8-CAB7E1F76E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9CC0236-F2C1-7C4F-B005-B1E062F40F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E2E3DC-A15E-7C48-939D-77FDE352C4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9286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75D1BC3-6AFA-8546-B45A-774BA02BE9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C1C7703-1642-8A4F-B7BB-80FE73560F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8D03E79-DC9F-3B48-823B-F0FF9390FC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029E88-0069-DF4E-AE3C-E6530C49DF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5526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8E82981-2048-434C-81AA-D51D0609B4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607190C-C6FA-FC42-9730-99B8ABB611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64294BF-F42F-1B45-930C-3EA79B4D4A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6DEE7C-D9BE-BF4C-96A0-1784470862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6545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3FB926-0A3D-7243-B018-9C187F00EA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27F1AC-AC3D-D746-8E57-D55C017529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6FC70A-38AD-2B4F-96C7-9C899268F3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A6793E-8027-E741-A752-A8E80FE116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5323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D12319-9460-8641-A193-F96A7DE74F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3E1FB02-40B2-8A43-AD16-5F5ACFA3E5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793545-AA69-854C-AC52-49B7E54426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4E8AF-5D27-6C42-9F89-75CECE34CC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23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16CF4BA-2046-5E44-ABA9-2D4F82344D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39763"/>
            <a:ext cx="63246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50DC836-DFB3-744B-AC20-8B1F773DDF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76400"/>
            <a:ext cx="57912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F84568B-3638-724B-8EB0-C37BE18C27E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13F46206-C10D-2E43-ABB7-623C8F6B433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807A0BD-6B5C-5940-99DB-24169DEFFF8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04926D9-715F-AB45-9EB2-85D87B819CA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ED54471-8D71-3B41-B003-FFE2A5FB8A51}"/>
              </a:ext>
            </a:extLst>
          </p:cNvPr>
          <p:cNvSpPr txBox="1"/>
          <p:nvPr/>
        </p:nvSpPr>
        <p:spPr>
          <a:xfrm>
            <a:off x="4495800" y="0"/>
            <a:ext cx="46482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900" b="1" dirty="0">
                <a:ln w="3175">
                  <a:solidFill>
                    <a:schemeClr val="tx1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Global University of Theological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FC2001-8649-1248-A3C7-F771118F7C23}"/>
              </a:ext>
            </a:extLst>
          </p:cNvPr>
          <p:cNvSpPr txBox="1"/>
          <p:nvPr/>
        </p:nvSpPr>
        <p:spPr>
          <a:xfrm>
            <a:off x="152400" y="3810000"/>
            <a:ext cx="4267200" cy="1446550"/>
          </a:xfrm>
          <a:prstGeom prst="rect">
            <a:avLst/>
          </a:prstGeom>
          <a:noFill/>
          <a:ln w="76200" cap="rnd">
            <a:solidFill>
              <a:srgbClr val="080808"/>
            </a:solidFill>
            <a:beve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8800" b="1" dirty="0">
                <a:solidFill>
                  <a:srgbClr val="BD5507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oper Black" pitchFamily="18" charset="0"/>
              </a:rPr>
              <a:t>Acts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40948A-36E8-FC44-BAA4-3DE29E65442F}"/>
              </a:ext>
            </a:extLst>
          </p:cNvPr>
          <p:cNvSpPr txBox="1"/>
          <p:nvPr/>
        </p:nvSpPr>
        <p:spPr>
          <a:xfrm>
            <a:off x="381000" y="5867400"/>
            <a:ext cx="3048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080808"/>
                </a:solidFill>
                <a:latin typeface="Cooper Black" pitchFamily="18" charset="0"/>
              </a:rPr>
              <a:t>Ralph V. Reynolds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B9CA54-834A-9848-8FCC-F3464EFF28E2}"/>
              </a:ext>
            </a:extLst>
          </p:cNvPr>
          <p:cNvSpPr txBox="1"/>
          <p:nvPr/>
        </p:nvSpPr>
        <p:spPr>
          <a:xfrm>
            <a:off x="152400" y="5334000"/>
            <a:ext cx="701040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latin typeface="Cooper Black" pitchFamily="18" charset="0"/>
              </a:rPr>
              <a:t>Lesson 1a: The Birth of Foreign Missions</a:t>
            </a:r>
          </a:p>
        </p:txBody>
      </p:sp>
    </p:spTree>
  </p:cSld>
  <p:clrMapOvr>
    <a:masterClrMapping/>
  </p:clrMapOvr>
  <p:transition>
    <p:pull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>
            <a:extLst>
              <a:ext uri="{FF2B5EF4-FFF2-40B4-BE49-F238E27FC236}">
                <a16:creationId xmlns:a16="http://schemas.microsoft.com/office/drawing/2014/main" id="{065E59C5-ABCB-5C44-AA42-0C6DC2E05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5B35D04-79A7-DC44-9EAA-9A9E7D161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57200"/>
            <a:ext cx="6553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FFCC00"/>
                  </a:solidFill>
                </a:ln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Therefore, he left Antioch, went to Tarsus, and persuaded</a:t>
            </a:r>
          </a:p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FFCC00"/>
                  </a:solidFill>
                </a:ln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Saul to return with him to teach the new church at Antioch.</a:t>
            </a:r>
            <a:r>
              <a:rPr lang="en-US" sz="3600" b="1" dirty="0">
                <a:ln>
                  <a:solidFill>
                    <a:srgbClr val="FFCC00"/>
                  </a:solidFill>
                </a:ln>
                <a:solidFill>
                  <a:srgbClr val="004A4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50E5DE8-9F54-FA47-BDAE-4F66F1A0B7D8}"/>
              </a:ext>
            </a:extLst>
          </p:cNvPr>
          <p:cNvSpPr/>
          <p:nvPr/>
        </p:nvSpPr>
        <p:spPr>
          <a:xfrm>
            <a:off x="2362200" y="4495800"/>
            <a:ext cx="57912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rgbClr val="004A4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Barnabas and Saul labored together at Antioch for one year.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>
            <a:extLst>
              <a:ext uri="{FF2B5EF4-FFF2-40B4-BE49-F238E27FC236}">
                <a16:creationId xmlns:a16="http://schemas.microsoft.com/office/drawing/2014/main" id="{F5B98387-80FD-3744-8A07-020F5DC8E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7DC9FB33-5A8A-E045-AE01-60A960979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28600"/>
            <a:ext cx="6781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church</a:t>
            </a:r>
            <a:endParaRPr lang="en-US" sz="3600" dirty="0">
              <a:solidFill>
                <a:srgbClr val="3D3D3D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600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developed under their ministry to become one of the most important in the early history</a:t>
            </a:r>
            <a:r>
              <a:rPr lang="en-US" sz="3600" dirty="0">
                <a:solidFill>
                  <a:srgbClr val="3D3D3D"/>
                </a:solidFill>
                <a:latin typeface="Cooper Black" pitchFamily="18" charset="0"/>
              </a:rPr>
              <a:t> </a:t>
            </a:r>
            <a:r>
              <a:rPr lang="en-US" sz="3600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of the church.</a:t>
            </a:r>
            <a:endParaRPr lang="en-US" sz="3600" dirty="0">
              <a:solidFill>
                <a:srgbClr val="3D3D3D"/>
              </a:solidFill>
              <a:latin typeface="Cooper Black" pitchFamily="18" charset="0"/>
            </a:endParaRPr>
          </a:p>
        </p:txBody>
      </p:sp>
      <p:pic>
        <p:nvPicPr>
          <p:cNvPr id="13316" name="Picture 4" descr="C:\Users\Candra Poitras\Pictures\antioch_church[1].jpg">
            <a:extLst>
              <a:ext uri="{FF2B5EF4-FFF2-40B4-BE49-F238E27FC236}">
                <a16:creationId xmlns:a16="http://schemas.microsoft.com/office/drawing/2014/main" id="{A7C3877B-71C1-664C-A3C8-B27DBDA9F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 rot="21183390">
            <a:off x="3733800" y="3505200"/>
            <a:ext cx="38608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>
            <a:extLst>
              <a:ext uri="{FF2B5EF4-FFF2-40B4-BE49-F238E27FC236}">
                <a16:creationId xmlns:a16="http://schemas.microsoft.com/office/drawing/2014/main" id="{0A5ACF80-2E0A-DE49-8C2B-A274F3EC6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111C79D4-3ED3-D94E-881C-9014C7373F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838200"/>
            <a:ext cx="8763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8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church that developed under their ministry was:</a:t>
            </a:r>
            <a:endParaRPr lang="en-US" sz="4800" b="1" dirty="0">
              <a:solidFill>
                <a:srgbClr val="F8FCC8"/>
              </a:solidFill>
              <a:latin typeface="Cooper Black" pitchFamily="18" charset="0"/>
            </a:endParaRP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067036DB-696A-B143-A47A-27FBD7F47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438400"/>
            <a:ext cx="7924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800" dirty="0"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  <a:ea typeface="Calibri" pitchFamily="34" charset="0"/>
                <a:cs typeface="Swiss721BT-Bold"/>
              </a:rPr>
              <a:t>1. A Benevolent Church</a:t>
            </a:r>
            <a:endParaRPr lang="en-US" sz="4800" dirty="0">
              <a:solidFill>
                <a:schemeClr val="bg2">
                  <a:lumMod val="60000"/>
                  <a:lumOff val="40000"/>
                </a:schemeClr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  <a:latin typeface="Cooper Black" pitchFamily="18" charset="0"/>
                <a:ea typeface="Calibri" pitchFamily="34" charset="0"/>
                <a:cs typeface="Swiss721BT-Bold"/>
              </a:rPr>
              <a:t>2. A Spiritual Church</a:t>
            </a:r>
            <a:endParaRPr lang="en-US" sz="4800" dirty="0">
              <a:solidFill>
                <a:schemeClr val="bg2">
                  <a:lumMod val="75000"/>
                </a:schemeClr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4800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3. A Missionary Church</a:t>
            </a:r>
            <a:r>
              <a:rPr lang="en-US" sz="4800" dirty="0"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7">
            <a:extLst>
              <a:ext uri="{FF2B5EF4-FFF2-40B4-BE49-F238E27FC236}">
                <a16:creationId xmlns:a16="http://schemas.microsoft.com/office/drawing/2014/main" id="{F9138A1F-D5F3-794F-BEF8-1E338C4BB4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0683514A-59A9-3D4D-847A-306DF77B3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33400"/>
            <a:ext cx="7010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eaLnBrk="0" hangingPunct="0">
              <a:defRPr/>
            </a:pPr>
            <a:r>
              <a:rPr lang="en-US" sz="54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1. A Benevolent Church</a:t>
            </a:r>
            <a:endParaRPr lang="en-US" sz="5400">
              <a:solidFill>
                <a:srgbClr val="C20202"/>
              </a:solidFill>
              <a:latin typeface="Cooper Black" pitchFamily="18" charset="0"/>
            </a:endParaRPr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1A3877C2-3612-2C46-B72D-61715A2721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2743200"/>
            <a:ext cx="5334000" cy="3477875"/>
          </a:xfrm>
          <a:prstGeom prst="rect">
            <a:avLst/>
          </a:prstGeom>
          <a:solidFill>
            <a:srgbClr val="C20202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400" b="1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church sent help back to the poor saints in Jerusalem (Acts 11:29-30).</a:t>
            </a:r>
            <a:endParaRPr lang="en-US" sz="4400" b="1">
              <a:solidFill>
                <a:srgbClr val="F8FCC8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>
            <a:extLst>
              <a:ext uri="{FF2B5EF4-FFF2-40B4-BE49-F238E27FC236}">
                <a16:creationId xmlns:a16="http://schemas.microsoft.com/office/drawing/2014/main" id="{B57FC552-CD39-1243-801E-53D2385DDB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D8E2B35E-53B9-B24D-B88C-BC8D3C5DA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81000"/>
            <a:ext cx="7010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5400" b="1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2. A Spiritual Church</a:t>
            </a:r>
            <a:endParaRPr lang="en-US" sz="5400">
              <a:solidFill>
                <a:srgbClr val="F8FCC8"/>
              </a:solidFill>
              <a:latin typeface="Cooper Black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1CF9D0-D245-2044-82CF-310391D622A7}"/>
              </a:ext>
            </a:extLst>
          </p:cNvPr>
          <p:cNvSpPr/>
          <p:nvPr/>
        </p:nvSpPr>
        <p:spPr>
          <a:xfrm>
            <a:off x="2819400" y="2133600"/>
            <a:ext cx="54864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</a:rPr>
              <a:t>The gifts of the Spirit were in operation at Antioch.</a:t>
            </a: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56BBD7F8-2144-0C41-B35C-F2433FAB7D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810000"/>
            <a:ext cx="6019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It was a church that fasted and prayed,</a:t>
            </a:r>
            <a:endParaRPr lang="en-US" sz="3600" b="1" dirty="0">
              <a:solidFill>
                <a:srgbClr val="3D3D3D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and because of this God was able to speak to them.</a:t>
            </a:r>
            <a:endParaRPr lang="en-US" sz="3600" b="1" dirty="0">
              <a:solidFill>
                <a:srgbClr val="3D3D3D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7">
            <a:extLst>
              <a:ext uri="{FF2B5EF4-FFF2-40B4-BE49-F238E27FC236}">
                <a16:creationId xmlns:a16="http://schemas.microsoft.com/office/drawing/2014/main" id="{06ADA80C-0031-C24B-8888-980BED6B56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C8DD9D46-E8B3-D040-B842-66D2F33FF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04800"/>
            <a:ext cx="7467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54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3. A Missionary Church</a:t>
            </a:r>
            <a:endParaRPr lang="en-US" sz="5400" dirty="0"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4D2323-4C7E-5D4A-9E13-774E29D6C881}"/>
              </a:ext>
            </a:extLst>
          </p:cNvPr>
          <p:cNvSpPr/>
          <p:nvPr/>
        </p:nvSpPr>
        <p:spPr>
          <a:xfrm>
            <a:off x="685800" y="2286000"/>
            <a:ext cx="72390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007A00"/>
                </a:solidFill>
                <a:latin typeface="Cooper Black" pitchFamily="18" charset="0"/>
              </a:rPr>
              <a:t>It was here at Antioch that the foreign missionary movement was born. </a:t>
            </a:r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86988872-4649-5245-9A79-F9BF6C223B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495800"/>
            <a:ext cx="6553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This showed that they had a burden for souls and a vision of the harvest field.</a:t>
            </a: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>
            <a:extLst>
              <a:ext uri="{FF2B5EF4-FFF2-40B4-BE49-F238E27FC236}">
                <a16:creationId xmlns:a16="http://schemas.microsoft.com/office/drawing/2014/main" id="{9B319E7E-64D0-BB4A-AC5B-1EF5493E69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863C2E82-FF0D-D641-9F80-6FC0D3783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04800"/>
            <a:ext cx="6858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Antioch in Syria was founded in 300 BC. It was situated on a bend of the</a:t>
            </a: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Orontes River, about fifteen miles from the sea.</a:t>
            </a: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E62E836A-0011-B349-8C85-5B5D40809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810000"/>
            <a:ext cx="6096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Many Jews had settled at Antioch and had been allowed to have the same</a:t>
            </a:r>
          </a:p>
          <a:p>
            <a:pPr algn="ctr" eaLnBrk="0" hangingPunct="0">
              <a:defRPr/>
            </a:pPr>
            <a:r>
              <a:rPr lang="en-US" sz="36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political privileges with the Greeks.</a:t>
            </a:r>
            <a:r>
              <a:rPr lang="en-US" sz="3600" b="1"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>
            <a:extLst>
              <a:ext uri="{FF2B5EF4-FFF2-40B4-BE49-F238E27FC236}">
                <a16:creationId xmlns:a16="http://schemas.microsoft.com/office/drawing/2014/main" id="{BC8DDB1B-4663-B544-AA1D-1153FF9D31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DB145DF0-479F-794C-9175-D4C128B0C2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4800"/>
            <a:ext cx="7315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When persecution broke out in Jerusalem, many of the Christians found a refuge at Antioch. They immediately began to preach the gospel.</a:t>
            </a: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1496055F-1DCD-F447-A83E-733A3D83C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3657600"/>
            <a:ext cx="6629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At first they</a:t>
            </a: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preached in the synagogues and only to the Jews, but later they began to preach to the Gentiles.</a:t>
            </a: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>
            <a:extLst>
              <a:ext uri="{FF2B5EF4-FFF2-40B4-BE49-F238E27FC236}">
                <a16:creationId xmlns:a16="http://schemas.microsoft.com/office/drawing/2014/main" id="{F4BA37DF-F850-5940-8574-65D3A98C83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0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97196277-0E56-A743-86FC-2F1CA942D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228600"/>
            <a:ext cx="7162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It was in Antioch that the first Gentile church was founded, and it was here that believers were first called Christians (Acts11:26).</a:t>
            </a:r>
            <a:r>
              <a:rPr lang="en-US" sz="3200" b="1" dirty="0"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D138FAD8-9D78-324F-9BE5-CDD61B2223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318570"/>
            <a:ext cx="62484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name </a:t>
            </a:r>
            <a:r>
              <a:rPr lang="en-US" sz="3200" b="1" i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Italic"/>
              </a:rPr>
              <a:t>Christian </a:t>
            </a:r>
            <a:r>
              <a:rPr lang="en-US" sz="32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means “Christ-like” and was derived from the Greek word</a:t>
            </a:r>
            <a:endParaRPr lang="en-US" sz="3200" b="1" dirty="0">
              <a:ln>
                <a:solidFill>
                  <a:srgbClr val="BD5507"/>
                </a:solidFill>
              </a:ln>
              <a:solidFill>
                <a:srgbClr val="3D3D3D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200" b="1" i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Italic"/>
              </a:rPr>
              <a:t>Christos</a:t>
            </a:r>
            <a:r>
              <a:rPr lang="en-US" sz="32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, which is the equivalent of the Hebrew </a:t>
            </a:r>
            <a:r>
              <a:rPr lang="en-US" sz="3200" b="1" i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Italic"/>
              </a:rPr>
              <a:t>Messiah</a:t>
            </a:r>
            <a:r>
              <a:rPr lang="en-US" sz="32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, and means “Anointed One.”</a:t>
            </a:r>
            <a:endParaRPr lang="en-US" sz="3200" b="1" dirty="0">
              <a:ln>
                <a:solidFill>
                  <a:srgbClr val="BD5507"/>
                </a:solidFill>
              </a:ln>
              <a:solidFill>
                <a:srgbClr val="3D3D3D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7">
            <a:extLst>
              <a:ext uri="{FF2B5EF4-FFF2-40B4-BE49-F238E27FC236}">
                <a16:creationId xmlns:a16="http://schemas.microsoft.com/office/drawing/2014/main" id="{2EEA4C5A-685D-8841-BDFC-A9F6AA074A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BB83B0CF-DF51-734A-9278-2947964F7B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609600"/>
            <a:ext cx="64770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8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new congregation at Antioch was a daughter of the mother church in</a:t>
            </a:r>
            <a:endParaRPr lang="en-US" sz="3800" b="1" dirty="0">
              <a:solidFill>
                <a:srgbClr val="007A0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8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Jerusalem, but she rapidly grew until she exceeded the assembly in Jerusalem in vision and strength, becoming a mother church in her own right.</a:t>
            </a:r>
            <a:r>
              <a:rPr lang="en-US" sz="38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>
            <a:extLst>
              <a:ext uri="{FF2B5EF4-FFF2-40B4-BE49-F238E27FC236}">
                <a16:creationId xmlns:a16="http://schemas.microsoft.com/office/drawing/2014/main" id="{2A37C8C1-D40C-D34E-97A3-BAFE72A7CD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4D89E44-DA1F-F64F-8C71-FA4D9D8A6E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533400"/>
            <a:ext cx="7239000" cy="3970318"/>
          </a:xfrm>
          <a:prstGeom prst="rect">
            <a:avLst/>
          </a:prstGeom>
          <a:solidFill>
            <a:srgbClr val="080808"/>
          </a:solidFill>
          <a:ln w="76200">
            <a:solidFill>
              <a:srgbClr val="007A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When news of the radical development at Antioch reached Jerusalem, there</a:t>
            </a:r>
            <a:endParaRPr lang="en-US" sz="3600" b="1" dirty="0">
              <a:solidFill>
                <a:srgbClr val="FFCC0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was much concern, for the believers left behind at Jerusalem were all strict Jews.</a:t>
            </a:r>
            <a:endParaRPr lang="en-US" sz="3600" b="1" dirty="0"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67141E-432D-2943-96C8-939DB713B78B}"/>
              </a:ext>
            </a:extLst>
          </p:cNvPr>
          <p:cNvSpPr/>
          <p:nvPr/>
        </p:nvSpPr>
        <p:spPr>
          <a:xfrm>
            <a:off x="1447800" y="4876800"/>
            <a:ext cx="63246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rgbClr val="FFCC00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They sent Barnabas to investigate the situation.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id="{BFEF59E9-4E35-0040-8879-87D8DC9B50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B6BEF24F-2922-4F49-93BF-707AF415D8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533400"/>
            <a:ext cx="6477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Undoubtedly Barnabas was one of the greatest characters of the New Testament.</a:t>
            </a:r>
            <a:endParaRPr lang="en-US" sz="4000" b="1">
              <a:solidFill>
                <a:srgbClr val="004A48"/>
              </a:solidFill>
              <a:latin typeface="Cooper Black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57BB5E-5A74-7744-B593-F3A949966CBE}"/>
              </a:ext>
            </a:extLst>
          </p:cNvPr>
          <p:cNvSpPr/>
          <p:nvPr/>
        </p:nvSpPr>
        <p:spPr>
          <a:xfrm>
            <a:off x="2438400" y="3886200"/>
            <a:ext cx="53340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BD5507"/>
                </a:solidFill>
                <a:latin typeface="Cooper Black" pitchFamily="18" charset="0"/>
              </a:rPr>
              <a:t>He was a good man, full of the Holy Ghost and of faith (Acts 11:24).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>
            <a:extLst>
              <a:ext uri="{FF2B5EF4-FFF2-40B4-BE49-F238E27FC236}">
                <a16:creationId xmlns:a16="http://schemas.microsoft.com/office/drawing/2014/main" id="{0A30F431-9AAE-0145-BED4-1401030D05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6B82B1CD-E574-FE44-AE95-72E173D45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457200"/>
            <a:ext cx="67056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Barnabas</a:t>
            </a:r>
            <a:r>
              <a:rPr lang="en-US" sz="36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was impressed by what he saw, and instead of returning to Jerusalem with complaints, he remained in Antioch to direct the work.</a:t>
            </a:r>
            <a:r>
              <a:rPr lang="en-US" sz="36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065683-8A55-8345-96CC-1E5428ED6EBF}"/>
              </a:ext>
            </a:extLst>
          </p:cNvPr>
          <p:cNvSpPr/>
          <p:nvPr/>
        </p:nvSpPr>
        <p:spPr>
          <a:xfrm>
            <a:off x="2590800" y="4191000"/>
            <a:ext cx="45720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FF66"/>
                </a:solidFill>
                <a:latin typeface="Cooper Black" pitchFamily="18" charset="0"/>
              </a:rPr>
              <a:t>The church at Antioch was young and needed teaching.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>
            <a:extLst>
              <a:ext uri="{FF2B5EF4-FFF2-40B4-BE49-F238E27FC236}">
                <a16:creationId xmlns:a16="http://schemas.microsoft.com/office/drawing/2014/main" id="{5250349C-4431-D646-BF91-3292B3A350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Birth of Foreign Missions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72D5099-34CE-EA4F-9081-3629DB4F72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4800"/>
            <a:ext cx="46482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Barnabas could have</a:t>
            </a:r>
            <a:r>
              <a:rPr lang="en-US" sz="4000" dirty="0">
                <a:solidFill>
                  <a:srgbClr val="C20202"/>
                </a:solidFill>
                <a:latin typeface="Cooper Black" pitchFamily="18" charset="0"/>
              </a:rPr>
              <a:t> </a:t>
            </a:r>
            <a:r>
              <a:rPr lang="en-US" sz="4000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attempted to do this himself, but being a dedicated, humble man, he decided to find</a:t>
            </a:r>
          </a:p>
          <a:p>
            <a:pPr algn="ctr" eaLnBrk="0" hangingPunct="0">
              <a:defRPr/>
            </a:pPr>
            <a:r>
              <a:rPr lang="en-US" sz="4000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best teacher possible.</a:t>
            </a:r>
            <a:r>
              <a:rPr lang="en-US" sz="4000" dirty="0">
                <a:solidFill>
                  <a:srgbClr val="C20202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899E46E0-0714-BB43-800E-7A76BE7A7F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990600"/>
            <a:ext cx="38862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remembered Saul of Tarsus, whom he had befriended</a:t>
            </a:r>
          </a:p>
          <a:p>
            <a:pPr algn="ctr" eaLnBrk="0" hangingPunct="0">
              <a:defRPr/>
            </a:pPr>
            <a:r>
              <a:rPr lang="en-US" sz="4000" b="1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several years before this.</a:t>
            </a:r>
            <a:r>
              <a:rPr lang="en-US" sz="4000" b="1"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ellar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stellar</Template>
  <TotalTime>608</TotalTime>
  <Words>639</Words>
  <Application>Microsoft Macintosh PowerPoint</Application>
  <PresentationFormat>On-screen Show (4:3)</PresentationFormat>
  <Paragraphs>58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Cooper Black</vt:lpstr>
      <vt:lpstr>stellar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</dc:title>
  <dc:creator>Candra Poitras</dc:creator>
  <cp:lastModifiedBy>Angie Clark</cp:lastModifiedBy>
  <cp:revision>9</cp:revision>
  <dcterms:created xsi:type="dcterms:W3CDTF">2013-02-16T00:02:51Z</dcterms:created>
  <dcterms:modified xsi:type="dcterms:W3CDTF">2018-02-09T18:38:27Z</dcterms:modified>
</cp:coreProperties>
</file>