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60" r:id="rId6"/>
    <p:sldId id="259" r:id="rId7"/>
    <p:sldId id="279" r:id="rId8"/>
    <p:sldId id="261" r:id="rId9"/>
    <p:sldId id="272" r:id="rId10"/>
    <p:sldId id="278" r:id="rId11"/>
    <p:sldId id="262" r:id="rId12"/>
    <p:sldId id="270" r:id="rId13"/>
    <p:sldId id="280" r:id="rId14"/>
    <p:sldId id="263" r:id="rId15"/>
    <p:sldId id="271" r:id="rId16"/>
    <p:sldId id="281" r:id="rId17"/>
    <p:sldId id="264" r:id="rId18"/>
    <p:sldId id="273" r:id="rId19"/>
    <p:sldId id="282" r:id="rId20"/>
    <p:sldId id="265" r:id="rId21"/>
    <p:sldId id="274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6" autoAdjust="0"/>
    <p:restoredTop sz="94682"/>
  </p:normalViewPr>
  <p:slideViewPr>
    <p:cSldViewPr>
      <p:cViewPr varScale="1">
        <p:scale>
          <a:sx n="127" d="100"/>
          <a:sy n="127" d="100"/>
        </p:scale>
        <p:origin x="130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743200"/>
            <a:ext cx="7329488" cy="1009650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3810000"/>
            <a:ext cx="7010400" cy="5334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9B5A61A-5C20-544A-AA73-2D366089255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8ED17FA-908B-5B47-92F2-6232C82C789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8020546-BB98-C340-BF46-57ECBD11319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FAB0A3-58E0-E143-A4AB-4ED792CA77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8457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3E80A8A-CDCF-5845-B5F5-D14C497C82E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B3EA093-FE8F-2640-A2BD-4D00EC24A17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820D73B-1FC0-E648-846A-9155B530B33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7BDBA3-AA47-2547-BC49-35A5F99D8F8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0664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639763"/>
            <a:ext cx="158115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639763"/>
            <a:ext cx="459105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82C1BE0-A419-C344-AE98-3E355A10068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4AB8479-5EE0-5442-9833-71592E7872D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5FA8D94-7187-D94A-A1D2-99BD71FBB13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1C082-0FE6-9C4D-8B9D-67D4CE6732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9564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55EA8B8-C2B8-B94D-A689-7928AC480D4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2C4AB97-7D94-D44C-B53F-193FA5BF9ED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26C79DD-2B03-D34A-833B-3A7CEB2C001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3CABF4-FC5A-2A4E-85D4-41B1D2A84B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5733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4671601-4DB2-2645-8E3F-E1EF9937E2E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D102231-6764-AC4D-8DCE-714B0BA6D17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A2C0929-2F05-3F4D-A3E9-538ABDD2F7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DA9388-8AEB-6E43-864B-7EA22EA370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1490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B8FCAA-2EE3-1440-B8B0-F36FF4C803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3DF52CF-CDA3-7948-BD59-841C9373154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2496D60-6548-9645-B63B-FD85DEB5302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9F81DC-3023-7D41-AEAC-D77DF695B9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045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86BA8CD-0CA7-694E-8716-FCB76655CD4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AF1EC35-34B8-1042-A632-1EA9DF1161B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2977AA5-7CFF-7143-8BF5-23B1D1C0C1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5372A8-E573-504A-81FE-E6DBDBF1C1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5550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318EF493-5CF0-BD46-AEAD-111650F560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49782CB4-B6BE-4F4D-BA6E-FE2229A8FE6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D513F04-2AC9-8F46-AD49-A1768DE2336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8242BC-05FC-E445-B93F-641AED88EB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3984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AFFF594-EE66-D243-A6CF-AF5748967B1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421FDE96-2378-0C49-8998-4A0610E5D2B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B0240B75-AFCC-114B-B45A-9C665BCC63F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FD8279-4720-5542-AF9C-E577293D74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4079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B86499D-CEDA-8644-AEA2-75ED4A50A37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8F71B1-C9F2-9946-97E6-1C3A0C8EDEB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6FA4C7-678F-3E41-8205-A8A2013403C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0A6B58-2EF3-1645-8B81-6B7E0D2D3E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3366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C8CA406-9227-AC45-9DAB-B32BF4D432B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F71B32-411E-C646-9C76-B8A06FFA51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403B3DC-592F-6349-88D5-74F900855E1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1AD1A1-F65B-7148-80DE-C1DD9D145F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1321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E6AE4088-8BA3-3340-B17D-5BCC5CD837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639763"/>
            <a:ext cx="6324600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0DFDEA98-F7D5-054B-8A85-B65D90134F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76400"/>
            <a:ext cx="57912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332D0BA3-E28D-E64F-8469-0A8B70C8135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1ADEC7AE-4A1A-B546-8B0E-AC48F1102A8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726A01C2-AEE2-2B44-8F29-F99FB7FC07D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442BC95-70C9-1C43-A683-5F4FA4E33F6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C67CB0E6-4DA1-4248-9474-263E5499E09C}"/>
              </a:ext>
            </a:extLst>
          </p:cNvPr>
          <p:cNvSpPr txBox="1"/>
          <p:nvPr/>
        </p:nvSpPr>
        <p:spPr>
          <a:xfrm>
            <a:off x="4495800" y="0"/>
            <a:ext cx="4648200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900" b="1" dirty="0">
                <a:ln w="3175">
                  <a:solidFill>
                    <a:schemeClr val="tx1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Global University of Theological Studies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9DF747-BAE8-B148-881E-127447380E43}"/>
              </a:ext>
            </a:extLst>
          </p:cNvPr>
          <p:cNvSpPr txBox="1"/>
          <p:nvPr/>
        </p:nvSpPr>
        <p:spPr>
          <a:xfrm>
            <a:off x="152400" y="3810000"/>
            <a:ext cx="4267200" cy="1446550"/>
          </a:xfrm>
          <a:prstGeom prst="rect">
            <a:avLst/>
          </a:prstGeom>
          <a:noFill/>
          <a:ln w="76200" cap="rnd">
            <a:solidFill>
              <a:srgbClr val="080808"/>
            </a:solidFill>
            <a:bevel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8800" b="1" dirty="0">
                <a:solidFill>
                  <a:srgbClr val="BD5507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Cooper Black" pitchFamily="18" charset="0"/>
              </a:rPr>
              <a:t>Acts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89865E-6EC9-6649-8167-CE2AAFFB4CED}"/>
              </a:ext>
            </a:extLst>
          </p:cNvPr>
          <p:cNvSpPr txBox="1"/>
          <p:nvPr/>
        </p:nvSpPr>
        <p:spPr>
          <a:xfrm>
            <a:off x="381000" y="5867400"/>
            <a:ext cx="3048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400" b="1" dirty="0">
                <a:solidFill>
                  <a:srgbClr val="080808"/>
                </a:solidFill>
                <a:latin typeface="Cooper Black" pitchFamily="18" charset="0"/>
              </a:rPr>
              <a:t>Ralph V. Reynolds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41E191-2775-8E4D-8759-07E7DD9922B8}"/>
              </a:ext>
            </a:extLst>
          </p:cNvPr>
          <p:cNvSpPr txBox="1"/>
          <p:nvPr/>
        </p:nvSpPr>
        <p:spPr>
          <a:xfrm>
            <a:off x="152400" y="5334000"/>
            <a:ext cx="7543800" cy="49244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600" b="1" dirty="0">
                <a:latin typeface="Cooper Black" pitchFamily="18" charset="0"/>
              </a:rPr>
              <a:t>Lesson 4: Paul’s Second Missionary Journey</a:t>
            </a:r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7">
            <a:extLst>
              <a:ext uri="{FF2B5EF4-FFF2-40B4-BE49-F238E27FC236}">
                <a16:creationId xmlns:a16="http://schemas.microsoft.com/office/drawing/2014/main" id="{86E46DEE-8123-7940-BE86-EC4128639F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0"/>
            <a:ext cx="2438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4: Paul’s Second Missionary Journey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802BF290-C00C-F24D-9281-4D95E9DFA5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1066800"/>
            <a:ext cx="6477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4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7. Finding no synagogue or Jewish population at </a:t>
            </a:r>
            <a:r>
              <a:rPr lang="en-US" sz="4400" b="1" dirty="0" err="1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Amphipolis</a:t>
            </a:r>
            <a:r>
              <a:rPr lang="en-US" sz="44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, Paul journeyed westward after spending only one day.</a:t>
            </a:r>
            <a:r>
              <a:rPr lang="en-US" sz="4400" b="1" dirty="0">
                <a:solidFill>
                  <a:srgbClr val="BD5507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7">
            <a:extLst>
              <a:ext uri="{FF2B5EF4-FFF2-40B4-BE49-F238E27FC236}">
                <a16:creationId xmlns:a16="http://schemas.microsoft.com/office/drawing/2014/main" id="{BD5F4984-A9F9-7145-A466-5D0F2CE4AD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0"/>
            <a:ext cx="2438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4: Paul’s Second Missionary Journey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16EEB9D4-D557-3848-81C8-23BA7B9294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762000"/>
            <a:ext cx="70866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 dirty="0">
                <a:solidFill>
                  <a:srgbClr val="00525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8. Forty miles distant at Thessalonica was a large Jewish population and a synagogue, in which Paul preached three Sabbaths.</a:t>
            </a:r>
            <a:r>
              <a:rPr lang="en-US" sz="3600" b="1" dirty="0">
                <a:solidFill>
                  <a:srgbClr val="00525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3318" name="Rectangle 6">
            <a:extLst>
              <a:ext uri="{FF2B5EF4-FFF2-40B4-BE49-F238E27FC236}">
                <a16:creationId xmlns:a16="http://schemas.microsoft.com/office/drawing/2014/main" id="{0B3B641A-514A-C14A-AD51-12FDC3054A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4191000"/>
            <a:ext cx="6096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 later wrote two</a:t>
            </a:r>
            <a:endParaRPr lang="en-US" sz="3600" dirty="0">
              <a:solidFill>
                <a:srgbClr val="339933"/>
              </a:solidFill>
              <a:latin typeface="Cooper Black" pitchFamily="18" charset="0"/>
            </a:endParaRPr>
          </a:p>
          <a:p>
            <a:pPr eaLnBrk="0" hangingPunct="0">
              <a:defRPr/>
            </a:pPr>
            <a:r>
              <a:rPr lang="en-US" sz="3600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epistles to the church which he founded here. </a:t>
            </a:r>
            <a:endParaRPr lang="en-US" sz="3600" dirty="0">
              <a:solidFill>
                <a:srgbClr val="339933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7">
            <a:extLst>
              <a:ext uri="{FF2B5EF4-FFF2-40B4-BE49-F238E27FC236}">
                <a16:creationId xmlns:a16="http://schemas.microsoft.com/office/drawing/2014/main" id="{9560DA0E-EB72-5F41-9D6F-EDD064D18B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0"/>
            <a:ext cx="2438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4: Paul’s Second Missionary Journey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08F23215-8BBD-AB4A-926F-50049418CC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5715000" cy="2862322"/>
          </a:xfrm>
          <a:prstGeom prst="rect">
            <a:avLst/>
          </a:prstGeom>
          <a:solidFill>
            <a:srgbClr val="C20202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080808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9. At Berea Paul found a people hungry for the truth. Many of them believed the gospel message.</a:t>
            </a:r>
            <a:r>
              <a:rPr lang="en-US" sz="3600" b="1" dirty="0">
                <a:solidFill>
                  <a:srgbClr val="080808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B19B76B9-C21F-BF47-8384-7B698D9B84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3810000"/>
            <a:ext cx="5105400" cy="2862322"/>
          </a:xfrm>
          <a:prstGeom prst="rect">
            <a:avLst/>
          </a:prstGeom>
          <a:solidFill>
            <a:srgbClr val="080808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“The Bereans” have furnished a name for</a:t>
            </a:r>
          </a:p>
          <a:p>
            <a:pPr algn="ctr" eaLnBrk="0" hangingPunct="0">
              <a:defRPr/>
            </a:pPr>
            <a:r>
              <a:rPr lang="en-US" sz="3600" b="1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sincere students of the Bible everywhere.</a:t>
            </a:r>
            <a:r>
              <a:rPr lang="en-US" sz="3600" b="1">
                <a:solidFill>
                  <a:srgbClr val="C20202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7">
            <a:extLst>
              <a:ext uri="{FF2B5EF4-FFF2-40B4-BE49-F238E27FC236}">
                <a16:creationId xmlns:a16="http://schemas.microsoft.com/office/drawing/2014/main" id="{43257CB4-3DB4-ED40-93A8-83BEE134C4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0"/>
            <a:ext cx="2438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4: Paul’s Second Missionary Journey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DE928970-B961-1540-8DE3-EF8937E20F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685800"/>
            <a:ext cx="7086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>
                <a:ln>
                  <a:solidFill>
                    <a:srgbClr val="3D3D3D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10. Athens was one of the famous cities of the ancient world. It was here Paul</a:t>
            </a:r>
          </a:p>
          <a:p>
            <a:pPr eaLnBrk="0" hangingPunct="0">
              <a:defRPr/>
            </a:pPr>
            <a:r>
              <a:rPr lang="en-US" sz="3600" b="1">
                <a:ln>
                  <a:solidFill>
                    <a:srgbClr val="3D3D3D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preached on Mars’ Hill. </a:t>
            </a:r>
            <a:endParaRPr lang="en-US" sz="3600" b="1">
              <a:ln>
                <a:solidFill>
                  <a:srgbClr val="3D3D3D"/>
                </a:solidFill>
              </a:ln>
              <a:solidFill>
                <a:srgbClr val="BD5507"/>
              </a:solidFill>
              <a:latin typeface="Cooper Black" pitchFamily="18" charset="0"/>
            </a:endParaRPr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73D8987A-8647-324F-B319-AD09C6E066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3962400"/>
            <a:ext cx="5715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 dirty="0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It does not seem that a church was founded at</a:t>
            </a:r>
            <a:endParaRPr lang="en-US" sz="3600" b="1" dirty="0">
              <a:ln>
                <a:solidFill>
                  <a:srgbClr val="BD5507"/>
                </a:solidFill>
              </a:ln>
              <a:solidFill>
                <a:srgbClr val="3D3D3D"/>
              </a:solidFill>
              <a:latin typeface="Cooper Black" pitchFamily="18" charset="0"/>
            </a:endParaRPr>
          </a:p>
          <a:p>
            <a:pPr eaLnBrk="0" hangingPunct="0">
              <a:defRPr/>
            </a:pPr>
            <a:r>
              <a:rPr lang="en-US" sz="3600" b="1" dirty="0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this time although some believed.</a:t>
            </a:r>
            <a:endParaRPr lang="en-US" sz="3600" b="1" dirty="0">
              <a:ln>
                <a:solidFill>
                  <a:srgbClr val="BD5507"/>
                </a:solidFill>
              </a:ln>
              <a:solidFill>
                <a:srgbClr val="3D3D3D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7">
            <a:extLst>
              <a:ext uri="{FF2B5EF4-FFF2-40B4-BE49-F238E27FC236}">
                <a16:creationId xmlns:a16="http://schemas.microsoft.com/office/drawing/2014/main" id="{8A876C0A-E768-944B-9EBB-DCBF0664B3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0"/>
            <a:ext cx="2438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4: Paul’s Second Missionary Journey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542DA8F4-FF28-4841-969B-5981509F8D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609600"/>
            <a:ext cx="6858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 dirty="0">
                <a:solidFill>
                  <a:srgbClr val="00525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11. At Corinth, where he preached the Word boldly for a year and a half,</a:t>
            </a:r>
          </a:p>
          <a:p>
            <a:pPr eaLnBrk="0" hangingPunct="0">
              <a:defRPr/>
            </a:pPr>
            <a:r>
              <a:rPr lang="en-US" sz="3600" b="1" dirty="0">
                <a:solidFill>
                  <a:srgbClr val="00525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Paul was rejoined by Luke and Timothy.</a:t>
            </a:r>
            <a:r>
              <a:rPr lang="en-US" sz="3600" b="1" dirty="0">
                <a:solidFill>
                  <a:srgbClr val="00525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1A8C2E2C-D350-C549-9998-1887DDEF12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4267200"/>
            <a:ext cx="5638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While here he worked at his trade as a tentmaker.</a:t>
            </a:r>
            <a:r>
              <a:rPr lang="en-US" sz="3600" b="1" dirty="0">
                <a:solidFill>
                  <a:srgbClr val="F8FCC8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7">
            <a:extLst>
              <a:ext uri="{FF2B5EF4-FFF2-40B4-BE49-F238E27FC236}">
                <a16:creationId xmlns:a16="http://schemas.microsoft.com/office/drawing/2014/main" id="{9DED4238-17C7-FE4A-809F-E93CD17EC8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0"/>
            <a:ext cx="2971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4: Paul’s Second Missionary Journey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99633947-A4F7-0648-98AB-1C94849BBB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533400"/>
            <a:ext cx="77724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12. At </a:t>
            </a:r>
            <a:r>
              <a:rPr lang="en-US" sz="3200" b="1" dirty="0" err="1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Cenchrea</a:t>
            </a: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 Paul embarked for his return journey. After crossing the Aegean Sea, a voyage of 250 miles, they came to Ephesus.</a:t>
            </a: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7412" name="Rectangle 4">
            <a:extLst>
              <a:ext uri="{FF2B5EF4-FFF2-40B4-BE49-F238E27FC236}">
                <a16:creationId xmlns:a16="http://schemas.microsoft.com/office/drawing/2014/main" id="{A026C2FC-192A-3442-B63E-AD2E98EEC1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048000"/>
            <a:ext cx="67818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Paul only stayed a short time and then set sail for home.</a:t>
            </a: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BD5507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21175A13-31B1-7746-9FFF-C27E21EC5F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4572000"/>
            <a:ext cx="73152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Aquila and Priscilla had</a:t>
            </a:r>
            <a:endParaRPr lang="en-US" sz="3200" b="1" dirty="0">
              <a:ln>
                <a:solidFill>
                  <a:srgbClr val="080808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accompanied Paul from Corinth, but they remained in Ephesus while the apostles went on home.</a:t>
            </a: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7">
            <a:extLst>
              <a:ext uri="{FF2B5EF4-FFF2-40B4-BE49-F238E27FC236}">
                <a16:creationId xmlns:a16="http://schemas.microsoft.com/office/drawing/2014/main" id="{82F69681-9F10-604C-AFA5-F286B50873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0"/>
            <a:ext cx="2438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4: Paul’s Second Missionary Journey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8E9CADE4-B3C3-514F-8B99-C0F12520A8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990600"/>
            <a:ext cx="59436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4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13. Paul reached Caesarea after he had sailed some 600 miles. Paul then</a:t>
            </a:r>
          </a:p>
          <a:p>
            <a:pPr algn="ctr" eaLnBrk="0" hangingPunct="0">
              <a:defRPr/>
            </a:pPr>
            <a:r>
              <a:rPr lang="en-US" sz="44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went on to Jerusalem, and then to Antioch.</a:t>
            </a:r>
            <a:r>
              <a:rPr lang="en-US" sz="4400" b="1" dirty="0">
                <a:solidFill>
                  <a:srgbClr val="C20202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7">
            <a:extLst>
              <a:ext uri="{FF2B5EF4-FFF2-40B4-BE49-F238E27FC236}">
                <a16:creationId xmlns:a16="http://schemas.microsoft.com/office/drawing/2014/main" id="{1363EC1F-10A3-0A49-B28B-5617238821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0"/>
            <a:ext cx="4343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4: Paul’s Second Missionary Journey</a:t>
            </a:r>
          </a:p>
        </p:txBody>
      </p:sp>
      <p:sp>
        <p:nvSpPr>
          <p:cNvPr id="19460" name="Rectangle 4">
            <a:extLst>
              <a:ext uri="{FF2B5EF4-FFF2-40B4-BE49-F238E27FC236}">
                <a16:creationId xmlns:a16="http://schemas.microsoft.com/office/drawing/2014/main" id="{5F355819-68EB-334A-8EE5-5C4143EC04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152400"/>
            <a:ext cx="6858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Paul received the Macedonian call at Troas when he saw a vision of a man from Macedonia saying, “Come over into Macedonia and help us.” </a:t>
            </a:r>
            <a:endParaRPr lang="en-US" sz="3200" b="1" dirty="0">
              <a:ln>
                <a:solidFill>
                  <a:srgbClr val="FFFF66"/>
                </a:solidFill>
              </a:ln>
              <a:solidFill>
                <a:srgbClr val="3D3D3D"/>
              </a:solidFill>
              <a:latin typeface="Cooper Black" pitchFamily="18" charset="0"/>
            </a:endParaRPr>
          </a:p>
        </p:txBody>
      </p:sp>
      <p:sp>
        <p:nvSpPr>
          <p:cNvPr id="19461" name="Rectangle 5">
            <a:extLst>
              <a:ext uri="{FF2B5EF4-FFF2-40B4-BE49-F238E27FC236}">
                <a16:creationId xmlns:a16="http://schemas.microsoft.com/office/drawing/2014/main" id="{F92F186C-56FF-0749-BE1B-38FED71027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3124200"/>
            <a:ext cx="63246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 remarkable thing about the dealings of the Lord with Paul was that earlier</a:t>
            </a:r>
            <a:endParaRPr lang="en-US" sz="3200" b="1" dirty="0">
              <a:ln>
                <a:solidFill>
                  <a:srgbClr val="3D3D3D"/>
                </a:solidFill>
              </a:ln>
              <a:solidFill>
                <a:srgbClr val="FFFF66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Paul had tried to turn to the left and then to the right, but each time he was checked</a:t>
            </a:r>
          </a:p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by the Holy Ghost.</a:t>
            </a:r>
            <a:r>
              <a:rPr lang="en-US" sz="3200" b="1" dirty="0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7">
            <a:extLst>
              <a:ext uri="{FF2B5EF4-FFF2-40B4-BE49-F238E27FC236}">
                <a16:creationId xmlns:a16="http://schemas.microsoft.com/office/drawing/2014/main" id="{31C98ACD-A980-2A4F-AC20-3C0B1F95AE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0" y="0"/>
            <a:ext cx="3810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4: Paul’s Second Missionary Journey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E9EC687A-3D53-1E44-A9F7-4F63F2C793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52400"/>
            <a:ext cx="78486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0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There was no choice but to continue in the same direction until he came to the end of the road (Acts 16:6-7).</a:t>
            </a:r>
            <a:r>
              <a:rPr lang="en-US" sz="30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20484" name="Rectangle 4">
            <a:extLst>
              <a:ext uri="{FF2B5EF4-FFF2-40B4-BE49-F238E27FC236}">
                <a16:creationId xmlns:a16="http://schemas.microsoft.com/office/drawing/2014/main" id="{740B43DD-9E37-1C41-AE74-315BB6B8D3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676400"/>
            <a:ext cx="76962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0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 will of God was not made clear</a:t>
            </a:r>
            <a:r>
              <a:rPr lang="en-US" sz="30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</a:rPr>
              <a:t> </a:t>
            </a:r>
            <a:r>
              <a:rPr lang="en-US" sz="30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until he needed to know it. This has a great lesson for us all.</a:t>
            </a:r>
            <a:r>
              <a:rPr lang="en-US" sz="30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20486" name="Rectangle 6">
            <a:extLst>
              <a:ext uri="{FF2B5EF4-FFF2-40B4-BE49-F238E27FC236}">
                <a16:creationId xmlns:a16="http://schemas.microsoft.com/office/drawing/2014/main" id="{7E3F2D32-1BF4-9D46-A28F-1036ADE67B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3276600"/>
            <a:ext cx="7239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000" b="1" dirty="0">
                <a:ln>
                  <a:solidFill>
                    <a:srgbClr val="080808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We should be able to be checked by the Holy Spirit and willing to trust God to reveal His will when we need to know it.</a:t>
            </a:r>
            <a:r>
              <a:rPr lang="en-US" sz="3000" b="1" dirty="0">
                <a:ln>
                  <a:solidFill>
                    <a:srgbClr val="080808"/>
                  </a:solidFill>
                </a:ln>
                <a:solidFill>
                  <a:srgbClr val="BD5507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20487" name="Rectangle 7">
            <a:extLst>
              <a:ext uri="{FF2B5EF4-FFF2-40B4-BE49-F238E27FC236}">
                <a16:creationId xmlns:a16="http://schemas.microsoft.com/office/drawing/2014/main" id="{C1DBC263-C572-0C40-8981-D69EE86123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5257800"/>
            <a:ext cx="71628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000" b="1" dirty="0">
                <a:ln>
                  <a:solidFill>
                    <a:srgbClr val="080808"/>
                  </a:solidFill>
                </a:ln>
                <a:solidFill>
                  <a:srgbClr val="00525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We should not try to peer into the future, but be willing to be led day by day.</a:t>
            </a:r>
            <a:r>
              <a:rPr lang="en-US" sz="3000" b="1" dirty="0">
                <a:ln>
                  <a:solidFill>
                    <a:srgbClr val="080808"/>
                  </a:solidFill>
                </a:ln>
                <a:solidFill>
                  <a:srgbClr val="005250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7">
            <a:extLst>
              <a:ext uri="{FF2B5EF4-FFF2-40B4-BE49-F238E27FC236}">
                <a16:creationId xmlns:a16="http://schemas.microsoft.com/office/drawing/2014/main" id="{87007136-441B-B247-BC1C-016B6897C5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0"/>
            <a:ext cx="3352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4: Paul’s Second Missionary Journey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E9893E6C-BCD5-7147-A5CE-CD4263911B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04800"/>
            <a:ext cx="69342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The story of Paul and Silas at Berea teaches us the great importance of being</a:t>
            </a:r>
          </a:p>
          <a:p>
            <a:pPr algn="ctr" eaLnBrk="0" hangingPunct="0">
              <a:defRPr/>
            </a:pPr>
            <a:r>
              <a:rPr lang="en-US" sz="32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Bible students/Bible searchers. </a:t>
            </a:r>
            <a:endParaRPr lang="en-US" sz="3200" b="1" dirty="0">
              <a:solidFill>
                <a:srgbClr val="339933"/>
              </a:solidFill>
              <a:latin typeface="Cooper Black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6DC075F-A61D-C246-A56C-43B854032B9C}"/>
              </a:ext>
            </a:extLst>
          </p:cNvPr>
          <p:cNvSpPr/>
          <p:nvPr/>
        </p:nvSpPr>
        <p:spPr>
          <a:xfrm>
            <a:off x="2438400" y="2667000"/>
            <a:ext cx="55626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BD5507"/>
                </a:solidFill>
                <a:latin typeface="Cooper Black" pitchFamily="18" charset="0"/>
              </a:rPr>
              <a:t>The </a:t>
            </a:r>
            <a:r>
              <a:rPr lang="en-US" sz="3600" b="1" dirty="0" err="1">
                <a:solidFill>
                  <a:srgbClr val="BD5507"/>
                </a:solidFill>
                <a:latin typeface="Cooper Black" pitchFamily="18" charset="0"/>
              </a:rPr>
              <a:t>Bereans</a:t>
            </a:r>
            <a:r>
              <a:rPr lang="en-US" sz="3600" b="1" dirty="0">
                <a:solidFill>
                  <a:srgbClr val="BD5507"/>
                </a:solidFill>
                <a:latin typeface="Cooper Black" pitchFamily="18" charset="0"/>
              </a:rPr>
              <a:t> were called noble and honorable.</a:t>
            </a:r>
          </a:p>
        </p:txBody>
      </p:sp>
      <p:sp>
        <p:nvSpPr>
          <p:cNvPr id="21508" name="Rectangle 4">
            <a:extLst>
              <a:ext uri="{FF2B5EF4-FFF2-40B4-BE49-F238E27FC236}">
                <a16:creationId xmlns:a16="http://schemas.microsoft.com/office/drawing/2014/main" id="{89025F57-2537-6548-AB66-9B6B7F7D20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4648200"/>
            <a:ext cx="62484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>
                <a:solidFill>
                  <a:srgbClr val="00525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It is certainly a noble quality to search the Bible and prove everything by the</a:t>
            </a:r>
            <a:endParaRPr lang="en-US" sz="3200" b="1">
              <a:solidFill>
                <a:srgbClr val="005250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200" b="1">
                <a:solidFill>
                  <a:srgbClr val="00525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Scriptures.</a:t>
            </a:r>
            <a:endParaRPr lang="en-US" sz="3200" b="1">
              <a:solidFill>
                <a:srgbClr val="00525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7">
            <a:extLst>
              <a:ext uri="{FF2B5EF4-FFF2-40B4-BE49-F238E27FC236}">
                <a16:creationId xmlns:a16="http://schemas.microsoft.com/office/drawing/2014/main" id="{16952370-597D-4240-B382-9BCE03E33E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0"/>
            <a:ext cx="441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4: Paul’s Second Missionary Journey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6E552079-EE42-3C49-9A10-B57CF351BC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228600"/>
            <a:ext cx="6858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00525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When the apostles returned to Antioch from attending the first church council in</a:t>
            </a:r>
          </a:p>
          <a:p>
            <a:pPr algn="ctr" eaLnBrk="0" hangingPunct="0">
              <a:defRPr/>
            </a:pPr>
            <a:r>
              <a:rPr lang="en-US" sz="3200" b="1" dirty="0">
                <a:solidFill>
                  <a:srgbClr val="00525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Jerusalem, they were accompanied by Judas and Silas, two prophets.</a:t>
            </a:r>
            <a:r>
              <a:rPr lang="en-US" sz="3200" b="1" dirty="0">
                <a:solidFill>
                  <a:srgbClr val="00525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9E703B7C-E3BF-244A-875A-1970832B18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581400"/>
            <a:ext cx="63246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 few days after</a:t>
            </a:r>
            <a:r>
              <a:rPr lang="en-US" sz="3200" b="1" dirty="0">
                <a:solidFill>
                  <a:srgbClr val="F8FCC8"/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their arrival Paul said to Barnabas, “Let us go again and visit our brethren in every city where we have preached the Word of the Lord.”</a:t>
            </a:r>
            <a:r>
              <a:rPr lang="en-US" sz="3200" b="1" dirty="0">
                <a:solidFill>
                  <a:srgbClr val="F8FCC8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7">
            <a:extLst>
              <a:ext uri="{FF2B5EF4-FFF2-40B4-BE49-F238E27FC236}">
                <a16:creationId xmlns:a16="http://schemas.microsoft.com/office/drawing/2014/main" id="{5CADEACA-259A-7E4C-AE02-E836227DAB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0"/>
            <a:ext cx="3352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4: Paul’s Second Missionary Journey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D4AA7E73-6823-A44B-ADDC-605FF5A8E9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04800"/>
            <a:ext cx="7086600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400" b="1" dirty="0">
                <a:ln>
                  <a:solidFill>
                    <a:srgbClr val="005250"/>
                  </a:solidFill>
                </a:ln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Paul arrived in Corinth a discouraged man. His ministry in Europe had not been well received.</a:t>
            </a:r>
            <a:r>
              <a:rPr lang="en-US" sz="3400" b="1" dirty="0">
                <a:ln>
                  <a:solidFill>
                    <a:srgbClr val="005250"/>
                  </a:solidFill>
                </a:ln>
                <a:solidFill>
                  <a:srgbClr val="F8FCC8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22533" name="Rectangle 5">
            <a:extLst>
              <a:ext uri="{FF2B5EF4-FFF2-40B4-BE49-F238E27FC236}">
                <a16:creationId xmlns:a16="http://schemas.microsoft.com/office/drawing/2014/main" id="{5071BD2A-2B36-A846-B841-43F8CB3D35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2895600"/>
            <a:ext cx="647700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400" b="1" dirty="0">
                <a:ln>
                  <a:solidFill>
                    <a:srgbClr val="F8FCC8"/>
                  </a:solidFill>
                </a:ln>
                <a:solidFill>
                  <a:srgbClr val="00525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However, he was encouraged by being rejoined by his friends,</a:t>
            </a:r>
            <a:r>
              <a:rPr lang="en-US" sz="3400" b="1" dirty="0">
                <a:ln>
                  <a:solidFill>
                    <a:srgbClr val="F8FCC8"/>
                  </a:solidFill>
                </a:ln>
                <a:solidFill>
                  <a:srgbClr val="005250"/>
                </a:solidFill>
                <a:latin typeface="Cooper Black" pitchFamily="18" charset="0"/>
              </a:rPr>
              <a:t> </a:t>
            </a:r>
            <a:r>
              <a:rPr lang="en-US" sz="3400" b="1" dirty="0">
                <a:ln>
                  <a:solidFill>
                    <a:srgbClr val="F8FCC8"/>
                  </a:solidFill>
                </a:ln>
                <a:solidFill>
                  <a:srgbClr val="00525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Silas and Timothy, who brought him good news from Thessalonica and material help.</a:t>
            </a:r>
            <a:endParaRPr lang="en-US" sz="3400" b="1" dirty="0">
              <a:ln>
                <a:solidFill>
                  <a:srgbClr val="F8FCC8"/>
                </a:solidFill>
              </a:ln>
              <a:solidFill>
                <a:srgbClr val="00525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7">
            <a:extLst>
              <a:ext uri="{FF2B5EF4-FFF2-40B4-BE49-F238E27FC236}">
                <a16:creationId xmlns:a16="http://schemas.microsoft.com/office/drawing/2014/main" id="{0F6101B0-56AA-DC4B-A85B-6596688B89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0"/>
            <a:ext cx="2438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4: Paul’s Second Missionary Journey</a:t>
            </a: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CE873DF8-42E3-554B-BD4D-115FF4D5EA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228600"/>
            <a:ext cx="71628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Also the Lord appeared to him in a night vision and assured him that he should stay in Corinth and continue his ministry.</a:t>
            </a: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23556" name="Rectangle 4">
            <a:extLst>
              <a:ext uri="{FF2B5EF4-FFF2-40B4-BE49-F238E27FC236}">
                <a16:creationId xmlns:a16="http://schemas.microsoft.com/office/drawing/2014/main" id="{4248A9C5-80E5-634D-96DD-4E887CBF6F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600" y="4267200"/>
            <a:ext cx="6019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Paul continued preaching at Corinth for one year</a:t>
            </a:r>
          </a:p>
          <a:p>
            <a:pPr algn="ctr" eaLnBrk="0" hangingPunct="0">
              <a:defRPr/>
            </a:pP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and six months.</a:t>
            </a: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7">
            <a:extLst>
              <a:ext uri="{FF2B5EF4-FFF2-40B4-BE49-F238E27FC236}">
                <a16:creationId xmlns:a16="http://schemas.microsoft.com/office/drawing/2014/main" id="{36248C29-7A92-0340-A753-CAF76B0744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0"/>
            <a:ext cx="2438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4: Paul’s Second Missionary Journey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6D044EDF-5CB8-A144-BC56-7AD23559EC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5791200" cy="3416320"/>
          </a:xfrm>
          <a:prstGeom prst="rect">
            <a:avLst/>
          </a:prstGeom>
          <a:solidFill>
            <a:srgbClr val="007A00"/>
          </a:solidFill>
          <a:ln w="76200">
            <a:solidFill>
              <a:srgbClr val="080808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080808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Because of the controversy over John Mark, they parted company. Barnabas took his nephew and went to Cyprus.</a:t>
            </a:r>
            <a:r>
              <a:rPr lang="en-US" sz="3600" b="1" dirty="0">
                <a:solidFill>
                  <a:srgbClr val="080808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740CFC8E-C672-7843-B872-7CAFD43A6A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3810000"/>
            <a:ext cx="4953000" cy="2862322"/>
          </a:xfrm>
          <a:prstGeom prst="rect">
            <a:avLst/>
          </a:prstGeom>
          <a:solidFill>
            <a:srgbClr val="080808"/>
          </a:solidFill>
          <a:ln w="76200">
            <a:solidFill>
              <a:srgbClr val="007A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Paul</a:t>
            </a:r>
            <a:r>
              <a:rPr lang="en-US" sz="3600" dirty="0">
                <a:solidFill>
                  <a:srgbClr val="007A00"/>
                </a:solidFill>
                <a:latin typeface="Cooper Black" pitchFamily="18" charset="0"/>
              </a:rPr>
              <a:t> </a:t>
            </a:r>
            <a:r>
              <a:rPr lang="en-US" sz="3600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chose Silas as his companion and was afterwards joined by Timothy and Luke.</a:t>
            </a:r>
            <a:endParaRPr lang="en-US" sz="3600" dirty="0">
              <a:solidFill>
                <a:srgbClr val="007A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7">
            <a:extLst>
              <a:ext uri="{FF2B5EF4-FFF2-40B4-BE49-F238E27FC236}">
                <a16:creationId xmlns:a16="http://schemas.microsoft.com/office/drawing/2014/main" id="{407ACBEC-F94C-BD43-8D01-0B5510D545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7400" y="0"/>
            <a:ext cx="3276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4: Paul’s Second Missionary Journey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EB5052FA-B5D0-9B46-A11F-919B57B38B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381000"/>
            <a:ext cx="7010400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4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We shall briefly trace the journey taken by Paul and his companions on this</a:t>
            </a:r>
            <a:r>
              <a:rPr lang="en-US" sz="3400" b="1" dirty="0">
                <a:solidFill>
                  <a:srgbClr val="BD5507"/>
                </a:solidFill>
                <a:latin typeface="Cooper Black" pitchFamily="18" charset="0"/>
              </a:rPr>
              <a:t> </a:t>
            </a:r>
            <a:r>
              <a:rPr lang="en-US" sz="34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second journey.</a:t>
            </a:r>
            <a:endParaRPr lang="en-US" sz="3400" b="1" dirty="0">
              <a:solidFill>
                <a:srgbClr val="BD5507"/>
              </a:solidFill>
              <a:latin typeface="Cooper Black" pitchFamily="18" charset="0"/>
            </a:endParaRPr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id="{BEE4E552-24C4-FD4D-B2A8-E5BD031527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2743200"/>
            <a:ext cx="5715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0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1. Starting from Antioch, Paul and Silas traveled through Syria visiting the</a:t>
            </a:r>
          </a:p>
          <a:p>
            <a:pPr eaLnBrk="0" hangingPunct="0">
              <a:defRPr/>
            </a:pPr>
            <a:r>
              <a:rPr lang="en-US" sz="30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churches (Acts 15:41).</a:t>
            </a:r>
            <a:r>
              <a:rPr lang="en-US" sz="3000" b="1" dirty="0">
                <a:solidFill>
                  <a:srgbClr val="C20202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6149" name="Rectangle 5">
            <a:extLst>
              <a:ext uri="{FF2B5EF4-FFF2-40B4-BE49-F238E27FC236}">
                <a16:creationId xmlns:a16="http://schemas.microsoft.com/office/drawing/2014/main" id="{F48C054E-CF0C-E84C-9629-5AC65F1138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5029200"/>
            <a:ext cx="59436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0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They then journeyed into the province of Cilicia, the land of Paul’s birth. (Acts 16:1).</a:t>
            </a:r>
            <a:r>
              <a:rPr lang="en-US" sz="3000" b="1" dirty="0">
                <a:solidFill>
                  <a:srgbClr val="007A00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7">
            <a:extLst>
              <a:ext uri="{FF2B5EF4-FFF2-40B4-BE49-F238E27FC236}">
                <a16:creationId xmlns:a16="http://schemas.microsoft.com/office/drawing/2014/main" id="{629E326A-2C09-5C42-A370-59467D3F5A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0"/>
            <a:ext cx="2438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4: Paul’s Second Missionary Journey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1711290A-1D17-214B-9D54-3E035364C6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838200"/>
            <a:ext cx="60960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400" b="1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2. At Lystra, where Paul had previously been stoned, he founded a church</a:t>
            </a:r>
          </a:p>
          <a:p>
            <a:pPr algn="ctr" eaLnBrk="0" hangingPunct="0">
              <a:defRPr/>
            </a:pPr>
            <a:r>
              <a:rPr lang="en-US" sz="4400" b="1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and was joined by his life-long companion, Timothy (Acts 16:1-4).</a:t>
            </a:r>
            <a:r>
              <a:rPr lang="en-US" sz="4400" b="1">
                <a:solidFill>
                  <a:srgbClr val="339933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7">
            <a:extLst>
              <a:ext uri="{FF2B5EF4-FFF2-40B4-BE49-F238E27FC236}">
                <a16:creationId xmlns:a16="http://schemas.microsoft.com/office/drawing/2014/main" id="{AF7498C3-BBB5-E64A-9287-974E105932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2600" y="0"/>
            <a:ext cx="3581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4: Paul’s Second Missionary Journey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443A3B88-0B28-2E4A-9EAE-A358CCD2AA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04800"/>
            <a:ext cx="7924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2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3. They visited the churches at </a:t>
            </a:r>
            <a:r>
              <a:rPr lang="en-US" sz="3200" b="1" dirty="0" err="1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lconium</a:t>
            </a:r>
            <a:r>
              <a:rPr lang="en-US" sz="32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 and Antioch, and from there they went northward to Galatia.</a:t>
            </a:r>
            <a:r>
              <a:rPr lang="en-US" sz="3200" b="1" dirty="0">
                <a:solidFill>
                  <a:srgbClr val="F8FCC8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B1572054-A96F-1040-8BB5-FE59A60E33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2209800"/>
            <a:ext cx="79248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2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On their journey they wanted to turn left and preach in Asia, but they were forbidden by the Holy Ghost (Acts 16:6).</a:t>
            </a:r>
            <a:r>
              <a:rPr lang="en-US" sz="32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CB1BB18F-EB9D-7247-8161-67079B125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4572000"/>
            <a:ext cx="76962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2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Then they wanted to go in a different direction and preach in Bithynia, but the Spirit suffered them not (Acts 16:7).</a:t>
            </a:r>
            <a:r>
              <a:rPr lang="en-US" sz="32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7">
            <a:extLst>
              <a:ext uri="{FF2B5EF4-FFF2-40B4-BE49-F238E27FC236}">
                <a16:creationId xmlns:a16="http://schemas.microsoft.com/office/drawing/2014/main" id="{B602A889-2502-3B47-89C5-41749A2F49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0"/>
            <a:ext cx="2438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4: Paul’s Second Missionary Journey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83C8F3B1-1408-1244-AA55-341EC45CBE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609600"/>
            <a:ext cx="6705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>
                <a:solidFill>
                  <a:srgbClr val="00525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4. At Troas Paul founded a church and was joined by Luke, the author of</a:t>
            </a:r>
          </a:p>
          <a:p>
            <a:pPr eaLnBrk="0" hangingPunct="0">
              <a:defRPr/>
            </a:pPr>
            <a:r>
              <a:rPr lang="en-US" sz="3600" b="1">
                <a:solidFill>
                  <a:srgbClr val="00525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 Acts of the Apostles.</a:t>
            </a:r>
            <a:r>
              <a:rPr lang="en-US" sz="3600" b="1">
                <a:solidFill>
                  <a:srgbClr val="00525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8D5EAF7D-0ACC-474D-AE16-41FE986BA5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3581400"/>
            <a:ext cx="61722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It was at Troas that Paul had a vision of a man</a:t>
            </a:r>
            <a:endParaRPr lang="en-US" sz="3600" b="1">
              <a:solidFill>
                <a:srgbClr val="BD5507"/>
              </a:solidFill>
              <a:latin typeface="Cooper Black" pitchFamily="18" charset="0"/>
            </a:endParaRPr>
          </a:p>
          <a:p>
            <a:pPr eaLnBrk="0" hangingPunct="0">
              <a:defRPr/>
            </a:pPr>
            <a:r>
              <a:rPr lang="en-US" sz="3600" b="1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of Macedonia saying, “Come over into Macedonia and help us.”</a:t>
            </a:r>
            <a:endParaRPr lang="en-US" sz="3600" b="1">
              <a:solidFill>
                <a:srgbClr val="BD5507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7">
            <a:extLst>
              <a:ext uri="{FF2B5EF4-FFF2-40B4-BE49-F238E27FC236}">
                <a16:creationId xmlns:a16="http://schemas.microsoft.com/office/drawing/2014/main" id="{3B72A179-7771-174D-B887-17654FB284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0"/>
            <a:ext cx="2438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4: Paul’s Second Missionary Journey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97EA684B-9222-2545-A631-818FC66C25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762000"/>
            <a:ext cx="70866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0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5. Immediately Paul and his companions crossed over to Macedonia. </a:t>
            </a:r>
            <a:endParaRPr lang="en-US" sz="4000" b="1" dirty="0">
              <a:solidFill>
                <a:srgbClr val="F8FCC8"/>
              </a:solidFill>
              <a:latin typeface="Cooper Black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E907C50-B1B9-1A4D-B601-D226AE458B1F}"/>
              </a:ext>
            </a:extLst>
          </p:cNvPr>
          <p:cNvSpPr/>
          <p:nvPr/>
        </p:nvSpPr>
        <p:spPr>
          <a:xfrm>
            <a:off x="2667000" y="3581400"/>
            <a:ext cx="5791200" cy="255454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0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This</a:t>
            </a:r>
            <a:r>
              <a:rPr lang="en-US" sz="4000" b="1" dirty="0">
                <a:solidFill>
                  <a:srgbClr val="339933"/>
                </a:solidFill>
                <a:latin typeface="Cooper Black" pitchFamily="18" charset="0"/>
              </a:rPr>
              <a:t> </a:t>
            </a:r>
            <a:r>
              <a:rPr lang="en-US" sz="40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was the first time that the gospel had been preached in Europe.</a:t>
            </a:r>
            <a:endParaRPr lang="en-US" sz="4000" b="1" dirty="0">
              <a:solidFill>
                <a:srgbClr val="339933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7">
            <a:extLst>
              <a:ext uri="{FF2B5EF4-FFF2-40B4-BE49-F238E27FC236}">
                <a16:creationId xmlns:a16="http://schemas.microsoft.com/office/drawing/2014/main" id="{0A68FF9D-885E-C743-8CBC-FCFE84F0B9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0"/>
            <a:ext cx="2438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4: Paul’s Second Missionary Journey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314B100-7C95-264E-A252-92C5EF9CE57C}"/>
              </a:ext>
            </a:extLst>
          </p:cNvPr>
          <p:cNvSpPr/>
          <p:nvPr/>
        </p:nvSpPr>
        <p:spPr>
          <a:xfrm>
            <a:off x="2057400" y="533400"/>
            <a:ext cx="5029200" cy="2308324"/>
          </a:xfrm>
          <a:prstGeom prst="rect">
            <a:avLst/>
          </a:prstGeom>
          <a:solidFill>
            <a:srgbClr val="FFCC00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atin typeface="Cooper Black" pitchFamily="18" charset="0"/>
              </a:rPr>
              <a:t>6. At Philippi the first European convert, Lydia, was baptized. 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2ABF9445-0392-C24E-93DC-70D3B53292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3562919"/>
            <a:ext cx="7391400" cy="2862322"/>
          </a:xfrm>
          <a:prstGeom prst="rect">
            <a:avLst/>
          </a:prstGeom>
          <a:solidFill>
            <a:srgbClr val="080808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Here Paul</a:t>
            </a:r>
            <a:endParaRPr lang="en-US" sz="3600" b="1" dirty="0">
              <a:solidFill>
                <a:srgbClr val="FFCC00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6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and Silas were miraculously delivered from jail after having been</a:t>
            </a:r>
            <a:r>
              <a:rPr lang="en-US" sz="3600" b="1" dirty="0">
                <a:solidFill>
                  <a:srgbClr val="FFCC00"/>
                </a:solidFill>
                <a:latin typeface="Cooper Black" pitchFamily="18" charset="0"/>
              </a:rPr>
              <a:t> </a:t>
            </a:r>
            <a:r>
              <a:rPr lang="en-US" sz="36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scourged and imprisoned.</a:t>
            </a:r>
            <a:endParaRPr lang="en-US" sz="3600" b="1" dirty="0">
              <a:solidFill>
                <a:srgbClr val="FFCC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ellar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stellar</Template>
  <TotalTime>9226</TotalTime>
  <Words>1056</Words>
  <Application>Microsoft Macintosh PowerPoint</Application>
  <PresentationFormat>On-screen Show (4:3)</PresentationFormat>
  <Paragraphs>85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Arial Black</vt:lpstr>
      <vt:lpstr>Calibri</vt:lpstr>
      <vt:lpstr>Cooper Black</vt:lpstr>
      <vt:lpstr>stellar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STELLAR</dc:title>
  <dc:creator>Candra Poitras</dc:creator>
  <cp:lastModifiedBy>Angie Clark</cp:lastModifiedBy>
  <cp:revision>9</cp:revision>
  <dcterms:created xsi:type="dcterms:W3CDTF">2013-02-16T00:02:51Z</dcterms:created>
  <dcterms:modified xsi:type="dcterms:W3CDTF">2018-02-09T18:39:48Z</dcterms:modified>
</cp:coreProperties>
</file>