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D3B082-329F-1A4A-9D4E-BA698EC791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1607C0-91BC-134F-A023-F84285C3F7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520DC25-40AA-7E41-BBEA-BF97BB8590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39A1F-17E8-504F-A65F-7BF2AD6500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0404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A76F2F-FE63-2148-856A-C5864791A5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466BBB-5BF5-4C45-ACC2-6042C0C29E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E3F43A8-00BA-5840-A2FF-82DB1875F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68BC9B-3EF2-4F4B-9473-0D44ACF285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24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B4DC0C-65B0-E04B-9A46-65993667D5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B18712B-0876-6842-8AE8-44B0499972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0A05EC-0A2C-A643-B726-1FFB0906D6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B752BC-90CC-7140-B16A-AC9B0A3065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2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C7D8A4-E366-9B4D-97A3-B25225FA5C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2E4E8F5-C127-4A4D-8158-8DAA63B6BD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4237BC-D04F-F04D-868D-6FC8B09D05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82720-05E6-C24D-ACEF-3713FB48EB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85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7676321-906E-104B-9CDD-42E21C023A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A67045-5CFB-A748-AF49-0B6FCE611D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3F76A6-2606-D042-8DD2-627453F330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6A2A5D-9973-0B4C-9F62-AB9F3352D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168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B0C97B-B358-1B43-BAA7-421BDD0B0C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FD0F64-D2C1-DC47-9886-AA6289A279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4415B5-C1CD-0B42-BAA8-0B093A1B81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041CE-18E1-3A47-83D7-83348D311C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800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8332A9F-93DB-8A44-9424-C919C66F1D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5A4D40B-524E-CE40-9E67-4347020251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F0D355E-5D68-2347-8604-DCCF014D51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F98796-4D20-5B46-AEC8-CC5979F98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53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DC5F049-C96B-B349-9A30-8CE3CDEEF2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D75DF94-771E-704F-AA48-5E0C20EFEF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F5CCFCD-6F22-5A4B-AAA5-795742EC61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A42DB-03CC-434A-BC72-06F77846AE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10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20E1F55-E300-524D-8872-214EB843A3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8EB0399-5D25-7B42-9EA9-810749D01E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AE6295E-B248-D94A-94E6-72CD4D42EF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D49BC3-B5E9-0947-9977-F597F145D5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21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D504D1-C429-7540-9296-9D73606055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37605C-A633-C346-9AA7-0E1BA1F91B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48CB3D-18EA-DD47-A55E-B147C98325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29CAB8-6383-2449-A8BB-71FE40261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35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DDCACD-905D-A447-BBF2-D776910761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2F7F18-0536-3F49-9E8A-137E54A6B4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C9B59D-90C8-0E49-A550-69952D898F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1DFB18-C62C-514E-B2F0-47B5F82334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1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3EA7612-743C-504C-AE81-E8C14A0F99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1A0492F-4AA7-ED43-9CD8-6DF279A977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1E2409B-738A-E547-8B17-9E1A19DED92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3886EC7-81B6-EE4B-9D4F-4599C04C011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46314C-7C10-3544-9390-986A5EB2840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173D8C9-2082-1143-AC4C-D161822EFD8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FF551A1-AA32-024B-ABB0-1FC4C47310A4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C2D789-77AF-AB43-9E16-B102491202A2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EDFCF-2AD3-6244-B851-6531701C50AD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8CFEA0-7DA0-4F4E-921C-9F0D3CB4E168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5: Conversion of the Jailer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0198C85C-5EDA-3C4E-B16E-F464BE86B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0"/>
            <a:ext cx="3581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4D6E0A1-8BC4-EB46-BD3C-825508A1E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52400"/>
            <a:ext cx="7010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God rocked the foundations of the prison with a great earthquake which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opened all the doors and loosed every prisoner’s chains off his hands and legs.</a:t>
            </a: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A750E0FC-CF72-FB4E-AC77-B8CEAFB23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687023"/>
            <a:ext cx="6096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chemeClr val="bg2">
                    <a:lumMod val="5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chemeClr val="bg2">
                    <a:lumMod val="5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earthquake awakened the jailer from his sleep. The jailer, seeing the prison doors open, concluded that all the prisoners had escaped.</a:t>
            </a:r>
            <a:r>
              <a:rPr lang="en-US" sz="3200" b="1" dirty="0">
                <a:ln>
                  <a:solidFill>
                    <a:srgbClr val="BD5507"/>
                  </a:solidFill>
                </a:ln>
                <a:solidFill>
                  <a:schemeClr val="bg2">
                    <a:lumMod val="50000"/>
                  </a:schemeClr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0009B09B-D2FA-B544-887F-887C0D15D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0"/>
            <a:ext cx="3505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6F0621F-3350-CD4F-9646-45BF8B66B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04800"/>
            <a:ext cx="7239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jailer drew his sword and was about to commit suicide when he was</a:t>
            </a: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arrested by a loud voice from the lips of Paul, “Do thyself no harm: for we are all here.”</a:t>
            </a: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5C854B24-22CE-5B4B-9D92-D4E0FBAAF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962400"/>
            <a:ext cx="6248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jailer cried, “Sirs, what must I do to be saved?” The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earthquake did not make the jailer tremble, but the voice of Paul did.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32B609FC-520C-9A48-B365-E01FCE37B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0"/>
            <a:ext cx="2895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37296C8-A07F-8446-90BB-755B3C3E4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61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Let us study just what took place.</a:t>
            </a:r>
            <a:endParaRPr lang="en-US" sz="3600" b="1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7AAC1569-6A75-694B-B314-E6F8ED664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856357"/>
            <a:ext cx="8458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The jailer was desperate and in his extreme anxiety was about to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commit suicide.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The word of hope was brought to him.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He recognized his need of salvation and cried out for directions.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004E4C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He called for a light. The first need in his life was light.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He was told to believe on the Lord Jesus Christ.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B35A8A06-68EA-6C4C-9E52-9E3AE6CF5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B1905E-35A6-A746-B9C4-20C80C51C7B7}"/>
              </a:ext>
            </a:extLst>
          </p:cNvPr>
          <p:cNvSpPr/>
          <p:nvPr/>
        </p:nvSpPr>
        <p:spPr>
          <a:xfrm>
            <a:off x="2133600" y="228600"/>
            <a:ext cx="6172200" cy="649408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C00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6. He listened to the gospel preached by the apostles (Acts 16:32).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CC0000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7. He washed the stripes of the apostles. This is evidence of true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repentance and the doing of restitution.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CC00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8. He was baptized straightway.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CC0000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9. He rejoiced, believing in God (Acts 16:34).</a:t>
            </a:r>
            <a:endParaRPr lang="en-US" sz="3200" dirty="0">
              <a:ln>
                <a:solidFill>
                  <a:srgbClr val="080808"/>
                </a:solidFill>
              </a:ln>
              <a:solidFill>
                <a:srgbClr val="BD550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3B62F781-01C4-FA48-85AB-2D3066510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5961E13-F95E-F740-AA64-CE1E1A416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33400"/>
            <a:ext cx="7086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faith that saves is not a passive faith, but an active faith that reaches out</a:t>
            </a: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4E4C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and appropriates the grace of God, causing it to actually do something in a person’s life.</a:t>
            </a:r>
            <a:r>
              <a:rPr lang="en-US" sz="32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F6EDC890-933B-C241-9829-FA33F5980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419600"/>
            <a:ext cx="6172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04E4C"/>
                  </a:solidFill>
                </a:ln>
                <a:solidFill>
                  <a:schemeClr val="bg2">
                    <a:lumMod val="5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Note the Philippian jailer was baptized, he and all his, straightway. They did not</a:t>
            </a:r>
            <a:endParaRPr lang="en-US" sz="3200" b="1" dirty="0">
              <a:ln>
                <a:solidFill>
                  <a:srgbClr val="004E4C"/>
                </a:solidFill>
              </a:ln>
              <a:solidFill>
                <a:schemeClr val="bg2">
                  <a:lumMod val="50000"/>
                </a:schemeClr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04E4C"/>
                  </a:solidFill>
                </a:ln>
                <a:solidFill>
                  <a:schemeClr val="bg2">
                    <a:lumMod val="5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wait even until morning.</a:t>
            </a:r>
            <a:endParaRPr lang="en-US" sz="3200" b="1" dirty="0">
              <a:ln>
                <a:solidFill>
                  <a:srgbClr val="004E4C"/>
                </a:solidFill>
              </a:ln>
              <a:solidFill>
                <a:schemeClr val="bg2">
                  <a:lumMod val="50000"/>
                </a:schemeClr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AAC0625F-0E40-C645-9AB3-F9AFEFE73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F46503-C90A-0640-B2FF-AD840A22C4E5}"/>
              </a:ext>
            </a:extLst>
          </p:cNvPr>
          <p:cNvSpPr/>
          <p:nvPr/>
        </p:nvSpPr>
        <p:spPr>
          <a:xfrm>
            <a:off x="152400" y="609600"/>
            <a:ext cx="79248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What are we told about how this man was saved?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3E12C10-7585-F44C-A288-E969496F6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905000"/>
            <a:ext cx="8382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He recognized his need.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He cried out for instructions.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He was told to believe.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He washed the stripes of the apostles, revealing repentance.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lvl="4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He was baptized straightway.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5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6. He rejoiced, believing in God.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>
            <a:extLst>
              <a:ext uri="{FF2B5EF4-FFF2-40B4-BE49-F238E27FC236}">
                <a16:creationId xmlns:a16="http://schemas.microsoft.com/office/drawing/2014/main" id="{FC6FFE71-D27A-E84D-96B1-5B341B485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B993EDF3-A73A-1D4A-8039-E0AE569FE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609600"/>
            <a:ext cx="66294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Jesus said in giving the commission, “He that believeth and is baptized shall</a:t>
            </a:r>
          </a:p>
          <a:p>
            <a:pPr algn="ctr" eaLnBrk="0" hangingPunct="0">
              <a:defRPr/>
            </a:pPr>
            <a:r>
              <a:rPr lang="en-US" sz="44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be saved; but he that believeth not shall be damned” </a:t>
            </a:r>
          </a:p>
          <a:p>
            <a:pPr algn="ctr" eaLnBrk="0" hangingPunct="0">
              <a:defRPr/>
            </a:pPr>
            <a:r>
              <a:rPr lang="en-US" sz="44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(Mark 16:16).</a:t>
            </a:r>
            <a:r>
              <a:rPr lang="en-US" sz="44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BF7D22D5-AB54-574E-86C3-736F09768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3923EB1-49E5-CD40-8940-81699D906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81000"/>
            <a:ext cx="7010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first European convert was Lydia who lived at Philippi, a city of Macedonia, situated about nine miles from the sea.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5DC2FA5-F967-084E-A958-AEF82D489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667000"/>
            <a:ext cx="6705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was the first city in Europe in which Paul preached.</a:t>
            </a: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0ACF775-610C-7445-9B15-755CD2D6E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648200"/>
            <a:ext cx="5867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 fine church was raised up here to which Paul wrote his epistle to the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Philippians.</a:t>
            </a: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468B4E8F-5C90-0E4A-9780-321ACD2B7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B88F0C17-8C26-4341-B565-1342F3A7B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781800" cy="2862322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Thyatira was famous for its dyeing works, and Lydia sold dye and dyed goods.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Apparently Lydia was a lady of considerable wealth.</a:t>
            </a: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62F1CEB-8C1D-D348-9E62-B3A6C01EF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810000"/>
            <a:ext cx="6705600" cy="2862322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 the Sabbath Day Paul joined the group of women at the riverside and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preached the gospel to them.</a:t>
            </a:r>
            <a:r>
              <a:rPr lang="en-US" sz="3600" b="1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Candra Poitras\Pictures\heartopen[1].jpg">
            <a:extLst>
              <a:ext uri="{FF2B5EF4-FFF2-40B4-BE49-F238E27FC236}">
                <a16:creationId xmlns:a16="http://schemas.microsoft.com/office/drawing/2014/main" id="{35FA5548-A663-9942-9B1B-EC6D759F8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5441">
            <a:off x="6172200" y="2438400"/>
            <a:ext cx="21336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7">
            <a:extLst>
              <a:ext uri="{FF2B5EF4-FFF2-40B4-BE49-F238E27FC236}">
                <a16:creationId xmlns:a16="http://schemas.microsoft.com/office/drawing/2014/main" id="{D7C966E1-B1F0-364A-A5DB-72C33EB71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0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ED2DD7A-41D3-4140-955D-667A0C6A1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28600"/>
            <a:ext cx="70866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Although Lydia was a righteous woman, she still needed</a:t>
            </a:r>
          </a:p>
          <a:p>
            <a:pPr algn="ctr" eaLnBrk="0" hangingPunct="0">
              <a:defRPr/>
            </a:pPr>
            <a:r>
              <a:rPr lang="en-US" sz="30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to be saved. She listened to the Word of God, and the Lord opened her heart.</a:t>
            </a:r>
            <a:r>
              <a:rPr lang="en-US" sz="30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F0BFC46D-589D-0B42-8B0A-BE01398D2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457343"/>
            <a:ext cx="6172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Generally, we think of a person opening the doors of his own heart and letting the Savior in. In this case the Lord Himself opened Lydia’s heart.</a:t>
            </a:r>
            <a:r>
              <a:rPr lang="en-US" sz="30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  <p:pic>
        <p:nvPicPr>
          <p:cNvPr id="6149" name="Picture 5" descr="C:\Users\Candra Poitras\Pictures\heartopen[1].jpg">
            <a:extLst>
              <a:ext uri="{FF2B5EF4-FFF2-40B4-BE49-F238E27FC236}">
                <a16:creationId xmlns:a16="http://schemas.microsoft.com/office/drawing/2014/main" id="{630A2CF4-12AD-1B43-B3B2-C1D9E9831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42610">
            <a:off x="2133600" y="2362200"/>
            <a:ext cx="21336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40ECEB10-F876-F646-9298-D54AA8906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4E19CB8-E0D9-D64E-9818-436FAE49A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33400"/>
            <a:ext cx="6553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We should note the steps in Lydia’s conversion: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7FC60E0D-42CA-B849-9307-FCF132471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828800"/>
            <a:ext cx="6324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She heard the Word of God.</a:t>
            </a:r>
            <a:endParaRPr lang="en-US" sz="3200" b="1" dirty="0">
              <a:solidFill>
                <a:srgbClr val="F8FCC8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Her heart was opened.</a:t>
            </a:r>
            <a:endParaRPr lang="en-US" sz="3200" b="1" dirty="0">
              <a:solidFill>
                <a:srgbClr val="004E4C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She was baptized.</a:t>
            </a:r>
            <a:endParaRPr lang="en-US" sz="32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B111F6E8-555B-DE4F-948C-5D3C7AC98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901723"/>
            <a:ext cx="6172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As soon as she was saved, she invited Paul and the missionary party to stay at her home. This they did (Acts 16:15, 40).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887BAA99-D517-D645-A785-58328D2B3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E90D4B4-D54A-1440-8E7D-92641847D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For many days a</a:t>
            </a:r>
            <a:endParaRPr lang="en-US" sz="34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demon-possessed woman followed the servants of God, commending them as true ministers of the way of salvation.</a:t>
            </a: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F1B2CDE6-8245-074C-9846-75AF8F332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962400"/>
            <a:ext cx="67818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Although the woman spoke the truth, the gospel was</a:t>
            </a:r>
          </a:p>
          <a:p>
            <a:pPr algn="ctr" eaLnBrk="0" hangingPunct="0">
              <a:defRPr/>
            </a:pPr>
            <a:r>
              <a:rPr lang="en-US" sz="34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damaged by her cries, for it put the gospel message on the same level as her soothsaying.</a:t>
            </a:r>
            <a:r>
              <a:rPr lang="en-US" sz="34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2F27944D-74BF-B340-B753-2BF138C83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BAEAD2-9B57-AB47-99F1-F1E357B88CB7}"/>
              </a:ext>
            </a:extLst>
          </p:cNvPr>
          <p:cNvSpPr/>
          <p:nvPr/>
        </p:nvSpPr>
        <p:spPr>
          <a:xfrm>
            <a:off x="2057400" y="533400"/>
            <a:ext cx="6934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Finally, Paul wearied with her and commanded the demon to come out of her.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53EDE80F-8962-E743-9F4E-200048211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743200"/>
            <a:ext cx="6400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This immediately cut off the source of livelihood for her masters who charged the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missionaries with speaking treasonous words.</a:t>
            </a:r>
            <a:r>
              <a:rPr lang="en-US" sz="3600" b="1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ACD6B1FA-5323-B242-A33C-41607FCA8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C1130CA9-BFD7-3540-92E3-660F5D618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81000"/>
            <a:ext cx="6934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and Silas were arrested, cruelly beaten, and thrust into an underground</a:t>
            </a: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dungeon.</a:t>
            </a:r>
            <a:r>
              <a:rPr lang="en-US" sz="36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01C75FE-57FC-EC48-A7A6-5DCEE38C9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352800"/>
            <a:ext cx="6324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magistrates had made no investigation of the charges against them,</a:t>
            </a:r>
            <a:endParaRPr lang="en-US" sz="3600" b="1" dirty="0">
              <a:ln>
                <a:solidFill>
                  <a:srgbClr val="F8FCC8"/>
                </a:solidFill>
              </a:ln>
              <a:solidFill>
                <a:srgbClr val="339933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but had them beaten and imprisoned.</a:t>
            </a:r>
            <a:endParaRPr lang="en-US" sz="3600" b="1" dirty="0">
              <a:ln>
                <a:solidFill>
                  <a:srgbClr val="F8FCC8"/>
                </a:solidFill>
              </a:ln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EBED5B85-D906-AF46-98AC-36D84D719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0"/>
            <a:ext cx="3352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5: Conversion of the Jailer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102AD0D-CA4A-E548-8C5C-262E5145A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52400"/>
            <a:ext cx="8686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Instead of groaning and complaining, or merely suffering in silence, pitying</a:t>
            </a:r>
          </a:p>
          <a:p>
            <a:pPr algn="ctr" eaLnBrk="0" hangingPunct="0">
              <a:defRPr/>
            </a:pPr>
            <a:r>
              <a:rPr lang="en-US" sz="32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themselves, these preachers prayed and sang praises to God.</a:t>
            </a:r>
            <a:r>
              <a:rPr lang="en-US" sz="3200" b="1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35402681-762D-D947-8A0F-2F1F1FEFA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64820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darkest hour is</a:t>
            </a:r>
            <a:endParaRPr lang="en-US" sz="3200" b="1" dirty="0">
              <a:solidFill>
                <a:srgbClr val="BD5507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supposed to be the midnight hour; it was at this hour that they were still praising and singing when deliverance came.</a:t>
            </a: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pic>
        <p:nvPicPr>
          <p:cNvPr id="11269" name="Picture 5" descr="C:\Users\Candra Poitras\Pictures\paul-and-silas-in-prision[1].gif">
            <a:extLst>
              <a:ext uri="{FF2B5EF4-FFF2-40B4-BE49-F238E27FC236}">
                <a16:creationId xmlns:a16="http://schemas.microsoft.com/office/drawing/2014/main" id="{E764270D-1C72-A04D-B526-BC8CE1E86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11" r="1982" b="20516"/>
          <a:stretch>
            <a:fillRect/>
          </a:stretch>
        </p:blipFill>
        <p:spPr bwMode="auto">
          <a:xfrm>
            <a:off x="3048000" y="2209800"/>
            <a:ext cx="2971800" cy="2534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1390</TotalTime>
  <Words>922</Words>
  <Application>Microsoft Macintosh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2018-02-09T18:40:03Z</dcterms:modified>
</cp:coreProperties>
</file>