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9A5248-CA0B-054A-B749-8F54D3B2B2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07B91D8-F9E6-6A4A-ABA3-7F362E9CB7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2813B53-923D-B443-B555-91B736F53A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C2BC7-BD67-F94C-BE14-F91269E339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351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30EC629-31E0-3F4B-9F90-8C6522BF79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E1013C9-4916-FD40-A77A-85CD09382A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5800944-7437-5846-84FD-ABCEAADDA0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B85A9E-CCAA-384A-AA13-A976189512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075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AB4ACE5-1EEC-4349-AF46-323CE1516D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1E0A8B-5441-8C48-A547-4B23558F2E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B457C8-D54E-D44E-AE3B-2C700FDD90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05B99-ED16-2649-85E2-0C0FFC86A2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390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FCB43EF-2794-8946-90F7-A4C262DC15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E38994-4038-8140-B187-311E51789A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B1B430E-1092-FD4D-B5F7-401D60DBF5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1CA9A-5671-1043-A526-A63F86CD3E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19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35B10D-44D7-9247-A025-46E03AD388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644963-6FE2-7C47-86DF-FD912ACFDE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ABF2F8-BB0C-0648-A984-5A038B974F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92CBAD-299E-D043-9627-67D530DF9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21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F45551-8B3E-7243-8BDF-F7443E9450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DCAF76-8C24-F847-9BB8-B2E07540C7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C38F7B-8F2D-E941-8321-22C54FE989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DA21BC-F1E3-F840-85A6-E2C2DE100E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702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0AABA5F-BC9C-6546-9A63-3E06CAC618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6105F15-D3CB-B14C-829D-0819ED3C77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0672AC7-98A0-DB4D-AC06-F08A708ED7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134637-59F9-6B46-9D22-22B06540FF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75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3FA64FD-1B44-734F-9559-CF915F7D99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92F7AC3-8FD0-484F-B03B-7CCFA31132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220AF4A-D020-2549-84BB-104ABBD3B3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02FF0-8F7B-7A4D-B3BF-B90B000ABD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0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7B383B5-B75E-784F-85A9-5002164FD1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4C93C78-8EE6-AF4F-AADC-D624C82255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3DAE72A-071B-144F-A196-4DE9397CAA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45847-2D44-E941-9637-2317E31839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53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E16D1-586E-064E-9B61-D7C3138FE0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065E64-DA32-6343-9805-7458C81D94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2926A0-6388-6A49-9E38-8D73CEE62A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4B30AB-00E7-184C-BD0D-8253FF7B66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53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6F4644-3B93-0945-9E12-9179833F68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A7C9C8-61F6-884E-9A35-C1E5EA2342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1F0CAF-50CC-9340-AB04-DA420357AE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A64B99-33DD-4F46-9EE6-3EA68ECF3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919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E939711-3223-8F48-B236-63127B0688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23E241E-20D9-1C4B-B4FE-166AF015B4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3AFEF97-0ACB-D44F-AA90-C8B3B11F7A9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7F24BFB-E413-C74D-96F7-97FADE9A3C8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E6483B6-9B2E-5D42-8DF0-0BF58FF13CB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21C3B9-037E-1A41-83E0-99287B61E8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FA70D5-6620-684B-BADD-C22D0F28454B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A1921A-1B5F-C34A-B2F7-A3FB5D30B266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540891-7545-AE44-92BD-31BAEBE22CA0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70D623-8AB6-E64F-A3A5-EB1A99686B29}"/>
              </a:ext>
            </a:extLst>
          </p:cNvPr>
          <p:cNvSpPr txBox="1"/>
          <p:nvPr/>
        </p:nvSpPr>
        <p:spPr>
          <a:xfrm>
            <a:off x="152400" y="5334000"/>
            <a:ext cx="6400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8: Paul Arrested at Jerusalem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645331BE-7675-E145-AC5D-2BCA3A510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0"/>
            <a:ext cx="274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05CD3E5-3678-AB42-A505-A8BAB34C70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81000"/>
            <a:ext cx="7086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As a result of his imprisonment Paul was given five opportunities to preach</a:t>
            </a:r>
            <a:endParaRPr lang="en-US" sz="3600" b="1">
              <a:solidFill>
                <a:srgbClr val="C20202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Christ to audiences of ever-increasing importance.</a:t>
            </a:r>
            <a:endParaRPr lang="en-US" sz="3600" b="1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1141EA84-6D4E-D94A-B409-9774AFC42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429000"/>
            <a:ext cx="5638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He spoke to Israel as a nation (chapter 22).</a:t>
            </a:r>
            <a:endParaRPr lang="en-US" sz="3200" b="1" dirty="0">
              <a:solidFill>
                <a:srgbClr val="004A48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He spoke to the Sanhedrin, the religious leaders of the Jewish people (chapter 23).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20024B27-5731-6546-B744-F8874D3E4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E842672-4754-4842-B96C-09363726F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838200"/>
            <a:ext cx="6781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He spoke before Felix, the Roman governor </a:t>
            </a:r>
          </a:p>
          <a:p>
            <a:pPr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(chapter 24).</a:t>
            </a:r>
            <a:endParaRPr lang="en-US" sz="3600" b="1" dirty="0">
              <a:solidFill>
                <a:srgbClr val="F8FCC8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He spoke before Governor Festus </a:t>
            </a:r>
          </a:p>
          <a:p>
            <a:pPr lvl="1" eaLnBrk="0" hangingPunct="0">
              <a:defRPr/>
            </a:pP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(chapter 25).</a:t>
            </a: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He spoke before </a:t>
            </a: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King Agrippa </a:t>
            </a: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(chapter 26).</a:t>
            </a: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BF9C9767-4D73-1F4A-9BE2-4D216CB40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6F5FFB6-EE76-5F4B-90AA-BA25CFECF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1000"/>
            <a:ext cx="6934200" cy="3046988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Paul elaborated on his condition as a true Jew. He referred to the facts of his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birth, his education, his zeal for the traditions of the Law, and his persecution of the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Christians.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DA5EAD36-C120-B64B-93D2-6D87438D6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886200"/>
            <a:ext cx="6934200" cy="2554545"/>
          </a:xfrm>
          <a:prstGeom prst="rect">
            <a:avLst/>
          </a:prstGeom>
          <a:solidFill>
            <a:srgbClr val="FFCC00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then told about his conversion and what happened to him on the road to Damascus. He spoke of being commissioned to preach to the Gentiles.</a:t>
            </a:r>
            <a:r>
              <a:rPr lang="en-US" sz="32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E233BFA1-9C8F-5F49-9C19-C7CC99C5A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555C65-CEDA-0A46-8A9D-C2C178C7D1F2}"/>
              </a:ext>
            </a:extLst>
          </p:cNvPr>
          <p:cNvSpPr/>
          <p:nvPr/>
        </p:nvSpPr>
        <p:spPr>
          <a:xfrm>
            <a:off x="2133600" y="762000"/>
            <a:ext cx="7010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The next day the captain had Paul taken before the Sanhedrin.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4945DB31-4CF2-2246-B26A-29ED933B7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200400"/>
            <a:ext cx="6400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divided</a:t>
            </a:r>
            <a:endParaRPr lang="en-US" sz="3600" b="1" dirty="0">
              <a:solidFill>
                <a:srgbClr val="C20202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group by stating that he was being called in question concerning the hope and resurrection of the dead.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03E64875-EDDC-AD49-9F28-E1E0A96D7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918E409-4D13-6C42-B1AC-863CB0A09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09600"/>
            <a:ext cx="6781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next day forty Jews banded together under an oath not to eat anything</a:t>
            </a: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until they had killed Paul.</a:t>
            </a: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E516DEFF-7539-2E4E-8AE6-1BF485410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657600"/>
            <a:ext cx="6172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made their plan known to some of the Sanhedrin and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Paul’s nephew heard about it.</a:t>
            </a:r>
            <a:r>
              <a:rPr lang="en-US" sz="36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852D09F5-98EF-D342-884B-E26B84602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E9AA264-7C3B-FF45-A5F2-949331362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28600"/>
            <a:ext cx="5486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As a result, Paul was sent that very night under heavy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escort to Felix, the governor in Caesarea.</a:t>
            </a: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0D1A31B6-681A-2941-B1D5-F13221178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657600"/>
            <a:ext cx="5638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captain also sent a letter stating his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belief in Paul’s innocence and exalting his own part in the entire matter.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77FC0AAE-58A5-9041-99D0-B05B8F69F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0"/>
            <a:ext cx="3733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9FDDEEE-A20D-B945-8CE0-685E9C31D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3400"/>
            <a:ext cx="7086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Paul’s third journey occupied about four years, much of which was spent at Ephesus. We shall briefly trace the journey.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B9ADC9D-917D-324D-90A1-8638EB072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114800"/>
            <a:ext cx="5486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Paul left Antioch and passed through Galatia and Phrygia en route to Ephesus.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6388E2A9-4955-FC44-8418-7E535BFA5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B0B7CD0-257E-B04C-B011-5854D49ED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876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At Ephesus, preparation for Paul’s labors had been made by </a:t>
            </a:r>
            <a:r>
              <a:rPr lang="en-US" sz="3600" b="1" dirty="0" err="1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Apollos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who had been instructed by Aquila and Priscilla.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10383DD-2E0E-044E-A0E8-1A161B416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887682"/>
            <a:ext cx="4419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remained there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for three years. Through his labors the seven churches of Asia were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established.</a:t>
            </a:r>
            <a:endParaRPr lang="en-US" sz="3600" b="1" dirty="0">
              <a:ln>
                <a:solidFill>
                  <a:sysClr val="windowText" lastClr="000000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AE44B3F3-3B8E-8542-BB9F-A4E0F18DB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36EE63F7-18A5-5C44-8547-2E95DA110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04800"/>
            <a:ext cx="7086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Paul went to Troas to await Titus with news from the church at Corinth.</a:t>
            </a:r>
            <a:endParaRPr lang="en-US" sz="3600" b="1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2A8EC5D2-45E1-8F49-844A-C22817200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209800"/>
            <a:ext cx="457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Philippi, Thessalonica, and Berea were again visited.</a:t>
            </a:r>
            <a:endParaRPr lang="en-US" sz="3600" b="1" dirty="0">
              <a:solidFill>
                <a:srgbClr val="004A48"/>
              </a:solidFill>
              <a:latin typeface="Cooper Black" pitchFamily="18" charset="0"/>
            </a:endParaRP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76C58272-3EFA-8C48-BB40-04DC99272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876800"/>
            <a:ext cx="5943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He visited Corinth to take care of troubles which had arisen.</a:t>
            </a:r>
            <a:endParaRPr lang="en-US" sz="3600" b="1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8CA016BA-DF75-4149-BD97-CBAA1F5D1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8A68BC-D3A3-934F-A10C-422FDE9E3883}"/>
              </a:ext>
            </a:extLst>
          </p:cNvPr>
          <p:cNvSpPr/>
          <p:nvPr/>
        </p:nvSpPr>
        <p:spPr>
          <a:xfrm>
            <a:off x="2209800" y="533400"/>
            <a:ext cx="6934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</a:rPr>
              <a:t>6. Paul returned by way of Philippi, Troas, </a:t>
            </a:r>
            <a:r>
              <a:rPr lang="en-US" sz="3600" b="1" dirty="0" err="1">
                <a:solidFill>
                  <a:srgbClr val="F8FCC8"/>
                </a:solidFill>
                <a:latin typeface="Cooper Black" pitchFamily="18" charset="0"/>
              </a:rPr>
              <a:t>Assos</a:t>
            </a: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</a:rPr>
              <a:t>, and </a:t>
            </a:r>
            <a:r>
              <a:rPr lang="en-US" sz="3600" b="1" dirty="0" err="1">
                <a:solidFill>
                  <a:srgbClr val="F8FCC8"/>
                </a:solidFill>
                <a:latin typeface="Cooper Black" pitchFamily="18" charset="0"/>
              </a:rPr>
              <a:t>Mitylene</a:t>
            </a: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</a:rPr>
              <a:t>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257F0E-6A5A-D949-AC19-4D6944FFFA85}"/>
              </a:ext>
            </a:extLst>
          </p:cNvPr>
          <p:cNvSpPr/>
          <p:nvPr/>
        </p:nvSpPr>
        <p:spPr>
          <a:xfrm>
            <a:off x="2667000" y="2590800"/>
            <a:ext cx="5791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7. He arrived at Miletus and sent for the </a:t>
            </a:r>
            <a:r>
              <a:rPr lang="en-US" sz="3600" b="1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Ephesian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 elders.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8BE555-7229-5044-A900-0B9B88B62CDA}"/>
              </a:ext>
            </a:extLst>
          </p:cNvPr>
          <p:cNvSpPr/>
          <p:nvPr/>
        </p:nvSpPr>
        <p:spPr>
          <a:xfrm>
            <a:off x="3505200" y="4724400"/>
            <a:ext cx="4724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</a:rPr>
              <a:t>8. At </a:t>
            </a:r>
            <a:r>
              <a:rPr lang="en-US" sz="3600" b="1" dirty="0" err="1">
                <a:solidFill>
                  <a:srgbClr val="3D3D3D"/>
                </a:solidFill>
                <a:latin typeface="Cooper Black" pitchFamily="18" charset="0"/>
              </a:rPr>
              <a:t>Patara</a:t>
            </a: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</a:rPr>
              <a:t> Paul took another ship for Phoenicia.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3CE3D3B4-9288-9347-B165-20EECFD31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33BE623-A4AA-6447-A896-B37CB9D3D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04800"/>
            <a:ext cx="6781800" cy="2862322"/>
          </a:xfrm>
          <a:prstGeom prst="rect">
            <a:avLst/>
          </a:prstGeom>
          <a:solidFill>
            <a:srgbClr val="C20202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9. Reaching the coast of Phoenicia, the ship remained a week at Tyre to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unload its cargo. Here Paul found disciples.</a:t>
            </a:r>
            <a:r>
              <a:rPr lang="en-US" sz="3600" b="1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6DE18267-5049-104A-B81F-3C68BAF40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267200"/>
            <a:ext cx="6477000" cy="2308324"/>
          </a:xfrm>
          <a:prstGeom prst="rect">
            <a:avLst/>
          </a:prstGeom>
          <a:solidFill>
            <a:srgbClr val="080808"/>
          </a:solidFill>
          <a:ln w="76200">
            <a:solidFill>
              <a:srgbClr val="C2020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10. 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sailed along the coast to </a:t>
            </a:r>
            <a:r>
              <a:rPr lang="en-US" sz="3600" b="1" dirty="0" err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Ptolemais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where Paul spent a day with the</a:t>
            </a:r>
            <a:endParaRPr lang="en-US" sz="3600" b="1" dirty="0">
              <a:solidFill>
                <a:srgbClr val="C20202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church.</a:t>
            </a:r>
            <a:endParaRPr lang="en-US" sz="3600" b="1" dirty="0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2A0595D3-2F74-DE45-ACE8-FBFAC57B4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17D2F88C-7961-C744-96F0-C6B5EC86A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60338"/>
            <a:ext cx="7010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11. Arriving at Caesarea, Paul met Philip who had lived there for twenty</a:t>
            </a:r>
          </a:p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years.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461F6E8-B850-634A-ABFB-542A44325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581400"/>
            <a:ext cx="5562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12. For the last time Paul entered the city of Jerusalem where he soon became the “prisoner of the Lord.”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E917756E-B08F-7F4A-9AE3-31804C123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AC4159E-23C8-5948-BCEE-129A93F98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7200"/>
            <a:ext cx="7010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Except for the three years spent at Ephesus, Paul seemed to be in a hurry on his third journey.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68E2FE-C98B-644A-9816-DA1A815D3E03}"/>
              </a:ext>
            </a:extLst>
          </p:cNvPr>
          <p:cNvSpPr/>
          <p:nvPr/>
        </p:nvSpPr>
        <p:spPr>
          <a:xfrm>
            <a:off x="1905000" y="3124200"/>
            <a:ext cx="65532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</a:rPr>
              <a:t>He had a strong urge to hasten to Jerusalem.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DCED229-4A65-1E4C-B442-189A55742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800600"/>
            <a:ext cx="6172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Apparently he had a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burden to preach to Hebrew Christians there.</a:t>
            </a:r>
            <a:r>
              <a:rPr lang="en-US" sz="3600" b="1"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65305018-4A9C-A747-BAFA-3DED21714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8: Paul Arrested at Jerusalem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EEB2BAB-B208-504A-A8FC-49E021211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609600"/>
            <a:ext cx="67056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has been suggested that it was his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burden that caused him to write the Epistle to the Hebrews while a prisoner in Rome.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C2D27D01-3148-EB48-946B-EA108DA31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114800"/>
            <a:ext cx="8305800" cy="2308324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 err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Agabus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prophesied that he was going to be bound in Jerusalem. In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spite of this, Paul was determined to do God’s will.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485</TotalTime>
  <Words>723</Words>
  <Application>Microsoft Macintosh PowerPoint</Application>
  <PresentationFormat>On-screen Show (4:3)</PresentationFormat>
  <Paragraphs>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2018-02-09T18:41:19Z</dcterms:modified>
</cp:coreProperties>
</file>