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  <p:sldId id="281" r:id="rId17"/>
    <p:sldId id="264" r:id="rId18"/>
    <p:sldId id="273" r:id="rId19"/>
    <p:sldId id="28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799E176-32AB-0C4E-A6F4-6E1AE6D5CE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B703D9-07CF-AF40-BFFD-5F4FDA88A5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11A61D-5F1A-B947-A0A3-25387C5346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96E3F-71A9-0841-A67D-5E1113BA69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53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F49288-F89F-0E46-9B9B-4C3B76B788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4A048B-EB98-2C48-9C22-23C7C215FB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62C338-E588-B942-86F8-6EC1723F60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265B5-4402-7C4C-90AB-BDA451BC69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75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1C6A8F5-4330-EA42-83F0-0F18232B6B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A51E2C-BE39-2A43-AF0B-6316A5A39E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738801B-9A26-DC41-8637-CF211367B0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A1711-EC1D-CE4C-9EEB-EB842BCF2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0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0BFA0F-13DF-8B40-A939-510820CAE2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D15A768-2BA3-D94C-8551-1AE4060961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0EC91E-CABB-A54E-8480-4814064B21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3B85F-4B06-EB43-AFDA-FB0EEB3554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569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47B3A9D-777A-8F4B-8813-10607D33BD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325FA6D-F071-9F40-B384-8EB2695721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D3454CD-A013-5842-A07D-04288627E8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1A3B76-FFDF-6D4C-823B-55792BE948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51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336147-49C2-FD4E-A873-304B903ED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8AC641-308B-324F-B301-72C6017995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88659E-9D1C-944E-894B-C5B505BA1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C3C207-1A6B-8F41-884E-2E41274DAE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58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DE4567D-215F-0540-9D25-E6D370C43B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2AA913F-B27F-2C48-8BB8-F5371F743E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024540C-E7E8-8840-A742-2C11304048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42681-A35F-A54F-BFB0-BEA3E1D5F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02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E5A1195-E73B-5D44-A3C5-ADEF3F506C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0601E1C-2921-0A4E-A1B7-6E391898DB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B023F0-C739-9741-8E91-A5C3068453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1C79C-C930-1943-99FF-EEA6B77E37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9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BFDCF25-41D0-2442-A033-4CD77C18FF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32D0748-104F-D343-8362-8BCA9B41C2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FBB7860-1903-974F-AB94-B4FE8BD2B6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1699F-AA54-024B-8829-AD6498DE7A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445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55EF0F-EA0F-8E45-8A04-1D2F4F4E74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CFE717-24FF-CD42-B4B4-590B5E2601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2F6C16-F6A2-5847-9F45-F545163462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5CAEC-1665-E74E-8635-2B6BD51D25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053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2AA63A-1D92-EB41-98BF-A8B38EEE2E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C65131-FAA2-3A47-866E-AD464DBEB6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3A1500-7D84-364E-A133-DB6A41F767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B7BDCB-E634-854F-A1BD-2C58C31CE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869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2049CD6-7584-1548-95B5-256320E4EE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520C8A4-BEC3-D847-A683-1668515693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D33998F-3FEF-BC46-99ED-A079D6717CC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8BFAD7D-DFEC-C44F-9CD9-08A0EE6A412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58102DA-E227-FE41-87FF-ABCD93AE598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7FD3C1-C842-7046-92BF-D82038D176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2856B3-B991-5A4D-A610-37C6AF5FD86E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53EC30-353B-6D4C-A79E-DA5BC06DB2A3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211AB1-CE75-5444-B096-C08A70296A4D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CAEA5E-7122-6C4C-88EA-F4D5F6262D87}"/>
              </a:ext>
            </a:extLst>
          </p:cNvPr>
          <p:cNvSpPr txBox="1"/>
          <p:nvPr/>
        </p:nvSpPr>
        <p:spPr>
          <a:xfrm>
            <a:off x="152400" y="5334000"/>
            <a:ext cx="76962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9: Paul Defends Himself at Caesarea</a:t>
            </a:r>
          </a:p>
        </p:txBody>
      </p:sp>
    </p:spTree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D301AB55-72DB-B549-839E-66F84FB36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B82DAFA-21BD-5444-B941-D986ADE75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09600"/>
            <a:ext cx="6400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e. He only entered the Temple to worship.</a:t>
            </a:r>
            <a:endParaRPr lang="en-US" sz="40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f. He caused no tumult.</a:t>
            </a:r>
            <a:endParaRPr lang="en-US" sz="40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40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g. He was confident that no evil could be found in him by any or all</a:t>
            </a:r>
            <a:r>
              <a:rPr lang="en-US" sz="40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of his accusers.</a:t>
            </a:r>
            <a:endParaRPr lang="en-US" sz="4000" b="1" dirty="0">
              <a:solidFill>
                <a:srgbClr val="004E4C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1F984388-7E8C-E546-8238-0ABF7AC1F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1E8F061-9D52-F747-99A5-BD1AEC7CE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1000"/>
            <a:ext cx="6781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Felix dismissed the case, promising to hear the matter again after </a:t>
            </a:r>
            <a:r>
              <a:rPr lang="en-US" sz="3200" b="1" dirty="0" err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Lysias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  <a:ea typeface="Calibri" pitchFamily="34" charset="0"/>
              <a:cs typeface="Swiss721BT-Roman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should come down. He put off judgment until later, just as he did his soul’s salvation.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48666BC3-F691-7B4C-89FD-DC80EBBA9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962400"/>
            <a:ext cx="6096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was placed in the keeping of a centurion and was given liberty. His</a:t>
            </a:r>
          </a:p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acquaintances were allowed to visit and minister to him.</a:t>
            </a:r>
            <a:r>
              <a:rPr lang="en-US" sz="32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6BE8A584-C458-8A45-9666-06BB11F1D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E7DF59F-1128-D240-9A72-F545DED44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57200"/>
            <a:ext cx="7162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one occasion when his</a:t>
            </a:r>
            <a:endParaRPr lang="en-US" sz="3600" b="1" dirty="0">
              <a:ln>
                <a:solidFill>
                  <a:srgbClr val="3D3D3D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wife Drusilla, a Jewess, was present, Paul reasoned of righteousness, temperance,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judgment to come.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092EE0B9-BDC5-BC44-B15F-ECD6C0ACA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733800"/>
            <a:ext cx="8610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Felix was known for his unrighteous rule and his utter lack of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temperance in his personal life. The governor was violently shaken, but he only procrastinated.</a:t>
            </a:r>
            <a:endParaRPr lang="en-US" sz="3600" b="1" dirty="0">
              <a:ln>
                <a:solidFill>
                  <a:srgbClr val="3D3D3D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EE762EB6-CB81-734E-818F-F12A8E4A7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CA43E19-14DA-1648-BFC7-D9E21DE2C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1000"/>
            <a:ext cx="7010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Festus asked Paul, “Wilt thou go up to Jerusalem, and there be judged of</a:t>
            </a:r>
          </a:p>
          <a:p>
            <a:pPr algn="ctr" eaLnBrk="0" hangingPunct="0">
              <a:defRPr/>
            </a:pPr>
            <a:r>
              <a:rPr lang="en-US" sz="40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these things before me?”</a:t>
            </a:r>
            <a:r>
              <a:rPr lang="en-US" sz="4000" b="1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CAA2C968-A26F-7F40-AA33-222482CB0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76600"/>
            <a:ext cx="6096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knew the regulations of the Law, and he knew that he had fulfilled his ministry at Jerusalem.</a:t>
            </a:r>
            <a:r>
              <a:rPr lang="en-US" sz="40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4BB8E19A-8145-404C-912E-1FD212D36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0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EC3A74A-FBF8-7F4F-8ED0-637F7612E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"/>
            <a:ext cx="7010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Therefore he answered boldly, “I appeal to</a:t>
            </a:r>
          </a:p>
          <a:p>
            <a:pPr algn="ctr" eaLnBrk="0" hangingPunct="0">
              <a:defRPr/>
            </a:pP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Caesar.”</a:t>
            </a: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15911996-F01F-EA49-B3E9-D7738BD82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514600"/>
            <a:ext cx="6477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Festus conferred with his council and then announced that Paul would be sent to Caesar as he requested.</a:t>
            </a:r>
            <a:r>
              <a:rPr lang="en-US" sz="44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D4853AF1-A40C-BB46-AE9F-6CF44527E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E5969B79-00C6-AD40-99A9-AEAB2F559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04800"/>
            <a:ext cx="7010400" cy="3231654"/>
          </a:xfrm>
          <a:prstGeom prst="rect">
            <a:avLst/>
          </a:prstGeom>
          <a:solidFill>
            <a:srgbClr val="080808"/>
          </a:solidFill>
          <a:ln w="76200">
            <a:solidFill>
              <a:srgbClr val="C2020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When King Agrippa and Bernice came to Caesarea, Festus told Agrippa about</a:t>
            </a: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Paul. Festus confessed surprise at the type of accusation brought against Paul.</a:t>
            </a:r>
            <a:endParaRPr lang="en-US" sz="34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DB396506-52A0-C74C-944F-A96E4117C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86200"/>
            <a:ext cx="6781800" cy="2708434"/>
          </a:xfrm>
          <a:prstGeom prst="rect">
            <a:avLst/>
          </a:prstGeom>
          <a:solidFill>
            <a:srgbClr val="C20202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King Agrippa desired to hear Paul himself. Consequently, the court was set. Festus introduced all present with the purpose of the gathering.</a:t>
            </a: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>
            <a:extLst>
              <a:ext uri="{FF2B5EF4-FFF2-40B4-BE49-F238E27FC236}">
                <a16:creationId xmlns:a16="http://schemas.microsoft.com/office/drawing/2014/main" id="{EF2E02D3-4FB0-704C-804F-D1B5AC499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0"/>
            <a:ext cx="4191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3FF7587E-4C76-4C40-B1C2-C894C3205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57200"/>
            <a:ext cx="6934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 set Paul forth in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their midst and told them that he had found no guilt in him and that he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004E4C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did not see any reasonableness in sending to Rome a prisoner who was evidently an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innocent man.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6330AF43-C1DB-BF44-8BBB-92CD70B84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00"/>
            <a:ext cx="6172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04E4C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was happy to speak to the rulers and the king because he had a message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04E4C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for them.</a:t>
            </a:r>
            <a:r>
              <a:rPr lang="en-US" sz="3200" b="1" dirty="0">
                <a:ln>
                  <a:solidFill>
                    <a:srgbClr val="004E4C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7">
            <a:extLst>
              <a:ext uri="{FF2B5EF4-FFF2-40B4-BE49-F238E27FC236}">
                <a16:creationId xmlns:a16="http://schemas.microsoft.com/office/drawing/2014/main" id="{380DAF7A-32C7-6349-B901-D56CB323E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0"/>
            <a:ext cx="426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5439D3D-B4B6-6147-9B5F-00424672D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addressed his remarks to the king whom he acknowledged as being expert in all customs and questions among the Jews. 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709B8FC3-EF0F-8244-9D2D-366F9E8BC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276600"/>
            <a:ext cx="6248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told the real reason the Jews had become so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embittered against him because of his stand regarding the resurrection.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7">
            <a:extLst>
              <a:ext uri="{FF2B5EF4-FFF2-40B4-BE49-F238E27FC236}">
                <a16:creationId xmlns:a16="http://schemas.microsoft.com/office/drawing/2014/main" id="{24644A1D-C265-8B46-8504-F475556BA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94C637B5-6E1B-1B4D-AF7F-6A6F93063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6934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 did not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hesitate to testify before these skeptical persons regarding his personal conversion and the miraculous element that is involved in Holy Ghost salvation.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7A103970-9DE5-9948-98E5-81C6EAB72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657600"/>
            <a:ext cx="708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Agrippa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confessed that he was profoundly moved. Through the centuries his words, “Almost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thou </a:t>
            </a:r>
            <a:r>
              <a:rPr lang="en-US" sz="3200" b="1" dirty="0" err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persuadest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me to be a Christian,” have been quoted by </a:t>
            </a:r>
            <a:r>
              <a:rPr lang="en-US" sz="3200" b="1" dirty="0" err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soulwinners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7">
            <a:extLst>
              <a:ext uri="{FF2B5EF4-FFF2-40B4-BE49-F238E27FC236}">
                <a16:creationId xmlns:a16="http://schemas.microsoft.com/office/drawing/2014/main" id="{437CE67F-9773-0C42-9570-DA6442DE8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407D99C-907D-3240-B448-8BA4EDDDD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57200"/>
            <a:ext cx="678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Those who listened were convinced of Paul’s innocence, and they tried to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ease their consciences by shifting the responsibility.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914501CC-D7F9-A94A-8974-BA67D73FD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733800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Agrippa said to Festus, “This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man might have been set at liberty if he had not appealed to Caesar.”</a:t>
            </a:r>
            <a:endParaRPr lang="en-US" sz="3600" b="1" dirty="0">
              <a:solidFill>
                <a:srgbClr val="004E4C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A8629711-0603-704E-A463-A4B381E59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109AA62-EE46-C54A-95EC-B0D1BDB29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73333"/>
            <a:ext cx="6477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Lord had told Ananias that Paul was a chosen vessel to bear the name of</a:t>
            </a:r>
          </a:p>
          <a:p>
            <a:pPr algn="ctr" eaLnBrk="0" hangingPunct="0">
              <a:defRPr/>
            </a:pPr>
            <a:r>
              <a:rPr lang="en-US" sz="3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Jesus before the Gentiles, and kings, and the children of Israel.</a:t>
            </a:r>
            <a:r>
              <a:rPr lang="en-US" sz="3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F4FF7A4-2DF0-6942-B7C2-68A35151F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078850"/>
            <a:ext cx="61722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bore the name of Jesus before two governors and one king.</a:t>
            </a:r>
            <a:endParaRPr lang="en-US" sz="3400" b="1" dirty="0">
              <a:ln>
                <a:solidFill>
                  <a:srgbClr val="FFFF66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Later he stood before the emperor at Rome.</a:t>
            </a:r>
            <a:endParaRPr lang="en-US" sz="3400" b="1" dirty="0">
              <a:ln>
                <a:solidFill>
                  <a:srgbClr val="FFFF66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03706732-1299-CF4C-85B0-909C232AC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496B827-AF8D-7F43-A037-C63EEFA1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464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1. Felix</a:t>
            </a:r>
            <a:endParaRPr lang="en-US" sz="4000">
              <a:ln>
                <a:solidFill>
                  <a:srgbClr val="080808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4C5EF03F-2F8D-2A4D-A1C2-2461DFD5E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066800"/>
            <a:ext cx="7162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Felix was liberated from slavery by Claudius, who appointed him procurator of Judea.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146659-3335-E044-8129-734282F48BD2}"/>
              </a:ext>
            </a:extLst>
          </p:cNvPr>
          <p:cNvSpPr/>
          <p:nvPr/>
        </p:nvSpPr>
        <p:spPr>
          <a:xfrm>
            <a:off x="1676400" y="3048000"/>
            <a:ext cx="6705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75000"/>
                  </a:schemeClr>
                </a:solidFill>
                <a:latin typeface="Cooper Black" pitchFamily="18" charset="0"/>
              </a:rPr>
              <a:t>He ruled the province in a mean, cruel, and profligate manner.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41F7800C-3B53-2042-AB9E-894D4B3AA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5105400"/>
            <a:ext cx="5943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His period of</a:t>
            </a:r>
          </a:p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office was full of troubles and seditions.</a:t>
            </a: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B13F63E2-B9A2-0144-B05C-61C774B3C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3169C361-BFD8-AE46-8D1F-9F8098F52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655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2. Festus</a:t>
            </a:r>
            <a:endParaRPr lang="en-US" sz="4000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EC1C44-2263-1844-AEEC-EA14E0108057}"/>
              </a:ext>
            </a:extLst>
          </p:cNvPr>
          <p:cNvSpPr/>
          <p:nvPr/>
        </p:nvSpPr>
        <p:spPr>
          <a:xfrm>
            <a:off x="3124200" y="762000"/>
            <a:ext cx="6019800" cy="166199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</a:rPr>
              <a:t>Festus was Felix’s successor as governor of Judea.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E1F8F6D3-B298-D148-B5F8-01F4832EF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514600"/>
            <a:ext cx="59436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 was appointed by</a:t>
            </a:r>
          </a:p>
          <a:p>
            <a:pPr eaLnBrk="0" hangingPunct="0">
              <a:defRPr/>
            </a:pPr>
            <a:r>
              <a:rPr lang="en-US" sz="34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Nero probably in the autumn of the year AD 60.</a:t>
            </a:r>
            <a:r>
              <a:rPr lang="en-US" sz="34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0B0979A5-0315-8545-9292-DF458DF27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419600"/>
            <a:ext cx="57912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died probably in the summer of</a:t>
            </a:r>
            <a:r>
              <a:rPr lang="en-US" sz="34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AD 62, having ruled the province less than two years.</a:t>
            </a:r>
            <a:endParaRPr lang="en-US" sz="3400" b="1" dirty="0">
              <a:solidFill>
                <a:srgbClr val="004E4C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012648B3-A26E-834E-AB1B-D529997B6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B7DEA66-791F-8649-BEAE-79214028B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3. King Agrippa</a:t>
            </a:r>
            <a:endParaRPr lang="en-US" sz="4000">
              <a:solidFill>
                <a:srgbClr val="004E4C"/>
              </a:solidFill>
              <a:latin typeface="Cooper Black" pitchFamily="18" charset="0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D8CE8AF-B8B0-2C45-8CCA-B129090DB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914400"/>
            <a:ext cx="6400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1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Herod Agrippa II was the son of Herod Agrippa I. He was in Rome at the time of the death of his father in AD 44. </a:t>
            </a:r>
            <a:endParaRPr lang="en-US" sz="31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09489ABC-3BA3-CA4E-A943-915F5D64F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124200"/>
            <a:ext cx="6096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1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pomp with which the king came into the</a:t>
            </a:r>
            <a:endParaRPr lang="en-US" sz="3100" b="1" dirty="0">
              <a:solidFill>
                <a:srgbClr val="004E4C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1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audience chamber and the cold irony with which he met the impassioned words of the apostle are both characteristics of this man.</a:t>
            </a:r>
            <a:r>
              <a:rPr lang="en-US" sz="31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48938C71-6089-A248-AD94-C54E84BF2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A79E84-3A3A-1B44-8AC7-5464048F585C}"/>
              </a:ext>
            </a:extLst>
          </p:cNvPr>
          <p:cNvSpPr/>
          <p:nvPr/>
        </p:nvSpPr>
        <p:spPr>
          <a:xfrm>
            <a:off x="0" y="152400"/>
            <a:ext cx="7010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At Jerusalem a plot was discovered that forty men had conspired to kill Paul.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A10103B-6271-D245-8C36-82257B35D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3360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captain, Claudius </a:t>
            </a:r>
            <a:r>
              <a:rPr lang="en-US" sz="3200" b="1" dirty="0" err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Lysias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, wrote a letter to Governor Felix at Caesarea and sent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 to him, guarded by two centurions, two hundred soldiers, seventy horsemen, and two hundred spearmen.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82DE65FF-2985-0D49-A733-B4ACFB26C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105400"/>
            <a:ext cx="7086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Felix sent to Jerusalem for the accusers of Paul, and after five days they arrived at Caesarea.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8639CB8C-78B4-B349-B38A-13CEF9B59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5AA18138-BCB0-784F-B96A-CE841CE70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09600"/>
            <a:ext cx="678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After paying due courtesy and flattery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about the nobility of the ignoble Felix, </a:t>
            </a:r>
            <a:r>
              <a:rPr lang="en-US" sz="3600" b="1" dirty="0" err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Tertullus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presented the accusation against Paul.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BE7690-EB52-344D-A6E0-2AC712A53B63}"/>
              </a:ext>
            </a:extLst>
          </p:cNvPr>
          <p:cNvSpPr/>
          <p:nvPr/>
        </p:nvSpPr>
        <p:spPr>
          <a:xfrm>
            <a:off x="2362200" y="3962400"/>
            <a:ext cx="5867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</a:rPr>
              <a:t>It must be remembered that the Jews hated Felix like poison.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35081B73-406C-CF4C-BD3D-8B1670DAB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E12EE38-79ED-9E45-98F0-C60AA6431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609600"/>
            <a:ext cx="701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charges were:</a:t>
            </a:r>
            <a:endParaRPr lang="en-US" sz="3600" b="1">
              <a:solidFill>
                <a:srgbClr val="004E4C"/>
              </a:solidFill>
              <a:latin typeface="Cooper Black" pitchFamily="18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B9D94E6-4BD4-B64E-A965-69AA2B9F8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371600"/>
            <a:ext cx="5943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a. Paul was a pestilent fellow.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b. He was a mover of sedition among the Jews throughout the</a:t>
            </a:r>
            <a:endParaRPr lang="en-US" sz="32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world.</a:t>
            </a:r>
            <a:endParaRPr lang="en-US" sz="32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c. He was a ringleader of the Nazarenes.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d. He profaned the Temple.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538271BC-71B0-0543-B805-CFC830B8E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0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9: Paul Defends Himself at Caesarea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46FC3E-A993-8342-9EEB-ACCECE001531}"/>
              </a:ext>
            </a:extLst>
          </p:cNvPr>
          <p:cNvSpPr/>
          <p:nvPr/>
        </p:nvSpPr>
        <p:spPr>
          <a:xfrm>
            <a:off x="152400" y="228600"/>
            <a:ext cx="87630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Paul stated that his accusers could not prove the things they had said: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35AF7CD-9D2F-1C4B-8625-C5DB1FD89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624043"/>
            <a:ext cx="8458200" cy="4524315"/>
          </a:xfrm>
          <a:prstGeom prst="rect">
            <a:avLst/>
          </a:prstGeom>
          <a:solidFill>
            <a:srgbClr val="080808">
              <a:alpha val="9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a. He believed all things which are written in the Law and the</a:t>
            </a:r>
            <a:endParaRPr lang="en-US" sz="3200" b="1" dirty="0">
              <a:solidFill>
                <a:srgbClr val="C20202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Prophets.</a:t>
            </a:r>
            <a:endParaRPr lang="en-US" sz="3200" b="1" dirty="0">
              <a:solidFill>
                <a:srgbClr val="C20202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b. He had hope in God concerning the resurrection of the just and</a:t>
            </a:r>
            <a:endParaRPr lang="en-US" sz="32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unjust.</a:t>
            </a:r>
            <a:endParaRPr lang="en-US" sz="32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c. He kept a clear conscience toward God and man.</a:t>
            </a:r>
            <a:endParaRPr lang="en-US" sz="3200" b="1" dirty="0">
              <a:solidFill>
                <a:srgbClr val="FFCC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d. He brought alms to his nation.</a:t>
            </a:r>
            <a:endParaRPr lang="en-US" sz="32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1467</TotalTime>
  <Words>1059</Words>
  <Application>Microsoft Macintosh PowerPoint</Application>
  <PresentationFormat>On-screen Show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8</cp:revision>
  <dcterms:created xsi:type="dcterms:W3CDTF">2013-02-16T00:02:51Z</dcterms:created>
  <dcterms:modified xsi:type="dcterms:W3CDTF">2018-02-09T18:41:41Z</dcterms:modified>
</cp:coreProperties>
</file>