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6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9D0B41D-F36C-DE4B-8608-A938B9F557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288502-8F2F-1F4A-9AD6-176970DEA2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D56FE43-7CE0-4244-ABD8-0E769A0776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2EC75-7637-AE4D-978A-E2327E4C65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007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7A8E8F5-E620-8949-8932-92F06E5030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D78D0EB-46E4-FB4D-A878-FF98BD7F79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1A71AA8-463F-B14F-ABE7-761FE72D49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6FB00D-9E41-8A40-852F-E079D08368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855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1B5335-F170-5542-BC06-A8B39D71CD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C29B2F5-8969-8544-A611-B31866EBA9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373AC68-816A-D344-A475-723AFB1CEA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763C7-6425-284B-B87F-17E6E2CEC4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155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7933437-C598-A345-BBED-9AA081208C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84BE874-2998-DE4F-A3D8-4779138E36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4144026-63E9-BA45-8446-E548EEAEEE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E589A9-C3B6-344D-BDC4-D4985CFDBB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463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F53C056-0608-934E-AAFA-92B6B58693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1DEB69C-DB81-8B40-9EFB-1C4AB5F869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D06E316-5973-3348-86FA-2C1700F70E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19EB05-E4F0-8D4D-909C-83736E209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067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921E11-0034-F845-A290-C9D472F233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E77BDE-A773-9249-B212-592D45BB3E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23B0DB-CEEF-304A-93D0-B53245663E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F65763-CEAB-4143-A75F-49624E9660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3359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962E36B-D309-BD46-AAD9-D70D5C63BE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D4D4A1D-49A4-4642-BC93-0255D35268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255634F-7EBC-AE49-9A2F-08723F08B3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09D01F-3DA3-D54E-86C9-354DE9FE65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978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4B3F46C-B4CE-D248-82EB-9B44453985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7DE4983-F5CE-B04E-A97B-6D9C50861E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F78F709-7536-B64E-93F3-F26782A4FA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175D52-CD92-EE47-83FB-EAB7DAA19B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147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2ABD213-F473-7D4E-9D06-D1446F12D8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DEFBC08-9CD6-CF4E-89A8-660A3288C5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446674E-D4F9-F04F-BDA3-6EF380BFCB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474EE9-EAF3-2147-9329-E3389A4D39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9689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FEEB4-561D-C144-B9E4-1B108369BA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95347F-7437-DF48-886F-C3CA6D68B4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B532BA-C3E2-364F-9726-04B8B0F90C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A5E9A-DC4D-CF42-B3E0-78233C7E10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120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A36F04-3182-7E4E-9FB7-375EB9BFBC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BD539A-0F9F-E04C-9D17-37A6C26AB1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64592-EBA1-484F-91AA-BF0F035050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0D37E-9149-674B-9762-9FBE5B1630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5919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51B26D0-EC12-0C45-A2E3-D5ADFD9ECE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6A6C5CB-80D2-324E-A95C-97C0817C12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8FF66E3-F643-184A-A17F-CE16935042B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C44A5F9-B48C-464B-AF2E-81C9BDA811E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727AADA-E162-C64F-8B89-9FBDCE39D42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7555A2-4CA1-A34C-BC8C-DAF59071DA5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4C8577E-DCEC-C443-9517-21D8F57EBC2E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7DB664-10F0-1E48-BB7B-D0D03B5DED60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AE69D8-2D0D-BF41-B1B4-E3B58857BA9B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9C8429-EE25-6E4C-AF64-292610B0EB48}"/>
              </a:ext>
            </a:extLst>
          </p:cNvPr>
          <p:cNvSpPr txBox="1"/>
          <p:nvPr/>
        </p:nvSpPr>
        <p:spPr>
          <a:xfrm>
            <a:off x="152400" y="5334000"/>
            <a:ext cx="60198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10: The Journey to Rome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E7119884-6F51-974F-B452-D568E34BE5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816757F-BA1F-0349-8022-F574E5A37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609600"/>
            <a:ext cx="6858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second miracle was the healing of </a:t>
            </a:r>
            <a:r>
              <a:rPr lang="en-US" sz="4000" b="1" dirty="0" err="1">
                <a:ln>
                  <a:solidFill>
                    <a:srgbClr val="080808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Publius</a:t>
            </a: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’ father. </a:t>
            </a:r>
            <a:r>
              <a:rPr lang="en-US" sz="4000" b="1" dirty="0" err="1">
                <a:ln>
                  <a:solidFill>
                    <a:srgbClr val="080808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Publius</a:t>
            </a: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 was the chief man in the island.</a:t>
            </a: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004846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0AB5F3D5-BCEC-624C-96FE-5077B9567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733800"/>
            <a:ext cx="5943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His father was very ill. After prayer and the laying on of Paul’s</a:t>
            </a:r>
            <a:endParaRPr lang="en-US" sz="4000" b="1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0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hands, he was healed.</a:t>
            </a:r>
            <a:endParaRPr lang="en-US" sz="4000" b="1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9E40B84A-0232-9645-8AFD-2CB2D7C90A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0"/>
            <a:ext cx="3352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0D77024-27AF-B04E-BC71-767530FFB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52400"/>
            <a:ext cx="6781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From Malta they sailed to Syracuse in Sicily, then to </a:t>
            </a:r>
            <a:r>
              <a:rPr lang="en-US" sz="4000" b="1" dirty="0" err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Rhegium</a:t>
            </a: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 on the toe of Italy, and finally to </a:t>
            </a:r>
            <a:r>
              <a:rPr lang="en-US" sz="4000" b="1" dirty="0" err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Puteoli</a:t>
            </a: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 in the Bay of Naples.</a:t>
            </a: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F19EF6B6-4783-524D-ADB1-483382258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303455"/>
            <a:ext cx="6172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Here Paul found some Christians with</a:t>
            </a:r>
          </a:p>
          <a:p>
            <a:pPr algn="ctr" eaLnBrk="0" hangingPunct="0">
              <a:defRPr/>
            </a:pPr>
            <a:r>
              <a:rPr lang="en-US" sz="40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whom he stayed a week.</a:t>
            </a:r>
            <a:r>
              <a:rPr lang="en-US" sz="40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DF0659BF-552E-3E40-B51E-6A3618E1E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E5343754-9221-4147-AF6D-254C9C7A98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7086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brethren in Rome heard of his arrival and traveled forty-three miles from</a:t>
            </a:r>
            <a:endParaRPr lang="en-US" sz="3200" b="1">
              <a:ln>
                <a:solidFill>
                  <a:srgbClr val="080808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Rome to Appii Forum to meet him. This was a great encouragement to the apostle.</a:t>
            </a:r>
            <a:endParaRPr lang="en-US" sz="3200" b="1">
              <a:ln>
                <a:solidFill>
                  <a:srgbClr val="080808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DBCF66BC-473C-6F4D-8E92-ACC642DBA5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962400"/>
            <a:ext cx="6781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When Paul arrived in Rome, he was given relative freedom. He was permitted to live in his own hired house for two years with one soldier to guard him.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F2C73B83-FA5E-844C-A377-AD96546AC0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B18E45F6-6DF9-FE49-BB11-57DBF9F2B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81000"/>
            <a:ext cx="6934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004846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called</a:t>
            </a:r>
            <a:r>
              <a:rPr lang="en-US" sz="3600" b="1" dirty="0">
                <a:ln>
                  <a:solidFill>
                    <a:srgbClr val="004846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ln>
                  <a:solidFill>
                    <a:srgbClr val="004846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elders of the Jews and told them why he was a Roman prisoner and gave them the gospel.</a:t>
            </a:r>
            <a:r>
              <a:rPr lang="en-US" sz="3600" b="1" dirty="0">
                <a:ln>
                  <a:solidFill>
                    <a:srgbClr val="004846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78DD4A46-7DC5-A54C-8E59-7BD553EFC5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200400"/>
            <a:ext cx="6096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FFCC00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Some of them believed, but many of them rejected his message.</a:t>
            </a:r>
            <a:endParaRPr lang="en-US" sz="3600" b="1">
              <a:ln>
                <a:solidFill>
                  <a:srgbClr val="FFCC00"/>
                </a:solidFill>
              </a:ln>
              <a:solidFill>
                <a:srgbClr val="004846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FFCC00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is acknowledged that Paul’s death took place in Rome about AD 64.</a:t>
            </a:r>
            <a:endParaRPr lang="en-US" sz="3600" b="1">
              <a:ln>
                <a:solidFill>
                  <a:srgbClr val="FFCC00"/>
                </a:solidFill>
              </a:ln>
              <a:solidFill>
                <a:srgbClr val="004846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C48A25A8-DEFB-4A40-B1E0-0AE1CAD1C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76A0277-A571-4D4E-985E-F5E26638FF7C}"/>
              </a:ext>
            </a:extLst>
          </p:cNvPr>
          <p:cNvSpPr/>
          <p:nvPr/>
        </p:nvSpPr>
        <p:spPr>
          <a:xfrm>
            <a:off x="2209800" y="381000"/>
            <a:ext cx="67056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Signs followed the ministry of the apostle Paul.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54699873-4CA5-C649-832C-8D12762F02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743200"/>
            <a:ext cx="6248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Unquestionably, the reason Paul’s ministry was so fruitful is the fact that he</a:t>
            </a: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was filled with the Holy Ghost and always ministered in the power of the Spirit.</a:t>
            </a:r>
            <a:endParaRPr lang="en-US" sz="36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B19519E5-CA9E-DB49-A3E9-8877601FD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CF80F84C-B6C1-D841-8789-AF19226B4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533400"/>
            <a:ext cx="6934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Paul left</a:t>
            </a:r>
            <a:r>
              <a:rPr lang="en-US" sz="3200" b="1" dirty="0">
                <a:solidFill>
                  <a:srgbClr val="004846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Palestine in August or September and did not arrive in Rome until March, having lost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his ship and his belongings in the meantime.</a:t>
            </a:r>
            <a:r>
              <a:rPr lang="en-US" sz="3200" b="1" dirty="0">
                <a:solidFill>
                  <a:srgbClr val="004846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139B2E4B-4638-0B4B-9CB5-D2478DC80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657600"/>
            <a:ext cx="6324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was delivered over to Julius, a centurion, for the trip to Rome. Luke again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joined him. At Sidon Paul was allowed to visit his friends.</a:t>
            </a: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AC4E700D-5D93-624B-9D87-9CC4FEC38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DBB60823-2231-8440-8658-8FF74B91EB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sailed to the east and north of Cyprus to Myra on the southern coast of Asia Minor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where Paul and the others were transferred to a vessel from Egypt.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5E5D0061-D8E9-A340-8BD3-B8C2F14C5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267200"/>
            <a:ext cx="5715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At Myra the party found a ship coming from Alexandria and bound for Rome.</a:t>
            </a:r>
            <a:endParaRPr lang="en-US" sz="3600" b="1"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0640E7D3-0077-3748-9888-CCD3E5F27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0"/>
            <a:ext cx="3733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F5C670D9-460B-B944-B825-36CD29A8E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04800"/>
            <a:ext cx="7010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embarked and sailed with difficulty to Fair Havens, a small bay on the southern</a:t>
            </a: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coast of Crete.</a:t>
            </a: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C02104-BC33-D24F-A3DB-A4BFD33D9D75}"/>
              </a:ext>
            </a:extLst>
          </p:cNvPr>
          <p:cNvSpPr/>
          <p:nvPr/>
        </p:nvSpPr>
        <p:spPr>
          <a:xfrm>
            <a:off x="1828800" y="2438400"/>
            <a:ext cx="58674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Paul warned Julius about the danger of sailing farther. 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3AB3AF35-F8EA-ED4B-9406-47BD27D98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114800"/>
            <a:ext cx="6019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tabLst>
                <a:tab pos="5476875" algn="l"/>
              </a:tabLst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Julius preferred,</a:t>
            </a: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however, to believe the captain of the ship, and they set sail, hoping to spend the winter in </a:t>
            </a:r>
            <a:r>
              <a:rPr lang="en-US" sz="3200" b="1" dirty="0" err="1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Phenice</a:t>
            </a: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2943F434-3769-2B4A-BB56-82368BE3E2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0"/>
            <a:ext cx="3048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26F82440-65F0-DF46-859F-A60D3A4BA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81000"/>
            <a:ext cx="7162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Nevertheless, as</a:t>
            </a:r>
            <a:r>
              <a:rPr lang="en-US" sz="3000" b="1" dirty="0">
                <a:solidFill>
                  <a:srgbClr val="3D3D3D"/>
                </a:solidFill>
                <a:latin typeface="Cooper Black" pitchFamily="18" charset="0"/>
              </a:rPr>
              <a:t> </a:t>
            </a:r>
            <a:r>
              <a:rPr lang="en-US" sz="30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they sailed along the coast, a wind caught them and they had to let the ship run with it.</a:t>
            </a:r>
            <a:r>
              <a:rPr lang="en-US" sz="3000" b="1" dirty="0"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0CE6756C-45F7-D548-B334-A6F3576DC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903345"/>
            <a:ext cx="6172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lightened the ship and eventually even the cargo was thrown overboard.</a:t>
            </a:r>
          </a:p>
          <a:p>
            <a:pPr algn="ctr" eaLnBrk="0" hangingPunct="0">
              <a:defRPr/>
            </a:pPr>
            <a:r>
              <a:rPr lang="en-US" sz="30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On the fourteenth night of the storm they were cast up on the island of Malta.</a:t>
            </a:r>
            <a:r>
              <a:rPr lang="en-US" sz="3000" b="1" dirty="0"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  <p:pic>
        <p:nvPicPr>
          <p:cNvPr id="7173" name="Picture 5" descr="C:\Users\Candra Poitras\Pictures\wreckonrocks[1].jpg">
            <a:extLst>
              <a:ext uri="{FF2B5EF4-FFF2-40B4-BE49-F238E27FC236}">
                <a16:creationId xmlns:a16="http://schemas.microsoft.com/office/drawing/2014/main" id="{E0DB2D76-C097-6248-AB87-FCDE05858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828800"/>
            <a:ext cx="2971800" cy="2095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0056EBAD-D27A-024A-8CCA-53D5EBD2E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DB5E5C6-C2CE-1146-984E-628481634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04800"/>
            <a:ext cx="6934200" cy="2708434"/>
          </a:xfrm>
          <a:prstGeom prst="rect">
            <a:avLst/>
          </a:prstGeom>
          <a:solidFill>
            <a:srgbClr val="080808"/>
          </a:solidFill>
          <a:ln w="76200">
            <a:solidFill>
              <a:srgbClr val="FFCC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They ran aground in a narrow channel and the ship began to break up. The sailors wanted to kill the prisoners, but Julius would not permit it.</a:t>
            </a:r>
            <a:r>
              <a:rPr lang="en-US" sz="34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3D14F3EC-D621-ED4F-8602-F35B613D9A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3733800"/>
            <a:ext cx="7467600" cy="2708434"/>
          </a:xfrm>
          <a:prstGeom prst="rect">
            <a:avLst/>
          </a:prstGeom>
          <a:solidFill>
            <a:srgbClr val="FFCC00"/>
          </a:solidFill>
          <a:ln w="76200">
            <a:solidFill>
              <a:srgbClr val="080808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Those who could swim</a:t>
            </a:r>
            <a:endParaRPr lang="en-US" sz="3400" b="1" dirty="0">
              <a:solidFill>
                <a:srgbClr val="080808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4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were ordered to jump overboard while the others followed, using planks from the ship to help them.</a:t>
            </a:r>
            <a:r>
              <a:rPr lang="en-US" sz="3400" b="1" dirty="0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D9DF68C7-B449-114F-8528-CCE4B743E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91CEB651-45A1-0B4C-82F0-6128DC7116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04800"/>
            <a:ext cx="6477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Here Paul expressed</a:t>
            </a:r>
          </a:p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his unshaken faith in God. Everyone on board had given up hope.</a:t>
            </a:r>
            <a:r>
              <a:rPr lang="en-US" sz="40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FA4D5549-AB52-9C45-B343-CED4AD901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505200"/>
            <a:ext cx="6096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There had been</a:t>
            </a:r>
          </a:p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no sun or stars for many days; the storm still roared around them.</a:t>
            </a: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F8E41764-B924-B541-A3F4-3741BC251C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F501FB1-97C5-8C4D-B349-475949BBB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524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004846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In spite of the</a:t>
            </a:r>
          </a:p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004846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hopeless situation, Paul still believed God.</a:t>
            </a:r>
            <a:r>
              <a:rPr lang="en-US" sz="4000" b="1" dirty="0">
                <a:ln>
                  <a:solidFill>
                    <a:srgbClr val="004846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0136A71-40E5-3344-A1D9-2A822B995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456795"/>
            <a:ext cx="6477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F8FCC8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teaches us that faith is not dependent upon outward conditions and circumstances.</a:t>
            </a:r>
          </a:p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F8FCC8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is not affected by the storms of life.</a:t>
            </a:r>
            <a:r>
              <a:rPr lang="en-US" sz="4000" b="1" dirty="0">
                <a:ln>
                  <a:solidFill>
                    <a:srgbClr val="F8FCC8"/>
                  </a:solidFill>
                </a:ln>
                <a:solidFill>
                  <a:srgbClr val="004846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917BC9C6-4735-544A-9F30-0B12FF3D4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10: The Journey to Rome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563CA60-EAF4-E040-812A-CDA667852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7239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spent about three months on the island of </a:t>
            </a:r>
            <a:r>
              <a:rPr lang="en-US" sz="3200" b="1" dirty="0" err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Melita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(Malta) during November, December, and January.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71E318-EDF4-CC41-8FBE-9B77F991D68D}"/>
              </a:ext>
            </a:extLst>
          </p:cNvPr>
          <p:cNvSpPr/>
          <p:nvPr/>
        </p:nvSpPr>
        <p:spPr>
          <a:xfrm>
            <a:off x="609600" y="2209800"/>
            <a:ext cx="7162800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As Paul was helping the people to build a fire, a snake bit him.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895085DC-8B86-364D-A2DB-EB55B530E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429000"/>
            <a:ext cx="7543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Maltese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people expected Paul to become ill or even die, saying that he must have been a murderer.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A5FDBB4C-BA53-1A43-96FD-414C9837E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5105400"/>
            <a:ext cx="7391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When he suffered no harm because of the serpent, they said that he must be a god.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363</TotalTime>
  <Words>754</Words>
  <Application>Microsoft Macintosh PowerPoint</Application>
  <PresentationFormat>On-screen Show (4:3)</PresentationFormat>
  <Paragraphs>60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7</cp:revision>
  <dcterms:created xsi:type="dcterms:W3CDTF">2013-02-16T00:02:51Z</dcterms:created>
  <dcterms:modified xsi:type="dcterms:W3CDTF">2018-02-09T18:42:00Z</dcterms:modified>
</cp:coreProperties>
</file>