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60" r:id="rId6"/>
    <p:sldId id="259" r:id="rId7"/>
    <p:sldId id="279" r:id="rId8"/>
    <p:sldId id="261" r:id="rId9"/>
    <p:sldId id="272" r:id="rId10"/>
    <p:sldId id="278" r:id="rId11"/>
    <p:sldId id="262" r:id="rId12"/>
    <p:sldId id="270" r:id="rId13"/>
    <p:sldId id="280" r:id="rId14"/>
    <p:sldId id="263" r:id="rId15"/>
    <p:sldId id="271" r:id="rId16"/>
    <p:sldId id="281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6" autoAdjust="0"/>
    <p:restoredTop sz="94682"/>
  </p:normalViewPr>
  <p:slideViewPr>
    <p:cSldViewPr>
      <p:cViewPr varScale="1">
        <p:scale>
          <a:sx n="127" d="100"/>
          <a:sy n="127" d="100"/>
        </p:scale>
        <p:origin x="130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743200"/>
            <a:ext cx="7329488" cy="1009650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810000"/>
            <a:ext cx="7010400" cy="5334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9F1CA28-4859-8A4A-9310-6946CF339EE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D065E4B-6424-E840-A086-B66B5ACD03E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0762D61-68DA-5146-9D05-34127B9CBD5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BC2527-3AB1-3149-ADD1-A92F35AD4A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6907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AE52298-BFFC-1447-A8D3-9E4286AD92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F01560E-F6ED-7347-B9FC-2996FE18CC1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7A10AA1-2E6E-1B46-A098-A87281402D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A126FC-0BEE-4F40-A177-BDD7E153C5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4804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39763"/>
            <a:ext cx="158115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639763"/>
            <a:ext cx="459105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27158A6-0D71-2F4A-8073-79F87556A5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D5FF63F-6AED-CD44-9564-9E348F9106C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6C23D17-48CD-AC48-B115-2DF02BE437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CEAE1D-0CAB-1C49-8C9A-607C7899E6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1543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BCBF198-F16E-5845-AB0A-E2309579180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B19382E-FFBB-FE4E-8D40-CA72BD87FEC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16649DD-04BF-3548-8BA8-6676430DA3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F1287E-710E-564E-85FB-D28E8C0CD5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7132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EFD821E-ED5B-AE4C-8DB9-51979A59AE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4E49227-A2E2-6B47-911E-2D1DFB5F58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D2BEC87-FCC8-794E-A937-E7D049D6101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3EE0C2-1933-8248-A836-BC066F4D9B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2997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8B2AC1E-03FB-B84E-8128-241AD03FBBC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66A488E-F586-394E-8A78-5C3B6D1E533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41C572A-6BF4-CF4B-A6A7-5F4355A3482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F9B203-ADD8-A545-AD61-897DF1807D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0522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E499F38-ADB8-B54A-8A04-BDEE5932D5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F29AB3D-E772-354F-B57C-B1945B1D397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9DD9BD9-285D-9648-B52A-E4B89F1AD2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5825F4-1D26-F148-9224-FB328E7D88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1001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38FFD229-BAE7-DE48-B749-6E342E7400D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E9BAE35-7563-8F42-8239-0003A6F38F8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E05982C-70AE-D944-A1FE-562050CC98F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5EB5C3-74F2-5240-8084-65550241BC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2850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4E6598FC-41BF-644C-9D48-DBA93EC59C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A716A6B-7CD7-7843-8208-DFE6D39A01A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5F96A9B-04EF-8241-9F85-38115D8408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6F7024-647E-054B-A2E2-32BA7454CD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9686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CEF9FEC-C8D7-334B-9A23-145EECD8AFC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B900164-D3CC-0E4E-9E21-CD3EC0DA505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7294D3-9872-C340-87FB-4A60F9AC43E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400B15-1D84-8947-ADF1-BA6B5B43F1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2263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F819BB-1CCE-6945-9F91-20EE04D8B26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800CFB-1FAB-6047-A3E4-6BB11B0F8AA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97E238-F9F2-5847-9CCD-81A3D4C4E2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5E99AD-030E-E14B-A2DF-C4C5E448AB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5574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08341D1-0612-C042-97CE-402B8E9CC2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39763"/>
            <a:ext cx="6324600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CBD6891-6811-3749-B7B3-297105D516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76400"/>
            <a:ext cx="57912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7115377D-2CE3-2249-8462-B8DF29C4AC0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3337EB8F-835F-C74A-9836-9C7BC524E74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DE53F6B-0C3E-3245-865B-595968184B7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1F701FC-448F-0B43-B263-5ACF1D835AC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CFD8DFF-3B6A-564E-879A-6DF35ECA4396}"/>
              </a:ext>
            </a:extLst>
          </p:cNvPr>
          <p:cNvSpPr txBox="1"/>
          <p:nvPr/>
        </p:nvSpPr>
        <p:spPr>
          <a:xfrm>
            <a:off x="4495800" y="0"/>
            <a:ext cx="4648200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900" b="1" dirty="0">
                <a:ln w="3175">
                  <a:solidFill>
                    <a:schemeClr val="tx1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Global University of Theological Studies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83C1E3-0DD2-9644-9F7D-6AA3CBD487F2}"/>
              </a:ext>
            </a:extLst>
          </p:cNvPr>
          <p:cNvSpPr txBox="1"/>
          <p:nvPr/>
        </p:nvSpPr>
        <p:spPr>
          <a:xfrm>
            <a:off x="152400" y="3810000"/>
            <a:ext cx="4267200" cy="1446550"/>
          </a:xfrm>
          <a:prstGeom prst="rect">
            <a:avLst/>
          </a:prstGeom>
          <a:noFill/>
          <a:ln w="76200" cap="rnd">
            <a:solidFill>
              <a:srgbClr val="080808"/>
            </a:solidFill>
            <a:beve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8800" b="1" dirty="0">
                <a:solidFill>
                  <a:srgbClr val="BD5507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Cooper Black" pitchFamily="18" charset="0"/>
              </a:rPr>
              <a:t>Acts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DC934B-BF74-7745-B4C7-FD4D5ED01D21}"/>
              </a:ext>
            </a:extLst>
          </p:cNvPr>
          <p:cNvSpPr txBox="1"/>
          <p:nvPr/>
        </p:nvSpPr>
        <p:spPr>
          <a:xfrm>
            <a:off x="381000" y="5867400"/>
            <a:ext cx="3048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400" b="1" dirty="0">
                <a:solidFill>
                  <a:srgbClr val="080808"/>
                </a:solidFill>
                <a:latin typeface="Cooper Black" pitchFamily="18" charset="0"/>
              </a:rPr>
              <a:t>Ralph V. Reynolds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3C99F3-E716-2B4B-B147-FBCFB5862BBF}"/>
              </a:ext>
            </a:extLst>
          </p:cNvPr>
          <p:cNvSpPr txBox="1"/>
          <p:nvPr/>
        </p:nvSpPr>
        <p:spPr>
          <a:xfrm>
            <a:off x="152400" y="5334000"/>
            <a:ext cx="6324600" cy="49244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600" b="1" dirty="0">
                <a:latin typeface="Cooper Black" pitchFamily="18" charset="0"/>
              </a:rPr>
              <a:t>Lesson 3: The First Church Council</a:t>
            </a:r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7">
            <a:extLst>
              <a:ext uri="{FF2B5EF4-FFF2-40B4-BE49-F238E27FC236}">
                <a16:creationId xmlns:a16="http://schemas.microsoft.com/office/drawing/2014/main" id="{110C785F-185B-1F45-9948-ECC9C4DE97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3: The First Church Council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1B7253B-2672-3447-A4C8-519943E2233A}"/>
              </a:ext>
            </a:extLst>
          </p:cNvPr>
          <p:cNvSpPr/>
          <p:nvPr/>
        </p:nvSpPr>
        <p:spPr>
          <a:xfrm>
            <a:off x="2743200" y="457200"/>
            <a:ext cx="6172200" cy="166199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400" b="1" dirty="0">
                <a:solidFill>
                  <a:srgbClr val="BD5507"/>
                </a:solidFill>
                <a:latin typeface="Cooper Black" pitchFamily="18" charset="0"/>
              </a:rPr>
              <a:t>The council was presided over by James, the half-brother of our Lord.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F35C77C6-F330-DF48-82B8-3FE507A211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2743200"/>
            <a:ext cx="64008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4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Although</a:t>
            </a:r>
            <a:r>
              <a:rPr lang="en-US" sz="3400" b="1" dirty="0">
                <a:solidFill>
                  <a:srgbClr val="339933"/>
                </a:solidFill>
                <a:latin typeface="Cooper Black" pitchFamily="18" charset="0"/>
              </a:rPr>
              <a:t> </a:t>
            </a:r>
            <a:r>
              <a:rPr lang="en-US" sz="34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he was not one of the original twelve apostles, he was the pastor of the church in</a:t>
            </a:r>
            <a:r>
              <a:rPr lang="en-US" sz="3400" b="1" dirty="0">
                <a:solidFill>
                  <a:srgbClr val="339933"/>
                </a:solidFill>
                <a:latin typeface="Cooper Black" pitchFamily="18" charset="0"/>
              </a:rPr>
              <a:t> </a:t>
            </a:r>
            <a:r>
              <a:rPr lang="en-US" sz="34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Jerusalem at this time and was recognized as one of the leaders of the church.</a:t>
            </a:r>
            <a:endParaRPr lang="en-US" sz="3400" b="1" dirty="0">
              <a:solidFill>
                <a:srgbClr val="339933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7">
            <a:extLst>
              <a:ext uri="{FF2B5EF4-FFF2-40B4-BE49-F238E27FC236}">
                <a16:creationId xmlns:a16="http://schemas.microsoft.com/office/drawing/2014/main" id="{B7DA8370-F57E-6746-BE4C-F02542274B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3: The First Church Council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1CAF158-1EC5-7B43-AF6C-9B503CE819DA}"/>
              </a:ext>
            </a:extLst>
          </p:cNvPr>
          <p:cNvSpPr/>
          <p:nvPr/>
        </p:nvSpPr>
        <p:spPr>
          <a:xfrm>
            <a:off x="2133600" y="381000"/>
            <a:ext cx="7010400" cy="156966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8FCC8"/>
                </a:solidFill>
                <a:latin typeface="Cooper Black" pitchFamily="18" charset="0"/>
              </a:rPr>
              <a:t>Peter spoke first giving the account of the conversion of Cornelius.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D53BC764-2359-7E43-9C2E-59FDBE2991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2362200"/>
            <a:ext cx="63246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004A48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He used it</a:t>
            </a:r>
            <a:endParaRPr lang="en-US" sz="3200" b="1" dirty="0">
              <a:solidFill>
                <a:srgbClr val="004A48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200" b="1" dirty="0">
                <a:solidFill>
                  <a:srgbClr val="004A48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as an effective argument here and closed his statement with the gracious words, “We</a:t>
            </a:r>
            <a:endParaRPr lang="en-US" sz="3200" b="1" dirty="0">
              <a:solidFill>
                <a:srgbClr val="004A48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200" b="1" dirty="0">
                <a:solidFill>
                  <a:srgbClr val="004A48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believe that through the grace of the Lord Jesus Christ we shall be saved even as they.”</a:t>
            </a:r>
            <a:r>
              <a:rPr lang="en-US" sz="3200" b="1" dirty="0">
                <a:solidFill>
                  <a:srgbClr val="004A48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7">
            <a:extLst>
              <a:ext uri="{FF2B5EF4-FFF2-40B4-BE49-F238E27FC236}">
                <a16:creationId xmlns:a16="http://schemas.microsoft.com/office/drawing/2014/main" id="{25A063DE-94A1-D648-BFF0-C572C4548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3: The First Church Council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6CEC7F56-9CEA-F94C-BD63-D4D1F55523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304800"/>
            <a:ext cx="7315200" cy="2862322"/>
          </a:xfrm>
          <a:prstGeom prst="rect">
            <a:avLst/>
          </a:prstGeom>
          <a:solidFill>
            <a:srgbClr val="007A00"/>
          </a:solidFill>
          <a:ln w="76200">
            <a:solidFill>
              <a:srgbClr val="080808"/>
            </a:solidFill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solidFill>
                  <a:srgbClr val="08080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Paul followed with an account of the mighty work done among the Gentiles</a:t>
            </a:r>
          </a:p>
          <a:p>
            <a:pPr algn="ctr" eaLnBrk="0" hangingPunct="0">
              <a:defRPr/>
            </a:pPr>
            <a:r>
              <a:rPr lang="en-US" sz="3600" b="1">
                <a:solidFill>
                  <a:srgbClr val="08080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and how God had performed many wonders and miracles.</a:t>
            </a:r>
            <a:r>
              <a:rPr lang="en-US" sz="3600" b="1">
                <a:solidFill>
                  <a:srgbClr val="080808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AF108B39-7F1D-2848-B7E8-8A60E94058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3810000"/>
            <a:ext cx="7239000" cy="2862322"/>
          </a:xfrm>
          <a:prstGeom prst="rect">
            <a:avLst/>
          </a:prstGeom>
          <a:solidFill>
            <a:srgbClr val="080808"/>
          </a:solidFill>
          <a:ln w="76200">
            <a:solidFill>
              <a:srgbClr val="007A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James summarized the matter. He reviewed Peter’s testimony that God first</a:t>
            </a:r>
          </a:p>
          <a:p>
            <a:pPr algn="ctr" eaLnBrk="0" hangingPunct="0">
              <a:defRPr/>
            </a:pP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visited the Gentiles through his ministry. </a:t>
            </a:r>
            <a:endParaRPr lang="en-US" sz="3600" b="1" dirty="0">
              <a:solidFill>
                <a:srgbClr val="007A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7">
            <a:extLst>
              <a:ext uri="{FF2B5EF4-FFF2-40B4-BE49-F238E27FC236}">
                <a16:creationId xmlns:a16="http://schemas.microsoft.com/office/drawing/2014/main" id="{FCD884FB-B898-634F-8327-BC32762660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3: The First Church Council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EC586C70-3A38-BE46-B93A-4E123ED0C6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533400"/>
            <a:ext cx="7010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dirty="0">
                <a:solidFill>
                  <a:srgbClr val="004A48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He quoted a prophecy from Amos 9:11-12</a:t>
            </a:r>
            <a:r>
              <a:rPr lang="en-US" sz="3600" b="1" dirty="0">
                <a:solidFill>
                  <a:srgbClr val="004A48"/>
                </a:solidFill>
                <a:latin typeface="Cooper Black" pitchFamily="18" charset="0"/>
              </a:rPr>
              <a:t> </a:t>
            </a:r>
            <a:r>
              <a:rPr lang="en-US" sz="3600" b="1" dirty="0">
                <a:solidFill>
                  <a:srgbClr val="004A48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as confirming the order of events in God’s program:</a:t>
            </a:r>
            <a:endParaRPr lang="en-US" sz="3600" b="1" dirty="0">
              <a:solidFill>
                <a:srgbClr val="004A48"/>
              </a:solidFill>
              <a:latin typeface="Cooper Black" pitchFamily="18" charset="0"/>
            </a:endParaRPr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B842EADE-8646-C641-AB45-761342759B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2819400"/>
            <a:ext cx="54864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4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1. God visits the Gentiles.</a:t>
            </a:r>
            <a:endParaRPr lang="en-US" sz="3400" b="1" dirty="0">
              <a:solidFill>
                <a:srgbClr val="C20202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34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2. After this Christ will return.</a:t>
            </a:r>
            <a:endParaRPr lang="en-US" sz="3400" b="1" dirty="0">
              <a:solidFill>
                <a:srgbClr val="339933"/>
              </a:solidFill>
              <a:latin typeface="Cooper Black" pitchFamily="18" charset="0"/>
            </a:endParaRPr>
          </a:p>
          <a:p>
            <a:pPr lvl="2" eaLnBrk="0" hangingPunct="0">
              <a:defRPr/>
            </a:pPr>
            <a:r>
              <a:rPr lang="en-US" sz="34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3. The millennial kingdom will be established.</a:t>
            </a:r>
            <a:endParaRPr lang="en-US" sz="3400" b="1" dirty="0">
              <a:solidFill>
                <a:srgbClr val="BD5507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7">
            <a:extLst>
              <a:ext uri="{FF2B5EF4-FFF2-40B4-BE49-F238E27FC236}">
                <a16:creationId xmlns:a16="http://schemas.microsoft.com/office/drawing/2014/main" id="{9293A15C-126A-A145-9C04-85147A88ED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3: The First Church Council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5B0A850-F7F0-E64F-B0CC-81DD08F69D3B}"/>
              </a:ext>
            </a:extLst>
          </p:cNvPr>
          <p:cNvSpPr/>
          <p:nvPr/>
        </p:nvSpPr>
        <p:spPr>
          <a:xfrm>
            <a:off x="2819400" y="533400"/>
            <a:ext cx="6096000" cy="255454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ln>
                  <a:solidFill>
                    <a:srgbClr val="3D3D3D"/>
                  </a:solidFill>
                </a:ln>
                <a:solidFill>
                  <a:srgbClr val="004A48"/>
                </a:solidFill>
                <a:latin typeface="Cooper Black" pitchFamily="18" charset="0"/>
              </a:rPr>
              <a:t>James pronounced the sentence that he thought just and right.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380036A0-27AE-4048-B635-8A772C09C3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3429000"/>
            <a:ext cx="64008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>
                <a:ln>
                  <a:solidFill>
                    <a:srgbClr val="004A48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It was put in</a:t>
            </a:r>
          </a:p>
          <a:p>
            <a:pPr algn="ctr" eaLnBrk="0" hangingPunct="0">
              <a:defRPr/>
            </a:pPr>
            <a:r>
              <a:rPr lang="en-US" sz="4000" b="1">
                <a:ln>
                  <a:solidFill>
                    <a:srgbClr val="004A48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writing upon the approval of the whole company of the brethren.</a:t>
            </a:r>
            <a:r>
              <a:rPr lang="en-US" sz="4000" b="1">
                <a:ln>
                  <a:solidFill>
                    <a:srgbClr val="004A48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7">
            <a:extLst>
              <a:ext uri="{FF2B5EF4-FFF2-40B4-BE49-F238E27FC236}">
                <a16:creationId xmlns:a16="http://schemas.microsoft.com/office/drawing/2014/main" id="{989D49B2-FCBF-C54F-A0D8-07DE767E84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3: The First Church Council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AA5EB1-C056-A447-8F81-B2358B40D60C}"/>
              </a:ext>
            </a:extLst>
          </p:cNvPr>
          <p:cNvSpPr/>
          <p:nvPr/>
        </p:nvSpPr>
        <p:spPr>
          <a:xfrm>
            <a:off x="152400" y="228600"/>
            <a:ext cx="5661935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4800" b="1" dirty="0">
                <a:solidFill>
                  <a:srgbClr val="F8FCC8"/>
                </a:solidFill>
                <a:latin typeface="Cooper Black" pitchFamily="18" charset="0"/>
              </a:rPr>
              <a:t>The decision was: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A6E0508D-D2D2-C04A-98EE-8FB4FE4A0D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143000"/>
            <a:ext cx="84582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Cooper Black" pitchFamily="18" charset="0"/>
                <a:ea typeface="Calibri" pitchFamily="34" charset="0"/>
                <a:cs typeface="Swiss721BT-Roman"/>
              </a:rPr>
              <a:t>1. That they not trouble the Gentiles</a:t>
            </a:r>
            <a:endParaRPr lang="en-US" sz="3600" b="1" dirty="0">
              <a:solidFill>
                <a:schemeClr val="bg2">
                  <a:lumMod val="40000"/>
                  <a:lumOff val="60000"/>
                </a:schemeClr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3600" b="1" dirty="0">
                <a:solidFill>
                  <a:schemeClr val="bg2">
                    <a:lumMod val="75000"/>
                  </a:schemeClr>
                </a:solidFill>
                <a:latin typeface="Cooper Black" pitchFamily="18" charset="0"/>
                <a:ea typeface="Calibri" pitchFamily="34" charset="0"/>
                <a:cs typeface="Swiss721BT-Roman"/>
              </a:rPr>
              <a:t>2. That the Gentiles be instructed to maintain purity by abstaining from:</a:t>
            </a:r>
            <a:endParaRPr lang="en-US" sz="3600" b="1" dirty="0">
              <a:solidFill>
                <a:schemeClr val="bg2">
                  <a:lumMod val="75000"/>
                </a:schemeClr>
              </a:solidFill>
              <a:latin typeface="Cooper Black" pitchFamily="18" charset="0"/>
            </a:endParaRPr>
          </a:p>
          <a:p>
            <a:pPr lvl="2" eaLnBrk="0" hangingPunct="0">
              <a:defRPr/>
            </a:pPr>
            <a:r>
              <a:rPr lang="en-US" sz="36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a. Meat offered to idols</a:t>
            </a:r>
            <a:endParaRPr lang="en-US" sz="3600" b="1" dirty="0">
              <a:solidFill>
                <a:srgbClr val="3D3D3D"/>
              </a:solidFill>
              <a:latin typeface="Cooper Black" pitchFamily="18" charset="0"/>
            </a:endParaRPr>
          </a:p>
          <a:p>
            <a:pPr lvl="2" eaLnBrk="0" hangingPunct="0">
              <a:defRPr/>
            </a:pPr>
            <a:r>
              <a:rPr lang="en-US" sz="3600" b="1" dirty="0">
                <a:solidFill>
                  <a:schemeClr val="bg2">
                    <a:lumMod val="75000"/>
                  </a:schemeClr>
                </a:solidFill>
                <a:latin typeface="Cooper Black" pitchFamily="18" charset="0"/>
                <a:ea typeface="Calibri" pitchFamily="34" charset="0"/>
                <a:cs typeface="Swiss721BT-Roman"/>
              </a:rPr>
              <a:t>b. Fornication</a:t>
            </a:r>
            <a:endParaRPr lang="en-US" sz="3600" b="1" dirty="0">
              <a:solidFill>
                <a:schemeClr val="bg2">
                  <a:lumMod val="75000"/>
                </a:schemeClr>
              </a:solidFill>
              <a:latin typeface="Cooper Black" pitchFamily="18" charset="0"/>
            </a:endParaRPr>
          </a:p>
          <a:p>
            <a:pPr lvl="2" eaLnBrk="0" hangingPunct="0">
              <a:defRPr/>
            </a:pPr>
            <a:r>
              <a:rPr lang="en-US" sz="36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Cooper Black" pitchFamily="18" charset="0"/>
                <a:ea typeface="Calibri" pitchFamily="34" charset="0"/>
                <a:cs typeface="Swiss721BT-Roman"/>
              </a:rPr>
              <a:t>c. Meat that has been strangled</a:t>
            </a:r>
            <a:endParaRPr lang="en-US" sz="3600" b="1" dirty="0">
              <a:solidFill>
                <a:schemeClr val="bg2">
                  <a:lumMod val="40000"/>
                  <a:lumOff val="60000"/>
                </a:schemeClr>
              </a:solidFill>
              <a:latin typeface="Cooper Black" pitchFamily="18" charset="0"/>
            </a:endParaRPr>
          </a:p>
          <a:p>
            <a:pPr lvl="2" eaLnBrk="0" hangingPunct="0">
              <a:defRPr/>
            </a:pPr>
            <a:r>
              <a:rPr lang="en-US" sz="36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d. Blood</a:t>
            </a:r>
            <a:endParaRPr lang="en-US" sz="3600" b="1" dirty="0">
              <a:solidFill>
                <a:srgbClr val="F8FCC8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7">
            <a:extLst>
              <a:ext uri="{FF2B5EF4-FFF2-40B4-BE49-F238E27FC236}">
                <a16:creationId xmlns:a16="http://schemas.microsoft.com/office/drawing/2014/main" id="{89287B94-8B92-104F-B174-738361B16D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3: The First Church Council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33EF3E39-F843-D249-A2E9-1A05177EA4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457200"/>
            <a:ext cx="6858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ln>
                  <a:solidFill>
                    <a:srgbClr val="3D3D3D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The decision was written in a letter and Paul, Barnabas, Judas, and Silas were</a:t>
            </a:r>
          </a:p>
          <a:p>
            <a:pPr algn="ctr" eaLnBrk="0" hangingPunct="0">
              <a:defRPr/>
            </a:pPr>
            <a:r>
              <a:rPr lang="en-US" sz="3600" b="1">
                <a:ln>
                  <a:solidFill>
                    <a:srgbClr val="3D3D3D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delegated to carry this letter to the churches. </a:t>
            </a:r>
            <a:endParaRPr lang="en-US" sz="3600" b="1">
              <a:ln>
                <a:solidFill>
                  <a:srgbClr val="3D3D3D"/>
                </a:solidFill>
              </a:ln>
              <a:solidFill>
                <a:srgbClr val="BD5507"/>
              </a:solidFill>
              <a:latin typeface="Cooper Black" pitchFamily="18" charset="0"/>
            </a:endParaRPr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8D1069BA-51A2-CE45-ACD9-D9651B2FAA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657600"/>
            <a:ext cx="6248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 dangerous schism in the church had been averted and an important doctrinal matter had been clearly settled.</a:t>
            </a:r>
            <a:r>
              <a:rPr lang="en-US" sz="3600" b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7">
            <a:extLst>
              <a:ext uri="{FF2B5EF4-FFF2-40B4-BE49-F238E27FC236}">
                <a16:creationId xmlns:a16="http://schemas.microsoft.com/office/drawing/2014/main" id="{82517DCC-6D9C-1E44-971F-CE2E39E1B6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3: The First Church Council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32FFBFCA-76BA-964B-84D4-C55DCFF603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381000"/>
            <a:ext cx="6858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004A48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When Paul and Barnabas returned from their first missionary journey, they</a:t>
            </a:r>
          </a:p>
          <a:p>
            <a:pPr algn="ctr" eaLnBrk="0" hangingPunct="0">
              <a:defRPr/>
            </a:pPr>
            <a:r>
              <a:rPr lang="en-US" sz="3600" b="1" dirty="0">
                <a:solidFill>
                  <a:srgbClr val="004A48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gathered the church together.</a:t>
            </a:r>
            <a:r>
              <a:rPr lang="en-US" sz="3600" b="1" dirty="0">
                <a:solidFill>
                  <a:srgbClr val="004A48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8693343B-A836-1C46-94A4-32A4070BFE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733800"/>
            <a:ext cx="6172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They had a wonderful story to tell. God had opened</a:t>
            </a:r>
          </a:p>
          <a:p>
            <a:pPr algn="ctr" eaLnBrk="0" hangingPunct="0">
              <a:defRPr/>
            </a:pPr>
            <a:r>
              <a:rPr lang="en-US" sz="36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door of faith to the Gentiles (Acts 14:27). </a:t>
            </a:r>
            <a:endParaRPr lang="en-US" sz="3600" b="1" dirty="0">
              <a:solidFill>
                <a:srgbClr val="339933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7">
            <a:extLst>
              <a:ext uri="{FF2B5EF4-FFF2-40B4-BE49-F238E27FC236}">
                <a16:creationId xmlns:a16="http://schemas.microsoft.com/office/drawing/2014/main" id="{C6318679-662E-A640-BEA6-2ED9450C10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3: The First Church Council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CA6FADC7-3565-9C4E-8B36-94A7C3832E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620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God had graciously confirmed His Word</a:t>
            </a: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</a:rPr>
              <a:t> </a:t>
            </a: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and many Gentile churches had been established.</a:t>
            </a:r>
            <a:endParaRPr lang="en-US" sz="3600" b="1" dirty="0">
              <a:solidFill>
                <a:srgbClr val="FFCC00"/>
              </a:solidFill>
              <a:latin typeface="Cooper Black" pitchFamily="18" charset="0"/>
            </a:endParaRP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61D89761-3CF8-4149-8528-2A4A058826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1981200"/>
            <a:ext cx="7543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report of God’s remarkable work among the Gentiles was soon known far and near.</a:t>
            </a: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E997A78E-DAF2-6246-A366-8C2D42A9C4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3995678"/>
            <a:ext cx="7010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Certain men in Judea became concerned about those considered in the church before they had been circumcised.</a:t>
            </a: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7">
            <a:extLst>
              <a:ext uri="{FF2B5EF4-FFF2-40B4-BE49-F238E27FC236}">
                <a16:creationId xmlns:a16="http://schemas.microsoft.com/office/drawing/2014/main" id="{4E8F5D2C-EACB-874E-B0AB-8DAEC5DBCB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3: The First Church Council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E66FB619-7A7B-DC40-806A-C9488E26AA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457200"/>
            <a:ext cx="6629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 delegation was sent to Antioch to contest</a:t>
            </a:r>
          </a:p>
          <a:p>
            <a:pPr algn="ctr" eaLnBrk="0" hangingPunct="0">
              <a:defRPr/>
            </a:pPr>
            <a:r>
              <a:rPr lang="en-US" sz="3600" b="1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the message Paul was preaching.</a:t>
            </a:r>
            <a:r>
              <a:rPr lang="en-US" sz="3600" b="1">
                <a:solidFill>
                  <a:srgbClr val="BD5507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CE076FB7-5DEA-6E4C-A472-47986DE2E2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3429000"/>
            <a:ext cx="63246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Consequently, they came and began teaching</a:t>
            </a:r>
          </a:p>
          <a:p>
            <a:pPr algn="ctr" eaLnBrk="0" hangingPunct="0">
              <a:defRPr/>
            </a:pPr>
            <a:r>
              <a:rPr lang="en-US" sz="3600" b="1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that except a person be circumcised he would never be saved.</a:t>
            </a:r>
            <a:r>
              <a:rPr lang="en-US" sz="3600" b="1">
                <a:solidFill>
                  <a:srgbClr val="C20202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7">
            <a:extLst>
              <a:ext uri="{FF2B5EF4-FFF2-40B4-BE49-F238E27FC236}">
                <a16:creationId xmlns:a16="http://schemas.microsoft.com/office/drawing/2014/main" id="{FDE9CFCB-D3A0-5A4C-B6A4-E2B755523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3: The First Church Council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BA9AC421-C50D-8345-BFDC-96750EC82E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57200"/>
            <a:ext cx="7010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ln>
                  <a:solidFill>
                    <a:srgbClr val="339933"/>
                  </a:solidFill>
                </a:ln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Confusion filled the</a:t>
            </a:r>
          </a:p>
          <a:p>
            <a:pPr algn="ctr" eaLnBrk="0" hangingPunct="0">
              <a:defRPr/>
            </a:pPr>
            <a:r>
              <a:rPr lang="en-US" sz="3600" b="1">
                <a:ln>
                  <a:solidFill>
                    <a:srgbClr val="339933"/>
                  </a:solidFill>
                </a:ln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minds of the people.</a:t>
            </a:r>
            <a:r>
              <a:rPr lang="en-US" sz="3600" b="1">
                <a:ln>
                  <a:solidFill>
                    <a:srgbClr val="339933"/>
                  </a:solidFill>
                </a:ln>
                <a:solidFill>
                  <a:srgbClr val="F8FCC8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1F238F57-A697-8C4B-ADC4-D85586E047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2286000"/>
            <a:ext cx="63246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F8FCC8"/>
                  </a:solidFill>
                </a:ln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question became so disturbing that even Peter, who also</a:t>
            </a:r>
            <a:endParaRPr lang="en-US" sz="3200" b="1" dirty="0">
              <a:ln>
                <a:solidFill>
                  <a:srgbClr val="F8FCC8"/>
                </a:solidFill>
              </a:ln>
              <a:solidFill>
                <a:srgbClr val="339933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F8FCC8"/>
                  </a:solidFill>
                </a:ln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visited Antioch, thought it might be wise to withdraw fellowship from Gentiles and</a:t>
            </a:r>
          </a:p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F8FCC8"/>
                  </a:solidFill>
                </a:ln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keep the old Jewish traditions of separation.</a:t>
            </a:r>
            <a:r>
              <a:rPr lang="en-US" sz="3200" b="1" dirty="0">
                <a:ln>
                  <a:solidFill>
                    <a:srgbClr val="F8FCC8"/>
                  </a:solidFill>
                </a:ln>
                <a:solidFill>
                  <a:srgbClr val="339933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7">
            <a:extLst>
              <a:ext uri="{FF2B5EF4-FFF2-40B4-BE49-F238E27FC236}">
                <a16:creationId xmlns:a16="http://schemas.microsoft.com/office/drawing/2014/main" id="{4A81EAC8-7FA4-2D43-A7C2-27243A5A7C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3: The First Church Council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77010D94-AA52-154E-BAD1-EB16B9DD2D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73914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Paul refused to be moved. He knew that grace superseded Law and tradition. Paul used great wisdom in handling the situation.</a:t>
            </a: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rgbClr val="F8FCC8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A66AA032-7994-DB4C-8118-27988D50D0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2362200"/>
            <a:ext cx="6858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chemeClr val="bg2">
                    <a:lumMod val="60000"/>
                    <a:lumOff val="40000"/>
                  </a:schemeClr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withstood Peter (Galatians 2:11),</a:t>
            </a: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chemeClr val="bg2">
                    <a:lumMod val="60000"/>
                    <a:lumOff val="40000"/>
                  </a:schemeClr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ln>
                  <a:solidFill>
                    <a:srgbClr val="080808"/>
                  </a:solidFill>
                </a:ln>
                <a:solidFill>
                  <a:schemeClr val="bg2">
                    <a:lumMod val="60000"/>
                    <a:lumOff val="40000"/>
                  </a:schemeClr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but he knew that it was not wise for the leaders of the church to be in disagreement.</a:t>
            </a:r>
            <a:endParaRPr lang="en-US" sz="3200" b="1" dirty="0">
              <a:ln>
                <a:solidFill>
                  <a:srgbClr val="080808"/>
                </a:solidFill>
              </a:ln>
              <a:solidFill>
                <a:schemeClr val="bg2">
                  <a:lumMod val="60000"/>
                  <a:lumOff val="40000"/>
                </a:schemeClr>
              </a:solidFill>
              <a:latin typeface="Cooper Black" pitchFamily="18" charset="0"/>
            </a:endParaRPr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0F8AAE27-2DD8-1A41-96F1-0F42E832BA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4648200"/>
            <a:ext cx="66294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>
                <a:ln>
                  <a:solidFill>
                    <a:srgbClr val="080808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It was decided that they would take the matter to the headquarters church in</a:t>
            </a:r>
            <a:endParaRPr lang="en-US" sz="3200" b="1">
              <a:ln>
                <a:solidFill>
                  <a:srgbClr val="080808"/>
                </a:solidFill>
              </a:ln>
              <a:solidFill>
                <a:srgbClr val="3D3D3D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200" b="1">
                <a:ln>
                  <a:solidFill>
                    <a:srgbClr val="080808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Jerusalem.</a:t>
            </a:r>
            <a:endParaRPr lang="en-US" sz="3200" b="1">
              <a:ln>
                <a:solidFill>
                  <a:srgbClr val="080808"/>
                </a:solidFill>
              </a:ln>
              <a:solidFill>
                <a:srgbClr val="3D3D3D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7">
            <a:extLst>
              <a:ext uri="{FF2B5EF4-FFF2-40B4-BE49-F238E27FC236}">
                <a16:creationId xmlns:a16="http://schemas.microsoft.com/office/drawing/2014/main" id="{071FF594-4246-CD42-83F2-4DF791EA0A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3: The First Church Council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D0777744-64C0-7347-A938-CAFF2C494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533400"/>
            <a:ext cx="6858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ln>
                  <a:solidFill>
                    <a:srgbClr val="FFCC00"/>
                  </a:solidFill>
                </a:ln>
                <a:solidFill>
                  <a:srgbClr val="004A4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Paul and Barnabas and certain others of the brethren journeyed to Jerusalem.</a:t>
            </a:r>
            <a:endParaRPr lang="en-US" sz="3600" b="1">
              <a:ln>
                <a:solidFill>
                  <a:srgbClr val="FFCC00"/>
                </a:solidFill>
              </a:ln>
              <a:solidFill>
                <a:srgbClr val="004A48"/>
              </a:solidFill>
              <a:latin typeface="Cooper Black" pitchFamily="18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62FFBEBC-BD13-994A-B6E8-653EA63DC5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3657600"/>
            <a:ext cx="6400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ln>
                  <a:solidFill>
                    <a:srgbClr val="004A4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As they passed through Phoenicia and Samaria, they declared the conversion of the</a:t>
            </a:r>
          </a:p>
          <a:p>
            <a:pPr algn="ctr" eaLnBrk="0" hangingPunct="0">
              <a:defRPr/>
            </a:pPr>
            <a:r>
              <a:rPr lang="en-US" sz="3600" b="1">
                <a:ln>
                  <a:solidFill>
                    <a:srgbClr val="004A4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Gentiles.</a:t>
            </a:r>
            <a:r>
              <a:rPr lang="en-US" sz="3600" b="1">
                <a:ln>
                  <a:solidFill>
                    <a:srgbClr val="004A48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7">
            <a:extLst>
              <a:ext uri="{FF2B5EF4-FFF2-40B4-BE49-F238E27FC236}">
                <a16:creationId xmlns:a16="http://schemas.microsoft.com/office/drawing/2014/main" id="{DC112480-4A5C-DA4C-91FF-DD754FED42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3: The First Church Council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335884-1CB6-6C42-A511-367CCAEF31D3}"/>
              </a:ext>
            </a:extLst>
          </p:cNvPr>
          <p:cNvSpPr/>
          <p:nvPr/>
        </p:nvSpPr>
        <p:spPr>
          <a:xfrm>
            <a:off x="2057400" y="533400"/>
            <a:ext cx="70866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</a:rPr>
              <a:t>The first church council at Jerusalem was an extremely important one.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47BABF4E-04AF-0C4E-B150-DCFEDEB2E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3048000"/>
            <a:ext cx="64008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It was</a:t>
            </a:r>
            <a:endParaRPr lang="en-US" sz="3600" b="1" dirty="0">
              <a:ln>
                <a:solidFill>
                  <a:srgbClr val="FFFF66"/>
                </a:solidFill>
              </a:ln>
              <a:solidFill>
                <a:srgbClr val="3D3D3D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called to settle the question of whether or not a person could be saved without being</a:t>
            </a:r>
          </a:p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circumcised.</a:t>
            </a:r>
            <a:r>
              <a:rPr lang="en-US" sz="3600" b="1" dirty="0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7">
            <a:extLst>
              <a:ext uri="{FF2B5EF4-FFF2-40B4-BE49-F238E27FC236}">
                <a16:creationId xmlns:a16="http://schemas.microsoft.com/office/drawing/2014/main" id="{5C77904F-63BD-BE49-8A36-E7824DE4EA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3: The First Church Council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06C4E759-7DA6-EE44-A6C4-3FF40F8352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57200"/>
            <a:ext cx="82296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However, although the specific question being settled was whether circumcision was essential to salvation, there was a greater principle being determined.</a:t>
            </a:r>
            <a:endParaRPr lang="en-US" sz="3600" b="1" dirty="0">
              <a:solidFill>
                <a:srgbClr val="FFCC00"/>
              </a:solidFill>
              <a:latin typeface="Cooper Black" pitchFamily="18" charset="0"/>
            </a:endParaRPr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D86B2CF5-7D27-CF45-B82A-EDA03755D6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4267200"/>
            <a:ext cx="5715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whole matter of Law and grace was being settled by this issue.</a:t>
            </a:r>
            <a:endParaRPr lang="en-US" sz="3600" b="1">
              <a:solidFill>
                <a:srgbClr val="007A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ellar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stellar</Template>
  <TotalTime>529</TotalTime>
  <Words>747</Words>
  <Application>Microsoft Macintosh PowerPoint</Application>
  <PresentationFormat>On-screen Show (4:3)</PresentationFormat>
  <Paragraphs>75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Arial Black</vt:lpstr>
      <vt:lpstr>Calibri</vt:lpstr>
      <vt:lpstr>Cooper Black</vt:lpstr>
      <vt:lpstr>stellar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STELLAR</dc:title>
  <dc:creator>Candra Poitras</dc:creator>
  <cp:lastModifiedBy>Angie Clark</cp:lastModifiedBy>
  <cp:revision>7</cp:revision>
  <dcterms:created xsi:type="dcterms:W3CDTF">2013-02-16T00:02:51Z</dcterms:created>
  <dcterms:modified xsi:type="dcterms:W3CDTF">2018-02-09T18:39:33Z</dcterms:modified>
</cp:coreProperties>
</file>