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79" r:id="rId8"/>
    <p:sldId id="272" r:id="rId9"/>
    <p:sldId id="261" r:id="rId10"/>
    <p:sldId id="278" r:id="rId11"/>
    <p:sldId id="262" r:id="rId12"/>
    <p:sldId id="270" r:id="rId13"/>
    <p:sldId id="280" r:id="rId14"/>
    <p:sldId id="271" r:id="rId15"/>
    <p:sldId id="26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E016AE-22F3-2040-ABD9-7A18FFB628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D06115-6885-FE49-AF30-EB3E6BC7D0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D3019A-7385-934C-A72A-06172AB939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EEE54-74CD-3C42-A7D3-FD5B1D3EF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27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0DFF0C-8B79-5E40-9447-C1502FE722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9DF9C4-9B03-2749-9617-8232F9DA17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47703DE-02BE-2F4D-9487-8B32E06597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A21C34-14CE-9E48-A5CB-5EDE5174AD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85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AD0D2B-D211-8540-86EA-71C77CEA71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B75B1F-ECBE-0647-B127-4E90D928B9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863D3A-9D39-084C-9FDB-1A061065AD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ECFE3-94E4-3C45-A48A-EFEA4F71AD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28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AF6BDB-3A10-0047-923B-014183836A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BBCC15-4EBE-0B43-B2A1-95A0966258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43C29D-F656-1443-AECF-EB9B939A1B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4A477-178E-4D43-A8D2-CEF26BB51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6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871D26-FF09-634E-9070-0722874641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4BCF3D-0506-084F-9D15-5942355C76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2E8FA49-7808-E443-9559-E3107EA164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B3290-249B-D642-B82C-7E01AD3A5E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91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D5B00-0129-744E-9D28-D707A1BFF3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B9444A-EC34-6A42-B42C-D76C3EBEFC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0081D0-518F-224D-A18F-C44AECB721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468D0F-2708-3C45-BA16-0E08FE5AC6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6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EB6ACD5-8934-8E4F-B81A-696BE23A9C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AB89EE9-FC27-F04C-92C5-BDE1BBA88D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52546F7-2420-5A44-B9A2-CCDF8C2F6E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29EEC6-C7CC-9C4D-B945-E3E01E5038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34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3512FFC-F675-A64D-99E5-F2555C7F1E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5DF6C06-54FC-0C49-8AE6-B85FEA7CF7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61192FF-D284-6A40-A6F8-FEDBCC17A5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BC1AD-A7E5-0943-A460-16D68B607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90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36B808B-3CC7-EA4F-A2CA-BE5CC5EBBE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0350266-FBCB-BA44-82B5-D788C1DF67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4CF139E-D07F-4249-84CC-9B0CEBA0C0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ACF7F0-420D-EF4A-B7EB-1B1ED1C6D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81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E30DDD-0121-8740-B3D1-84F15D3383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80260-6C57-E149-920B-E76813CC8A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7A3AEF-4E6D-B341-9B5D-B00840CD1C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00921-DD39-D546-8545-35495DC220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490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DB5232-D731-674F-B43F-05CF0F7ABB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E282AB-5579-D44E-A647-76BB3AD41C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0AA382-2B03-0448-9ACA-DAFDF2856D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E3D3A9-B9C8-F74E-ACCF-6160FA6947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92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6CFAD07-1C07-B243-95BF-E2F7E90B40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22635A0-AC88-0F46-8C00-3410ADCE35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6695B2E-FFA7-CD4A-80DF-519B480ED5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8AA31A7-EB66-C54D-92DE-8600DF310E8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9DBEEE0-AF77-564F-A182-98C7EECC42B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85CB54-0DD2-844F-B23C-946D7C67A7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E2295A7-A0E4-D445-B627-3A6D4D8ECE2B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056F06-5362-8C4D-9F53-940A79662034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7C7BC-3BD9-8C4E-834D-C4C3CA04E418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DBE32-1B71-0047-B6C5-004E7DB1EBA4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12a: Character Studies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AFE2766F-7007-E94E-A3E1-A99085392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C975910-4337-0449-8938-54B272E5C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8600"/>
            <a:ext cx="7086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CLAUDIUS LYSIAS </a:t>
            </a:r>
            <a:r>
              <a:rPr lang="en-US" sz="4400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22:24; 23:22-35</a:t>
            </a:r>
            <a:endParaRPr lang="en-US" sz="4400" dirty="0">
              <a:solidFill>
                <a:srgbClr val="BD5507"/>
              </a:solidFill>
              <a:latin typeface="Cooper Black" pitchFamily="18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1E4EB131-4E26-1247-BEEC-7BF0816AE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761054"/>
            <a:ext cx="5410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Claudius </a:t>
            </a:r>
            <a:r>
              <a:rPr lang="en-US" sz="4000" b="1" dirty="0" err="1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Lysias</a:t>
            </a: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a Roman officer at Jerusalem who protected Paul from</a:t>
            </a:r>
            <a:endParaRPr lang="en-US" sz="40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 Jewish mob and sent him to Caesarea under guard.</a:t>
            </a:r>
            <a:endParaRPr lang="en-US" sz="4000" b="1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2F2CF4EE-FA4E-1D44-8525-3BBF7605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8C48150-3863-BD45-8C73-146B1A6BF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04800"/>
            <a:ext cx="701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0" hangingPunct="0">
              <a:defRPr/>
            </a:pPr>
            <a:r>
              <a:rPr lang="en-US" sz="48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Bold" charset="0"/>
              </a:rPr>
              <a:t>CORNELIUS </a:t>
            </a:r>
          </a:p>
          <a:p>
            <a:pPr algn="ctr" eaLnBrk="0" hangingPunct="0">
              <a:defRPr/>
            </a:pPr>
            <a:r>
              <a:rPr lang="en-US" sz="48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10:1-48</a:t>
            </a:r>
            <a:endParaRPr lang="en-US" sz="4800" b="1" dirty="0">
              <a:ln>
                <a:solidFill>
                  <a:srgbClr val="F8FCC8"/>
                </a:solidFill>
              </a:ln>
              <a:solidFill>
                <a:srgbClr val="339933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CC9539-B3C0-EE4C-BE31-233CFB859FBB}"/>
              </a:ext>
            </a:extLst>
          </p:cNvPr>
          <p:cNvSpPr/>
          <p:nvPr/>
        </p:nvSpPr>
        <p:spPr>
          <a:xfrm>
            <a:off x="2971800" y="2057400"/>
            <a:ext cx="4572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rgbClr val="339933"/>
                  </a:solidFill>
                </a:ln>
                <a:solidFill>
                  <a:srgbClr val="F8FCC8"/>
                </a:solidFill>
                <a:latin typeface="Cooper Black" pitchFamily="18" charset="0"/>
              </a:rPr>
              <a:t>Cornelius was a devout Roman centurion at Caesarea.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CB04C47-83C9-D245-B045-E27826C00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724400"/>
            <a:ext cx="6172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and his household</a:t>
            </a:r>
          </a:p>
          <a:p>
            <a:pPr algn="ctr" eaLnBrk="0" hangingPunct="0">
              <a:defRPr/>
            </a:pP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were the first Gentile converts to Christ.</a:t>
            </a:r>
            <a:r>
              <a:rPr lang="en-US" sz="4000" b="1" dirty="0">
                <a:ln>
                  <a:solidFill>
                    <a:srgbClr val="F8FCC8"/>
                  </a:solidFill>
                </a:ln>
                <a:solidFill>
                  <a:srgbClr val="339933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FD195849-0BB1-0C49-980E-CF81B9290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C974978-43CC-024D-ACB8-3BB674752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38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CRISPUS </a:t>
            </a: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18:8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B96773E8-15D8-1E4E-A98F-C96BDCD09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838200"/>
            <a:ext cx="830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 err="1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Crispus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the ruler of the synagogue at Corinth who was saved through the preaching of Paul.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62050FB6-9F99-0948-8040-7C7B386B1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657600"/>
            <a:ext cx="868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DEMETRIUS </a:t>
            </a: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19:24-41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92840B64-1F4E-4C4B-B826-417675174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343400"/>
            <a:ext cx="838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Demetrius was a silversmith at Ephesus who stirred up a riot because his business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being hurt by Paul’s preaching.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0A40E60C-C35E-BA4E-B758-7ABA6711B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7D62673-2180-6947-9F4F-E6E8C6934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838200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ELYMAS </a:t>
            </a:r>
            <a:r>
              <a:rPr lang="en-US" sz="40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13:6-12</a:t>
            </a:r>
            <a:endParaRPr lang="en-US" sz="4000" b="1">
              <a:solidFill>
                <a:srgbClr val="005A58"/>
              </a:solidFill>
              <a:latin typeface="Cooper Black" pitchFamily="18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69B55BBA-2C58-E542-B12D-C1BE32824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905000"/>
            <a:ext cx="6324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 err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Elymas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 was a Jew, Bar-</a:t>
            </a:r>
            <a:r>
              <a:rPr lang="en-US" sz="3600" b="1" dirty="0" err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jesus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, who tried to prevent the conversion of the Roman deputy at </a:t>
            </a:r>
            <a:r>
              <a:rPr lang="en-US" sz="3600" b="1" dirty="0" err="1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Paphos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.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0FB7F9E8-5B9C-9641-B43C-D75A3F83F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181600"/>
            <a:ext cx="510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smitten with blindness for a time.</a:t>
            </a:r>
            <a:endParaRPr lang="en-US" sz="3600" b="1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994C1200-8C47-344C-B2C7-776D5A07C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D9816AD-9B20-7045-A177-2531A376C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0"/>
            <a:ext cx="807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FELIX </a:t>
            </a:r>
            <a:r>
              <a:rPr lang="en-US" sz="4000" b="1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24:24-27</a:t>
            </a:r>
            <a:endParaRPr lang="en-US" sz="4000" b="1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C855BEFB-2583-1844-B8BF-79A64CA0C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762744"/>
            <a:ext cx="7010400" cy="2708434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Felix was the governor of Judea who had married a Jewish woman, Drusilla.</a:t>
            </a:r>
          </a:p>
          <a:p>
            <a:pPr algn="ctr" eaLnBrk="0" hangingPunct="0">
              <a:defRPr/>
            </a:pPr>
            <a:r>
              <a:rPr lang="en-US" sz="34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trembled under the preaching of Paul. </a:t>
            </a:r>
            <a:endParaRPr lang="en-US" sz="3400" b="1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4AE79CE5-08B0-044B-A463-0ADC34425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810000"/>
            <a:ext cx="6553200" cy="2708434"/>
          </a:xfrm>
          <a:prstGeom prst="rect">
            <a:avLst/>
          </a:prstGeom>
          <a:solidFill>
            <a:srgbClr val="080808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showed his weakness of character by</a:t>
            </a: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wanting to please the Jews and to receive a bribe. He left Paul in prison.</a:t>
            </a:r>
            <a:endParaRPr lang="en-US" sz="3400" b="1" dirty="0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C68909AE-BF4D-8246-8C08-22AEFF888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4C43219-168B-7145-941B-BF6FEB947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7045"/>
            <a:ext cx="6781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0" hangingPunct="0">
              <a:defRPr/>
            </a:pPr>
            <a:r>
              <a:rPr lang="en-US" sz="44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FESTUS </a:t>
            </a:r>
            <a:r>
              <a:rPr lang="en-US" sz="44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Acts, chapters 25 and 26</a:t>
            </a:r>
            <a:endParaRPr lang="en-US" sz="4400" b="1">
              <a:solidFill>
                <a:srgbClr val="005A58"/>
              </a:solidFill>
              <a:latin typeface="Cooper Black" pitchFamily="18" charset="0"/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9EC0DBEC-10E9-F846-8DC2-AC8AF2FB2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855373"/>
            <a:ext cx="5791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05A58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Festus was the successor of Felix. He listened to Paul’s defense and was satisfied</a:t>
            </a:r>
            <a:endParaRPr lang="en-US" sz="4000" b="1">
              <a:ln>
                <a:solidFill>
                  <a:srgbClr val="005A58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>
                <a:ln>
                  <a:solidFill>
                    <a:srgbClr val="005A58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that Paul was innocent.</a:t>
            </a:r>
            <a:endParaRPr lang="en-US" sz="4000" b="1">
              <a:ln>
                <a:solidFill>
                  <a:srgbClr val="005A58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1E9E70B3-0AB9-A949-B6A4-ED2C1EDA6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8714E5-26C3-8E45-94CA-71B335BF5493}"/>
              </a:ext>
            </a:extLst>
          </p:cNvPr>
          <p:cNvSpPr/>
          <p:nvPr/>
        </p:nvSpPr>
        <p:spPr>
          <a:xfrm>
            <a:off x="2133600" y="152400"/>
            <a:ext cx="56388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dirty="0">
                <a:solidFill>
                  <a:srgbClr val="F8FCC8"/>
                </a:solidFill>
                <a:latin typeface="Cooper Black" pitchFamily="18" charset="0"/>
              </a:rPr>
              <a:t>AGABUS Acts 11:28; Acts 21:10-11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93B088-1AFE-3845-8E01-B0CA7E2CAA7F}"/>
              </a:ext>
            </a:extLst>
          </p:cNvPr>
          <p:cNvSpPr/>
          <p:nvPr/>
        </p:nvSpPr>
        <p:spPr>
          <a:xfrm>
            <a:off x="2514600" y="1524000"/>
            <a:ext cx="60960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</a:rPr>
              <a:t>Agabus</a:t>
            </a:r>
            <a:r>
              <a:rPr lang="en-US" sz="3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</a:rPr>
              <a:t> was a prophet of Jerusalem.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414CFD8-E4A2-E54F-BDEF-C681BEF60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743200"/>
            <a:ext cx="533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 famine predicted by him occurred in the</a:t>
            </a:r>
          </a:p>
          <a:p>
            <a:pPr eaLnBrk="0" hangingPunct="0">
              <a:defRPr/>
            </a:pPr>
            <a:r>
              <a:rPr lang="en-US" sz="3600" b="1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reign of Claudius. </a:t>
            </a:r>
            <a:endParaRPr lang="en-US" sz="3600" b="1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BC9A7D7-0971-B740-8C9A-A410B6A9B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4549676"/>
            <a:ext cx="480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warned Paul about what would happen to him in Jerusalem.</a:t>
            </a:r>
            <a:endParaRPr lang="en-US" sz="3600" b="1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D784AA45-FBF0-414F-BCCD-BD2C5EE25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72B9018-14AA-D443-A13F-FB8F812D6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04800"/>
            <a:ext cx="7086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40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AGRIPPA </a:t>
            </a:r>
            <a:r>
              <a:rPr lang="en-US" sz="440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25:13-27; Acts 26:1-32</a:t>
            </a:r>
            <a:endParaRPr lang="en-US" sz="440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2ECA08-16CD-2242-8217-0FB75EEF982A}"/>
              </a:ext>
            </a:extLst>
          </p:cNvPr>
          <p:cNvSpPr/>
          <p:nvPr/>
        </p:nvSpPr>
        <p:spPr>
          <a:xfrm>
            <a:off x="1752600" y="1905000"/>
            <a:ext cx="5562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7A00"/>
                </a:solidFill>
                <a:latin typeface="Cooper Black" pitchFamily="18" charset="0"/>
              </a:rPr>
              <a:t>Agrippa was Herod Agrippa II, the last of the </a:t>
            </a:r>
            <a:r>
              <a:rPr lang="en-US" sz="4000" b="1" dirty="0" err="1">
                <a:solidFill>
                  <a:srgbClr val="007A00"/>
                </a:solidFill>
                <a:latin typeface="Cooper Black" pitchFamily="18" charset="0"/>
              </a:rPr>
              <a:t>Herods</a:t>
            </a:r>
            <a:r>
              <a:rPr lang="en-US" sz="4000" b="1" dirty="0">
                <a:solidFill>
                  <a:srgbClr val="007A00"/>
                </a:solidFill>
                <a:latin typeface="Cooper Black" pitchFamily="18" charset="0"/>
              </a:rPr>
              <a:t>.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4E52C722-8BE3-1942-86A6-10494AA17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112762"/>
            <a:ext cx="7239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Paul preached to King</a:t>
            </a:r>
            <a:endParaRPr lang="en-US" sz="4000" b="1">
              <a:solidFill>
                <a:srgbClr val="FFCC00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4000" b="1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Agrippa, almost persuading him to become a Christian.</a:t>
            </a:r>
            <a:endParaRPr lang="en-US" sz="4000" b="1">
              <a:solidFill>
                <a:srgbClr val="FFC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BE49E208-9432-7346-9ED8-6FF2DAFA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9FCDC48-E0B8-7D4B-9A80-82886C811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4800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ANANIAS </a:t>
            </a:r>
            <a:r>
              <a:rPr lang="en-US" sz="4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5:1-11</a:t>
            </a:r>
            <a:endParaRPr lang="en-US" sz="4000" b="1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5CA37E6-19B3-2748-9935-E99108F2507A}"/>
              </a:ext>
            </a:extLst>
          </p:cNvPr>
          <p:cNvSpPr/>
          <p:nvPr/>
        </p:nvSpPr>
        <p:spPr>
          <a:xfrm>
            <a:off x="2590800" y="1066800"/>
            <a:ext cx="6248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005A58"/>
                </a:solidFill>
                <a:latin typeface="Cooper Black" pitchFamily="18" charset="0"/>
              </a:rPr>
              <a:t>Ananias and his wife, </a:t>
            </a:r>
            <a:r>
              <a:rPr lang="en-US" sz="3600" b="1" dirty="0" err="1">
                <a:solidFill>
                  <a:srgbClr val="005A58"/>
                </a:solidFill>
                <a:latin typeface="Cooper Black" pitchFamily="18" charset="0"/>
              </a:rPr>
              <a:t>Sapphira</a:t>
            </a:r>
            <a:r>
              <a:rPr lang="en-US" sz="3600" b="1" dirty="0">
                <a:solidFill>
                  <a:srgbClr val="005A58"/>
                </a:solidFill>
                <a:latin typeface="Cooper Black" pitchFamily="18" charset="0"/>
              </a:rPr>
              <a:t>, were Christian Jews of Jerusalem.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07D52057-B17A-E244-B524-A4E1C4FD7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895600"/>
            <a:ext cx="6019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They lied to the Holy Ghost and were smitten with death.</a:t>
            </a: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9F044A2A-3CFF-0248-98EB-7FDD78B8B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800600"/>
            <a:ext cx="5410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This showed that Ananias was hypocritical.</a:t>
            </a:r>
            <a:r>
              <a:rPr lang="en-US" sz="3600" b="1" dirty="0">
                <a:solidFill>
                  <a:srgbClr val="007A00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11F9E659-9E56-7E4B-8BC3-70A14A09B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2D39651-CD4B-1E4C-A531-98A85F02C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868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ANANIAS </a:t>
            </a:r>
            <a:r>
              <a:rPr lang="en-US" sz="36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9:10-18</a:t>
            </a:r>
            <a:endParaRPr lang="en-US" sz="3600" b="1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D058A190-B78C-9E42-88E3-48164D6E8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14400"/>
            <a:ext cx="7010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Ananias was a Jewish Christian who lived at Damascus. God used him in laying hands upon Saul of Tarsus.</a:t>
            </a: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CA140047-EAE6-A141-AE3D-286959583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048000"/>
            <a:ext cx="731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undoubtedly was the one who baptized Saul. He</a:t>
            </a: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was a devout man with a good reputation (Acts 22:12).</a:t>
            </a:r>
            <a:r>
              <a:rPr lang="en-US" sz="3200" b="1" dirty="0">
                <a:solidFill>
                  <a:srgbClr val="F8FCC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3DF890D0-024B-0F46-B43C-8515C26FB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216842"/>
            <a:ext cx="685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showed some caution in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2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approaching the persecutor, but he obeyed God.</a:t>
            </a:r>
            <a:endParaRPr lang="en-US" sz="32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AAD4ECA9-7F83-D741-ACEE-F4A0AB364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7342FC7-A7AA-C04F-B267-97287F82D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8600"/>
            <a:ext cx="708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APOLLOS </a:t>
            </a:r>
            <a:r>
              <a:rPr lang="en-US" sz="40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18:24-28</a:t>
            </a:r>
            <a:endParaRPr lang="en-US" sz="4000" b="1">
              <a:solidFill>
                <a:srgbClr val="005A58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269AA4-35CF-A04A-BD1D-CB6D4919CD68}"/>
              </a:ext>
            </a:extLst>
          </p:cNvPr>
          <p:cNvSpPr/>
          <p:nvPr/>
        </p:nvSpPr>
        <p:spPr>
          <a:xfrm>
            <a:off x="2590800" y="990600"/>
            <a:ext cx="6019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 err="1">
                <a:solidFill>
                  <a:srgbClr val="339933"/>
                </a:solidFill>
                <a:latin typeface="Cooper Black" pitchFamily="18" charset="0"/>
              </a:rPr>
              <a:t>Apollos</a:t>
            </a: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</a:rPr>
              <a:t> was a learned and eloquent Jew of Alexandria.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B5C7503F-8136-CC47-B5D6-444246CE7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895600"/>
            <a:ext cx="5257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was a disciple of</a:t>
            </a:r>
          </a:p>
          <a:p>
            <a:pPr eaLnBrk="0" hangingPunct="0">
              <a:defRPr/>
            </a:pPr>
            <a:r>
              <a:rPr lang="en-US" sz="3600" b="1"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John the Baptist.</a:t>
            </a:r>
            <a:r>
              <a:rPr lang="en-US" sz="3600" b="1">
                <a:solidFill>
                  <a:srgbClr val="005A58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66E0C1E3-B325-D841-9B7E-FA7ED3E41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343400"/>
            <a:ext cx="480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ministry had great success in Corinth and throughout Achaia.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2C5964B9-A051-9942-BDFD-E5AAB122B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5C348C8-4ADF-0943-8BA3-87C5DB90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52400"/>
            <a:ext cx="6248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AQUILA </a:t>
            </a:r>
            <a:r>
              <a:rPr lang="en-US" sz="4000">
                <a:ln>
                  <a:solidFill>
                    <a:sysClr val="windowText" lastClr="000000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18:1-3, 18-19, 26</a:t>
            </a:r>
            <a:endParaRPr lang="en-US" sz="4000">
              <a:ln>
                <a:solidFill>
                  <a:sysClr val="windowText" lastClr="000000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1DE8C81-7C75-CC47-A037-40BDD5337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490990"/>
            <a:ext cx="62484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ln>
                  <a:solidFill>
                    <a:sysClr val="windowText" lastClr="000000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Aquila was a Christian Jew and tentmaker who, with his wife, Priscilla, entertained Paul at Corinth.</a:t>
            </a:r>
            <a:r>
              <a:rPr lang="en-US" sz="3400" b="1" dirty="0">
                <a:ln>
                  <a:solidFill>
                    <a:sysClr val="windowText" lastClr="000000"/>
                  </a:solidFill>
                </a:ln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C9BC40F2-BA78-3E44-8B35-941FCBD00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343400"/>
            <a:ext cx="55626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accompanied Paul to Ephesus where he instructed Apollos</a:t>
            </a:r>
          </a:p>
          <a:p>
            <a:pPr eaLnBrk="0" hangingPunct="0">
              <a:defRPr/>
            </a:pPr>
            <a:r>
              <a:rPr lang="en-US" sz="3400" b="1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the true gospel.</a:t>
            </a:r>
            <a:r>
              <a:rPr lang="en-US" sz="3400" b="1">
                <a:ln>
                  <a:solidFill>
                    <a:sysClr val="windowText" lastClr="000000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ECDF8B10-F363-2943-BC82-25969E50E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98D407-B6C9-FE45-874D-C2E9ACC8FC26}"/>
              </a:ext>
            </a:extLst>
          </p:cNvPr>
          <p:cNvSpPr/>
          <p:nvPr/>
        </p:nvSpPr>
        <p:spPr>
          <a:xfrm>
            <a:off x="152400" y="152400"/>
            <a:ext cx="83058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solidFill>
                  <a:srgbClr val="FFCC00"/>
                </a:solidFill>
                <a:latin typeface="Cooper Black" pitchFamily="18" charset="0"/>
              </a:rPr>
              <a:t>BARNABAS Acts 4:36-37; 9:27; 11:22-26; 15:1, 2,12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CE343F-2C56-EF47-9332-AA5CD8096267}"/>
              </a:ext>
            </a:extLst>
          </p:cNvPr>
          <p:cNvSpPr/>
          <p:nvPr/>
        </p:nvSpPr>
        <p:spPr>
          <a:xfrm>
            <a:off x="304800" y="1600200"/>
            <a:ext cx="76200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100" b="1" dirty="0">
                <a:solidFill>
                  <a:srgbClr val="007A00"/>
                </a:solidFill>
                <a:latin typeface="Cooper Black" pitchFamily="18" charset="0"/>
              </a:rPr>
              <a:t>Barnabas was a Levite from Cyprus.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78A3DD-CA81-AB49-B2D1-17F2015DA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62200"/>
            <a:ext cx="861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1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revealed a Christian character</a:t>
            </a:r>
            <a:r>
              <a:rPr lang="en-US" sz="31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1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by selling his property, helping Paul in bringing him to Antioch, being the</a:t>
            </a:r>
            <a:r>
              <a:rPr lang="en-US" sz="3100" b="1" dirty="0"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100" b="1" dirty="0"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first missionary sent out by the church, and by giving John Mark a second chance.</a:t>
            </a:r>
            <a:endParaRPr lang="en-US" sz="3100" b="1" dirty="0"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F8381DC4-3E3A-A749-BDE8-C4F06CB0E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105400"/>
            <a:ext cx="7696200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100" b="1" dirty="0"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His whole life and ministry was dedicated to the preaching of the gospel and encouragement of others.</a:t>
            </a:r>
            <a:endParaRPr lang="en-US" sz="3100" b="1" dirty="0"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469A3EBE-6065-BF43-B744-A88379EA8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12: Character Studies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D58883F-7304-DA43-82F4-E04D0D814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518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400" dirty="0">
                <a:ln>
                  <a:solidFill>
                    <a:srgbClr val="3D3D3D"/>
                  </a:solidFill>
                </a:ln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BERNICE </a:t>
            </a:r>
          </a:p>
          <a:p>
            <a:pPr eaLnBrk="0" hangingPunct="0">
              <a:defRPr/>
            </a:pPr>
            <a:r>
              <a:rPr lang="en-US" sz="4400" dirty="0">
                <a:ln>
                  <a:solidFill>
                    <a:srgbClr val="3D3D3D"/>
                  </a:solidFill>
                </a:ln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25:23; 26:30</a:t>
            </a:r>
            <a:endParaRPr lang="en-US" sz="4400" dirty="0">
              <a:ln>
                <a:solidFill>
                  <a:srgbClr val="3D3D3D"/>
                </a:solidFill>
              </a:ln>
              <a:solidFill>
                <a:srgbClr val="005A58"/>
              </a:solidFill>
              <a:latin typeface="Cooper Black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9A97A7-4809-234B-9EFC-FB57220DF547}"/>
              </a:ext>
            </a:extLst>
          </p:cNvPr>
          <p:cNvSpPr/>
          <p:nvPr/>
        </p:nvSpPr>
        <p:spPr>
          <a:xfrm>
            <a:off x="2667000" y="1600200"/>
            <a:ext cx="6015353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ln>
                  <a:solidFill>
                    <a:srgbClr val="005A58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Bernice was the sister of Agrippa II.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B72262B-B128-7746-B9FB-56FB1E23C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3072348"/>
            <a:ext cx="5105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She had a notorious reputation and was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005A58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ln>
                  <a:solidFill>
                    <a:srgbClr val="3D3D3D"/>
                  </a:solidFill>
                </a:ln>
                <a:solidFill>
                  <a:srgbClr val="005A5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with Agrippa when Paul preached to him.</a:t>
            </a:r>
            <a:endParaRPr lang="en-US" sz="4000" b="1" dirty="0">
              <a:ln>
                <a:solidFill>
                  <a:srgbClr val="3D3D3D"/>
                </a:solidFill>
              </a:ln>
              <a:solidFill>
                <a:srgbClr val="005A5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578</TotalTime>
  <Words>632</Words>
  <Application>Microsoft Macintosh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2018-02-09T18:42:41Z</dcterms:modified>
</cp:coreProperties>
</file>