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0" r:id="rId6"/>
    <p:sldId id="259" r:id="rId7"/>
    <p:sldId id="279" r:id="rId8"/>
    <p:sldId id="261" r:id="rId9"/>
    <p:sldId id="272" r:id="rId10"/>
    <p:sldId id="278" r:id="rId11"/>
    <p:sldId id="262" r:id="rId12"/>
    <p:sldId id="270" r:id="rId13"/>
    <p:sldId id="280" r:id="rId14"/>
    <p:sldId id="271" r:id="rId15"/>
    <p:sldId id="28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6" autoAdjust="0"/>
    <p:restoredTop sz="94682"/>
  </p:normalViewPr>
  <p:slideViewPr>
    <p:cSldViewPr>
      <p:cViewPr varScale="1">
        <p:scale>
          <a:sx n="127" d="100"/>
          <a:sy n="127" d="100"/>
        </p:scale>
        <p:origin x="13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743200"/>
            <a:ext cx="7329488" cy="100965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810000"/>
            <a:ext cx="7010400" cy="5334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111E0D7-842A-494F-A6FF-488077E5827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3821AAD-8C7B-FF42-BC65-EDB908493F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603010A-69D4-7149-AEF1-1212095409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4C2037-C0B3-6442-AD55-608B42EA0B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173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39F20F6-9929-F44B-A099-D9F1D0E6685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3FA2A81-18F2-5742-83D9-A3353A123A2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10D75D4-D47F-8844-A2C0-B197303D4C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A41371-88FE-6C4F-99A3-481EF1330F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3953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39763"/>
            <a:ext cx="158115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639763"/>
            <a:ext cx="459105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188A95B-C0A7-B44C-8B92-0BD24A82013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8974B76-F025-6C42-A732-C638080114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B2EDDD1-5F9A-B349-A99E-451C0ADB69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B05D17-A69A-5E45-AEC5-436E97CB86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1770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1E909EF-96B5-C743-8B8C-90087B3D24E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3C26B24-58DA-764B-A478-9712343574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495C9D5-436B-374D-A7CB-36E135BE88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444808-1660-8444-9F9F-2837B2EB87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6352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6C0FCEA-E805-B348-9D16-559C96C8E8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5EEDD01-3D82-4D4A-B2D6-E32DB9B681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F80433E-C193-1A41-846A-2F4CABFF1A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D8ADD0-913A-7047-8A13-D5C86E8DE9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2615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D7CB39-110D-FD4D-BC7B-464D69027AD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18AB74-158A-4B4E-9BD2-13CC8D4DFA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77E6ABB-6DF7-0649-92B6-8FF4CBA40B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68EEFE-C67E-A642-ACA9-0D3AA9E273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0513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F88AE34-5973-124A-8384-7BD98FD2B30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D9A1D33-ECC1-D640-8089-DE85E0DA346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3B3358A-9123-0242-A9A1-8F4BFEC34A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057B49-C22F-EA4B-B5CE-F860EA7877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27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706D57A-69C1-EE4A-A95B-096A5DC6D2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CC5A039-12B1-724D-B97E-11D828DD7E0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81D7B3B-6F69-6347-8B8B-A01B346CD60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5F674C-B3EE-1142-8FCC-4C44F2A367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5863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81C307F9-E604-4746-959B-0C78EB8C38D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54508AC-C30B-354A-A4F3-8DB8EA606B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F60C395-29BC-F74B-A8B3-6A9FB0B06D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F82919-EB3B-424C-9947-769392A971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1783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A7393A-E94A-C444-B1D1-449D6A3958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817172-4A2E-CC4D-B954-361CA712C8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B206E0-932A-B549-B0AC-973068548A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108B7A-05FD-4649-B9DA-A4F3EB7CCC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559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D173144-85FC-534D-9CBE-E52E4CAE4B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00F10A4-6373-8149-9335-2A422BF8B0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2D0E86-94A1-E043-BD21-A588E3A47A8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D1CB25-D8D6-294F-9167-E889ED67B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4171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0E2C8D6-6CA7-264B-AD42-ABB308947E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39763"/>
            <a:ext cx="632460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105FC7E-6851-E745-944C-A9B535BB94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76400"/>
            <a:ext cx="57912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1EEF926-3266-9C44-AD49-F6ADE41B32F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1263010-5E70-D249-B600-B5BE31BECE6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6928CD0-ACC0-6042-8867-E9E529537DC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4CC0A69-44F0-8D4B-8B6F-FE5E042A416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945BAEC-8E79-9242-8E6E-24A7C45C61A9}"/>
              </a:ext>
            </a:extLst>
          </p:cNvPr>
          <p:cNvSpPr txBox="1"/>
          <p:nvPr/>
        </p:nvSpPr>
        <p:spPr>
          <a:xfrm>
            <a:off x="4495800" y="0"/>
            <a:ext cx="4648200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900" b="1" dirty="0">
                <a:ln w="3175">
                  <a:solidFill>
                    <a:schemeClr val="tx1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Global University of Theological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8C9DD0-21A2-9044-8F64-1A50B1A8AFFD}"/>
              </a:ext>
            </a:extLst>
          </p:cNvPr>
          <p:cNvSpPr txBox="1"/>
          <p:nvPr/>
        </p:nvSpPr>
        <p:spPr>
          <a:xfrm>
            <a:off x="152400" y="3810000"/>
            <a:ext cx="4267200" cy="1446550"/>
          </a:xfrm>
          <a:prstGeom prst="rect">
            <a:avLst/>
          </a:prstGeom>
          <a:noFill/>
          <a:ln w="76200" cap="rnd">
            <a:solidFill>
              <a:srgbClr val="080808"/>
            </a:solidFill>
            <a:beve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8800" b="1" dirty="0">
                <a:solidFill>
                  <a:srgbClr val="BD5507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Cooper Black" pitchFamily="18" charset="0"/>
              </a:rPr>
              <a:t>Acts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2ACDC8-D7E7-9640-AB54-FAA1D75BA5C2}"/>
              </a:ext>
            </a:extLst>
          </p:cNvPr>
          <p:cNvSpPr txBox="1"/>
          <p:nvPr/>
        </p:nvSpPr>
        <p:spPr>
          <a:xfrm>
            <a:off x="381000" y="5867400"/>
            <a:ext cx="3048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080808"/>
                </a:solidFill>
                <a:latin typeface="Cooper Black" pitchFamily="18" charset="0"/>
              </a:rPr>
              <a:t>Ralph V. Reynolds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06FD36-0548-F946-B893-344FD0470C38}"/>
              </a:ext>
            </a:extLst>
          </p:cNvPr>
          <p:cNvSpPr txBox="1"/>
          <p:nvPr/>
        </p:nvSpPr>
        <p:spPr>
          <a:xfrm>
            <a:off x="152400" y="5334000"/>
            <a:ext cx="7239000" cy="4924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600" b="1" dirty="0">
                <a:latin typeface="Cooper Black" pitchFamily="18" charset="0"/>
              </a:rPr>
              <a:t>Lesson 2: Paul’s First Missionary Journey</a:t>
            </a:r>
          </a:p>
        </p:txBody>
      </p:sp>
    </p:spTree>
  </p:cSld>
  <p:clrMapOvr>
    <a:masterClrMapping/>
  </p:clrMapOvr>
  <p:transition>
    <p:zoom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7">
            <a:extLst>
              <a:ext uri="{FF2B5EF4-FFF2-40B4-BE49-F238E27FC236}">
                <a16:creationId xmlns:a16="http://schemas.microsoft.com/office/drawing/2014/main" id="{66FA8A7B-0D78-5B49-9A44-E9C4129C6A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2: Paul’s First Missionary Journey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4BAD0D6C-71FA-034C-837C-2598C3B2F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457200"/>
            <a:ext cx="70866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9. Paul and Barnabas then went to </a:t>
            </a:r>
            <a:r>
              <a:rPr lang="en-US" sz="3200" b="1" dirty="0" err="1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Derbe</a:t>
            </a:r>
            <a:r>
              <a:rPr lang="en-US" sz="32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, twenty miles away, where they preached the gospel and many accepted the Lord. </a:t>
            </a:r>
            <a:endParaRPr lang="en-US" sz="3200" b="1" dirty="0">
              <a:ln>
                <a:solidFill>
                  <a:srgbClr val="BD5507"/>
                </a:solidFill>
              </a:ln>
              <a:solidFill>
                <a:srgbClr val="3D3D3D"/>
              </a:solidFill>
              <a:latin typeface="Cooper Black" pitchFamily="18" charset="0"/>
            </a:endParaRPr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B26B4A1F-9DC4-E34E-9451-F981CF179B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2590800"/>
            <a:ext cx="579448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They now</a:t>
            </a: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BD5507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could have easily returned home by a short and safe route. </a:t>
            </a:r>
            <a:endParaRPr lang="en-US" sz="3200" b="1" dirty="0">
              <a:ln>
                <a:solidFill>
                  <a:srgbClr val="3D3D3D"/>
                </a:solidFill>
              </a:ln>
              <a:solidFill>
                <a:srgbClr val="BD5507"/>
              </a:solidFill>
              <a:latin typeface="Cooper Black" pitchFamily="18" charset="0"/>
            </a:endParaRPr>
          </a:p>
        </p:txBody>
      </p:sp>
      <p:sp>
        <p:nvSpPr>
          <p:cNvPr id="12293" name="Rectangle 5">
            <a:extLst>
              <a:ext uri="{FF2B5EF4-FFF2-40B4-BE49-F238E27FC236}">
                <a16:creationId xmlns:a16="http://schemas.microsoft.com/office/drawing/2014/main" id="{C9F32292-FB6F-0541-ADB6-B622E5B67C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4303455"/>
            <a:ext cx="51816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They preferred</a:t>
            </a:r>
            <a:endParaRPr lang="en-US" sz="3200" b="1" dirty="0">
              <a:ln>
                <a:solidFill>
                  <a:srgbClr val="BD5507"/>
                </a:solidFill>
              </a:ln>
              <a:solidFill>
                <a:srgbClr val="3D3D3D"/>
              </a:solidFill>
              <a:latin typeface="Cooper Black" pitchFamily="18" charset="0"/>
            </a:endParaRPr>
          </a:p>
          <a:p>
            <a:pPr eaLnBrk="0" hangingPunct="0">
              <a:defRPr/>
            </a:pPr>
            <a:r>
              <a:rPr lang="en-US" sz="32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to return the same way they had come, however, in spite of</a:t>
            </a:r>
          </a:p>
          <a:p>
            <a:pPr eaLnBrk="0" hangingPunct="0">
              <a:defRPr/>
            </a:pPr>
            <a:r>
              <a:rPr lang="en-US" sz="32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their enemies.</a:t>
            </a:r>
            <a:r>
              <a:rPr lang="en-US" sz="32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7">
            <a:extLst>
              <a:ext uri="{FF2B5EF4-FFF2-40B4-BE49-F238E27FC236}">
                <a16:creationId xmlns:a16="http://schemas.microsoft.com/office/drawing/2014/main" id="{ED69CA30-B326-0D4A-AEE5-A05E4DE10B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0"/>
            <a:ext cx="3657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2: Paul’s First Missionary Journey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BC852945-2604-2D45-9027-1920E8D0C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28600"/>
            <a:ext cx="66294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10. They revisited Lystra, Iconium, and Antioch, confirming the churches</a:t>
            </a:r>
          </a:p>
          <a:p>
            <a:pPr eaLnBrk="0" hangingPunct="0">
              <a:defRPr/>
            </a:pPr>
            <a:r>
              <a:rPr lang="en-US" sz="3200" b="1"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and establishing new ones in nearby towns. </a:t>
            </a:r>
            <a:endParaRPr lang="en-US" sz="3200" b="1">
              <a:solidFill>
                <a:srgbClr val="FFFF66"/>
              </a:solidFill>
              <a:latin typeface="Cooper Black" pitchFamily="18" charset="0"/>
            </a:endParaRPr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A0E9400F-F814-FA42-B3C8-B93B1EEFDE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2895600"/>
            <a:ext cx="5867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At Attalia they took ship</a:t>
            </a:r>
          </a:p>
          <a:p>
            <a:pPr eaLnBrk="0" hangingPunct="0">
              <a:defRPr/>
            </a:pPr>
            <a:r>
              <a:rPr lang="en-US" sz="3200" b="1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and sailed north of Cyprus to Antioch in Syria.</a:t>
            </a:r>
            <a:r>
              <a:rPr lang="en-US" sz="3200" b="1"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3317" name="Rectangle 5">
            <a:extLst>
              <a:ext uri="{FF2B5EF4-FFF2-40B4-BE49-F238E27FC236}">
                <a16:creationId xmlns:a16="http://schemas.microsoft.com/office/drawing/2014/main" id="{02C32C85-F142-BA49-8674-3ED2E5A9F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4648200"/>
            <a:ext cx="5029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They were gladly</a:t>
            </a:r>
            <a:endParaRPr lang="en-US" sz="3200" b="1">
              <a:solidFill>
                <a:srgbClr val="004E4C"/>
              </a:solidFill>
              <a:latin typeface="Cooper Black" pitchFamily="18" charset="0"/>
            </a:endParaRPr>
          </a:p>
          <a:p>
            <a:pPr eaLnBrk="0" hangingPunct="0">
              <a:defRPr/>
            </a:pPr>
            <a:r>
              <a:rPr lang="en-US" sz="3200" b="1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received by the church which had sent them forth.</a:t>
            </a:r>
            <a:endParaRPr lang="en-US" sz="3200" b="1">
              <a:solidFill>
                <a:srgbClr val="004E4C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7">
            <a:extLst>
              <a:ext uri="{FF2B5EF4-FFF2-40B4-BE49-F238E27FC236}">
                <a16:creationId xmlns:a16="http://schemas.microsoft.com/office/drawing/2014/main" id="{BB1C4A8A-9D09-1C49-8B13-05EED5D058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2: Paul’s First Missionary Journey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DB25A7B4-E375-EF4C-9A6C-BA92159AB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71118" cy="2062103"/>
          </a:xfrm>
          <a:prstGeom prst="rect">
            <a:avLst/>
          </a:prstGeom>
          <a:solidFill>
            <a:srgbClr val="080808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Bar-</a:t>
            </a:r>
            <a:r>
              <a:rPr lang="en-US" sz="3200" b="1" dirty="0" err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jesus</a:t>
            </a:r>
            <a:r>
              <a:rPr lang="en-US" sz="32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, the false prophet and sorcerer, is a type of the Jewish nation, apostate and trying to turn others away from Christ.</a:t>
            </a:r>
            <a:r>
              <a:rPr lang="en-US" sz="3200" b="1" dirty="0">
                <a:solidFill>
                  <a:srgbClr val="C20202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BD8AD096-BC5D-9945-9822-4641FF540D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2438400"/>
            <a:ext cx="6096000" cy="1569660"/>
          </a:xfrm>
          <a:prstGeom prst="rect">
            <a:avLst/>
          </a:prstGeom>
          <a:solidFill>
            <a:srgbClr val="C20202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Bar-</a:t>
            </a:r>
            <a:r>
              <a:rPr lang="en-US" sz="3200" b="1" dirty="0" err="1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jesus</a:t>
            </a:r>
            <a:r>
              <a:rPr lang="en-US" sz="3200" b="1" dirty="0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 was struck blind as Israel has been spiritually blinded (Romans 11:25). </a:t>
            </a:r>
            <a:endParaRPr lang="en-US" sz="3200" b="1" dirty="0">
              <a:solidFill>
                <a:srgbClr val="080808"/>
              </a:solidFill>
              <a:latin typeface="Cooper Black" pitchFamily="18" charset="0"/>
            </a:endParaRPr>
          </a:p>
        </p:txBody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AFE556AD-C750-3141-8F8C-19DE694BD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4303455"/>
            <a:ext cx="6172200" cy="2554545"/>
          </a:xfrm>
          <a:prstGeom prst="rect">
            <a:avLst/>
          </a:prstGeom>
          <a:solidFill>
            <a:srgbClr val="080808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This blindness was only “for a season”</a:t>
            </a:r>
            <a:r>
              <a:rPr lang="en-US" sz="3200" b="1" dirty="0">
                <a:solidFill>
                  <a:srgbClr val="C20202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(verse 11). This also speaks of Israel’s future restoration, for it is only for a season.</a:t>
            </a:r>
            <a:endParaRPr lang="en-US" sz="3200" b="1" dirty="0">
              <a:solidFill>
                <a:srgbClr val="C20202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7">
            <a:extLst>
              <a:ext uri="{FF2B5EF4-FFF2-40B4-BE49-F238E27FC236}">
                <a16:creationId xmlns:a16="http://schemas.microsoft.com/office/drawing/2014/main" id="{EBAC774C-E431-2641-8269-11058D120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0"/>
            <a:ext cx="4419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2: Paul’s First Missionary Journey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AFA1BD16-8A0D-CE4E-8420-552DC5ED1D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228600"/>
            <a:ext cx="69342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0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John Mark was the nephew of Barnabas (Colossians 4:10). He accompanied Paul and Barnabas on their first missionary journey as far as </a:t>
            </a:r>
            <a:r>
              <a:rPr lang="en-US" sz="3000" b="1" dirty="0" err="1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Perga</a:t>
            </a:r>
            <a:r>
              <a:rPr lang="en-US" sz="30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.</a:t>
            </a:r>
            <a:r>
              <a:rPr lang="en-US" sz="30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53AA0C8E-8429-874C-8502-F7D7E621A1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2667000"/>
            <a:ext cx="6096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000" b="1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Apparently by this</a:t>
            </a:r>
          </a:p>
          <a:p>
            <a:pPr algn="ctr" eaLnBrk="0" hangingPunct="0">
              <a:defRPr/>
            </a:pPr>
            <a:r>
              <a:rPr lang="en-US" sz="3000" b="1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time he had had enough of hardships and persecution and he turned back. </a:t>
            </a:r>
            <a:endParaRPr lang="en-US" sz="3000" b="1">
              <a:solidFill>
                <a:srgbClr val="BD5507"/>
              </a:solidFill>
              <a:latin typeface="Cooper Black" pitchFamily="18" charset="0"/>
            </a:endParaRPr>
          </a:p>
        </p:txBody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C21A471F-3176-254A-806F-4635921912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4724400"/>
            <a:ext cx="6096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0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This failure</a:t>
            </a:r>
          </a:p>
          <a:p>
            <a:pPr algn="ctr" eaLnBrk="0" hangingPunct="0">
              <a:defRPr/>
            </a:pPr>
            <a:r>
              <a:rPr lang="en-US" sz="30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on the part of John Mark became an issue which parted the apostles </a:t>
            </a:r>
            <a:endParaRPr lang="en-US" sz="3000" b="1" dirty="0">
              <a:solidFill>
                <a:srgbClr val="339933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7">
            <a:extLst>
              <a:ext uri="{FF2B5EF4-FFF2-40B4-BE49-F238E27FC236}">
                <a16:creationId xmlns:a16="http://schemas.microsoft.com/office/drawing/2014/main" id="{ED7CC2C1-0411-B34B-976F-321F98A3A6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2: Paul’s First Missionary Journey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CB3866E3-1A5D-9E4C-A622-4D3685785B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381000"/>
            <a:ext cx="6858000" cy="264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Barnabas was determined to give John Mark a second chance. This controversy revealed much about the character of both Paul and Barnabas. </a:t>
            </a:r>
            <a:endParaRPr lang="en-US" sz="3200" b="1" dirty="0">
              <a:solidFill>
                <a:srgbClr val="FFCC00"/>
              </a:solidFill>
              <a:latin typeface="Cooper Black" pitchFamily="18" charset="0"/>
            </a:endParaRPr>
          </a:p>
        </p:txBody>
      </p:sp>
      <p:sp>
        <p:nvSpPr>
          <p:cNvPr id="17412" name="Rectangle 4">
            <a:extLst>
              <a:ext uri="{FF2B5EF4-FFF2-40B4-BE49-F238E27FC236}">
                <a16:creationId xmlns:a16="http://schemas.microsoft.com/office/drawing/2014/main" id="{3B6BFD24-50EE-BC46-BB87-A4F29C35BF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124200"/>
            <a:ext cx="86868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In this case</a:t>
            </a: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Barnabas proved to be correct, for John Mark developed into a fine minister of the</a:t>
            </a: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gospel, as Paul himself acknowledged, stating, “Take Mark, and bring him with thee:</a:t>
            </a: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for he is profitable to me for the ministry” (II Timothy 4:11).</a:t>
            </a:r>
            <a:endParaRPr lang="en-US" sz="3200" b="1" dirty="0">
              <a:solidFill>
                <a:srgbClr val="007A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7">
            <a:extLst>
              <a:ext uri="{FF2B5EF4-FFF2-40B4-BE49-F238E27FC236}">
                <a16:creationId xmlns:a16="http://schemas.microsoft.com/office/drawing/2014/main" id="{B716D5F5-8659-6A41-9C46-1C14482B46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2: Paul’s First Missionary Journey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CE8423F4-27AB-5C48-A0C5-6035E37ABC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457200"/>
            <a:ext cx="6705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Lord chose Mark worthy to be the writer of the second Gospel in the New Testament.</a:t>
            </a:r>
            <a:r>
              <a:rPr lang="en-US" sz="3600" b="1" dirty="0">
                <a:solidFill>
                  <a:srgbClr val="004E4C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51AFEBC9-E69A-A14A-ACB4-7216842FF2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276600"/>
            <a:ext cx="63246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This should teach us patience and understanding with those who fail and</a:t>
            </a: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be willing to give them the second chance to prove good.</a:t>
            </a:r>
            <a:endParaRPr lang="en-US" sz="3600" b="1" dirty="0">
              <a:solidFill>
                <a:srgbClr val="339933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7">
            <a:extLst>
              <a:ext uri="{FF2B5EF4-FFF2-40B4-BE49-F238E27FC236}">
                <a16:creationId xmlns:a16="http://schemas.microsoft.com/office/drawing/2014/main" id="{7D67A496-0898-6245-9A2C-89A0D34A13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2: Paul’s First Missionary Journey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B4FC1845-F0B0-9A4F-8439-2EBADA1655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533400"/>
            <a:ext cx="6858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Antioch was the starting point for Paul’s first, second, and third missionary</a:t>
            </a:r>
            <a:r>
              <a:rPr lang="en-US" sz="3600" b="1" dirty="0">
                <a:solidFill>
                  <a:srgbClr val="004E4C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journeys.</a:t>
            </a:r>
            <a:endParaRPr lang="en-US" sz="3600" b="1" dirty="0">
              <a:solidFill>
                <a:srgbClr val="004E4C"/>
              </a:solidFill>
              <a:latin typeface="Cooper Black" pitchFamily="18" charset="0"/>
            </a:endParaRP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A259C15D-88EE-3246-877A-B0A776E15D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657600"/>
            <a:ext cx="5943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After God had spoken to the church, Barnabas and Saul went forth on the first missionary journey. </a:t>
            </a:r>
            <a:endParaRPr lang="en-US" sz="3600" b="1" dirty="0">
              <a:solidFill>
                <a:srgbClr val="3D3D3D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7">
            <a:extLst>
              <a:ext uri="{FF2B5EF4-FFF2-40B4-BE49-F238E27FC236}">
                <a16:creationId xmlns:a16="http://schemas.microsoft.com/office/drawing/2014/main" id="{E550FCF4-8C7C-B543-8A44-B6DE9C543E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2: Paul’s First Missionary Journey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25EB411-9A28-3045-BD5C-F54930A9263E}"/>
              </a:ext>
            </a:extLst>
          </p:cNvPr>
          <p:cNvSpPr/>
          <p:nvPr/>
        </p:nvSpPr>
        <p:spPr>
          <a:xfrm>
            <a:off x="228600" y="381000"/>
            <a:ext cx="66294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</a:rPr>
              <a:t>It should be noted that they started out as Barnabas and Saul.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26187AF4-475F-F141-A714-6ABB8D9D5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2590800"/>
            <a:ext cx="6781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However, it</a:t>
            </a:r>
          </a:p>
          <a:p>
            <a:pPr algn="ctr" eaLnBrk="0" hangingPunct="0">
              <a:defRPr/>
            </a:pP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wasn’t very long before it was Paul and Barnabas.</a:t>
            </a: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66E516C2-4572-B54A-BC09-F49C551D0C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4952137"/>
            <a:ext cx="6400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In other words, Paul soon became</a:t>
            </a: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acknowledged leader.</a:t>
            </a:r>
            <a:endParaRPr lang="en-US" sz="3600" b="1" dirty="0">
              <a:solidFill>
                <a:srgbClr val="FFCC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7">
            <a:extLst>
              <a:ext uri="{FF2B5EF4-FFF2-40B4-BE49-F238E27FC236}">
                <a16:creationId xmlns:a16="http://schemas.microsoft.com/office/drawing/2014/main" id="{110A92ED-9694-4440-99FE-F2C967A4F8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0"/>
            <a:ext cx="3352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2: Paul’s First Missionary Journey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C19A7B45-5033-B24E-93CC-9053845FA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04800"/>
            <a:ext cx="6781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Let us consider a brief summary of their travels on this first missionary journey.</a:t>
            </a:r>
            <a:endParaRPr lang="en-US" sz="4000" b="1">
              <a:solidFill>
                <a:srgbClr val="C20202"/>
              </a:solidFill>
              <a:latin typeface="Cooper Black" pitchFamily="18" charset="0"/>
            </a:endParaRPr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F9970022-D1E1-E449-80C2-8E05DF2C91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3124200"/>
            <a:ext cx="5486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1. They left Antioch and went down the Orontes River to the seaport city of</a:t>
            </a:r>
            <a:endParaRPr lang="en-US" sz="3600" b="1" dirty="0">
              <a:solidFill>
                <a:srgbClr val="BD5507"/>
              </a:solidFill>
              <a:latin typeface="Cooper Black" pitchFamily="18" charset="0"/>
            </a:endParaRPr>
          </a:p>
          <a:p>
            <a:pPr eaLnBrk="0" hangingPunct="0">
              <a:defRPr/>
            </a:pP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Seleucia.</a:t>
            </a:r>
            <a:endParaRPr lang="en-US" sz="3600" b="1" dirty="0">
              <a:solidFill>
                <a:srgbClr val="BD5507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7">
            <a:extLst>
              <a:ext uri="{FF2B5EF4-FFF2-40B4-BE49-F238E27FC236}">
                <a16:creationId xmlns:a16="http://schemas.microsoft.com/office/drawing/2014/main" id="{FF1D9757-8E21-C64C-8E71-E82618BC46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0"/>
            <a:ext cx="3810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2: Paul’s First Missionary Journey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FE2969FA-A573-0049-8B61-70C496DD53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81000"/>
            <a:ext cx="62484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2. Setting sail from Seleucia, they crossed over the arm of the Mediterranean</a:t>
            </a: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Sea to the island of Cyprus. This island is 140 miles long and fifty miles wide.</a:t>
            </a: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76D429D2-44E2-1740-9BE2-2122765B5E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3886200"/>
            <a:ext cx="5410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It lies sixty miles west of Syria and was at that time</a:t>
            </a: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densely populated. It was the early home of Barnabas.</a:t>
            </a:r>
            <a:endParaRPr lang="en-US" sz="3200" b="1" dirty="0">
              <a:solidFill>
                <a:srgbClr val="F8FCC8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7">
            <a:extLst>
              <a:ext uri="{FF2B5EF4-FFF2-40B4-BE49-F238E27FC236}">
                <a16:creationId xmlns:a16="http://schemas.microsoft.com/office/drawing/2014/main" id="{939ADE4A-EB66-F847-BB1D-E0C42F9F4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0" y="0"/>
            <a:ext cx="3429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2: Paul’s First Missionary Journey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BCBC0B7D-B71A-8342-A477-18705DD458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2400"/>
            <a:ext cx="79248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3. The first stopping place was on the eastern shore at a place called</a:t>
            </a:r>
            <a:r>
              <a:rPr lang="en-US" sz="3200" b="1" dirty="0">
                <a:solidFill>
                  <a:srgbClr val="3D3D3D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Salamis where they found a Jewish synagogue.</a:t>
            </a:r>
            <a:endParaRPr lang="en-US" sz="3200" b="1" dirty="0">
              <a:solidFill>
                <a:srgbClr val="3D3D3D"/>
              </a:solidFill>
              <a:latin typeface="Cooper Black" pitchFamily="18" charset="0"/>
            </a:endParaRP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C4FBADCF-FA45-EB4F-A0E4-813C2F6346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362200"/>
            <a:ext cx="7696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solidFill>
                  <a:schemeClr val="bg2">
                    <a:lumMod val="75000"/>
                  </a:schemeClr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4. Crossing Cyprus from east to west, preaching as they went, they came to </a:t>
            </a:r>
            <a:r>
              <a:rPr lang="en-US" sz="3200" b="1" dirty="0" err="1">
                <a:solidFill>
                  <a:schemeClr val="bg2">
                    <a:lumMod val="75000"/>
                  </a:schemeClr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Paphos</a:t>
            </a:r>
            <a:r>
              <a:rPr lang="en-US" sz="3200" b="1" dirty="0">
                <a:solidFill>
                  <a:schemeClr val="bg2">
                    <a:lumMod val="75000"/>
                  </a:schemeClr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, the capital of the island.</a:t>
            </a:r>
            <a:r>
              <a:rPr lang="en-US" sz="3200" b="1" dirty="0">
                <a:solidFill>
                  <a:schemeClr val="bg2">
                    <a:lumMod val="75000"/>
                  </a:schemeClr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AEB96B2B-EA5E-AC42-B75F-FE201FB45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4549676"/>
            <a:ext cx="7620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It was here that</a:t>
            </a: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 sorcerer, Bar-</a:t>
            </a:r>
            <a:r>
              <a:rPr lang="en-US" sz="3200" b="1" dirty="0" err="1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jesus</a:t>
            </a: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, tried to</a:t>
            </a: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turn away the deputy of the island from the faith and was struck blind</a:t>
            </a: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by Paul.</a:t>
            </a:r>
            <a:endParaRPr lang="en-US" sz="3200" b="1" dirty="0">
              <a:solidFill>
                <a:srgbClr val="F8FCC8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id="{EF561B6D-BC78-864F-9DB6-208473C981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2: Paul’s First Missionary Journey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672CD4A3-F671-9047-BC6F-B7EE1B8C4A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457200"/>
            <a:ext cx="6858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5. Leaving Cyprus, they sailed northwesterly 170 miles and reached the province of </a:t>
            </a:r>
            <a:r>
              <a:rPr lang="en-US" sz="3200" b="1" dirty="0" err="1">
                <a:ln>
                  <a:solidFill>
                    <a:sysClr val="windowText" lastClr="000000"/>
                  </a:solidFill>
                </a:ln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Pamphylia</a:t>
            </a: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.</a:t>
            </a: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004E4C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85C0EA65-C1CF-A145-97E0-3AF4BD1330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2743200"/>
            <a:ext cx="56388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>
                <a:ln>
                  <a:solidFill>
                    <a:sysClr val="windowText" lastClr="000000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Bypassing the seaport city of Attalia, they landed</a:t>
            </a:r>
          </a:p>
          <a:p>
            <a:pPr algn="ctr" eaLnBrk="0" hangingPunct="0">
              <a:defRPr/>
            </a:pPr>
            <a:r>
              <a:rPr lang="en-US" sz="3200" b="1">
                <a:ln>
                  <a:solidFill>
                    <a:sysClr val="windowText" lastClr="000000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at Perga, seven and a half miles from the sea.</a:t>
            </a:r>
            <a:r>
              <a:rPr lang="en-US" sz="3200" b="1">
                <a:ln>
                  <a:solidFill>
                    <a:sysClr val="windowText" lastClr="000000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A0F9B28E-9A9A-8243-8026-67EE9425A2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4953000"/>
            <a:ext cx="5791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This city was populated by</a:t>
            </a:r>
          </a:p>
          <a:p>
            <a:pPr eaLnBrk="0" hangingPunct="0"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Greeks who worshiped Diana.</a:t>
            </a: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7">
            <a:extLst>
              <a:ext uri="{FF2B5EF4-FFF2-40B4-BE49-F238E27FC236}">
                <a16:creationId xmlns:a16="http://schemas.microsoft.com/office/drawing/2014/main" id="{88967B0D-8F36-4E40-ADA7-1917A08DE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2: Paul’s First Missionary Journey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60A75BC5-2899-1040-A155-29F6BBD4D5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33400"/>
            <a:ext cx="6858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6. Antioch in </a:t>
            </a:r>
            <a:r>
              <a:rPr lang="en-US" sz="3200" b="1" dirty="0" err="1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Pisidia</a:t>
            </a:r>
            <a:r>
              <a:rPr lang="en-US" sz="32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 was the next field of labor. Here Paul preached in the synagogue, as is recorded in the Scriptures.</a:t>
            </a:r>
            <a:r>
              <a:rPr lang="en-US" sz="32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575CDC9A-A9A6-E049-BF66-4FDA20B458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2819400"/>
            <a:ext cx="5562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7. Sixty miles east of Antioch was a large city, </a:t>
            </a:r>
            <a:r>
              <a:rPr lang="en-US" sz="3200" b="1" dirty="0" err="1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Iconium</a:t>
            </a: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, where Paul preached</a:t>
            </a: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in the synagogue. Many believed, but again the apostles had to flee.</a:t>
            </a:r>
            <a:endParaRPr lang="en-US" sz="3200" b="1" dirty="0">
              <a:ln>
                <a:solidFill>
                  <a:srgbClr val="3D3D3D"/>
                </a:solidFill>
              </a:ln>
              <a:solidFill>
                <a:srgbClr val="FFFF66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7">
            <a:extLst>
              <a:ext uri="{FF2B5EF4-FFF2-40B4-BE49-F238E27FC236}">
                <a16:creationId xmlns:a16="http://schemas.microsoft.com/office/drawing/2014/main" id="{B95F6FCB-8632-9442-96AA-B6FC29E971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0"/>
            <a:ext cx="5181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2: Paul’s First Missionary Journey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BFDA6FC-C594-2344-BBC6-7D8D6DC9E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2400"/>
            <a:ext cx="6477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eaLnBrk="0" hangingPunct="0">
              <a:defRPr/>
            </a:pPr>
            <a:r>
              <a:rPr lang="en-US" sz="3000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8. Eighteen miles southwest of </a:t>
            </a:r>
            <a:r>
              <a:rPr lang="en-US" sz="3000" dirty="0" err="1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lconium</a:t>
            </a:r>
            <a:r>
              <a:rPr lang="en-US" sz="3000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 was the city of </a:t>
            </a:r>
            <a:r>
              <a:rPr lang="en-US" sz="3000" dirty="0" err="1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Lystra</a:t>
            </a:r>
            <a:r>
              <a:rPr lang="en-US" sz="3000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. </a:t>
            </a:r>
            <a:endParaRPr lang="en-US" sz="3000" dirty="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63BA8AA8-B8A3-4442-A285-1B8A229132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295400"/>
            <a:ext cx="7086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eaLnBrk="0" hangingPunct="0">
              <a:defRPr/>
            </a:pPr>
            <a:r>
              <a:rPr lang="en-US" sz="30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Here he healed a man who had been a cripple from his mother’s womb. </a:t>
            </a:r>
            <a:endParaRPr lang="en-US" sz="3000" b="1" dirty="0">
              <a:ln>
                <a:solidFill>
                  <a:srgbClr val="080808"/>
                </a:solidFill>
              </a:ln>
              <a:solidFill>
                <a:srgbClr val="007A00"/>
              </a:solidFill>
              <a:latin typeface="Cooper Black" pitchFamily="18" charset="0"/>
            </a:endParaRPr>
          </a:p>
        </p:txBody>
      </p:sp>
      <p:sp>
        <p:nvSpPr>
          <p:cNvPr id="11269" name="Rectangle 5">
            <a:extLst>
              <a:ext uri="{FF2B5EF4-FFF2-40B4-BE49-F238E27FC236}">
                <a16:creationId xmlns:a16="http://schemas.microsoft.com/office/drawing/2014/main" id="{CFFC5CEE-5A56-1345-8539-BC08404F7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2438400"/>
            <a:ext cx="73914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eaLnBrk="0" hangingPunct="0">
              <a:defRPr/>
            </a:pPr>
            <a:r>
              <a:rPr lang="en-US" sz="30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This miracle led the people to try to</a:t>
            </a:r>
            <a:r>
              <a:rPr lang="en-US" sz="30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</a:rPr>
              <a:t> </a:t>
            </a:r>
            <a:r>
              <a:rPr lang="en-US" sz="30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offer a sacrifice to the two apostles, thinking they were Gods. </a:t>
            </a:r>
            <a:endParaRPr lang="en-US" sz="3000" b="1" dirty="0">
              <a:ln>
                <a:solidFill>
                  <a:srgbClr val="080808"/>
                </a:solidFill>
              </a:ln>
              <a:solidFill>
                <a:srgbClr val="BD5507"/>
              </a:solidFill>
              <a:latin typeface="Cooper Black" pitchFamily="18" charset="0"/>
            </a:endParaRPr>
          </a:p>
        </p:txBody>
      </p:sp>
      <p:sp>
        <p:nvSpPr>
          <p:cNvPr id="11270" name="Rectangle 6">
            <a:extLst>
              <a:ext uri="{FF2B5EF4-FFF2-40B4-BE49-F238E27FC236}">
                <a16:creationId xmlns:a16="http://schemas.microsoft.com/office/drawing/2014/main" id="{AAC0DB33-60DC-F249-A64B-05C5859467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4038600"/>
            <a:ext cx="6705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0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Jews from Antioch and </a:t>
            </a:r>
            <a:r>
              <a:rPr lang="en-US" sz="3000" b="1" dirty="0" err="1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lconium</a:t>
            </a:r>
            <a:r>
              <a:rPr lang="en-US" sz="30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 came and stirred the people up against them.</a:t>
            </a:r>
            <a:r>
              <a:rPr lang="en-US" sz="30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1271" name="Rectangle 7">
            <a:extLst>
              <a:ext uri="{FF2B5EF4-FFF2-40B4-BE49-F238E27FC236}">
                <a16:creationId xmlns:a16="http://schemas.microsoft.com/office/drawing/2014/main" id="{CE4184BC-5D76-6844-8923-D1DB940DDD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5611504"/>
            <a:ext cx="7010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000" b="1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They stoned Paul, dragged him out of the city, and left him for dead.</a:t>
            </a:r>
            <a:endParaRPr lang="en-US" sz="3000" b="1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ellar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stellar</Template>
  <TotalTime>440</TotalTime>
  <Words>893</Words>
  <Application>Microsoft Macintosh PowerPoint</Application>
  <PresentationFormat>On-screen Show (4:3)</PresentationFormat>
  <Paragraphs>67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Cooper Black</vt:lpstr>
      <vt:lpstr>stellar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STELLAR</dc:title>
  <dc:creator>Candra Poitras</dc:creator>
  <cp:lastModifiedBy>Angie Clark</cp:lastModifiedBy>
  <cp:revision>8</cp:revision>
  <dcterms:created xsi:type="dcterms:W3CDTF">2013-02-16T00:02:51Z</dcterms:created>
  <dcterms:modified xsi:type="dcterms:W3CDTF">2018-02-09T18:39:06Z</dcterms:modified>
</cp:coreProperties>
</file>