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notesMasterIdLst>
    <p:notesMasterId r:id="rId15"/>
  </p:notesMasterIdLst>
  <p:handoutMasterIdLst>
    <p:handoutMasterId r:id="rId16"/>
  </p:handoutMasterIdLst>
  <p:sldIdLst>
    <p:sldId id="256" r:id="rId2"/>
    <p:sldId id="257" r:id="rId3"/>
    <p:sldId id="283" r:id="rId4"/>
    <p:sldId id="284" r:id="rId5"/>
    <p:sldId id="285" r:id="rId6"/>
    <p:sldId id="282" r:id="rId7"/>
    <p:sldId id="286" r:id="rId8"/>
    <p:sldId id="276" r:id="rId9"/>
    <p:sldId id="287" r:id="rId10"/>
    <p:sldId id="258" r:id="rId11"/>
    <p:sldId id="288" r:id="rId12"/>
    <p:sldId id="289" r:id="rId13"/>
    <p:sldId id="274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8713" autoAdjust="0"/>
  </p:normalViewPr>
  <p:slideViewPr>
    <p:cSldViewPr snapToGrid="0" snapToObjects="1">
      <p:cViewPr varScale="1">
        <p:scale>
          <a:sx n="96" d="100"/>
          <a:sy n="96" d="100"/>
        </p:scale>
        <p:origin x="-1112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heme" Target="theme/theme1.xml"/><Relationship Id="rId21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notesMaster" Target="notesMasters/notesMaster1.xml"/><Relationship Id="rId16" Type="http://schemas.openxmlformats.org/officeDocument/2006/relationships/handoutMaster" Target="handoutMasters/handoutMaster1.xml"/><Relationship Id="rId17" Type="http://schemas.openxmlformats.org/officeDocument/2006/relationships/printerSettings" Target="printerSettings/printerSettings1.bin"/><Relationship Id="rId18" Type="http://schemas.openxmlformats.org/officeDocument/2006/relationships/presProps" Target="presProps.xml"/><Relationship Id="rId1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B1FD9F4-7F6A-2247-8D9E-6BA9B0B37E39}" type="datetimeFigureOut">
              <a:rPr lang="en-US" smtClean="0"/>
              <a:t>4/10/12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C260F2-7FB7-274E-9DF2-E7F75E9259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318057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FBA6D22-08A3-134D-9F95-EF5EFB6CCFED}" type="datetimeFigureOut">
              <a:rPr lang="en-US" smtClean="0"/>
              <a:t>4/10/12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29A0D1-BB41-5D41-B4DD-7E9122B51A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430017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overOverlay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79E2306-C2D8-5D47-BF16-698186452F1F}" type="datetime1">
              <a:rPr lang="en-US" smtClean="0"/>
              <a:t>4/10/12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The New Birth: Speaking in Tongues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36DD0FD-55B0-48C4-8AF2-8A69533EDFC3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8" name="Group 7"/>
          <p:cNvGrpSpPr/>
          <p:nvPr/>
        </p:nvGrpSpPr>
        <p:grpSpPr>
          <a:xfrm>
            <a:off x="1194101" y="2887530"/>
            <a:ext cx="6779110" cy="923330"/>
            <a:chOff x="1172584" y="1381459"/>
            <a:chExt cx="6779110" cy="923330"/>
          </a:xfrm>
          <a:effectLst>
            <a:outerShdw blurRad="38100" dist="12700" dir="16200000" rotWithShape="0">
              <a:prstClr val="black">
                <a:alpha val="30000"/>
              </a:prstClr>
            </a:outerShdw>
          </a:effectLst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ln w="3175">
                    <a:solidFill>
                      <a:schemeClr val="tx2">
                        <a:alpha val="60000"/>
                      </a:schemeClr>
                    </a:solidFill>
                  </a:ln>
                  <a:solidFill>
                    <a:schemeClr val="tx2">
                      <a:lumMod val="90000"/>
                    </a:schemeClr>
                  </a:solidFill>
                  <a:effectLst>
                    <a:outerShdw blurRad="34925" dist="12700" dir="14400000" algn="ctr" rotWithShape="0">
                      <a:srgbClr val="000000">
                        <a:alpha val="21000"/>
                      </a:srgbClr>
                    </a:outerShdw>
                  </a:effectLst>
                  <a:latin typeface="Wingdings" pitchFamily="2" charset="2"/>
                </a:rPr>
                <a:t></a:t>
              </a:r>
              <a:endParaRPr lang="en-US" sz="5400" dirty="0">
                <a:ln w="3175">
                  <a:solidFill>
                    <a:schemeClr val="tx2">
                      <a:alpha val="60000"/>
                    </a:schemeClr>
                  </a:solidFill>
                </a:ln>
                <a:solidFill>
                  <a:schemeClr val="tx2">
                    <a:lumMod val="90000"/>
                  </a:schemeClr>
                </a:solidFill>
                <a:effectLst>
                  <a:outerShdw blurRad="34925" dist="12700" dir="14400000" algn="ctr" rotWithShape="0">
                    <a:srgbClr val="000000">
                      <a:alpha val="21000"/>
                    </a:srgbClr>
                  </a:outerShdw>
                </a:effectLst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293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3341" y="1387737"/>
            <a:ext cx="6777318" cy="1731982"/>
          </a:xfrm>
        </p:spPr>
        <p:txBody>
          <a:bodyPr anchor="b"/>
          <a:lstStyle>
            <a:lvl1pPr>
              <a:defRPr>
                <a:ln w="3175">
                  <a:solidFill>
                    <a:schemeClr val="tx1">
                      <a:alpha val="65000"/>
                    </a:schemeClr>
                  </a:solidFill>
                </a:ln>
                <a:solidFill>
                  <a:schemeClr val="tx1"/>
                </a:solidFill>
                <a:effectLst>
                  <a:outerShdw blurRad="25400" dist="12700" dir="14220000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76786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effectLst>
                  <a:outerShdw blurRad="34925" dist="12700" dir="14400000" rotWithShape="0">
                    <a:prstClr val="black">
                      <a:alpha val="21000"/>
                    </a:prst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CC5D6-7CBE-7449-A413-DE8575066726}" type="datetime1">
              <a:rPr lang="en-US" smtClean="0"/>
              <a:t>4/10/12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New Birth: Speaking in Tongues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DD0FD-55B0-48C4-8AF2-8A69533EDFC3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1" name="Group 10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5" name="TextBox 14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6" name="Straight Connector 15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6560" y="559398"/>
            <a:ext cx="1678193" cy="556676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8488" y="849854"/>
            <a:ext cx="5507917" cy="502382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79DEDD-D6EA-2644-978D-23330738AD10}" type="datetime1">
              <a:rPr lang="en-US" smtClean="0"/>
              <a:t>4/10/12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New Birth: Speaking in Tongues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DD0FD-55B0-48C4-8AF2-8A69533EDFC3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1" name="Group 10"/>
          <p:cNvGrpSpPr/>
          <p:nvPr/>
        </p:nvGrpSpPr>
        <p:grpSpPr>
          <a:xfrm rot="5400000">
            <a:off x="3909050" y="2880823"/>
            <a:ext cx="5480154" cy="923330"/>
            <a:chOff x="1815339" y="1381459"/>
            <a:chExt cx="5480154" cy="923330"/>
          </a:xfrm>
        </p:grpSpPr>
        <p:sp>
          <p:nvSpPr>
            <p:cNvPr id="12" name="TextBox 11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H="1" flipV="1">
              <a:off x="1815339" y="1924709"/>
              <a:ext cx="2468880" cy="2505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0800000">
              <a:off x="4826613" y="1927417"/>
              <a:ext cx="2468880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E45D6-CD49-5E4D-ABC8-4512C278DB11}" type="datetime1">
              <a:rPr lang="en-US" smtClean="0"/>
              <a:t>4/10/12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New Birth: Speaking in Tongues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DD0FD-55B0-48C4-8AF2-8A69533EDFC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3" name="TextBox 12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4" name="Straight Connector 13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overOverlay.png"/>
          <p:cNvPicPr>
            <a:picLocks noChangeAspect="1"/>
          </p:cNvPicPr>
          <p:nvPr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7" name="Group 7"/>
          <p:cNvGrpSpPr/>
          <p:nvPr/>
        </p:nvGrpSpPr>
        <p:grpSpPr>
          <a:xfrm>
            <a:off x="1172584" y="2887579"/>
            <a:ext cx="6779110" cy="923330"/>
            <a:chOff x="1172584" y="1381459"/>
            <a:chExt cx="6779110" cy="923330"/>
          </a:xfrm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7412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40" y="1204857"/>
            <a:ext cx="7754713" cy="1910716"/>
          </a:xfrm>
        </p:spPr>
        <p:txBody>
          <a:bodyPr anchor="b"/>
          <a:lstStyle>
            <a:lvl1pPr algn="ctr">
              <a:defRPr sz="5400" b="0" cap="none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8" y="3767316"/>
            <a:ext cx="7734747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C05BD9-1DAF-8146-8822-9FC9F096F06F}" type="datetime1">
              <a:rPr lang="en-US" smtClean="0"/>
              <a:t>4/10/12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New Birth: Speaking in Tongues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DD0FD-55B0-48C4-8AF2-8A69533EDF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41FD92-F9DD-9442-941D-3E0E1E279C5E}" type="datetime1">
              <a:rPr lang="en-US" smtClean="0"/>
              <a:t>4/10/12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New Birth: Speaking in Tongues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DD0FD-55B0-48C4-8AF2-8A69533EDFC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85800" y="2240280"/>
            <a:ext cx="3803904" cy="387705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4645151" y="2240280"/>
            <a:ext cx="3803904" cy="387705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1560" y="2240280"/>
            <a:ext cx="3442446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8488" y="2947595"/>
            <a:ext cx="3803904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2306" y="2240280"/>
            <a:ext cx="3447288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944368"/>
            <a:ext cx="3799728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2287E1-43A3-C443-8DDE-A20F1E53179B}" type="datetime1">
              <a:rPr lang="en-US" smtClean="0"/>
              <a:t>4/10/12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New Birth: Speaking in Tongues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DD0FD-55B0-48C4-8AF2-8A69533EDFC3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4" name="Group 13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6" name="TextBox 15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7" name="Straight Connector 16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E314D6-9226-334F-8C60-4D5E3DDC4297}" type="datetime1">
              <a:rPr lang="en-US" smtClean="0"/>
              <a:t>4/10/12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New Birth: Speaking in Tongues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DD0FD-55B0-48C4-8AF2-8A69533EDFC3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0" name="Group 9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BB0B6A-86EA-104F-A942-9CC3C07CEC74}" type="datetime1">
              <a:rPr lang="en-US" smtClean="0"/>
              <a:t>4/10/12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New Birth: Speaking in Tongues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DD0FD-55B0-48C4-8AF2-8A69533EDF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4579" y="1678195"/>
            <a:ext cx="3422483" cy="1886921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2001" y="559398"/>
            <a:ext cx="4116667" cy="5566765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4579" y="3603812"/>
            <a:ext cx="3411725" cy="2517289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5DE7CC-41F9-9B4E-9376-FBC2900C1B51}" type="datetime1">
              <a:rPr lang="en-US" smtClean="0"/>
              <a:t>4/10/12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New Birth: Speaking in Tongues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DD0FD-55B0-48C4-8AF2-8A69533EDF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731" y="4668818"/>
            <a:ext cx="7767021" cy="644729"/>
          </a:xfrm>
        </p:spPr>
        <p:txBody>
          <a:bodyPr anchor="b"/>
          <a:lstStyle>
            <a:lvl1pPr algn="ctr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40000">
            <a:off x="2183792" y="666965"/>
            <a:ext cx="4772156" cy="3598016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24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8489" y="5324306"/>
            <a:ext cx="7756264" cy="804862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4DA6E3-FAEE-4445-9F87-ADFCF4C6F44D}" type="datetime1">
              <a:rPr lang="en-US" smtClean="0"/>
              <a:t>4/10/12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New Birth: Speaking in Tongues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DD0FD-55B0-48C4-8AF2-8A69533EDF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83000">
                <a:schemeClr val="bg1">
                  <a:alpha val="11000"/>
                </a:schemeClr>
              </a:gs>
              <a:gs pos="100000">
                <a:schemeClr val="bg2">
                  <a:lumMod val="75000"/>
                  <a:alpha val="23000"/>
                </a:schemeClr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8490" y="570156"/>
            <a:ext cx="7756263" cy="1054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7" y="2248347"/>
            <a:ext cx="7745505" cy="38778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0378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DB87704E-D3D5-2B4B-A2ED-8235CA7FF31A}" type="datetime1">
              <a:rPr lang="en-US" smtClean="0"/>
              <a:t>4/10/12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6144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The New Birth: Speaking in Tongues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39264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F36DD0FD-55B0-48C4-8AF2-8A69533EDFC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>
        <p:tmplLst>
          <p:tmpl lvl="1">
            <p:tnLst>
              <p:par>
                <p:cTn xmlns:p14="http://schemas.microsoft.com/office/powerpoint/2010/main"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xmlns:p14="http://schemas.microsoft.com/office/powerpoint/2010/main"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xmlns:p14="http://schemas.microsoft.com/office/powerpoint/2010/main"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xmlns:p14="http://schemas.microsoft.com/office/powerpoint/2010/main"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xmlns:p14="http://schemas.microsoft.com/office/powerpoint/2010/main"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5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6576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77724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"/>
        <a:defRPr sz="2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14300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50876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82880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14884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78892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jp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New Birth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3200" b="1" dirty="0" smtClean="0">
                <a:effectLst/>
              </a:rPr>
              <a:t>13. Four Aspects of Salvation</a:t>
            </a:r>
            <a:endParaRPr lang="en-US" sz="3200" dirty="0"/>
          </a:p>
          <a:p>
            <a:r>
              <a:rPr lang="en-US" dirty="0" smtClean="0"/>
              <a:t>David </a:t>
            </a:r>
            <a:r>
              <a:rPr lang="en-US" dirty="0" smtClean="0"/>
              <a:t>K. Bernard </a:t>
            </a:r>
            <a:endParaRPr lang="en-US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1371600" y="603225"/>
            <a:ext cx="6589059" cy="1154654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5400" kern="1200">
                <a:ln w="3175">
                  <a:solidFill>
                    <a:schemeClr val="tx1">
                      <a:alpha val="65000"/>
                    </a:schemeClr>
                  </a:solidFill>
                </a:ln>
                <a:solidFill>
                  <a:schemeClr val="tx1"/>
                </a:solidFill>
                <a:effectLst>
                  <a:outerShdw blurRad="25400" dist="12700" dir="14220000" rotWithShape="0">
                    <a:prstClr val="black">
                      <a:alpha val="50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3600" dirty="0" smtClean="0">
                <a:latin typeface="Capitals"/>
                <a:cs typeface="Capitals"/>
              </a:rPr>
              <a:t>Global University of Theological Studies</a:t>
            </a:r>
            <a:endParaRPr lang="en-US" sz="3600" dirty="0">
              <a:latin typeface="Capitals"/>
              <a:cs typeface="Capital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New Birth: Speaking in Tongues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27678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Separation</a:t>
            </a:r>
          </a:p>
          <a:p>
            <a:pPr lvl="1"/>
            <a:r>
              <a:rPr lang="en-US" dirty="0" smtClean="0"/>
              <a:t>Holiness</a:t>
            </a:r>
          </a:p>
          <a:p>
            <a:r>
              <a:rPr lang="en-US" dirty="0" smtClean="0"/>
              <a:t>The process of becoming righteous</a:t>
            </a:r>
          </a:p>
          <a:p>
            <a:r>
              <a:rPr lang="en-US" dirty="0" smtClean="0"/>
              <a:t>New birth; set apart</a:t>
            </a:r>
          </a:p>
          <a:p>
            <a:pPr lvl="1"/>
            <a:r>
              <a:rPr lang="en-US" dirty="0" smtClean="0"/>
              <a:t>1 Corinthians 6:11</a:t>
            </a:r>
          </a:p>
          <a:p>
            <a:pPr lvl="1"/>
            <a:r>
              <a:rPr lang="en-US" dirty="0" smtClean="0"/>
              <a:t>Maturity</a:t>
            </a: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New Birth: Speaking in Tongues</a:t>
            </a:r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sk-SK" sz="3200" b="1" dirty="0" smtClean="0">
                <a:solidFill>
                  <a:schemeClr val="tx2">
                    <a:lumMod val="50000"/>
                  </a:schemeClr>
                </a:solidFill>
              </a:rPr>
              <a:t>Sanctification</a:t>
            </a:r>
            <a:endParaRPr lang="en-US" sz="3200" b="1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33937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Different stages of development</a:t>
            </a:r>
          </a:p>
          <a:p>
            <a:r>
              <a:rPr lang="en-US" dirty="0" smtClean="0"/>
              <a:t>God evaluates:	</a:t>
            </a:r>
          </a:p>
          <a:p>
            <a:pPr lvl="1"/>
            <a:r>
              <a:rPr lang="en-US" dirty="0" smtClean="0"/>
              <a:t>Where we came from</a:t>
            </a:r>
          </a:p>
          <a:p>
            <a:pPr lvl="1"/>
            <a:r>
              <a:rPr lang="en-US" dirty="0" smtClean="0"/>
              <a:t>Abilities</a:t>
            </a:r>
          </a:p>
          <a:p>
            <a:pPr lvl="1"/>
            <a:r>
              <a:rPr lang="en-US" dirty="0" smtClean="0"/>
              <a:t>What He gave us</a:t>
            </a:r>
          </a:p>
          <a:p>
            <a:pPr lvl="1"/>
            <a:r>
              <a:rPr lang="en-US" dirty="0" smtClean="0"/>
              <a:t>Potential</a:t>
            </a: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New Birth: Speaking in Tongues</a:t>
            </a:r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sk-SK" sz="3200" b="1" dirty="0" smtClean="0">
                <a:solidFill>
                  <a:schemeClr val="tx2">
                    <a:lumMod val="50000"/>
                  </a:schemeClr>
                </a:solidFill>
              </a:rPr>
              <a:t>Sanctification</a:t>
            </a:r>
            <a:endParaRPr lang="en-US" sz="3200" b="1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6108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Growth process</a:t>
            </a:r>
          </a:p>
          <a:p>
            <a:r>
              <a:rPr lang="en-US" dirty="0" smtClean="0"/>
              <a:t>Strive for absolute perfection!</a:t>
            </a:r>
          </a:p>
          <a:p>
            <a:r>
              <a:rPr lang="en-US" dirty="0" smtClean="0"/>
              <a:t>His coming:	</a:t>
            </a:r>
          </a:p>
          <a:p>
            <a:pPr lvl="1"/>
            <a:r>
              <a:rPr lang="en-US" dirty="0"/>
              <a:t>Philippians 3:12-</a:t>
            </a:r>
            <a:r>
              <a:rPr lang="en-US" dirty="0" smtClean="0"/>
              <a:t>14</a:t>
            </a:r>
            <a:endParaRPr lang="en-US" dirty="0"/>
          </a:p>
          <a:p>
            <a:pPr lvl="1"/>
            <a:r>
              <a:rPr lang="en-US" dirty="0" smtClean="0"/>
              <a:t>I </a:t>
            </a:r>
            <a:r>
              <a:rPr lang="en-US" dirty="0"/>
              <a:t>Thessalonians 3:</a:t>
            </a:r>
            <a:r>
              <a:rPr lang="en-US" dirty="0" smtClean="0"/>
              <a:t>13</a:t>
            </a:r>
            <a:endParaRPr lang="en-US" dirty="0"/>
          </a:p>
          <a:p>
            <a:pPr lvl="1"/>
            <a:r>
              <a:rPr lang="en-US" dirty="0" smtClean="0"/>
              <a:t>I </a:t>
            </a:r>
            <a:r>
              <a:rPr lang="en-US" dirty="0"/>
              <a:t>John 3:</a:t>
            </a:r>
            <a:r>
              <a:rPr lang="en-US" dirty="0" smtClean="0"/>
              <a:t>2</a:t>
            </a:r>
            <a:endParaRPr lang="en-US" dirty="0"/>
          </a:p>
          <a:p>
            <a:pPr lvl="1"/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New Birth: Speaking in Tongues</a:t>
            </a:r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sk-SK" sz="3200" b="1" dirty="0" smtClean="0">
                <a:solidFill>
                  <a:schemeClr val="tx2">
                    <a:lumMod val="50000"/>
                  </a:schemeClr>
                </a:solidFill>
              </a:rPr>
              <a:t>Sanctification</a:t>
            </a:r>
            <a:endParaRPr lang="en-US" sz="3200" b="1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5" name="Picture 4" descr="sanctification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283"/>
          <a:stretch/>
        </p:blipFill>
        <p:spPr>
          <a:xfrm>
            <a:off x="5357425" y="2174572"/>
            <a:ext cx="2703709" cy="353466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3330813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US" dirty="0" smtClean="0"/>
              <a:t>Foreknowledge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Predestination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Calling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Justification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Glorification</a:t>
            </a:r>
            <a:endParaRPr lang="en-US" dirty="0" smtClean="0"/>
          </a:p>
          <a:p>
            <a:pPr lvl="1"/>
            <a:endParaRPr lang="en-US" dirty="0" smtClean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New Birth: Speaking in Tongues</a:t>
            </a:r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 b="1" dirty="0" smtClean="0"/>
              <a:t>God’s eternal plan of salvation</a:t>
            </a:r>
            <a:endParaRPr lang="en-US" sz="4800" b="1" dirty="0"/>
          </a:p>
        </p:txBody>
      </p:sp>
    </p:spTree>
    <p:extLst>
      <p:ext uri="{BB962C8B-B14F-4D97-AF65-F5344CB8AC3E}">
        <p14:creationId xmlns:p14="http://schemas.microsoft.com/office/powerpoint/2010/main" val="1888067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99247" y="2248347"/>
            <a:ext cx="4082877" cy="3877815"/>
          </a:xfrm>
        </p:spPr>
        <p:txBody>
          <a:bodyPr/>
          <a:lstStyle/>
          <a:p>
            <a:r>
              <a:rPr lang="en-US" dirty="0" smtClean="0"/>
              <a:t>Act by which God declares sinner righteous</a:t>
            </a:r>
          </a:p>
          <a:p>
            <a:r>
              <a:rPr lang="en-US" dirty="0" smtClean="0"/>
              <a:t>Change of standing in sight of God</a:t>
            </a:r>
          </a:p>
          <a:p>
            <a:pPr marL="868680" lvl="1" indent="-457200">
              <a:buFont typeface="+mj-lt"/>
              <a:buAutoNum type="arabicPeriod"/>
            </a:pPr>
            <a:r>
              <a:rPr lang="en-US" dirty="0" smtClean="0"/>
              <a:t>God forgives sinner</a:t>
            </a:r>
          </a:p>
          <a:p>
            <a:pPr marL="868680" lvl="1" indent="-457200">
              <a:buFont typeface="+mj-lt"/>
              <a:buAutoNum type="arabicPeriod"/>
            </a:pPr>
            <a:r>
              <a:rPr lang="en-US" dirty="0" smtClean="0"/>
              <a:t>Imputes righteousness of Christ to sinner</a:t>
            </a:r>
          </a:p>
          <a:p>
            <a:pPr marL="457200" indent="-457200">
              <a:buFont typeface="+mj-lt"/>
              <a:buAutoNum type="arabicPeriod"/>
            </a:pPr>
            <a:endParaRPr lang="en-US" dirty="0" smtClean="0"/>
          </a:p>
          <a:p>
            <a:pPr marL="457200" indent="-457200">
              <a:buFont typeface="+mj-lt"/>
              <a:buAutoNum type="arabicPeriod"/>
            </a:pPr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000" b="1" dirty="0" smtClean="0"/>
              <a:t>Justification</a:t>
            </a:r>
            <a:endParaRPr lang="en-US" sz="4000" b="1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New Birth: Speaking in Tongues</a:t>
            </a:r>
            <a:endParaRPr lang="en-US"/>
          </a:p>
        </p:txBody>
      </p:sp>
      <p:pic>
        <p:nvPicPr>
          <p:cNvPr id="7" name="Picture 6" descr="jesus-forgives-sinners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80549" y="2819834"/>
            <a:ext cx="3662629" cy="274488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4585571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99247" y="2248347"/>
            <a:ext cx="7581612" cy="3877815"/>
          </a:xfrm>
        </p:spPr>
        <p:txBody>
          <a:bodyPr/>
          <a:lstStyle/>
          <a:p>
            <a:r>
              <a:rPr lang="en-US" dirty="0"/>
              <a:t>G</a:t>
            </a:r>
            <a:r>
              <a:rPr lang="en-US" dirty="0" smtClean="0"/>
              <a:t>race</a:t>
            </a:r>
            <a:endParaRPr lang="en-US" dirty="0"/>
          </a:p>
          <a:p>
            <a:pPr lvl="1"/>
            <a:r>
              <a:rPr lang="en-US" dirty="0"/>
              <a:t>Romans 3:24-25 </a:t>
            </a:r>
            <a:endParaRPr lang="en-US" dirty="0" smtClean="0"/>
          </a:p>
          <a:p>
            <a:pPr lvl="1"/>
            <a:r>
              <a:rPr lang="en-US" dirty="0" smtClean="0"/>
              <a:t>Source of justification</a:t>
            </a:r>
          </a:p>
          <a:p>
            <a:r>
              <a:rPr lang="en-US" dirty="0" smtClean="0"/>
              <a:t>Blood</a:t>
            </a:r>
          </a:p>
          <a:p>
            <a:pPr lvl="1"/>
            <a:r>
              <a:rPr lang="en-US" dirty="0" smtClean="0"/>
              <a:t>Redemptive work</a:t>
            </a:r>
          </a:p>
          <a:p>
            <a:pPr lvl="1"/>
            <a:r>
              <a:rPr lang="en-US" dirty="0" smtClean="0"/>
              <a:t>Ground of justification</a:t>
            </a:r>
          </a:p>
          <a:p>
            <a:pPr marL="457200" indent="-457200">
              <a:buFont typeface="+mj-lt"/>
              <a:buAutoNum type="arabicPeriod"/>
            </a:pPr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000" b="1" dirty="0" smtClean="0"/>
              <a:t>Justification</a:t>
            </a:r>
            <a:endParaRPr lang="en-US" sz="4000" b="1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New Birth: Speaking in Tongues</a:t>
            </a:r>
            <a:endParaRPr lang="en-US"/>
          </a:p>
        </p:txBody>
      </p:sp>
      <p:pic>
        <p:nvPicPr>
          <p:cNvPr id="5" name="Picture 4" descr="blood-drop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59002" y="2141699"/>
            <a:ext cx="2820253" cy="398446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4550626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99247" y="2248347"/>
            <a:ext cx="7581612" cy="3877815"/>
          </a:xfrm>
        </p:spPr>
        <p:txBody>
          <a:bodyPr/>
          <a:lstStyle/>
          <a:p>
            <a:r>
              <a:rPr lang="en-US" dirty="0" smtClean="0"/>
              <a:t>Faith</a:t>
            </a:r>
          </a:p>
          <a:p>
            <a:pPr lvl="1"/>
            <a:r>
              <a:rPr lang="en-US" dirty="0" smtClean="0"/>
              <a:t>Condition</a:t>
            </a:r>
          </a:p>
          <a:p>
            <a:pPr lvl="1"/>
            <a:r>
              <a:rPr lang="en-US" dirty="0" smtClean="0"/>
              <a:t>Obedience to Gospel</a:t>
            </a:r>
          </a:p>
          <a:p>
            <a:r>
              <a:rPr lang="en-US" dirty="0" smtClean="0"/>
              <a:t>Work of Justification</a:t>
            </a:r>
          </a:p>
          <a:p>
            <a:pPr lvl="1"/>
            <a:r>
              <a:rPr lang="en-US" dirty="0" smtClean="0"/>
              <a:t>Repentance</a:t>
            </a:r>
          </a:p>
          <a:p>
            <a:pPr lvl="1"/>
            <a:r>
              <a:rPr lang="en-US" dirty="0" smtClean="0"/>
              <a:t>Baptism</a:t>
            </a:r>
          </a:p>
          <a:p>
            <a:pPr lvl="1"/>
            <a:r>
              <a:rPr lang="en-US" dirty="0" smtClean="0"/>
              <a:t>Holy Spirit</a:t>
            </a:r>
          </a:p>
          <a:p>
            <a:pPr lvl="1"/>
            <a:endParaRPr lang="en-US" dirty="0" smtClean="0"/>
          </a:p>
          <a:p>
            <a:endParaRPr lang="en-US" dirty="0" smtClean="0"/>
          </a:p>
          <a:p>
            <a:pPr marL="457200" indent="-457200">
              <a:buFont typeface="+mj-lt"/>
              <a:buAutoNum type="arabicPeriod"/>
            </a:pPr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000" b="1" dirty="0" smtClean="0"/>
              <a:t>Justification</a:t>
            </a:r>
            <a:endParaRPr lang="en-US" sz="4000" b="1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New Birth: Speaking in Tongues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00569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99247" y="2248347"/>
            <a:ext cx="4062909" cy="3877815"/>
          </a:xfrm>
        </p:spPr>
        <p:txBody>
          <a:bodyPr/>
          <a:lstStyle/>
          <a:p>
            <a:r>
              <a:rPr lang="en-US" dirty="0" smtClean="0"/>
              <a:t>Purposes of repentance, water baptism and spirit baptism</a:t>
            </a:r>
          </a:p>
          <a:p>
            <a:pPr lvl="1"/>
            <a:r>
              <a:rPr lang="en-US" dirty="0" smtClean="0"/>
              <a:t>Justification takes place</a:t>
            </a:r>
          </a:p>
          <a:p>
            <a:r>
              <a:rPr lang="en-US" dirty="0" smtClean="0"/>
              <a:t>Holy Spirit</a:t>
            </a:r>
          </a:p>
          <a:p>
            <a:pPr lvl="1"/>
            <a:r>
              <a:rPr lang="en-US" dirty="0" smtClean="0"/>
              <a:t>Imparts righteousness in us</a:t>
            </a:r>
          </a:p>
          <a:p>
            <a:r>
              <a:rPr lang="en-US" dirty="0" smtClean="0"/>
              <a:t>Continuous basis</a:t>
            </a:r>
          </a:p>
          <a:p>
            <a:endParaRPr lang="en-US" dirty="0" smtClean="0"/>
          </a:p>
          <a:p>
            <a:pPr lvl="1"/>
            <a:endParaRPr lang="en-US" dirty="0" smtClean="0"/>
          </a:p>
          <a:p>
            <a:endParaRPr lang="en-US" dirty="0" smtClean="0"/>
          </a:p>
          <a:p>
            <a:pPr marL="457200" indent="-457200">
              <a:buFont typeface="+mj-lt"/>
              <a:buAutoNum type="arabicPeriod"/>
            </a:pPr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000" b="1" dirty="0" smtClean="0"/>
              <a:t>Justification</a:t>
            </a:r>
            <a:endParaRPr lang="en-US" sz="4000" b="1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New Birth: Speaking in Tongues</a:t>
            </a:r>
            <a:endParaRPr lang="en-US"/>
          </a:p>
        </p:txBody>
      </p:sp>
      <p:pic>
        <p:nvPicPr>
          <p:cNvPr id="5" name="Picture 4" descr="man_pray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6602" y="3042854"/>
            <a:ext cx="3568151" cy="255615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3787016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177311" y="2248347"/>
            <a:ext cx="6786336" cy="3877815"/>
          </a:xfrm>
        </p:spPr>
        <p:txBody>
          <a:bodyPr/>
          <a:lstStyle/>
          <a:p>
            <a:r>
              <a:rPr lang="en-US" dirty="0" smtClean="0"/>
              <a:t>New birth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Destroying power of old nature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Imparting a new nature</a:t>
            </a:r>
          </a:p>
          <a:p>
            <a:pPr lvl="1"/>
            <a:r>
              <a:rPr lang="en-US" dirty="0" smtClean="0"/>
              <a:t>Change of desires</a:t>
            </a:r>
          </a:p>
          <a:p>
            <a:pPr lvl="1"/>
            <a:r>
              <a:rPr lang="en-US" dirty="0" smtClean="0"/>
              <a:t>Power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000" b="1" dirty="0" smtClean="0"/>
              <a:t>Regeneration</a:t>
            </a:r>
            <a:endParaRPr lang="en-US" sz="4000" b="1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New Birth: Speaking in Tongues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64862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177311" y="2248347"/>
            <a:ext cx="6786336" cy="3877815"/>
          </a:xfrm>
        </p:spPr>
        <p:txBody>
          <a:bodyPr/>
          <a:lstStyle/>
          <a:p>
            <a:r>
              <a:rPr lang="en-US" dirty="0" smtClean="0"/>
              <a:t>God’s grace</a:t>
            </a:r>
          </a:p>
          <a:p>
            <a:pPr lvl="1"/>
            <a:r>
              <a:rPr lang="fi-FI" dirty="0"/>
              <a:t>John 1:13; </a:t>
            </a:r>
            <a:r>
              <a:rPr lang="fi-FI" dirty="0" err="1"/>
              <a:t>Titus</a:t>
            </a:r>
            <a:r>
              <a:rPr lang="fi-FI" dirty="0"/>
              <a:t> 3:5; James 1:</a:t>
            </a:r>
            <a:r>
              <a:rPr lang="fi-FI" dirty="0" smtClean="0"/>
              <a:t>18</a:t>
            </a:r>
          </a:p>
          <a:p>
            <a:r>
              <a:rPr lang="fi-FI" dirty="0" err="1" smtClean="0"/>
              <a:t>Man’s</a:t>
            </a:r>
            <a:r>
              <a:rPr lang="fi-FI" dirty="0" smtClean="0"/>
              <a:t> </a:t>
            </a:r>
            <a:r>
              <a:rPr lang="fi-FI" dirty="0" err="1" smtClean="0"/>
              <a:t>faith</a:t>
            </a:r>
            <a:endParaRPr lang="fi-FI" dirty="0" smtClean="0"/>
          </a:p>
          <a:p>
            <a:pPr lvl="1"/>
            <a:r>
              <a:rPr lang="fi-FI" dirty="0"/>
              <a:t>John 1:12-</a:t>
            </a:r>
            <a:r>
              <a:rPr lang="fi-FI" dirty="0" smtClean="0"/>
              <a:t>13</a:t>
            </a:r>
          </a:p>
          <a:p>
            <a:r>
              <a:rPr lang="fi-FI" dirty="0" err="1" smtClean="0"/>
              <a:t>Bestows</a:t>
            </a:r>
            <a:r>
              <a:rPr lang="fi-FI" dirty="0" smtClean="0"/>
              <a:t>:</a:t>
            </a:r>
          </a:p>
          <a:p>
            <a:pPr lvl="1"/>
            <a:r>
              <a:rPr lang="fi-FI" dirty="0" err="1" smtClean="0"/>
              <a:t>Godly</a:t>
            </a:r>
            <a:r>
              <a:rPr lang="fi-FI" dirty="0" smtClean="0"/>
              <a:t> </a:t>
            </a:r>
            <a:r>
              <a:rPr lang="fi-FI" dirty="0" err="1" smtClean="0"/>
              <a:t>desires</a:t>
            </a:r>
            <a:endParaRPr lang="fi-FI" dirty="0" smtClean="0"/>
          </a:p>
          <a:p>
            <a:pPr lvl="1"/>
            <a:r>
              <a:rPr lang="fi-FI" dirty="0" err="1" smtClean="0"/>
              <a:t>Spiritual</a:t>
            </a:r>
            <a:r>
              <a:rPr lang="fi-FI" dirty="0" smtClean="0"/>
              <a:t> </a:t>
            </a:r>
            <a:r>
              <a:rPr lang="fi-FI" dirty="0" err="1" smtClean="0"/>
              <a:t>guidance</a:t>
            </a:r>
            <a:endParaRPr lang="fi-FI" dirty="0" smtClean="0"/>
          </a:p>
          <a:p>
            <a:pPr lvl="1"/>
            <a:r>
              <a:rPr lang="fi-FI" dirty="0" smtClean="0"/>
              <a:t>Power to </a:t>
            </a:r>
            <a:r>
              <a:rPr lang="fi-FI" dirty="0" err="1" smtClean="0"/>
              <a:t>overcome</a:t>
            </a:r>
            <a:r>
              <a:rPr lang="fi-FI" dirty="0" smtClean="0"/>
              <a:t> </a:t>
            </a:r>
            <a:r>
              <a:rPr lang="fi-FI" dirty="0" err="1" smtClean="0"/>
              <a:t>sin</a:t>
            </a:r>
            <a:endParaRPr lang="fi-FI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000" b="1" dirty="0" smtClean="0"/>
              <a:t>Regeneration</a:t>
            </a:r>
            <a:endParaRPr lang="en-US" sz="4000" b="1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New Birth: Speaking in Tongues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48696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99248" y="2248347"/>
            <a:ext cx="7249458" cy="3877815"/>
          </a:xfrm>
        </p:spPr>
        <p:txBody>
          <a:bodyPr/>
          <a:lstStyle/>
          <a:p>
            <a:r>
              <a:rPr lang="en-US" dirty="0" smtClean="0"/>
              <a:t>Choosing and placing a child</a:t>
            </a:r>
          </a:p>
          <a:p>
            <a:r>
              <a:rPr lang="en-US" dirty="0" smtClean="0"/>
              <a:t>His conscious choice</a:t>
            </a:r>
          </a:p>
          <a:p>
            <a:pPr lvl="1"/>
            <a:r>
              <a:rPr lang="en-US" dirty="0" smtClean="0"/>
              <a:t>Rights</a:t>
            </a:r>
          </a:p>
          <a:p>
            <a:r>
              <a:rPr lang="en-US" dirty="0" err="1" smtClean="0"/>
              <a:t>Galations</a:t>
            </a:r>
            <a:r>
              <a:rPr lang="en-US" dirty="0" smtClean="0"/>
              <a:t> 4:1-7</a:t>
            </a:r>
          </a:p>
          <a:p>
            <a:pPr lvl="1"/>
            <a:r>
              <a:rPr lang="en-US" dirty="0" smtClean="0"/>
              <a:t>Bondage</a:t>
            </a:r>
            <a:endParaRPr lang="en-US" dirty="0"/>
          </a:p>
          <a:p>
            <a:r>
              <a:rPr lang="en-US" dirty="0" smtClean="0"/>
              <a:t>God’s family</a:t>
            </a:r>
          </a:p>
          <a:p>
            <a:pPr lvl="1"/>
            <a:r>
              <a:rPr lang="en-US" dirty="0" smtClean="0"/>
              <a:t>Awaiting full revelation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000" b="1" dirty="0" smtClean="0"/>
              <a:t>Adoption</a:t>
            </a:r>
            <a:endParaRPr lang="en-US" sz="4000" b="1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New Birth: Speaking in Tongues</a:t>
            </a:r>
            <a:endParaRPr lang="en-US"/>
          </a:p>
        </p:txBody>
      </p:sp>
      <p:pic>
        <p:nvPicPr>
          <p:cNvPr id="6" name="Picture 5" descr="adoption-network-law-center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57134" y="2817948"/>
            <a:ext cx="3987619" cy="266173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4026226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99248" y="2248347"/>
            <a:ext cx="7249458" cy="3877815"/>
          </a:xfrm>
        </p:spPr>
        <p:txBody>
          <a:bodyPr/>
          <a:lstStyle/>
          <a:p>
            <a:r>
              <a:rPr lang="en-US" dirty="0" smtClean="0"/>
              <a:t>Water &amp; spirit baptism</a:t>
            </a:r>
          </a:p>
          <a:p>
            <a:pPr lvl="1"/>
            <a:r>
              <a:rPr lang="en-US" dirty="0" smtClean="0"/>
              <a:t>Faith</a:t>
            </a:r>
          </a:p>
          <a:p>
            <a:pPr lvl="1"/>
            <a:r>
              <a:rPr lang="en-US" dirty="0" smtClean="0"/>
              <a:t>Galatians 3:26-27</a:t>
            </a:r>
            <a:endParaRPr lang="en-US" dirty="0"/>
          </a:p>
          <a:p>
            <a:pPr lvl="1"/>
            <a:r>
              <a:rPr lang="en-US" dirty="0" smtClean="0"/>
              <a:t>Instantaneous</a:t>
            </a:r>
          </a:p>
          <a:p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000" b="1" dirty="0" smtClean="0"/>
              <a:t>Adoption</a:t>
            </a:r>
            <a:endParaRPr lang="en-US" sz="4000" b="1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New Birth: Speaking in Tongues</a:t>
            </a:r>
            <a:endParaRPr lang="en-US"/>
          </a:p>
        </p:txBody>
      </p:sp>
      <p:pic>
        <p:nvPicPr>
          <p:cNvPr id="5" name="Picture 4" descr="images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99925" y="2831178"/>
            <a:ext cx="4344828" cy="289128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6289815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Hardcover">
  <a:themeElements>
    <a:clrScheme name="Hardcover">
      <a:dk1>
        <a:sysClr val="windowText" lastClr="000000"/>
      </a:dk1>
      <a:lt1>
        <a:sysClr val="window" lastClr="FFFFFF"/>
      </a:lt1>
      <a:dk2>
        <a:srgbClr val="895D1D"/>
      </a:dk2>
      <a:lt2>
        <a:srgbClr val="ECE9C6"/>
      </a:lt2>
      <a:accent1>
        <a:srgbClr val="873624"/>
      </a:accent1>
      <a:accent2>
        <a:srgbClr val="D6862D"/>
      </a:accent2>
      <a:accent3>
        <a:srgbClr val="D0BE40"/>
      </a:accent3>
      <a:accent4>
        <a:srgbClr val="877F6C"/>
      </a:accent4>
      <a:accent5>
        <a:srgbClr val="972109"/>
      </a:accent5>
      <a:accent6>
        <a:srgbClr val="AEB795"/>
      </a:accent6>
      <a:hlink>
        <a:srgbClr val="CC9900"/>
      </a:hlink>
      <a:folHlink>
        <a:srgbClr val="B2B2B2"/>
      </a:folHlink>
    </a:clrScheme>
    <a:fontScheme name="Precedent">
      <a:majorFont>
        <a:latin typeface="Perpetua Titling MT"/>
        <a:ea typeface=""/>
        <a:cs typeface=""/>
        <a:font script="Jpan" typeface="ＭＳ Ｐ明朝"/>
        <a:font script="Hans" typeface="宋体"/>
        <a:font script="Hant" typeface="新細明體"/>
      </a:majorFont>
      <a:minorFont>
        <a:latin typeface="Calisto MT"/>
        <a:ea typeface=""/>
        <a:cs typeface=""/>
        <a:font script="Jpan" typeface="ＭＳ Ｐ明朝"/>
        <a:font script="Hans" typeface="宋体"/>
        <a:font script="Hant" typeface="新細明體"/>
      </a:minorFont>
    </a:fontScheme>
    <a:fmtScheme name="Hardcover">
      <a:fillStyleLst>
        <a:solidFill>
          <a:schemeClr val="phClr"/>
        </a:solidFill>
        <a:solidFill>
          <a:schemeClr val="phClr">
            <a:tint val="68000"/>
            <a:shade val="94000"/>
            <a:satMod val="300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80000"/>
                <a:lumMod val="98000"/>
              </a:schemeClr>
            </a:gs>
            <a:gs pos="100000">
              <a:schemeClr val="phClr">
                <a:satMod val="130000"/>
              </a:schemeClr>
            </a:gs>
          </a:gsLst>
          <a:lin ang="5160000" scaled="0"/>
        </a:gradFill>
      </a:fillStyleLst>
      <a:lnStyleLst>
        <a:ln w="12700" cap="flat" cmpd="sng" algn="ctr">
          <a:solidFill>
            <a:schemeClr val="phClr">
              <a:shade val="90000"/>
              <a:lumMod val="90000"/>
            </a:schemeClr>
          </a:solidFill>
          <a:prstDash val="solid"/>
        </a:ln>
        <a:ln w="19050" cap="flat" cmpd="sng" algn="ctr">
          <a:solidFill>
            <a:schemeClr val="phClr">
              <a:shade val="75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12700" dir="5400000" rotWithShape="0">
              <a:srgbClr val="000000">
                <a:alpha val="1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6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400000"/>
            </a:lightRig>
          </a:scene3d>
          <a:sp3d>
            <a:bevelT w="25400" h="25400"/>
          </a:sp3d>
        </a:effectStyle>
      </a:effectStyleLst>
      <a:bgFillStyleLst>
        <a:solidFill>
          <a:schemeClr val="phClr">
            <a:tint val="96000"/>
            <a:lumMod val="11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3000"/>
                <a:shade val="20000"/>
              </a:schemeClr>
              <a:schemeClr val="phClr">
                <a:tint val="90000"/>
                <a:shade val="85000"/>
                <a:satMod val="115000"/>
              </a:schemeClr>
            </a:duotone>
          </a:blip>
          <a:tile tx="0" ty="0" sx="60000" sy="6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50000"/>
                <a:satMod val="340000"/>
                <a:lumMod val="40000"/>
              </a:schemeClr>
              <a:schemeClr val="phClr">
                <a:tint val="92000"/>
                <a:shade val="94000"/>
                <a:hueMod val="110000"/>
                <a:satMod val="236000"/>
                <a:lum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Hardcover.thmx</Template>
  <TotalTime>46975</TotalTime>
  <Words>318</Words>
  <Application>Microsoft Macintosh PowerPoint</Application>
  <PresentationFormat>On-screen Show (4:3)</PresentationFormat>
  <Paragraphs>105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Hardcover</vt:lpstr>
      <vt:lpstr>The New Birth</vt:lpstr>
      <vt:lpstr>Justification</vt:lpstr>
      <vt:lpstr>Justification</vt:lpstr>
      <vt:lpstr>Justification</vt:lpstr>
      <vt:lpstr>Justification</vt:lpstr>
      <vt:lpstr>Regeneration</vt:lpstr>
      <vt:lpstr>Regeneration</vt:lpstr>
      <vt:lpstr>Adoption</vt:lpstr>
      <vt:lpstr>Adoption</vt:lpstr>
      <vt:lpstr>Sanctification</vt:lpstr>
      <vt:lpstr>Sanctification</vt:lpstr>
      <vt:lpstr>Sanctification</vt:lpstr>
      <vt:lpstr>God’s eternal plan of salvation</vt:lpstr>
    </vt:vector>
  </TitlesOfParts>
  <Manager/>
  <Company> 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New Birth</dc:title>
  <dc:subject/>
  <dc:creator>Kaylin Shirley</dc:creator>
  <cp:keywords/>
  <dc:description/>
  <cp:lastModifiedBy>Kaylin Shirley</cp:lastModifiedBy>
  <cp:revision>194</cp:revision>
  <dcterms:created xsi:type="dcterms:W3CDTF">2011-12-14T01:10:54Z</dcterms:created>
  <dcterms:modified xsi:type="dcterms:W3CDTF">2012-04-17T11:48:51Z</dcterms:modified>
  <cp:category/>
</cp:coreProperties>
</file>