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1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2/9/12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2/9/12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003448-9C87-9742-82DC-A1AE0604B496}" type="datetime1">
              <a:rPr lang="en-US" smtClean="0"/>
              <a:t>2/9/12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Grace and Faith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1498-302F-DC4D-A19F-5517E5C680EA}" type="datetime1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5B71C-AC9A-8344-9CA3-69B29B61E6A1}" type="datetime1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6F5D-B9A3-7B43-B93B-B1B63294EFFD}" type="datetime1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F8E4-133C-5A4A-B287-3D7CACF3A275}" type="datetime1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B143-4C5F-0741-A26E-F2C8E06F2CC6}" type="datetime1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0CCB-F938-6A4D-8D35-5DE6F564AF4B}" type="datetime1">
              <a:rPr lang="en-US" smtClean="0"/>
              <a:t>2/9/12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B9FE2-78E0-7E43-8304-E751E3E4CD27}" type="datetime1">
              <a:rPr lang="en-US" smtClean="0"/>
              <a:t>2/9/12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8ED3-643B-724F-8321-E52BF20A6D59}" type="datetime1">
              <a:rPr lang="en-US" smtClean="0"/>
              <a:t>2/9/12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DCEB-A2FB-0647-A19A-013F9DF32782}" type="datetime1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48E8-00F7-CB4F-A2C3-B479D4F9E0E3}" type="datetime1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B1537-3D2C-1748-9704-37BCB7E128F1}" type="datetime1">
              <a:rPr lang="en-US" smtClean="0"/>
              <a:t>2/9/12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Grace and Faith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2. Grace and Faith</a:t>
            </a:r>
            <a:endParaRPr lang="en-US" sz="3200" b="1" dirty="0" smtClean="0"/>
          </a:p>
          <a:p>
            <a:r>
              <a:rPr lang="en-US" dirty="0" smtClean="0"/>
              <a:t>David 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of </a:t>
            </a:r>
            <a:r>
              <a:rPr lang="en-US" dirty="0" smtClean="0"/>
              <a:t>Israel</a:t>
            </a:r>
            <a:endParaRPr lang="en-US" dirty="0" smtClean="0"/>
          </a:p>
          <a:p>
            <a:pPr lvl="1"/>
            <a:r>
              <a:rPr lang="en-US" dirty="0" smtClean="0"/>
              <a:t>John 2:23-25</a:t>
            </a:r>
          </a:p>
          <a:p>
            <a:r>
              <a:rPr lang="en-US" dirty="0" smtClean="0"/>
              <a:t>Jewish religious leaders</a:t>
            </a:r>
          </a:p>
          <a:p>
            <a:pPr lvl="1"/>
            <a:r>
              <a:rPr lang="en-US" dirty="0" smtClean="0"/>
              <a:t>John 12:42-43</a:t>
            </a:r>
          </a:p>
          <a:p>
            <a:r>
              <a:rPr lang="en-US" dirty="0" smtClean="0"/>
              <a:t>Miracle workers</a:t>
            </a:r>
          </a:p>
          <a:p>
            <a:pPr lvl="1"/>
            <a:r>
              <a:rPr lang="en-US" dirty="0" smtClean="0"/>
              <a:t>Matthew 7:21-27</a:t>
            </a:r>
          </a:p>
          <a:p>
            <a:r>
              <a:rPr lang="en-US" dirty="0" smtClean="0"/>
              <a:t>The Samaritans</a:t>
            </a:r>
          </a:p>
          <a:p>
            <a:pPr lvl="1"/>
            <a:r>
              <a:rPr lang="en-US" dirty="0" smtClean="0"/>
              <a:t>Acts 8:12-17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Examples of insufficient belief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5891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Romans 16:26</a:t>
            </a:r>
          </a:p>
          <a:p>
            <a:r>
              <a:rPr lang="en-US" dirty="0" smtClean="0"/>
              <a:t>God’s grace</a:t>
            </a:r>
          </a:p>
          <a:p>
            <a:pPr lvl="1"/>
            <a:r>
              <a:rPr lang="en-US" dirty="0" smtClean="0"/>
              <a:t>Obedience to the faith</a:t>
            </a:r>
          </a:p>
          <a:p>
            <a:r>
              <a:rPr lang="en-US" dirty="0" smtClean="0"/>
              <a:t>Link between:</a:t>
            </a:r>
          </a:p>
          <a:p>
            <a:pPr lvl="1"/>
            <a:r>
              <a:rPr lang="en-US" dirty="0" smtClean="0"/>
              <a:t>Salvation</a:t>
            </a:r>
          </a:p>
          <a:p>
            <a:pPr lvl="1"/>
            <a:r>
              <a:rPr lang="en-US" dirty="0" smtClean="0"/>
              <a:t>Obedience</a:t>
            </a:r>
          </a:p>
          <a:p>
            <a:r>
              <a:rPr lang="en-US" dirty="0" smtClean="0"/>
              <a:t>Test for Christian</a:t>
            </a:r>
          </a:p>
          <a:p>
            <a:pPr lvl="1"/>
            <a:r>
              <a:rPr lang="en-US" dirty="0" smtClean="0"/>
              <a:t>Obey His commandments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Faith and Obedience</a:t>
            </a:r>
            <a:endParaRPr lang="en-US" sz="3600" dirty="0"/>
          </a:p>
        </p:txBody>
      </p:sp>
      <p:pic>
        <p:nvPicPr>
          <p:cNvPr id="6" name="Picture 5" descr="Salv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161" y="2525670"/>
            <a:ext cx="3632591" cy="272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0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Cannot be separated</a:t>
            </a:r>
          </a:p>
          <a:p>
            <a:pPr lvl="1"/>
            <a:r>
              <a:rPr lang="en-US" dirty="0" smtClean="0"/>
              <a:t>Titus 3:8	</a:t>
            </a:r>
            <a:endParaRPr lang="en-US" dirty="0"/>
          </a:p>
          <a:p>
            <a:pPr lvl="1"/>
            <a:r>
              <a:rPr lang="en-US" dirty="0" smtClean="0"/>
              <a:t>James 2:14, 17-24, 26</a:t>
            </a:r>
          </a:p>
          <a:p>
            <a:r>
              <a:rPr lang="en-US" dirty="0" smtClean="0"/>
              <a:t>Paul vs. James</a:t>
            </a:r>
          </a:p>
          <a:p>
            <a:pPr lvl="1"/>
            <a:r>
              <a:rPr lang="en-US" dirty="0" smtClean="0"/>
              <a:t>No contradiction</a:t>
            </a:r>
            <a:endParaRPr lang="en-US" dirty="0"/>
          </a:p>
          <a:p>
            <a:r>
              <a:rPr lang="en-US" dirty="0" smtClean="0"/>
              <a:t>Faith:</a:t>
            </a:r>
          </a:p>
          <a:p>
            <a:pPr lvl="1"/>
            <a:r>
              <a:rPr lang="en-US" dirty="0" smtClean="0"/>
              <a:t>Not just a condition of mind, but life-force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Faith and Works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7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Saving Faith: relationship with Jesus Christ</a:t>
            </a:r>
          </a:p>
          <a:p>
            <a:pPr lvl="1"/>
            <a:r>
              <a:rPr lang="en-US" dirty="0" smtClean="0"/>
              <a:t>Romans 1:17</a:t>
            </a:r>
          </a:p>
          <a:p>
            <a:pPr lvl="1"/>
            <a:r>
              <a:rPr lang="en-US" dirty="0" smtClean="0"/>
              <a:t>Galatians 3:11</a:t>
            </a:r>
          </a:p>
          <a:p>
            <a:pPr lvl="1"/>
            <a:r>
              <a:rPr lang="en-US" dirty="0" smtClean="0"/>
              <a:t>Habakkuk 2:4</a:t>
            </a:r>
            <a:endParaRPr lang="en-US" dirty="0" smtClean="0"/>
          </a:p>
          <a:p>
            <a:r>
              <a:rPr lang="en-US" i="1" dirty="0" smtClean="0"/>
              <a:t>Believeth</a:t>
            </a:r>
            <a:r>
              <a:rPr lang="en-US" dirty="0" smtClean="0"/>
              <a:t> in John 3:16</a:t>
            </a:r>
          </a:p>
          <a:p>
            <a:pPr lvl="1"/>
            <a:r>
              <a:rPr lang="en-US" dirty="0" smtClean="0"/>
              <a:t>Continuous faith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Continuing Faith</a:t>
            </a:r>
            <a:endParaRPr lang="en-US" sz="3600" dirty="0"/>
          </a:p>
        </p:txBody>
      </p:sp>
      <p:pic>
        <p:nvPicPr>
          <p:cNvPr id="6" name="Picture 5" descr="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570" y="2894331"/>
            <a:ext cx="31242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Faith in God</a:t>
            </a:r>
          </a:p>
          <a:p>
            <a:pPr lvl="1"/>
            <a:r>
              <a:rPr lang="en-US" dirty="0" smtClean="0"/>
              <a:t>Saved by God, not our faith in Him</a:t>
            </a:r>
          </a:p>
          <a:p>
            <a:r>
              <a:rPr lang="en-US" dirty="0" smtClean="0"/>
              <a:t>Faith in His word</a:t>
            </a:r>
          </a:p>
          <a:p>
            <a:r>
              <a:rPr lang="en-US" dirty="0" smtClean="0"/>
              <a:t>Not enough:</a:t>
            </a:r>
          </a:p>
          <a:p>
            <a:pPr lvl="1"/>
            <a:r>
              <a:rPr lang="en-US" dirty="0" smtClean="0"/>
              <a:t>Sincerity</a:t>
            </a:r>
          </a:p>
          <a:p>
            <a:pPr lvl="1"/>
            <a:r>
              <a:rPr lang="en-US" dirty="0" smtClean="0"/>
              <a:t>Belief in man-made system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The object of faith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 of faith in Jesus</a:t>
            </a:r>
          </a:p>
          <a:p>
            <a:r>
              <a:rPr lang="en-US" dirty="0" smtClean="0"/>
              <a:t>Must have faith to repent</a:t>
            </a:r>
          </a:p>
          <a:p>
            <a:r>
              <a:rPr lang="en-US" dirty="0" smtClean="0"/>
              <a:t>Repentance: precedes or follows faith?</a:t>
            </a:r>
          </a:p>
          <a:p>
            <a:pPr lvl="1"/>
            <a:r>
              <a:rPr lang="en-US" dirty="0" smtClean="0"/>
              <a:t>Usage of </a:t>
            </a:r>
            <a:r>
              <a:rPr lang="en-US" i="1" dirty="0" smtClean="0"/>
              <a:t>faith</a:t>
            </a:r>
          </a:p>
          <a:p>
            <a:r>
              <a:rPr lang="en-US" dirty="0" smtClean="0"/>
              <a:t>Faith according to scripture:</a:t>
            </a:r>
          </a:p>
          <a:p>
            <a:pPr lvl="1"/>
            <a:r>
              <a:rPr lang="en-US" dirty="0" smtClean="0"/>
              <a:t>Continuous process as well as point in time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Faith and repentance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Faith in God leads to:</a:t>
            </a:r>
          </a:p>
          <a:p>
            <a:pPr lvl="1"/>
            <a:r>
              <a:rPr lang="en-US" dirty="0" smtClean="0"/>
              <a:t>Water baptism</a:t>
            </a:r>
          </a:p>
          <a:p>
            <a:pPr lvl="2"/>
            <a:r>
              <a:rPr lang="en-US" dirty="0" smtClean="0"/>
              <a:t>Mark 16:16</a:t>
            </a:r>
          </a:p>
          <a:p>
            <a:r>
              <a:rPr lang="en-US" dirty="0" smtClean="0"/>
              <a:t>People were baptized when they heard the gospel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Faith and water baptism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2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Gift of Holy Spirit</a:t>
            </a:r>
          </a:p>
          <a:p>
            <a:pPr lvl="1"/>
            <a:r>
              <a:rPr lang="en-US" dirty="0" smtClean="0"/>
              <a:t>John 7:38</a:t>
            </a:r>
          </a:p>
          <a:p>
            <a:r>
              <a:rPr lang="en-US" dirty="0" smtClean="0"/>
              <a:t>Cornelius</a:t>
            </a:r>
            <a:endParaRPr lang="en-US" dirty="0"/>
          </a:p>
          <a:p>
            <a:r>
              <a:rPr lang="en-US" dirty="0" smtClean="0"/>
              <a:t>Acts 19:2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Faith and the holy spirit</a:t>
            </a:r>
            <a:endParaRPr lang="en-US" sz="3600" dirty="0"/>
          </a:p>
        </p:txBody>
      </p:sp>
      <p:pic>
        <p:nvPicPr>
          <p:cNvPr id="5" name="Picture 4" descr="worshi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699" y="2938392"/>
            <a:ext cx="3977678" cy="2692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760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Faith in God leads to:</a:t>
            </a:r>
          </a:p>
          <a:p>
            <a:pPr lvl="1"/>
            <a:r>
              <a:rPr lang="en-US" dirty="0" smtClean="0"/>
              <a:t>Water baptism</a:t>
            </a:r>
          </a:p>
          <a:p>
            <a:pPr lvl="2"/>
            <a:r>
              <a:rPr lang="en-US" dirty="0" smtClean="0"/>
              <a:t>Mark 16:16</a:t>
            </a:r>
          </a:p>
          <a:p>
            <a:r>
              <a:rPr lang="en-US" dirty="0" smtClean="0"/>
              <a:t>People were baptized when they heard the gospel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Faith and water baptism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2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Saving works of God</a:t>
            </a:r>
          </a:p>
          <a:p>
            <a:pPr lvl="1"/>
            <a:r>
              <a:rPr lang="en-US" dirty="0" smtClean="0"/>
              <a:t>Repentance </a:t>
            </a:r>
          </a:p>
          <a:p>
            <a:pPr lvl="1"/>
            <a:r>
              <a:rPr lang="en-US" dirty="0" smtClean="0"/>
              <a:t>Water baptism</a:t>
            </a:r>
          </a:p>
          <a:p>
            <a:r>
              <a:rPr lang="en-US" dirty="0" smtClean="0"/>
              <a:t>Faith response</a:t>
            </a:r>
          </a:p>
          <a:p>
            <a:r>
              <a:rPr lang="en-US" dirty="0" smtClean="0"/>
              <a:t>God:</a:t>
            </a:r>
          </a:p>
          <a:p>
            <a:pPr lvl="1"/>
            <a:r>
              <a:rPr lang="en-US" dirty="0" smtClean="0"/>
              <a:t>Calls a person</a:t>
            </a:r>
          </a:p>
          <a:p>
            <a:pPr lvl="1"/>
            <a:r>
              <a:rPr lang="en-US" dirty="0" smtClean="0"/>
              <a:t>Leads him to Himself</a:t>
            </a:r>
          </a:p>
          <a:p>
            <a:pPr lvl="1"/>
            <a:r>
              <a:rPr lang="en-US" dirty="0" smtClean="0"/>
              <a:t>Changes his mind and direction (baptism)</a:t>
            </a:r>
          </a:p>
          <a:p>
            <a:pPr lvl="1"/>
            <a:r>
              <a:rPr lang="en-US" dirty="0" smtClean="0"/>
              <a:t>Baptizes him with His spirit</a:t>
            </a:r>
          </a:p>
          <a:p>
            <a:pPr lvl="1"/>
            <a:r>
              <a:rPr lang="en-US" dirty="0" smtClean="0"/>
              <a:t>Keeps him in His grace</a:t>
            </a:r>
          </a:p>
          <a:p>
            <a:pPr lvl="1"/>
            <a:r>
              <a:rPr lang="en-US" dirty="0" smtClean="0"/>
              <a:t>Empowers him for a holy life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rgbClr val="452E0E"/>
                </a:solidFill>
              </a:rPr>
              <a:t>Repentance, Water Baptism, and Works 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2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Unmerited favor of God towards man</a:t>
            </a:r>
          </a:p>
          <a:p>
            <a:pPr lvl="1"/>
            <a:r>
              <a:rPr lang="en-US" dirty="0" smtClean="0"/>
              <a:t>Free gift</a:t>
            </a:r>
          </a:p>
          <a:p>
            <a:pPr lvl="1"/>
            <a:r>
              <a:rPr lang="en-US" dirty="0" smtClean="0"/>
              <a:t>God’s work</a:t>
            </a:r>
          </a:p>
          <a:p>
            <a:r>
              <a:rPr lang="en-US" dirty="0" smtClean="0"/>
              <a:t>Accept or reject it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Grace defined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pic>
        <p:nvPicPr>
          <p:cNvPr id="6" name="Picture 5" descr="Christmas-Present-2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222" y="2576867"/>
            <a:ext cx="50800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Romans 10:8-10</a:t>
            </a:r>
            <a:endParaRPr lang="en-US" dirty="0"/>
          </a:p>
          <a:p>
            <a:pPr lvl="1"/>
            <a:r>
              <a:rPr lang="en-US" dirty="0" smtClean="0"/>
              <a:t>Paul writing to Christians</a:t>
            </a:r>
          </a:p>
          <a:p>
            <a:pPr lvl="2"/>
            <a:r>
              <a:rPr lang="en-US" dirty="0" smtClean="0"/>
              <a:t>Reminding them of accessibility of salvation</a:t>
            </a:r>
          </a:p>
          <a:p>
            <a:pPr lvl="1"/>
            <a:r>
              <a:rPr lang="en-US" dirty="0" smtClean="0"/>
              <a:t>Deuteronomy 30:14</a:t>
            </a:r>
          </a:p>
          <a:p>
            <a:pPr lvl="2"/>
            <a:r>
              <a:rPr lang="en-US" dirty="0" smtClean="0"/>
              <a:t>Obedience is necessary</a:t>
            </a:r>
            <a:endParaRPr lang="en-US" dirty="0"/>
          </a:p>
          <a:p>
            <a:pPr lvl="1"/>
            <a:r>
              <a:rPr lang="en-US" dirty="0" smtClean="0"/>
              <a:t>“Confess with thy mouth the Lord Jesus”</a:t>
            </a:r>
          </a:p>
          <a:p>
            <a:pPr lvl="1"/>
            <a:r>
              <a:rPr lang="en-US" dirty="0" smtClean="0"/>
              <a:t>True belief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Confession, belief and salvation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697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Romans 10:13</a:t>
            </a:r>
          </a:p>
          <a:p>
            <a:pPr lvl="1"/>
            <a:r>
              <a:rPr lang="en-US" dirty="0" smtClean="0"/>
              <a:t>More than oral invocation</a:t>
            </a:r>
          </a:p>
          <a:p>
            <a:r>
              <a:rPr lang="en-US" dirty="0" smtClean="0"/>
              <a:t>Salvation is for all</a:t>
            </a:r>
          </a:p>
          <a:p>
            <a:pPr lvl="1"/>
            <a:r>
              <a:rPr lang="en-US" i="1" dirty="0" smtClean="0"/>
              <a:t>Whosoever</a:t>
            </a:r>
            <a:endParaRPr lang="en-US" dirty="0"/>
          </a:p>
          <a:p>
            <a:r>
              <a:rPr lang="en-US" dirty="0" smtClean="0"/>
              <a:t>Outpouring of spirit at Pentecost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Calling on the name of the lord</a:t>
            </a:r>
            <a:endParaRPr lang="en-US" sz="3200" dirty="0">
              <a:solidFill>
                <a:srgbClr val="452E0E"/>
              </a:solidFill>
            </a:endParaRPr>
          </a:p>
        </p:txBody>
      </p:sp>
      <p:pic>
        <p:nvPicPr>
          <p:cNvPr id="5" name="Picture 4" descr="pentecos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020" y="2365079"/>
            <a:ext cx="3137741" cy="260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78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Salvation:</a:t>
            </a:r>
          </a:p>
          <a:p>
            <a:pPr lvl="1"/>
            <a:r>
              <a:rPr lang="en-US" dirty="0" smtClean="0"/>
              <a:t>By grace</a:t>
            </a:r>
          </a:p>
          <a:p>
            <a:pPr lvl="1"/>
            <a:r>
              <a:rPr lang="en-US" dirty="0" smtClean="0"/>
              <a:t>Through faith</a:t>
            </a:r>
          </a:p>
          <a:p>
            <a:pPr lvl="1"/>
            <a:r>
              <a:rPr lang="en-US" dirty="0" smtClean="0"/>
              <a:t>Atoning death of Christ</a:t>
            </a:r>
          </a:p>
          <a:p>
            <a:r>
              <a:rPr lang="en-US" dirty="0" smtClean="0"/>
              <a:t>Faith includes obedience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One plan of salvation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81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Acceptance</a:t>
            </a:r>
          </a:p>
          <a:p>
            <a:r>
              <a:rPr lang="en-US" dirty="0" smtClean="0"/>
              <a:t>Application</a:t>
            </a:r>
          </a:p>
          <a:p>
            <a:endParaRPr lang="en-US" dirty="0"/>
          </a:p>
          <a:p>
            <a:r>
              <a:rPr lang="en-US" dirty="0" smtClean="0"/>
              <a:t>Saving faith:</a:t>
            </a:r>
          </a:p>
          <a:p>
            <a:pPr lvl="1"/>
            <a:r>
              <a:rPr lang="en-US" dirty="0" smtClean="0"/>
              <a:t>Rests on Jesus</a:t>
            </a:r>
          </a:p>
          <a:p>
            <a:pPr lvl="1"/>
            <a:r>
              <a:rPr lang="en-US" dirty="0" smtClean="0"/>
              <a:t>Expresses itself in obedience to Christ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Gospel:</a:t>
            </a:r>
          </a:p>
          <a:p>
            <a:pPr lvl="1"/>
            <a:r>
              <a:rPr lang="en-US" dirty="0" smtClean="0"/>
              <a:t>Death, burial and resurrection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Saving Faith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143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birth</a:t>
            </a:r>
          </a:p>
          <a:p>
            <a:pPr lvl="1"/>
            <a:r>
              <a:rPr lang="en-US" dirty="0" smtClean="0"/>
              <a:t>Free gift</a:t>
            </a:r>
            <a:endParaRPr lang="en-US" dirty="0"/>
          </a:p>
          <a:p>
            <a:r>
              <a:rPr lang="en-US" dirty="0" smtClean="0"/>
              <a:t>Genuine faith: obedience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Grace, faith and the new birth</a:t>
            </a:r>
            <a:endParaRPr lang="en-US" sz="3200" dirty="0">
              <a:solidFill>
                <a:srgbClr val="452E0E"/>
              </a:solidFill>
            </a:endParaRPr>
          </a:p>
        </p:txBody>
      </p:sp>
      <p:pic>
        <p:nvPicPr>
          <p:cNvPr id="5" name="Picture 4" descr="spr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472" y="2248347"/>
            <a:ext cx="2870200" cy="3746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640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Ephesians 2: 8-9</a:t>
            </a:r>
          </a:p>
          <a:p>
            <a:r>
              <a:rPr lang="en-US" dirty="0" smtClean="0"/>
              <a:t>Salvation</a:t>
            </a:r>
          </a:p>
          <a:p>
            <a:pPr lvl="1"/>
            <a:r>
              <a:rPr lang="en-US" dirty="0" smtClean="0"/>
              <a:t>Grace, not works</a:t>
            </a:r>
          </a:p>
          <a:p>
            <a:r>
              <a:rPr lang="en-US" dirty="0" smtClean="0"/>
              <a:t>God purchased our salvation</a:t>
            </a:r>
          </a:p>
          <a:p>
            <a:pPr lvl="1"/>
            <a:r>
              <a:rPr lang="en-US" dirty="0" smtClean="0"/>
              <a:t>Provides necessary things</a:t>
            </a:r>
          </a:p>
          <a:p>
            <a:r>
              <a:rPr lang="en-US" dirty="0" smtClean="0"/>
              <a:t>Grace doesn’t eliminate choice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Man’s Salvation Stems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from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God’s Grace 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God’s grace leads to:</a:t>
            </a:r>
          </a:p>
          <a:p>
            <a:pPr lvl="1"/>
            <a:r>
              <a:rPr lang="en-US" dirty="0" smtClean="0"/>
              <a:t>Good works</a:t>
            </a:r>
          </a:p>
          <a:p>
            <a:pPr lvl="1"/>
            <a:r>
              <a:rPr lang="en-US" dirty="0" smtClean="0"/>
              <a:t>Holiness of life</a:t>
            </a:r>
          </a:p>
          <a:p>
            <a:r>
              <a:rPr lang="en-US" dirty="0" smtClean="0"/>
              <a:t>Salvation: free gift</a:t>
            </a:r>
          </a:p>
          <a:p>
            <a:r>
              <a:rPr lang="en-US" dirty="0" smtClean="0"/>
              <a:t>Grace: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evotion</a:t>
            </a:r>
          </a:p>
          <a:p>
            <a:pPr lvl="1"/>
            <a:r>
              <a:rPr lang="en-US" dirty="0" smtClean="0"/>
              <a:t>Obedience</a:t>
            </a:r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Grace and works</a:t>
            </a:r>
            <a:endParaRPr lang="en-US" dirty="0"/>
          </a:p>
        </p:txBody>
      </p:sp>
      <p:pic>
        <p:nvPicPr>
          <p:cNvPr id="5" name="Picture 4" descr="christian-crosses-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55" y="2788458"/>
            <a:ext cx="3752008" cy="2814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701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 salvation?</a:t>
            </a:r>
          </a:p>
          <a:p>
            <a:pPr lvl="1"/>
            <a:r>
              <a:rPr lang="en-US" dirty="0" smtClean="0"/>
              <a:t>Eternal damnation</a:t>
            </a:r>
          </a:p>
          <a:p>
            <a:pPr lvl="2"/>
            <a:r>
              <a:rPr lang="en-US" dirty="0" smtClean="0"/>
              <a:t>Rev. 20:11-15</a:t>
            </a:r>
          </a:p>
          <a:p>
            <a:pPr lvl="1"/>
            <a:r>
              <a:rPr lang="en-US" dirty="0" smtClean="0"/>
              <a:t>No respecter of person</a:t>
            </a:r>
          </a:p>
          <a:p>
            <a:pPr lvl="2"/>
            <a:r>
              <a:rPr lang="en-US" dirty="0" smtClean="0"/>
              <a:t>Acts 10:34</a:t>
            </a:r>
          </a:p>
          <a:p>
            <a:r>
              <a:rPr lang="en-US" dirty="0" smtClean="0"/>
              <a:t>Faith:</a:t>
            </a:r>
          </a:p>
          <a:p>
            <a:pPr lvl="1"/>
            <a:r>
              <a:rPr lang="en-US" dirty="0" smtClean="0"/>
              <a:t>Means by which a person accepts God’s grace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Grace and Faith</a:t>
            </a:r>
            <a:endParaRPr lang="en-US" sz="3200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Justified:</a:t>
            </a:r>
          </a:p>
          <a:p>
            <a:pPr lvl="1"/>
            <a:r>
              <a:rPr lang="en-US" dirty="0" smtClean="0"/>
              <a:t>Counted righteous by God</a:t>
            </a:r>
          </a:p>
          <a:p>
            <a:pPr lvl="1"/>
            <a:r>
              <a:rPr lang="en-US" dirty="0" smtClean="0"/>
              <a:t>Acts 13:38-39</a:t>
            </a:r>
          </a:p>
          <a:p>
            <a:r>
              <a:rPr lang="en-US" dirty="0" smtClean="0"/>
              <a:t>Only way to salvation:</a:t>
            </a:r>
          </a:p>
          <a:p>
            <a:pPr lvl="1"/>
            <a:r>
              <a:rPr lang="en-US" dirty="0" smtClean="0"/>
              <a:t>Faith in Jesus Christ</a:t>
            </a:r>
          </a:p>
          <a:p>
            <a:pPr lvl="1"/>
            <a:r>
              <a:rPr lang="en-US" i="1" dirty="0"/>
              <a:t>Benjamin Warfield: “Justification by faith does not mean . . . </a:t>
            </a:r>
            <a:r>
              <a:rPr lang="en-US" i="1" dirty="0" smtClean="0"/>
              <a:t>salvation </a:t>
            </a:r>
            <a:r>
              <a:rPr lang="en-US" i="1" dirty="0"/>
              <a:t>by believing things instead of doing right. It means pleading the merits of Christ before the throne of grace instead of our own merits.”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Justification by faith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Origin:</a:t>
            </a:r>
          </a:p>
          <a:p>
            <a:pPr lvl="1"/>
            <a:r>
              <a:rPr lang="en-US" dirty="0" smtClean="0"/>
              <a:t>Ability to possess faith: from God’s grace</a:t>
            </a:r>
          </a:p>
          <a:p>
            <a:r>
              <a:rPr lang="en-US" dirty="0" smtClean="0"/>
              <a:t>Potential faith</a:t>
            </a:r>
          </a:p>
          <a:p>
            <a:pPr lvl="1"/>
            <a:r>
              <a:rPr lang="en-US" dirty="0" smtClean="0"/>
              <a:t>Romans 12:3</a:t>
            </a:r>
          </a:p>
          <a:p>
            <a:pPr lvl="1"/>
            <a:r>
              <a:rPr lang="en-US" dirty="0" smtClean="0"/>
              <a:t>Hebrews 12:2</a:t>
            </a:r>
            <a:endParaRPr lang="en-US" dirty="0"/>
          </a:p>
          <a:p>
            <a:r>
              <a:rPr lang="en-US" dirty="0" smtClean="0"/>
              <a:t>Sinful nature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The Source of </a:t>
            </a:r>
            <a:r>
              <a:rPr lang="en-US" sz="3200" dirty="0" smtClean="0">
                <a:solidFill>
                  <a:srgbClr val="452E0E"/>
                </a:solidFill>
              </a:rPr>
              <a:t>Faith</a:t>
            </a:r>
            <a:endParaRPr lang="en-US" sz="3200" dirty="0">
              <a:solidFill>
                <a:srgbClr val="452E0E"/>
              </a:solidFill>
            </a:endParaRPr>
          </a:p>
        </p:txBody>
      </p:sp>
      <p:pic>
        <p:nvPicPr>
          <p:cNvPr id="5" name="Picture 4" descr="faith-on-bi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99" y="3270231"/>
            <a:ext cx="4008245" cy="268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Man’s positive response to God</a:t>
            </a:r>
          </a:p>
          <a:p>
            <a:r>
              <a:rPr lang="en-US" dirty="0" smtClean="0"/>
              <a:t>Webster’s Dictionary:</a:t>
            </a:r>
          </a:p>
          <a:p>
            <a:pPr lvl="1"/>
            <a:r>
              <a:rPr lang="en-US" dirty="0"/>
              <a:t>“allegiance to duty or a person; </a:t>
            </a:r>
            <a:r>
              <a:rPr lang="en-US" dirty="0" smtClean="0"/>
              <a:t>loyalty </a:t>
            </a:r>
            <a:r>
              <a:rPr lang="en-US" dirty="0"/>
              <a:t>. . . belief and trust in and loyalty to God . . . something that is believed especially with strong conviction.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 smtClean="0"/>
              <a:t>Total commitment</a:t>
            </a:r>
          </a:p>
          <a:p>
            <a:r>
              <a:rPr lang="en-US" dirty="0" smtClean="0"/>
              <a:t>Lifelong discipleship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Faith defined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Knowledge </a:t>
            </a:r>
          </a:p>
          <a:p>
            <a:r>
              <a:rPr lang="en-US" dirty="0" smtClean="0"/>
              <a:t>Assent</a:t>
            </a:r>
          </a:p>
          <a:p>
            <a:r>
              <a:rPr lang="en-US" dirty="0" smtClean="0"/>
              <a:t>Appropriation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Grace and Faith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452E0E"/>
                </a:solidFill>
              </a:rPr>
              <a:t>Three Components of saving Faith</a:t>
            </a:r>
            <a:endParaRPr lang="en-US" sz="3200" dirty="0">
              <a:solidFill>
                <a:srgbClr val="452E0E"/>
              </a:solidFill>
            </a:endParaRPr>
          </a:p>
        </p:txBody>
      </p:sp>
      <p:pic>
        <p:nvPicPr>
          <p:cNvPr id="5" name="Picture 4" descr="bibl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400300"/>
            <a:ext cx="4967816" cy="372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4052</TotalTime>
  <Words>827</Words>
  <Application>Microsoft Macintosh PowerPoint</Application>
  <PresentationFormat>On-screen Show (4:3)</PresentationFormat>
  <Paragraphs>188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Hardcover</vt:lpstr>
      <vt:lpstr>The New Birth</vt:lpstr>
      <vt:lpstr>Grace defined</vt:lpstr>
      <vt:lpstr>Man’s Salvation Stems  from God’s Grace </vt:lpstr>
      <vt:lpstr>Grace and works</vt:lpstr>
      <vt:lpstr>Grace and Faith</vt:lpstr>
      <vt:lpstr>Justification by faith</vt:lpstr>
      <vt:lpstr>The Source of Faith</vt:lpstr>
      <vt:lpstr>Faith defined</vt:lpstr>
      <vt:lpstr>Three Components of saving Faith</vt:lpstr>
      <vt:lpstr>Examples of insufficient belief</vt:lpstr>
      <vt:lpstr>Faith and Obedience</vt:lpstr>
      <vt:lpstr>Faith and Works</vt:lpstr>
      <vt:lpstr>Continuing Faith</vt:lpstr>
      <vt:lpstr>The object of faith</vt:lpstr>
      <vt:lpstr>Faith and repentance</vt:lpstr>
      <vt:lpstr>Faith and water baptism</vt:lpstr>
      <vt:lpstr>Faith and the holy spirit</vt:lpstr>
      <vt:lpstr>Faith and water baptism</vt:lpstr>
      <vt:lpstr>Repentance, Water Baptism, and Works </vt:lpstr>
      <vt:lpstr>Confession, belief and salvation</vt:lpstr>
      <vt:lpstr>Calling on the name of the lord</vt:lpstr>
      <vt:lpstr>One plan of salvation</vt:lpstr>
      <vt:lpstr>Saving Faith</vt:lpstr>
      <vt:lpstr>Grace, faith and the new birth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creator>Kaylin Shirley</dc:creator>
  <cp:lastModifiedBy>Kaylin Shirley</cp:lastModifiedBy>
  <cp:revision>28</cp:revision>
  <dcterms:created xsi:type="dcterms:W3CDTF">2011-12-14T01:10:54Z</dcterms:created>
  <dcterms:modified xsi:type="dcterms:W3CDTF">2012-02-10T22:17:57Z</dcterms:modified>
</cp:coreProperties>
</file>