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74" r:id="rId5"/>
    <p:sldId id="261" r:id="rId6"/>
    <p:sldId id="262" r:id="rId7"/>
    <p:sldId id="263" r:id="rId8"/>
    <p:sldId id="264" r:id="rId9"/>
    <p:sldId id="266" r:id="rId10"/>
    <p:sldId id="270" r:id="rId11"/>
    <p:sldId id="272" r:id="rId12"/>
    <p:sldId id="27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FD9F4-7F6A-2247-8D9E-6BA9B0B37E39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260F2-7FB7-274E-9DF2-E7F75E925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805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BA6D22-08A3-134D-9F95-EF5EFB6CCFED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9A0D1-BB41-5D41-B4DD-7E9122B51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3001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0AA270-B8B6-5D43-A097-C48D0900A30A}" type="datetime1">
              <a:rPr lang="en-US" smtClean="0"/>
              <a:t>3/18/2019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The New Birth: Birth of Water and Spirit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64C24-0D9C-FA4A-B421-675DF2488706}" type="datetime1">
              <a:rPr lang="en-US" smtClean="0"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Birth of Water and Spirit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28521-7F67-894F-8BE6-5F6BB8678052}" type="datetime1">
              <a:rPr lang="en-US" smtClean="0"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Birth of Water and Spirit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97918-90B1-6141-8B6D-4F551035F8C3}" type="datetime1">
              <a:rPr lang="en-US" smtClean="0"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Birth of Water and Spirit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2FC15-F6CC-1C4D-854C-229D5365ED63}" type="datetime1">
              <a:rPr lang="en-US" smtClean="0"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Birth of Water and Spirit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464A-18E2-A843-959F-59E97FFC2394}" type="datetime1">
              <a:rPr lang="en-US" smtClean="0"/>
              <a:t>3/18/2019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Birth of Water and Spirit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CAA8F-3573-F441-8FBF-87DE889E9885}" type="datetime1">
              <a:rPr lang="en-US" smtClean="0"/>
              <a:t>3/18/2019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Birth of Water and Spirit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647B9-C967-CC49-B15A-F8564C1E4847}" type="datetime1">
              <a:rPr lang="en-US" smtClean="0"/>
              <a:t>3/18/2019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Birth of Water and Spirit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B6A08-2CD2-C34D-BB33-486870C638A2}" type="datetime1">
              <a:rPr lang="en-US" smtClean="0"/>
              <a:t>3/18/2019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Birth of Water and Spirit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10DAD-B377-2443-A979-6A439A35EADE}" type="datetime1">
              <a:rPr lang="en-US" smtClean="0"/>
              <a:t>3/18/2019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Birth of Water and Spirit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7096-1E6D-134B-9640-0865E05D7555}" type="datetime1">
              <a:rPr lang="en-US" smtClean="0"/>
              <a:t>3/18/2019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Birth of Water and Spirit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8842272-443B-AB48-8D0E-9B2CAB9DF963}" type="datetime1">
              <a:rPr lang="en-US" smtClean="0"/>
              <a:t>3/18/2019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The New Birth: Birth of Water and Spirit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New Birth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200" b="1" dirty="0"/>
              <a:t>4. Birth of Water and Spirit</a:t>
            </a:r>
          </a:p>
          <a:p>
            <a:r>
              <a:rPr lang="en-US" dirty="0"/>
              <a:t>David K. Bernard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603225"/>
            <a:ext cx="6589059" cy="11546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>
                <a:latin typeface="Capitals"/>
                <a:cs typeface="Capitals"/>
              </a:rPr>
              <a:t>Global University of Theological Studies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Birth of Water and Spirit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767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Throughout the process</a:t>
            </a:r>
          </a:p>
          <a:p>
            <a:pPr lvl="1"/>
            <a:r>
              <a:rPr lang="en-US" dirty="0"/>
              <a:t>To our hearts</a:t>
            </a:r>
          </a:p>
          <a:p>
            <a:pPr lvl="2"/>
            <a:r>
              <a:rPr lang="en-US" dirty="0"/>
              <a:t>At 1</a:t>
            </a:r>
            <a:r>
              <a:rPr lang="en-US" baseline="30000" dirty="0"/>
              <a:t>st</a:t>
            </a:r>
            <a:r>
              <a:rPr lang="en-US" dirty="0"/>
              <a:t> hearing of Gospel</a:t>
            </a:r>
          </a:p>
          <a:p>
            <a:pPr lvl="1"/>
            <a:r>
              <a:rPr lang="en-US" dirty="0"/>
              <a:t>At repentance</a:t>
            </a:r>
          </a:p>
          <a:p>
            <a:pPr lvl="1"/>
            <a:r>
              <a:rPr lang="en-US" dirty="0"/>
              <a:t>At water baptism</a:t>
            </a:r>
          </a:p>
          <a:p>
            <a:pPr lvl="1"/>
            <a:r>
              <a:rPr lang="en-US" dirty="0"/>
              <a:t>At Spirit baptism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Birth of Water and Spirit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When is the blood applied?</a:t>
            </a:r>
          </a:p>
        </p:txBody>
      </p:sp>
      <p:pic>
        <p:nvPicPr>
          <p:cNvPr id="5" name="Picture 4" descr="blood-drop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8955" y="2085593"/>
            <a:ext cx="2714142" cy="38345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651149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Confesses Jesus came in flesh</a:t>
            </a:r>
          </a:p>
          <a:p>
            <a:r>
              <a:rPr lang="en-US" dirty="0"/>
              <a:t>Has love</a:t>
            </a:r>
          </a:p>
          <a:p>
            <a:r>
              <a:rPr lang="en-US" dirty="0"/>
              <a:t>Believes Jesus is Christ</a:t>
            </a:r>
          </a:p>
          <a:p>
            <a:r>
              <a:rPr lang="en-US" dirty="0"/>
              <a:t>Overcomes the world</a:t>
            </a:r>
          </a:p>
          <a:p>
            <a:r>
              <a:rPr lang="en-US" dirty="0"/>
              <a:t>Does not continue to commit sin</a:t>
            </a:r>
          </a:p>
          <a:p>
            <a:r>
              <a:rPr lang="en-US" dirty="0"/>
              <a:t>Keeps God’s commandments</a:t>
            </a:r>
          </a:p>
          <a:p>
            <a:r>
              <a:rPr lang="en-US" dirty="0"/>
              <a:t>Has the Holy Spirit</a:t>
            </a:r>
          </a:p>
          <a:p>
            <a:r>
              <a:rPr lang="en-US" dirty="0"/>
              <a:t>Has the witness of Spirit, water, and blood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Birth of Water and Spirit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rgbClr val="452E0E"/>
                </a:solidFill>
              </a:rPr>
              <a:t>Characteristics of Born Again Believers</a:t>
            </a:r>
          </a:p>
        </p:txBody>
      </p:sp>
    </p:spTree>
    <p:extLst>
      <p:ext uri="{BB962C8B-B14F-4D97-AF65-F5344CB8AC3E}">
        <p14:creationId xmlns:p14="http://schemas.microsoft.com/office/powerpoint/2010/main" val="221035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Old covenant didn’t have:</a:t>
            </a:r>
          </a:p>
          <a:p>
            <a:pPr lvl="1"/>
            <a:r>
              <a:rPr lang="en-US" dirty="0"/>
              <a:t>Permanent remission of sin</a:t>
            </a:r>
          </a:p>
          <a:p>
            <a:pPr lvl="1"/>
            <a:r>
              <a:rPr lang="en-US" dirty="0"/>
              <a:t>New nature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Birth of Water and Spirit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OT Saints were not born again as we are</a:t>
            </a:r>
          </a:p>
        </p:txBody>
      </p:sp>
      <p:pic>
        <p:nvPicPr>
          <p:cNvPr id="6" name="Picture 5" descr="400px-Old_Testamen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861" y="3172441"/>
            <a:ext cx="4014527" cy="29306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30453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John 3:5</a:t>
            </a:r>
          </a:p>
          <a:p>
            <a:pPr lvl="1"/>
            <a:r>
              <a:rPr lang="en-US" dirty="0"/>
              <a:t>Indispensible part of of eternal salvation</a:t>
            </a:r>
          </a:p>
          <a:p>
            <a:r>
              <a:rPr lang="en-US" dirty="0"/>
              <a:t> Christ’s doctrine</a:t>
            </a:r>
          </a:p>
          <a:p>
            <a:pPr lvl="1"/>
            <a:r>
              <a:rPr lang="en-US" dirty="0"/>
              <a:t>Familiar to Jews</a:t>
            </a:r>
          </a:p>
          <a:p>
            <a:pPr lvl="1"/>
            <a:r>
              <a:rPr lang="en-US" dirty="0"/>
              <a:t>Promises of Ezekiel</a:t>
            </a:r>
          </a:p>
          <a:p>
            <a:r>
              <a:rPr lang="en-US" dirty="0"/>
              <a:t>Two components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The New Birth Doctrine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Birth of Water and Spirit</a:t>
            </a:r>
          </a:p>
        </p:txBody>
      </p:sp>
    </p:spTree>
    <p:extLst>
      <p:ext uri="{BB962C8B-B14F-4D97-AF65-F5344CB8AC3E}">
        <p14:creationId xmlns:p14="http://schemas.microsoft.com/office/powerpoint/2010/main" val="458557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Natural Birth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Identical to birth of Spirit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Spiritual cleansing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Water baptism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Birth of Water and Spirit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chemeClr val="tx2">
                    <a:lumMod val="50000"/>
                  </a:schemeClr>
                </a:solidFill>
              </a:rPr>
              <a:t>Birth of Water</a:t>
            </a:r>
          </a:p>
        </p:txBody>
      </p:sp>
      <p:pic>
        <p:nvPicPr>
          <p:cNvPr id="5" name="Picture 4" descr="sprou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596" y="2079449"/>
            <a:ext cx="2999593" cy="39153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33393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Strange description</a:t>
            </a:r>
          </a:p>
          <a:p>
            <a:r>
              <a:rPr lang="en-US" dirty="0"/>
              <a:t>Jesus was specific:</a:t>
            </a:r>
          </a:p>
          <a:p>
            <a:pPr lvl="1"/>
            <a:r>
              <a:rPr lang="en-US" dirty="0"/>
              <a:t>Water</a:t>
            </a:r>
          </a:p>
          <a:p>
            <a:pPr lvl="1"/>
            <a:r>
              <a:rPr lang="en-US" dirty="0"/>
              <a:t>Spirit</a:t>
            </a:r>
          </a:p>
          <a:p>
            <a:r>
              <a:rPr lang="en-US" dirty="0"/>
              <a:t>If birth was natural:</a:t>
            </a:r>
          </a:p>
          <a:p>
            <a:pPr lvl="1"/>
            <a:r>
              <a:rPr lang="en-US" dirty="0"/>
              <a:t>Nicholas had already done that</a:t>
            </a:r>
          </a:p>
          <a:p>
            <a:pPr lvl="1"/>
            <a:r>
              <a:rPr lang="en-US" dirty="0"/>
              <a:t>Physically impossible</a:t>
            </a:r>
          </a:p>
          <a:p>
            <a:r>
              <a:rPr lang="en-US" dirty="0"/>
              <a:t>Unnecessary</a:t>
            </a:r>
          </a:p>
          <a:p>
            <a:r>
              <a:rPr lang="en-US" dirty="0"/>
              <a:t>2 components?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Birth of Water and Spirit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Natural Birth?</a:t>
            </a:r>
          </a:p>
        </p:txBody>
      </p:sp>
    </p:spTree>
    <p:extLst>
      <p:ext uri="{BB962C8B-B14F-4D97-AF65-F5344CB8AC3E}">
        <p14:creationId xmlns:p14="http://schemas.microsoft.com/office/powerpoint/2010/main" val="188806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Distinction between water and spirit</a:t>
            </a:r>
          </a:p>
          <a:p>
            <a:r>
              <a:rPr lang="en-US" dirty="0"/>
              <a:t>Other passages indicate they are separate</a:t>
            </a:r>
          </a:p>
          <a:p>
            <a:r>
              <a:rPr lang="en-US" dirty="0"/>
              <a:t>In later passages:</a:t>
            </a:r>
          </a:p>
          <a:p>
            <a:pPr lvl="1"/>
            <a:r>
              <a:rPr lang="en-US" dirty="0"/>
              <a:t>John preserves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Birth of Water and Spirit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rgbClr val="452E0E"/>
                </a:solidFill>
              </a:rPr>
              <a:t>Identical to birth of spirit?</a:t>
            </a:r>
          </a:p>
        </p:txBody>
      </p:sp>
      <p:pic>
        <p:nvPicPr>
          <p:cNvPr id="5" name="Picture 4" descr="water_cloud_spirit_459_l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958" y="3293474"/>
            <a:ext cx="4165717" cy="28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778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5081673" cy="387781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Ephesians 5:26</a:t>
            </a:r>
          </a:p>
          <a:p>
            <a:r>
              <a:rPr lang="en-US" dirty="0"/>
              <a:t>It ignores the literal meaning of water</a:t>
            </a:r>
          </a:p>
          <a:p>
            <a:pPr lvl="1"/>
            <a:r>
              <a:rPr lang="en-US" dirty="0"/>
              <a:t>Symbolism</a:t>
            </a:r>
          </a:p>
          <a:p>
            <a:r>
              <a:rPr lang="en-US" dirty="0"/>
              <a:t>This symbolism doesn’t occur in OT</a:t>
            </a:r>
          </a:p>
          <a:p>
            <a:r>
              <a:rPr lang="en-US" dirty="0"/>
              <a:t>Context doesn’t indicate need for symbolism</a:t>
            </a:r>
          </a:p>
          <a:p>
            <a:r>
              <a:rPr lang="en-US" dirty="0"/>
              <a:t>Word of God:</a:t>
            </a:r>
          </a:p>
          <a:p>
            <a:pPr lvl="1"/>
            <a:r>
              <a:rPr lang="en-US" dirty="0"/>
              <a:t>Agent of conception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Birth of Water and Spirit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Cleansing by the word?</a:t>
            </a:r>
          </a:p>
        </p:txBody>
      </p:sp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563" y="2248347"/>
            <a:ext cx="3456911" cy="2292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896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Literal reading of text</a:t>
            </a:r>
          </a:p>
          <a:p>
            <a:r>
              <a:rPr lang="en-US" dirty="0"/>
              <a:t>John 3:5</a:t>
            </a:r>
          </a:p>
          <a:p>
            <a:pPr lvl="1"/>
            <a:r>
              <a:rPr lang="en-US" dirty="0"/>
              <a:t>Context</a:t>
            </a:r>
          </a:p>
          <a:p>
            <a:r>
              <a:rPr lang="en-US" dirty="0"/>
              <a:t>Spirit baptism</a:t>
            </a:r>
          </a:p>
          <a:p>
            <a:r>
              <a:rPr lang="en-US" dirty="0"/>
              <a:t>One baptism</a:t>
            </a:r>
          </a:p>
          <a:p>
            <a:r>
              <a:rPr lang="en-US" dirty="0"/>
              <a:t>Remission of sins</a:t>
            </a:r>
          </a:p>
          <a:p>
            <a:r>
              <a:rPr lang="en-US" dirty="0"/>
              <a:t>Titus 3:5</a:t>
            </a:r>
          </a:p>
          <a:p>
            <a:endParaRPr lang="en-US" dirty="0"/>
          </a:p>
          <a:p>
            <a:pPr marL="868680" lvl="1" indent="-45720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Birth of Water and Spirit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rgbClr val="452E0E"/>
                </a:solidFill>
              </a:rPr>
              <a:t>Water Baptism</a:t>
            </a:r>
          </a:p>
        </p:txBody>
      </p:sp>
      <p:pic>
        <p:nvPicPr>
          <p:cNvPr id="5" name="Picture 4" descr="Unknow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667" y="2394277"/>
            <a:ext cx="4553462" cy="3410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312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Operation of the HG in man’s salvation</a:t>
            </a:r>
          </a:p>
          <a:p>
            <a:r>
              <a:rPr lang="en-US" dirty="0"/>
              <a:t>Joel’s prophecy</a:t>
            </a:r>
          </a:p>
          <a:p>
            <a:r>
              <a:rPr lang="en-US" dirty="0"/>
              <a:t>Baptism of Spirit</a:t>
            </a:r>
          </a:p>
          <a:p>
            <a:r>
              <a:rPr lang="en-US" dirty="0"/>
              <a:t>Acts teaches:</a:t>
            </a:r>
          </a:p>
          <a:p>
            <a:pPr lvl="1"/>
            <a:r>
              <a:rPr lang="en-US" dirty="0"/>
              <a:t>We receive when we are baptized</a:t>
            </a:r>
          </a:p>
          <a:p>
            <a:r>
              <a:rPr lang="en-US" dirty="0"/>
              <a:t>1 Corinthians 12:13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Birth of Water and Spirit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Birth of the Spirit</a:t>
            </a:r>
          </a:p>
        </p:txBody>
      </p:sp>
    </p:spTree>
    <p:extLst>
      <p:ext uri="{BB962C8B-B14F-4D97-AF65-F5344CB8AC3E}">
        <p14:creationId xmlns:p14="http://schemas.microsoft.com/office/powerpoint/2010/main" val="1907956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Single whole</a:t>
            </a:r>
          </a:p>
          <a:p>
            <a:r>
              <a:rPr lang="en-US" dirty="0"/>
              <a:t>One baptism</a:t>
            </a:r>
          </a:p>
          <a:p>
            <a:pPr lvl="1"/>
            <a:r>
              <a:rPr lang="en-US" dirty="0"/>
              <a:t>Water </a:t>
            </a:r>
          </a:p>
          <a:p>
            <a:pPr lvl="1"/>
            <a:r>
              <a:rPr lang="en-US" dirty="0"/>
              <a:t>Spirit</a:t>
            </a:r>
          </a:p>
          <a:p>
            <a:r>
              <a:rPr lang="en-US" dirty="0"/>
              <a:t>Romans 6:3-4</a:t>
            </a:r>
          </a:p>
          <a:p>
            <a:r>
              <a:rPr lang="en-US" dirty="0"/>
              <a:t>Galatians 3:27</a:t>
            </a:r>
          </a:p>
          <a:p>
            <a:r>
              <a:rPr lang="en-US" dirty="0"/>
              <a:t>Colossians 2:11-13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New Birth: Birth of Water and Spirit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rgbClr val="452E0E"/>
                </a:solidFill>
              </a:rPr>
              <a:t>The New Birth as a Whole</a:t>
            </a:r>
          </a:p>
        </p:txBody>
      </p:sp>
      <p:pic>
        <p:nvPicPr>
          <p:cNvPr id="5" name="Picture 4" descr="praying-hand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999" y="1735436"/>
            <a:ext cx="2930810" cy="43907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044838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Precedent">
      <a:majorFont>
        <a:latin typeface="Perpetua Titling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Hardcover.thmx</Template>
  <TotalTime>15454</TotalTime>
  <Words>399</Words>
  <Application>Microsoft Office PowerPoint</Application>
  <PresentationFormat>On-screen Show (4:3)</PresentationFormat>
  <Paragraphs>96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Calibri</vt:lpstr>
      <vt:lpstr>Calisto MT</vt:lpstr>
      <vt:lpstr>Capitals</vt:lpstr>
      <vt:lpstr>Perpetua Titling MT</vt:lpstr>
      <vt:lpstr>Wingdings</vt:lpstr>
      <vt:lpstr>Hardcover</vt:lpstr>
      <vt:lpstr>The New Birth</vt:lpstr>
      <vt:lpstr>The New Birth Doctrine</vt:lpstr>
      <vt:lpstr>Birth of Water</vt:lpstr>
      <vt:lpstr>Natural Birth?</vt:lpstr>
      <vt:lpstr>Identical to birth of spirit?</vt:lpstr>
      <vt:lpstr>Cleansing by the word?</vt:lpstr>
      <vt:lpstr>Water Baptism</vt:lpstr>
      <vt:lpstr>Birth of the Spirit</vt:lpstr>
      <vt:lpstr>The New Birth as a Whole</vt:lpstr>
      <vt:lpstr>When is the blood applied?</vt:lpstr>
      <vt:lpstr>Characteristics of Born Again Believers</vt:lpstr>
      <vt:lpstr>OT Saints were not born again as we are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 Birth</dc:title>
  <dc:creator>Kaylin Shirley</dc:creator>
  <cp:lastModifiedBy>Laura Gohdes</cp:lastModifiedBy>
  <cp:revision>63</cp:revision>
  <dcterms:created xsi:type="dcterms:W3CDTF">2011-12-14T01:10:54Z</dcterms:created>
  <dcterms:modified xsi:type="dcterms:W3CDTF">2019-03-18T16:20:16Z</dcterms:modified>
</cp:coreProperties>
</file>