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74" r:id="rId5"/>
    <p:sldId id="261" r:id="rId6"/>
    <p:sldId id="262" r:id="rId7"/>
    <p:sldId id="263" r:id="rId8"/>
    <p:sldId id="264" r:id="rId9"/>
    <p:sldId id="266" r:id="rId10"/>
    <p:sldId id="270" r:id="rId11"/>
    <p:sldId id="272" r:id="rId12"/>
    <p:sldId id="273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A735DE-7645-C544-A221-E9F038CB7F6E}" type="datetime1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The New Birth: Water Baptism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850A3-5B53-0044-80FD-68A9EF2F2191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CB48-47B6-5546-BC8B-F3AE17A0883B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9603E-6811-9F43-B390-F4826961CDD2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95A14-43D3-7D45-B3A8-EC38E5F3987F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E75A-1C6E-884C-B15C-15339DC92AEF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4CA38-9744-2C4D-8860-8F69A44D8E2B}" type="datetime1">
              <a:rPr lang="en-US" smtClean="0"/>
              <a:t>3/18/2019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7F7A-6F90-1144-947C-BB81F3F93F7D}" type="datetime1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8F91-EAF6-E944-8621-9C1011EB176C}" type="datetime1">
              <a:rPr lang="en-US" smtClean="0"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980A-5CCC-8B43-A3EF-ED5EA2B6A22C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1772-6ECE-4E44-A2E7-ACC663400180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A5A9539-6851-5348-BFE9-5017EB9BD98C}" type="datetime1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The New Birth: Water Baptism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New Birth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/>
              <a:t>6. Water Baptism</a:t>
            </a:r>
          </a:p>
          <a:p>
            <a:r>
              <a:rPr lang="en-US" dirty="0"/>
              <a:t>David K. Bernard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latin typeface="Capitals"/>
                <a:cs typeface="Capitals"/>
              </a:rPr>
              <a:t>Global University of Theological Studies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3855418" cy="3877815"/>
          </a:xfrm>
        </p:spPr>
        <p:txBody>
          <a:bodyPr/>
          <a:lstStyle/>
          <a:p>
            <a:r>
              <a:rPr lang="en-US" dirty="0"/>
              <a:t>Release, wiping out, cancellation, dismissal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Remission of Sins at Baptism</a:t>
            </a:r>
          </a:p>
        </p:txBody>
      </p:sp>
      <p:pic>
        <p:nvPicPr>
          <p:cNvPr id="5" name="Picture 4" descr="4543-baptis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911" y="2248347"/>
            <a:ext cx="2935760" cy="3853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power in itself…</a:t>
            </a:r>
          </a:p>
          <a:p>
            <a:pPr lvl="1"/>
            <a:r>
              <a:rPr lang="en-US" dirty="0"/>
              <a:t>God alone remits sin</a:t>
            </a:r>
          </a:p>
          <a:p>
            <a:pPr lvl="1"/>
            <a:r>
              <a:rPr lang="en-US" dirty="0"/>
              <a:t>Faith and repentance</a:t>
            </a:r>
          </a:p>
          <a:p>
            <a:pPr lvl="1"/>
            <a:r>
              <a:rPr lang="en-US" dirty="0"/>
              <a:t>God’s plan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Baptismal regeneration?</a:t>
            </a: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337161" cy="3877815"/>
          </a:xfrm>
        </p:spPr>
        <p:txBody>
          <a:bodyPr/>
          <a:lstStyle/>
          <a:p>
            <a:r>
              <a:rPr lang="en-US" dirty="0"/>
              <a:t>Mark 16:16</a:t>
            </a:r>
          </a:p>
          <a:p>
            <a:r>
              <a:rPr lang="en-US" dirty="0"/>
              <a:t>Promise of salvation</a:t>
            </a:r>
          </a:p>
          <a:p>
            <a:r>
              <a:rPr lang="en-US" dirty="0"/>
              <a:t>His name:</a:t>
            </a:r>
          </a:p>
          <a:p>
            <a:pPr lvl="1"/>
            <a:r>
              <a:rPr lang="en-US" dirty="0"/>
              <a:t>Washes away sins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Belief and Baptism bring salvation</a:t>
            </a:r>
          </a:p>
        </p:txBody>
      </p:sp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Noah</a:t>
            </a:r>
          </a:p>
          <a:p>
            <a:pPr lvl="1"/>
            <a:r>
              <a:rPr lang="en-US" dirty="0"/>
              <a:t>8 souls were saved by water</a:t>
            </a:r>
          </a:p>
          <a:p>
            <a:r>
              <a:rPr lang="en-US" dirty="0"/>
              <a:t>Water</a:t>
            </a:r>
          </a:p>
          <a:p>
            <a:pPr lvl="1"/>
            <a:r>
              <a:rPr lang="en-US" dirty="0"/>
              <a:t>No virtue in itself</a:t>
            </a:r>
          </a:p>
          <a:p>
            <a:r>
              <a:rPr lang="en-US" dirty="0"/>
              <a:t>Outward sign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Part of Salvation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967" y="2131491"/>
            <a:ext cx="3358785" cy="3994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Romans 6:3-4</a:t>
            </a:r>
          </a:p>
          <a:p>
            <a:r>
              <a:rPr lang="en-US" dirty="0"/>
              <a:t>Colossians 2:12</a:t>
            </a:r>
          </a:p>
          <a:p>
            <a:r>
              <a:rPr lang="en-US" dirty="0"/>
              <a:t>Old man:</a:t>
            </a:r>
          </a:p>
          <a:p>
            <a:pPr lvl="1"/>
            <a:r>
              <a:rPr lang="en-US" dirty="0"/>
              <a:t>Unregenerate lifestyle 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Burial with Christ</a:t>
            </a:r>
          </a:p>
        </p:txBody>
      </p:sp>
    </p:spTree>
    <p:extLst>
      <p:ext uri="{BB962C8B-B14F-4D97-AF65-F5344CB8AC3E}">
        <p14:creationId xmlns:p14="http://schemas.microsoft.com/office/powerpoint/2010/main" val="254944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Galatians 3:27</a:t>
            </a:r>
          </a:p>
          <a:p>
            <a:r>
              <a:rPr lang="en-US" dirty="0"/>
              <a:t>One baptism</a:t>
            </a:r>
          </a:p>
          <a:p>
            <a:pPr lvl="1"/>
            <a:r>
              <a:rPr lang="en-US" dirty="0"/>
              <a:t>Water</a:t>
            </a:r>
          </a:p>
          <a:p>
            <a:pPr lvl="1"/>
            <a:r>
              <a:rPr lang="en-US" dirty="0"/>
              <a:t>Spirit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Baptism into Christ</a:t>
            </a:r>
          </a:p>
        </p:txBody>
      </p:sp>
      <p:pic>
        <p:nvPicPr>
          <p:cNvPr id="5" name="Picture 4" descr="bapti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653" y="2248347"/>
            <a:ext cx="5642294" cy="3746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7469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Water baptism</a:t>
            </a:r>
          </a:p>
          <a:p>
            <a:pPr lvl="1"/>
            <a:r>
              <a:rPr lang="en-US" dirty="0"/>
              <a:t>Spiritual circumcision</a:t>
            </a:r>
          </a:p>
          <a:p>
            <a:pPr lvl="1"/>
            <a:r>
              <a:rPr lang="en-US" dirty="0"/>
              <a:t>Separates from sins</a:t>
            </a:r>
          </a:p>
          <a:p>
            <a:pPr lvl="1"/>
            <a:r>
              <a:rPr lang="en-US" dirty="0"/>
              <a:t>Cuts away sinful nature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Spiritual Circumcision </a:t>
            </a:r>
          </a:p>
        </p:txBody>
      </p:sp>
    </p:spTree>
    <p:extLst>
      <p:ext uri="{BB962C8B-B14F-4D97-AF65-F5344CB8AC3E}">
        <p14:creationId xmlns:p14="http://schemas.microsoft.com/office/powerpoint/2010/main" val="3097233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Red Sea crossing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Giving of the law to Israel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Tabernacle laver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Consecration of priests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Washing of animal sacrifices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Baptism in Typology</a:t>
            </a:r>
          </a:p>
        </p:txBody>
      </p:sp>
      <p:pic>
        <p:nvPicPr>
          <p:cNvPr id="5" name="Picture 4" descr="6a00d8341bffb053ef0120a94df574970b-500wi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655" y="2248347"/>
            <a:ext cx="2712860" cy="3639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3181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643725" cy="387781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/>
              <a:t>Washing of lepers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Washing of ceremonially unclean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Washing of spoils of war and clothing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Noah’s flood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/>
              <a:t>Circumcision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Baptism in Typology</a:t>
            </a:r>
          </a:p>
        </p:txBody>
      </p:sp>
      <p:pic>
        <p:nvPicPr>
          <p:cNvPr id="5" name="Picture 4" descr="Unknow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379677"/>
            <a:ext cx="2424952" cy="3208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4327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Acts 8:26-39</a:t>
            </a:r>
          </a:p>
          <a:p>
            <a:r>
              <a:rPr lang="en-US" dirty="0"/>
              <a:t>John’s disciples had already been publicly baptized</a:t>
            </a:r>
          </a:p>
          <a:p>
            <a:pPr lvl="1"/>
            <a:r>
              <a:rPr lang="en-US" dirty="0"/>
              <a:t>Paul re-baptized them in Jesus’ name</a:t>
            </a:r>
          </a:p>
          <a:p>
            <a:pPr marL="411480" lvl="1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More than a public confession</a:t>
            </a:r>
          </a:p>
        </p:txBody>
      </p:sp>
    </p:spTree>
    <p:extLst>
      <p:ext uri="{BB962C8B-B14F-4D97-AF65-F5344CB8AC3E}">
        <p14:creationId xmlns:p14="http://schemas.microsoft.com/office/powerpoint/2010/main" val="3450962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Immersion in water</a:t>
            </a:r>
          </a:p>
          <a:p>
            <a:pPr lvl="1"/>
            <a:r>
              <a:rPr lang="en-US" dirty="0"/>
              <a:t>In the name of Jesus</a:t>
            </a:r>
          </a:p>
          <a:p>
            <a:pPr lvl="1"/>
            <a:r>
              <a:rPr lang="en-US" dirty="0"/>
              <a:t>Remission of sins</a:t>
            </a:r>
          </a:p>
          <a:p>
            <a:r>
              <a:rPr lang="en-US" dirty="0"/>
              <a:t>All followers of Christ!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Water Baptism Defined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pic>
        <p:nvPicPr>
          <p:cNvPr id="5" name="Picture 4" descr="waterbaptis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04" y="2248347"/>
            <a:ext cx="3581685" cy="268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 Corinthians 1:17</a:t>
            </a:r>
          </a:p>
          <a:p>
            <a:pPr lvl="1"/>
            <a:r>
              <a:rPr lang="en-US" dirty="0"/>
              <a:t>Factions</a:t>
            </a:r>
          </a:p>
          <a:p>
            <a:r>
              <a:rPr lang="en-US" dirty="0"/>
              <a:t>Salvation comes solely from Christ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“Christ sent me not to baptize”</a:t>
            </a:r>
          </a:p>
        </p:txBody>
      </p:sp>
    </p:spTree>
    <p:extLst>
      <p:ext uri="{BB962C8B-B14F-4D97-AF65-F5344CB8AC3E}">
        <p14:creationId xmlns:p14="http://schemas.microsoft.com/office/powerpoint/2010/main" val="2300144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 of faith</a:t>
            </a:r>
          </a:p>
          <a:p>
            <a:r>
              <a:rPr lang="en-US" dirty="0"/>
              <a:t>God-chosen occasion</a:t>
            </a:r>
          </a:p>
          <a:p>
            <a:pPr lvl="1"/>
            <a:r>
              <a:rPr lang="en-US" dirty="0"/>
              <a:t>Remission of sins</a:t>
            </a:r>
          </a:p>
          <a:p>
            <a:r>
              <a:rPr lang="en-US" dirty="0"/>
              <a:t>Man = instrument</a:t>
            </a:r>
          </a:p>
          <a:p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The human element in baptism</a:t>
            </a:r>
          </a:p>
        </p:txBody>
      </p:sp>
    </p:spTree>
    <p:extLst>
      <p:ext uri="{BB962C8B-B14F-4D97-AF65-F5344CB8AC3E}">
        <p14:creationId xmlns:p14="http://schemas.microsoft.com/office/powerpoint/2010/main" val="3176300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/>
              <a:t>Aphesis</a:t>
            </a:r>
          </a:p>
          <a:p>
            <a:r>
              <a:rPr lang="en-US" dirty="0"/>
              <a:t>OT</a:t>
            </a:r>
          </a:p>
          <a:p>
            <a:pPr lvl="1"/>
            <a:r>
              <a:rPr lang="en-US" dirty="0"/>
              <a:t>Forgiveness / atoning sacrifice</a:t>
            </a:r>
          </a:p>
          <a:p>
            <a:pPr lvl="1"/>
            <a:r>
              <a:rPr lang="en-US" dirty="0"/>
              <a:t>God promised forgiveness</a:t>
            </a:r>
          </a:p>
          <a:p>
            <a:r>
              <a:rPr lang="en-US" dirty="0"/>
              <a:t>NT forgiveness:</a:t>
            </a:r>
          </a:p>
          <a:p>
            <a:pPr lvl="1"/>
            <a:r>
              <a:rPr lang="en-US" dirty="0"/>
              <a:t>Jesus’ blood</a:t>
            </a:r>
          </a:p>
          <a:p>
            <a:pPr lvl="1"/>
            <a:r>
              <a:rPr lang="en-US" dirty="0"/>
              <a:t>Faith</a:t>
            </a:r>
          </a:p>
          <a:p>
            <a:pPr lvl="1"/>
            <a:r>
              <a:rPr lang="en-US" dirty="0"/>
              <a:t>Repentance</a:t>
            </a:r>
          </a:p>
          <a:p>
            <a:pPr lvl="1"/>
            <a:r>
              <a:rPr lang="en-US" dirty="0"/>
              <a:t>Jesus’ name</a:t>
            </a:r>
          </a:p>
          <a:p>
            <a:pPr lvl="1"/>
            <a:r>
              <a:rPr lang="en-US" dirty="0"/>
              <a:t>Water baptism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Forgiveness and Remission</a:t>
            </a:r>
          </a:p>
        </p:txBody>
      </p:sp>
    </p:spTree>
    <p:extLst>
      <p:ext uri="{BB962C8B-B14F-4D97-AF65-F5344CB8AC3E}">
        <p14:creationId xmlns:p14="http://schemas.microsoft.com/office/powerpoint/2010/main" val="1060430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4088990" cy="3877815"/>
          </a:xfrm>
        </p:spPr>
        <p:txBody>
          <a:bodyPr/>
          <a:lstStyle/>
          <a:p>
            <a:r>
              <a:rPr lang="en-US" dirty="0"/>
              <a:t>Hebrews 11:6</a:t>
            </a:r>
          </a:p>
          <a:p>
            <a:r>
              <a:rPr lang="en-US" dirty="0"/>
              <a:t>Baptism is ineffective unless you have faith</a:t>
            </a:r>
          </a:p>
          <a:p>
            <a:r>
              <a:rPr lang="en-US" dirty="0"/>
              <a:t>Acts 10:43</a:t>
            </a:r>
          </a:p>
          <a:p>
            <a:r>
              <a:rPr lang="en-US" dirty="0"/>
              <a:t>Acts 8:37</a:t>
            </a:r>
          </a:p>
          <a:p>
            <a:pPr marL="411480" lvl="1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Faith is necessary at baptism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2254" y="2671664"/>
            <a:ext cx="28642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Faith</a:t>
            </a:r>
          </a:p>
        </p:txBody>
      </p:sp>
    </p:spTree>
    <p:extLst>
      <p:ext uri="{BB962C8B-B14F-4D97-AF65-F5344CB8AC3E}">
        <p14:creationId xmlns:p14="http://schemas.microsoft.com/office/powerpoint/2010/main" val="3926286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/>
              <a:t>Aphesis</a:t>
            </a:r>
          </a:p>
          <a:p>
            <a:r>
              <a:rPr lang="en-US" dirty="0"/>
              <a:t>OT</a:t>
            </a:r>
          </a:p>
          <a:p>
            <a:pPr lvl="1"/>
            <a:r>
              <a:rPr lang="en-US" dirty="0"/>
              <a:t>Forgiveness / atoning sacrifice</a:t>
            </a:r>
          </a:p>
          <a:p>
            <a:pPr lvl="1"/>
            <a:r>
              <a:rPr lang="en-US" dirty="0"/>
              <a:t>God promised forgiveness</a:t>
            </a:r>
          </a:p>
          <a:p>
            <a:r>
              <a:rPr lang="en-US" dirty="0"/>
              <a:t>NT forgiveness:</a:t>
            </a:r>
          </a:p>
          <a:p>
            <a:pPr lvl="1"/>
            <a:r>
              <a:rPr lang="en-US" dirty="0"/>
              <a:t>Jesus’ blood</a:t>
            </a:r>
          </a:p>
          <a:p>
            <a:pPr lvl="1"/>
            <a:r>
              <a:rPr lang="en-US" dirty="0"/>
              <a:t>Faith</a:t>
            </a:r>
          </a:p>
          <a:p>
            <a:pPr lvl="1"/>
            <a:r>
              <a:rPr lang="en-US" dirty="0"/>
              <a:t>Repentance</a:t>
            </a:r>
          </a:p>
          <a:p>
            <a:pPr lvl="1"/>
            <a:r>
              <a:rPr lang="en-US" dirty="0"/>
              <a:t>Jesus’ name</a:t>
            </a:r>
          </a:p>
          <a:p>
            <a:pPr lvl="1"/>
            <a:r>
              <a:rPr lang="en-US" dirty="0"/>
              <a:t>Water baptism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Forgiveness and Remission</a:t>
            </a:r>
          </a:p>
        </p:txBody>
      </p:sp>
    </p:spTree>
    <p:extLst>
      <p:ext uri="{BB962C8B-B14F-4D97-AF65-F5344CB8AC3E}">
        <p14:creationId xmlns:p14="http://schemas.microsoft.com/office/powerpoint/2010/main" val="1921584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4307964" cy="3877815"/>
          </a:xfrm>
        </p:spPr>
        <p:txBody>
          <a:bodyPr>
            <a:normAutofit/>
          </a:bodyPr>
          <a:lstStyle/>
          <a:p>
            <a:r>
              <a:rPr lang="en-US" dirty="0"/>
              <a:t>Repentance should precede baptism</a:t>
            </a:r>
          </a:p>
          <a:p>
            <a:pPr lvl="1"/>
            <a:r>
              <a:rPr lang="en-US" dirty="0"/>
              <a:t>Matthew 3:6</a:t>
            </a:r>
          </a:p>
          <a:p>
            <a:pPr lvl="1"/>
            <a:r>
              <a:rPr lang="en-US" dirty="0"/>
              <a:t>Mark 1:5</a:t>
            </a:r>
          </a:p>
          <a:p>
            <a:r>
              <a:rPr lang="en-US" dirty="0"/>
              <a:t>Baptism</a:t>
            </a:r>
          </a:p>
          <a:p>
            <a:pPr lvl="1"/>
            <a:r>
              <a:rPr lang="en-US" dirty="0"/>
              <a:t>Burial of past sins</a:t>
            </a:r>
          </a:p>
          <a:p>
            <a:pPr lvl="1"/>
            <a:r>
              <a:rPr lang="en-US" dirty="0"/>
              <a:t>Must have meaning</a:t>
            </a:r>
          </a:p>
          <a:p>
            <a:pPr lvl="2"/>
            <a:r>
              <a:rPr lang="en-US" dirty="0"/>
              <a:t>repentance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Repentance and Baptism Are Both Necessary 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baptismnewlif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10" y="2893641"/>
            <a:ext cx="4269644" cy="2821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15842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Should be explained</a:t>
            </a:r>
          </a:p>
          <a:p>
            <a:r>
              <a:rPr lang="en-US" dirty="0"/>
              <a:t>Acts 8:37</a:t>
            </a:r>
          </a:p>
          <a:p>
            <a:pPr lvl="1"/>
            <a:r>
              <a:rPr lang="en-US" dirty="0"/>
              <a:t>Minister’s questions</a:t>
            </a:r>
          </a:p>
          <a:p>
            <a:r>
              <a:rPr lang="en-US" dirty="0"/>
              <a:t>Measure of repentance</a:t>
            </a:r>
          </a:p>
          <a:p>
            <a:pPr lvl="1"/>
            <a:r>
              <a:rPr lang="en-US" dirty="0"/>
              <a:t>Faith</a:t>
            </a:r>
          </a:p>
          <a:p>
            <a:pPr lvl="1"/>
            <a:r>
              <a:rPr lang="en-US" dirty="0"/>
              <a:t>Desire for God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Baptism without prior repentance</a:t>
            </a:r>
          </a:p>
        </p:txBody>
      </p:sp>
    </p:spTree>
    <p:extLst>
      <p:ext uri="{BB962C8B-B14F-4D97-AF65-F5344CB8AC3E}">
        <p14:creationId xmlns:p14="http://schemas.microsoft.com/office/powerpoint/2010/main" val="37241616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424751" cy="3877815"/>
          </a:xfrm>
        </p:spPr>
        <p:txBody>
          <a:bodyPr>
            <a:normAutofit/>
          </a:bodyPr>
          <a:lstStyle/>
          <a:p>
            <a:r>
              <a:rPr lang="en-US" dirty="0"/>
              <a:t>Not valid</a:t>
            </a:r>
          </a:p>
          <a:p>
            <a:pPr lvl="1"/>
            <a:r>
              <a:rPr lang="en-US" dirty="0"/>
              <a:t>Lack of conscious faith</a:t>
            </a:r>
          </a:p>
          <a:p>
            <a:r>
              <a:rPr lang="en-US" dirty="0"/>
              <a:t>Saving faith</a:t>
            </a:r>
          </a:p>
          <a:p>
            <a:pPr lvl="1"/>
            <a:r>
              <a:rPr lang="en-US" dirty="0"/>
              <a:t>Conscious, voluntary response</a:t>
            </a:r>
          </a:p>
          <a:p>
            <a:r>
              <a:rPr lang="en-US" dirty="0"/>
              <a:t>Circumcision</a:t>
            </a:r>
          </a:p>
          <a:p>
            <a:pPr lvl="1"/>
            <a:r>
              <a:rPr lang="en-US" dirty="0"/>
              <a:t>Individual vs. nation basis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Infant baptism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baptism bab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798" y="2671663"/>
            <a:ext cx="3597833" cy="2408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845689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 biblical</a:t>
            </a:r>
          </a:p>
          <a:p>
            <a:pPr lvl="1"/>
            <a:r>
              <a:rPr lang="en-US" dirty="0"/>
              <a:t>Hebrews 9:27</a:t>
            </a:r>
          </a:p>
          <a:p>
            <a:r>
              <a:rPr lang="en-US" dirty="0"/>
              <a:t>Erroneous interpretation</a:t>
            </a:r>
          </a:p>
          <a:p>
            <a:pPr lvl="1"/>
            <a:r>
              <a:rPr lang="en-US" dirty="0"/>
              <a:t>I Corinthians 15:29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Paul referred to converts as a result of loved one’s death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Example of belief in resurrection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Baptism unto Christ’s death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Baptism for the dead</a:t>
            </a:r>
          </a:p>
        </p:txBody>
      </p:sp>
    </p:spTree>
    <p:extLst>
      <p:ext uri="{BB962C8B-B14F-4D97-AF65-F5344CB8AC3E}">
        <p14:creationId xmlns:p14="http://schemas.microsoft.com/office/powerpoint/2010/main" val="8964195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Water:</a:t>
            </a:r>
          </a:p>
          <a:p>
            <a:pPr lvl="1"/>
            <a:r>
              <a:rPr lang="en-US" dirty="0"/>
              <a:t>symbolizes death</a:t>
            </a:r>
          </a:p>
          <a:p>
            <a:pPr lvl="1"/>
            <a:r>
              <a:rPr lang="en-US" dirty="0"/>
              <a:t>Washing / cleansing</a:t>
            </a:r>
          </a:p>
          <a:p>
            <a:pPr lvl="1"/>
            <a:r>
              <a:rPr lang="en-US" dirty="0"/>
              <a:t>Life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Why did God Choose Baptism?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infant_baptism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323" y="2248347"/>
            <a:ext cx="4109430" cy="3677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82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Transitory</a:t>
            </a:r>
          </a:p>
          <a:p>
            <a:pPr lvl="1"/>
            <a:r>
              <a:rPr lang="en-US" dirty="0"/>
              <a:t>No baptismal formula</a:t>
            </a:r>
          </a:p>
          <a:p>
            <a:pPr lvl="2"/>
            <a:r>
              <a:rPr lang="en-US" dirty="0"/>
              <a:t>Matthew 3:11</a:t>
            </a:r>
          </a:p>
          <a:p>
            <a:pPr lvl="1"/>
            <a:r>
              <a:rPr lang="en-US" dirty="0"/>
              <a:t>Prepared the way for Christ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John’s Baptism</a:t>
            </a: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Remission of sins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Part of new birth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Identifies us with death and burial of Jesus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Places us in body of Christ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Spiritual circumcision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Significance of water baptism</a:t>
            </a:r>
          </a:p>
        </p:txBody>
      </p:sp>
    </p:spTree>
    <p:extLst>
      <p:ext uri="{BB962C8B-B14F-4D97-AF65-F5344CB8AC3E}">
        <p14:creationId xmlns:p14="http://schemas.microsoft.com/office/powerpoint/2010/main" val="2970521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Baptized by John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introduce Himself and inaugurate His ministry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Sanctioned John’s baptism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Example for us to follow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Fulfill all righteousness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Baptism of Christ</a:t>
            </a:r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Mentioned with John’s baptism</a:t>
            </a:r>
          </a:p>
          <a:p>
            <a:r>
              <a:rPr lang="en-US" dirty="0"/>
              <a:t>Disciples did not yet fully understand Gospel message</a:t>
            </a:r>
          </a:p>
          <a:p>
            <a:r>
              <a:rPr lang="en-US" dirty="0"/>
              <a:t>Christ preached John’s message of repentance</a:t>
            </a:r>
          </a:p>
          <a:p>
            <a:r>
              <a:rPr lang="en-US" dirty="0"/>
              <a:t>Doubtful Christian baptism existed before Christ died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Early baptism by the disciples</a:t>
            </a: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5081673" cy="3877815"/>
          </a:xfrm>
        </p:spPr>
        <p:txBody>
          <a:bodyPr>
            <a:normAutofit/>
          </a:bodyPr>
          <a:lstStyle/>
          <a:p>
            <a:r>
              <a:rPr lang="en-US" dirty="0"/>
              <a:t>Go into all the world</a:t>
            </a:r>
          </a:p>
          <a:p>
            <a:r>
              <a:rPr lang="en-US" dirty="0"/>
              <a:t>Preach the gospel</a:t>
            </a:r>
          </a:p>
          <a:p>
            <a:r>
              <a:rPr lang="en-US" dirty="0"/>
              <a:t>Make disciples</a:t>
            </a:r>
          </a:p>
          <a:p>
            <a:r>
              <a:rPr lang="en-US" dirty="0"/>
              <a:t>Baptize them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Christ’s command</a:t>
            </a:r>
          </a:p>
        </p:txBody>
      </p:sp>
      <p:pic>
        <p:nvPicPr>
          <p:cNvPr id="5" name="Picture 4" descr="Unknow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640" y="2408939"/>
            <a:ext cx="4456309" cy="3337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Acts 2:38</a:t>
            </a:r>
          </a:p>
          <a:p>
            <a:pPr lvl="1"/>
            <a:r>
              <a:rPr lang="en-US" dirty="0"/>
              <a:t>Name of Jesus</a:t>
            </a:r>
          </a:p>
          <a:p>
            <a:r>
              <a:rPr lang="en-US" dirty="0"/>
              <a:t>Acts 8:12</a:t>
            </a:r>
          </a:p>
          <a:p>
            <a:pPr lvl="1"/>
            <a:r>
              <a:rPr lang="en-US" dirty="0"/>
              <a:t>Philip preached to Samaritans</a:t>
            </a:r>
          </a:p>
          <a:p>
            <a:r>
              <a:rPr lang="en-US" dirty="0"/>
              <a:t>Ethiopian Eunuch</a:t>
            </a:r>
          </a:p>
          <a:p>
            <a:r>
              <a:rPr lang="en-US" dirty="0"/>
              <a:t>Saul of Tarsus</a:t>
            </a:r>
          </a:p>
          <a:p>
            <a:r>
              <a:rPr lang="en-US" dirty="0"/>
              <a:t>Cornelius</a:t>
            </a:r>
          </a:p>
          <a:p>
            <a:endParaRPr lang="en-US" dirty="0"/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Early Christian Baptism</a:t>
            </a:r>
          </a:p>
        </p:txBody>
      </p:sp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Literal Water</a:t>
            </a:r>
          </a:p>
          <a:p>
            <a:pPr lvl="1"/>
            <a:r>
              <a:rPr lang="en-US" dirty="0"/>
              <a:t>John 3:23</a:t>
            </a:r>
          </a:p>
          <a:p>
            <a:pPr lvl="1"/>
            <a:r>
              <a:rPr lang="en-US" dirty="0"/>
              <a:t>Acts 8:38</a:t>
            </a:r>
          </a:p>
          <a:p>
            <a:pPr lvl="1"/>
            <a:r>
              <a:rPr lang="en-US" dirty="0"/>
              <a:t>10:47-48</a:t>
            </a:r>
          </a:p>
          <a:p>
            <a:r>
              <a:rPr lang="en-US" i="1" dirty="0" err="1"/>
              <a:t>Bapto</a:t>
            </a:r>
            <a:endParaRPr lang="en-US" i="1" dirty="0"/>
          </a:p>
          <a:p>
            <a:pPr lvl="1"/>
            <a:r>
              <a:rPr lang="en-US" dirty="0"/>
              <a:t>To dip</a:t>
            </a:r>
          </a:p>
          <a:p>
            <a:r>
              <a:rPr lang="en-US" dirty="0"/>
              <a:t>Burial with Christ</a:t>
            </a:r>
          </a:p>
          <a:p>
            <a:pPr lvl="1"/>
            <a:r>
              <a:rPr lang="en-US" dirty="0"/>
              <a:t>Romans 6:4, Colossians 2:12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Baptismal Mode: Immersion</a:t>
            </a:r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Biblical command: Biblical mode…</a:t>
            </a:r>
          </a:p>
          <a:p>
            <a:r>
              <a:rPr lang="en-US" dirty="0"/>
              <a:t>Jesus was immersed</a:t>
            </a:r>
          </a:p>
          <a:p>
            <a:r>
              <a:rPr lang="en-US" dirty="0"/>
              <a:t>Other modes come from non-biblical tradition</a:t>
            </a:r>
          </a:p>
          <a:p>
            <a:r>
              <a:rPr lang="en-US" dirty="0"/>
              <a:t>Only advantage from sprinkling:</a:t>
            </a:r>
          </a:p>
          <a:p>
            <a:pPr lvl="1"/>
            <a:r>
              <a:rPr lang="en-US" dirty="0"/>
              <a:t>Convenience.</a:t>
            </a:r>
          </a:p>
          <a:p>
            <a:r>
              <a:rPr lang="en-US" dirty="0"/>
              <a:t>Immersion – obedience to God</a:t>
            </a:r>
          </a:p>
          <a:p>
            <a:r>
              <a:rPr lang="en-US" dirty="0"/>
              <a:t>Burial with Christ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Water Baptism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Does Baptismal mode matter?</a:t>
            </a:r>
          </a:p>
        </p:txBody>
      </p:sp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21346</TotalTime>
  <Words>769</Words>
  <Application>Microsoft Office PowerPoint</Application>
  <PresentationFormat>On-screen Show (4:3)</PresentationFormat>
  <Paragraphs>250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Calisto MT</vt:lpstr>
      <vt:lpstr>Capitals</vt:lpstr>
      <vt:lpstr>Perpetua Titling MT</vt:lpstr>
      <vt:lpstr>Wingdings</vt:lpstr>
      <vt:lpstr>Hardcover</vt:lpstr>
      <vt:lpstr>The New Birth</vt:lpstr>
      <vt:lpstr>Water Baptism Defined</vt:lpstr>
      <vt:lpstr>John’s Baptism</vt:lpstr>
      <vt:lpstr>Baptism of Christ</vt:lpstr>
      <vt:lpstr>Early baptism by the disciples</vt:lpstr>
      <vt:lpstr>Christ’s command</vt:lpstr>
      <vt:lpstr>Early Christian Baptism</vt:lpstr>
      <vt:lpstr>Baptismal Mode: Immersion</vt:lpstr>
      <vt:lpstr>Does Baptismal mode matter?</vt:lpstr>
      <vt:lpstr>Remission of Sins at Baptism</vt:lpstr>
      <vt:lpstr>Baptismal regeneration?</vt:lpstr>
      <vt:lpstr>Belief and Baptism bring salvation</vt:lpstr>
      <vt:lpstr>Part of Salvation</vt:lpstr>
      <vt:lpstr>Burial with Christ</vt:lpstr>
      <vt:lpstr>Baptism into Christ</vt:lpstr>
      <vt:lpstr>Spiritual Circumcision </vt:lpstr>
      <vt:lpstr>Baptism in Typology</vt:lpstr>
      <vt:lpstr>Baptism in Typology</vt:lpstr>
      <vt:lpstr>More than a public confession</vt:lpstr>
      <vt:lpstr>“Christ sent me not to baptize”</vt:lpstr>
      <vt:lpstr>The human element in baptism</vt:lpstr>
      <vt:lpstr>Forgiveness and Remission</vt:lpstr>
      <vt:lpstr>Faith is necessary at baptism</vt:lpstr>
      <vt:lpstr>Forgiveness and Remission</vt:lpstr>
      <vt:lpstr>Repentance and Baptism Are Both Necessary </vt:lpstr>
      <vt:lpstr>Baptism without prior repentance</vt:lpstr>
      <vt:lpstr>Infant baptism</vt:lpstr>
      <vt:lpstr>Baptism for the dead</vt:lpstr>
      <vt:lpstr>Why did God Choose Baptism?</vt:lpstr>
      <vt:lpstr>Significance of water baptism</vt:lpstr>
    </vt:vector>
  </TitlesOfParts>
  <Manager/>
  <Company> 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Laura Gohdes</cp:lastModifiedBy>
  <cp:revision>93</cp:revision>
  <dcterms:created xsi:type="dcterms:W3CDTF">2011-12-14T01:10:54Z</dcterms:created>
  <dcterms:modified xsi:type="dcterms:W3CDTF">2019-03-18T15:45:09Z</dcterms:modified>
  <cp:category/>
</cp:coreProperties>
</file>