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343" r:id="rId1"/>
  </p:sldMasterIdLst>
  <p:sldIdLst>
    <p:sldId id="256" r:id="rId2"/>
    <p:sldId id="257" r:id="rId3"/>
    <p:sldId id="270" r:id="rId4"/>
    <p:sldId id="260" r:id="rId5"/>
    <p:sldId id="271" r:id="rId6"/>
    <p:sldId id="272" r:id="rId7"/>
    <p:sldId id="273" r:id="rId8"/>
    <p:sldId id="274" r:id="rId9"/>
    <p:sldId id="275" r:id="rId10"/>
    <p:sldId id="276" r:id="rId11"/>
    <p:sldId id="277" r:id="rId12"/>
    <p:sldId id="259" r:id="rId13"/>
    <p:sldId id="278" r:id="rId14"/>
    <p:sldId id="281" r:id="rId15"/>
    <p:sldId id="282" r:id="rId16"/>
    <p:sldId id="283" r:id="rId17"/>
    <p:sldId id="284" r:id="rId18"/>
    <p:sldId id="285" r:id="rId19"/>
    <p:sldId id="286" r:id="rId20"/>
    <p:sldId id="287" r:id="rId21"/>
    <p:sldId id="288" r:id="rId22"/>
    <p:sldId id="289" r:id="rId23"/>
    <p:sldId id="290" r:id="rId24"/>
    <p:sldId id="291"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40" autoAdjust="0"/>
    <p:restoredTop sz="94637" autoAdjust="0"/>
  </p:normalViewPr>
  <p:slideViewPr>
    <p:cSldViewPr snapToGrid="0">
      <p:cViewPr varScale="1">
        <p:scale>
          <a:sx n="65" d="100"/>
          <a:sy n="65" d="100"/>
        </p:scale>
        <p:origin x="774"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751012" y="609601"/>
            <a:ext cx="8676222" cy="3200400"/>
          </a:xfrm>
        </p:spPr>
        <p:txBody>
          <a:bodyPr anchor="b">
            <a:normAutofit/>
          </a:bodyPr>
          <a:lstStyle>
            <a:lvl1pPr algn="ctr">
              <a:defRPr sz="4800">
                <a:effectLst>
                  <a:glow rad="38100">
                    <a:schemeClr val="bg1">
                      <a:lumMod val="65000"/>
                      <a:lumOff val="35000"/>
                      <a:alpha val="50000"/>
                    </a:schemeClr>
                  </a:glow>
                  <a:outerShdw blurRad="28575" dist="31750" dir="13200000" algn="tl" rotWithShape="0">
                    <a:srgbClr val="000000">
                      <a:alpha val="25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0"/>
            <a:ext cx="8676222" cy="1905000"/>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773856A-CB5D-47DE-B300-F00866F29AE1}" type="datetimeFigureOut">
              <a:rPr lang="en-CA" smtClean="0"/>
              <a:t>2020-12-30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2701970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4732865"/>
            <a:ext cx="99060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796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41413" y="5299603"/>
            <a:ext cx="9906000" cy="49371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F773856A-CB5D-47DE-B300-F00866F29AE1}" type="datetimeFigureOut">
              <a:rPr lang="en-CA" smtClean="0"/>
              <a:t>2020-12-30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15229878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3124199"/>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141411" y="4343400"/>
            <a:ext cx="9906000"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773856A-CB5D-47DE-B300-F00866F29AE1}" type="datetimeFigureOut">
              <a:rPr lang="en-CA" smtClean="0"/>
              <a:t>2020-12-30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40472635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141411" y="4343400"/>
            <a:ext cx="9906000"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773856A-CB5D-47DE-B300-F00866F29AE1}" type="datetimeFigureOut">
              <a:rPr lang="en-CA" smtClean="0"/>
              <a:t>2020-12-30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35405922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2" y="3308581"/>
            <a:ext cx="9906000" cy="14688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141410" y="4777381"/>
            <a:ext cx="9906001"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773856A-CB5D-47DE-B300-F00866F29AE1}" type="datetimeFigureOut">
              <a:rPr lang="en-CA" smtClean="0"/>
              <a:t>2020-12-30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28567896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141412" y="3886200"/>
            <a:ext cx="9906000" cy="889000"/>
          </a:xfrm>
        </p:spPr>
        <p:txBody>
          <a:bodyPr vert="horz" lIns="91440" tIns="45720" rIns="91440" bIns="45720" rtlCol="0" anchor="b">
            <a:normAutofit/>
          </a:bodyPr>
          <a:lstStyle>
            <a:lvl1pPr>
              <a:buNone/>
              <a:defRPr lang="en-US" sz="2400" b="0" cap="all" dirty="0">
                <a:ln w="3175" cmpd="sng">
                  <a:noFill/>
                </a:ln>
                <a:solidFill>
                  <a:schemeClr val="accent1"/>
                </a:soli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141411" y="4775200"/>
            <a:ext cx="9906000"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773856A-CB5D-47DE-B300-F00866F29AE1}" type="datetimeFigureOut">
              <a:rPr lang="en-CA" smtClean="0"/>
              <a:t>2020-12-30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34019523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2743199"/>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141412" y="3505200"/>
            <a:ext cx="9906000" cy="838200"/>
          </a:xfrm>
        </p:spPr>
        <p:txBody>
          <a:bodyPr vert="horz" lIns="91440" tIns="45720" rIns="91440" bIns="45720" rtlCol="0" anchor="b">
            <a:normAutofit/>
          </a:bodyPr>
          <a:lstStyle>
            <a:lvl1pPr>
              <a:buNone/>
              <a:defRPr lang="en-US" sz="2800" b="0" cap="all" dirty="0">
                <a:ln w="3175" cmpd="sng">
                  <a:noFill/>
                </a:ln>
                <a:solidFill>
                  <a:schemeClr val="tx1"/>
                </a:soli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141411" y="4343400"/>
            <a:ext cx="9906000"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773856A-CB5D-47DE-B300-F00866F29AE1}" type="datetimeFigureOut">
              <a:rPr lang="en-CA" smtClean="0"/>
              <a:t>2020-12-30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25872270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Title 1"/>
          <p:cNvSpPr>
            <a:spLocks noGrp="1"/>
          </p:cNvSpPr>
          <p:nvPr>
            <p:ph type="title"/>
          </p:nvPr>
        </p:nvSpPr>
        <p:spPr>
          <a:xfrm>
            <a:off x="1141413" y="609600"/>
            <a:ext cx="9905998" cy="1905000"/>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773856A-CB5D-47DE-B300-F00866F29AE1}" type="datetimeFigureOut">
              <a:rPr lang="en-CA" smtClean="0"/>
              <a:t>2020-12-30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7529780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609599"/>
            <a:ext cx="2210514"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1412" y="609600"/>
            <a:ext cx="7543800" cy="518160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773856A-CB5D-47DE-B300-F00866F29AE1}" type="datetimeFigureOut">
              <a:rPr lang="en-CA" smtClean="0"/>
              <a:t>2020-12-30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22409251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773856A-CB5D-47DE-B300-F00866F29AE1}" type="datetimeFigureOut">
              <a:rPr lang="en-CA" smtClean="0"/>
              <a:t>2020-12-30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24101767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51013" y="3308581"/>
            <a:ext cx="8686800" cy="1468800"/>
          </a:xfrm>
        </p:spPr>
        <p:txBody>
          <a:bodyPr anchor="b"/>
          <a:lstStyle>
            <a:lvl1pPr algn="r">
              <a:defRPr sz="40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751011" y="4777381"/>
            <a:ext cx="8686801"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773856A-CB5D-47DE-B300-F00866F29AE1}" type="datetimeFigureOut">
              <a:rPr lang="en-CA" smtClean="0"/>
              <a:t>2020-12-30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17214146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1412" y="2666999"/>
            <a:ext cx="4876800"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0612" y="2667000"/>
            <a:ext cx="4876800"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773856A-CB5D-47DE-B300-F00866F29AE1}" type="datetimeFigureOut">
              <a:rPr lang="en-CA" smtClean="0"/>
              <a:t>2020-12-30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18628879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429280" y="2658533"/>
            <a:ext cx="4588931"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41412" y="3243262"/>
            <a:ext cx="4876800"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43133" y="2667000"/>
            <a:ext cx="4604280"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0612" y="3243262"/>
            <a:ext cx="4876801"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773856A-CB5D-47DE-B300-F00866F29AE1}" type="datetimeFigureOut">
              <a:rPr lang="en-CA" smtClean="0"/>
              <a:t>2020-12-30</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29081254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773856A-CB5D-47DE-B300-F00866F29AE1}" type="datetimeFigureOut">
              <a:rPr lang="en-CA" smtClean="0"/>
              <a:t>2020-12-30</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366510798"/>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73856A-CB5D-47DE-B300-F00866F29AE1}" type="datetimeFigureOut">
              <a:rPr lang="en-CA" smtClean="0"/>
              <a:t>2020-12-30</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1163470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3549121"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103812" y="609601"/>
            <a:ext cx="5943601" cy="51816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1411" y="2971800"/>
            <a:ext cx="3549121" cy="182880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F773856A-CB5D-47DE-B300-F00866F29AE1}" type="datetimeFigureOut">
              <a:rPr lang="en-CA" smtClean="0"/>
              <a:t>2020-12-30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6797816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5334001" cy="13716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433733" y="-18288"/>
            <a:ext cx="3276599" cy="6903720"/>
          </a:xfrm>
          <a:ln w="38100">
            <a:gradFill flip="none" rotWithShape="1">
              <a:gsLst>
                <a:gs pos="0">
                  <a:schemeClr val="bg2"/>
                </a:gs>
                <a:gs pos="100000">
                  <a:schemeClr val="bg2">
                    <a:lumMod val="75000"/>
                  </a:schemeClr>
                </a:gs>
              </a:gsLst>
              <a:lin ang="5400000" scaled="0"/>
              <a:tileRect/>
            </a:gradFill>
          </a:ln>
          <a:effectLst>
            <a:innerShdw blurRad="57150" dist="38100" dir="1080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41411" y="2971800"/>
            <a:ext cx="5334001" cy="18288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a:xfrm>
            <a:off x="6399212" y="5883275"/>
            <a:ext cx="914400" cy="365125"/>
          </a:xfrm>
        </p:spPr>
        <p:txBody>
          <a:bodyPr/>
          <a:lstStyle/>
          <a:p>
            <a:fld id="{F773856A-CB5D-47DE-B300-F00866F29AE1}" type="datetimeFigureOut">
              <a:rPr lang="en-CA" smtClean="0"/>
              <a:t>2020-12-30</a:t>
            </a:fld>
            <a:endParaRPr lang="en-CA"/>
          </a:p>
        </p:txBody>
      </p:sp>
      <p:sp>
        <p:nvSpPr>
          <p:cNvPr id="6" name="Footer Placeholder 5"/>
          <p:cNvSpPr>
            <a:spLocks noGrp="1"/>
          </p:cNvSpPr>
          <p:nvPr>
            <p:ph type="ftr" sz="quarter" idx="11"/>
          </p:nvPr>
        </p:nvSpPr>
        <p:spPr>
          <a:xfrm>
            <a:off x="1141412" y="5883275"/>
            <a:ext cx="5105400" cy="365125"/>
          </a:xfrm>
        </p:spPr>
        <p:txBody>
          <a:bodyPr/>
          <a:lstStyle/>
          <a:p>
            <a:endParaRPr lang="en-CA"/>
          </a:p>
        </p:txBody>
      </p:sp>
      <p:sp>
        <p:nvSpPr>
          <p:cNvPr id="7" name="Slide Number Placeholder 6"/>
          <p:cNvSpPr>
            <a:spLocks noGrp="1"/>
          </p:cNvSpPr>
          <p:nvPr>
            <p:ph type="sldNum" sz="quarter" idx="12"/>
          </p:nvPr>
        </p:nvSpPr>
        <p:spPr>
          <a:xfrm>
            <a:off x="10742612" y="5883275"/>
            <a:ext cx="322567" cy="365125"/>
          </a:xfrm>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17663169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41413" y="609600"/>
            <a:ext cx="9905998" cy="1905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41413" y="2666999"/>
            <a:ext cx="9905998" cy="3124201"/>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837612" y="5883275"/>
            <a:ext cx="1600200"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F773856A-CB5D-47DE-B300-F00866F29AE1}" type="datetimeFigureOut">
              <a:rPr lang="en-CA" smtClean="0"/>
              <a:t>2020-12-30</a:t>
            </a:fld>
            <a:endParaRPr lang="en-CA"/>
          </a:p>
        </p:txBody>
      </p:sp>
      <p:sp>
        <p:nvSpPr>
          <p:cNvPr id="5" name="Footer Placeholder 4"/>
          <p:cNvSpPr>
            <a:spLocks noGrp="1"/>
          </p:cNvSpPr>
          <p:nvPr>
            <p:ph type="ftr" sz="quarter" idx="3"/>
          </p:nvPr>
        </p:nvSpPr>
        <p:spPr>
          <a:xfrm>
            <a:off x="1141412" y="5883275"/>
            <a:ext cx="7543800" cy="365125"/>
          </a:xfrm>
          <a:prstGeom prst="rect">
            <a:avLst/>
          </a:prstGeom>
        </p:spPr>
        <p:txBody>
          <a:bodyPr vert="horz" lIns="91440" tIns="45720" rIns="91440" bIns="45720" rtlCol="0" anchor="ctr"/>
          <a:lstStyle>
            <a:lvl1pPr algn="l">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endParaRPr lang="en-CA"/>
          </a:p>
        </p:txBody>
      </p:sp>
      <p:sp>
        <p:nvSpPr>
          <p:cNvPr id="6" name="Slide Number Placeholder 5"/>
          <p:cNvSpPr>
            <a:spLocks noGrp="1"/>
          </p:cNvSpPr>
          <p:nvPr>
            <p:ph type="sldNum" sz="quarter" idx="4"/>
          </p:nvPr>
        </p:nvSpPr>
        <p:spPr>
          <a:xfrm>
            <a:off x="10514012" y="5883275"/>
            <a:ext cx="551167"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62C3313D-1192-4FF5-91F6-F53CE24A7370}" type="slidenum">
              <a:rPr lang="en-CA" smtClean="0"/>
              <a:t>‹#›</a:t>
            </a:fld>
            <a:endParaRPr lang="en-CA"/>
          </a:p>
        </p:txBody>
      </p:sp>
    </p:spTree>
    <p:extLst>
      <p:ext uri="{BB962C8B-B14F-4D97-AF65-F5344CB8AC3E}">
        <p14:creationId xmlns:p14="http://schemas.microsoft.com/office/powerpoint/2010/main" val="2919510884"/>
      </p:ext>
    </p:extLst>
  </p:cSld>
  <p:clrMap bg1="dk1" tx1="lt1" bg2="dk2" tx2="lt2" accent1="accent1" accent2="accent2" accent3="accent3" accent4="accent4" accent5="accent5" accent6="accent6" hlink="hlink" folHlink="folHlink"/>
  <p:sldLayoutIdLst>
    <p:sldLayoutId id="2147484344" r:id="rId1"/>
    <p:sldLayoutId id="2147484345" r:id="rId2"/>
    <p:sldLayoutId id="2147484346" r:id="rId3"/>
    <p:sldLayoutId id="2147484347" r:id="rId4"/>
    <p:sldLayoutId id="2147484348" r:id="rId5"/>
    <p:sldLayoutId id="2147484349" r:id="rId6"/>
    <p:sldLayoutId id="2147484350" r:id="rId7"/>
    <p:sldLayoutId id="2147484351" r:id="rId8"/>
    <p:sldLayoutId id="2147484352" r:id="rId9"/>
    <p:sldLayoutId id="2147484353" r:id="rId10"/>
    <p:sldLayoutId id="2147484354" r:id="rId11"/>
    <p:sldLayoutId id="2147484355" r:id="rId12"/>
    <p:sldLayoutId id="2147484356" r:id="rId13"/>
    <p:sldLayoutId id="2147484357" r:id="rId14"/>
    <p:sldLayoutId id="2147484358" r:id="rId15"/>
    <p:sldLayoutId id="2147484359" r:id="rId16"/>
    <p:sldLayoutId id="2147484360" r:id="rId17"/>
  </p:sldLayoutIdLst>
  <p:txStyles>
    <p:titleStyle>
      <a:lvl1pPr algn="l" defTabSz="457200" rtl="0" eaLnBrk="1" latinLnBrk="0" hangingPunct="1">
        <a:spcBef>
          <a:spcPct val="0"/>
        </a:spcBef>
        <a:buNone/>
        <a:defRPr sz="3200" kern="1200" cap="all">
          <a:ln w="3175" cmpd="sng">
            <a:noFill/>
          </a:ln>
          <a:solidFill>
            <a:schemeClr val="accent1"/>
          </a:solidFill>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00000"/>
        <a:buFont typeface="Arial"/>
        <a:buChar char="•"/>
        <a:defRPr sz="20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00000"/>
        <a:buFont typeface="Arial"/>
        <a:buChar char="•"/>
        <a:defRPr sz="18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00000"/>
        <a:buFont typeface="Arial"/>
        <a:buChar char="•"/>
        <a:defRPr sz="16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00000"/>
        <a:buFont typeface="Arial"/>
        <a:buChar char="•"/>
        <a:defRPr sz="14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00000"/>
        <a:buFont typeface="Arial"/>
        <a:buChar char="•"/>
        <a:defRPr sz="14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80539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140921" y="410850"/>
            <a:ext cx="11928289" cy="769441"/>
          </a:xfrm>
          <a:prstGeom prst="rect">
            <a:avLst/>
          </a:prstGeom>
          <a:noFill/>
        </p:spPr>
        <p:txBody>
          <a:bodyPr wrap="square" rtlCol="0">
            <a:spAutoFit/>
          </a:bodyPr>
          <a:lstStyle/>
          <a:p>
            <a:pPr algn="ctr"/>
            <a:r>
              <a:rPr lang="en-CA" sz="44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Holiness</a:t>
            </a:r>
            <a:endParaRPr lang="en-CA" sz="40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9" y="1529360"/>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321131" y="1891621"/>
            <a:ext cx="9567867" cy="4154984"/>
          </a:xfrm>
          <a:prstGeom prst="rect">
            <a:avLst/>
          </a:prstGeom>
          <a:noFill/>
        </p:spPr>
        <p:txBody>
          <a:bodyPr wrap="square" rtlCol="0">
            <a:spAutoFit/>
          </a:bodyPr>
          <a:lstStyle/>
          <a:p>
            <a:pPr algn="ctr"/>
            <a:r>
              <a:rPr lang="en-CA" sz="6600" i="1" dirty="0" smtClean="0">
                <a:solidFill>
                  <a:schemeClr val="accent5">
                    <a:lumMod val="40000"/>
                    <a:lumOff val="60000"/>
                  </a:schemeClr>
                </a:solidFill>
                <a:latin typeface="Calibri" panose="020F0502020204030204" pitchFamily="34" charset="0"/>
                <a:cs typeface="Calibri" panose="020F0502020204030204" pitchFamily="34" charset="0"/>
              </a:rPr>
              <a:t>7. The more mature I become in my lifestyle of holiness; the more God </a:t>
            </a:r>
            <a:br>
              <a:rPr lang="en-CA" sz="6600" i="1" dirty="0" smtClean="0">
                <a:solidFill>
                  <a:schemeClr val="accent5">
                    <a:lumMod val="40000"/>
                    <a:lumOff val="60000"/>
                  </a:schemeClr>
                </a:solidFill>
                <a:latin typeface="Calibri" panose="020F0502020204030204" pitchFamily="34" charset="0"/>
                <a:cs typeface="Calibri" panose="020F0502020204030204" pitchFamily="34" charset="0"/>
              </a:rPr>
            </a:br>
            <a:r>
              <a:rPr lang="en-CA" sz="6600" i="1" dirty="0" smtClean="0">
                <a:solidFill>
                  <a:schemeClr val="accent5">
                    <a:lumMod val="40000"/>
                    <a:lumOff val="60000"/>
                  </a:schemeClr>
                </a:solidFill>
                <a:latin typeface="Calibri" panose="020F0502020204030204" pitchFamily="34" charset="0"/>
                <a:cs typeface="Calibri" panose="020F0502020204030204" pitchFamily="34" charset="0"/>
              </a:rPr>
              <a:t>can use me.</a:t>
            </a:r>
            <a:endParaRPr lang="en-CA" sz="2800" i="1" dirty="0" smtClean="0">
              <a:solidFill>
                <a:schemeClr val="accent5">
                  <a:lumMod val="40000"/>
                  <a:lumOff val="6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144628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140921" y="410850"/>
            <a:ext cx="11928289" cy="769441"/>
          </a:xfrm>
          <a:prstGeom prst="rect">
            <a:avLst/>
          </a:prstGeom>
          <a:noFill/>
        </p:spPr>
        <p:txBody>
          <a:bodyPr wrap="square" rtlCol="0">
            <a:spAutoFit/>
          </a:bodyPr>
          <a:lstStyle/>
          <a:p>
            <a:pPr algn="ctr"/>
            <a:r>
              <a:rPr lang="en-CA" sz="44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Holiness</a:t>
            </a:r>
            <a:endParaRPr lang="en-CA" sz="40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9" y="1529360"/>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109624" y="1891621"/>
            <a:ext cx="9990882" cy="4247317"/>
          </a:xfrm>
          <a:prstGeom prst="rect">
            <a:avLst/>
          </a:prstGeom>
          <a:noFill/>
        </p:spPr>
        <p:txBody>
          <a:bodyPr wrap="square" rtlCol="0">
            <a:spAutoFit/>
          </a:bodyPr>
          <a:lstStyle/>
          <a:p>
            <a:pPr algn="ctr"/>
            <a:r>
              <a:rPr lang="en-CA" sz="5400" i="1" dirty="0" smtClean="0">
                <a:solidFill>
                  <a:schemeClr val="accent5">
                    <a:lumMod val="40000"/>
                    <a:lumOff val="60000"/>
                  </a:schemeClr>
                </a:solidFill>
                <a:latin typeface="Calibri" panose="020F0502020204030204" pitchFamily="34" charset="0"/>
                <a:cs typeface="Calibri" panose="020F0502020204030204" pitchFamily="34" charset="0"/>
              </a:rPr>
              <a:t>8. Even if I do not feel personally convicted about a holiness standard, I still need to submit to the spiritual leaders God has placed in my life.</a:t>
            </a:r>
            <a:endParaRPr lang="en-CA" sz="2000" i="1" dirty="0" smtClean="0">
              <a:solidFill>
                <a:schemeClr val="accent5">
                  <a:lumMod val="40000"/>
                  <a:lumOff val="6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082486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734104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140921" y="410850"/>
            <a:ext cx="11928289" cy="769441"/>
          </a:xfrm>
          <a:prstGeom prst="rect">
            <a:avLst/>
          </a:prstGeom>
          <a:noFill/>
        </p:spPr>
        <p:txBody>
          <a:bodyPr wrap="square" rtlCol="0">
            <a:spAutoFit/>
          </a:bodyPr>
          <a:lstStyle/>
          <a:p>
            <a:pPr algn="ctr"/>
            <a:r>
              <a:rPr lang="en-CA" sz="44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Holiness for Mature Christians</a:t>
            </a:r>
            <a:endParaRPr lang="en-CA" sz="40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9" y="1529360"/>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046229" y="1891621"/>
            <a:ext cx="10117671" cy="3693319"/>
          </a:xfrm>
          <a:prstGeom prst="rect">
            <a:avLst/>
          </a:prstGeom>
          <a:noFill/>
        </p:spPr>
        <p:txBody>
          <a:bodyPr wrap="square" rtlCol="0">
            <a:spAutoFit/>
          </a:bodyPr>
          <a:lstStyle/>
          <a:p>
            <a:pPr algn="ctr"/>
            <a:r>
              <a:rPr lang="en-CA" sz="6600" b="1" i="1" u="sng" dirty="0" smtClean="0">
                <a:solidFill>
                  <a:schemeClr val="accent5">
                    <a:lumMod val="40000"/>
                    <a:lumOff val="60000"/>
                  </a:schemeClr>
                </a:solidFill>
                <a:latin typeface="Calibri" panose="020F0502020204030204" pitchFamily="34" charset="0"/>
                <a:cs typeface="Calibri" panose="020F0502020204030204" pitchFamily="34" charset="0"/>
              </a:rPr>
              <a:t>Attitude</a:t>
            </a:r>
          </a:p>
          <a:p>
            <a:pPr algn="ctr"/>
            <a:endParaRPr lang="en-CA" sz="2400" b="1" i="1" u="sng" dirty="0" smtClean="0">
              <a:solidFill>
                <a:schemeClr val="accent5">
                  <a:lumMod val="40000"/>
                  <a:lumOff val="60000"/>
                </a:schemeClr>
              </a:solidFill>
              <a:latin typeface="Calibri" panose="020F0502020204030204" pitchFamily="34" charset="0"/>
              <a:cs typeface="Calibri" panose="020F0502020204030204" pitchFamily="34" charset="0"/>
            </a:endParaRPr>
          </a:p>
          <a:p>
            <a:pPr algn="ctr"/>
            <a:r>
              <a:rPr lang="en-CA" sz="3600" i="1" dirty="0" smtClean="0">
                <a:solidFill>
                  <a:schemeClr val="accent5">
                    <a:lumMod val="40000"/>
                    <a:lumOff val="60000"/>
                  </a:schemeClr>
                </a:solidFill>
                <a:latin typeface="Calibri" panose="020F0502020204030204" pitchFamily="34" charset="0"/>
                <a:cs typeface="Calibri" panose="020F0502020204030204" pitchFamily="34" charset="0"/>
              </a:rPr>
              <a:t>We must put away all evil attitudes including hatred, wrath, </a:t>
            </a:r>
            <a:r>
              <a:rPr lang="en-CA" sz="3600" i="1" dirty="0">
                <a:solidFill>
                  <a:schemeClr val="accent5">
                    <a:lumMod val="40000"/>
                    <a:lumOff val="60000"/>
                  </a:schemeClr>
                </a:solidFill>
                <a:latin typeface="Calibri" panose="020F0502020204030204" pitchFamily="34" charset="0"/>
                <a:cs typeface="Calibri" panose="020F0502020204030204" pitchFamily="34" charset="0"/>
              </a:rPr>
              <a:t>j</a:t>
            </a:r>
            <a:r>
              <a:rPr lang="en-CA" sz="3600" i="1" dirty="0" smtClean="0">
                <a:solidFill>
                  <a:schemeClr val="accent5">
                    <a:lumMod val="40000"/>
                    <a:lumOff val="60000"/>
                  </a:schemeClr>
                </a:solidFill>
                <a:latin typeface="Calibri" panose="020F0502020204030204" pitchFamily="34" charset="0"/>
                <a:cs typeface="Calibri" panose="020F0502020204030204" pitchFamily="34" charset="0"/>
              </a:rPr>
              <a:t>ealousy, bitterness, pride, prejudice, vengeance, discord, and rebellion. The fruit of the Spirit must manifest itself in our attitudes.</a:t>
            </a:r>
            <a:endParaRPr lang="en-CA" sz="1200" i="1" dirty="0" smtClean="0">
              <a:solidFill>
                <a:schemeClr val="accent5">
                  <a:lumMod val="40000"/>
                  <a:lumOff val="6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402378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140921" y="410850"/>
            <a:ext cx="11928289" cy="769441"/>
          </a:xfrm>
          <a:prstGeom prst="rect">
            <a:avLst/>
          </a:prstGeom>
          <a:noFill/>
        </p:spPr>
        <p:txBody>
          <a:bodyPr wrap="square" rtlCol="0">
            <a:spAutoFit/>
          </a:bodyPr>
          <a:lstStyle/>
          <a:p>
            <a:pPr algn="ctr"/>
            <a:r>
              <a:rPr lang="en-CA" sz="44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Holiness for Mature Christians</a:t>
            </a:r>
            <a:endParaRPr lang="en-CA" sz="40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9" y="1529360"/>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628476" y="1891621"/>
            <a:ext cx="8953177" cy="3970318"/>
          </a:xfrm>
          <a:prstGeom prst="rect">
            <a:avLst/>
          </a:prstGeom>
          <a:noFill/>
        </p:spPr>
        <p:txBody>
          <a:bodyPr wrap="square" rtlCol="0">
            <a:spAutoFit/>
          </a:bodyPr>
          <a:lstStyle/>
          <a:p>
            <a:pPr algn="ctr"/>
            <a:r>
              <a:rPr lang="en-CA" sz="6600" b="1" i="1" u="sng" dirty="0" smtClean="0">
                <a:solidFill>
                  <a:schemeClr val="accent5">
                    <a:lumMod val="40000"/>
                    <a:lumOff val="60000"/>
                  </a:schemeClr>
                </a:solidFill>
                <a:latin typeface="Calibri" panose="020F0502020204030204" pitchFamily="34" charset="0"/>
                <a:cs typeface="Calibri" panose="020F0502020204030204" pitchFamily="34" charset="0"/>
              </a:rPr>
              <a:t>Thought</a:t>
            </a:r>
          </a:p>
          <a:p>
            <a:pPr algn="ctr"/>
            <a:endParaRPr lang="en-CA" sz="2400" b="1" i="1" u="sng" dirty="0" smtClean="0">
              <a:solidFill>
                <a:schemeClr val="accent5">
                  <a:lumMod val="40000"/>
                  <a:lumOff val="60000"/>
                </a:schemeClr>
              </a:solidFill>
              <a:latin typeface="Calibri" panose="020F0502020204030204" pitchFamily="34" charset="0"/>
              <a:cs typeface="Calibri" panose="020F0502020204030204" pitchFamily="34" charset="0"/>
            </a:endParaRPr>
          </a:p>
          <a:p>
            <a:pPr algn="ctr"/>
            <a:r>
              <a:rPr lang="en-CA" sz="5400" i="1" dirty="0">
                <a:solidFill>
                  <a:schemeClr val="accent5">
                    <a:lumMod val="40000"/>
                    <a:lumOff val="60000"/>
                  </a:schemeClr>
                </a:solidFill>
                <a:latin typeface="Calibri" panose="020F0502020204030204" pitchFamily="34" charset="0"/>
                <a:cs typeface="Calibri" panose="020F0502020204030204" pitchFamily="34" charset="0"/>
              </a:rPr>
              <a:t>We are what we think, and we become what we allow our minds to dwell upon.</a:t>
            </a:r>
            <a:endParaRPr lang="en-CA" sz="2000" i="1" dirty="0">
              <a:solidFill>
                <a:schemeClr val="accent5">
                  <a:lumMod val="40000"/>
                  <a:lumOff val="6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1341805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140921" y="410850"/>
            <a:ext cx="11928289" cy="769441"/>
          </a:xfrm>
          <a:prstGeom prst="rect">
            <a:avLst/>
          </a:prstGeom>
          <a:noFill/>
        </p:spPr>
        <p:txBody>
          <a:bodyPr wrap="square" rtlCol="0">
            <a:spAutoFit/>
          </a:bodyPr>
          <a:lstStyle/>
          <a:p>
            <a:pPr algn="ctr"/>
            <a:r>
              <a:rPr lang="en-CA" sz="44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Holiness for Mature Christians</a:t>
            </a:r>
            <a:endParaRPr lang="en-CA" sz="40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9" y="1529360"/>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875354" y="1891621"/>
            <a:ext cx="8459421" cy="3693319"/>
          </a:xfrm>
          <a:prstGeom prst="rect">
            <a:avLst/>
          </a:prstGeom>
          <a:noFill/>
        </p:spPr>
        <p:txBody>
          <a:bodyPr wrap="square" rtlCol="0">
            <a:spAutoFit/>
          </a:bodyPr>
          <a:lstStyle/>
          <a:p>
            <a:pPr algn="ctr"/>
            <a:r>
              <a:rPr lang="en-CA" sz="6600" b="1" i="1" u="sng" dirty="0" smtClean="0">
                <a:solidFill>
                  <a:schemeClr val="accent5">
                    <a:lumMod val="40000"/>
                    <a:lumOff val="60000"/>
                  </a:schemeClr>
                </a:solidFill>
                <a:latin typeface="Calibri" panose="020F0502020204030204" pitchFamily="34" charset="0"/>
                <a:cs typeface="Calibri" panose="020F0502020204030204" pitchFamily="34" charset="0"/>
              </a:rPr>
              <a:t>Sight</a:t>
            </a:r>
          </a:p>
          <a:p>
            <a:pPr algn="ctr"/>
            <a:endParaRPr lang="en-CA" sz="2400" b="1" i="1" u="sng" dirty="0" smtClean="0">
              <a:solidFill>
                <a:schemeClr val="accent5">
                  <a:lumMod val="40000"/>
                  <a:lumOff val="60000"/>
                </a:schemeClr>
              </a:solidFill>
              <a:latin typeface="Calibri" panose="020F0502020204030204" pitchFamily="34" charset="0"/>
              <a:cs typeface="Calibri" panose="020F0502020204030204" pitchFamily="34" charset="0"/>
            </a:endParaRPr>
          </a:p>
          <a:p>
            <a:pPr algn="ctr"/>
            <a:r>
              <a:rPr lang="en-CA" sz="4800" i="1" dirty="0" smtClean="0">
                <a:solidFill>
                  <a:schemeClr val="accent5">
                    <a:lumMod val="40000"/>
                    <a:lumOff val="60000"/>
                  </a:schemeClr>
                </a:solidFill>
                <a:latin typeface="Calibri" panose="020F0502020204030204" pitchFamily="34" charset="0"/>
                <a:cs typeface="Calibri" panose="020F0502020204030204" pitchFamily="34" charset="0"/>
              </a:rPr>
              <a:t>We must guard our eyes as the gate of the soul and primary source of input for the mind.</a:t>
            </a:r>
            <a:endParaRPr lang="en-CA" i="1" dirty="0">
              <a:solidFill>
                <a:schemeClr val="accent5">
                  <a:lumMod val="40000"/>
                  <a:lumOff val="6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831475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140921" y="410850"/>
            <a:ext cx="11928289" cy="769441"/>
          </a:xfrm>
          <a:prstGeom prst="rect">
            <a:avLst/>
          </a:prstGeom>
          <a:noFill/>
        </p:spPr>
        <p:txBody>
          <a:bodyPr wrap="square" rtlCol="0">
            <a:spAutoFit/>
          </a:bodyPr>
          <a:lstStyle/>
          <a:p>
            <a:pPr algn="ctr"/>
            <a:r>
              <a:rPr lang="en-CA" sz="44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Holiness for Mature Christians</a:t>
            </a:r>
            <a:endParaRPr lang="en-CA" sz="40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9" y="1529360"/>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254768" y="1891621"/>
            <a:ext cx="9700594" cy="3693319"/>
          </a:xfrm>
          <a:prstGeom prst="rect">
            <a:avLst/>
          </a:prstGeom>
          <a:noFill/>
        </p:spPr>
        <p:txBody>
          <a:bodyPr wrap="square" rtlCol="0">
            <a:spAutoFit/>
          </a:bodyPr>
          <a:lstStyle/>
          <a:p>
            <a:pPr algn="ctr"/>
            <a:r>
              <a:rPr lang="en-CA" sz="6600" b="1" i="1" u="sng" dirty="0" smtClean="0">
                <a:solidFill>
                  <a:schemeClr val="accent5">
                    <a:lumMod val="40000"/>
                    <a:lumOff val="60000"/>
                  </a:schemeClr>
                </a:solidFill>
                <a:latin typeface="Calibri" panose="020F0502020204030204" pitchFamily="34" charset="0"/>
                <a:cs typeface="Calibri" panose="020F0502020204030204" pitchFamily="34" charset="0"/>
              </a:rPr>
              <a:t>Speech</a:t>
            </a:r>
          </a:p>
          <a:p>
            <a:pPr algn="ctr"/>
            <a:endParaRPr lang="en-CA" sz="2400" b="1" i="1" u="sng" dirty="0" smtClean="0">
              <a:solidFill>
                <a:schemeClr val="accent5">
                  <a:lumMod val="40000"/>
                  <a:lumOff val="60000"/>
                </a:schemeClr>
              </a:solidFill>
              <a:latin typeface="Calibri" panose="020F0502020204030204" pitchFamily="34" charset="0"/>
              <a:cs typeface="Calibri" panose="020F0502020204030204" pitchFamily="34" charset="0"/>
            </a:endParaRPr>
          </a:p>
          <a:p>
            <a:pPr algn="ctr"/>
            <a:r>
              <a:rPr lang="en-CA" sz="3600" i="1" dirty="0" smtClean="0">
                <a:solidFill>
                  <a:schemeClr val="accent5">
                    <a:lumMod val="40000"/>
                    <a:lumOff val="60000"/>
                  </a:schemeClr>
                </a:solidFill>
                <a:latin typeface="Calibri" panose="020F0502020204030204" pitchFamily="34" charset="0"/>
                <a:cs typeface="Calibri" panose="020F0502020204030204" pitchFamily="34" charset="0"/>
              </a:rPr>
              <a:t>We should avoid gossiping, backbiting, slander, causing division, swearing by an oath, complaining, taking the Lord’s name in vain, criticizing, cursing, lying, idle words and suggestive or filthy speech.</a:t>
            </a:r>
            <a:endParaRPr lang="en-CA" sz="1200" i="1" dirty="0">
              <a:solidFill>
                <a:schemeClr val="accent5">
                  <a:lumMod val="40000"/>
                  <a:lumOff val="6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180512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140921" y="410850"/>
            <a:ext cx="11928289" cy="769441"/>
          </a:xfrm>
          <a:prstGeom prst="rect">
            <a:avLst/>
          </a:prstGeom>
          <a:noFill/>
        </p:spPr>
        <p:txBody>
          <a:bodyPr wrap="square" rtlCol="0">
            <a:spAutoFit/>
          </a:bodyPr>
          <a:lstStyle/>
          <a:p>
            <a:pPr algn="ctr"/>
            <a:r>
              <a:rPr lang="en-CA" sz="44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Holiness for Mature Christians</a:t>
            </a:r>
            <a:endParaRPr lang="en-CA" sz="40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9" y="1529360"/>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254768" y="1891621"/>
            <a:ext cx="9700594" cy="3939540"/>
          </a:xfrm>
          <a:prstGeom prst="rect">
            <a:avLst/>
          </a:prstGeom>
          <a:noFill/>
        </p:spPr>
        <p:txBody>
          <a:bodyPr wrap="square" rtlCol="0">
            <a:spAutoFit/>
          </a:bodyPr>
          <a:lstStyle/>
          <a:p>
            <a:pPr algn="ctr"/>
            <a:r>
              <a:rPr lang="en-CA" sz="6600" b="1" i="1" u="sng" dirty="0" smtClean="0">
                <a:solidFill>
                  <a:schemeClr val="accent5">
                    <a:lumMod val="40000"/>
                    <a:lumOff val="60000"/>
                  </a:schemeClr>
                </a:solidFill>
                <a:latin typeface="Calibri" panose="020F0502020204030204" pitchFamily="34" charset="0"/>
                <a:cs typeface="Calibri" panose="020F0502020204030204" pitchFamily="34" charset="0"/>
              </a:rPr>
              <a:t>Body</a:t>
            </a:r>
          </a:p>
          <a:p>
            <a:pPr algn="ctr"/>
            <a:endParaRPr lang="en-CA" sz="2400" b="1" i="1" u="sng" dirty="0" smtClean="0">
              <a:solidFill>
                <a:schemeClr val="accent5">
                  <a:lumMod val="40000"/>
                  <a:lumOff val="60000"/>
                </a:schemeClr>
              </a:solidFill>
              <a:latin typeface="Calibri" panose="020F0502020204030204" pitchFamily="34" charset="0"/>
              <a:cs typeface="Calibri" panose="020F0502020204030204" pitchFamily="34" charset="0"/>
            </a:endParaRPr>
          </a:p>
          <a:p>
            <a:pPr algn="ctr"/>
            <a:r>
              <a:rPr lang="en-CA" sz="4000" i="1" dirty="0" smtClean="0">
                <a:solidFill>
                  <a:schemeClr val="accent5">
                    <a:lumMod val="40000"/>
                    <a:lumOff val="60000"/>
                  </a:schemeClr>
                </a:solidFill>
                <a:latin typeface="Calibri" panose="020F0502020204030204" pitchFamily="34" charset="0"/>
                <a:cs typeface="Calibri" panose="020F0502020204030204" pitchFamily="34" charset="0"/>
              </a:rPr>
              <a:t>Since the body is the temple of the Holy Ghost, we avoid anything that would harm or defile the body, including anything that would cause intoxication or addiction.</a:t>
            </a:r>
            <a:endParaRPr lang="en-CA" sz="1400" i="1" dirty="0">
              <a:solidFill>
                <a:schemeClr val="accent5">
                  <a:lumMod val="40000"/>
                  <a:lumOff val="6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006939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140921" y="410850"/>
            <a:ext cx="11928289" cy="769441"/>
          </a:xfrm>
          <a:prstGeom prst="rect">
            <a:avLst/>
          </a:prstGeom>
          <a:noFill/>
        </p:spPr>
        <p:txBody>
          <a:bodyPr wrap="square" rtlCol="0">
            <a:spAutoFit/>
          </a:bodyPr>
          <a:lstStyle/>
          <a:p>
            <a:pPr algn="ctr"/>
            <a:r>
              <a:rPr lang="en-CA" sz="44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Holiness for Mature Christians</a:t>
            </a:r>
            <a:endParaRPr lang="en-CA" sz="40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9" y="1529360"/>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254768" y="1891621"/>
            <a:ext cx="9700594" cy="3939540"/>
          </a:xfrm>
          <a:prstGeom prst="rect">
            <a:avLst/>
          </a:prstGeom>
          <a:noFill/>
        </p:spPr>
        <p:txBody>
          <a:bodyPr wrap="square" rtlCol="0">
            <a:spAutoFit/>
          </a:bodyPr>
          <a:lstStyle/>
          <a:p>
            <a:pPr algn="ctr"/>
            <a:r>
              <a:rPr lang="en-CA" sz="6600" b="1" i="1" u="sng" dirty="0" smtClean="0">
                <a:solidFill>
                  <a:schemeClr val="accent5">
                    <a:lumMod val="40000"/>
                    <a:lumOff val="60000"/>
                  </a:schemeClr>
                </a:solidFill>
                <a:latin typeface="Calibri" panose="020F0502020204030204" pitchFamily="34" charset="0"/>
                <a:cs typeface="Calibri" panose="020F0502020204030204" pitchFamily="34" charset="0"/>
              </a:rPr>
              <a:t>Sex</a:t>
            </a:r>
          </a:p>
          <a:p>
            <a:pPr algn="ctr"/>
            <a:endParaRPr lang="en-CA" sz="2400" b="1" i="1" u="sng" dirty="0" smtClean="0">
              <a:solidFill>
                <a:schemeClr val="accent5">
                  <a:lumMod val="40000"/>
                  <a:lumOff val="60000"/>
                </a:schemeClr>
              </a:solidFill>
              <a:latin typeface="Calibri" panose="020F0502020204030204" pitchFamily="34" charset="0"/>
              <a:cs typeface="Calibri" panose="020F0502020204030204" pitchFamily="34" charset="0"/>
            </a:endParaRPr>
          </a:p>
          <a:p>
            <a:pPr algn="ctr"/>
            <a:r>
              <a:rPr lang="en-CA" sz="4000" i="1" dirty="0" smtClean="0">
                <a:solidFill>
                  <a:schemeClr val="accent5">
                    <a:lumMod val="40000"/>
                    <a:lumOff val="60000"/>
                  </a:schemeClr>
                </a:solidFill>
                <a:latin typeface="Calibri" panose="020F0502020204030204" pitchFamily="34" charset="0"/>
                <a:cs typeface="Calibri" panose="020F0502020204030204" pitchFamily="34" charset="0"/>
              </a:rPr>
              <a:t>The Bible condemns all sexual relationships and activity outside of marriage between one man and one woman and opposes lustful thoughts and actions.</a:t>
            </a:r>
            <a:endParaRPr lang="en-CA" sz="1400" i="1" dirty="0">
              <a:solidFill>
                <a:schemeClr val="accent5">
                  <a:lumMod val="40000"/>
                  <a:lumOff val="6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573702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140921" y="410850"/>
            <a:ext cx="11928289" cy="769441"/>
          </a:xfrm>
          <a:prstGeom prst="rect">
            <a:avLst/>
          </a:prstGeom>
          <a:noFill/>
        </p:spPr>
        <p:txBody>
          <a:bodyPr wrap="square" rtlCol="0">
            <a:spAutoFit/>
          </a:bodyPr>
          <a:lstStyle/>
          <a:p>
            <a:pPr algn="ctr"/>
            <a:r>
              <a:rPr lang="en-CA" sz="44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Holiness for Mature Christians</a:t>
            </a:r>
            <a:endParaRPr lang="en-CA" sz="40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9" y="1529360"/>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254768" y="1891621"/>
            <a:ext cx="9700594" cy="3323987"/>
          </a:xfrm>
          <a:prstGeom prst="rect">
            <a:avLst/>
          </a:prstGeom>
          <a:noFill/>
        </p:spPr>
        <p:txBody>
          <a:bodyPr wrap="square" rtlCol="0">
            <a:spAutoFit/>
          </a:bodyPr>
          <a:lstStyle/>
          <a:p>
            <a:pPr algn="ctr"/>
            <a:r>
              <a:rPr lang="en-CA" sz="6600" b="1" i="1" u="sng" dirty="0" smtClean="0">
                <a:solidFill>
                  <a:schemeClr val="accent5">
                    <a:lumMod val="40000"/>
                    <a:lumOff val="60000"/>
                  </a:schemeClr>
                </a:solidFill>
                <a:latin typeface="Calibri" panose="020F0502020204030204" pitchFamily="34" charset="0"/>
                <a:cs typeface="Calibri" panose="020F0502020204030204" pitchFamily="34" charset="0"/>
              </a:rPr>
              <a:t>Fellowship</a:t>
            </a:r>
          </a:p>
          <a:p>
            <a:pPr algn="ctr"/>
            <a:endParaRPr lang="en-CA" sz="2400" b="1" i="1" u="sng" dirty="0" smtClean="0">
              <a:solidFill>
                <a:schemeClr val="accent5">
                  <a:lumMod val="40000"/>
                  <a:lumOff val="60000"/>
                </a:schemeClr>
              </a:solidFill>
              <a:latin typeface="Calibri" panose="020F0502020204030204" pitchFamily="34" charset="0"/>
              <a:cs typeface="Calibri" panose="020F0502020204030204" pitchFamily="34" charset="0"/>
            </a:endParaRPr>
          </a:p>
          <a:p>
            <a:pPr algn="ctr"/>
            <a:r>
              <a:rPr lang="en-CA" sz="4000" i="1" dirty="0" smtClean="0">
                <a:solidFill>
                  <a:schemeClr val="accent5">
                    <a:lumMod val="40000"/>
                    <a:lumOff val="60000"/>
                  </a:schemeClr>
                </a:solidFill>
                <a:latin typeface="Calibri" panose="020F0502020204030204" pitchFamily="34" charset="0"/>
                <a:cs typeface="Calibri" panose="020F0502020204030204" pitchFamily="34" charset="0"/>
              </a:rPr>
              <a:t>Although we should associate with unbelievers, we must not identify ourselves too closely with sinful activities or lifestyles.</a:t>
            </a:r>
            <a:endParaRPr lang="en-CA" sz="1400" i="1" dirty="0">
              <a:solidFill>
                <a:schemeClr val="accent5">
                  <a:lumMod val="40000"/>
                  <a:lumOff val="6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473607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036849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140921" y="410850"/>
            <a:ext cx="11928289" cy="769441"/>
          </a:xfrm>
          <a:prstGeom prst="rect">
            <a:avLst/>
          </a:prstGeom>
          <a:noFill/>
        </p:spPr>
        <p:txBody>
          <a:bodyPr wrap="square" rtlCol="0">
            <a:spAutoFit/>
          </a:bodyPr>
          <a:lstStyle/>
          <a:p>
            <a:pPr algn="ctr"/>
            <a:r>
              <a:rPr lang="en-CA" sz="44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Holiness for Mature Christians</a:t>
            </a:r>
            <a:endParaRPr lang="en-CA" sz="40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9" y="1529360"/>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254768" y="1891621"/>
            <a:ext cx="9700594" cy="3693319"/>
          </a:xfrm>
          <a:prstGeom prst="rect">
            <a:avLst/>
          </a:prstGeom>
          <a:noFill/>
        </p:spPr>
        <p:txBody>
          <a:bodyPr wrap="square" rtlCol="0">
            <a:spAutoFit/>
          </a:bodyPr>
          <a:lstStyle/>
          <a:p>
            <a:pPr algn="ctr"/>
            <a:r>
              <a:rPr lang="en-CA" sz="6600" b="1" i="1" u="sng" dirty="0" smtClean="0">
                <a:solidFill>
                  <a:schemeClr val="accent5">
                    <a:lumMod val="40000"/>
                    <a:lumOff val="60000"/>
                  </a:schemeClr>
                </a:solidFill>
                <a:latin typeface="Calibri" panose="020F0502020204030204" pitchFamily="34" charset="0"/>
                <a:cs typeface="Calibri" panose="020F0502020204030204" pitchFamily="34" charset="0"/>
              </a:rPr>
              <a:t>Life</a:t>
            </a:r>
          </a:p>
          <a:p>
            <a:pPr algn="ctr"/>
            <a:endParaRPr lang="en-CA" sz="2400" b="1" i="1" u="sng" dirty="0" smtClean="0">
              <a:solidFill>
                <a:schemeClr val="accent5">
                  <a:lumMod val="40000"/>
                  <a:lumOff val="60000"/>
                </a:schemeClr>
              </a:solidFill>
              <a:latin typeface="Calibri" panose="020F0502020204030204" pitchFamily="34" charset="0"/>
              <a:cs typeface="Calibri" panose="020F0502020204030204" pitchFamily="34" charset="0"/>
            </a:endParaRPr>
          </a:p>
          <a:p>
            <a:pPr algn="ctr"/>
            <a:r>
              <a:rPr lang="en-CA" sz="4800" i="1" dirty="0" smtClean="0">
                <a:solidFill>
                  <a:schemeClr val="accent5">
                    <a:lumMod val="40000"/>
                    <a:lumOff val="60000"/>
                  </a:schemeClr>
                </a:solidFill>
                <a:latin typeface="Calibri" panose="020F0502020204030204" pitchFamily="34" charset="0"/>
                <a:cs typeface="Calibri" panose="020F0502020204030204" pitchFamily="34" charset="0"/>
              </a:rPr>
              <a:t>In view of the sanctity of human life, Christians must not participate in violence or taking of human life. </a:t>
            </a:r>
            <a:endParaRPr lang="en-CA" i="1" dirty="0">
              <a:solidFill>
                <a:schemeClr val="accent5">
                  <a:lumMod val="40000"/>
                  <a:lumOff val="6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6504984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140921" y="410850"/>
            <a:ext cx="11928289" cy="769441"/>
          </a:xfrm>
          <a:prstGeom prst="rect">
            <a:avLst/>
          </a:prstGeom>
          <a:noFill/>
        </p:spPr>
        <p:txBody>
          <a:bodyPr wrap="square" rtlCol="0">
            <a:spAutoFit/>
          </a:bodyPr>
          <a:lstStyle/>
          <a:p>
            <a:pPr algn="ctr"/>
            <a:r>
              <a:rPr lang="en-CA" sz="44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Holiness for Mature Christians</a:t>
            </a:r>
            <a:endParaRPr lang="en-CA" sz="40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9" y="1529360"/>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254768" y="1891621"/>
            <a:ext cx="9700594" cy="3323987"/>
          </a:xfrm>
          <a:prstGeom prst="rect">
            <a:avLst/>
          </a:prstGeom>
          <a:noFill/>
        </p:spPr>
        <p:txBody>
          <a:bodyPr wrap="square" rtlCol="0">
            <a:spAutoFit/>
          </a:bodyPr>
          <a:lstStyle/>
          <a:p>
            <a:pPr algn="ctr"/>
            <a:r>
              <a:rPr lang="en-CA" sz="6600" b="1" i="1" u="sng" dirty="0" smtClean="0">
                <a:solidFill>
                  <a:schemeClr val="accent5">
                    <a:lumMod val="40000"/>
                    <a:lumOff val="60000"/>
                  </a:schemeClr>
                </a:solidFill>
                <a:latin typeface="Calibri" panose="020F0502020204030204" pitchFamily="34" charset="0"/>
                <a:cs typeface="Calibri" panose="020F0502020204030204" pitchFamily="34" charset="0"/>
              </a:rPr>
              <a:t>Honesty</a:t>
            </a:r>
          </a:p>
          <a:p>
            <a:pPr algn="ctr"/>
            <a:endParaRPr lang="en-CA" sz="2400" b="1" i="1" u="sng" dirty="0" smtClean="0">
              <a:solidFill>
                <a:schemeClr val="accent5">
                  <a:lumMod val="40000"/>
                  <a:lumOff val="60000"/>
                </a:schemeClr>
              </a:solidFill>
              <a:latin typeface="Calibri" panose="020F0502020204030204" pitchFamily="34" charset="0"/>
              <a:cs typeface="Calibri" panose="020F0502020204030204" pitchFamily="34" charset="0"/>
            </a:endParaRPr>
          </a:p>
          <a:p>
            <a:pPr algn="ctr"/>
            <a:r>
              <a:rPr lang="en-CA" sz="6000" i="1" dirty="0" smtClean="0">
                <a:solidFill>
                  <a:schemeClr val="accent5">
                    <a:lumMod val="40000"/>
                    <a:lumOff val="60000"/>
                  </a:schemeClr>
                </a:solidFill>
                <a:latin typeface="Calibri" panose="020F0502020204030204" pitchFamily="34" charset="0"/>
                <a:cs typeface="Calibri" panose="020F0502020204030204" pitchFamily="34" charset="0"/>
              </a:rPr>
              <a:t>Christians must reject all forms of dishonesty.</a:t>
            </a:r>
            <a:endParaRPr lang="en-CA" sz="2400" i="1" dirty="0">
              <a:solidFill>
                <a:schemeClr val="accent5">
                  <a:lumMod val="40000"/>
                  <a:lumOff val="6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3221833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140921" y="410850"/>
            <a:ext cx="11928289" cy="769441"/>
          </a:xfrm>
          <a:prstGeom prst="rect">
            <a:avLst/>
          </a:prstGeom>
          <a:noFill/>
        </p:spPr>
        <p:txBody>
          <a:bodyPr wrap="square" rtlCol="0">
            <a:spAutoFit/>
          </a:bodyPr>
          <a:lstStyle/>
          <a:p>
            <a:pPr algn="ctr"/>
            <a:r>
              <a:rPr lang="en-CA" sz="44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Holiness for Mature Christians</a:t>
            </a:r>
            <a:endParaRPr lang="en-CA" sz="40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9" y="1529360"/>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254768" y="1891621"/>
            <a:ext cx="9700594" cy="3693319"/>
          </a:xfrm>
          <a:prstGeom prst="rect">
            <a:avLst/>
          </a:prstGeom>
          <a:noFill/>
        </p:spPr>
        <p:txBody>
          <a:bodyPr wrap="square" rtlCol="0">
            <a:spAutoFit/>
          </a:bodyPr>
          <a:lstStyle/>
          <a:p>
            <a:pPr algn="ctr"/>
            <a:r>
              <a:rPr lang="en-CA" sz="6600" b="1" i="1" u="sng" dirty="0" smtClean="0">
                <a:solidFill>
                  <a:schemeClr val="accent5">
                    <a:lumMod val="40000"/>
                    <a:lumOff val="60000"/>
                  </a:schemeClr>
                </a:solidFill>
                <a:latin typeface="Calibri" panose="020F0502020204030204" pitchFamily="34" charset="0"/>
                <a:cs typeface="Calibri" panose="020F0502020204030204" pitchFamily="34" charset="0"/>
              </a:rPr>
              <a:t>Amusement</a:t>
            </a:r>
          </a:p>
          <a:p>
            <a:pPr algn="ctr"/>
            <a:endParaRPr lang="en-CA" sz="2400" b="1" i="1" u="sng" dirty="0" smtClean="0">
              <a:solidFill>
                <a:schemeClr val="accent5">
                  <a:lumMod val="40000"/>
                  <a:lumOff val="60000"/>
                </a:schemeClr>
              </a:solidFill>
              <a:latin typeface="Calibri" panose="020F0502020204030204" pitchFamily="34" charset="0"/>
              <a:cs typeface="Calibri" panose="020F0502020204030204" pitchFamily="34" charset="0"/>
            </a:endParaRPr>
          </a:p>
          <a:p>
            <a:pPr algn="ctr"/>
            <a:r>
              <a:rPr lang="en-CA" sz="3600" i="1" dirty="0" smtClean="0">
                <a:solidFill>
                  <a:schemeClr val="accent5">
                    <a:lumMod val="40000"/>
                    <a:lumOff val="60000"/>
                  </a:schemeClr>
                </a:solidFill>
                <a:latin typeface="Calibri" panose="020F0502020204030204" pitchFamily="34" charset="0"/>
                <a:cs typeface="Calibri" panose="020F0502020204030204" pitchFamily="34" charset="0"/>
              </a:rPr>
              <a:t>Because of the sinfulness of the world today and because of the biblical warnings against loving the world, we must carefully and maturely regulate our music, sports, activities, and amusements.</a:t>
            </a:r>
            <a:endParaRPr lang="en-CA" sz="1200" i="1" dirty="0">
              <a:solidFill>
                <a:schemeClr val="accent5">
                  <a:lumMod val="40000"/>
                  <a:lumOff val="6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096175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140921" y="410850"/>
            <a:ext cx="11928289" cy="769441"/>
          </a:xfrm>
          <a:prstGeom prst="rect">
            <a:avLst/>
          </a:prstGeom>
          <a:noFill/>
        </p:spPr>
        <p:txBody>
          <a:bodyPr wrap="square" rtlCol="0">
            <a:spAutoFit/>
          </a:bodyPr>
          <a:lstStyle/>
          <a:p>
            <a:pPr algn="ctr"/>
            <a:r>
              <a:rPr lang="en-CA" sz="44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Holiness for Mature Christians</a:t>
            </a:r>
            <a:endParaRPr lang="en-CA" sz="40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9" y="1529360"/>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254768" y="1891621"/>
            <a:ext cx="9700594" cy="3693319"/>
          </a:xfrm>
          <a:prstGeom prst="rect">
            <a:avLst/>
          </a:prstGeom>
          <a:noFill/>
        </p:spPr>
        <p:txBody>
          <a:bodyPr wrap="square" rtlCol="0">
            <a:spAutoFit/>
          </a:bodyPr>
          <a:lstStyle/>
          <a:p>
            <a:pPr algn="ctr"/>
            <a:r>
              <a:rPr lang="en-CA" sz="6600" b="1" i="1" u="sng" dirty="0" smtClean="0">
                <a:solidFill>
                  <a:schemeClr val="accent5">
                    <a:lumMod val="40000"/>
                    <a:lumOff val="60000"/>
                  </a:schemeClr>
                </a:solidFill>
                <a:latin typeface="Calibri" panose="020F0502020204030204" pitchFamily="34" charset="0"/>
                <a:cs typeface="Calibri" panose="020F0502020204030204" pitchFamily="34" charset="0"/>
              </a:rPr>
              <a:t>Hair</a:t>
            </a:r>
          </a:p>
          <a:p>
            <a:pPr algn="ctr"/>
            <a:endParaRPr lang="en-CA" sz="2400" b="1" i="1" u="sng" dirty="0" smtClean="0">
              <a:solidFill>
                <a:schemeClr val="accent5">
                  <a:lumMod val="40000"/>
                  <a:lumOff val="60000"/>
                </a:schemeClr>
              </a:solidFill>
              <a:latin typeface="Calibri" panose="020F0502020204030204" pitchFamily="34" charset="0"/>
              <a:cs typeface="Calibri" panose="020F0502020204030204" pitchFamily="34" charset="0"/>
            </a:endParaRPr>
          </a:p>
          <a:p>
            <a:pPr algn="ctr"/>
            <a:r>
              <a:rPr lang="en-CA" sz="4800" i="1" dirty="0" smtClean="0">
                <a:solidFill>
                  <a:schemeClr val="accent5">
                    <a:lumMod val="40000"/>
                    <a:lumOff val="60000"/>
                  </a:schemeClr>
                </a:solidFill>
                <a:latin typeface="Calibri" panose="020F0502020204030204" pitchFamily="34" charset="0"/>
                <a:cs typeface="Calibri" panose="020F0502020204030204" pitchFamily="34" charset="0"/>
              </a:rPr>
              <a:t>The Bible teaches that men should have short hair and that women should have long uncut hair.</a:t>
            </a:r>
            <a:endParaRPr lang="en-CA" i="1" dirty="0">
              <a:solidFill>
                <a:schemeClr val="accent5">
                  <a:lumMod val="40000"/>
                  <a:lumOff val="6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4586513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140921" y="410850"/>
            <a:ext cx="11928289" cy="769441"/>
          </a:xfrm>
          <a:prstGeom prst="rect">
            <a:avLst/>
          </a:prstGeom>
          <a:noFill/>
        </p:spPr>
        <p:txBody>
          <a:bodyPr wrap="square" rtlCol="0">
            <a:spAutoFit/>
          </a:bodyPr>
          <a:lstStyle/>
          <a:p>
            <a:pPr algn="ctr"/>
            <a:r>
              <a:rPr lang="en-CA" sz="44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Holiness for Mature Christians</a:t>
            </a:r>
            <a:endParaRPr lang="en-CA" sz="40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9" y="1529360"/>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254768" y="1891621"/>
            <a:ext cx="9700594" cy="3939540"/>
          </a:xfrm>
          <a:prstGeom prst="rect">
            <a:avLst/>
          </a:prstGeom>
          <a:noFill/>
        </p:spPr>
        <p:txBody>
          <a:bodyPr wrap="square" rtlCol="0">
            <a:spAutoFit/>
          </a:bodyPr>
          <a:lstStyle/>
          <a:p>
            <a:pPr algn="ctr"/>
            <a:r>
              <a:rPr lang="en-CA" sz="6600" b="1" i="1" u="sng" dirty="0" smtClean="0">
                <a:solidFill>
                  <a:schemeClr val="accent5">
                    <a:lumMod val="40000"/>
                    <a:lumOff val="60000"/>
                  </a:schemeClr>
                </a:solidFill>
                <a:latin typeface="Calibri" panose="020F0502020204030204" pitchFamily="34" charset="0"/>
                <a:cs typeface="Calibri" panose="020F0502020204030204" pitchFamily="34" charset="0"/>
              </a:rPr>
              <a:t>Appearance</a:t>
            </a:r>
          </a:p>
          <a:p>
            <a:pPr algn="ctr"/>
            <a:endParaRPr lang="en-CA" sz="2400" b="1" i="1" u="sng" dirty="0" smtClean="0">
              <a:solidFill>
                <a:schemeClr val="accent5">
                  <a:lumMod val="40000"/>
                  <a:lumOff val="60000"/>
                </a:schemeClr>
              </a:solidFill>
              <a:latin typeface="Calibri" panose="020F0502020204030204" pitchFamily="34" charset="0"/>
              <a:cs typeface="Calibri" panose="020F0502020204030204" pitchFamily="34" charset="0"/>
            </a:endParaRPr>
          </a:p>
          <a:p>
            <a:pPr algn="ctr"/>
            <a:r>
              <a:rPr lang="en-CA" sz="3200" i="1" dirty="0" smtClean="0">
                <a:solidFill>
                  <a:schemeClr val="accent5">
                    <a:lumMod val="40000"/>
                    <a:lumOff val="60000"/>
                  </a:schemeClr>
                </a:solidFill>
                <a:latin typeface="Calibri" panose="020F0502020204030204" pitchFamily="34" charset="0"/>
                <a:cs typeface="Calibri" panose="020F0502020204030204" pitchFamily="34" charset="0"/>
              </a:rPr>
              <a:t>The Bible establishes several principles in relation  to our apparel and adornment. These include sex distinction in clothing, modesty of clothing, moderation in the cost of clothing, and avoidance of jewelry and cosmetics that serve only as ornamentation for the body.</a:t>
            </a:r>
            <a:endParaRPr lang="en-CA" sz="1100" i="1" dirty="0">
              <a:solidFill>
                <a:schemeClr val="accent5">
                  <a:lumMod val="40000"/>
                  <a:lumOff val="6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898119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extBox 9"/>
          <p:cNvSpPr txBox="1"/>
          <p:nvPr/>
        </p:nvSpPr>
        <p:spPr>
          <a:xfrm>
            <a:off x="1037589" y="1471093"/>
            <a:ext cx="10223441" cy="3785652"/>
          </a:xfrm>
          <a:prstGeom prst="rect">
            <a:avLst/>
          </a:prstGeom>
          <a:noFill/>
        </p:spPr>
        <p:txBody>
          <a:bodyPr wrap="square" rtlCol="0">
            <a:spAutoFit/>
          </a:bodyPr>
          <a:lstStyle/>
          <a:p>
            <a:pPr algn="ctr"/>
            <a:r>
              <a:rPr lang="en-CA" sz="6000" i="1" dirty="0" smtClean="0">
                <a:solidFill>
                  <a:schemeClr val="accent5">
                    <a:lumMod val="40000"/>
                    <a:lumOff val="60000"/>
                  </a:schemeClr>
                </a:solidFill>
                <a:latin typeface="Calibri" panose="020F0502020204030204" pitchFamily="34" charset="0"/>
                <a:cs typeface="Calibri" panose="020F0502020204030204" pitchFamily="34" charset="0"/>
              </a:rPr>
              <a:t>The Bible teaches that holiness must first affect our inward attitude, and then our outward actions and appearance.</a:t>
            </a:r>
            <a:endParaRPr lang="en-CA" sz="5400" i="1" dirty="0">
              <a:solidFill>
                <a:schemeClr val="accent5">
                  <a:lumMod val="40000"/>
                  <a:lumOff val="6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915972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140921" y="410850"/>
            <a:ext cx="11928289" cy="769441"/>
          </a:xfrm>
          <a:prstGeom prst="rect">
            <a:avLst/>
          </a:prstGeom>
          <a:noFill/>
        </p:spPr>
        <p:txBody>
          <a:bodyPr wrap="square" rtlCol="0">
            <a:spAutoFit/>
          </a:bodyPr>
          <a:lstStyle/>
          <a:p>
            <a:pPr algn="ctr"/>
            <a:r>
              <a:rPr lang="en-CA" sz="44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Holiness</a:t>
            </a:r>
            <a:endParaRPr lang="en-CA" sz="40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9" y="1529360"/>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993344" y="2129280"/>
            <a:ext cx="10223441" cy="3139321"/>
          </a:xfrm>
          <a:prstGeom prst="rect">
            <a:avLst/>
          </a:prstGeom>
          <a:noFill/>
        </p:spPr>
        <p:txBody>
          <a:bodyPr wrap="square" rtlCol="0">
            <a:spAutoFit/>
          </a:bodyPr>
          <a:lstStyle/>
          <a:p>
            <a:pPr algn="ctr"/>
            <a:r>
              <a:rPr lang="en-CA" sz="6600" i="1" dirty="0" smtClean="0">
                <a:solidFill>
                  <a:schemeClr val="accent5">
                    <a:lumMod val="40000"/>
                    <a:lumOff val="60000"/>
                  </a:schemeClr>
                </a:solidFill>
                <a:latin typeface="Calibri" panose="020F0502020204030204" pitchFamily="34" charset="0"/>
                <a:cs typeface="Calibri" panose="020F0502020204030204" pitchFamily="34" charset="0"/>
              </a:rPr>
              <a:t>1. Personal holiness is essential in maintaining the salvation of a believer.</a:t>
            </a:r>
            <a:endParaRPr lang="en-CA" sz="2800" i="1" dirty="0" smtClean="0">
              <a:solidFill>
                <a:schemeClr val="accent5">
                  <a:lumMod val="40000"/>
                  <a:lumOff val="6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433097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140921" y="410850"/>
            <a:ext cx="11928289" cy="769441"/>
          </a:xfrm>
          <a:prstGeom prst="rect">
            <a:avLst/>
          </a:prstGeom>
          <a:noFill/>
        </p:spPr>
        <p:txBody>
          <a:bodyPr wrap="square" rtlCol="0">
            <a:spAutoFit/>
          </a:bodyPr>
          <a:lstStyle/>
          <a:p>
            <a:pPr algn="ctr"/>
            <a:r>
              <a:rPr lang="en-CA" sz="44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Holiness</a:t>
            </a:r>
            <a:endParaRPr lang="en-CA" sz="40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9" y="1529360"/>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336563" y="1996544"/>
            <a:ext cx="9537004" cy="3785652"/>
          </a:xfrm>
          <a:prstGeom prst="rect">
            <a:avLst/>
          </a:prstGeom>
          <a:noFill/>
        </p:spPr>
        <p:txBody>
          <a:bodyPr wrap="square" rtlCol="0">
            <a:spAutoFit/>
          </a:bodyPr>
          <a:lstStyle/>
          <a:p>
            <a:pPr algn="ctr"/>
            <a:r>
              <a:rPr lang="en-CA" sz="6000" i="1" dirty="0" smtClean="0">
                <a:solidFill>
                  <a:schemeClr val="accent5">
                    <a:lumMod val="40000"/>
                    <a:lumOff val="60000"/>
                  </a:schemeClr>
                </a:solidFill>
                <a:latin typeface="Calibri" panose="020F0502020204030204" pitchFamily="34" charset="0"/>
                <a:cs typeface="Calibri" panose="020F0502020204030204" pitchFamily="34" charset="0"/>
              </a:rPr>
              <a:t>2. Holiness involves both the negative concept of separation and the positive concept of dedication.</a:t>
            </a:r>
            <a:endParaRPr lang="en-CA" sz="2400" i="1" dirty="0" smtClean="0">
              <a:solidFill>
                <a:schemeClr val="accent5">
                  <a:lumMod val="40000"/>
                  <a:lumOff val="6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261774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140921" y="410850"/>
            <a:ext cx="11928289" cy="769441"/>
          </a:xfrm>
          <a:prstGeom prst="rect">
            <a:avLst/>
          </a:prstGeom>
          <a:noFill/>
        </p:spPr>
        <p:txBody>
          <a:bodyPr wrap="square" rtlCol="0">
            <a:spAutoFit/>
          </a:bodyPr>
          <a:lstStyle/>
          <a:p>
            <a:pPr algn="ctr"/>
            <a:r>
              <a:rPr lang="en-CA" sz="44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Holiness</a:t>
            </a:r>
            <a:endParaRPr lang="en-CA" sz="40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9" y="1529360"/>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522920" y="1891621"/>
            <a:ext cx="9164289" cy="4154984"/>
          </a:xfrm>
          <a:prstGeom prst="rect">
            <a:avLst/>
          </a:prstGeom>
          <a:noFill/>
        </p:spPr>
        <p:txBody>
          <a:bodyPr wrap="square" rtlCol="0">
            <a:spAutoFit/>
          </a:bodyPr>
          <a:lstStyle/>
          <a:p>
            <a:pPr algn="ctr"/>
            <a:r>
              <a:rPr lang="en-CA" sz="6600" i="1" dirty="0" smtClean="0">
                <a:solidFill>
                  <a:schemeClr val="accent5">
                    <a:lumMod val="40000"/>
                    <a:lumOff val="60000"/>
                  </a:schemeClr>
                </a:solidFill>
                <a:latin typeface="Calibri" panose="020F0502020204030204" pitchFamily="34" charset="0"/>
                <a:cs typeface="Calibri" panose="020F0502020204030204" pitchFamily="34" charset="0"/>
              </a:rPr>
              <a:t>3. We are motivated to live holy lives not merely by enforced rules, but by our love for God.</a:t>
            </a:r>
            <a:endParaRPr lang="en-CA" sz="2800" i="1" dirty="0" smtClean="0">
              <a:solidFill>
                <a:schemeClr val="accent5">
                  <a:lumMod val="40000"/>
                  <a:lumOff val="6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924514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140921" y="410850"/>
            <a:ext cx="11928289" cy="769441"/>
          </a:xfrm>
          <a:prstGeom prst="rect">
            <a:avLst/>
          </a:prstGeom>
          <a:noFill/>
        </p:spPr>
        <p:txBody>
          <a:bodyPr wrap="square" rtlCol="0">
            <a:spAutoFit/>
          </a:bodyPr>
          <a:lstStyle/>
          <a:p>
            <a:pPr algn="ctr"/>
            <a:r>
              <a:rPr lang="en-CA" sz="44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Holiness</a:t>
            </a:r>
            <a:endParaRPr lang="en-CA" sz="40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9" y="1529360"/>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862012" y="1891621"/>
            <a:ext cx="10486105" cy="3785652"/>
          </a:xfrm>
          <a:prstGeom prst="rect">
            <a:avLst/>
          </a:prstGeom>
          <a:noFill/>
        </p:spPr>
        <p:txBody>
          <a:bodyPr wrap="square" rtlCol="0">
            <a:spAutoFit/>
          </a:bodyPr>
          <a:lstStyle/>
          <a:p>
            <a:pPr algn="ctr"/>
            <a:r>
              <a:rPr lang="en-CA" sz="6000" i="1" dirty="0" smtClean="0">
                <a:solidFill>
                  <a:schemeClr val="accent5">
                    <a:lumMod val="40000"/>
                    <a:lumOff val="60000"/>
                  </a:schemeClr>
                </a:solidFill>
                <a:latin typeface="Calibri" panose="020F0502020204030204" pitchFamily="34" charset="0"/>
                <a:cs typeface="Calibri" panose="020F0502020204030204" pitchFamily="34" charset="0"/>
              </a:rPr>
              <a:t>4. Our righteous works are not the MEANS of us receiving salvation, but they should be the result of us receiving salvation!</a:t>
            </a:r>
            <a:endParaRPr lang="en-CA" sz="2400" i="1" dirty="0" smtClean="0">
              <a:solidFill>
                <a:schemeClr val="accent5">
                  <a:lumMod val="40000"/>
                  <a:lumOff val="6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962985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140921" y="410850"/>
            <a:ext cx="11928289" cy="769441"/>
          </a:xfrm>
          <a:prstGeom prst="rect">
            <a:avLst/>
          </a:prstGeom>
          <a:noFill/>
        </p:spPr>
        <p:txBody>
          <a:bodyPr wrap="square" rtlCol="0">
            <a:spAutoFit/>
          </a:bodyPr>
          <a:lstStyle/>
          <a:p>
            <a:pPr algn="ctr"/>
            <a:r>
              <a:rPr lang="en-CA" sz="44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Holiness</a:t>
            </a:r>
            <a:endParaRPr lang="en-CA" sz="40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9" y="1529360"/>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006727" y="1891621"/>
            <a:ext cx="10196675" cy="3416320"/>
          </a:xfrm>
          <a:prstGeom prst="rect">
            <a:avLst/>
          </a:prstGeom>
          <a:noFill/>
        </p:spPr>
        <p:txBody>
          <a:bodyPr wrap="square" rtlCol="0">
            <a:spAutoFit/>
          </a:bodyPr>
          <a:lstStyle/>
          <a:p>
            <a:pPr algn="ctr"/>
            <a:r>
              <a:rPr lang="en-CA" sz="5400" i="1" dirty="0" smtClean="0">
                <a:solidFill>
                  <a:schemeClr val="accent5">
                    <a:lumMod val="40000"/>
                    <a:lumOff val="60000"/>
                  </a:schemeClr>
                </a:solidFill>
                <a:latin typeface="Calibri" panose="020F0502020204030204" pitchFamily="34" charset="0"/>
                <a:cs typeface="Calibri" panose="020F0502020204030204" pitchFamily="34" charset="0"/>
              </a:rPr>
              <a:t>5. The Bible teaches that a genuine Christian will exhibit a noticeable external witness when “internal holiness” is present in the heart.</a:t>
            </a:r>
            <a:endParaRPr lang="en-CA" sz="2000" i="1" dirty="0" smtClean="0">
              <a:solidFill>
                <a:schemeClr val="accent5">
                  <a:lumMod val="40000"/>
                  <a:lumOff val="6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254332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140921" y="410850"/>
            <a:ext cx="11928289" cy="769441"/>
          </a:xfrm>
          <a:prstGeom prst="rect">
            <a:avLst/>
          </a:prstGeom>
          <a:noFill/>
        </p:spPr>
        <p:txBody>
          <a:bodyPr wrap="square" rtlCol="0">
            <a:spAutoFit/>
          </a:bodyPr>
          <a:lstStyle/>
          <a:p>
            <a:pPr algn="ctr"/>
            <a:r>
              <a:rPr lang="en-CA" sz="44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Holiness</a:t>
            </a:r>
            <a:endParaRPr lang="en-CA" sz="40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9" y="1529360"/>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006727" y="1891621"/>
            <a:ext cx="10196675" cy="3785652"/>
          </a:xfrm>
          <a:prstGeom prst="rect">
            <a:avLst/>
          </a:prstGeom>
          <a:noFill/>
        </p:spPr>
        <p:txBody>
          <a:bodyPr wrap="square" rtlCol="0">
            <a:spAutoFit/>
          </a:bodyPr>
          <a:lstStyle/>
          <a:p>
            <a:pPr algn="ctr"/>
            <a:r>
              <a:rPr lang="en-CA" sz="6000" i="1" dirty="0" smtClean="0">
                <a:solidFill>
                  <a:schemeClr val="accent5">
                    <a:lumMod val="40000"/>
                    <a:lumOff val="60000"/>
                  </a:schemeClr>
                </a:solidFill>
                <a:latin typeface="Calibri" panose="020F0502020204030204" pitchFamily="34" charset="0"/>
                <a:cs typeface="Calibri" panose="020F0502020204030204" pitchFamily="34" charset="0"/>
              </a:rPr>
              <a:t>6. There are different levels of maturity in God’s family, and each member is loved at their present stage.</a:t>
            </a:r>
            <a:endParaRPr lang="en-CA" sz="2400" i="1" dirty="0" smtClean="0">
              <a:solidFill>
                <a:schemeClr val="accent5">
                  <a:lumMod val="40000"/>
                  <a:lumOff val="6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5205733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sh">
  <a:themeElements>
    <a:clrScheme name="Mesh">
      <a:dk1>
        <a:sysClr val="windowText" lastClr="000000"/>
      </a:dk1>
      <a:lt1>
        <a:sysClr val="window" lastClr="FFFFFF"/>
      </a:lt1>
      <a:dk2>
        <a:srgbClr val="363D46"/>
      </a:dk2>
      <a:lt2>
        <a:srgbClr val="EBEBEB"/>
      </a:lt2>
      <a:accent1>
        <a:srgbClr val="5AD0B8"/>
      </a:accent1>
      <a:accent2>
        <a:srgbClr val="47BB7E"/>
      </a:accent2>
      <a:accent3>
        <a:srgbClr val="96CD4B"/>
      </a:accent3>
      <a:accent4>
        <a:srgbClr val="61C7DD"/>
      </a:accent4>
      <a:accent5>
        <a:srgbClr val="2495CF"/>
      </a:accent5>
      <a:accent6>
        <a:srgbClr val="5A74D1"/>
      </a:accent6>
      <a:hlink>
        <a:srgbClr val="72CEBB"/>
      </a:hlink>
      <a:folHlink>
        <a:srgbClr val="98E6D6"/>
      </a:folHlink>
    </a:clrScheme>
    <a:fontScheme name="Mesh">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Mesh">
      <a:fillStyleLst>
        <a:solidFill>
          <a:schemeClr val="phClr"/>
        </a:solidFill>
        <a:gradFill rotWithShape="1">
          <a:gsLst>
            <a:gs pos="0">
              <a:schemeClr val="phClr">
                <a:tint val="60000"/>
                <a:lumMod val="110000"/>
              </a:schemeClr>
            </a:gs>
            <a:gs pos="100000">
              <a:schemeClr val="phClr">
                <a:tint val="82000"/>
              </a:schemeClr>
            </a:gs>
          </a:gsLst>
          <a:lin ang="5400000" scaled="0"/>
        </a:gradFill>
        <a:gradFill rotWithShape="1">
          <a:gsLst>
            <a:gs pos="0">
              <a:schemeClr val="phClr">
                <a:tint val="96000"/>
                <a:lumMod val="104000"/>
              </a:schemeClr>
            </a:gs>
            <a:gs pos="100000">
              <a:schemeClr val="phClr">
                <a:shade val="84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50800" dist="25400" dir="13500000">
              <a:srgbClr val="000000">
                <a:alpha val="55000"/>
              </a:srgbClr>
            </a:innerShdw>
          </a:effectLst>
        </a:effectStyle>
        <a:effectStyle>
          <a:effectLst>
            <a:outerShdw blurRad="50800" dist="38100" dir="5400000" rotWithShape="0">
              <a:srgbClr val="000000">
                <a:alpha val="60000"/>
              </a:srgbClr>
            </a:outerShdw>
          </a:effectLst>
          <a:scene3d>
            <a:camera prst="orthographicFront">
              <a:rot lat="0" lon="0" rev="0"/>
            </a:camera>
            <a:lightRig rig="threePt" dir="tl"/>
          </a:scene3d>
          <a:sp3d>
            <a:bevelT w="25400" h="25400" prst="slope"/>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28000"/>
                <a:satMod val="94000"/>
                <a:lumMod val="20000"/>
              </a:schemeClr>
              <a:schemeClr val="phClr">
                <a:tint val="94000"/>
                <a:shade val="84000"/>
                <a:satMod val="148000"/>
                <a:lumMod val="114000"/>
              </a:schemeClr>
            </a:duotone>
          </a:blip>
          <a:stretch/>
        </a:blipFill>
      </a:bgFillStyleLst>
    </a:fmtScheme>
  </a:themeElements>
  <a:objectDefaults/>
  <a:extraClrSchemeLst/>
  <a:extLst>
    <a:ext uri="{05A4C25C-085E-4340-85A3-A5531E510DB2}">
      <thm15:themeFamily xmlns:thm15="http://schemas.microsoft.com/office/thememl/2012/main" name="Mesh" id="{789EC3FE-34FD-429C-9918-760025E6C145}" vid="{0F262FD6-3409-4039-A531-64BD4D2F99E4}"/>
    </a:ext>
  </a:extLst>
</a:theme>
</file>

<file path=docProps/app.xml><?xml version="1.0" encoding="utf-8"?>
<Properties xmlns="http://schemas.openxmlformats.org/officeDocument/2006/extended-properties" xmlns:vt="http://schemas.openxmlformats.org/officeDocument/2006/docPropsVTypes">
  <Template>TM03457485[[fn=Mesh]]</Template>
  <TotalTime>316</TotalTime>
  <Words>586</Words>
  <Application>Microsoft Office PowerPoint</Application>
  <PresentationFormat>Widescreen</PresentationFormat>
  <Paragraphs>65</Paragraphs>
  <Slides>24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Calibri</vt:lpstr>
      <vt:lpstr>Century Gothic</vt:lpstr>
      <vt:lpstr>Georgia</vt:lpstr>
      <vt:lpstr>Mesh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ASD-ITSS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Locke, Marilee (APSEA)</dc:creator>
  <cp:lastModifiedBy>Locke, Marilee (APSEA)</cp:lastModifiedBy>
  <cp:revision>20</cp:revision>
  <dcterms:created xsi:type="dcterms:W3CDTF">2020-12-24T14:37:24Z</dcterms:created>
  <dcterms:modified xsi:type="dcterms:W3CDTF">2020-12-31T01:02:00Z</dcterms:modified>
</cp:coreProperties>
</file>