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3" r:id="rId1"/>
  </p:sldMasterIdLst>
  <p:sldIdLst>
    <p:sldId id="256" r:id="rId2"/>
    <p:sldId id="257" r:id="rId3"/>
    <p:sldId id="270" r:id="rId4"/>
    <p:sldId id="273" r:id="rId5"/>
    <p:sldId id="278" r:id="rId6"/>
    <p:sldId id="279" r:id="rId7"/>
    <p:sldId id="274" r:id="rId8"/>
    <p:sldId id="280" r:id="rId9"/>
    <p:sldId id="276" r:id="rId10"/>
    <p:sldId id="277" r:id="rId11"/>
    <p:sldId id="281" r:id="rId12"/>
    <p:sldId id="283" r:id="rId13"/>
    <p:sldId id="284" r:id="rId14"/>
    <p:sldId id="285" r:id="rId15"/>
    <p:sldId id="286" r:id="rId16"/>
    <p:sldId id="287" r:id="rId17"/>
    <p:sldId id="288" r:id="rId18"/>
    <p:sldId id="289" r:id="rId19"/>
    <p:sldId id="29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40" autoAdjust="0"/>
    <p:restoredTop sz="94637" autoAdjust="0"/>
  </p:normalViewPr>
  <p:slideViewPr>
    <p:cSldViewPr snapToGrid="0">
      <p:cViewPr varScale="1">
        <p:scale>
          <a:sx n="65" d="100"/>
          <a:sy n="65" d="100"/>
        </p:scale>
        <p:origin x="6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70197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52298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4047263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540592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856789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401952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587227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752978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24092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410176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73856A-CB5D-47DE-B300-F00866F29AE1}" type="datetimeFigureOut">
              <a:rPr lang="en-CA" smtClean="0"/>
              <a:t>2020-12-30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2141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862887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73856A-CB5D-47DE-B300-F00866F29AE1}" type="datetimeFigureOut">
              <a:rPr lang="en-CA" smtClean="0"/>
              <a:t>2020-12-30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290812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73856A-CB5D-47DE-B300-F00866F29AE1}" type="datetimeFigureOut">
              <a:rPr lang="en-CA" smtClean="0"/>
              <a:t>2020-12-30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36651079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3856A-CB5D-47DE-B300-F00866F29AE1}" type="datetimeFigureOut">
              <a:rPr lang="en-CA" smtClean="0"/>
              <a:t>2020-12-30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163470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679781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6399212" y="5883275"/>
            <a:ext cx="914400" cy="365125"/>
          </a:xfrm>
        </p:spPr>
        <p:txBody>
          <a:bodyPr/>
          <a:lstStyle/>
          <a:p>
            <a:fld id="{F773856A-CB5D-47DE-B300-F00866F29AE1}" type="datetimeFigureOut">
              <a:rPr lang="en-CA" smtClean="0"/>
              <a:t>2020-12-30</a:t>
            </a:fld>
            <a:endParaRPr lang="en-CA"/>
          </a:p>
        </p:txBody>
      </p:sp>
      <p:sp>
        <p:nvSpPr>
          <p:cNvPr id="6" name="Footer Placeholder 5"/>
          <p:cNvSpPr>
            <a:spLocks noGrp="1"/>
          </p:cNvSpPr>
          <p:nvPr>
            <p:ph type="ftr" sz="quarter" idx="11"/>
          </p:nvPr>
        </p:nvSpPr>
        <p:spPr>
          <a:xfrm>
            <a:off x="1141412" y="5883275"/>
            <a:ext cx="5105400" cy="365125"/>
          </a:xfrm>
        </p:spPr>
        <p:txBody>
          <a:bodyPr/>
          <a:lstStyle/>
          <a:p>
            <a:endParaRPr lang="en-CA"/>
          </a:p>
        </p:txBody>
      </p:sp>
      <p:sp>
        <p:nvSpPr>
          <p:cNvPr id="7" name="Slide Number Placeholder 6"/>
          <p:cNvSpPr>
            <a:spLocks noGrp="1"/>
          </p:cNvSpPr>
          <p:nvPr>
            <p:ph type="sldNum" sz="quarter" idx="12"/>
          </p:nvPr>
        </p:nvSpPr>
        <p:spPr>
          <a:xfrm>
            <a:off x="10742612" y="5883275"/>
            <a:ext cx="322567" cy="365125"/>
          </a:xfrm>
        </p:spPr>
        <p:txBody>
          <a:bodyPr/>
          <a:lstStyle/>
          <a:p>
            <a:fld id="{62C3313D-1192-4FF5-91F6-F53CE24A7370}" type="slidenum">
              <a:rPr lang="en-CA" smtClean="0"/>
              <a:t>‹#›</a:t>
            </a:fld>
            <a:endParaRPr lang="en-CA"/>
          </a:p>
        </p:txBody>
      </p:sp>
    </p:spTree>
    <p:extLst>
      <p:ext uri="{BB962C8B-B14F-4D97-AF65-F5344CB8AC3E}">
        <p14:creationId xmlns:p14="http://schemas.microsoft.com/office/powerpoint/2010/main" val="176631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F773856A-CB5D-47DE-B300-F00866F29AE1}" type="datetimeFigureOut">
              <a:rPr lang="en-CA" smtClean="0"/>
              <a:t>2020-12-30</a:t>
            </a:fld>
            <a:endParaRPr lang="en-CA"/>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CA"/>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62C3313D-1192-4FF5-91F6-F53CE24A7370}" type="slidenum">
              <a:rPr lang="en-CA" smtClean="0"/>
              <a:t>‹#›</a:t>
            </a:fld>
            <a:endParaRPr lang="en-CA"/>
          </a:p>
        </p:txBody>
      </p:sp>
    </p:spTree>
    <p:extLst>
      <p:ext uri="{BB962C8B-B14F-4D97-AF65-F5344CB8AC3E}">
        <p14:creationId xmlns:p14="http://schemas.microsoft.com/office/powerpoint/2010/main" val="2919510884"/>
      </p:ext>
    </p:extLst>
  </p:cSld>
  <p:clrMap bg1="dk1" tx1="lt1" bg2="dk2" tx2="lt2" accent1="accent1" accent2="accent2" accent3="accent3" accent4="accent4" accent5="accent5" accent6="accent6" hlink="hlink" folHlink="folHlink"/>
  <p:sldLayoutIdLst>
    <p:sldLayoutId id="2147484344" r:id="rId1"/>
    <p:sldLayoutId id="2147484345" r:id="rId2"/>
    <p:sldLayoutId id="2147484346" r:id="rId3"/>
    <p:sldLayoutId id="2147484347" r:id="rId4"/>
    <p:sldLayoutId id="2147484348" r:id="rId5"/>
    <p:sldLayoutId id="2147484349" r:id="rId6"/>
    <p:sldLayoutId id="2147484350" r:id="rId7"/>
    <p:sldLayoutId id="2147484351" r:id="rId8"/>
    <p:sldLayoutId id="2147484352" r:id="rId9"/>
    <p:sldLayoutId id="2147484353" r:id="rId10"/>
    <p:sldLayoutId id="2147484354" r:id="rId11"/>
    <p:sldLayoutId id="2147484355" r:id="rId12"/>
    <p:sldLayoutId id="2147484356" r:id="rId13"/>
    <p:sldLayoutId id="2147484357" r:id="rId14"/>
    <p:sldLayoutId id="2147484358" r:id="rId15"/>
    <p:sldLayoutId id="2147484359" r:id="rId16"/>
    <p:sldLayoutId id="2147484360"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053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Study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27241" y="1611056"/>
            <a:ext cx="10405980" cy="4078039"/>
          </a:xfrm>
          <a:prstGeom prst="rect">
            <a:avLst/>
          </a:prstGeom>
          <a:noFill/>
        </p:spPr>
        <p:txBody>
          <a:bodyPr wrap="square" rtlCol="0">
            <a:spAutoFit/>
          </a:bodyPr>
          <a:lstStyle/>
          <a:p>
            <a:pPr algn="ctr"/>
            <a:r>
              <a:rPr lang="en-CA" sz="4400" i="1" u="sng" dirty="0" smtClean="0">
                <a:solidFill>
                  <a:schemeClr val="accent5">
                    <a:lumMod val="40000"/>
                    <a:lumOff val="60000"/>
                  </a:schemeClr>
                </a:solidFill>
                <a:latin typeface="Calibri" panose="020F0502020204030204" pitchFamily="34" charset="0"/>
                <a:cs typeface="Calibri" panose="020F0502020204030204" pitchFamily="34" charset="0"/>
              </a:rPr>
              <a:t>Two secrets to effective Bible Study are</a:t>
            </a:r>
            <a: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t>:</a:t>
            </a:r>
            <a:b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br>
            <a:endParaRPr lang="en-CA" sz="2800" i="1" dirty="0" smtClean="0">
              <a:solidFill>
                <a:schemeClr val="accent5">
                  <a:lumMod val="40000"/>
                  <a:lumOff val="60000"/>
                </a:schemeClr>
              </a:solidFill>
              <a:latin typeface="Calibri" panose="020F0502020204030204" pitchFamily="34" charset="0"/>
              <a:cs typeface="Calibri" panose="020F0502020204030204" pitchFamily="34" charset="0"/>
            </a:endParaRPr>
          </a:p>
          <a:p>
            <a:pPr marL="914400" indent="-914400" algn="ctr">
              <a:buAutoNum type="arabicParenBoth"/>
            </a:pPr>
            <a: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t>Comparing other Scripture verses </a:t>
            </a:r>
            <a:b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br>
            <a: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t>on the same subject</a:t>
            </a:r>
            <a:b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br>
            <a:endParaRPr lang="en-CA" sz="1100" i="1" dirty="0" smtClean="0">
              <a:solidFill>
                <a:schemeClr val="accent5">
                  <a:lumMod val="40000"/>
                  <a:lumOff val="60000"/>
                </a:schemeClr>
              </a:solidFill>
              <a:latin typeface="Calibri" panose="020F0502020204030204" pitchFamily="34" charset="0"/>
              <a:cs typeface="Calibri" panose="020F0502020204030204" pitchFamily="34" charset="0"/>
            </a:endParaRPr>
          </a:p>
          <a:p>
            <a:pPr marL="914400" indent="-914400" algn="ctr">
              <a:buAutoNum type="arabicParenBoth"/>
            </a:pPr>
            <a: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t>Using additional study helps to </a:t>
            </a:r>
            <a:b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br>
            <a:r>
              <a:rPr lang="en-CA" sz="4400" i="1" dirty="0" smtClean="0">
                <a:solidFill>
                  <a:schemeClr val="accent5">
                    <a:lumMod val="40000"/>
                    <a:lumOff val="60000"/>
                  </a:schemeClr>
                </a:solidFill>
                <a:latin typeface="Calibri" panose="020F0502020204030204" pitchFamily="34" charset="0"/>
                <a:cs typeface="Calibri" panose="020F0502020204030204" pitchFamily="34" charset="0"/>
              </a:rPr>
              <a:t>answer background questions</a:t>
            </a:r>
          </a:p>
        </p:txBody>
      </p:sp>
    </p:spTree>
    <p:extLst>
      <p:ext uri="{BB962C8B-B14F-4D97-AF65-F5344CB8AC3E}">
        <p14:creationId xmlns:p14="http://schemas.microsoft.com/office/powerpoint/2010/main" val="2446568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Memorize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38786" y="1771477"/>
            <a:ext cx="8932553" cy="4247317"/>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“Guard my words as your most precious possession. Write them down, and also keep them deep within your heart” </a:t>
            </a:r>
          </a:p>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(Proverbs 7:2-3</a:t>
            </a: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a:t>
            </a:r>
            <a:endParaRPr lang="en-CA" sz="54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32094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Benefits of Memorizing Scripture:</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37089" y="1320405"/>
            <a:ext cx="10535948" cy="4708981"/>
          </a:xfrm>
          <a:prstGeom prst="rect">
            <a:avLst/>
          </a:prstGeom>
          <a:noFill/>
        </p:spPr>
        <p:txBody>
          <a:bodyPr wrap="square" rtlCol="0">
            <a:spAutoFit/>
          </a:bodyPr>
          <a:lstStyle/>
          <a:p>
            <a:pPr marL="742950" indent="-742950" algn="ctr">
              <a:lnSpc>
                <a:spcPct val="150000"/>
              </a:lnSpc>
              <a:buFont typeface="+mj-lt"/>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It helps me resist temptations.</a:t>
            </a:r>
          </a:p>
          <a:p>
            <a:pPr marL="742950" indent="-742950" algn="ctr">
              <a:lnSpc>
                <a:spcPct val="150000"/>
              </a:lnSpc>
              <a:buFont typeface="+mj-lt"/>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It helps me make wise decisions.</a:t>
            </a:r>
          </a:p>
          <a:p>
            <a:pPr marL="742950" indent="-742950" algn="ctr">
              <a:lnSpc>
                <a:spcPct val="150000"/>
              </a:lnSpc>
              <a:buFont typeface="+mj-lt"/>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It strengthens me when I’m under stress.</a:t>
            </a:r>
          </a:p>
          <a:p>
            <a:pPr marL="742950" indent="-742950" algn="ctr">
              <a:lnSpc>
                <a:spcPct val="150000"/>
              </a:lnSpc>
              <a:buFont typeface="+mj-lt"/>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It comforts me when I’m sad.</a:t>
            </a:r>
          </a:p>
          <a:p>
            <a:pPr marL="742950" indent="-742950" algn="ctr">
              <a:lnSpc>
                <a:spcPct val="150000"/>
              </a:lnSpc>
              <a:buFont typeface="+mj-lt"/>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It helps me witness to unbelievers.</a:t>
            </a:r>
          </a:p>
        </p:txBody>
      </p:sp>
    </p:spTree>
    <p:extLst>
      <p:ext uri="{BB962C8B-B14F-4D97-AF65-F5344CB8AC3E}">
        <p14:creationId xmlns:p14="http://schemas.microsoft.com/office/powerpoint/2010/main" val="42021201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Benefits of Memorizing Scripture:</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414196" y="1743741"/>
            <a:ext cx="9381733" cy="4247317"/>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The key to memorizing Scripture (or anything else) is review. Everyone makes a choice to remember things that are important to them.</a:t>
            </a:r>
          </a:p>
        </p:txBody>
      </p:sp>
    </p:spTree>
    <p:extLst>
      <p:ext uri="{BB962C8B-B14F-4D97-AF65-F5344CB8AC3E}">
        <p14:creationId xmlns:p14="http://schemas.microsoft.com/office/powerpoint/2010/main" val="2115580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Meditate on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30561" y="1936247"/>
            <a:ext cx="8949004" cy="3416320"/>
          </a:xfrm>
          <a:prstGeom prst="rect">
            <a:avLst/>
          </a:prstGeom>
          <a:noFill/>
        </p:spPr>
        <p:txBody>
          <a:bodyPr wrap="square" rtlCol="0">
            <a:spAutoFit/>
          </a:bodyPr>
          <a:lstStyle/>
          <a:p>
            <a:pPr algn="ct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Meditation is focused thinking about a Bible verse in order to discover how I can apply its truth to my own life.</a:t>
            </a:r>
          </a:p>
        </p:txBody>
      </p:sp>
    </p:spTree>
    <p:extLst>
      <p:ext uri="{BB962C8B-B14F-4D97-AF65-F5344CB8AC3E}">
        <p14:creationId xmlns:p14="http://schemas.microsoft.com/office/powerpoint/2010/main" val="3331214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Meditate on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30561" y="1746238"/>
            <a:ext cx="8949004" cy="4524315"/>
          </a:xfrm>
          <a:prstGeom prst="rect">
            <a:avLst/>
          </a:prstGeom>
          <a:noFill/>
        </p:spPr>
        <p:txBody>
          <a:bodyPr wrap="square" rtlCol="0">
            <a:spAutoFit/>
          </a:bodyPr>
          <a:lstStyle/>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Picture it!</a:t>
            </a:r>
          </a:p>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Pronounce it!</a:t>
            </a:r>
          </a:p>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Paraphrase it!</a:t>
            </a:r>
          </a:p>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Personalize it!</a:t>
            </a:r>
          </a:p>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Pray it!</a:t>
            </a:r>
          </a:p>
          <a:p>
            <a:pPr marL="914400" indent="-91440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Probe it!</a:t>
            </a:r>
          </a:p>
        </p:txBody>
      </p:sp>
    </p:spTree>
    <p:extLst>
      <p:ext uri="{BB962C8B-B14F-4D97-AF65-F5344CB8AC3E}">
        <p14:creationId xmlns:p14="http://schemas.microsoft.com/office/powerpoint/2010/main" val="3577223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Benefits of Meditating on Scripture:</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02094" y="1595014"/>
            <a:ext cx="11405937" cy="3831818"/>
          </a:xfrm>
          <a:prstGeom prst="rect">
            <a:avLst/>
          </a:prstGeom>
          <a:noFill/>
        </p:spPr>
        <p:txBody>
          <a:bodyPr wrap="square" rtlCol="0">
            <a:spAutoFit/>
          </a:bodyPr>
          <a:lstStyle/>
          <a:p>
            <a:pPr marL="914400" indent="-914400" algn="ctr">
              <a:lnSpc>
                <a:spcPct val="150000"/>
              </a:lnSpc>
              <a:buAutoNum type="arabicPeriod"/>
            </a:pP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It is the key to becoming like Christ.</a:t>
            </a:r>
          </a:p>
          <a:p>
            <a:pPr marL="914400" indent="-914400" algn="ctr">
              <a:lnSpc>
                <a:spcPct val="150000"/>
              </a:lnSpc>
              <a:buAutoNum type="arabicPeriod"/>
            </a:pP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It is the key to answered prayer.</a:t>
            </a:r>
          </a:p>
          <a:p>
            <a:pPr marL="914400" indent="-914400" algn="ctr">
              <a:lnSpc>
                <a:spcPct val="150000"/>
              </a:lnSpc>
              <a:buAutoNum type="arabicPeriod"/>
            </a:pPr>
            <a:r>
              <a:rPr lang="en-CA" sz="5400" i="1" dirty="0" smtClean="0">
                <a:solidFill>
                  <a:schemeClr val="accent5">
                    <a:lumMod val="40000"/>
                    <a:lumOff val="60000"/>
                  </a:schemeClr>
                </a:solidFill>
                <a:latin typeface="Calibri" panose="020F0502020204030204" pitchFamily="34" charset="0"/>
                <a:cs typeface="Calibri" panose="020F0502020204030204" pitchFamily="34" charset="0"/>
              </a:rPr>
              <a:t>It is the key to successful living.</a:t>
            </a:r>
          </a:p>
        </p:txBody>
      </p:sp>
    </p:spTree>
    <p:extLst>
      <p:ext uri="{BB962C8B-B14F-4D97-AF65-F5344CB8AC3E}">
        <p14:creationId xmlns:p14="http://schemas.microsoft.com/office/powerpoint/2010/main" val="1229398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22083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Apply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02094" y="1595014"/>
            <a:ext cx="11405937" cy="3690241"/>
          </a:xfrm>
          <a:prstGeom prst="rect">
            <a:avLst/>
          </a:prstGeom>
          <a:noFill/>
        </p:spPr>
        <p:txBody>
          <a:bodyPr wrap="square" rtlCol="0">
            <a:spAutoFit/>
          </a:bodyPr>
          <a:lstStyle/>
          <a:p>
            <a:pPr algn="ctr">
              <a:lnSpc>
                <a:spcPct val="150000"/>
              </a:lnSpc>
            </a:pPr>
            <a:r>
              <a:rPr lang="en-CA" sz="4000" i="1" u="sng" dirty="0" smtClean="0">
                <a:solidFill>
                  <a:schemeClr val="accent5">
                    <a:lumMod val="40000"/>
                    <a:lumOff val="60000"/>
                  </a:schemeClr>
                </a:solidFill>
                <a:latin typeface="Calibri" panose="020F0502020204030204" pitchFamily="34" charset="0"/>
                <a:cs typeface="Calibri" panose="020F0502020204030204" pitchFamily="34" charset="0"/>
              </a:rPr>
              <a:t>Questions to Ask</a:t>
            </a: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a:t>
            </a:r>
          </a:p>
          <a:p>
            <a:pPr marL="914400" indent="-914400" algn="ctr">
              <a:lnSpc>
                <a:spcPct val="150000"/>
              </a:lnSpc>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What did this mean to the original hearers?</a:t>
            </a:r>
          </a:p>
          <a:p>
            <a:pPr marL="914400" indent="-914400" algn="ctr">
              <a:lnSpc>
                <a:spcPct val="150000"/>
              </a:lnSpc>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What is the underlying timeless principle?</a:t>
            </a:r>
          </a:p>
          <a:p>
            <a:pPr marL="914400" indent="-914400" algn="ctr">
              <a:lnSpc>
                <a:spcPct val="150000"/>
              </a:lnSpc>
              <a:buAutoNum type="arabicPeriod"/>
            </a:pP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Where or how could I apply that principle?</a:t>
            </a:r>
          </a:p>
        </p:txBody>
      </p:sp>
    </p:spTree>
    <p:extLst>
      <p:ext uri="{BB962C8B-B14F-4D97-AF65-F5344CB8AC3E}">
        <p14:creationId xmlns:p14="http://schemas.microsoft.com/office/powerpoint/2010/main" val="2848982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Box 18"/>
          <p:cNvSpPr txBox="1"/>
          <p:nvPr/>
        </p:nvSpPr>
        <p:spPr>
          <a:xfrm>
            <a:off x="1587260" y="1632620"/>
            <a:ext cx="9257204" cy="3785652"/>
          </a:xfrm>
          <a:prstGeom prst="rect">
            <a:avLst/>
          </a:prstGeom>
          <a:noFill/>
        </p:spPr>
        <p:txBody>
          <a:bodyPr wrap="square" rtlCol="0">
            <a:spAutoFit/>
          </a:bodyPr>
          <a:lstStyle/>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“Now that you know these things – do them. That is the path of blessing”</a:t>
            </a:r>
          </a:p>
          <a:p>
            <a:pPr algn="ct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(John 13:17</a:t>
            </a:r>
            <a:r>
              <a:rPr lang="en-CA" sz="6000" i="1" dirty="0" smtClean="0">
                <a:solidFill>
                  <a:schemeClr val="accent5">
                    <a:lumMod val="40000"/>
                    <a:lumOff val="60000"/>
                  </a:schemeClr>
                </a:solidFill>
                <a:latin typeface="Calibri" panose="020F0502020204030204" pitchFamily="34" charset="0"/>
                <a:cs typeface="Calibri" panose="020F0502020204030204" pitchFamily="34" charset="0"/>
              </a:rPr>
              <a:t>).</a:t>
            </a:r>
            <a:endParaRPr lang="en-CA" sz="60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77630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684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1597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Box 18"/>
          <p:cNvSpPr txBox="1"/>
          <p:nvPr/>
        </p:nvSpPr>
        <p:spPr>
          <a:xfrm>
            <a:off x="1394754" y="974894"/>
            <a:ext cx="9465751" cy="5016758"/>
          </a:xfrm>
          <a:prstGeom prst="rect">
            <a:avLst/>
          </a:prstGeom>
          <a:noFill/>
        </p:spPr>
        <p:txBody>
          <a:bodyPr wrap="square" rtlCol="0">
            <a:spAutoFit/>
          </a:bodyPr>
          <a:lstStyle/>
          <a:p>
            <a:pPr algn="ct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“The whole Bible was given to us by inspiration from God and is useful to teach us what is true and to make us realize what is wrong in our lives; it straightens us out and helps us do what is right. It is God’s way of making us well prepared at every point, fully equipped to do good to everyone” </a:t>
            </a:r>
          </a:p>
          <a:p>
            <a:pPr algn="ct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(II Timothy 3:16-17</a:t>
            </a:r>
            <a:r>
              <a:rPr lang="en-CA" sz="4000" i="1" dirty="0" smtClean="0">
                <a:solidFill>
                  <a:schemeClr val="accent5">
                    <a:lumMod val="40000"/>
                    <a:lumOff val="60000"/>
                  </a:schemeClr>
                </a:solidFill>
                <a:latin typeface="Calibri" panose="020F0502020204030204" pitchFamily="34" charset="0"/>
                <a:cs typeface="Calibri" panose="020F0502020204030204" pitchFamily="34" charset="0"/>
              </a:rPr>
              <a:t>).</a:t>
            </a:r>
            <a:endParaRPr lang="en-CA" sz="40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407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Hear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532608" y="1969505"/>
            <a:ext cx="9144909" cy="1569660"/>
          </a:xfrm>
          <a:prstGeom prst="rect">
            <a:avLst/>
          </a:prstGeom>
          <a:noFill/>
        </p:spPr>
        <p:txBody>
          <a:bodyPr wrap="square" rtlCol="0">
            <a:spAutoFit/>
          </a:bodyPr>
          <a:lstStyle/>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“Faith comes from hearing the Word of God” (Romans 10:17)</a:t>
            </a:r>
          </a:p>
        </p:txBody>
      </p:sp>
      <p:sp>
        <p:nvSpPr>
          <p:cNvPr id="5" name="TextBox 4"/>
          <p:cNvSpPr txBox="1"/>
          <p:nvPr/>
        </p:nvSpPr>
        <p:spPr>
          <a:xfrm>
            <a:off x="2908966" y="4381020"/>
            <a:ext cx="6392192" cy="1569660"/>
          </a:xfrm>
          <a:prstGeom prst="rect">
            <a:avLst/>
          </a:prstGeom>
          <a:noFill/>
        </p:spPr>
        <p:txBody>
          <a:bodyPr wrap="square" rtlCol="0">
            <a:spAutoFit/>
          </a:bodyPr>
          <a:lstStyle/>
          <a:p>
            <a:pPr algn="ctr"/>
            <a:r>
              <a:rPr lang="en-CA" sz="3200" i="1" dirty="0" smtClean="0">
                <a:solidFill>
                  <a:schemeClr val="accent5">
                    <a:lumMod val="40000"/>
                    <a:lumOff val="60000"/>
                  </a:schemeClr>
                </a:solidFill>
                <a:latin typeface="Calibri" panose="020F0502020204030204" pitchFamily="34" charset="0"/>
                <a:cs typeface="Calibri" panose="020F0502020204030204" pitchFamily="34" charset="0"/>
              </a:rPr>
              <a:t>The problem is that we forget 95% of what we hear after 72 hours. </a:t>
            </a:r>
          </a:p>
          <a:p>
            <a:pPr algn="ctr"/>
            <a:r>
              <a:rPr lang="en-CA" sz="3200" i="1" dirty="0" smtClean="0">
                <a:solidFill>
                  <a:schemeClr val="accent5">
                    <a:lumMod val="40000"/>
                    <a:lumOff val="60000"/>
                  </a:schemeClr>
                </a:solidFill>
                <a:latin typeface="Calibri" panose="020F0502020204030204" pitchFamily="34" charset="0"/>
                <a:cs typeface="Calibri" panose="020F0502020204030204" pitchFamily="34" charset="0"/>
              </a:rPr>
              <a:t>We have to work on it!</a:t>
            </a:r>
          </a:p>
        </p:txBody>
      </p:sp>
    </p:spTree>
    <p:extLst>
      <p:ext uri="{BB962C8B-B14F-4D97-AF65-F5344CB8AC3E}">
        <p14:creationId xmlns:p14="http://schemas.microsoft.com/office/powerpoint/2010/main" val="4016180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Hear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234333" y="2097842"/>
            <a:ext cx="9465751" cy="3662541"/>
          </a:xfrm>
          <a:prstGeom prst="rect">
            <a:avLst/>
          </a:prstGeom>
          <a:noFill/>
        </p:spPr>
        <p:txBody>
          <a:bodyPr wrap="square" rtlCol="0">
            <a:spAutoFit/>
          </a:bodyPr>
          <a:lstStyle/>
          <a:p>
            <a:pPr marL="742950" indent="-74295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Deal with attitudes that prevent you from hearing God.</a:t>
            </a:r>
            <a:b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br>
            <a:endParaRPr lang="en-CA" sz="1600" i="1" dirty="0" smtClean="0">
              <a:solidFill>
                <a:schemeClr val="accent5">
                  <a:lumMod val="40000"/>
                  <a:lumOff val="60000"/>
                </a:schemeClr>
              </a:solidFill>
              <a:latin typeface="Calibri" panose="020F0502020204030204" pitchFamily="34" charset="0"/>
              <a:cs typeface="Calibri" panose="020F0502020204030204" pitchFamily="34" charset="0"/>
            </a:endParaRPr>
          </a:p>
          <a:p>
            <a:pPr marL="742950" indent="-74295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Take notes on what you hear.</a:t>
            </a:r>
            <a:b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br>
            <a:endParaRPr lang="en-CA" i="1" dirty="0" smtClean="0">
              <a:solidFill>
                <a:schemeClr val="accent5">
                  <a:lumMod val="40000"/>
                  <a:lumOff val="60000"/>
                </a:schemeClr>
              </a:solidFill>
              <a:latin typeface="Calibri" panose="020F0502020204030204" pitchFamily="34" charset="0"/>
              <a:cs typeface="Calibri" panose="020F0502020204030204" pitchFamily="34" charset="0"/>
            </a:endParaRPr>
          </a:p>
          <a:p>
            <a:pPr marL="742950" indent="-742950" algn="ctr">
              <a:buAutoNum type="arabicPeriod"/>
            </a:pP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Act on what you hear.</a:t>
            </a:r>
          </a:p>
        </p:txBody>
      </p:sp>
    </p:spTree>
    <p:extLst>
      <p:ext uri="{BB962C8B-B14F-4D97-AF65-F5344CB8AC3E}">
        <p14:creationId xmlns:p14="http://schemas.microsoft.com/office/powerpoint/2010/main" val="685634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Read God’s Word Daily!</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384967" y="1595014"/>
            <a:ext cx="9440191" cy="4524315"/>
          </a:xfrm>
          <a:prstGeom prst="rect">
            <a:avLst/>
          </a:prstGeom>
          <a:noFill/>
        </p:spPr>
        <p:txBody>
          <a:bodyPr wrap="square" rtlCol="0">
            <a:spAutoFit/>
          </a:bodyPr>
          <a:lstStyle/>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“(The Bible) shall be his constant companion. He must read from it every day of his life so that he will learn to respect the Lord his God by obeying all of his commands” </a:t>
            </a:r>
          </a:p>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(Deuteronomy 17:19</a:t>
            </a: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a:t>
            </a:r>
            <a:endParaRPr lang="en-CA" sz="4800" i="1" dirty="0" smtClean="0">
              <a:solidFill>
                <a:schemeClr val="accent5">
                  <a:lumMod val="40000"/>
                  <a:lumOff val="6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0556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Read God’s Word Daily!</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384967" y="2316909"/>
            <a:ext cx="9440191" cy="3046988"/>
          </a:xfrm>
          <a:prstGeom prst="rect">
            <a:avLst/>
          </a:prstGeom>
          <a:noFill/>
        </p:spPr>
        <p:txBody>
          <a:bodyPr wrap="square" rtlCol="0">
            <a:spAutoFit/>
          </a:bodyPr>
          <a:lstStyle/>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Use the King James Version for its accuracy, the New Living Translation for its readability, and other versions occasionally for clarity.</a:t>
            </a:r>
          </a:p>
        </p:txBody>
      </p:sp>
    </p:spTree>
    <p:extLst>
      <p:ext uri="{BB962C8B-B14F-4D97-AF65-F5344CB8AC3E}">
        <p14:creationId xmlns:p14="http://schemas.microsoft.com/office/powerpoint/2010/main" val="4058699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40919" y="296653"/>
            <a:ext cx="11928289" cy="830997"/>
          </a:xfrm>
          <a:prstGeom prst="rect">
            <a:avLst/>
          </a:prstGeom>
          <a:noFill/>
        </p:spPr>
        <p:txBody>
          <a:bodyPr wrap="square" rtlCol="0">
            <a:spAutoFit/>
          </a:bodyPr>
          <a:lstStyle/>
          <a:p>
            <a:pPr algn="ctr"/>
            <a:r>
              <a:rPr lang="en-CA" sz="4800" b="1" dirty="0" smtClean="0">
                <a:solidFill>
                  <a:schemeClr val="tx1">
                    <a:lumMod val="85000"/>
                  </a:schemeClr>
                </a:solidFill>
                <a:effectLst>
                  <a:outerShdw blurRad="38100" dist="38100" dir="2700000" algn="tl">
                    <a:srgbClr val="000000">
                      <a:alpha val="43137"/>
                    </a:srgbClr>
                  </a:outerShdw>
                </a:effectLst>
                <a:latin typeface="Georgia" panose="02040502050405020303" pitchFamily="18" charset="0"/>
              </a:rPr>
              <a:t>How to Study God’s Word:</a:t>
            </a:r>
            <a:endParaRPr lang="en-CA" sz="4400" b="1" dirty="0">
              <a:solidFill>
                <a:schemeClr val="tx1">
                  <a:lumMod val="85000"/>
                </a:schemeClr>
              </a:solidFill>
              <a:effectLst>
                <a:outerShdw blurRad="38100" dist="38100" dir="2700000" algn="tl">
                  <a:srgbClr val="000000">
                    <a:alpha val="43137"/>
                  </a:srgbClr>
                </a:outerShdw>
              </a:effectLst>
              <a:latin typeface="Georgia" panose="02040502050405020303" pitchFamily="18" charset="0"/>
            </a:endParaRPr>
          </a:p>
        </p:txBody>
      </p:sp>
      <p:cxnSp>
        <p:nvCxnSpPr>
          <p:cNvPr id="9" name="Straight Connector 8"/>
          <p:cNvCxnSpPr/>
          <p:nvPr/>
        </p:nvCxnSpPr>
        <p:spPr>
          <a:xfrm flipV="1">
            <a:off x="3512956" y="1354736"/>
            <a:ext cx="5184214" cy="13192"/>
          </a:xfrm>
          <a:prstGeom prst="line">
            <a:avLst/>
          </a:prstGeom>
          <a:ln w="381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384967" y="2381077"/>
            <a:ext cx="9440191" cy="2308324"/>
          </a:xfrm>
          <a:prstGeom prst="rect">
            <a:avLst/>
          </a:prstGeom>
          <a:noFill/>
        </p:spPr>
        <p:txBody>
          <a:bodyPr wrap="square" rtlCol="0">
            <a:spAutoFit/>
          </a:bodyPr>
          <a:lstStyle/>
          <a:p>
            <a:pPr algn="ctr"/>
            <a:r>
              <a:rPr lang="en-CA" sz="4800" i="1" dirty="0" smtClean="0">
                <a:solidFill>
                  <a:schemeClr val="accent5">
                    <a:lumMod val="40000"/>
                    <a:lumOff val="60000"/>
                  </a:schemeClr>
                </a:solidFill>
                <a:latin typeface="Calibri" panose="020F0502020204030204" pitchFamily="34" charset="0"/>
                <a:cs typeface="Calibri" panose="020F0502020204030204" pitchFamily="34" charset="0"/>
              </a:rPr>
              <a:t>The difference between reading and studying the Bible is simply that you make notes when you study.</a:t>
            </a:r>
          </a:p>
        </p:txBody>
      </p:sp>
    </p:spTree>
    <p:extLst>
      <p:ext uri="{BB962C8B-B14F-4D97-AF65-F5344CB8AC3E}">
        <p14:creationId xmlns:p14="http://schemas.microsoft.com/office/powerpoint/2010/main" val="39864699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5AD0B8"/>
      </a:accent1>
      <a:accent2>
        <a:srgbClr val="47BB7E"/>
      </a:accent2>
      <a:accent3>
        <a:srgbClr val="96CD4B"/>
      </a:accent3>
      <a:accent4>
        <a:srgbClr val="61C7DD"/>
      </a:accent4>
      <a:accent5>
        <a:srgbClr val="2495CF"/>
      </a:accent5>
      <a:accent6>
        <a:srgbClr val="5A74D1"/>
      </a:accent6>
      <a:hlink>
        <a:srgbClr val="72CEBB"/>
      </a:hlink>
      <a:folHlink>
        <a:srgbClr val="98E6D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0F262FD6-3409-4039-A531-64BD4D2F99E4}"/>
    </a:ext>
  </a:extLst>
</a:theme>
</file>

<file path=docProps/app.xml><?xml version="1.0" encoding="utf-8"?>
<Properties xmlns="http://schemas.openxmlformats.org/officeDocument/2006/extended-properties" xmlns:vt="http://schemas.openxmlformats.org/officeDocument/2006/docPropsVTypes">
  <Template>TM03457485[[fn=Mesh]]</Template>
  <TotalTime>3210</TotalTime>
  <Words>523</Words>
  <Application>Microsoft Office PowerPoint</Application>
  <PresentationFormat>Widescreen</PresentationFormat>
  <Paragraphs>52</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Century Gothic</vt:lpstr>
      <vt:lpstr>Georgia</vt:lpstr>
      <vt:lpstr>Mesh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ASD-ITSS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Locke, Marilee (APSEA)</dc:creator>
  <cp:lastModifiedBy>Locke, Marilee (APSEA)</cp:lastModifiedBy>
  <cp:revision>25</cp:revision>
  <dcterms:created xsi:type="dcterms:W3CDTF">2020-12-24T14:37:24Z</dcterms:created>
  <dcterms:modified xsi:type="dcterms:W3CDTF">2020-12-31T00:41:22Z</dcterms:modified>
</cp:coreProperties>
</file>